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Lst>
  <p:notesMasterIdLst>
    <p:notesMasterId r:id="rId22"/>
  </p:notesMasterIdLst>
  <p:handoutMasterIdLst>
    <p:handoutMasterId r:id="rId23"/>
  </p:handoutMasterIdLst>
  <p:sldIdLst>
    <p:sldId id="256" r:id="rId5"/>
    <p:sldId id="257" r:id="rId6"/>
    <p:sldId id="281" r:id="rId7"/>
    <p:sldId id="268" r:id="rId8"/>
    <p:sldId id="278" r:id="rId9"/>
    <p:sldId id="276" r:id="rId10"/>
    <p:sldId id="279" r:id="rId11"/>
    <p:sldId id="275" r:id="rId12"/>
    <p:sldId id="280" r:id="rId13"/>
    <p:sldId id="273" r:id="rId14"/>
    <p:sldId id="260" r:id="rId15"/>
    <p:sldId id="270" r:id="rId16"/>
    <p:sldId id="486" r:id="rId17"/>
    <p:sldId id="283" r:id="rId18"/>
    <p:sldId id="528" r:id="rId19"/>
    <p:sldId id="549" r:id="rId20"/>
    <p:sldId id="513" r:id="rId21"/>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Lst>
        </p14:section>
        <p14:section name="Things to Know" id="{A3C4668F-9EC2-4423-A77D-D7213915E85F}">
          <p14:sldIdLst>
            <p14:sldId id="281"/>
            <p14:sldId id="268"/>
            <p14:sldId id="278"/>
            <p14:sldId id="276"/>
            <p14:sldId id="279"/>
            <p14:sldId id="275"/>
            <p14:sldId id="280"/>
            <p14:sldId id="273"/>
            <p14:sldId id="260"/>
            <p14:sldId id="270"/>
          </p14:sldIdLst>
        </p14:section>
        <p14:section name="Monday Continued" id="{1F6FBBC6-458E-41FB-AEA3-1FE02399CDCF}">
          <p14:sldIdLst>
            <p14:sldId id="486"/>
          </p14:sldIdLst>
        </p14:section>
        <p14:section name="Closing Plenary" id="{BB49951C-DAD2-492A-A499-C494C1B632FE}">
          <p14:sldIdLst>
            <p14:sldId id="283"/>
            <p14:sldId id="528"/>
            <p14:sldId id="549"/>
            <p14:sldId id="5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AFA73-B2BC-4100-996C-E8E14E7598F7}" v="2" dt="2024-05-17T06:44:35.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2" autoAdjust="0"/>
    <p:restoredTop sz="83962" autoAdjust="0"/>
  </p:normalViewPr>
  <p:slideViewPr>
    <p:cSldViewPr>
      <p:cViewPr varScale="1">
        <p:scale>
          <a:sx n="69" d="100"/>
          <a:sy n="69" d="100"/>
        </p:scale>
        <p:origin x="78" y="26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8CAFA73-B2BC-4100-996C-E8E14E7598F7}"/>
    <pc:docChg chg="custSel modSld modMainMaster">
      <pc:chgData name="Jon Rosdahl" userId="2820f357-2dd4-4127-8713-e0bfde0fd756" providerId="ADAL" clId="{08CAFA73-B2BC-4100-996C-E8E14E7598F7}" dt="2024-05-17T06:45:14.716" v="93" actId="20577"/>
      <pc:docMkLst>
        <pc:docMk/>
      </pc:docMkLst>
      <pc:sldChg chg="modSp mod modNotesTx">
        <pc:chgData name="Jon Rosdahl" userId="2820f357-2dd4-4127-8713-e0bfde0fd756" providerId="ADAL" clId="{08CAFA73-B2BC-4100-996C-E8E14E7598F7}" dt="2024-05-17T06:45:14.716" v="93" actId="20577"/>
        <pc:sldMkLst>
          <pc:docMk/>
          <pc:sldMk cId="0" sldId="256"/>
        </pc:sldMkLst>
        <pc:spChg chg="mod">
          <ac:chgData name="Jon Rosdahl" userId="2820f357-2dd4-4127-8713-e0bfde0fd756" providerId="ADAL" clId="{08CAFA73-B2BC-4100-996C-E8E14E7598F7}" dt="2024-05-17T06:43:38.522" v="64" actId="20577"/>
          <ac:spMkLst>
            <pc:docMk/>
            <pc:sldMk cId="0" sldId="256"/>
            <ac:spMk id="3074" creationId="{00000000-0000-0000-0000-000000000000}"/>
          </ac:spMkLst>
        </pc:spChg>
      </pc:sldChg>
      <pc:sldChg chg="modSp mod">
        <pc:chgData name="Jon Rosdahl" userId="2820f357-2dd4-4127-8713-e0bfde0fd756" providerId="ADAL" clId="{08CAFA73-B2BC-4100-996C-E8E14E7598F7}" dt="2024-05-17T06:43:19.707" v="63" actId="20577"/>
        <pc:sldMkLst>
          <pc:docMk/>
          <pc:sldMk cId="3728223044" sldId="528"/>
        </pc:sldMkLst>
        <pc:spChg chg="mod">
          <ac:chgData name="Jon Rosdahl" userId="2820f357-2dd4-4127-8713-e0bfde0fd756" providerId="ADAL" clId="{08CAFA73-B2BC-4100-996C-E8E14E7598F7}" dt="2024-05-17T06:43:19.707" v="63" actId="20577"/>
          <ac:spMkLst>
            <pc:docMk/>
            <pc:sldMk cId="3728223044" sldId="528"/>
            <ac:spMk id="3" creationId="{C2421C23-33DA-1DC8-9B35-96B79CF73EBF}"/>
          </ac:spMkLst>
        </pc:spChg>
      </pc:sldChg>
      <pc:sldMasterChg chg="modSp mod">
        <pc:chgData name="Jon Rosdahl" userId="2820f357-2dd4-4127-8713-e0bfde0fd756" providerId="ADAL" clId="{08CAFA73-B2BC-4100-996C-E8E14E7598F7}" dt="2024-05-17T06:44:43.325" v="66" actId="6549"/>
        <pc:sldMasterMkLst>
          <pc:docMk/>
          <pc:sldMasterMk cId="4009877954" sldId="2147483734"/>
        </pc:sldMasterMkLst>
        <pc:spChg chg="mod">
          <ac:chgData name="Jon Rosdahl" userId="2820f357-2dd4-4127-8713-e0bfde0fd756" providerId="ADAL" clId="{08CAFA73-B2BC-4100-996C-E8E14E7598F7}" dt="2024-05-17T06:44:43.325" v="66" actId="6549"/>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802.11-24/0727r1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802.11-24/0727r1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802.11-24/0727r1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a:t>R0 – initial posting</a:t>
            </a:r>
            <a:endParaRPr lang="en-US" dirty="0"/>
          </a:p>
          <a:p>
            <a:r>
              <a:rPr lang="en-US" dirty="0"/>
              <a:t>R1 Straw Poll Results added.</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802.11-24/0727r1</a:t>
            </a:r>
            <a:endParaRPr lang="en-US" dirty="0"/>
          </a:p>
        </p:txBody>
      </p:sp>
      <p:sp>
        <p:nvSpPr>
          <p:cNvPr id="5" name="Date Placeholder 4"/>
          <p:cNvSpPr>
            <a:spLocks noGrp="1"/>
          </p:cNvSpPr>
          <p:nvPr>
            <p:ph type="dt" idx="11"/>
          </p:nvPr>
        </p:nvSpPr>
        <p:spPr/>
        <p:txBody>
          <a:bodyPr/>
          <a:lstStyle/>
          <a:p>
            <a:r>
              <a:rPr lang="en-US"/>
              <a:t>May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13</a:t>
            </a:fld>
            <a:endParaRPr lang="en-US" dirty="0"/>
          </a:p>
        </p:txBody>
      </p:sp>
    </p:spTree>
    <p:extLst>
      <p:ext uri="{BB962C8B-B14F-4D97-AF65-F5344CB8AC3E}">
        <p14:creationId xmlns:p14="http://schemas.microsoft.com/office/powerpoint/2010/main" val="308678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802.11-24/0727r1</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802.11-24/0727r1</a:t>
            </a:r>
            <a:endParaRPr lang="en-US" dirty="0"/>
          </a:p>
        </p:txBody>
      </p:sp>
      <p:sp>
        <p:nvSpPr>
          <p:cNvPr id="5" name="Rectangle 3"/>
          <p:cNvSpPr>
            <a:spLocks noGrp="1" noChangeArrowheads="1"/>
          </p:cNvSpPr>
          <p:nvPr>
            <p:ph type="dt"/>
          </p:nvPr>
        </p:nvSpPr>
        <p:spPr>
          <a:ln/>
        </p:spPr>
        <p:txBody>
          <a:bodyPr/>
          <a:lstStyle/>
          <a:p>
            <a:r>
              <a:rPr lang="en-US"/>
              <a:t>May 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May 12, 2024</a:t>
            </a:r>
          </a:p>
          <a:p>
            <a:pPr lvl="0"/>
            <a:r>
              <a:rPr lang="en-US" sz="800" dirty="0"/>
              <a:t>In General, Each year one Session must be Non-NA/US </a:t>
            </a:r>
          </a:p>
          <a:p>
            <a:pPr lvl="1"/>
            <a:r>
              <a:rPr lang="en-US" sz="800" dirty="0"/>
              <a:t>– Odd years Asia – Even Years Europe</a:t>
            </a:r>
          </a:p>
          <a:p>
            <a:pPr lvl="1"/>
            <a:r>
              <a:rPr lang="en-US" sz="800" dirty="0"/>
              <a:t>2024 Sept 8-13 – Hilton Waikoloa Village – Contract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(802WFIN-22-0007r0)</a:t>
            </a:r>
          </a:p>
          <a:p>
            <a:pPr lvl="1"/>
            <a:r>
              <a:rPr lang="en-US" sz="800" dirty="0"/>
              <a:t>2026 Jan 11-16 – RFP – Victoria Conference Centre &amp; Fairmont Empress, Victoria, Canada</a:t>
            </a:r>
          </a:p>
          <a:p>
            <a:pPr lvl="1"/>
            <a:r>
              <a:rPr lang="en-US" sz="800" dirty="0"/>
              <a:t>2026 May 10-15–</a:t>
            </a:r>
            <a:r>
              <a:rPr lang="en-AU" sz="1050" dirty="0">
                <a:solidFill>
                  <a:srgbClr val="1F1F1F"/>
                </a:solidFill>
                <a:latin typeface="Roboto"/>
                <a:ea typeface="Roboto"/>
                <a:cs typeface="Roboto"/>
                <a:sym typeface="Roboto"/>
              </a:rPr>
              <a:t>Hilton Antwerp Old Town, </a:t>
            </a:r>
            <a:r>
              <a:rPr lang="en-US" sz="1050" dirty="0"/>
              <a:t>Antwerp, Belgium – Contract TBC</a:t>
            </a:r>
          </a:p>
          <a:p>
            <a:pPr lvl="1"/>
            <a:r>
              <a:rPr lang="en-US" sz="800" dirty="0"/>
              <a:t>2026 Sept 13-18 Hilton Waikoloa Village, Waikoloa, HI – Contract (802WFIN-22-0008r0)</a:t>
            </a:r>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800" dirty="0"/>
              <a:t>2027 Jan 10-15 – Hyatt Regency Irvine</a:t>
            </a:r>
            <a:r>
              <a:rPr kumimoji="0" lang="en-US" sz="1050" b="0" i="0" u="none" strike="noStrike" kern="1200" cap="none" spc="0" normalizeH="0" baseline="0" noProof="0" dirty="0">
                <a:ln>
                  <a:noFill/>
                </a:ln>
                <a:solidFill>
                  <a:srgbClr val="000000"/>
                </a:solidFill>
                <a:effectLst/>
                <a:uLnTx/>
                <a:uFillTx/>
                <a:latin typeface="Times New Roman" pitchFamily="16" charset="0"/>
                <a:ea typeface="+mn-ea"/>
                <a:cs typeface="+mn-cs"/>
              </a:rPr>
              <a:t>– Contract TBC</a:t>
            </a:r>
            <a:endParaRPr lang="en-US" sz="800" dirty="0"/>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800" dirty="0"/>
              <a:t>2027 May 9-14 – Auckland, New Zealand – Contract TBC</a:t>
            </a:r>
          </a:p>
          <a:p>
            <a:pPr>
              <a:buFont typeface="Times New Roman" pitchFamily="16" charset="0"/>
              <a:buNone/>
            </a:pPr>
            <a:r>
              <a:rPr lang="en-US" sz="800" dirty="0"/>
              <a:t>	2027 Sept 12-17 – Grand Hyatt Atlanta, Buckhead, GA, USA – With IEEE Legal</a:t>
            </a:r>
          </a:p>
          <a:p>
            <a:pPr>
              <a:buFont typeface="Times New Roman" pitchFamily="16" charset="0"/>
              <a:buNone/>
            </a:pPr>
            <a:r>
              <a:rPr lang="en-US" sz="800" dirty="0"/>
              <a:t>	2028 Jan 16-21 – Hilton Panama, Panama City, Panama – Contract TBC</a:t>
            </a:r>
          </a:p>
          <a:p>
            <a:pPr lvl="1"/>
            <a:endParaRPr lang="en-US" sz="1100" dirty="0"/>
          </a:p>
        </p:txBody>
      </p:sp>
    </p:spTree>
    <p:extLst>
      <p:ext uri="{BB962C8B-B14F-4D97-AF65-F5344CB8AC3E}">
        <p14:creationId xmlns:p14="http://schemas.microsoft.com/office/powerpoint/2010/main" val="7205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- 802Fin-24/0005r0 – April 5, 2024</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802.11-24/0727r1</a:t>
            </a:r>
            <a:endParaRPr lang="en-US" dirty="0"/>
          </a:p>
        </p:txBody>
      </p:sp>
      <p:sp>
        <p:nvSpPr>
          <p:cNvPr id="5" name="Date Placeholder 4"/>
          <p:cNvSpPr>
            <a:spLocks noGrp="1"/>
          </p:cNvSpPr>
          <p:nvPr>
            <p:ph type="dt"/>
          </p:nvPr>
        </p:nvSpPr>
        <p:spPr/>
        <p:txBody>
          <a:bodyPr/>
          <a:lstStyle/>
          <a:p>
            <a:r>
              <a:rPr lang="en-US"/>
              <a:t>May 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802.11-24/0727r1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249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11-24-00727r1</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57"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ec/dcn/24/ec-24-0100-00-WCSG-warsaw-2024-may-802w-interim-things-to-know.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ra@mtgevents.com.a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	1st Vice Chair Report - 2024 May - Interim - Warsaw</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2024-05-17</a:t>
            </a:r>
          </a:p>
        </p:txBody>
      </p:sp>
      <p:sp>
        <p:nvSpPr>
          <p:cNvPr id="6" name="Date Placeholder 3"/>
          <p:cNvSpPr>
            <a:spLocks noGrp="1"/>
          </p:cNvSpPr>
          <p:nvPr>
            <p:ph type="dt" idx="10"/>
          </p:nvPr>
        </p:nvSpPr>
        <p:spPr/>
        <p:txBody>
          <a:bodyPr/>
          <a:lstStyle/>
          <a:p>
            <a:r>
              <a:rPr lang="en-US"/>
              <a:t>May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578152" y="1849501"/>
            <a:ext cx="11035697" cy="3867854"/>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CATERING</a:t>
            </a:r>
            <a:r>
              <a:rPr lang="en-AU" sz="3200" dirty="0">
                <a:solidFill>
                  <a:prstClr val="black"/>
                </a:solidFill>
                <a:latin typeface="Calibri" panose="020F0502020204030204"/>
                <a:ea typeface="+mn-ea"/>
                <a:cs typeface="+mn-cs"/>
              </a:rPr>
              <a:t>:  </a:t>
            </a:r>
          </a:p>
          <a:p>
            <a:pPr defTabSz="1219170" fontAlgn="auto">
              <a:spcBef>
                <a:spcPts val="0"/>
              </a:spcBef>
              <a:spcAft>
                <a:spcPts val="0"/>
              </a:spcAft>
            </a:pPr>
            <a:endParaRPr lang="en-AU" sz="18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Breakfast: </a:t>
            </a:r>
            <a:r>
              <a:rPr lang="en-AU" sz="3200" dirty="0">
                <a:solidFill>
                  <a:prstClr val="black"/>
                </a:solidFill>
                <a:latin typeface="Calibri" panose="020F0502020204030204"/>
                <a:ea typeface="+mn-ea"/>
                <a:cs typeface="+mn-cs"/>
              </a:rPr>
              <a:t>is included in your room rate if you booked at the Marriott. </a:t>
            </a:r>
          </a:p>
          <a:p>
            <a:pPr marL="838179" lvl="1" indent="-380990" defTabSz="1219170" fontAlgn="auto">
              <a:spcBef>
                <a:spcPts val="0"/>
              </a:spcBef>
              <a:spcAft>
                <a:spcPts val="0"/>
              </a:spcAft>
              <a:buFont typeface="Arial" panose="020B0604020202020204" pitchFamily="34" charset="0"/>
              <a:buChar char="•"/>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Morning &amp; Afternoon </a:t>
            </a:r>
            <a:r>
              <a:rPr lang="en-AU" sz="3200" dirty="0">
                <a:solidFill>
                  <a:prstClr val="black"/>
                </a:solidFill>
                <a:latin typeface="Calibri" panose="020F0502020204030204"/>
                <a:ea typeface="+mn-ea"/>
                <a:cs typeface="+mn-cs"/>
              </a:rPr>
              <a:t>teas will be served from the foyer areas on both floors, Level 2 and 3</a:t>
            </a:r>
          </a:p>
          <a:p>
            <a:pPr marL="457189" lvl="1" indent="0" defTabSz="1219170" fontAlgn="auto">
              <a:spcBef>
                <a:spcPts val="0"/>
              </a:spcBef>
              <a:spcAft>
                <a:spcPts val="0"/>
              </a:spcAft>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Lunch</a:t>
            </a:r>
            <a:r>
              <a:rPr lang="en-AU" sz="3200" dirty="0">
                <a:solidFill>
                  <a:prstClr val="black"/>
                </a:solidFill>
                <a:latin typeface="Calibri" panose="020F0502020204030204"/>
                <a:ea typeface="+mn-ea"/>
                <a:cs typeface="+mn-cs"/>
              </a:rPr>
              <a:t>: will be held in the Terrace on Level 2</a:t>
            </a:r>
          </a:p>
        </p:txBody>
      </p:sp>
      <p:pic>
        <p:nvPicPr>
          <p:cNvPr id="3" name="Picture 2" descr="IEEE 802 Wireless Interim Session">
            <a:extLst>
              <a:ext uri="{FF2B5EF4-FFF2-40B4-BE49-F238E27FC236}">
                <a16:creationId xmlns:a16="http://schemas.microsoft.com/office/drawing/2014/main" id="{CD760764-B141-2B6B-60F4-467638BEE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685800"/>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5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 name="TextBox 8">
            <a:extLst>
              <a:ext uri="{FF2B5EF4-FFF2-40B4-BE49-F238E27FC236}">
                <a16:creationId xmlns:a16="http://schemas.microsoft.com/office/drawing/2014/main" id="{6B83576A-7A4C-2AF6-32A4-AC78FA49C907}"/>
              </a:ext>
            </a:extLst>
          </p:cNvPr>
          <p:cNvSpPr txBox="1"/>
          <p:nvPr/>
        </p:nvSpPr>
        <p:spPr>
          <a:xfrm>
            <a:off x="974554" y="2188811"/>
            <a:ext cx="10242891" cy="913199"/>
          </a:xfrm>
          <a:prstGeom prst="rect">
            <a:avLst/>
          </a:prstGeom>
          <a:noFill/>
        </p:spPr>
        <p:txBody>
          <a:bodyPr wrap="square" rtlCol="0">
            <a:spAutoFit/>
          </a:bodyPr>
          <a:lstStyle/>
          <a:p>
            <a:pPr algn="ctr" defTabSz="1219170" fontAlgn="auto">
              <a:spcBef>
                <a:spcPts val="0"/>
              </a:spcBef>
              <a:spcAft>
                <a:spcPts val="0"/>
              </a:spcAft>
            </a:pP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AU" sz="2667" b="1" dirty="0">
                <a:solidFill>
                  <a:prstClr val="black"/>
                </a:solidFill>
                <a:latin typeface="Tahoma" panose="020B0604030504040204" pitchFamily="34" charset="0"/>
                <a:ea typeface="Tahoma" panose="020B0604030504040204" pitchFamily="34" charset="0"/>
                <a:cs typeface="Tahoma" panose="020B0604030504040204" pitchFamily="34" charset="0"/>
              </a:rPr>
              <a:t>REGISTRATION DESK </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will be located in the Hotel Foyer, on level 2, during the following times:</a:t>
            </a:r>
          </a:p>
        </p:txBody>
      </p:sp>
      <p:pic>
        <p:nvPicPr>
          <p:cNvPr id="3" name="Picture 2" descr="IEEE 802 Wireless Interim Session">
            <a:extLst>
              <a:ext uri="{FF2B5EF4-FFF2-40B4-BE49-F238E27FC236}">
                <a16:creationId xmlns:a16="http://schemas.microsoft.com/office/drawing/2014/main" id="{6C40CDC8-28FF-360D-FBF4-34EB27FA20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766" y="671867"/>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C4011D-F6E3-2722-C044-3FE571FFC45C}"/>
              </a:ext>
            </a:extLst>
          </p:cNvPr>
          <p:cNvPicPr>
            <a:picLocks noChangeAspect="1"/>
          </p:cNvPicPr>
          <p:nvPr/>
        </p:nvPicPr>
        <p:blipFill>
          <a:blip r:embed="rId4"/>
          <a:stretch>
            <a:fillRect/>
          </a:stretch>
        </p:blipFill>
        <p:spPr>
          <a:xfrm>
            <a:off x="2940943" y="3104439"/>
            <a:ext cx="6310113" cy="33536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0" y="-121672"/>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7" name="Title 3"/>
          <p:cNvSpPr>
            <a:spLocks noGrp="1"/>
          </p:cNvSpPr>
          <p:nvPr>
            <p:ph type="title"/>
          </p:nvPr>
        </p:nvSpPr>
        <p:spPr>
          <a:xfrm>
            <a:off x="1710397" y="2654416"/>
            <a:ext cx="8596064" cy="1688984"/>
          </a:xfrm>
        </p:spPr>
        <p:txBody>
          <a:bodyPr>
            <a:normAutofit/>
          </a:bodyPr>
          <a:lstStyle/>
          <a:p>
            <a:r>
              <a:rPr lang="en-GB" b="1" dirty="0">
                <a:latin typeface="+mn-lt"/>
              </a:rPr>
              <a:t>Any Questions</a:t>
            </a:r>
            <a:br>
              <a:rPr lang="en-GB" sz="5400" b="1" dirty="0">
                <a:latin typeface="+mn-lt"/>
              </a:rPr>
            </a:br>
            <a:br>
              <a:rPr lang="en-GB" sz="1800" b="1" dirty="0">
                <a:latin typeface="+mn-lt"/>
              </a:rPr>
            </a:br>
            <a:r>
              <a:rPr lang="en-GB" sz="3100" dirty="0">
                <a:latin typeface="+mn-lt"/>
              </a:rPr>
              <a:t>Please see Daniel or Sara on the registration desk!</a:t>
            </a:r>
            <a:endParaRPr lang="en-AU" dirty="0">
              <a:latin typeface="+mn-lt"/>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9430" y="4343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397" y="4343400"/>
            <a:ext cx="1905000" cy="190500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6369391" y="4527603"/>
            <a:ext cx="5198853" cy="7682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en-AU" sz="2400" dirty="0">
                <a:solidFill>
                  <a:prstClr val="black"/>
                </a:solidFill>
                <a:latin typeface="Calibri" panose="020F0502020204030204"/>
              </a:rPr>
              <a:t>802wireless@mtgevents.com.au</a:t>
            </a:r>
          </a:p>
        </p:txBody>
      </p:sp>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295900"/>
            <a:ext cx="1630837" cy="9858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EEE 802 Wireless Interim Session">
            <a:extLst>
              <a:ext uri="{FF2B5EF4-FFF2-40B4-BE49-F238E27FC236}">
                <a16:creationId xmlns:a16="http://schemas.microsoft.com/office/drawing/2014/main" id="{70FE140F-B62E-548A-09BD-DBCBFD545F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5397" y="316771"/>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9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US" dirty="0"/>
              <a:t>M3.6 Recording attendance</a:t>
            </a:r>
          </a:p>
        </p:txBody>
      </p:sp>
      <p:sp>
        <p:nvSpPr>
          <p:cNvPr id="3" name="Content Placeholder 2"/>
          <p:cNvSpPr>
            <a:spLocks noGrp="1"/>
          </p:cNvSpPr>
          <p:nvPr>
            <p:ph idx="1"/>
          </p:nvPr>
        </p:nvSpPr>
        <p:spPr>
          <a:xfrm>
            <a:off x="914401" y="1981201"/>
            <a:ext cx="10361084" cy="4113213"/>
          </a:xfrm>
        </p:spPr>
        <p:txBody>
          <a:bodyPr>
            <a:normAutofit fontScale="85000" lnSpcReduction="20000"/>
          </a:bodyPr>
          <a:lstStyle/>
          <a:p>
            <a:r>
              <a:rPr lang="en-GB" dirty="0"/>
              <a:t>It is a requirement that attendees record their participation at an 802.11 session and declare their affiliation.  This record is usually made using the IMAT attendance system.</a:t>
            </a:r>
          </a:p>
          <a:p>
            <a:pPr lvl="1"/>
            <a:r>
              <a:rPr lang="en-GB" dirty="0"/>
              <a:t>If you wish to participate without recording attendance,  send an email per session to the WG 2nd vice chair declaring your participation and affiliation.   You cannot gain or maintain 802.11 voting membership using this method.</a:t>
            </a:r>
          </a:p>
          <a:p>
            <a:r>
              <a:rPr lang="en-GB" dirty="0"/>
              <a:t>You must record 75% attendance of required 802.11 slots in a session for that session to count towards gaining or maintaining 802.11 voting membership</a:t>
            </a:r>
          </a:p>
          <a:p>
            <a:pPr lvl="1"/>
            <a:r>
              <a:rPr lang="en-GB" dirty="0"/>
              <a:t>You need a single IEEE-SA web account</a:t>
            </a:r>
          </a:p>
          <a:p>
            <a:pPr lvl="2"/>
            <a:r>
              <a:rPr lang="en-GB" dirty="0"/>
              <a:t>The IEEE SA web account requires a working email address</a:t>
            </a:r>
          </a:p>
          <a:p>
            <a:pPr lvl="2"/>
            <a:r>
              <a:rPr lang="en-GB" dirty="0"/>
              <a:t>do not remove your email address from the account</a:t>
            </a:r>
          </a:p>
          <a:p>
            <a:pPr lvl="1"/>
            <a:r>
              <a:rPr lang="en-GB" dirty="0"/>
              <a:t>Use the email address associated with that web account when registering attendance</a:t>
            </a:r>
          </a:p>
          <a:p>
            <a:pPr lvl="2"/>
            <a:r>
              <a:rPr lang="en-GB" dirty="0"/>
              <a:t>If you change email addresses, update the web account,  don’t create a new web account,  or your membership status may not be calculated properly</a:t>
            </a:r>
          </a:p>
          <a:p>
            <a:pPr lvl="2"/>
            <a:endParaRPr lang="en-GB" dirty="0"/>
          </a:p>
          <a:p>
            <a:pPr lvl="1"/>
            <a:r>
              <a:rPr lang="en-GB" dirty="0"/>
              <a:t>Record attendance using this URL:</a:t>
            </a:r>
            <a:r>
              <a:rPr lang="en-US" dirty="0"/>
              <a:t>  IMAT.IEEE.ORG/</a:t>
            </a:r>
          </a:p>
        </p:txBody>
      </p:sp>
      <p:sp>
        <p:nvSpPr>
          <p:cNvPr id="6" name="Date Placeholder 5"/>
          <p:cNvSpPr>
            <a:spLocks noGrp="1"/>
          </p:cNvSpPr>
          <p:nvPr>
            <p:ph type="dt" idx="10"/>
          </p:nvPr>
        </p:nvSpPr>
        <p:spPr>
          <a:xfrm>
            <a:off x="929218" y="333375"/>
            <a:ext cx="2499783" cy="273050"/>
          </a:xfrm>
        </p:spPr>
        <p:txBody>
          <a:bodyPr/>
          <a:lstStyle/>
          <a:p>
            <a:r>
              <a:rPr lang="en-US"/>
              <a:t>May 2024</a:t>
            </a:r>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a:xfrm>
            <a:off x="7133167" y="6566694"/>
            <a:ext cx="4246033" cy="180975"/>
          </a:xfrm>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a:xfrm>
            <a:off x="5676902" y="6558296"/>
            <a:ext cx="836082" cy="184666"/>
          </a:xfrm>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6098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May 17,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May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14</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(Warsaw Marriott Hotel)</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69</a:t>
            </a:r>
          </a:p>
          <a:p>
            <a:pPr lvl="1"/>
            <a:r>
              <a:rPr lang="en-US" dirty="0"/>
              <a:t>No –  0</a:t>
            </a:r>
          </a:p>
          <a:p>
            <a:r>
              <a:rPr lang="en-US" dirty="0"/>
              <a:t>2. Did you go to the social?</a:t>
            </a:r>
          </a:p>
          <a:p>
            <a:pPr lvl="1"/>
            <a:r>
              <a:rPr lang="en-US" dirty="0"/>
              <a:t>Yes –65</a:t>
            </a:r>
          </a:p>
          <a:p>
            <a:pPr lvl="1"/>
            <a:r>
              <a:rPr lang="en-US" dirty="0"/>
              <a:t>No –  4</a:t>
            </a:r>
          </a:p>
          <a:p>
            <a:r>
              <a:rPr lang="en-US" sz="2000" dirty="0"/>
              <a:t>3. If you attended the Social, did you like the social?</a:t>
            </a:r>
          </a:p>
          <a:p>
            <a:pPr lvl="1"/>
            <a:r>
              <a:rPr lang="en-US" sz="1800" dirty="0"/>
              <a:t>Yes – 56</a:t>
            </a:r>
          </a:p>
          <a:p>
            <a:pPr lvl="1"/>
            <a:r>
              <a:rPr lang="en-US" sz="1800" dirty="0"/>
              <a:t>No –  1</a:t>
            </a:r>
          </a:p>
          <a:p>
            <a:r>
              <a:rPr lang="en-US" sz="2200" dirty="0"/>
              <a:t>4. Did you like the Bus Tour portion? 37 yes</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May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526242" y="715378"/>
            <a:ext cx="7239000" cy="532606"/>
          </a:xfrm>
          <a:ln/>
        </p:spPr>
        <p:txBody>
          <a:bodyPr vert="horz" wrap="square" lIns="90000" tIns="46800" rIns="90000" bIns="46800" numCol="1" anchor="ctr" anchorCtr="0" compatLnSpc="1">
            <a:prstTxWarp prst="textNoShape">
              <a:avLst/>
            </a:prstTxWarp>
          </a:bodyPr>
          <a:lstStyle/>
          <a:p>
            <a:r>
              <a:rPr lang="en-US" dirty="0"/>
              <a:t>Future 802W Interim Venue Status</a:t>
            </a:r>
          </a:p>
        </p:txBody>
      </p:sp>
      <p:sp>
        <p:nvSpPr>
          <p:cNvPr id="9218" name="Rectangle 2"/>
          <p:cNvSpPr>
            <a:spLocks noGrp="1" noChangeArrowheads="1"/>
          </p:cNvSpPr>
          <p:nvPr>
            <p:ph idx="1"/>
          </p:nvPr>
        </p:nvSpPr>
        <p:spPr>
          <a:xfrm>
            <a:off x="929218" y="1356937"/>
            <a:ext cx="11006669" cy="5027614"/>
          </a:xfrm>
          <a:ln/>
        </p:spPr>
        <p:txBody>
          <a:bodyPr/>
          <a:lstStyle/>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 </a:t>
            </a:r>
            <a:r>
              <a:rPr lang="en-GB" sz="1200" dirty="0">
                <a:highlight>
                  <a:srgbClr val="00FF00"/>
                </a:highlight>
              </a:rPr>
              <a:t>(Contract TBC)</a:t>
            </a:r>
          </a:p>
          <a:p>
            <a:pPr>
              <a:buFont typeface="Wingdings" panose="05000000000000000000" pitchFamily="2" charset="2"/>
              <a:buChar char="v"/>
            </a:pPr>
            <a:r>
              <a:rPr lang="en-GB" sz="2000" dirty="0"/>
              <a:t>2025-05 (11-16) Hilton Prague, Prague, Czech Republic </a:t>
            </a:r>
            <a:r>
              <a:rPr lang="en-GB" sz="1200" dirty="0">
                <a:highlight>
                  <a:srgbClr val="00FF00"/>
                </a:highlight>
              </a:rPr>
              <a:t>(Contract TBC)</a:t>
            </a:r>
            <a:endParaRPr lang="en-GB" sz="1400" dirty="0">
              <a:highlight>
                <a:srgbClr val="00FF00"/>
              </a:highlight>
            </a:endParaRP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a:t>
            </a:r>
            <a:r>
              <a:rPr lang="en-US" sz="2000" b="1" dirty="0">
                <a:solidFill>
                  <a:srgbClr val="000000"/>
                </a:solidFill>
                <a:latin typeface="+mj-lt"/>
                <a:ea typeface="+mj-ea"/>
              </a:rPr>
              <a:t>Victoria Conference Centre &amp; Fairmont Empress, Victoria, Canada </a:t>
            </a:r>
            <a:r>
              <a:rPr lang="en-GB" sz="1200" dirty="0">
                <a:highlight>
                  <a:srgbClr val="00FF00"/>
                </a:highlight>
              </a:rPr>
              <a:t>(Contract TBC)</a:t>
            </a:r>
            <a:endParaRPr lang="en-US" sz="2000" dirty="0">
              <a:highlight>
                <a:srgbClr val="FFFF00"/>
              </a:highlight>
            </a:endParaRPr>
          </a:p>
          <a:p>
            <a:pPr>
              <a:buFont typeface="Wingdings" panose="05000000000000000000" pitchFamily="2" charset="2"/>
              <a:buChar char="v"/>
            </a:pPr>
            <a:r>
              <a:rPr lang="en-US" sz="2000" dirty="0"/>
              <a:t>2026-05 (</a:t>
            </a:r>
            <a:r>
              <a:rPr lang="en-US" sz="2000" dirty="0">
                <a:latin typeface="+mj-lt"/>
                <a:ea typeface="+mj-ea"/>
              </a:rPr>
              <a:t>10-15) –</a:t>
            </a:r>
            <a:r>
              <a:rPr lang="en-AU" sz="2000" dirty="0">
                <a:solidFill>
                  <a:srgbClr val="1F1F1F"/>
                </a:solidFill>
                <a:latin typeface="Roboto"/>
                <a:ea typeface="Roboto"/>
                <a:cs typeface="Roboto"/>
                <a:sym typeface="Roboto"/>
              </a:rPr>
              <a:t>Hilton Antwerp Old Town, </a:t>
            </a:r>
            <a:r>
              <a:rPr lang="en-US" sz="2000" dirty="0">
                <a:latin typeface="+mj-lt"/>
                <a:ea typeface="+mj-ea"/>
              </a:rPr>
              <a:t>Antwerp, Belgium </a:t>
            </a:r>
            <a:r>
              <a:rPr lang="en-GB" sz="2000" dirty="0">
                <a:highlight>
                  <a:srgbClr val="00FF00"/>
                </a:highlight>
              </a:rPr>
              <a:t>(</a:t>
            </a:r>
            <a:r>
              <a:rPr lang="en-GB" sz="1200" dirty="0">
                <a:highlight>
                  <a:srgbClr val="00FF00"/>
                </a:highlight>
              </a:rPr>
              <a:t>Contract TBC</a:t>
            </a:r>
            <a:r>
              <a:rPr lang="en-GB" sz="2000" dirty="0">
                <a:highlight>
                  <a:srgbClr val="00FF00"/>
                </a:highlight>
              </a:rPr>
              <a:t>)</a:t>
            </a:r>
            <a:endParaRPr lang="en-US" sz="2000" dirty="0">
              <a:latin typeface="+mj-lt"/>
              <a:ea typeface="+mj-ea"/>
            </a:endParaRPr>
          </a:p>
          <a:p>
            <a:pPr>
              <a:buFont typeface="Wingdings" panose="05000000000000000000" pitchFamily="2" charset="2"/>
              <a:buChar char="v"/>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b="1" dirty="0">
                <a:solidFill>
                  <a:schemeClr val="tx1"/>
                </a:solidFill>
                <a:latin typeface="Times New Roman" panose="02020603050405020304" pitchFamily="18" charset="0"/>
              </a:rPr>
              <a:t>Hyatt Regency Irvine, Irvine, CA, </a:t>
            </a:r>
            <a:r>
              <a:rPr lang="en-GB" sz="2000" dirty="0"/>
              <a:t>USA</a:t>
            </a:r>
            <a:r>
              <a:rPr lang="en-US" sz="1200" b="1" dirty="0">
                <a:solidFill>
                  <a:schemeClr val="tx1"/>
                </a:solidFill>
                <a:latin typeface="Times New Roman" panose="02020603050405020304" pitchFamily="18" charset="0"/>
              </a:rPr>
              <a:t> </a:t>
            </a:r>
            <a:r>
              <a:rPr lang="en-GB" sz="1200" dirty="0">
                <a:highlight>
                  <a:srgbClr val="00FF00"/>
                </a:highlight>
              </a:rPr>
              <a:t>(Contract TBC)</a:t>
            </a:r>
          </a:p>
          <a:p>
            <a:pPr>
              <a:buFont typeface="Wingdings" panose="05000000000000000000" pitchFamily="2" charset="2"/>
              <a:buChar char="v"/>
            </a:pPr>
            <a:r>
              <a:rPr lang="en-US" sz="2000" dirty="0"/>
              <a:t>2027-05 (9-14) </a:t>
            </a:r>
            <a:r>
              <a:rPr lang="en-US" sz="2000" b="1" dirty="0">
                <a:solidFill>
                  <a:srgbClr val="000000"/>
                </a:solidFill>
                <a:latin typeface="+mj-lt"/>
                <a:ea typeface="+mj-ea"/>
              </a:rPr>
              <a:t>Cordis Hotel, Auckland, New Zealand </a:t>
            </a:r>
            <a:r>
              <a:rPr lang="en-GB" sz="1200" dirty="0">
                <a:highlight>
                  <a:srgbClr val="00FF00"/>
                </a:highlight>
              </a:rPr>
              <a:t>(Contract TBC)</a:t>
            </a:r>
            <a:endParaRPr lang="en-US" sz="1200" b="1" dirty="0">
              <a:solidFill>
                <a:srgbClr val="000000"/>
              </a:solidFill>
              <a:latin typeface="+mj-lt"/>
              <a:ea typeface="+mj-ea"/>
            </a:endParaRPr>
          </a:p>
          <a:p>
            <a:pPr>
              <a:buFont typeface="Times New Roman" pitchFamily="16" charset="0"/>
              <a:buChar char="•"/>
            </a:pPr>
            <a:r>
              <a:rPr lang="en-US" sz="2000" dirty="0"/>
              <a:t>2027-09 (12-17) Grand Hyatt Atlanta, Buckhead, GA, USA </a:t>
            </a:r>
            <a:r>
              <a:rPr lang="en-GB" sz="1200" dirty="0">
                <a:highlight>
                  <a:srgbClr val="00FF00"/>
                </a:highlight>
              </a:rPr>
              <a:t>(Contract  w/IEEE)</a:t>
            </a:r>
          </a:p>
          <a:p>
            <a:pPr>
              <a:buFont typeface="Wingdings" panose="05000000000000000000" pitchFamily="2" charset="2"/>
              <a:buChar char="v"/>
            </a:pPr>
            <a:r>
              <a:rPr lang="en-US" sz="2000" dirty="0"/>
              <a:t>2028-01 </a:t>
            </a:r>
            <a:r>
              <a:rPr lang="en-GB" sz="2000" dirty="0"/>
              <a:t>(16-21) Hilton Panama, Panama City, Panama </a:t>
            </a:r>
            <a:r>
              <a:rPr lang="en-GB" sz="1200" dirty="0">
                <a:highlight>
                  <a:srgbClr val="00FF00"/>
                </a:highlight>
              </a:rPr>
              <a:t>(Contract TBC)</a:t>
            </a:r>
            <a:endParaRPr lang="en-GB" sz="1200" dirty="0"/>
          </a:p>
          <a:p>
            <a:pPr marL="0" indent="0"/>
            <a:endParaRPr lang="en-US" sz="20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May 2024</a:t>
            </a:r>
            <a:endParaRPr lang="en-GB" dirty="0"/>
          </a:p>
        </p:txBody>
      </p:sp>
      <p:sp>
        <p:nvSpPr>
          <p:cNvPr id="5" name="Footer Placeholder 4"/>
          <p:cNvSpPr>
            <a:spLocks noGrp="1"/>
          </p:cNvSpPr>
          <p:nvPr>
            <p:ph type="ftr" idx="11"/>
          </p:nvPr>
        </p:nvSpPr>
        <p:spPr>
          <a:xfrm>
            <a:off x="7162800" y="6512345"/>
            <a:ext cx="4246033" cy="180975"/>
          </a:xfrm>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16</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681511" y="5640063"/>
            <a:ext cx="3505200" cy="830997"/>
          </a:xfrm>
          <a:prstGeom prst="rect">
            <a:avLst/>
          </a:prstGeom>
          <a:noFill/>
          <a:ln>
            <a:solidFill>
              <a:schemeClr val="bg1">
                <a:lumMod val="85000"/>
              </a:schemeClr>
            </a:solidFill>
          </a:ln>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May 12, 2024</a:t>
            </a:r>
          </a:p>
        </p:txBody>
      </p:sp>
    </p:spTree>
    <p:extLst>
      <p:ext uri="{BB962C8B-B14F-4D97-AF65-F5344CB8AC3E}">
        <p14:creationId xmlns:p14="http://schemas.microsoft.com/office/powerpoint/2010/main" val="2556078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62246"/>
            <a:ext cx="1940985" cy="338554"/>
          </a:xfrm>
          <a:prstGeom prst="rect">
            <a:avLst/>
          </a:prstGeom>
          <a:noFill/>
        </p:spPr>
        <p:txBody>
          <a:bodyPr wrap="square" rtlCol="0">
            <a:spAutoFit/>
          </a:bodyPr>
          <a:lstStyle/>
          <a:p>
            <a:r>
              <a:rPr lang="en-US" sz="1600" dirty="0">
                <a:solidFill>
                  <a:schemeClr val="accent1">
                    <a:lumMod val="50000"/>
                  </a:schemeClr>
                </a:solidFill>
              </a:rPr>
              <a:t>As </a:t>
            </a:r>
            <a:r>
              <a:rPr lang="en-US" sz="1600">
                <a:solidFill>
                  <a:schemeClr val="accent1">
                    <a:lumMod val="50000"/>
                  </a:schemeClr>
                </a:solidFill>
              </a:rPr>
              <a:t>of May 12, 2024</a:t>
            </a:r>
            <a:endParaRPr lang="en-US" sz="1600" dirty="0">
              <a:solidFill>
                <a:schemeClr val="accent1">
                  <a:lumMod val="50000"/>
                </a:schemeClr>
              </a:solidFill>
            </a:endParaRPr>
          </a:p>
        </p:txBody>
      </p:sp>
    </p:spTree>
    <p:extLst>
      <p:ext uri="{BB962C8B-B14F-4D97-AF65-F5344CB8AC3E}">
        <p14:creationId xmlns:p14="http://schemas.microsoft.com/office/powerpoint/2010/main" val="81352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May 13:</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May 17:</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May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FB91D-81F7-CA2C-5623-02DED0ABA8DA}"/>
              </a:ext>
            </a:extLst>
          </p:cNvPr>
          <p:cNvSpPr>
            <a:spLocks noGrp="1"/>
          </p:cNvSpPr>
          <p:nvPr>
            <p:ph type="ctrTitle"/>
          </p:nvPr>
        </p:nvSpPr>
        <p:spPr>
          <a:xfrm>
            <a:off x="914400" y="1600200"/>
            <a:ext cx="10363200" cy="2000251"/>
          </a:xfrm>
        </p:spPr>
        <p:txBody>
          <a:bodyPr>
            <a:normAutofit/>
          </a:bodyPr>
          <a:lstStyle/>
          <a:p>
            <a:r>
              <a:rPr lang="en-US" dirty="0" err="1">
                <a:hlinkClick r:id="rId2">
                  <a:extLst>
                    <a:ext uri="{A12FA001-AC4F-418D-AE19-62706E023703}">
                      <ahyp:hlinkClr xmlns:ahyp="http://schemas.microsoft.com/office/drawing/2018/hyperlinkcolor" val="tx"/>
                    </a:ext>
                  </a:extLst>
                </a:hlinkClick>
              </a:rPr>
              <a:t>Warsaw_May</a:t>
            </a:r>
            <a:r>
              <a:rPr lang="en-US" dirty="0">
                <a:hlinkClick r:id="rId2">
                  <a:extLst>
                    <a:ext uri="{A12FA001-AC4F-418D-AE19-62706E023703}">
                      <ahyp:hlinkClr xmlns:ahyp="http://schemas.microsoft.com/office/drawing/2018/hyperlinkcolor" val="tx"/>
                    </a:ext>
                  </a:extLst>
                </a:hlinkClick>
              </a:rPr>
              <a:t> Interim_ Things to Know</a:t>
            </a:r>
            <a:br>
              <a:rPr lang="en-US" dirty="0"/>
            </a:br>
            <a:r>
              <a:rPr lang="en-US" dirty="0"/>
              <a:t>From MTG Events</a:t>
            </a:r>
            <a:br>
              <a:rPr lang="en-US" dirty="0"/>
            </a:br>
            <a:r>
              <a:rPr lang="en-US" dirty="0"/>
              <a:t>See Mentor: ec-24-0100-00-WCSG</a:t>
            </a:r>
          </a:p>
        </p:txBody>
      </p:sp>
      <p:sp>
        <p:nvSpPr>
          <p:cNvPr id="5" name="Subtitle 4">
            <a:extLst>
              <a:ext uri="{FF2B5EF4-FFF2-40B4-BE49-F238E27FC236}">
                <a16:creationId xmlns:a16="http://schemas.microsoft.com/office/drawing/2014/main" id="{C4662822-412A-2BF1-E3E8-9AD9718C5005}"/>
              </a:ext>
            </a:extLst>
          </p:cNvPr>
          <p:cNvSpPr>
            <a:spLocks noGrp="1"/>
          </p:cNvSpPr>
          <p:nvPr>
            <p:ph type="subTitle" idx="1"/>
          </p:nvPr>
        </p:nvSpPr>
        <p:spPr/>
        <p:txBody>
          <a:bodyPr/>
          <a:lstStyle/>
          <a:p>
            <a:r>
              <a:rPr lang="en-US" dirty="0">
                <a:solidFill>
                  <a:schemeClr val="accent2"/>
                </a:solidFill>
                <a:hlinkClick r:id="rId2">
                  <a:extLst>
                    <a:ext uri="{A12FA001-AC4F-418D-AE19-62706E023703}">
                      <ahyp:hlinkClr xmlns:ahyp="http://schemas.microsoft.com/office/drawing/2018/hyperlinkcolor" val="tx"/>
                    </a:ext>
                  </a:extLst>
                </a:hlinkClick>
              </a:rPr>
              <a:t>https://mentor.ieee.org/802-ec/dcn/24/ec-24-0100-00-WCSG-warsaw-2024-may-802w-interim-things-to-know.pptx</a:t>
            </a:r>
            <a:r>
              <a:rPr lang="en-US" dirty="0">
                <a:solidFill>
                  <a:schemeClr val="accent2"/>
                </a:solidFill>
              </a:rPr>
              <a:t> </a:t>
            </a:r>
          </a:p>
        </p:txBody>
      </p:sp>
    </p:spTree>
    <p:extLst>
      <p:ext uri="{BB962C8B-B14F-4D97-AF65-F5344CB8AC3E}">
        <p14:creationId xmlns:p14="http://schemas.microsoft.com/office/powerpoint/2010/main" val="66333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D0703-D99A-4AC2-18CC-D3DFE2A28EB7}"/>
              </a:ext>
            </a:extLst>
          </p:cNvPr>
          <p:cNvSpPr txBox="1"/>
          <p:nvPr/>
        </p:nvSpPr>
        <p:spPr>
          <a:xfrm>
            <a:off x="630936" y="502920"/>
            <a:ext cx="3541379" cy="1463040"/>
          </a:xfrm>
          <a:prstGeom prst="rect">
            <a:avLst/>
          </a:prstGeom>
        </p:spPr>
        <p:txBody>
          <a:bodyPr vert="horz" lIns="121920" tIns="60960" rIns="121920" bIns="60960" rtlCol="0" anchor="ctr">
            <a:normAutofit/>
          </a:bodyPr>
          <a:lstStyle/>
          <a:p>
            <a:pPr defTabSz="1219170" fontAlgn="auto">
              <a:lnSpc>
                <a:spcPct val="90000"/>
              </a:lnSpc>
              <a:spcAft>
                <a:spcPts val="800"/>
              </a:spcAft>
            </a:pPr>
            <a:r>
              <a:rPr lang="en-US" sz="4133" b="1" dirty="0">
                <a:solidFill>
                  <a:prstClr val="black"/>
                </a:solidFill>
                <a:latin typeface="Calibri Light" panose="020F0302020204030204"/>
                <a:ea typeface="+mn-ea"/>
                <a:cs typeface="+mn-cs"/>
              </a:rPr>
              <a:t>IMPORTANT INFORMATION</a:t>
            </a:r>
            <a:endParaRPr lang="en-US" sz="4133" dirty="0">
              <a:solidFill>
                <a:prstClr val="black"/>
              </a:solidFill>
              <a:latin typeface="Calibri Light" panose="020F0302020204030204"/>
              <a:ea typeface="+mn-ea"/>
              <a:cs typeface="+mn-cs"/>
            </a:endParaRPr>
          </a:p>
        </p:txBody>
      </p:sp>
      <p:sp>
        <p:nvSpPr>
          <p:cNvPr id="6" name="TextBox 5">
            <a:extLst>
              <a:ext uri="{FF2B5EF4-FFF2-40B4-BE49-F238E27FC236}">
                <a16:creationId xmlns:a16="http://schemas.microsoft.com/office/drawing/2014/main" id="{F204A960-8BBF-8AFE-1AB2-8900DEB00B83}"/>
              </a:ext>
            </a:extLst>
          </p:cNvPr>
          <p:cNvSpPr txBox="1"/>
          <p:nvPr/>
        </p:nvSpPr>
        <p:spPr>
          <a:xfrm>
            <a:off x="4654295" y="502920"/>
            <a:ext cx="6894576" cy="1463040"/>
          </a:xfrm>
          <a:prstGeom prst="rect">
            <a:avLst/>
          </a:prstGeom>
        </p:spPr>
        <p:txBody>
          <a:bodyPr vert="horz" lIns="121920" tIns="60960" rIns="121920" bIns="60960" rtlCol="0" anchor="ctr">
            <a:normAutofit/>
          </a:bodyPr>
          <a:lstStyle/>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IEEE 802 Wireless Interim Meeting</a:t>
            </a:r>
          </a:p>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May 12 – 17, 2024</a:t>
            </a:r>
          </a:p>
          <a:p>
            <a:pPr indent="-304792" defTabSz="1219170" fontAlgn="auto">
              <a:lnSpc>
                <a:spcPct val="90000"/>
              </a:lnSpc>
              <a:spcBef>
                <a:spcPts val="0"/>
              </a:spcBef>
              <a:spcAft>
                <a:spcPts val="800"/>
              </a:spcAft>
              <a:buFont typeface="Arial" panose="020B0604020202020204" pitchFamily="34" charset="0"/>
              <a:buChar char="•"/>
            </a:pPr>
            <a:r>
              <a:rPr lang="en-US" sz="2267" b="1" dirty="0">
                <a:solidFill>
                  <a:prstClr val="black"/>
                </a:solidFill>
                <a:latin typeface="Calibri" panose="020F0502020204030204"/>
                <a:ea typeface="+mn-ea"/>
                <a:cs typeface="+mn-cs"/>
              </a:rPr>
              <a:t>Warsaw Marriott. Hotel, POLAND</a:t>
            </a:r>
            <a:endParaRPr lang="en-US" sz="2267" dirty="0">
              <a:solidFill>
                <a:prstClr val="black"/>
              </a:solidFill>
              <a:latin typeface="Calibri" panose="020F0502020204030204"/>
              <a:ea typeface="+mn-ea"/>
              <a:cs typeface="+mn-cs"/>
            </a:endParaRPr>
          </a:p>
        </p:txBody>
      </p:sp>
      <p:pic>
        <p:nvPicPr>
          <p:cNvPr id="1026" name="Picture 2" descr="IEEE 802 Wireless Interim Session">
            <a:extLst>
              <a:ext uri="{FF2B5EF4-FFF2-40B4-BE49-F238E27FC236}">
                <a16:creationId xmlns:a16="http://schemas.microsoft.com/office/drawing/2014/main" id="{71B86223-7B5C-A71D-2EC7-484F067AB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136" y="2514600"/>
            <a:ext cx="8260080" cy="29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3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635834" y="1722980"/>
            <a:ext cx="11362068" cy="4693914"/>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AUDIO VISUAL</a:t>
            </a:r>
            <a:r>
              <a:rPr lang="en-AU" sz="3733" dirty="0">
                <a:solidFill>
                  <a:srgbClr val="002060"/>
                </a:solidFill>
                <a:latin typeface="Calibri" panose="020F0502020204030204"/>
                <a:ea typeface="+mn-ea"/>
                <a:cs typeface="+mn-cs"/>
              </a:rPr>
              <a:t>:  </a:t>
            </a:r>
          </a:p>
          <a:p>
            <a:pPr defTabSz="1219170" fontAlgn="auto">
              <a:spcBef>
                <a:spcPts val="0"/>
              </a:spcBef>
              <a:spcAft>
                <a:spcPts val="0"/>
              </a:spcAft>
            </a:pPr>
            <a:r>
              <a:rPr lang="en-AU" sz="2667" dirty="0">
                <a:solidFill>
                  <a:prstClr val="black"/>
                </a:solidFill>
                <a:latin typeface="Calibri" panose="020F0502020204030204"/>
                <a:ea typeface="+mn-ea"/>
                <a:cs typeface="+mn-cs"/>
              </a:rPr>
              <a:t>The Audio Visual is being supplied by the Hotel – Marriott Hotel.</a:t>
            </a:r>
          </a:p>
          <a:p>
            <a:pPr defTabSz="1219170" fontAlgn="auto">
              <a:spcBef>
                <a:spcPts val="0"/>
              </a:spcBef>
              <a:spcAft>
                <a:spcPts val="0"/>
              </a:spcAft>
            </a:pPr>
            <a:r>
              <a:rPr lang="en-AU" sz="2667" dirty="0">
                <a:solidFill>
                  <a:prstClr val="black"/>
                </a:solidFill>
                <a:latin typeface="Calibri" panose="020F0502020204030204"/>
                <a:ea typeface="+mn-ea"/>
                <a:cs typeface="+mn-cs"/>
              </a:rPr>
              <a:t>There will be floating AV technicians between the rooms during the meetings.  </a:t>
            </a:r>
          </a:p>
          <a:p>
            <a:pPr defTabSz="1219170" fontAlgn="auto">
              <a:spcBef>
                <a:spcPts val="0"/>
              </a:spcBef>
              <a:spcAft>
                <a:spcPts val="0"/>
              </a:spcAft>
            </a:pPr>
            <a:r>
              <a:rPr lang="en-AU" sz="2667" dirty="0">
                <a:solidFill>
                  <a:prstClr val="black"/>
                </a:solidFill>
                <a:latin typeface="Calibri" panose="020F0502020204030204"/>
                <a:ea typeface="+mn-ea"/>
                <a:cs typeface="+mn-cs"/>
              </a:rPr>
              <a:t>For any issues, please see a contact </a:t>
            </a:r>
            <a:r>
              <a:rPr lang="en-AU" sz="2667" b="1" dirty="0">
                <a:solidFill>
                  <a:prstClr val="black"/>
                </a:solidFill>
                <a:latin typeface="Calibri" panose="020F0502020204030204"/>
                <a:ea typeface="+mn-ea"/>
                <a:cs typeface="+mn-cs"/>
              </a:rPr>
              <a:t>Sara</a:t>
            </a:r>
            <a:r>
              <a:rPr lang="en-AU" sz="2667" dirty="0">
                <a:solidFill>
                  <a:prstClr val="black"/>
                </a:solidFill>
                <a:latin typeface="Calibri" panose="020F0502020204030204"/>
                <a:ea typeface="+mn-ea"/>
                <a:cs typeface="+mn-cs"/>
              </a:rPr>
              <a:t> at the Registration Desk (</a:t>
            </a:r>
            <a:r>
              <a:rPr lang="en-AU" sz="2667" dirty="0">
                <a:solidFill>
                  <a:prstClr val="black"/>
                </a:solidFill>
                <a:latin typeface="Calibri" panose="020F0502020204030204"/>
                <a:ea typeface="+mn-ea"/>
                <a:cs typeface="+mn-cs"/>
                <a:hlinkClick r:id="rId3"/>
              </a:rPr>
              <a:t>sara@mtgevents.com.au</a:t>
            </a:r>
            <a:r>
              <a:rPr lang="en-AU" sz="2667" dirty="0">
                <a:solidFill>
                  <a:prstClr val="black"/>
                </a:solidFill>
                <a:latin typeface="Calibri" panose="020F0502020204030204"/>
                <a:ea typeface="+mn-ea"/>
                <a:cs typeface="+mn-cs"/>
              </a:rPr>
              <a:t>)</a:t>
            </a:r>
          </a:p>
          <a:p>
            <a:pPr defTabSz="1219170" fontAlgn="auto">
              <a:spcBef>
                <a:spcPts val="0"/>
              </a:spcBef>
              <a:spcAft>
                <a:spcPts val="0"/>
              </a:spcAft>
            </a:pPr>
            <a:endParaRPr lang="en-AU" sz="1600" dirty="0">
              <a:solidFill>
                <a:prstClr val="black"/>
              </a:solidFill>
              <a:latin typeface="Calibri" panose="020F0502020204030204"/>
              <a:ea typeface="+mn-ea"/>
              <a:cs typeface="+mn-cs"/>
            </a:endParaRPr>
          </a:p>
          <a:p>
            <a:pPr defTabSz="1219170" fontAlgn="auto">
              <a:spcBef>
                <a:spcPts val="1333"/>
              </a:spcBef>
              <a:spcAft>
                <a:spcPts val="0"/>
              </a:spcAft>
              <a:buSzPts val="1800"/>
            </a:pPr>
            <a:r>
              <a:rPr lang="en-US" sz="3733" b="1" dirty="0">
                <a:solidFill>
                  <a:srgbClr val="002060"/>
                </a:solidFill>
                <a:latin typeface="Calibri" panose="020F0502020204030204"/>
                <a:ea typeface="+mn-ea"/>
                <a:cs typeface="+mn-cs"/>
              </a:rPr>
              <a:t>AUDIO IN MEETING ROOM </a:t>
            </a:r>
          </a:p>
          <a:p>
            <a:pPr defTabSz="1219170" fontAlgn="auto">
              <a:spcBef>
                <a:spcPts val="1333"/>
              </a:spcBef>
              <a:spcAft>
                <a:spcPts val="0"/>
              </a:spcAft>
              <a:buSzPts val="1800"/>
            </a:pPr>
            <a:r>
              <a:rPr lang="en-US" sz="2667" dirty="0">
                <a:solidFill>
                  <a:prstClr val="black"/>
                </a:solidFill>
                <a:latin typeface="Calibri" panose="020F0502020204030204"/>
                <a:ea typeface="+mn-ea"/>
                <a:cs typeface="+mn-cs"/>
              </a:rPr>
              <a:t>If you are a local participant, PLEASE, select “Don’t connect to audio” when joining the WebEx session. Connecting to the audio, may cause an audio feedback loop that prevents the meeting from proceeding</a:t>
            </a:r>
          </a:p>
        </p:txBody>
      </p:sp>
      <p:pic>
        <p:nvPicPr>
          <p:cNvPr id="3" name="Picture 2" descr="IEEE 802 Wireless Interim Session">
            <a:extLst>
              <a:ext uri="{FF2B5EF4-FFF2-40B4-BE49-F238E27FC236}">
                <a16:creationId xmlns:a16="http://schemas.microsoft.com/office/drawing/2014/main" id="{2CDFFB6D-1B69-0B43-E2C5-B88BE7A985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29" y="231828"/>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5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914401" y="2590800"/>
            <a:ext cx="10439400" cy="3543791"/>
          </a:xfrm>
          <a:prstGeom prst="rect">
            <a:avLst/>
          </a:prstGeom>
          <a:noFill/>
        </p:spPr>
        <p:txBody>
          <a:bodyPr wrap="square" rtlCol="0">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COMBINED SCHEDULE</a:t>
            </a:r>
          </a:p>
          <a:p>
            <a:pPr defTabSz="1219170" fontAlgn="auto">
              <a:spcBef>
                <a:spcPts val="0"/>
              </a:spcBef>
              <a:spcAft>
                <a:spcPts val="0"/>
              </a:spcAft>
              <a:buSzPts val="1800"/>
            </a:pPr>
            <a:endParaRPr lang="en-US" sz="2667" b="1"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IN PERSON Room Assignments:</a:t>
            </a:r>
            <a:r>
              <a:rPr lang="en-US" sz="2667" dirty="0">
                <a:solidFill>
                  <a:prstClr val="black"/>
                </a:solidFill>
                <a:latin typeface="Calibri" panose="020F0502020204030204"/>
                <a:ea typeface="+mn-ea"/>
                <a:cs typeface="+mn-cs"/>
              </a:rPr>
              <a:t> Schedule QR codes posted outside each meeting room and on the back of your name badge. </a:t>
            </a: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REMOTE Participation:</a:t>
            </a:r>
            <a:r>
              <a:rPr lang="en-US" sz="2667" dirty="0">
                <a:solidFill>
                  <a:prstClr val="black"/>
                </a:solidFill>
                <a:latin typeface="Calibri" panose="020F0502020204030204"/>
                <a:ea typeface="+mn-ea"/>
                <a:cs typeface="+mn-cs"/>
              </a:rPr>
              <a:t> </a:t>
            </a:r>
            <a:r>
              <a:rPr lang="en-US" sz="2667" u="sng" dirty="0">
                <a:solidFill>
                  <a:schemeClr val="accent2"/>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https://ieee802.org/802tele_calendar.html</a:t>
            </a:r>
            <a:endParaRPr lang="en-US" sz="2667" u="sng" dirty="0">
              <a:solidFill>
                <a:schemeClr val="accent2"/>
              </a:solidFill>
              <a:latin typeface="Calibri" panose="020F0502020204030204"/>
              <a:ea typeface="+mn-ea"/>
              <a:cs typeface="+mn-cs"/>
            </a:endParaRP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ATTENDANCE TOOL (IMAT) :  </a:t>
            </a:r>
            <a:r>
              <a:rPr lang="en-US" sz="2667" u="sng" dirty="0">
                <a:solidFill>
                  <a:schemeClr val="accent2"/>
                </a:solidFill>
                <a:latin typeface="Calibri" panose="020F0502020204030204"/>
                <a:ea typeface="+mn-ea"/>
                <a:cs typeface="+mn-cs"/>
              </a:rPr>
              <a:t>https://imat.ieee.org/ </a:t>
            </a:r>
          </a:p>
        </p:txBody>
      </p:sp>
      <p:pic>
        <p:nvPicPr>
          <p:cNvPr id="3" name="Picture 2" descr="IEEE 802 Wireless Interim Session">
            <a:extLst>
              <a:ext uri="{FF2B5EF4-FFF2-40B4-BE49-F238E27FC236}">
                <a16:creationId xmlns:a16="http://schemas.microsoft.com/office/drawing/2014/main" id="{B1A6AFCA-E691-A3B3-EBDD-D2305DFBD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685800"/>
            <a:ext cx="4127364" cy="1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2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678611" y="2590799"/>
            <a:ext cx="5417389" cy="2899777"/>
          </a:xfrm>
        </p:spPr>
        <p:txBody>
          <a:bodyPr>
            <a:normAutofit fontScale="90000"/>
          </a:bodyPr>
          <a:lstStyle/>
          <a:p>
            <a:r>
              <a:rPr lang="en-GB" sz="4800" b="1" dirty="0">
                <a:latin typeface="+mn-lt"/>
              </a:rPr>
              <a:t>PROGRAM APP</a:t>
            </a:r>
            <a:br>
              <a:rPr lang="en-GB" sz="6000" b="1" dirty="0">
                <a:latin typeface="+mn-lt"/>
              </a:rPr>
            </a:br>
            <a:br>
              <a:rPr lang="en-GB" sz="1600" b="1" dirty="0">
                <a:latin typeface="+mn-lt"/>
              </a:rPr>
            </a:br>
            <a:r>
              <a:rPr lang="en-GB" sz="3200" dirty="0">
                <a:latin typeface="+mn-lt"/>
              </a:rPr>
              <a:t>  </a:t>
            </a:r>
            <a:r>
              <a:rPr lang="en-GB" sz="2800" dirty="0">
                <a:latin typeface="+mn-lt"/>
              </a:rPr>
              <a:t>- The IEEE 802 Wireless Interim Meeting App information is available on the back of your name badge </a:t>
            </a:r>
            <a:endParaRPr lang="en-AU" dirty="0">
              <a:latin typeface="+mn-lt"/>
            </a:endParaRPr>
          </a:p>
        </p:txBody>
      </p:sp>
      <p:pic>
        <p:nvPicPr>
          <p:cNvPr id="4" name="Picture 3" descr="IEEE 802 Wireless Interim Session">
            <a:extLst>
              <a:ext uri="{FF2B5EF4-FFF2-40B4-BE49-F238E27FC236}">
                <a16:creationId xmlns:a16="http://schemas.microsoft.com/office/drawing/2014/main" id="{48F9602A-DFAE-9689-B97E-244DEC856E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305" y="711529"/>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qr code&#10;&#10;Description automatically generated">
            <a:extLst>
              <a:ext uri="{FF2B5EF4-FFF2-40B4-BE49-F238E27FC236}">
                <a16:creationId xmlns:a16="http://schemas.microsoft.com/office/drawing/2014/main" id="{E298F025-DCC9-3C6F-E65F-C38C67894965}"/>
              </a:ext>
            </a:extLst>
          </p:cNvPr>
          <p:cNvPicPr>
            <a:picLocks noChangeAspect="1"/>
          </p:cNvPicPr>
          <p:nvPr/>
        </p:nvPicPr>
        <p:blipFill rotWithShape="1">
          <a:blip r:embed="rId4"/>
          <a:srcRect b="10953"/>
          <a:stretch/>
        </p:blipFill>
        <p:spPr bwMode="auto">
          <a:xfrm>
            <a:off x="6253141" y="2366441"/>
            <a:ext cx="5132556" cy="35122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BDB3D000-2D0A-8E1C-7AFF-8806CEC596DC}"/>
              </a:ext>
            </a:extLst>
          </p:cNvPr>
          <p:cNvCxnSpPr>
            <a:cxnSpLocks/>
          </p:cNvCxnSpPr>
          <p:nvPr/>
        </p:nvCxnSpPr>
        <p:spPr>
          <a:xfrm flipV="1">
            <a:off x="4955022" y="5241028"/>
            <a:ext cx="1723741" cy="63766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5668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533400" y="3000546"/>
            <a:ext cx="6628671" cy="3416320"/>
          </a:xfrm>
          <a:prstGeom prst="rect">
            <a:avLst/>
          </a:prstGeom>
          <a:noFill/>
        </p:spPr>
        <p:txBody>
          <a:bodyPr wrap="square" rtlCol="0">
            <a:spAutoFit/>
          </a:bodyPr>
          <a:lstStyle/>
          <a:p>
            <a:pPr defTabSz="1219170" fontAlgn="auto">
              <a:spcBef>
                <a:spcPts val="0"/>
              </a:spcBef>
              <a:spcAft>
                <a:spcPts val="0"/>
              </a:spcAft>
            </a:pPr>
            <a:r>
              <a:rPr lang="en-AU" dirty="0">
                <a:solidFill>
                  <a:prstClr val="black"/>
                </a:solidFill>
                <a:latin typeface="Calibri" panose="020F0502020204030204"/>
                <a:ea typeface="+mn-ea"/>
                <a:cs typeface="+mn-cs"/>
              </a:rPr>
              <a:t>Local Document Server for IEEE 802W Documents:</a:t>
            </a:r>
          </a:p>
          <a:p>
            <a:pPr defTabSz="1219170" fontAlgn="auto">
              <a:spcBef>
                <a:spcPts val="0"/>
              </a:spcBef>
              <a:spcAft>
                <a:spcPts val="0"/>
              </a:spcAft>
            </a:pPr>
            <a:r>
              <a:rPr lang="en-AU" dirty="0">
                <a:solidFill>
                  <a:prstClr val="black"/>
                </a:solidFill>
                <a:latin typeface="Calibri" panose="020F0502020204030204"/>
                <a:ea typeface="+mn-ea"/>
                <a:cs typeface="+mn-cs"/>
                <a:hlinkClick r:id="rId3"/>
              </a:rPr>
              <a:t>http://ieee802.linespeed.com/</a:t>
            </a:r>
            <a:r>
              <a:rPr lang="en-AU" dirty="0">
                <a:solidFill>
                  <a:prstClr val="black"/>
                </a:solidFill>
                <a:latin typeface="Calibri" panose="020F0502020204030204"/>
                <a:ea typeface="+mn-ea"/>
                <a:cs typeface="+mn-cs"/>
              </a:rPr>
              <a:t> </a:t>
            </a:r>
          </a:p>
          <a:p>
            <a:pPr defTabSz="1219170" fontAlgn="auto">
              <a:spcBef>
                <a:spcPts val="0"/>
              </a:spcBef>
              <a:spcAft>
                <a:spcPts val="0"/>
              </a:spcAft>
            </a:pPr>
            <a:endParaRPr lang="en-AU"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The network provider for the IEEE 802 Wireless Interim is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Events.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are located in the </a:t>
            </a:r>
            <a:r>
              <a:rPr lang="en-AU" b="1" dirty="0">
                <a:solidFill>
                  <a:prstClr val="black"/>
                </a:solidFill>
                <a:latin typeface="Calibri" panose="020F0502020204030204"/>
                <a:ea typeface="+mn-ea"/>
                <a:cs typeface="+mn-cs"/>
              </a:rPr>
              <a:t>Nysa Room (level 3) </a:t>
            </a:r>
            <a:r>
              <a:rPr lang="en-AU" dirty="0">
                <a:solidFill>
                  <a:prstClr val="black"/>
                </a:solidFill>
                <a:latin typeface="Calibri" panose="020F0502020204030204"/>
                <a:ea typeface="+mn-ea"/>
                <a:cs typeface="+mn-cs"/>
              </a:rPr>
              <a:t>during the meeting</a:t>
            </a:r>
            <a:r>
              <a:rPr lang="en-AU" b="1" dirty="0">
                <a:solidFill>
                  <a:prstClr val="black"/>
                </a:solidFill>
                <a:latin typeface="Calibri" panose="020F0502020204030204"/>
                <a:ea typeface="+mn-ea"/>
                <a:cs typeface="+mn-cs"/>
              </a:rPr>
              <a:t>.</a:t>
            </a:r>
          </a:p>
          <a:p>
            <a:pPr defTabSz="1219170" fontAlgn="auto">
              <a:spcBef>
                <a:spcPts val="0"/>
              </a:spcBef>
              <a:spcAft>
                <a:spcPts val="0"/>
              </a:spcAft>
            </a:pPr>
            <a:endParaRPr lang="en-AU" b="1"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6096000" y="5458382"/>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345056" y="1632348"/>
            <a:ext cx="9797504" cy="830997"/>
          </a:xfrm>
          <a:prstGeom prst="rect">
            <a:avLst/>
          </a:prstGeom>
          <a:noFill/>
        </p:spPr>
        <p:txBody>
          <a:bodyPr wrap="square">
            <a:spAutoFit/>
          </a:bodyPr>
          <a:lstStyle/>
          <a:p>
            <a:pPr defTabSz="1219170" fontAlgn="auto">
              <a:spcBef>
                <a:spcPts val="0"/>
              </a:spcBef>
              <a:spcAft>
                <a:spcPts val="0"/>
              </a:spcAft>
            </a:pPr>
            <a:r>
              <a:rPr lang="en-AU" sz="4800" b="1" dirty="0">
                <a:solidFill>
                  <a:prstClr val="black"/>
                </a:solidFill>
                <a:latin typeface="Calibri" panose="020F0502020204030204"/>
                <a:ea typeface="+mn-ea"/>
                <a:cs typeface="+mn-cs"/>
              </a:rPr>
              <a:t>NETWORK ACCESS INFORMATION</a:t>
            </a:r>
            <a:r>
              <a:rPr lang="en-AU" sz="4800" dirty="0">
                <a:solidFill>
                  <a:prstClr val="black"/>
                </a:solidFill>
                <a:latin typeface="Calibri" panose="020F0502020204030204"/>
                <a:ea typeface="+mn-ea"/>
                <a:cs typeface="+mn-cs"/>
              </a:rPr>
              <a:t>:  </a:t>
            </a:r>
          </a:p>
        </p:txBody>
      </p:sp>
      <p:pic>
        <p:nvPicPr>
          <p:cNvPr id="3" name="Picture 2" descr="IEEE 802 Wireless Interim Session">
            <a:extLst>
              <a:ext uri="{FF2B5EF4-FFF2-40B4-BE49-F238E27FC236}">
                <a16:creationId xmlns:a16="http://schemas.microsoft.com/office/drawing/2014/main" id="{31FC90F0-7DB7-D760-6AF1-B1236EB477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1271" y="313530"/>
            <a:ext cx="4127364" cy="1491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5896DF7-1620-41E7-843F-4A2D5A16672D}"/>
              </a:ext>
            </a:extLst>
          </p:cNvPr>
          <p:cNvPicPr>
            <a:picLocks noChangeAspect="1"/>
          </p:cNvPicPr>
          <p:nvPr/>
        </p:nvPicPr>
        <p:blipFill>
          <a:blip r:embed="rId5"/>
          <a:stretch>
            <a:fillRect/>
          </a:stretch>
        </p:blipFill>
        <p:spPr>
          <a:xfrm>
            <a:off x="7162071" y="3696412"/>
            <a:ext cx="4615004" cy="1764560"/>
          </a:xfrm>
          <a:prstGeom prst="rect">
            <a:avLst/>
          </a:prstGeom>
        </p:spPr>
      </p:pic>
      <p:pic>
        <p:nvPicPr>
          <p:cNvPr id="9" name="Picture 8">
            <a:extLst>
              <a:ext uri="{FF2B5EF4-FFF2-40B4-BE49-F238E27FC236}">
                <a16:creationId xmlns:a16="http://schemas.microsoft.com/office/drawing/2014/main" id="{438885A2-1550-82F9-9023-79365D3796DC}"/>
              </a:ext>
            </a:extLst>
          </p:cNvPr>
          <p:cNvPicPr>
            <a:picLocks noChangeAspect="1"/>
          </p:cNvPicPr>
          <p:nvPr/>
        </p:nvPicPr>
        <p:blipFill>
          <a:blip r:embed="rId6"/>
          <a:stretch>
            <a:fillRect/>
          </a:stretch>
        </p:blipFill>
        <p:spPr>
          <a:xfrm>
            <a:off x="7162071" y="2500549"/>
            <a:ext cx="4615004" cy="1132213"/>
          </a:xfrm>
          <a:prstGeom prst="rect">
            <a:avLst/>
          </a:prstGeom>
        </p:spPr>
      </p:pic>
    </p:spTree>
    <p:extLst>
      <p:ext uri="{BB962C8B-B14F-4D97-AF65-F5344CB8AC3E}">
        <p14:creationId xmlns:p14="http://schemas.microsoft.com/office/powerpoint/2010/main" val="99642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541286" y="838200"/>
            <a:ext cx="6703055" cy="5486400"/>
          </a:xfrm>
        </p:spPr>
        <p:txBody>
          <a:bodyPr>
            <a:noAutofit/>
          </a:bodyPr>
          <a:lstStyle/>
          <a:p>
            <a:pPr algn="l"/>
            <a:r>
              <a:rPr lang="en-GB" sz="2400" b="1" dirty="0">
                <a:latin typeface="+mn-lt"/>
              </a:rPr>
              <a:t>WEDNESDAY SOCIAL</a:t>
            </a:r>
            <a:br>
              <a:rPr lang="en-GB" sz="3600" b="1" dirty="0">
                <a:latin typeface="+mn-lt"/>
              </a:rPr>
            </a:br>
            <a:r>
              <a:rPr lang="en-GB" sz="2400" b="1" dirty="0">
                <a:solidFill>
                  <a:schemeClr val="accent2">
                    <a:lumMod val="75000"/>
                  </a:schemeClr>
                </a:solidFill>
                <a:latin typeface="+mn-lt"/>
              </a:rPr>
              <a:t>TOUR OF OLD TOWN + POLISH DINNER</a:t>
            </a:r>
            <a:br>
              <a:rPr lang="en-GB" sz="1800" dirty="0">
                <a:latin typeface="+mn-lt"/>
              </a:rPr>
            </a:br>
            <a:r>
              <a:rPr lang="en-GB" sz="1800" b="1" dirty="0">
                <a:solidFill>
                  <a:srgbClr val="0070C0"/>
                </a:solidFill>
                <a:latin typeface="+mn-lt"/>
              </a:rPr>
              <a:t>Wednesday May 15, 2024</a:t>
            </a:r>
            <a:br>
              <a:rPr lang="en-GB" sz="2000" b="1" dirty="0">
                <a:solidFill>
                  <a:srgbClr val="0070C0"/>
                </a:solidFill>
                <a:latin typeface="+mn-lt"/>
              </a:rPr>
            </a:br>
            <a:br>
              <a:rPr lang="en-AU" sz="600" dirty="0">
                <a:latin typeface="+mn-lt"/>
              </a:rPr>
            </a:br>
            <a:r>
              <a:rPr lang="en-US" sz="1600" dirty="0">
                <a:latin typeface="+mn-lt"/>
              </a:rPr>
              <a:t>Time:             </a:t>
            </a:r>
            <a:r>
              <a:rPr lang="en-US" sz="1600" b="1" dirty="0">
                <a:latin typeface="+mn-lt"/>
              </a:rPr>
              <a:t>	</a:t>
            </a:r>
            <a:br>
              <a:rPr lang="en-US" sz="1600" b="1" dirty="0">
                <a:latin typeface="+mn-lt"/>
              </a:rPr>
            </a:br>
            <a:r>
              <a:rPr lang="en-US" sz="1600" b="0" dirty="0">
                <a:latin typeface="+mn-lt"/>
              </a:rPr>
              <a:t>6.00-6:30pm:  8 Buses will depart from Marriott Hotel</a:t>
            </a:r>
            <a:br>
              <a:rPr lang="en-US" sz="1600" b="0" dirty="0">
                <a:latin typeface="+mn-lt"/>
              </a:rPr>
            </a:br>
            <a:r>
              <a:rPr lang="en-US" sz="1600" b="0" dirty="0">
                <a:highlight>
                  <a:srgbClr val="FFFF00"/>
                </a:highlight>
                <a:latin typeface="+mn-lt"/>
              </a:rPr>
              <a:t>Please meet from 6:00-6:30pm on the street level (Ground) of the </a:t>
            </a:r>
            <a:br>
              <a:rPr lang="en-US" sz="1600" b="0" dirty="0">
                <a:highlight>
                  <a:srgbClr val="FFFF00"/>
                </a:highlight>
                <a:latin typeface="+mn-lt"/>
              </a:rPr>
            </a:br>
            <a:r>
              <a:rPr lang="en-US" sz="1600" b="0" dirty="0">
                <a:highlight>
                  <a:srgbClr val="FFFF00"/>
                </a:highlight>
                <a:latin typeface="+mn-lt"/>
              </a:rPr>
              <a:t>Marriott Hotel to join one of the Cucumber Buses. </a:t>
            </a:r>
            <a:br>
              <a:rPr lang="en-US" sz="1600" dirty="0">
                <a:highlight>
                  <a:srgbClr val="FFFF00"/>
                </a:highlight>
                <a:latin typeface="+mn-lt"/>
              </a:rPr>
            </a:br>
            <a:br>
              <a:rPr lang="en-US" sz="900" dirty="0">
                <a:latin typeface="+mn-lt"/>
              </a:rPr>
            </a:br>
            <a:r>
              <a:rPr lang="en-US" sz="1600" b="1" dirty="0">
                <a:latin typeface="+mn-lt"/>
              </a:rPr>
              <a:t>Tour of Warsaw:	</a:t>
            </a:r>
            <a:br>
              <a:rPr lang="en-US" sz="1600" b="1" dirty="0">
                <a:latin typeface="+mn-lt"/>
              </a:rPr>
            </a:br>
            <a:r>
              <a:rPr lang="en-US" sz="1600" b="0" dirty="0">
                <a:latin typeface="+mn-lt"/>
              </a:rPr>
              <a:t>Enjoy a short tour of Old Town in a historic communist era Cucumber Bus.</a:t>
            </a:r>
            <a:br>
              <a:rPr lang="en-US" sz="1600" dirty="0">
                <a:latin typeface="+mn-lt"/>
              </a:rPr>
            </a:br>
            <a:br>
              <a:rPr lang="en-US" sz="900" dirty="0">
                <a:latin typeface="+mn-lt"/>
              </a:rPr>
            </a:br>
            <a:r>
              <a:rPr lang="en-US" sz="1600" b="1" dirty="0">
                <a:latin typeface="+mn-lt"/>
              </a:rPr>
              <a:t>Dinner</a:t>
            </a:r>
            <a:r>
              <a:rPr lang="en-US" sz="1600" dirty="0">
                <a:latin typeface="+mn-lt"/>
              </a:rPr>
              <a:t>:		</a:t>
            </a:r>
            <a:br>
              <a:rPr lang="en-US" sz="1600" dirty="0">
                <a:latin typeface="+mn-lt"/>
              </a:rPr>
            </a:br>
            <a:r>
              <a:rPr lang="en-US" sz="1600" b="0" dirty="0">
                <a:latin typeface="+mn-lt"/>
              </a:rPr>
              <a:t>Due to increased numbers, we have 2 restaurants booked, both will serve </a:t>
            </a:r>
            <a:br>
              <a:rPr lang="en-US" sz="1600" b="0" dirty="0">
                <a:latin typeface="+mn-lt"/>
              </a:rPr>
            </a:br>
            <a:r>
              <a:rPr lang="en-US" sz="1600" b="0" dirty="0">
                <a:latin typeface="+mn-lt"/>
              </a:rPr>
              <a:t>Family Style Polish Food. Make sure you are on the same bus as those </a:t>
            </a:r>
            <a:br>
              <a:rPr lang="en-US" sz="1600" b="0" dirty="0">
                <a:latin typeface="+mn-lt"/>
              </a:rPr>
            </a:br>
            <a:r>
              <a:rPr lang="en-US" sz="1600" b="0" dirty="0">
                <a:latin typeface="+mn-lt"/>
              </a:rPr>
              <a:t>you would like to dine with.</a:t>
            </a:r>
            <a:br>
              <a:rPr lang="en-US" sz="1600" dirty="0">
                <a:latin typeface="+mn-lt"/>
              </a:rPr>
            </a:br>
            <a:br>
              <a:rPr lang="en-US" sz="1050" dirty="0">
                <a:latin typeface="+mn-lt"/>
              </a:rPr>
            </a:br>
            <a:r>
              <a:rPr lang="en-US" sz="1600" b="1" dirty="0">
                <a:latin typeface="+mn-lt"/>
              </a:rPr>
              <a:t>Return Coaches:</a:t>
            </a:r>
            <a:br>
              <a:rPr lang="en-US" sz="1600" dirty="0">
                <a:latin typeface="+mn-lt"/>
              </a:rPr>
            </a:br>
            <a:r>
              <a:rPr lang="en-US" sz="1600" b="0" dirty="0">
                <a:latin typeface="+mn-lt"/>
              </a:rPr>
              <a:t>Coaches will return from the restaurants to the Marriott from 9pm</a:t>
            </a:r>
            <a:br>
              <a:rPr lang="en-GB" sz="1600" dirty="0">
                <a:latin typeface="+mn-lt"/>
              </a:rPr>
            </a:br>
            <a:br>
              <a:rPr lang="en-GB" sz="900" dirty="0">
                <a:latin typeface="+mn-lt"/>
              </a:rPr>
            </a:br>
            <a:r>
              <a:rPr lang="en-US" sz="1800" b="1" dirty="0">
                <a:solidFill>
                  <a:schemeClr val="tx2">
                    <a:lumMod val="75000"/>
                  </a:schemeClr>
                </a:solidFill>
                <a:latin typeface="+mn-lt"/>
              </a:rPr>
              <a:t>Please let the Registration Desk know if you </a:t>
            </a:r>
            <a:r>
              <a:rPr lang="en-US" sz="1800" b="1" dirty="0">
                <a:solidFill>
                  <a:schemeClr val="tx2">
                    <a:lumMod val="75000"/>
                  </a:schemeClr>
                </a:solidFill>
                <a:highlight>
                  <a:srgbClr val="FFFF00"/>
                </a:highlight>
                <a:latin typeface="+mn-lt"/>
              </a:rPr>
              <a:t>CAN’T</a:t>
            </a:r>
            <a:r>
              <a:rPr lang="en-US" sz="1800" b="1" dirty="0">
                <a:solidFill>
                  <a:schemeClr val="tx2">
                    <a:lumMod val="75000"/>
                  </a:schemeClr>
                </a:solidFill>
                <a:latin typeface="+mn-lt"/>
              </a:rPr>
              <a:t> make the dinner to assist with restaurant numbers.</a:t>
            </a:r>
            <a:endParaRPr lang="en-AU" sz="1600" b="1" dirty="0">
              <a:solidFill>
                <a:schemeClr val="tx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607715" y="424070"/>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196325" y="2342220"/>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244341" y="2342220"/>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91650" y="4607896"/>
            <a:ext cx="3422423" cy="197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3.xml><?xml version="1.0" encoding="utf-8"?>
<ds:datastoreItem xmlns:ds="http://schemas.openxmlformats.org/officeDocument/2006/customXml" ds:itemID="{789C679E-BCDB-4A5C-A38F-ECA97E9DDB64}">
  <ds:schemaRefs>
    <ds:schemaRef ds:uri="http://purl.org/dc/terms/"/>
    <ds:schemaRef ds:uri="http://purl.org/dc/elements/1.1/"/>
    <ds:schemaRef ds:uri="ba37140e-f4c5-4a6c-a9b4-20a691ce6c8a"/>
    <ds:schemaRef ds:uri="cc9c437c-ae0c-4066-8d90-a0f7de786127"/>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29330</TotalTime>
  <Words>1739</Words>
  <Application>Microsoft Office PowerPoint</Application>
  <PresentationFormat>Widescreen</PresentationFormat>
  <Paragraphs>180</Paragraphs>
  <Slides>17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Roboto</vt:lpstr>
      <vt:lpstr>Tahoma</vt:lpstr>
      <vt:lpstr>Times New Roman</vt:lpstr>
      <vt:lpstr>Verdana</vt:lpstr>
      <vt:lpstr>Wingdings</vt:lpstr>
      <vt:lpstr>802-11 Theme</vt:lpstr>
      <vt:lpstr>Document</vt:lpstr>
      <vt:lpstr> 1st Vice Chair Report - 2024 May - Interim - Warsaw</vt:lpstr>
      <vt:lpstr>Abstract</vt:lpstr>
      <vt:lpstr>Warsaw_May Interim_ Things to Know From MTG Events See Mentor: ec-24-0100-00-WCSG</vt:lpstr>
      <vt:lpstr>PowerPoint Presentation</vt:lpstr>
      <vt:lpstr>PowerPoint Presentation</vt:lpstr>
      <vt:lpstr>PowerPoint Presentation</vt:lpstr>
      <vt:lpstr>PROGRAM APP    - The IEEE 802 Wireless Interim Meeting App information is available on the back of your name badge </vt:lpstr>
      <vt:lpstr>PowerPoint Presentation</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PowerPoint Presentation</vt:lpstr>
      <vt:lpstr>PowerPoint Presentation</vt:lpstr>
      <vt:lpstr>Any Questions  Please see Daniel or Sara on the registration desk!</vt:lpstr>
      <vt:lpstr>M3.6 Recording attendance</vt:lpstr>
      <vt:lpstr>Friday, May 17, 2024 802.11 WG Closing Plenary</vt:lpstr>
      <vt:lpstr>Straw Poll: Return to This Venue:  (Warsaw Marriott Hotel)</vt:lpstr>
      <vt:lpstr>Future 802W Interim Venue Status</vt:lpstr>
      <vt:lpstr>Future 802 Plenary Venue Contract Status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May - Interim - Warsaw</dc:title>
  <dc:subject>May 2024</dc:subject>
  <dc:creator>Jon Rosdahl</dc:creator>
  <dc:description>Jon Rosdahl (Qualcomm)</dc:description>
  <cp:lastModifiedBy>Jon Rosdahl</cp:lastModifiedBy>
  <cp:revision>47</cp:revision>
  <cp:lastPrinted>1601-01-01T00:00:00Z</cp:lastPrinted>
  <dcterms:created xsi:type="dcterms:W3CDTF">2020-01-12T14:48:27Z</dcterms:created>
  <dcterms:modified xsi:type="dcterms:W3CDTF">2024-05-17T06:45:19Z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