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1384" r:id="rId3"/>
    <p:sldId id="1372" r:id="rId4"/>
    <p:sldId id="1382" r:id="rId5"/>
    <p:sldId id="1380" r:id="rId6"/>
    <p:sldId id="1388" r:id="rId7"/>
    <p:sldId id="1381" r:id="rId8"/>
    <p:sldId id="1387" r:id="rId9"/>
    <p:sldId id="1386" r:id="rId10"/>
    <p:sldId id="1383" r:id="rId11"/>
    <p:sldId id="1376" r:id="rId12"/>
    <p:sldId id="1377" r:id="rId13"/>
  </p:sldIdLst>
  <p:sldSz cx="12192000" cy="6858000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WT Lab)" initials="H(WL" lastIdx="8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6633"/>
    <a:srgbClr val="336699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1622" autoAdjust="0"/>
  </p:normalViewPr>
  <p:slideViewPr>
    <p:cSldViewPr>
      <p:cViewPr varScale="1">
        <p:scale>
          <a:sx n="90" d="100"/>
          <a:sy n="90" d="100"/>
        </p:scale>
        <p:origin x="72" y="58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4194" y="74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2550" y="8982075"/>
            <a:ext cx="2425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F288A74-A044-4BEA-A240-DEFB332E5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95663" y="8985250"/>
            <a:ext cx="288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F5FBB85-B9F8-4899-8B5B-B90AEDFA2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129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4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66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7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6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49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27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xmlns="" id="{51FFD66A-1FAA-46F9-8820-4394BC2FB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Mutual beneficial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675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4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23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514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4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23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4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451785" y="304027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</a:t>
            </a:r>
            <a:r>
              <a:rPr lang="en-US" altLang="en-US" sz="1800" b="1" dirty="0">
                <a:solidFill>
                  <a:schemeClr val="tx1"/>
                </a:solidFill>
              </a:rPr>
              <a:t>802.11-24/0723r0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457200" y="609600"/>
            <a:ext cx="1127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2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57200" y="318315"/>
            <a:ext cx="968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defRPr/>
            </a:pPr>
            <a:r>
              <a:rPr lang="en-US" altLang="zh-CN" sz="1800" b="1" dirty="0"/>
              <a:t>May 2024</a:t>
            </a:r>
            <a:endParaRPr lang="en-US" altLang="en-US" sz="1800" b="1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457200" y="6475413"/>
            <a:ext cx="1127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200"/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8064500" y="6475413"/>
            <a:ext cx="36703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Tony Xiao Han (Huawei)</a:t>
            </a:r>
          </a:p>
        </p:txBody>
      </p:sp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5828299" y="6474897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Slide </a:t>
            </a:r>
            <a:fld id="{5DFA9695-C1BB-41B2-BF85-AF49C303836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11277600" cy="1066800"/>
          </a:xfrm>
        </p:spPr>
        <p:txBody>
          <a:bodyPr/>
          <a:lstStyle/>
          <a:p>
            <a:r>
              <a:rPr lang="en-US" altLang="en-US" sz="3600" dirty="0"/>
              <a:t>Sensing and Ranging in IMMW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</a:t>
            </a:r>
            <a:r>
              <a:rPr lang="en-US" altLang="en-US" sz="2000"/>
              <a:t>:</a:t>
            </a:r>
            <a:r>
              <a:rPr lang="en-US" altLang="en-US" sz="2000" b="0"/>
              <a:t> </a:t>
            </a:r>
            <a:r>
              <a:rPr lang="en-US" altLang="en-US" sz="2000" b="0" smtClean="0"/>
              <a:t>2024-05-13</a:t>
            </a:r>
            <a:endParaRPr lang="en-US" altLang="en-US" sz="2000" b="0" dirty="0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2209800" y="2438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97034"/>
              </p:ext>
            </p:extLst>
          </p:nvPr>
        </p:nvGraphicFramePr>
        <p:xfrm>
          <a:off x="2362200" y="2986089"/>
          <a:ext cx="8839199" cy="3215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30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41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05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05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05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Rui 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0323472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Narengerile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807939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Zhuqing</a:t>
                      </a: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Tang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5433526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Mengshi</a:t>
                      </a: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Hu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2464605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Yiyan</a:t>
                      </a: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Zhang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6877722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Claudio Da Silva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50" kern="1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Meta Platforms</a:t>
                      </a: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1600173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4068309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8915068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154141"/>
                  </a:ext>
                </a:extLst>
              </a:tr>
              <a:tr h="267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43154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2"/>
                </a:solidFill>
              </a:rPr>
              <a:t>Summary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457200" y="1751013"/>
            <a:ext cx="11193625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There is strong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motivation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to add </a:t>
            </a:r>
            <a:r>
              <a:rPr lang="en-US" kern="0" dirty="0"/>
              <a:t>Sensing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and Ranging in IMMW</a:t>
            </a:r>
          </a:p>
          <a:p>
            <a:pPr lvl="1" algn="just" eaLnBrk="1" fontAlgn="auto" hangingPunct="1">
              <a:defRPr/>
            </a:pPr>
            <a:r>
              <a:rPr lang="en-US" altLang="zh-CN" kern="0" dirty="0">
                <a:solidFill>
                  <a:schemeClr val="tx1"/>
                </a:solidFill>
              </a:rPr>
              <a:t>Sensing and Ranging for IMMW</a:t>
            </a:r>
          </a:p>
          <a:p>
            <a:pPr lvl="1" algn="just" eaLnBrk="1" fontAlgn="auto" hangingPunct="1">
              <a:defRPr/>
            </a:pPr>
            <a:r>
              <a:rPr lang="en-US" kern="0" dirty="0"/>
              <a:t>IMMW for Sensing and Ranging</a:t>
            </a:r>
            <a:endParaRPr lang="en-US" kern="0" dirty="0">
              <a:solidFill>
                <a:schemeClr val="tx1"/>
              </a:solidFill>
            </a:endParaRPr>
          </a:p>
          <a:p>
            <a:pPr algn="just" eaLnBrk="1" fontAlgn="auto" hangingPunct="1">
              <a:defRPr/>
            </a:pPr>
            <a:endParaRPr lang="en-US" kern="0" dirty="0"/>
          </a:p>
          <a:p>
            <a:pPr algn="just" eaLnBrk="1" fontAlgn="auto" hangingPunct="1">
              <a:defRPr/>
            </a:pPr>
            <a:r>
              <a:rPr lang="en-US" kern="0" dirty="0"/>
              <a:t>In order to add Sensing and Ranging in IMMW, we could consider the following </a:t>
            </a:r>
            <a:r>
              <a:rPr lang="en-US" kern="0" dirty="0">
                <a:solidFill>
                  <a:srgbClr val="0000FF"/>
                </a:solidFill>
              </a:rPr>
              <a:t>design logic</a:t>
            </a:r>
          </a:p>
          <a:p>
            <a:pPr lvl="1" eaLnBrk="1" fontAlgn="auto" hangingPunct="1"/>
            <a:r>
              <a:rPr lang="en-US" altLang="zh-CN" kern="0" dirty="0">
                <a:solidFill>
                  <a:srgbClr val="0000FF"/>
                </a:solidFill>
              </a:rPr>
              <a:t>Sensing</a:t>
            </a:r>
            <a:r>
              <a:rPr lang="en-US" altLang="zh-CN" kern="0" dirty="0"/>
              <a:t> (Sub-7GHz) in 802.11bf could be considered as </a:t>
            </a:r>
            <a:r>
              <a:rPr lang="en-US" altLang="zh-CN" kern="0" dirty="0">
                <a:solidFill>
                  <a:srgbClr val="0000FF"/>
                </a:solidFill>
              </a:rPr>
              <a:t>baseline</a:t>
            </a:r>
            <a:r>
              <a:rPr lang="en-US" altLang="zh-CN" kern="0" dirty="0"/>
              <a:t>, but no need to redesign do not redesign Sub-7GHz sensing; </a:t>
            </a:r>
          </a:p>
          <a:p>
            <a:pPr lvl="1" eaLnBrk="1" fontAlgn="auto" hangingPunct="1"/>
            <a:r>
              <a:rPr lang="en-US" altLang="zh-CN" kern="0" dirty="0"/>
              <a:t>Need to </a:t>
            </a:r>
            <a:r>
              <a:rPr lang="en-US" altLang="zh-CN" kern="0" dirty="0">
                <a:solidFill>
                  <a:srgbClr val="0000FF"/>
                </a:solidFill>
              </a:rPr>
              <a:t>redesign</a:t>
            </a:r>
            <a:r>
              <a:rPr lang="en-US" altLang="zh-CN" kern="0" dirty="0"/>
              <a:t> </a:t>
            </a:r>
            <a:r>
              <a:rPr lang="en-US" altLang="zh-CN" kern="0" dirty="0">
                <a:solidFill>
                  <a:srgbClr val="0000FF"/>
                </a:solidFill>
              </a:rPr>
              <a:t>IMMW sensing </a:t>
            </a:r>
            <a:r>
              <a:rPr lang="en-US" altLang="zh-CN" kern="0" dirty="0"/>
              <a:t>and only take DMG sensing (60GHz) in 802.11bf as </a:t>
            </a:r>
            <a:r>
              <a:rPr lang="en-US" altLang="zh-CN" kern="0" dirty="0">
                <a:solidFill>
                  <a:srgbClr val="0000FF"/>
                </a:solidFill>
              </a:rPr>
              <a:t>reference</a:t>
            </a:r>
            <a:r>
              <a:rPr lang="en-US" altLang="zh-CN" kern="0" dirty="0"/>
              <a:t>, but not revise based on DMG sensing</a:t>
            </a:r>
          </a:p>
          <a:p>
            <a:pPr lvl="1" eaLnBrk="1" fontAlgn="auto" hangingPunct="1"/>
            <a:endParaRPr lang="en-US" altLang="zh-CN" kern="0" dirty="0"/>
          </a:p>
          <a:p>
            <a:pPr lvl="1" eaLnBrk="1" fontAlgn="auto" hangingPunct="1"/>
            <a:r>
              <a:rPr lang="en-US" altLang="zh-CN" kern="0" dirty="0">
                <a:solidFill>
                  <a:srgbClr val="0000FF"/>
                </a:solidFill>
              </a:rPr>
              <a:t>Ranging</a:t>
            </a:r>
            <a:r>
              <a:rPr lang="en-US" altLang="zh-CN" kern="0" dirty="0"/>
              <a:t> (Sub-7GHz) in 802.11az/bk could be considered as </a:t>
            </a:r>
            <a:r>
              <a:rPr lang="en-US" altLang="zh-CN" kern="0" dirty="0">
                <a:solidFill>
                  <a:srgbClr val="0000FF"/>
                </a:solidFill>
              </a:rPr>
              <a:t>baseline</a:t>
            </a:r>
            <a:r>
              <a:rPr lang="en-US" altLang="zh-CN" kern="0" dirty="0"/>
              <a:t>, but no need to redesign do not redesign Sub-7GHz ranging; </a:t>
            </a:r>
          </a:p>
          <a:p>
            <a:pPr lvl="1" eaLnBrk="1" fontAlgn="auto" hangingPunct="1"/>
            <a:r>
              <a:rPr lang="en-US" altLang="zh-CN" kern="0" dirty="0"/>
              <a:t>Need to </a:t>
            </a:r>
            <a:r>
              <a:rPr lang="en-US" altLang="zh-CN" kern="0" dirty="0">
                <a:solidFill>
                  <a:srgbClr val="0000FF"/>
                </a:solidFill>
              </a:rPr>
              <a:t>redesign IMMW ranging </a:t>
            </a:r>
            <a:r>
              <a:rPr lang="en-US" altLang="zh-CN" kern="0" dirty="0"/>
              <a:t>and only take DMG ranging (60GHz) in 802.11az/bk as </a:t>
            </a:r>
            <a:r>
              <a:rPr lang="en-US" altLang="zh-CN" kern="0" dirty="0">
                <a:solidFill>
                  <a:srgbClr val="0000FF"/>
                </a:solidFill>
              </a:rPr>
              <a:t>reference</a:t>
            </a:r>
            <a:r>
              <a:rPr lang="en-US" altLang="zh-CN" kern="0" dirty="0"/>
              <a:t>, but not revise based on DMG ranging</a:t>
            </a:r>
          </a:p>
          <a:p>
            <a:pPr lvl="1" eaLnBrk="1" fontAlgn="auto" hangingPunct="1"/>
            <a:endParaRPr lang="en-US" altLang="zh-CN" kern="0" dirty="0"/>
          </a:p>
          <a:p>
            <a:pPr lvl="1" eaLnBrk="1" fontAlgn="auto" hangingPunct="1">
              <a:defRPr/>
            </a:pPr>
            <a:r>
              <a:rPr lang="en-US" sz="2100" kern="0" dirty="0">
                <a:solidFill>
                  <a:srgbClr val="0000FF"/>
                </a:solidFill>
              </a:rPr>
              <a:t>Minimize</a:t>
            </a:r>
            <a:r>
              <a:rPr lang="en-US" sz="2100" kern="0" dirty="0"/>
              <a:t> redesign according to IMMW architecture</a:t>
            </a:r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375579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2"/>
                </a:solidFill>
              </a:rPr>
              <a:t>Reference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678025" y="1751013"/>
            <a:ext cx="10972800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42925" indent="-314325" algn="just" eaLnBrk="1" fontAlgn="auto" hangingPunct="1">
              <a:buNone/>
            </a:pPr>
            <a:r>
              <a:rPr lang="en-US" altLang="zh-CN" sz="1800" b="0" kern="0" dirty="0"/>
              <a:t>[1] https://www.ieee802.org/11/Reports/tgbf_update.htm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[2] https://www.ieee802.org/11/Reports/tgaz_update.htm 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[3] https://www.ieee802.org/11/Reports/tgbk_update.htm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[4] https://mentor.ieee.org/802.11/dcn/24/11-24-0116-02-immw-immw-draft-proposed-par.docx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[5] Du R, Hua H, </a:t>
            </a:r>
            <a:r>
              <a:rPr lang="en-US" sz="1800" b="0" kern="0" dirty="0" err="1"/>
              <a:t>Xie</a:t>
            </a:r>
            <a:r>
              <a:rPr lang="en-US" sz="1800" b="0" kern="0" dirty="0"/>
              <a:t> H, Song X, </a:t>
            </a:r>
            <a:r>
              <a:rPr lang="en-US" sz="1800" b="0" kern="0" dirty="0" err="1"/>
              <a:t>Lyu</a:t>
            </a:r>
            <a:r>
              <a:rPr lang="en-US" sz="1800" b="0" kern="0" dirty="0"/>
              <a:t> Z, Hu M, Xin Y, McCann S, Montemurro M, Han TX, Xu J. An overview on IEEE 802.11 bf: WLAN sensing. </a:t>
            </a:r>
            <a:r>
              <a:rPr lang="en-US" sz="1800" b="0" kern="0" dirty="0" err="1"/>
              <a:t>arXiv</a:t>
            </a:r>
            <a:r>
              <a:rPr lang="en-US" sz="1800" b="0" kern="0" dirty="0"/>
              <a:t> preprint arXiv:2310.17661. 2023 Oct 20.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[6] http://www.kt.agh.edu.pl/~kulakowski/evolution/09_wifi2.pdf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[7] https://mentor.ieee.org/802.11/dcn/20/11-20-1712-02-00bf-wifi-sensing-use-cases.xlsx</a:t>
            </a:r>
          </a:p>
          <a:p>
            <a:pPr marL="542925" lvl="0" indent="-314325" algn="just" eaLnBrk="1" fontAlgn="auto" hangingPunct="1">
              <a:buNone/>
            </a:pPr>
            <a:r>
              <a:rPr lang="en-US" altLang="zh-CN" sz="1800" b="0" kern="0" dirty="0"/>
              <a:t>[8] https://go.abiresearch.com/lp-the-commercial-market-value-for-wifi-sensing, Andrew </a:t>
            </a:r>
            <a:r>
              <a:rPr lang="en-US" altLang="zh-CN" sz="1800" b="0" kern="0" dirty="0" err="1"/>
              <a:t>Zignani</a:t>
            </a:r>
            <a:r>
              <a:rPr lang="en-US" altLang="zh-CN" sz="1800" b="0" kern="0" dirty="0"/>
              <a:t>, Andrew Spivey, ABI research, December 2022</a:t>
            </a:r>
          </a:p>
          <a:p>
            <a:pPr marL="542925" lvl="0" indent="-314325" algn="just" eaLnBrk="1" fontAlgn="auto" hangingPunct="1">
              <a:buNone/>
            </a:pPr>
            <a:r>
              <a:rPr lang="en-US" sz="1800" b="0" kern="0" dirty="0"/>
              <a:t>[9] https://mentor.ieee.org/802.11/dcn/16/11-16-0137-04-00az-ngp-use-case-document.pptx </a:t>
            </a:r>
          </a:p>
          <a:p>
            <a:pPr marL="542925" lvl="0" indent="-314325" algn="just" eaLnBrk="1" fontAlgn="auto" hangingPunct="1">
              <a:buNone/>
            </a:pP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324270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2"/>
                </a:solidFill>
              </a:rPr>
              <a:t>SP 1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678025" y="1751013"/>
            <a:ext cx="10972800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lvl="0" algn="just" eaLnBrk="1" fontAlgn="auto" hangingPunct="1">
              <a:defRPr/>
            </a:pPr>
            <a:r>
              <a:rPr lang="en-US" kern="0" dirty="0"/>
              <a:t>Do you agree that new sensing and ranging support/operation should be defined in IMMW?</a:t>
            </a:r>
          </a:p>
          <a:p>
            <a:pPr lvl="1" algn="just" eaLnBrk="1" fontAlgn="auto" hangingPunct="1"/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113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678025" y="1751013"/>
            <a:ext cx="10972800" cy="472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In this contribution, we would like</a:t>
            </a:r>
            <a:r>
              <a:rPr lang="en-US" kern="0" dirty="0"/>
              <a:t> </a:t>
            </a:r>
            <a:r>
              <a:rPr lang="en-US" kern="0"/>
              <a:t>to </a:t>
            </a:r>
            <a:r>
              <a:rPr lang="en-US" altLang="zh-CN" kern="0"/>
              <a:t>consider</a:t>
            </a:r>
            <a:r>
              <a:rPr lang="en-US" kern="0"/>
              <a:t> </a:t>
            </a:r>
            <a:r>
              <a:rPr lang="en-US" kern="0" dirty="0"/>
              <a:t>Sensing and Ranging in IMMW. 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Some general design consideration are given.</a:t>
            </a:r>
          </a:p>
          <a:p>
            <a:pPr lvl="2" algn="just" eaLnBrk="1" fontAlgn="auto" hangingPunct="1"/>
            <a:endParaRPr lang="en-US" altLang="zh-CN" kern="0" dirty="0"/>
          </a:p>
        </p:txBody>
      </p:sp>
    </p:spTree>
    <p:extLst>
      <p:ext uri="{BB962C8B-B14F-4D97-AF65-F5344CB8AC3E}">
        <p14:creationId xmlns:p14="http://schemas.microsoft.com/office/powerpoint/2010/main" val="17378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Definition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727BD26-E8F0-4829-8B82-11203CE34A98}"/>
              </a:ext>
            </a:extLst>
          </p:cNvPr>
          <p:cNvGrpSpPr/>
          <p:nvPr/>
        </p:nvGrpSpPr>
        <p:grpSpPr>
          <a:xfrm>
            <a:off x="381001" y="1295401"/>
            <a:ext cx="11349755" cy="2514600"/>
            <a:chOff x="381001" y="1474869"/>
            <a:chExt cx="11349755" cy="271613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xmlns="" id="{0BD6210E-299E-41B2-AD16-61E9FD096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1828800"/>
              <a:ext cx="5172070" cy="2362200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9906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lvl="0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Arial" panose="020B0604020202020204" pitchFamily="34" charset="0"/>
                </a:rPr>
                <a:t>A Station to identify its absolute and relative position to another station or stations it’s either associated or unassociated with.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Better accuracy with respect to the Fine Timing Measurement (FTM) protocol.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14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14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7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For Sub 7GHz (11n/ac/ax), and 60GHz (11ad/ay)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3F734E54-1FD4-4545-99BB-A73E2B66D7CB}"/>
                </a:ext>
              </a:extLst>
            </p:cNvPr>
            <p:cNvSpPr txBox="1"/>
            <p:nvPr/>
          </p:nvSpPr>
          <p:spPr bwMode="auto">
            <a:xfrm>
              <a:off x="6553200" y="1474869"/>
              <a:ext cx="5177556" cy="369320"/>
            </a:xfrm>
            <a:prstGeom prst="rect">
              <a:avLst/>
            </a:prstGeom>
            <a:solidFill>
              <a:srgbClr val="4F81BD"/>
            </a:solidFill>
          </p:spPr>
          <p:txBody>
            <a:bodyPr vert="horz" wrap="square" lIns="91428" tIns="45714" rIns="91428" bIns="45714" rtlCol="0" anchor="ctr">
              <a:spAutoFit/>
            </a:bodyPr>
            <a:lstStyle/>
            <a:p>
              <a:pPr algn="ctr"/>
              <a:r>
                <a:rPr lang="en-US" altLang="zh-CN" sz="1800" b="1" kern="0" dirty="0">
                  <a:solidFill>
                    <a:schemeClr val="bg1"/>
                  </a:solidFill>
                  <a:ea typeface="微软雅黑"/>
                </a:rPr>
                <a:t>WLAN Ranging (802.11az/bk) </a:t>
              </a:r>
              <a:r>
                <a:rPr lang="en-US" altLang="zh-CN" sz="1800" b="1" kern="0" baseline="30000" dirty="0">
                  <a:solidFill>
                    <a:schemeClr val="bg1"/>
                  </a:solidFill>
                  <a:ea typeface="微软雅黑"/>
                </a:rPr>
                <a:t>[2, 3]</a:t>
              </a:r>
              <a:endParaRPr lang="zh-CN" altLang="en-US" sz="4000" b="1" kern="0" dirty="0">
                <a:solidFill>
                  <a:schemeClr val="bg1"/>
                </a:solidFill>
                <a:ea typeface="微软雅黑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5D7EF680-A16D-45FB-A949-224F4F09A651}"/>
                </a:ext>
              </a:extLst>
            </p:cNvPr>
            <p:cNvSpPr txBox="1"/>
            <p:nvPr/>
          </p:nvSpPr>
          <p:spPr bwMode="auto">
            <a:xfrm>
              <a:off x="381001" y="1474869"/>
              <a:ext cx="5562599" cy="369320"/>
            </a:xfrm>
            <a:prstGeom prst="rect">
              <a:avLst/>
            </a:prstGeom>
            <a:solidFill>
              <a:srgbClr val="4F81BD"/>
            </a:solidFill>
          </p:spPr>
          <p:txBody>
            <a:bodyPr vert="horz" wrap="square" lIns="91428" tIns="45714" rIns="91428" bIns="45714" rtlCol="0" anchor="ctr">
              <a:spAutoFit/>
            </a:bodyPr>
            <a:lstStyle/>
            <a:p>
              <a:pPr algn="ctr"/>
              <a:r>
                <a:rPr lang="en-US" altLang="zh-CN" sz="1800" b="1" kern="0" dirty="0">
                  <a:solidFill>
                    <a:schemeClr val="bg1"/>
                  </a:solidFill>
                  <a:ea typeface="微软雅黑"/>
                </a:rPr>
                <a:t>WLAN Sensing (802.11bf) </a:t>
              </a:r>
              <a:r>
                <a:rPr lang="en-US" altLang="zh-CN" sz="1800" b="1" kern="0" baseline="30000" dirty="0">
                  <a:solidFill>
                    <a:schemeClr val="bg1"/>
                  </a:solidFill>
                  <a:ea typeface="微软雅黑"/>
                </a:rPr>
                <a:t>[1]</a:t>
              </a:r>
              <a:endParaRPr lang="zh-CN" altLang="en-US" sz="4000" b="1" kern="0" baseline="30000" dirty="0">
                <a:solidFill>
                  <a:schemeClr val="bg1"/>
                </a:solidFill>
                <a:ea typeface="微软雅黑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:a16="http://schemas.microsoft.com/office/drawing/2014/main" xmlns="" id="{E32A1D9C-84AC-4D86-8782-5E8840D7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19" y="1828800"/>
              <a:ext cx="5562600" cy="2362200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9906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lvl="0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600" kern="0" dirty="0">
                  <a:cs typeface="Arial" panose="020B0604020202020204" pitchFamily="34" charset="0"/>
                </a:rPr>
                <a:t>WLAN sensing is the use of received WLAN signals to detect feature(s) of an intended target(s) in a given environment.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Features = Range, velocity, angular, motion, presence or proximity, gesture, etc.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Target = Object, human, animal, etc.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Environment = Room, house, car, enterprise, etc. 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700" kern="0" dirty="0">
                <a:cs typeface="Arial" panose="020B0604020202020204" pitchFamily="34" charset="0"/>
              </a:endParaRP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r>
                <a:rPr lang="en-US" altLang="zh-CN" sz="1400" kern="0" dirty="0">
                  <a:cs typeface="Arial" panose="020B0604020202020204" pitchFamily="34" charset="0"/>
                </a:rPr>
                <a:t>For Sub 7GHz (11ac/ax), and 60GHz (11ad/ay)</a:t>
              </a:r>
            </a:p>
            <a:p>
              <a:pPr lvl="1" algn="just" eaLnBrk="1" fontAlgn="auto" hangingPunct="1">
                <a:spcAft>
                  <a:spcPts val="0"/>
                </a:spcAft>
                <a:defRPr/>
              </a:pPr>
              <a:endParaRPr lang="en-US" altLang="zh-CN" sz="1400" kern="0" dirty="0"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66E6663-2979-4C59-8FFC-A0025984B4D5}"/>
              </a:ext>
            </a:extLst>
          </p:cNvPr>
          <p:cNvSpPr txBox="1"/>
          <p:nvPr/>
        </p:nvSpPr>
        <p:spPr bwMode="auto">
          <a:xfrm>
            <a:off x="371057" y="3946250"/>
            <a:ext cx="11353795" cy="36932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IMMW </a:t>
            </a:r>
            <a:r>
              <a:rPr lang="en-US" altLang="zh-CN" sz="1800" b="1" kern="0" baseline="30000" dirty="0">
                <a:solidFill>
                  <a:schemeClr val="bg1"/>
                </a:solidFill>
                <a:ea typeface="微软雅黑"/>
              </a:rPr>
              <a:t>[4]</a:t>
            </a:r>
            <a:endParaRPr lang="zh-CN" altLang="en-US" sz="4000" b="1" kern="0" baseline="30000" dirty="0">
              <a:solidFill>
                <a:schemeClr val="bg1"/>
              </a:solidFill>
              <a:ea typeface="微软雅黑"/>
            </a:endParaRPr>
          </a:p>
        </p:txBody>
      </p:sp>
      <p:pic>
        <p:nvPicPr>
          <p:cNvPr id="1026" name="Picture 2" descr="C:\Users\h00827183\AppData\Roaming\eSpace_Desktop\UserData\h00827183\imagefiles\0023F962-BEED-49B0-A825-A71A69B0E1F5.png">
            <a:extLst>
              <a:ext uri="{FF2B5EF4-FFF2-40B4-BE49-F238E27FC236}">
                <a16:creationId xmlns:a16="http://schemas.microsoft.com/office/drawing/2014/main" xmlns="" id="{0D658AD5-5455-4003-BF19-C9D80C70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" y="4315571"/>
            <a:ext cx="4124743" cy="212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00827183\AppData\Roaming\eSpace_Desktop\UserData\h00827183\imagefiles\115CB928-8DCE-451E-BFB7-89EA2ADDB767.png">
            <a:extLst>
              <a:ext uri="{FF2B5EF4-FFF2-40B4-BE49-F238E27FC236}">
                <a16:creationId xmlns:a16="http://schemas.microsoft.com/office/drawing/2014/main" xmlns="" id="{E64866A8-1159-44E8-8E63-4042CD48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15570"/>
            <a:ext cx="5171652" cy="169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C08CF9D-3D44-446A-82AC-DE8A625DDFE4}"/>
              </a:ext>
            </a:extLst>
          </p:cNvPr>
          <p:cNvSpPr/>
          <p:nvPr/>
        </p:nvSpPr>
        <p:spPr bwMode="auto">
          <a:xfrm>
            <a:off x="6569110" y="5093964"/>
            <a:ext cx="1143002" cy="129529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0B8BF9B-A538-4947-B4B4-01B3162AD9B1}"/>
              </a:ext>
            </a:extLst>
          </p:cNvPr>
          <p:cNvSpPr/>
          <p:nvPr/>
        </p:nvSpPr>
        <p:spPr bwMode="auto">
          <a:xfrm>
            <a:off x="10287000" y="5093963"/>
            <a:ext cx="533400" cy="129529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8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2"/>
                </a:solidFill>
              </a:rPr>
              <a:t>Motivation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3F99285-4B9A-4C58-83AA-69C18689929E}"/>
              </a:ext>
            </a:extLst>
          </p:cNvPr>
          <p:cNvSpPr txBox="1">
            <a:spLocks/>
          </p:cNvSpPr>
          <p:nvPr/>
        </p:nvSpPr>
        <p:spPr>
          <a:xfrm>
            <a:off x="189596" y="1371600"/>
            <a:ext cx="6820804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287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₋"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428750" marR="0" lvl="2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8595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000" kern="0" dirty="0"/>
              <a:t>Sensing and Ranging for IMMW</a:t>
            </a:r>
            <a:endParaRPr lang="en-US" altLang="zh-CN" sz="2000" b="0" kern="0" dirty="0"/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800" b="1" kern="0" dirty="0"/>
              <a:t>Feature</a:t>
            </a:r>
            <a:r>
              <a:rPr lang="en-US" altLang="zh-CN" sz="1800" kern="0" dirty="0"/>
              <a:t>: Similar as 802.11bf/</a:t>
            </a:r>
            <a:r>
              <a:rPr lang="en-US" altLang="zh-CN" sz="1800" kern="0" dirty="0" err="1"/>
              <a:t>az</a:t>
            </a:r>
            <a:r>
              <a:rPr lang="en-US" altLang="zh-CN" sz="1800" kern="0" dirty="0"/>
              <a:t>/</a:t>
            </a:r>
            <a:r>
              <a:rPr lang="en-US" altLang="zh-CN" sz="1800" kern="0" dirty="0" err="1"/>
              <a:t>bk</a:t>
            </a:r>
            <a:r>
              <a:rPr lang="en-US" altLang="zh-CN" sz="1800" kern="0" dirty="0"/>
              <a:t> for WLAN, Sensing and Ranging also could be the </a:t>
            </a:r>
            <a:r>
              <a:rPr lang="en-US" altLang="zh-CN" sz="1800" kern="0" dirty="0">
                <a:solidFill>
                  <a:srgbClr val="0000FF"/>
                </a:solidFill>
              </a:rPr>
              <a:t>unique/highlight features </a:t>
            </a:r>
            <a:r>
              <a:rPr lang="en-US" altLang="zh-CN" sz="1800" kern="0" dirty="0"/>
              <a:t>in IMMW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800" b="1" kern="0" dirty="0"/>
              <a:t>Market</a:t>
            </a:r>
            <a:r>
              <a:rPr lang="en-US" altLang="zh-CN" sz="1800" kern="0" dirty="0"/>
              <a:t>: Based on the addressable market for WLAN Sensing [8], Sensing and Ranging could further </a:t>
            </a:r>
            <a:r>
              <a:rPr lang="en-US" altLang="zh-CN" sz="1800" kern="0" dirty="0">
                <a:solidFill>
                  <a:srgbClr val="0000FF"/>
                </a:solidFill>
              </a:rPr>
              <a:t>enable the commercialization</a:t>
            </a:r>
            <a:r>
              <a:rPr lang="en-US" altLang="zh-CN" sz="1800" kern="0" dirty="0"/>
              <a:t> of IMMW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zh-CN" sz="2000" kern="0" dirty="0"/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000" kern="0" dirty="0"/>
              <a:t>IMMW for Sensing and Ranging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800" b="1" kern="0" dirty="0"/>
              <a:t>Requirement</a:t>
            </a:r>
            <a:r>
              <a:rPr lang="en-US" altLang="zh-CN" sz="1800" kern="0" dirty="0"/>
              <a:t>:</a:t>
            </a:r>
            <a:r>
              <a:rPr lang="zh-CN" altLang="en-US" sz="1800" kern="0" dirty="0"/>
              <a:t> </a:t>
            </a:r>
            <a:r>
              <a:rPr lang="en-US" altLang="zh-CN" sz="1800" kern="0" dirty="0"/>
              <a:t>Some use cases may </a:t>
            </a:r>
            <a:r>
              <a:rPr lang="en-US" altLang="zh-CN" sz="1800" kern="0" dirty="0">
                <a:solidFill>
                  <a:srgbClr val="0000FF"/>
                </a:solidFill>
              </a:rPr>
              <a:t>need </a:t>
            </a:r>
            <a:r>
              <a:rPr lang="en-US" altLang="zh-CN" sz="1800" kern="0" dirty="0" err="1">
                <a:solidFill>
                  <a:srgbClr val="0000FF"/>
                </a:solidFill>
              </a:rPr>
              <a:t>mmWave</a:t>
            </a:r>
            <a:r>
              <a:rPr lang="en-US" altLang="zh-CN" sz="1800" kern="0" dirty="0"/>
              <a:t>, e.g.,</a:t>
            </a:r>
          </a:p>
          <a:p>
            <a:pPr marL="1371600" lvl="2" algn="just" eaLnBrk="1" fontAlgn="auto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altLang="zh-CN" sz="1200" kern="0" dirty="0"/>
              <a:t>For Sensing: Audio with user tracking, fine-grained gesture recognition, etc. [7, 8]</a:t>
            </a:r>
          </a:p>
          <a:p>
            <a:pPr marL="1371600" lvl="2" algn="just" eaLnBrk="1" fontAlgn="auto" hangingPunct="1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altLang="zh-CN" sz="1200" kern="0" dirty="0"/>
              <a:t>For Ranging: Device Proximity Detection, Nano Location in store, etc. [9]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b="1" kern="0" dirty="0"/>
              <a:t>Current</a:t>
            </a:r>
            <a:r>
              <a:rPr lang="en-US" altLang="zh-CN" sz="1800" kern="0" dirty="0"/>
              <a:t>: standardized </a:t>
            </a:r>
            <a:r>
              <a:rPr lang="en-US" altLang="zh-CN" sz="1800" kern="0" dirty="0" err="1"/>
              <a:t>mmWave</a:t>
            </a:r>
            <a:r>
              <a:rPr lang="en-US" altLang="zh-CN" sz="1800" kern="0" dirty="0"/>
              <a:t> Sensing and Ranging is based on 11ad/ay </a:t>
            </a:r>
            <a:endParaRPr lang="en-US" altLang="zh-CN" sz="1800" kern="0" dirty="0">
              <a:solidFill>
                <a:schemeClr val="tx1"/>
              </a:solidFill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CN" sz="1800" b="1" kern="0" dirty="0">
                <a:solidFill>
                  <a:schemeClr val="tx1"/>
                </a:solidFill>
              </a:rPr>
              <a:t>Potential</a:t>
            </a:r>
            <a:r>
              <a:rPr lang="en-US" altLang="zh-CN" sz="1800" kern="0" dirty="0">
                <a:solidFill>
                  <a:schemeClr val="tx1"/>
                </a:solidFill>
              </a:rPr>
              <a:t>: </a:t>
            </a:r>
            <a:r>
              <a:rPr lang="en-US" altLang="zh-CN" sz="1800" kern="0" dirty="0">
                <a:solidFill>
                  <a:srgbClr val="0000FF"/>
                </a:solidFill>
              </a:rPr>
              <a:t>IMMW</a:t>
            </a:r>
            <a:r>
              <a:rPr lang="en-US" altLang="zh-CN" sz="1800" kern="0" dirty="0"/>
              <a:t> may be a good candidate (Unified baseband for sub-7GHz and </a:t>
            </a:r>
            <a:r>
              <a:rPr lang="en-US" altLang="zh-CN" sz="1800" kern="0" dirty="0" err="1"/>
              <a:t>mmWave</a:t>
            </a:r>
            <a:r>
              <a:rPr lang="en-US" altLang="zh-CN" sz="1800" kern="0" dirty="0"/>
              <a:t>) to </a:t>
            </a:r>
            <a:r>
              <a:rPr lang="en-US" altLang="zh-CN" sz="1800" kern="0" dirty="0">
                <a:solidFill>
                  <a:srgbClr val="0000FF"/>
                </a:solidFill>
              </a:rPr>
              <a:t>supplement</a:t>
            </a:r>
            <a:r>
              <a:rPr lang="en-US" altLang="zh-CN" sz="1800" kern="0" dirty="0"/>
              <a:t> the </a:t>
            </a:r>
            <a:r>
              <a:rPr lang="en-US" altLang="zh-CN" sz="1800" kern="0" dirty="0" err="1"/>
              <a:t>mmWave</a:t>
            </a:r>
            <a:r>
              <a:rPr lang="en-US" altLang="zh-CN" sz="1800" kern="0" dirty="0"/>
              <a:t> part, with </a:t>
            </a:r>
            <a:r>
              <a:rPr lang="en-US" altLang="zh-CN" sz="1800" kern="0" dirty="0">
                <a:solidFill>
                  <a:srgbClr val="0000FF"/>
                </a:solidFill>
              </a:rPr>
              <a:t>higher commercialization possibility</a:t>
            </a:r>
            <a:r>
              <a:rPr lang="en-US" altLang="zh-CN" sz="1800" kern="0" dirty="0"/>
              <a:t>.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3E999A5D-F55F-42BE-A895-0EDCF2CCFE4E}"/>
              </a:ext>
            </a:extLst>
          </p:cNvPr>
          <p:cNvGrpSpPr/>
          <p:nvPr/>
        </p:nvGrpSpPr>
        <p:grpSpPr>
          <a:xfrm>
            <a:off x="7380162" y="3733797"/>
            <a:ext cx="4724400" cy="2667003"/>
            <a:chOff x="6842711" y="1676397"/>
            <a:chExt cx="5168461" cy="266700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5C377DCB-72EB-479D-A639-324557E2767A}"/>
                </a:ext>
              </a:extLst>
            </p:cNvPr>
            <p:cNvSpPr/>
            <p:nvPr/>
          </p:nvSpPr>
          <p:spPr bwMode="auto">
            <a:xfrm>
              <a:off x="6842711" y="3032258"/>
              <a:ext cx="3407797" cy="1295403"/>
            </a:xfrm>
            <a:prstGeom prst="rect">
              <a:avLst/>
            </a:prstGeom>
            <a:solidFill>
              <a:srgbClr val="00808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701F29D2-7520-416D-B181-66B2AE43E3AD}"/>
                </a:ext>
              </a:extLst>
            </p:cNvPr>
            <p:cNvSpPr/>
            <p:nvPr/>
          </p:nvSpPr>
          <p:spPr bwMode="auto">
            <a:xfrm>
              <a:off x="6842712" y="1676397"/>
              <a:ext cx="3407797" cy="1295403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hteck 1">
              <a:extLst>
                <a:ext uri="{FF2B5EF4-FFF2-40B4-BE49-F238E27FC236}">
                  <a16:creationId xmlns:a16="http://schemas.microsoft.com/office/drawing/2014/main" xmlns="" id="{BA92E236-9361-46FE-A14C-0602BD27146D}"/>
                </a:ext>
              </a:extLst>
            </p:cNvPr>
            <p:cNvSpPr/>
            <p:nvPr/>
          </p:nvSpPr>
          <p:spPr bwMode="auto">
            <a:xfrm>
              <a:off x="7708982" y="1759689"/>
              <a:ext cx="1182711" cy="1054059"/>
            </a:xfrm>
            <a:prstGeom prst="rect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Sub7GHz</a:t>
              </a:r>
            </a:p>
          </p:txBody>
        </p:sp>
        <p:sp>
          <p:nvSpPr>
            <p:cNvPr id="7" name="Rechteck 15">
              <a:extLst>
                <a:ext uri="{FF2B5EF4-FFF2-40B4-BE49-F238E27FC236}">
                  <a16:creationId xmlns:a16="http://schemas.microsoft.com/office/drawing/2014/main" xmlns="" id="{F2D91074-7BFB-4F04-B008-E88A43F942A4}"/>
                </a:ext>
              </a:extLst>
            </p:cNvPr>
            <p:cNvSpPr/>
            <p:nvPr/>
          </p:nvSpPr>
          <p:spPr bwMode="auto">
            <a:xfrm>
              <a:off x="9011499" y="1759691"/>
              <a:ext cx="1182711" cy="1054059"/>
            </a:xfrm>
            <a:prstGeom prst="rect">
              <a:avLst/>
            </a:prstGeom>
            <a:solidFill>
              <a:srgbClr val="336699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mmWave</a:t>
              </a:r>
              <a:endParaRPr kumimoji="0" lang="de-DE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3" name="Rechteck 7">
              <a:extLst>
                <a:ext uri="{FF2B5EF4-FFF2-40B4-BE49-F238E27FC236}">
                  <a16:creationId xmlns:a16="http://schemas.microsoft.com/office/drawing/2014/main" xmlns="" id="{F3D12006-F5B5-4166-B274-A1F2AF66B616}"/>
                </a:ext>
              </a:extLst>
            </p:cNvPr>
            <p:cNvSpPr/>
            <p:nvPr/>
          </p:nvSpPr>
          <p:spPr bwMode="auto">
            <a:xfrm rot="16200000">
              <a:off x="6719407" y="1955433"/>
              <a:ext cx="1054056" cy="662570"/>
            </a:xfrm>
            <a:prstGeom prst="rect">
              <a:avLst/>
            </a:prstGeom>
            <a:solidFill>
              <a:srgbClr val="33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802.11bf</a:t>
              </a:r>
            </a:p>
          </p:txBody>
        </p:sp>
        <p:sp>
          <p:nvSpPr>
            <p:cNvPr id="56" name="Rechteck 1">
              <a:extLst>
                <a:ext uri="{FF2B5EF4-FFF2-40B4-BE49-F238E27FC236}">
                  <a16:creationId xmlns:a16="http://schemas.microsoft.com/office/drawing/2014/main" xmlns="" id="{18E326DA-0E1A-4774-996D-3E033E3283CA}"/>
                </a:ext>
              </a:extLst>
            </p:cNvPr>
            <p:cNvSpPr/>
            <p:nvPr/>
          </p:nvSpPr>
          <p:spPr bwMode="auto">
            <a:xfrm>
              <a:off x="7708982" y="3213615"/>
              <a:ext cx="1182711" cy="1054059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6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Sub7GHz</a:t>
              </a:r>
            </a:p>
          </p:txBody>
        </p:sp>
        <p:sp>
          <p:nvSpPr>
            <p:cNvPr id="57" name="Rechteck 15">
              <a:extLst>
                <a:ext uri="{FF2B5EF4-FFF2-40B4-BE49-F238E27FC236}">
                  <a16:creationId xmlns:a16="http://schemas.microsoft.com/office/drawing/2014/main" xmlns="" id="{28C2560F-FA28-40B7-B050-BD28A33DBF88}"/>
                </a:ext>
              </a:extLst>
            </p:cNvPr>
            <p:cNvSpPr/>
            <p:nvPr/>
          </p:nvSpPr>
          <p:spPr bwMode="auto">
            <a:xfrm>
              <a:off x="9011499" y="3213615"/>
              <a:ext cx="1182711" cy="1054059"/>
            </a:xfrm>
            <a:prstGeom prst="rect">
              <a:avLst/>
            </a:prstGeom>
            <a:solidFill>
              <a:srgbClr val="00808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lang="de-DE" altLang="zh-CN" sz="1600" kern="0" dirty="0">
                  <a:solidFill>
                    <a:srgbClr val="FFFFFF"/>
                  </a:solidFill>
                  <a:latin typeface="Times New Roman" pitchFamily="16" charset="0"/>
                  <a:ea typeface="MS Gothic" charset="-128"/>
                </a:rPr>
                <a:t>mmWave</a:t>
              </a:r>
              <a:endParaRPr lang="de-DE" altLang="zh-CN" sz="24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Rechteck 7">
              <a:extLst>
                <a:ext uri="{FF2B5EF4-FFF2-40B4-BE49-F238E27FC236}">
                  <a16:creationId xmlns:a16="http://schemas.microsoft.com/office/drawing/2014/main" xmlns="" id="{8951A60E-298A-4A15-8D1D-44090E4BDB48}"/>
                </a:ext>
              </a:extLst>
            </p:cNvPr>
            <p:cNvSpPr/>
            <p:nvPr/>
          </p:nvSpPr>
          <p:spPr bwMode="auto">
            <a:xfrm rot="16200000">
              <a:off x="6719410" y="3409360"/>
              <a:ext cx="1054056" cy="662570"/>
            </a:xfrm>
            <a:prstGeom prst="rect">
              <a:avLst/>
            </a:prstGeom>
            <a:solidFill>
              <a:srgbClr val="00808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</a:rPr>
                <a:t>802.11az</a:t>
              </a:r>
            </a:p>
          </p:txBody>
        </p:sp>
        <p:sp>
          <p:nvSpPr>
            <p:cNvPr id="59" name="Rechteck 15">
              <a:extLst>
                <a:ext uri="{FF2B5EF4-FFF2-40B4-BE49-F238E27FC236}">
                  <a16:creationId xmlns:a16="http://schemas.microsoft.com/office/drawing/2014/main" xmlns="" id="{51D08101-00F2-48EE-8ED4-98F43EE17A11}"/>
                </a:ext>
              </a:extLst>
            </p:cNvPr>
            <p:cNvSpPr/>
            <p:nvPr/>
          </p:nvSpPr>
          <p:spPr bwMode="auto">
            <a:xfrm>
              <a:off x="11144892" y="1759689"/>
              <a:ext cx="818508" cy="2507988"/>
            </a:xfrm>
            <a:prstGeom prst="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lang="de-DE" altLang="zh-CN" sz="24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F75C8F3C-D907-4BE8-A4F6-DBE3E7713E88}"/>
                </a:ext>
              </a:extLst>
            </p:cNvPr>
            <p:cNvSpPr/>
            <p:nvPr/>
          </p:nvSpPr>
          <p:spPr bwMode="auto">
            <a:xfrm>
              <a:off x="8950517" y="1676399"/>
              <a:ext cx="3060655" cy="2667001"/>
            </a:xfrm>
            <a:prstGeom prst="roundRect">
              <a:avLst>
                <a:gd name="adj" fmla="val 2921"/>
              </a:avLst>
            </a:prstGeom>
            <a:noFill/>
            <a:ln w="158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箭头: 右 59">
              <a:extLst>
                <a:ext uri="{FF2B5EF4-FFF2-40B4-BE49-F238E27FC236}">
                  <a16:creationId xmlns:a16="http://schemas.microsoft.com/office/drawing/2014/main" xmlns="" id="{B2A81050-B2D7-4B64-B59F-E83D640F6054}"/>
                </a:ext>
              </a:extLst>
            </p:cNvPr>
            <p:cNvSpPr/>
            <p:nvPr/>
          </p:nvSpPr>
          <p:spPr bwMode="auto">
            <a:xfrm rot="10800000">
              <a:off x="10209569" y="2629719"/>
              <a:ext cx="891858" cy="760360"/>
            </a:xfrm>
            <a:prstGeom prst="rightArrow">
              <a:avLst/>
            </a:prstGeom>
            <a:noFill/>
            <a:ln w="12700" cap="flat" cmpd="sng" algn="ctr">
              <a:solidFill>
                <a:srgbClr val="996633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69" name="矩形 7168">
              <a:extLst>
                <a:ext uri="{FF2B5EF4-FFF2-40B4-BE49-F238E27FC236}">
                  <a16:creationId xmlns:a16="http://schemas.microsoft.com/office/drawing/2014/main" xmlns="" id="{DBEF8D5B-AB99-4401-B619-FFAC6F81FA19}"/>
                </a:ext>
              </a:extLst>
            </p:cNvPr>
            <p:cNvSpPr/>
            <p:nvPr/>
          </p:nvSpPr>
          <p:spPr>
            <a:xfrm>
              <a:off x="10198761" y="2848230"/>
              <a:ext cx="9787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0" dirty="0">
                  <a:solidFill>
                    <a:srgbClr val="996633"/>
                  </a:solidFill>
                </a:rPr>
                <a:t>Supplement</a:t>
              </a:r>
              <a:endParaRPr lang="zh-CN" altLang="en-US" sz="1400" dirty="0">
                <a:solidFill>
                  <a:srgbClr val="996633"/>
                </a:solidFill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xmlns="" id="{0A09C163-232F-492C-A087-972D5275AD8D}"/>
                </a:ext>
              </a:extLst>
            </p:cNvPr>
            <p:cNvSpPr/>
            <p:nvPr/>
          </p:nvSpPr>
          <p:spPr>
            <a:xfrm>
              <a:off x="9011499" y="2759165"/>
              <a:ext cx="11827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kern="0" dirty="0"/>
                <a:t>May not be implemented</a:t>
              </a:r>
              <a:endParaRPr lang="zh-CN" altLang="en-US" b="1" dirty="0"/>
            </a:p>
          </p:txBody>
        </p:sp>
        <p:cxnSp>
          <p:nvCxnSpPr>
            <p:cNvPr id="7173" name="直接箭头连接符 7172">
              <a:extLst>
                <a:ext uri="{FF2B5EF4-FFF2-40B4-BE49-F238E27FC236}">
                  <a16:creationId xmlns:a16="http://schemas.microsoft.com/office/drawing/2014/main" xmlns="" id="{3C5743C7-F4ED-4429-AE64-3F2274C5C2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7799" y="2823271"/>
              <a:ext cx="0" cy="37941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stealth" w="lg" len="med"/>
              <a:tailEnd type="stealth" w="lg" len="med"/>
            </a:ln>
            <a:effectLst/>
          </p:spPr>
        </p:cxn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xmlns="" id="{180E9BBE-14FA-413D-85E9-DD55B689EF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15549" y="2823271"/>
              <a:ext cx="0" cy="37941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stealth" w="lg" len="med"/>
              <a:tailEnd type="stealth" w="lg" len="med"/>
            </a:ln>
            <a:effectLst/>
          </p:spPr>
        </p:cxn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16C89F7-CE26-499C-B6A9-C6908F7324A2}"/>
              </a:ext>
            </a:extLst>
          </p:cNvPr>
          <p:cNvSpPr/>
          <p:nvPr/>
        </p:nvSpPr>
        <p:spPr>
          <a:xfrm>
            <a:off x="11272980" y="4871146"/>
            <a:ext cx="813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de-DE" altLang="zh-CN" sz="16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IMMW</a:t>
            </a:r>
            <a:endParaRPr lang="de-DE" altLang="zh-CN" sz="240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80162" y="1472675"/>
            <a:ext cx="4800600" cy="2012012"/>
            <a:chOff x="7391400" y="4366909"/>
            <a:chExt cx="4800600" cy="201201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A0A298E1-9680-4099-92F4-99E3FD15D14C}"/>
                </a:ext>
              </a:extLst>
            </p:cNvPr>
            <p:cNvGrpSpPr/>
            <p:nvPr/>
          </p:nvGrpSpPr>
          <p:grpSpPr>
            <a:xfrm>
              <a:off x="7391400" y="4366909"/>
              <a:ext cx="4724400" cy="2012012"/>
              <a:chOff x="2133601" y="1524001"/>
              <a:chExt cx="7218442" cy="3221735"/>
            </a:xfrm>
          </p:grpSpPr>
          <p:pic>
            <p:nvPicPr>
              <p:cNvPr id="23" name="Picture 2" descr="C:\Users\h00316112\AppData\Roaming\eSpace_Desktop\UserData\h00827183\imagefiles\794D3712-BE0C-4AA6-AC03-3B2816159905.png">
                <a:extLst>
                  <a:ext uri="{FF2B5EF4-FFF2-40B4-BE49-F238E27FC236}">
                    <a16:creationId xmlns:a16="http://schemas.microsoft.com/office/drawing/2014/main" xmlns="" id="{F6E97147-8BAB-4AAA-87EF-20EC2D7D08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1" y="1524001"/>
                <a:ext cx="7218442" cy="322173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B34836A0-0C71-4E22-BA5C-90A01448C9BB}"/>
                  </a:ext>
                </a:extLst>
              </p:cNvPr>
              <p:cNvSpPr/>
              <p:nvPr/>
            </p:nvSpPr>
            <p:spPr>
              <a:xfrm rot="20465015">
                <a:off x="5062492" y="3110025"/>
                <a:ext cx="1716612" cy="374414"/>
              </a:xfrm>
              <a:prstGeom prst="ellipse">
                <a:avLst/>
              </a:prstGeom>
              <a:noFill/>
              <a:ln w="12700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99CC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3870901D-D31D-4D95-8E0B-CB032A993D41}"/>
                  </a:ext>
                </a:extLst>
              </p:cNvPr>
              <p:cNvSpPr/>
              <p:nvPr/>
            </p:nvSpPr>
            <p:spPr>
              <a:xfrm rot="20465015">
                <a:off x="6153684" y="2786898"/>
                <a:ext cx="1782625" cy="324752"/>
              </a:xfrm>
              <a:prstGeom prst="ellipse">
                <a:avLst/>
              </a:prstGeom>
              <a:noFill/>
              <a:ln w="1270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99CC"/>
                  </a:solidFill>
                </a:endParaRP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352B36BF-E923-45E5-AA88-D2378BAC3880}"/>
                </a:ext>
              </a:extLst>
            </p:cNvPr>
            <p:cNvSpPr/>
            <p:nvPr/>
          </p:nvSpPr>
          <p:spPr>
            <a:xfrm>
              <a:off x="7732208" y="4702314"/>
              <a:ext cx="26794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b="1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Pre-standard</a:t>
              </a: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 (</a:t>
              </a:r>
              <a:r>
                <a:rPr lang="en-US" altLang="zh-CN" sz="800" dirty="0">
                  <a:solidFill>
                    <a:srgbClr val="C00000"/>
                  </a:solidFill>
                  <a:latin typeface="Arial"/>
                  <a:ea typeface="黑体" panose="02010609060101010101" pitchFamily="49" charset="-122"/>
                </a:rPr>
                <a:t>2024-2025</a:t>
              </a: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)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It is anticipated that there will be a rapid increase in the number of WLAN Sensing compatible devices. 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5BA69C">
                      <a:lumMod val="75000"/>
                    </a:srgbClr>
                  </a:solidFill>
                  <a:latin typeface="Arial"/>
                  <a:ea typeface="黑体" panose="02010609060101010101" pitchFamily="49" charset="-122"/>
                </a:rPr>
                <a:t>Because of the arrival of pre-standardization 802.11bf chipsets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DCC1A3A9-621B-45A0-9DA7-12614B6D41B3}"/>
                </a:ext>
              </a:extLst>
            </p:cNvPr>
            <p:cNvSpPr/>
            <p:nvPr/>
          </p:nvSpPr>
          <p:spPr>
            <a:xfrm>
              <a:off x="9261509" y="5557707"/>
              <a:ext cx="29304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b="1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      Official 802.11bf standardization </a:t>
              </a: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(</a:t>
              </a:r>
              <a:r>
                <a:rPr lang="en-US" altLang="zh-CN" sz="800" dirty="0">
                  <a:solidFill>
                    <a:srgbClr val="C00000"/>
                  </a:solidFill>
                  <a:latin typeface="Arial"/>
                  <a:ea typeface="黑体" panose="02010609060101010101" pitchFamily="49" charset="-122"/>
                </a:rPr>
                <a:t>2025-2026</a:t>
              </a: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)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Additional growth is expected following the official 802.11bf Standard releases</a:t>
              </a:r>
            </a:p>
            <a:p>
              <a:pPr marL="85725" lvl="1" indent="-8572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altLang="zh-CN" sz="800" dirty="0">
                  <a:solidFill>
                    <a:srgbClr val="0099CC"/>
                  </a:solidFill>
                  <a:latin typeface="Arial"/>
                  <a:ea typeface="黑体" panose="02010609060101010101" pitchFamily="49" charset="-122"/>
                </a:rPr>
                <a:t>Well-defined requirements and market demand encourage more chipset vendors to adopt 802.11bf for their chipsets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271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83CEBDE-5E9C-4AB9-83A1-923FF2E92056}"/>
              </a:ext>
            </a:extLst>
          </p:cNvPr>
          <p:cNvSpPr/>
          <p:nvPr/>
        </p:nvSpPr>
        <p:spPr bwMode="auto">
          <a:xfrm>
            <a:off x="5829300" y="1676399"/>
            <a:ext cx="4743450" cy="2638425"/>
          </a:xfrm>
          <a:prstGeom prst="rect">
            <a:avLst/>
          </a:prstGeom>
          <a:solidFill>
            <a:srgbClr val="00808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03025BD-76C3-454B-A148-5FAB15888213}"/>
              </a:ext>
            </a:extLst>
          </p:cNvPr>
          <p:cNvSpPr/>
          <p:nvPr/>
        </p:nvSpPr>
        <p:spPr bwMode="auto">
          <a:xfrm>
            <a:off x="1581150" y="1666875"/>
            <a:ext cx="4057650" cy="2647950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Procedure &amp; Technology in 802.11bf </a:t>
            </a:r>
            <a:r>
              <a:rPr lang="en-US" altLang="en-US" sz="3200" baseline="30000" dirty="0">
                <a:solidFill>
                  <a:schemeClr val="tx2"/>
                </a:solidFill>
              </a:rPr>
              <a:t>[5]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F5C9A23-67D8-470B-9D32-324E428E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300" y="1311532"/>
            <a:ext cx="9121399" cy="42349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4875D4A-81A2-4ABD-8A4B-94FA9DDD80FB}"/>
              </a:ext>
            </a:extLst>
          </p:cNvPr>
          <p:cNvSpPr txBox="1"/>
          <p:nvPr/>
        </p:nvSpPr>
        <p:spPr bwMode="auto">
          <a:xfrm>
            <a:off x="457200" y="5584460"/>
            <a:ext cx="11277600" cy="89254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802.11bf have well defined protocol for Sensing, no need to completely redesign</a:t>
            </a:r>
          </a:p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Minimize redesign according to IMMW architecture</a:t>
            </a:r>
          </a:p>
          <a:p>
            <a:pPr algn="ctr"/>
            <a:r>
              <a:rPr lang="en-US" altLang="zh-CN" sz="1600" kern="0" dirty="0">
                <a:solidFill>
                  <a:schemeClr val="bg1"/>
                </a:solidFill>
                <a:ea typeface="微软雅黑"/>
              </a:rPr>
              <a:t>Sensing (Sub-7GHz): Consider as baseline; DMG sensing (60GHz): Consider as reference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DFA944AA-0AF8-48D2-A0F8-4CEA0E1D14A5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flipH="1">
            <a:off x="799050" y="1666875"/>
            <a:ext cx="780000" cy="771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E3CE2DED-AFBA-483B-9EB4-43AF3EA1A997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799050" y="4038599"/>
            <a:ext cx="780000" cy="15078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Rechteck 15">
            <a:extLst>
              <a:ext uri="{FF2B5EF4-FFF2-40B4-BE49-F238E27FC236}">
                <a16:creationId xmlns:a16="http://schemas.microsoft.com/office/drawing/2014/main" xmlns="" id="{5D8F4EBF-EE72-490A-83A9-8053A059244E}"/>
              </a:ext>
            </a:extLst>
          </p:cNvPr>
          <p:cNvSpPr/>
          <p:nvPr/>
        </p:nvSpPr>
        <p:spPr bwMode="auto">
          <a:xfrm>
            <a:off x="152400" y="2438400"/>
            <a:ext cx="1293300" cy="1600199"/>
          </a:xfrm>
          <a:prstGeom prst="rect">
            <a:avLst/>
          </a:prstGeom>
          <a:solidFill>
            <a:srgbClr val="3366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Consider as baseline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No need to </a:t>
            </a:r>
            <a:r>
              <a:rPr lang="en-US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redesign</a:t>
            </a:r>
            <a:endParaRPr lang="de-DE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A1138740-91A0-4FDB-99E1-A2F29B2482CA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H="1" flipV="1">
            <a:off x="10595676" y="1676403"/>
            <a:ext cx="828674" cy="7619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3A87407E-FC04-490B-BC3F-96F028FF091E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V="1">
            <a:off x="10656699" y="4038600"/>
            <a:ext cx="767651" cy="15078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hteck 15">
            <a:extLst>
              <a:ext uri="{FF2B5EF4-FFF2-40B4-BE49-F238E27FC236}">
                <a16:creationId xmlns:a16="http://schemas.microsoft.com/office/drawing/2014/main" xmlns="" id="{3155F848-21EB-4044-8F96-8A35A9EF2B3E}"/>
              </a:ext>
            </a:extLst>
          </p:cNvPr>
          <p:cNvSpPr/>
          <p:nvPr/>
        </p:nvSpPr>
        <p:spPr bwMode="auto">
          <a:xfrm>
            <a:off x="10656699" y="2438401"/>
            <a:ext cx="1535301" cy="1600199"/>
          </a:xfrm>
          <a:prstGeom prst="rect">
            <a:avLst/>
          </a:prstGeom>
          <a:solidFill>
            <a:srgbClr val="00808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de-DE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Consider as </a:t>
            </a:r>
            <a:r>
              <a:rPr lang="en-US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reference</a:t>
            </a: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Need to redesign IMMW sensing and only take DMG sensing as reference, but not revise based on DMG sensing</a:t>
            </a:r>
            <a:endParaRPr lang="de-DE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16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2"/>
                </a:solidFill>
              </a:rPr>
              <a:t>Initial design consideration (Sensing)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20BF532-B5E2-4267-9FAB-F7F400C0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5" y="1727164"/>
            <a:ext cx="4385053" cy="1560326"/>
          </a:xfrm>
          <a:prstGeom prst="rect">
            <a:avLst/>
          </a:prstGeom>
        </p:spPr>
      </p:pic>
      <p:sp>
        <p:nvSpPr>
          <p:cNvPr id="752" name="圆角矩形 3">
            <a:extLst>
              <a:ext uri="{FF2B5EF4-FFF2-40B4-BE49-F238E27FC236}">
                <a16:creationId xmlns:a16="http://schemas.microsoft.com/office/drawing/2014/main" xmlns="" id="{8BDE4E72-40EA-495B-B57C-01C01F411F3D}"/>
              </a:ext>
            </a:extLst>
          </p:cNvPr>
          <p:cNvSpPr/>
          <p:nvPr/>
        </p:nvSpPr>
        <p:spPr>
          <a:xfrm>
            <a:off x="224625" y="5017310"/>
            <a:ext cx="1538701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sp>
        <p:nvSpPr>
          <p:cNvPr id="753" name="圆角矩形 4">
            <a:extLst>
              <a:ext uri="{FF2B5EF4-FFF2-40B4-BE49-F238E27FC236}">
                <a16:creationId xmlns:a16="http://schemas.microsoft.com/office/drawing/2014/main" xmlns="" id="{388781B7-912F-4073-979D-3E30263F988F}"/>
              </a:ext>
            </a:extLst>
          </p:cNvPr>
          <p:cNvSpPr/>
          <p:nvPr/>
        </p:nvSpPr>
        <p:spPr>
          <a:xfrm>
            <a:off x="9040305" y="1210110"/>
            <a:ext cx="2944730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sp>
        <p:nvSpPr>
          <p:cNvPr id="765" name="Rounded Rectangle 16">
            <a:extLst>
              <a:ext uri="{FF2B5EF4-FFF2-40B4-BE49-F238E27FC236}">
                <a16:creationId xmlns:a16="http://schemas.microsoft.com/office/drawing/2014/main" xmlns="" id="{7507C745-185B-4665-90DF-E915E9DADDC4}"/>
              </a:ext>
            </a:extLst>
          </p:cNvPr>
          <p:cNvSpPr/>
          <p:nvPr/>
        </p:nvSpPr>
        <p:spPr>
          <a:xfrm>
            <a:off x="203023" y="5473474"/>
            <a:ext cx="2062383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66" name="矩形 765">
            <a:extLst>
              <a:ext uri="{FF2B5EF4-FFF2-40B4-BE49-F238E27FC236}">
                <a16:creationId xmlns:a16="http://schemas.microsoft.com/office/drawing/2014/main" xmlns="" id="{E575B730-4380-49E2-B3F2-5E80231B4143}"/>
              </a:ext>
            </a:extLst>
          </p:cNvPr>
          <p:cNvSpPr/>
          <p:nvPr/>
        </p:nvSpPr>
        <p:spPr>
          <a:xfrm>
            <a:off x="86249" y="5491853"/>
            <a:ext cx="2306850" cy="2768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Waveform/Sequence design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67" name="Rounded Rectangle 16">
            <a:extLst>
              <a:ext uri="{FF2B5EF4-FFF2-40B4-BE49-F238E27FC236}">
                <a16:creationId xmlns:a16="http://schemas.microsoft.com/office/drawing/2014/main" xmlns="" id="{17248F54-BC38-4C11-846F-BEDE811E4762}"/>
              </a:ext>
            </a:extLst>
          </p:cNvPr>
          <p:cNvSpPr/>
          <p:nvPr/>
        </p:nvSpPr>
        <p:spPr>
          <a:xfrm>
            <a:off x="293906" y="5778384"/>
            <a:ext cx="962506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Reuse newly designed NDP</a:t>
            </a:r>
          </a:p>
        </p:txBody>
      </p:sp>
      <p:grpSp>
        <p:nvGrpSpPr>
          <p:cNvPr id="768" name="组合 767">
            <a:extLst>
              <a:ext uri="{FF2B5EF4-FFF2-40B4-BE49-F238E27FC236}">
                <a16:creationId xmlns:a16="http://schemas.microsoft.com/office/drawing/2014/main" xmlns="" id="{B507C9B6-8774-4D31-9095-8763C4056E27}"/>
              </a:ext>
            </a:extLst>
          </p:cNvPr>
          <p:cNvGrpSpPr/>
          <p:nvPr/>
        </p:nvGrpSpPr>
        <p:grpSpPr>
          <a:xfrm>
            <a:off x="10010493" y="5483523"/>
            <a:ext cx="1478907" cy="850794"/>
            <a:chOff x="9935176" y="5364117"/>
            <a:chExt cx="2067287" cy="918713"/>
          </a:xfrm>
        </p:grpSpPr>
        <p:sp>
          <p:nvSpPr>
            <p:cNvPr id="769" name="Rounded Rectangle 16">
              <a:extLst>
                <a:ext uri="{FF2B5EF4-FFF2-40B4-BE49-F238E27FC236}">
                  <a16:creationId xmlns:a16="http://schemas.microsoft.com/office/drawing/2014/main" xmlns="" id="{DFDFF003-2C31-4569-BB1E-8F5CB7C4E24C}"/>
                </a:ext>
              </a:extLst>
            </p:cNvPr>
            <p:cNvSpPr/>
            <p:nvPr/>
          </p:nvSpPr>
          <p:spPr>
            <a:xfrm>
              <a:off x="9935176" y="5364117"/>
              <a:ext cx="2067287" cy="918713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70" name="矩形 769">
              <a:extLst>
                <a:ext uri="{FF2B5EF4-FFF2-40B4-BE49-F238E27FC236}">
                  <a16:creationId xmlns:a16="http://schemas.microsoft.com/office/drawing/2014/main" xmlns="" id="{B8F1E623-D03F-4356-B988-EF1B22543FD4}"/>
                </a:ext>
              </a:extLst>
            </p:cNvPr>
            <p:cNvSpPr/>
            <p:nvPr/>
          </p:nvSpPr>
          <p:spPr>
            <a:xfrm>
              <a:off x="9935177" y="5376221"/>
              <a:ext cx="1967062" cy="28238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Channel modeling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71" name="Rounded Rectangle 16">
              <a:extLst>
                <a:ext uri="{FF2B5EF4-FFF2-40B4-BE49-F238E27FC236}">
                  <a16:creationId xmlns:a16="http://schemas.microsoft.com/office/drawing/2014/main" xmlns="" id="{DAED7083-05C9-4F82-A215-8F1DCBCFC5E3}"/>
                </a:ext>
              </a:extLst>
            </p:cNvPr>
            <p:cNvSpPr/>
            <p:nvPr/>
          </p:nvSpPr>
          <p:spPr>
            <a:xfrm>
              <a:off x="10002143" y="5734909"/>
              <a:ext cx="1128032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Ray-tracing-based</a:t>
              </a:r>
            </a:p>
          </p:txBody>
        </p:sp>
        <p:sp>
          <p:nvSpPr>
            <p:cNvPr id="772" name="Rounded Rectangle 16">
              <a:extLst>
                <a:ext uri="{FF2B5EF4-FFF2-40B4-BE49-F238E27FC236}">
                  <a16:creationId xmlns:a16="http://schemas.microsoft.com/office/drawing/2014/main" xmlns="" id="{5BC4B797-A0B2-42F4-8FF1-EF783841FAB2}"/>
                </a:ext>
              </a:extLst>
            </p:cNvPr>
            <p:cNvSpPr/>
            <p:nvPr/>
          </p:nvSpPr>
          <p:spPr>
            <a:xfrm>
              <a:off x="11168444" y="5734909"/>
              <a:ext cx="778596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DDHC-based</a:t>
              </a:r>
            </a:p>
          </p:txBody>
        </p:sp>
      </p:grpSp>
      <p:sp>
        <p:nvSpPr>
          <p:cNvPr id="773" name="Rounded Rectangle 16">
            <a:extLst>
              <a:ext uri="{FF2B5EF4-FFF2-40B4-BE49-F238E27FC236}">
                <a16:creationId xmlns:a16="http://schemas.microsoft.com/office/drawing/2014/main" xmlns="" id="{1AAE6CE3-6616-4478-93B9-359B1D242AC4}"/>
              </a:ext>
            </a:extLst>
          </p:cNvPr>
          <p:cNvSpPr/>
          <p:nvPr/>
        </p:nvSpPr>
        <p:spPr>
          <a:xfrm>
            <a:off x="4349566" y="4734954"/>
            <a:ext cx="2253243" cy="43759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Sensing by proxy (SBP)</a:t>
            </a:r>
          </a:p>
        </p:txBody>
      </p:sp>
      <p:sp>
        <p:nvSpPr>
          <p:cNvPr id="775" name="Rounded Rectangle 16">
            <a:extLst>
              <a:ext uri="{FF2B5EF4-FFF2-40B4-BE49-F238E27FC236}">
                <a16:creationId xmlns:a16="http://schemas.microsoft.com/office/drawing/2014/main" xmlns="" id="{E2D6EA43-2C86-404C-ADAF-DF60021C6266}"/>
              </a:ext>
            </a:extLst>
          </p:cNvPr>
          <p:cNvSpPr/>
          <p:nvPr/>
        </p:nvSpPr>
        <p:spPr>
          <a:xfrm>
            <a:off x="2357643" y="5473474"/>
            <a:ext cx="1781691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76" name="矩形 775">
            <a:extLst>
              <a:ext uri="{FF2B5EF4-FFF2-40B4-BE49-F238E27FC236}">
                <a16:creationId xmlns:a16="http://schemas.microsoft.com/office/drawing/2014/main" xmlns="" id="{2E0A5AE8-7500-456C-8F29-26F9352B711D}"/>
              </a:ext>
            </a:extLst>
          </p:cNvPr>
          <p:cNvSpPr/>
          <p:nvPr/>
        </p:nvSpPr>
        <p:spPr>
          <a:xfrm>
            <a:off x="2209800" y="5480420"/>
            <a:ext cx="207257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Signal proc &amp; Feedback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813" name="组合 812">
            <a:extLst>
              <a:ext uri="{FF2B5EF4-FFF2-40B4-BE49-F238E27FC236}">
                <a16:creationId xmlns:a16="http://schemas.microsoft.com/office/drawing/2014/main" xmlns="" id="{3E8E5202-57A3-45FB-8B2C-D9E178123695}"/>
              </a:ext>
            </a:extLst>
          </p:cNvPr>
          <p:cNvGrpSpPr/>
          <p:nvPr/>
        </p:nvGrpSpPr>
        <p:grpSpPr>
          <a:xfrm>
            <a:off x="1937316" y="4870579"/>
            <a:ext cx="9973584" cy="576378"/>
            <a:chOff x="1222867" y="4786570"/>
            <a:chExt cx="10617208" cy="718911"/>
          </a:xfrm>
          <a:solidFill>
            <a:schemeClr val="bg1">
              <a:lumMod val="75000"/>
            </a:schemeClr>
          </a:solidFill>
        </p:grpSpPr>
        <p:sp>
          <p:nvSpPr>
            <p:cNvPr id="814" name="矩形 813">
              <a:extLst>
                <a:ext uri="{FF2B5EF4-FFF2-40B4-BE49-F238E27FC236}">
                  <a16:creationId xmlns:a16="http://schemas.microsoft.com/office/drawing/2014/main" xmlns="" id="{D36BC772-1953-426C-952E-7CA4754A48BD}"/>
                </a:ext>
              </a:extLst>
            </p:cNvPr>
            <p:cNvSpPr/>
            <p:nvPr/>
          </p:nvSpPr>
          <p:spPr>
            <a:xfrm>
              <a:off x="1280325" y="5226943"/>
              <a:ext cx="4024661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5" name="下箭头 69">
              <a:extLst>
                <a:ext uri="{FF2B5EF4-FFF2-40B4-BE49-F238E27FC236}">
                  <a16:creationId xmlns:a16="http://schemas.microsoft.com/office/drawing/2014/main" xmlns="" id="{610B8484-4A8D-4EBC-93B9-A88EA8399DDD}"/>
                </a:ext>
              </a:extLst>
            </p:cNvPr>
            <p:cNvSpPr/>
            <p:nvPr/>
          </p:nvSpPr>
          <p:spPr>
            <a:xfrm rot="10800000">
              <a:off x="11616937" y="4786570"/>
              <a:ext cx="223138" cy="442144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6" name="矩形 815">
              <a:extLst>
                <a:ext uri="{FF2B5EF4-FFF2-40B4-BE49-F238E27FC236}">
                  <a16:creationId xmlns:a16="http://schemas.microsoft.com/office/drawing/2014/main" xmlns="" id="{91F780B3-3631-45D8-90D1-FE1D2DBBD011}"/>
                </a:ext>
              </a:extLst>
            </p:cNvPr>
            <p:cNvSpPr/>
            <p:nvPr/>
          </p:nvSpPr>
          <p:spPr>
            <a:xfrm>
              <a:off x="5295744" y="5225977"/>
              <a:ext cx="6490475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8" name="下箭头 72">
              <a:extLst>
                <a:ext uri="{FF2B5EF4-FFF2-40B4-BE49-F238E27FC236}">
                  <a16:creationId xmlns:a16="http://schemas.microsoft.com/office/drawing/2014/main" xmlns="" id="{17E3DA1F-21EA-4E0D-96D7-AC0B6E3C09D0}"/>
                </a:ext>
              </a:extLst>
            </p:cNvPr>
            <p:cNvSpPr/>
            <p:nvPr/>
          </p:nvSpPr>
          <p:spPr>
            <a:xfrm>
              <a:off x="1222867" y="5325249"/>
              <a:ext cx="223138" cy="180232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819" name="左右箭头 73">
            <a:extLst>
              <a:ext uri="{FF2B5EF4-FFF2-40B4-BE49-F238E27FC236}">
                <a16:creationId xmlns:a16="http://schemas.microsoft.com/office/drawing/2014/main" xmlns="" id="{C055C687-B4AD-41D5-84F5-36DA7EFC8E37}"/>
              </a:ext>
            </a:extLst>
          </p:cNvPr>
          <p:cNvSpPr/>
          <p:nvPr/>
        </p:nvSpPr>
        <p:spPr>
          <a:xfrm rot="5400000">
            <a:off x="6520158" y="5086398"/>
            <a:ext cx="619992" cy="17425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2" name="下箭头 167">
            <a:extLst>
              <a:ext uri="{FF2B5EF4-FFF2-40B4-BE49-F238E27FC236}">
                <a16:creationId xmlns:a16="http://schemas.microsoft.com/office/drawing/2014/main" xmlns="" id="{A95C00D4-123B-4B10-BA76-C4E4271E046E}"/>
              </a:ext>
            </a:extLst>
          </p:cNvPr>
          <p:cNvSpPr/>
          <p:nvPr/>
        </p:nvSpPr>
        <p:spPr>
          <a:xfrm>
            <a:off x="11701289" y="5295234"/>
            <a:ext cx="223051" cy="143815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3" name="左右箭头 169">
            <a:extLst>
              <a:ext uri="{FF2B5EF4-FFF2-40B4-BE49-F238E27FC236}">
                <a16:creationId xmlns:a16="http://schemas.microsoft.com/office/drawing/2014/main" xmlns="" id="{102C870A-E212-4B30-BDB5-CA4C81B1DCEB}"/>
              </a:ext>
            </a:extLst>
          </p:cNvPr>
          <p:cNvSpPr/>
          <p:nvPr/>
        </p:nvSpPr>
        <p:spPr>
          <a:xfrm rot="5400000">
            <a:off x="6110032" y="4557175"/>
            <a:ext cx="162953" cy="192604"/>
          </a:xfrm>
          <a:prstGeom prst="leftRightArrow">
            <a:avLst>
              <a:gd name="adj1" fmla="val 35169"/>
              <a:gd name="adj2" fmla="val 28348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4" name="矩形 913">
            <a:extLst>
              <a:ext uri="{FF2B5EF4-FFF2-40B4-BE49-F238E27FC236}">
                <a16:creationId xmlns:a16="http://schemas.microsoft.com/office/drawing/2014/main" xmlns="" id="{15BA15FF-5B8D-4EF8-909F-3925F89F0880}"/>
              </a:ext>
            </a:extLst>
          </p:cNvPr>
          <p:cNvSpPr/>
          <p:nvPr/>
        </p:nvSpPr>
        <p:spPr>
          <a:xfrm>
            <a:off x="9017252" y="1190191"/>
            <a:ext cx="2980303" cy="369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IMMW sensing procedure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5" name="矩形 914">
            <a:extLst>
              <a:ext uri="{FF2B5EF4-FFF2-40B4-BE49-F238E27FC236}">
                <a16:creationId xmlns:a16="http://schemas.microsoft.com/office/drawing/2014/main" xmlns="" id="{337B9D4C-9541-46D7-9A87-C089C335FA9A}"/>
              </a:ext>
            </a:extLst>
          </p:cNvPr>
          <p:cNvSpPr/>
          <p:nvPr/>
        </p:nvSpPr>
        <p:spPr>
          <a:xfrm>
            <a:off x="193512" y="5010177"/>
            <a:ext cx="1462202" cy="369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Technology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6" name="Rounded Rectangle 16">
            <a:extLst>
              <a:ext uri="{FF2B5EF4-FFF2-40B4-BE49-F238E27FC236}">
                <a16:creationId xmlns:a16="http://schemas.microsoft.com/office/drawing/2014/main" xmlns="" id="{512ECBE4-13D9-476A-9735-23463D5FB97D}"/>
              </a:ext>
            </a:extLst>
          </p:cNvPr>
          <p:cNvSpPr/>
          <p:nvPr/>
        </p:nvSpPr>
        <p:spPr>
          <a:xfrm>
            <a:off x="11540111" y="5474074"/>
            <a:ext cx="539888" cy="8666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7" name="下箭头 173">
            <a:extLst>
              <a:ext uri="{FF2B5EF4-FFF2-40B4-BE49-F238E27FC236}">
                <a16:creationId xmlns:a16="http://schemas.microsoft.com/office/drawing/2014/main" xmlns="" id="{D8C24A7B-4C74-4770-B9A4-C580B66CCABB}"/>
              </a:ext>
            </a:extLst>
          </p:cNvPr>
          <p:cNvSpPr/>
          <p:nvPr/>
        </p:nvSpPr>
        <p:spPr>
          <a:xfrm>
            <a:off x="10580290" y="5307457"/>
            <a:ext cx="183383" cy="159741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18" name="Rounded Rectangle 16">
            <a:extLst>
              <a:ext uri="{FF2B5EF4-FFF2-40B4-BE49-F238E27FC236}">
                <a16:creationId xmlns:a16="http://schemas.microsoft.com/office/drawing/2014/main" xmlns="" id="{61156657-C3ED-4BFB-B087-165EC6167C7F}"/>
              </a:ext>
            </a:extLst>
          </p:cNvPr>
          <p:cNvSpPr/>
          <p:nvPr/>
        </p:nvSpPr>
        <p:spPr>
          <a:xfrm>
            <a:off x="4219894" y="5474074"/>
            <a:ext cx="3274326" cy="86024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Robustness</a:t>
            </a:r>
          </a:p>
        </p:txBody>
      </p:sp>
      <p:sp>
        <p:nvSpPr>
          <p:cNvPr id="919" name="下箭头 175">
            <a:extLst>
              <a:ext uri="{FF2B5EF4-FFF2-40B4-BE49-F238E27FC236}">
                <a16:creationId xmlns:a16="http://schemas.microsoft.com/office/drawing/2014/main" xmlns="" id="{F6B23932-5F3D-4103-AED1-1028EAC09150}"/>
              </a:ext>
            </a:extLst>
          </p:cNvPr>
          <p:cNvSpPr/>
          <p:nvPr/>
        </p:nvSpPr>
        <p:spPr>
          <a:xfrm>
            <a:off x="8030389" y="5300474"/>
            <a:ext cx="195909" cy="17101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0" name="Rounded Rectangle 16">
            <a:extLst>
              <a:ext uri="{FF2B5EF4-FFF2-40B4-BE49-F238E27FC236}">
                <a16:creationId xmlns:a16="http://schemas.microsoft.com/office/drawing/2014/main" xmlns="" id="{B8F44A38-6CC6-4A08-992D-88936119C177}"/>
              </a:ext>
            </a:extLst>
          </p:cNvPr>
          <p:cNvSpPr/>
          <p:nvPr/>
        </p:nvSpPr>
        <p:spPr>
          <a:xfrm>
            <a:off x="5360613" y="5808316"/>
            <a:ext cx="1166652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RX operating point/</a:t>
            </a:r>
          </a:p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RF/Analog/Digital gain</a:t>
            </a:r>
          </a:p>
        </p:txBody>
      </p:sp>
      <p:sp>
        <p:nvSpPr>
          <p:cNvPr id="923" name="Rounded Rectangle 16">
            <a:extLst>
              <a:ext uri="{FF2B5EF4-FFF2-40B4-BE49-F238E27FC236}">
                <a16:creationId xmlns:a16="http://schemas.microsoft.com/office/drawing/2014/main" xmlns="" id="{E6141A38-0DC4-4FD0-80F1-21E0E47B3358}"/>
              </a:ext>
            </a:extLst>
          </p:cNvPr>
          <p:cNvSpPr/>
          <p:nvPr/>
        </p:nvSpPr>
        <p:spPr>
          <a:xfrm>
            <a:off x="1368268" y="5778384"/>
            <a:ext cx="765332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r>
              <a:rPr lang="en-GB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 </a:t>
            </a:r>
            <a:endParaRPr lang="en-US" sz="900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4" name="矩形 923">
            <a:extLst>
              <a:ext uri="{FF2B5EF4-FFF2-40B4-BE49-F238E27FC236}">
                <a16:creationId xmlns:a16="http://schemas.microsoft.com/office/drawing/2014/main" xmlns="" id="{A884F0D7-5523-44F3-B245-9237A5C3F5AF}"/>
              </a:ext>
            </a:extLst>
          </p:cNvPr>
          <p:cNvSpPr/>
          <p:nvPr/>
        </p:nvSpPr>
        <p:spPr>
          <a:xfrm>
            <a:off x="457200" y="6118894"/>
            <a:ext cx="595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034">
              <a:defRPr/>
            </a:pPr>
            <a:r>
              <a:rPr lang="en-US" altLang="zh-CN" sz="900" kern="0" dirty="0">
                <a:solidFill>
                  <a:schemeClr val="tx1">
                    <a:lumMod val="25000"/>
                    <a:lumOff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(Reuse)</a:t>
            </a:r>
          </a:p>
        </p:txBody>
      </p:sp>
      <p:sp>
        <p:nvSpPr>
          <p:cNvPr id="925" name="Rounded Rectangle 16">
            <a:extLst>
              <a:ext uri="{FF2B5EF4-FFF2-40B4-BE49-F238E27FC236}">
                <a16:creationId xmlns:a16="http://schemas.microsoft.com/office/drawing/2014/main" xmlns="" id="{0FDD29F6-5B44-4317-88E0-DFCAC921B897}"/>
              </a:ext>
            </a:extLst>
          </p:cNvPr>
          <p:cNvSpPr/>
          <p:nvPr/>
        </p:nvSpPr>
        <p:spPr>
          <a:xfrm>
            <a:off x="7562903" y="5485234"/>
            <a:ext cx="1123897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Efficiency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7" name="Rounded Rectangle 16">
            <a:extLst>
              <a:ext uri="{FF2B5EF4-FFF2-40B4-BE49-F238E27FC236}">
                <a16:creationId xmlns:a16="http://schemas.microsoft.com/office/drawing/2014/main" xmlns="" id="{9ADBB605-3E34-4FCA-9404-B5A1B04F0837}"/>
              </a:ext>
            </a:extLst>
          </p:cNvPr>
          <p:cNvSpPr/>
          <p:nvPr/>
        </p:nvSpPr>
        <p:spPr>
          <a:xfrm>
            <a:off x="6602809" y="5815954"/>
            <a:ext cx="810420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Sensing availability window or </a:t>
            </a: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？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28" name="Rounded Rectangle 16">
            <a:extLst>
              <a:ext uri="{FF2B5EF4-FFF2-40B4-BE49-F238E27FC236}">
                <a16:creationId xmlns:a16="http://schemas.microsoft.com/office/drawing/2014/main" xmlns="" id="{154FE59C-19FA-4920-8EB9-DD72204A893F}"/>
              </a:ext>
            </a:extLst>
          </p:cNvPr>
          <p:cNvSpPr/>
          <p:nvPr/>
        </p:nvSpPr>
        <p:spPr>
          <a:xfrm>
            <a:off x="4815964" y="5808316"/>
            <a:ext cx="49822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 matrix</a:t>
            </a:r>
          </a:p>
        </p:txBody>
      </p:sp>
      <p:sp>
        <p:nvSpPr>
          <p:cNvPr id="929" name="Rounded Rectangle 16">
            <a:extLst>
              <a:ext uri="{FF2B5EF4-FFF2-40B4-BE49-F238E27FC236}">
                <a16:creationId xmlns:a16="http://schemas.microsoft.com/office/drawing/2014/main" xmlns="" id="{6B52ACF5-A3AB-409B-849C-37F1E06AB676}"/>
              </a:ext>
            </a:extLst>
          </p:cNvPr>
          <p:cNvSpPr/>
          <p:nvPr/>
        </p:nvSpPr>
        <p:spPr>
          <a:xfrm>
            <a:off x="4285957" y="5809500"/>
            <a:ext cx="498225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TX power</a:t>
            </a:r>
          </a:p>
        </p:txBody>
      </p:sp>
      <p:sp>
        <p:nvSpPr>
          <p:cNvPr id="931" name="Rounded Rectangle 16">
            <a:extLst>
              <a:ext uri="{FF2B5EF4-FFF2-40B4-BE49-F238E27FC236}">
                <a16:creationId xmlns:a16="http://schemas.microsoft.com/office/drawing/2014/main" xmlns="" id="{21C35B84-2BFF-4FC9-8311-3A4CAD983C98}"/>
              </a:ext>
            </a:extLst>
          </p:cNvPr>
          <p:cNvSpPr/>
          <p:nvPr/>
        </p:nvSpPr>
        <p:spPr>
          <a:xfrm>
            <a:off x="7610582" y="5837640"/>
            <a:ext cx="103194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Multiple sensing measurement sessions </a:t>
            </a:r>
          </a:p>
        </p:txBody>
      </p:sp>
      <p:sp>
        <p:nvSpPr>
          <p:cNvPr id="975" name="下箭头 175">
            <a:extLst>
              <a:ext uri="{FF2B5EF4-FFF2-40B4-BE49-F238E27FC236}">
                <a16:creationId xmlns:a16="http://schemas.microsoft.com/office/drawing/2014/main" xmlns="" id="{AC79C4A4-F284-466D-B1C8-6852D4074EF6}"/>
              </a:ext>
            </a:extLst>
          </p:cNvPr>
          <p:cNvSpPr/>
          <p:nvPr/>
        </p:nvSpPr>
        <p:spPr>
          <a:xfrm>
            <a:off x="3124200" y="5296185"/>
            <a:ext cx="195909" cy="17101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76" name="Rounded Rectangle 16">
            <a:extLst>
              <a:ext uri="{FF2B5EF4-FFF2-40B4-BE49-F238E27FC236}">
                <a16:creationId xmlns:a16="http://schemas.microsoft.com/office/drawing/2014/main" xmlns="" id="{77AD8A84-75E0-4F31-B984-4B9022F054A9}"/>
              </a:ext>
            </a:extLst>
          </p:cNvPr>
          <p:cNvSpPr/>
          <p:nvPr/>
        </p:nvSpPr>
        <p:spPr>
          <a:xfrm>
            <a:off x="2435426" y="5778384"/>
            <a:ext cx="597396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CSI</a:t>
            </a:r>
          </a:p>
        </p:txBody>
      </p:sp>
      <p:sp>
        <p:nvSpPr>
          <p:cNvPr id="977" name="Rounded Rectangle 16">
            <a:extLst>
              <a:ext uri="{FF2B5EF4-FFF2-40B4-BE49-F238E27FC236}">
                <a16:creationId xmlns:a16="http://schemas.microsoft.com/office/drawing/2014/main" xmlns="" id="{E4F8A2AF-41E5-41C0-AB8F-69636029A969}"/>
              </a:ext>
            </a:extLst>
          </p:cNvPr>
          <p:cNvSpPr/>
          <p:nvPr/>
        </p:nvSpPr>
        <p:spPr>
          <a:xfrm>
            <a:off x="3240962" y="5778384"/>
            <a:ext cx="797638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r>
              <a:rPr lang="en-GB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 </a:t>
            </a:r>
            <a:endParaRPr lang="en-US" sz="900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79" name="下箭头 175">
            <a:extLst>
              <a:ext uri="{FF2B5EF4-FFF2-40B4-BE49-F238E27FC236}">
                <a16:creationId xmlns:a16="http://schemas.microsoft.com/office/drawing/2014/main" xmlns="" id="{F2E86114-0844-4C58-B0BC-AFE9F4C222D8}"/>
              </a:ext>
            </a:extLst>
          </p:cNvPr>
          <p:cNvSpPr/>
          <p:nvPr/>
        </p:nvSpPr>
        <p:spPr>
          <a:xfrm>
            <a:off x="9238584" y="5302575"/>
            <a:ext cx="195909" cy="17101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80" name="Rounded Rectangle 16">
            <a:extLst>
              <a:ext uri="{FF2B5EF4-FFF2-40B4-BE49-F238E27FC236}">
                <a16:creationId xmlns:a16="http://schemas.microsoft.com/office/drawing/2014/main" xmlns="" id="{4944514A-D87C-4CD1-9BC8-4FB0E356317E}"/>
              </a:ext>
            </a:extLst>
          </p:cNvPr>
          <p:cNvSpPr/>
          <p:nvPr/>
        </p:nvSpPr>
        <p:spPr>
          <a:xfrm>
            <a:off x="8771098" y="5487335"/>
            <a:ext cx="1123897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Multi-Link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81" name="Rounded Rectangle 16">
            <a:extLst>
              <a:ext uri="{FF2B5EF4-FFF2-40B4-BE49-F238E27FC236}">
                <a16:creationId xmlns:a16="http://schemas.microsoft.com/office/drawing/2014/main" xmlns="" id="{606B7CD5-C001-48CD-AAC0-0C724DF38927}"/>
              </a:ext>
            </a:extLst>
          </p:cNvPr>
          <p:cNvSpPr/>
          <p:nvPr/>
        </p:nvSpPr>
        <p:spPr>
          <a:xfrm>
            <a:off x="8818777" y="5839741"/>
            <a:ext cx="103194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TBD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982" name="组合 981">
            <a:extLst>
              <a:ext uri="{FF2B5EF4-FFF2-40B4-BE49-F238E27FC236}">
                <a16:creationId xmlns:a16="http://schemas.microsoft.com/office/drawing/2014/main" xmlns="" id="{C1C20413-B764-4139-8B40-7F49790C7B0D}"/>
              </a:ext>
            </a:extLst>
          </p:cNvPr>
          <p:cNvGrpSpPr/>
          <p:nvPr/>
        </p:nvGrpSpPr>
        <p:grpSpPr>
          <a:xfrm>
            <a:off x="2851895" y="1597055"/>
            <a:ext cx="2731071" cy="3769641"/>
            <a:chOff x="2851895" y="1597055"/>
            <a:chExt cx="2731071" cy="3769641"/>
          </a:xfrm>
        </p:grpSpPr>
        <p:sp>
          <p:nvSpPr>
            <p:cNvPr id="984" name="等腰三角形 153">
              <a:extLst>
                <a:ext uri="{FF2B5EF4-FFF2-40B4-BE49-F238E27FC236}">
                  <a16:creationId xmlns:a16="http://schemas.microsoft.com/office/drawing/2014/main" xmlns="" id="{0D2FC1D7-F995-461C-8F40-6D87E0C156EE}"/>
                </a:ext>
              </a:extLst>
            </p:cNvPr>
            <p:cNvSpPr/>
            <p:nvPr/>
          </p:nvSpPr>
          <p:spPr>
            <a:xfrm rot="7593347">
              <a:off x="2659455" y="2443184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83" name="等腰三角形 153">
              <a:extLst>
                <a:ext uri="{FF2B5EF4-FFF2-40B4-BE49-F238E27FC236}">
                  <a16:creationId xmlns:a16="http://schemas.microsoft.com/office/drawing/2014/main" xmlns="" id="{A7338C55-9491-4194-ADF2-EF2E49BBF720}"/>
                </a:ext>
              </a:extLst>
            </p:cNvPr>
            <p:cNvSpPr/>
            <p:nvPr/>
          </p:nvSpPr>
          <p:spPr>
            <a:xfrm rot="7593347">
              <a:off x="2259301" y="2189649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80734" y="1556316"/>
            <a:ext cx="6216821" cy="3010111"/>
            <a:chOff x="5780734" y="1556316"/>
            <a:chExt cx="6216821" cy="3203158"/>
          </a:xfrm>
        </p:grpSpPr>
        <p:sp>
          <p:nvSpPr>
            <p:cNvPr id="150" name="Rounded Rectangle 16">
              <a:extLst>
                <a:ext uri="{FF2B5EF4-FFF2-40B4-BE49-F238E27FC236}">
                  <a16:creationId xmlns:a16="http://schemas.microsoft.com/office/drawing/2014/main" xmlns="" id="{A6B86D6C-1151-4811-804F-5D5CB660E849}"/>
                </a:ext>
              </a:extLst>
            </p:cNvPr>
            <p:cNvSpPr/>
            <p:nvPr/>
          </p:nvSpPr>
          <p:spPr>
            <a:xfrm>
              <a:off x="5780734" y="1568622"/>
              <a:ext cx="6216821" cy="3190852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xmlns="" id="{71ADCD74-397D-44B9-86FA-0FF7AAE7CCD6}"/>
                </a:ext>
              </a:extLst>
            </p:cNvPr>
            <p:cNvSpPr/>
            <p:nvPr/>
          </p:nvSpPr>
          <p:spPr>
            <a:xfrm>
              <a:off x="8088503" y="1556316"/>
              <a:ext cx="1611339" cy="33842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lvl="0" defTabSz="9140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99" b="1" dirty="0">
                  <a:solidFill>
                    <a:srgbClr val="0070C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IMMW sensing</a:t>
              </a:r>
              <a:endParaRPr kumimoji="0" lang="zh-CN" altLang="en-US" sz="1599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xmlns="" id="{0639A29C-200F-49D3-A88E-20578BEC5B72}"/>
                </a:ext>
              </a:extLst>
            </p:cNvPr>
            <p:cNvGrpSpPr/>
            <p:nvPr/>
          </p:nvGrpSpPr>
          <p:grpSpPr>
            <a:xfrm>
              <a:off x="9040304" y="1906295"/>
              <a:ext cx="2791067" cy="2746222"/>
              <a:chOff x="8054003" y="1247777"/>
              <a:chExt cx="2197136" cy="3219312"/>
            </a:xfrm>
            <a:noFill/>
          </p:grpSpPr>
          <p:sp>
            <p:nvSpPr>
              <p:cNvPr id="153" name="Rounded Rectangle 16">
                <a:extLst>
                  <a:ext uri="{FF2B5EF4-FFF2-40B4-BE49-F238E27FC236}">
                    <a16:creationId xmlns:a16="http://schemas.microsoft.com/office/drawing/2014/main" xmlns="" id="{B90D4F90-2C28-414D-807B-520C212F8E70}"/>
                  </a:ext>
                </a:extLst>
              </p:cNvPr>
              <p:cNvSpPr/>
              <p:nvPr/>
            </p:nvSpPr>
            <p:spPr>
              <a:xfrm>
                <a:off x="8054003" y="1247777"/>
                <a:ext cx="2197136" cy="321931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4" name="Rounded Rectangle 16">
                <a:extLst>
                  <a:ext uri="{FF2B5EF4-FFF2-40B4-BE49-F238E27FC236}">
                    <a16:creationId xmlns:a16="http://schemas.microsoft.com/office/drawing/2014/main" xmlns="" id="{DE574505-95EF-4D37-B730-2D037E8C7822}"/>
                  </a:ext>
                </a:extLst>
              </p:cNvPr>
              <p:cNvSpPr/>
              <p:nvPr/>
            </p:nvSpPr>
            <p:spPr>
              <a:xfrm>
                <a:off x="8183046" y="1764017"/>
                <a:ext cx="1891017" cy="243072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28600" marR="0" indent="-228600" algn="just" defTabSz="9140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Consider really necessary types</a:t>
                </a:r>
              </a:p>
              <a:p>
                <a:pPr marL="228600" marR="0" indent="-228600" algn="just" defTabSz="9140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Others? </a:t>
                </a:r>
                <a:endParaRPr lang="en-US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xmlns="" id="{548B1153-A690-436C-B31A-67A07D494B6E}"/>
                  </a:ext>
                </a:extLst>
              </p:cNvPr>
              <p:cNvSpPr/>
              <p:nvPr/>
            </p:nvSpPr>
            <p:spPr>
              <a:xfrm>
                <a:off x="8483646" y="1281457"/>
                <a:ext cx="1337854" cy="3247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defTabSz="91403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IMMW sensing types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xmlns="" id="{80BDA227-97B9-421A-B7C4-1C23CC6C03E7}"/>
                </a:ext>
              </a:extLst>
            </p:cNvPr>
            <p:cNvGrpSpPr/>
            <p:nvPr/>
          </p:nvGrpSpPr>
          <p:grpSpPr>
            <a:xfrm>
              <a:off x="5806303" y="1913476"/>
              <a:ext cx="2964790" cy="2739040"/>
              <a:chOff x="5808571" y="1256194"/>
              <a:chExt cx="2449256" cy="3210895"/>
            </a:xfrm>
            <a:noFill/>
          </p:grpSpPr>
          <p:sp>
            <p:nvSpPr>
              <p:cNvPr id="157" name="Rounded Rectangle 16">
                <a:extLst>
                  <a:ext uri="{FF2B5EF4-FFF2-40B4-BE49-F238E27FC236}">
                    <a16:creationId xmlns:a16="http://schemas.microsoft.com/office/drawing/2014/main" xmlns="" id="{107C85B2-DFDF-4A7C-B982-04B1702C9CC1}"/>
                  </a:ext>
                </a:extLst>
              </p:cNvPr>
              <p:cNvSpPr/>
              <p:nvPr/>
            </p:nvSpPr>
            <p:spPr>
              <a:xfrm>
                <a:off x="5865431" y="1256194"/>
                <a:ext cx="2288201" cy="3210895"/>
              </a:xfrm>
              <a:prstGeom prst="rect">
                <a:avLst/>
              </a:prstGeom>
              <a:grpFill/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8" name="Rounded Rectangle 16">
                <a:extLst>
                  <a:ext uri="{FF2B5EF4-FFF2-40B4-BE49-F238E27FC236}">
                    <a16:creationId xmlns:a16="http://schemas.microsoft.com/office/drawing/2014/main" xmlns="" id="{315229FA-D327-4EC5-9EED-6B1FFAC5B1FB}"/>
                  </a:ext>
                </a:extLst>
              </p:cNvPr>
              <p:cNvSpPr/>
              <p:nvPr/>
            </p:nvSpPr>
            <p:spPr>
              <a:xfrm>
                <a:off x="6001824" y="1762270"/>
                <a:ext cx="2027309" cy="2432477"/>
              </a:xfrm>
              <a:prstGeom prst="rect">
                <a:avLst/>
              </a:prstGeom>
              <a:grp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228600" lvl="0" indent="-228600" algn="just" defTabSz="914034" eaLnBrk="1" fontAlgn="auto" hangingPunct="1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Minimize modification of 11bf, according to IMMW architecture</a:t>
                </a:r>
              </a:p>
              <a:p>
                <a:pPr marL="228600" lvl="0" indent="-228600" algn="just" defTabSz="914034" eaLnBrk="1" fontAlgn="auto" hangingPunct="1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Consider Multi-Link Operation</a:t>
                </a:r>
              </a:p>
              <a:p>
                <a:pPr marL="228600" lvl="0" indent="-228600" algn="just" defTabSz="914034" eaLnBrk="1" fontAlgn="auto" hangingPunct="1">
                  <a:spcBef>
                    <a:spcPts val="0"/>
                  </a:spcBef>
                  <a:spcAft>
                    <a:spcPts val="600"/>
                  </a:spcAft>
                  <a:buAutoNum type="arabicPeriod"/>
                  <a:defRPr/>
                </a:pPr>
                <a:r>
                  <a:rPr lang="en-US" altLang="zh-CN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Others? </a:t>
                </a:r>
              </a:p>
              <a:p>
                <a:pPr marL="0" marR="0" lvl="0" indent="0" algn="just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  <p:sp>
            <p:nvSpPr>
              <p:cNvPr id="159" name="矩形 158">
                <a:extLst>
                  <a:ext uri="{FF2B5EF4-FFF2-40B4-BE49-F238E27FC236}">
                    <a16:creationId xmlns:a16="http://schemas.microsoft.com/office/drawing/2014/main" xmlns="" id="{8AF931F1-113D-49D0-BAEC-4E4CC5EA3DC5}"/>
                  </a:ext>
                </a:extLst>
              </p:cNvPr>
              <p:cNvSpPr/>
              <p:nvPr/>
            </p:nvSpPr>
            <p:spPr>
              <a:xfrm>
                <a:off x="5808571" y="1309882"/>
                <a:ext cx="2449256" cy="36064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0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399" b="1" kern="0" dirty="0">
                    <a:solidFill>
                      <a:srgbClr val="1D1D1A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IMMW</a:t>
                </a:r>
                <a:r>
                  <a:rPr kumimoji="0" lang="en-US" altLang="zh-CN" sz="13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</a:rPr>
                  <a:t> sensing procedure</a:t>
                </a:r>
                <a:endParaRPr kumimoji="0" lang="zh-CN" altLang="en-US" sz="1399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0" name="下箭头 45">
              <a:extLst>
                <a:ext uri="{FF2B5EF4-FFF2-40B4-BE49-F238E27FC236}">
                  <a16:creationId xmlns:a16="http://schemas.microsoft.com/office/drawing/2014/main" xmlns="" id="{DF917FC2-AFA3-4799-87F8-C01D7C5A17A1}"/>
                </a:ext>
              </a:extLst>
            </p:cNvPr>
            <p:cNvSpPr/>
            <p:nvPr/>
          </p:nvSpPr>
          <p:spPr>
            <a:xfrm rot="16200000">
              <a:off x="8663136" y="3168599"/>
              <a:ext cx="426676" cy="230252"/>
            </a:xfrm>
            <a:prstGeom prst="downArrow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ash"/>
              <a:miter lim="800000"/>
            </a:ln>
            <a:effectLst/>
          </p:spPr>
          <p:txBody>
            <a:bodyPr rot="0" spcFirstLastPara="0" vert="horz" wrap="square" lIns="91404" tIns="45702" rIns="91404" bIns="457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34">
                <a:defRPr/>
              </a:pPr>
              <a:endParaRPr lang="zh-CN" altLang="en-US" sz="1599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38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802.11az Key Radio and Positioning Techniques </a:t>
            </a:r>
            <a:r>
              <a:rPr lang="en-US" altLang="en-US" sz="3200" baseline="30000" dirty="0">
                <a:solidFill>
                  <a:schemeClr val="tx2"/>
                </a:solidFill>
              </a:rPr>
              <a:t>[6]</a:t>
            </a:r>
            <a:r>
              <a:rPr lang="en-US" altLang="en-U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51742611-3366-47FD-B646-7650E586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7530"/>
            <a:ext cx="6781800" cy="4919663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Medium efficient operation via dynamic (demand dependent) measurement rate.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Adaptation to next generation mainstream 802.11ax </a:t>
            </a:r>
            <a:r>
              <a:rPr lang="en-US" sz="1600" dirty="0">
                <a:solidFill>
                  <a:srgbClr val="0000FF"/>
                </a:solidFill>
              </a:rPr>
              <a:t>Trigger</a:t>
            </a:r>
            <a:r>
              <a:rPr lang="en-US" sz="1600" dirty="0"/>
              <a:t> Based Operation (MIMO, Trigger Frame, NDP frame)</a:t>
            </a:r>
            <a:endParaRPr lang="en-US" sz="1400" dirty="0"/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FF"/>
                </a:solidFill>
              </a:rPr>
              <a:t>Authenticity and privacy and anti-spoofing </a:t>
            </a:r>
            <a:r>
              <a:rPr lang="en-US" sz="1600" dirty="0"/>
              <a:t>mechanism via PMF in the unassociated mode and </a:t>
            </a:r>
            <a:r>
              <a:rPr lang="en-US" sz="1600" dirty="0">
                <a:solidFill>
                  <a:srgbClr val="0000FF"/>
                </a:solidFill>
              </a:rPr>
              <a:t>PHY level randomized </a:t>
            </a:r>
            <a:r>
              <a:rPr lang="en-US" sz="1600" dirty="0"/>
              <a:t>measurement sequences (HE LTF sequences protection).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Improved accuracy via </a:t>
            </a:r>
            <a:r>
              <a:rPr lang="en-US" sz="1600" dirty="0">
                <a:solidFill>
                  <a:srgbClr val="0000FF"/>
                </a:solidFill>
              </a:rPr>
              <a:t>MIMO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00FF"/>
                </a:solidFill>
              </a:rPr>
              <a:t>larger BW </a:t>
            </a:r>
            <a:r>
              <a:rPr lang="en-US" sz="1600" dirty="0"/>
              <a:t>available in the &lt;7Ghz band for 11ax.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/>
              <a:t>MIMO enablement for measurement for improved accuracy especially for </a:t>
            </a:r>
            <a:r>
              <a:rPr lang="en-US" sz="1600" dirty="0">
                <a:solidFill>
                  <a:srgbClr val="0000FF"/>
                </a:solidFill>
              </a:rPr>
              <a:t>NLOS</a:t>
            </a:r>
            <a:r>
              <a:rPr lang="en-US" sz="1600" dirty="0"/>
              <a:t> or </a:t>
            </a:r>
            <a:r>
              <a:rPr lang="en-US" sz="1600" dirty="0">
                <a:solidFill>
                  <a:srgbClr val="0000FF"/>
                </a:solidFill>
              </a:rPr>
              <a:t>NNLOS</a:t>
            </a:r>
            <a:r>
              <a:rPr lang="en-US" sz="1600" dirty="0"/>
              <a:t> conditions.</a:t>
            </a:r>
          </a:p>
          <a:p>
            <a:pPr algn="just">
              <a:spcBef>
                <a:spcPts val="180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FF"/>
                </a:solidFill>
              </a:rPr>
              <a:t>Passive location </a:t>
            </a:r>
            <a:r>
              <a:rPr lang="en-US" sz="1600" dirty="0"/>
              <a:t>with fixed overhead independent of number of users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57BF6EB-FFEC-40C7-BBE5-A8C67EC67F70}"/>
              </a:ext>
            </a:extLst>
          </p:cNvPr>
          <p:cNvGrpSpPr/>
          <p:nvPr/>
        </p:nvGrpSpPr>
        <p:grpSpPr>
          <a:xfrm>
            <a:off x="7543800" y="1447800"/>
            <a:ext cx="4529817" cy="4267200"/>
            <a:chOff x="7543800" y="1447800"/>
            <a:chExt cx="4529817" cy="4608584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96C3AB2F-59A8-4DF3-9C6C-4E07FFF9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0538" y="1497530"/>
              <a:ext cx="4493079" cy="1232468"/>
            </a:xfrm>
            <a:prstGeom prst="rect">
              <a:avLst/>
            </a:prstGeom>
          </p:spPr>
        </p:pic>
        <p:pic>
          <p:nvPicPr>
            <p:cNvPr id="5" name="Picture 62">
              <a:extLst>
                <a:ext uri="{FF2B5EF4-FFF2-40B4-BE49-F238E27FC236}">
                  <a16:creationId xmlns:a16="http://schemas.microsoft.com/office/drawing/2014/main" xmlns="" id="{D20575AF-39BE-420D-A0BF-964F744F9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7265" y="2905527"/>
              <a:ext cx="4083595" cy="1700683"/>
            </a:xfrm>
            <a:prstGeom prst="rect">
              <a:avLst/>
            </a:prstGeom>
          </p:spPr>
        </p:pic>
        <p:pic>
          <p:nvPicPr>
            <p:cNvPr id="6" name="Picture 63">
              <a:extLst>
                <a:ext uri="{FF2B5EF4-FFF2-40B4-BE49-F238E27FC236}">
                  <a16:creationId xmlns:a16="http://schemas.microsoft.com/office/drawing/2014/main" xmlns="" id="{992616BA-8F95-49C4-8977-6E9E27C9B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7265" y="4772023"/>
              <a:ext cx="4083595" cy="1275849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19E1222B-4C26-41F0-8713-CD5CE33DFB7C}"/>
                </a:ext>
              </a:extLst>
            </p:cNvPr>
            <p:cNvSpPr/>
            <p:nvPr/>
          </p:nvSpPr>
          <p:spPr bwMode="auto">
            <a:xfrm>
              <a:off x="7543801" y="1447800"/>
              <a:ext cx="4493078" cy="1282198"/>
            </a:xfrm>
            <a:prstGeom prst="roundRect">
              <a:avLst>
                <a:gd name="adj" fmla="val 292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D37A38BF-ADD8-40D8-BBE9-2AC0B38F5C17}"/>
                </a:ext>
              </a:extLst>
            </p:cNvPr>
            <p:cNvSpPr/>
            <p:nvPr/>
          </p:nvSpPr>
          <p:spPr bwMode="auto">
            <a:xfrm>
              <a:off x="7543800" y="2863537"/>
              <a:ext cx="4493078" cy="1742673"/>
            </a:xfrm>
            <a:prstGeom prst="roundRect">
              <a:avLst>
                <a:gd name="adj" fmla="val 292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53D8F75E-D345-48CA-8525-026632F61119}"/>
                </a:ext>
              </a:extLst>
            </p:cNvPr>
            <p:cNvSpPr/>
            <p:nvPr/>
          </p:nvSpPr>
          <p:spPr bwMode="auto">
            <a:xfrm>
              <a:off x="7543800" y="4780535"/>
              <a:ext cx="4493078" cy="1275849"/>
            </a:xfrm>
            <a:prstGeom prst="roundRect">
              <a:avLst>
                <a:gd name="adj" fmla="val 2921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689A6C3-F93E-40C2-AD26-F7F5869A976B}"/>
              </a:ext>
            </a:extLst>
          </p:cNvPr>
          <p:cNvSpPr txBox="1"/>
          <p:nvPr/>
        </p:nvSpPr>
        <p:spPr bwMode="auto">
          <a:xfrm>
            <a:off x="457200" y="6107680"/>
            <a:ext cx="11277600" cy="36932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802.11az (bk) have well defined protocol for Ranging, we do not need to redesign it again</a:t>
            </a:r>
          </a:p>
        </p:txBody>
      </p:sp>
    </p:spTree>
    <p:extLst>
      <p:ext uri="{BB962C8B-B14F-4D97-AF65-F5344CB8AC3E}">
        <p14:creationId xmlns:p14="http://schemas.microsoft.com/office/powerpoint/2010/main" val="57422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C923609-CBFC-4B66-8295-8AFDE31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49" y="1295400"/>
            <a:ext cx="9061944" cy="419346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83CEBDE-5E9C-4AB9-83A1-923FF2E92056}"/>
              </a:ext>
            </a:extLst>
          </p:cNvPr>
          <p:cNvSpPr/>
          <p:nvPr/>
        </p:nvSpPr>
        <p:spPr bwMode="auto">
          <a:xfrm>
            <a:off x="6056644" y="1600199"/>
            <a:ext cx="4458956" cy="2819401"/>
          </a:xfrm>
          <a:prstGeom prst="rect">
            <a:avLst/>
          </a:prstGeom>
          <a:solidFill>
            <a:srgbClr val="00808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03025BD-76C3-454B-A148-5FAB15888213}"/>
              </a:ext>
            </a:extLst>
          </p:cNvPr>
          <p:cNvSpPr/>
          <p:nvPr/>
        </p:nvSpPr>
        <p:spPr bwMode="auto">
          <a:xfrm>
            <a:off x="1581151" y="1590675"/>
            <a:ext cx="4286250" cy="2828925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tx2"/>
                </a:solidFill>
              </a:rPr>
              <a:t>Procedure &amp; Technology in 802.11az/bk</a:t>
            </a:r>
            <a:r>
              <a:rPr lang="en-US" altLang="en-US" sz="3200" baseline="30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4875D4A-81A2-4ABD-8A4B-94FA9DDD80FB}"/>
              </a:ext>
            </a:extLst>
          </p:cNvPr>
          <p:cNvSpPr txBox="1"/>
          <p:nvPr/>
        </p:nvSpPr>
        <p:spPr bwMode="auto">
          <a:xfrm>
            <a:off x="457200" y="5522905"/>
            <a:ext cx="11277600" cy="954095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28" tIns="45714" rIns="91428" bIns="45714" rtlCol="0" anchor="ctr">
            <a:spAutoFit/>
          </a:bodyPr>
          <a:lstStyle/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802.11az/bk have well defined protocol for Ranging, no need to completely redesign</a:t>
            </a:r>
          </a:p>
          <a:p>
            <a:pPr algn="ctr"/>
            <a:r>
              <a:rPr lang="en-US" altLang="zh-CN" sz="1800" b="1" kern="0" dirty="0">
                <a:solidFill>
                  <a:schemeClr val="bg1"/>
                </a:solidFill>
                <a:ea typeface="微软雅黑"/>
              </a:rPr>
              <a:t>Minimize redesign according to IMMW architecture</a:t>
            </a:r>
          </a:p>
          <a:p>
            <a:pPr algn="ctr"/>
            <a:r>
              <a:rPr lang="en-US" altLang="zh-CN" sz="1800" kern="0" dirty="0">
                <a:solidFill>
                  <a:schemeClr val="bg1"/>
                </a:solidFill>
                <a:ea typeface="微软雅黑"/>
              </a:rPr>
              <a:t>Ranging (Sub-7GHz): Consider as baseline; DMG Ranging (60GHz): Consider as reference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DFA944AA-0AF8-48D2-A0F8-4CEA0E1D14A5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 flipH="1">
            <a:off x="799050" y="1590675"/>
            <a:ext cx="780000" cy="10667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E3CE2DED-AFBA-483B-9EB4-43AF3EA1A997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799050" y="4190999"/>
            <a:ext cx="780000" cy="12978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Rechteck 15">
            <a:extLst>
              <a:ext uri="{FF2B5EF4-FFF2-40B4-BE49-F238E27FC236}">
                <a16:creationId xmlns:a16="http://schemas.microsoft.com/office/drawing/2014/main" xmlns="" id="{5D8F4EBF-EE72-490A-83A9-8053A059244E}"/>
              </a:ext>
            </a:extLst>
          </p:cNvPr>
          <p:cNvSpPr/>
          <p:nvPr/>
        </p:nvSpPr>
        <p:spPr bwMode="auto">
          <a:xfrm>
            <a:off x="152400" y="2657474"/>
            <a:ext cx="1293300" cy="1533525"/>
          </a:xfrm>
          <a:prstGeom prst="rect">
            <a:avLst/>
          </a:prstGeom>
          <a:solidFill>
            <a:srgbClr val="3366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Consider as baseline</a:t>
            </a: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No need to redesign</a:t>
            </a:r>
            <a:endParaRPr lang="de-DE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A1138740-91A0-4FDB-99E1-A2F29B2482CA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H="1" flipV="1">
            <a:off x="10529000" y="1590676"/>
            <a:ext cx="837150" cy="10667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3A87407E-FC04-490B-BC3F-96F028FF091E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V="1">
            <a:off x="10591800" y="4191000"/>
            <a:ext cx="774350" cy="12902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hteck 15">
            <a:extLst>
              <a:ext uri="{FF2B5EF4-FFF2-40B4-BE49-F238E27FC236}">
                <a16:creationId xmlns:a16="http://schemas.microsoft.com/office/drawing/2014/main" xmlns="" id="{3155F848-21EB-4044-8F96-8A35A9EF2B3E}"/>
              </a:ext>
            </a:extLst>
          </p:cNvPr>
          <p:cNvSpPr/>
          <p:nvPr/>
        </p:nvSpPr>
        <p:spPr bwMode="auto">
          <a:xfrm>
            <a:off x="10591800" y="2657474"/>
            <a:ext cx="1548700" cy="1533526"/>
          </a:xfrm>
          <a:prstGeom prst="rect">
            <a:avLst/>
          </a:prstGeom>
          <a:solidFill>
            <a:srgbClr val="00808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de-DE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Consider as </a:t>
            </a:r>
            <a:r>
              <a:rPr lang="en-US" altLang="zh-CN" sz="180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reference</a:t>
            </a: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altLang="zh-CN" sz="90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  <a:p>
            <a:pPr lvl="0" algn="ctr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zh-CN" sz="1050" kern="0" dirty="0">
                <a:solidFill>
                  <a:srgbClr val="FFFFFF"/>
                </a:solidFill>
                <a:latin typeface="Times New Roman" pitchFamily="16" charset="0"/>
                <a:ea typeface="MS Gothic" charset="-128"/>
              </a:rPr>
              <a:t>Need to redesign IMMW ranging and only take DMG ranging as reference, but not revise based on DMG ranging</a:t>
            </a:r>
            <a:endParaRPr lang="de-DE" altLang="zh-CN" sz="1050" kern="0" dirty="0">
              <a:solidFill>
                <a:srgbClr val="FFFFFF"/>
              </a:solidFill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464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2"/>
                </a:solidFill>
              </a:rPr>
              <a:t>Initial design</a:t>
            </a:r>
            <a:r>
              <a:rPr lang="en-US" altLang="zh-CN" sz="3200" kern="0" dirty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consideration </a:t>
            </a:r>
            <a:r>
              <a:rPr lang="en-US" altLang="zh-CN" sz="3200" dirty="0">
                <a:solidFill>
                  <a:schemeClr val="tx2"/>
                </a:solidFill>
              </a:rPr>
              <a:t>(Ranging)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752" name="圆角矩形 3">
            <a:extLst>
              <a:ext uri="{FF2B5EF4-FFF2-40B4-BE49-F238E27FC236}">
                <a16:creationId xmlns:a16="http://schemas.microsoft.com/office/drawing/2014/main" xmlns="" id="{8BDE4E72-40EA-495B-B57C-01C01F411F3D}"/>
              </a:ext>
            </a:extLst>
          </p:cNvPr>
          <p:cNvSpPr/>
          <p:nvPr/>
        </p:nvSpPr>
        <p:spPr>
          <a:xfrm>
            <a:off x="224625" y="5017310"/>
            <a:ext cx="1538701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sp>
        <p:nvSpPr>
          <p:cNvPr id="753" name="圆角矩形 4">
            <a:extLst>
              <a:ext uri="{FF2B5EF4-FFF2-40B4-BE49-F238E27FC236}">
                <a16:creationId xmlns:a16="http://schemas.microsoft.com/office/drawing/2014/main" xmlns="" id="{388781B7-912F-4073-979D-3E30263F988F}"/>
              </a:ext>
            </a:extLst>
          </p:cNvPr>
          <p:cNvSpPr/>
          <p:nvPr/>
        </p:nvSpPr>
        <p:spPr>
          <a:xfrm>
            <a:off x="9040305" y="1210110"/>
            <a:ext cx="2944730" cy="3207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604020202020204"/>
              <a:ea typeface="微软雅黑"/>
              <a:cs typeface="+mn-cs"/>
            </a:endParaRPr>
          </a:p>
        </p:txBody>
      </p:sp>
      <p:grpSp>
        <p:nvGrpSpPr>
          <p:cNvPr id="813" name="组合 812">
            <a:extLst>
              <a:ext uri="{FF2B5EF4-FFF2-40B4-BE49-F238E27FC236}">
                <a16:creationId xmlns:a16="http://schemas.microsoft.com/office/drawing/2014/main" xmlns="" id="{3E8E5202-57A3-45FB-8B2C-D9E178123695}"/>
              </a:ext>
            </a:extLst>
          </p:cNvPr>
          <p:cNvGrpSpPr/>
          <p:nvPr/>
        </p:nvGrpSpPr>
        <p:grpSpPr>
          <a:xfrm>
            <a:off x="1937316" y="4870579"/>
            <a:ext cx="9973584" cy="576378"/>
            <a:chOff x="1222867" y="4786570"/>
            <a:chExt cx="10617208" cy="718911"/>
          </a:xfrm>
          <a:solidFill>
            <a:schemeClr val="bg1">
              <a:lumMod val="75000"/>
            </a:schemeClr>
          </a:solidFill>
        </p:grpSpPr>
        <p:sp>
          <p:nvSpPr>
            <p:cNvPr id="814" name="矩形 813">
              <a:extLst>
                <a:ext uri="{FF2B5EF4-FFF2-40B4-BE49-F238E27FC236}">
                  <a16:creationId xmlns:a16="http://schemas.microsoft.com/office/drawing/2014/main" xmlns="" id="{D36BC772-1953-426C-952E-7CA4754A48BD}"/>
                </a:ext>
              </a:extLst>
            </p:cNvPr>
            <p:cNvSpPr/>
            <p:nvPr/>
          </p:nvSpPr>
          <p:spPr>
            <a:xfrm>
              <a:off x="1280325" y="5226943"/>
              <a:ext cx="4024661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5" name="下箭头 69">
              <a:extLst>
                <a:ext uri="{FF2B5EF4-FFF2-40B4-BE49-F238E27FC236}">
                  <a16:creationId xmlns:a16="http://schemas.microsoft.com/office/drawing/2014/main" xmlns="" id="{610B8484-4A8D-4EBC-93B9-A88EA8399DDD}"/>
                </a:ext>
              </a:extLst>
            </p:cNvPr>
            <p:cNvSpPr/>
            <p:nvPr/>
          </p:nvSpPr>
          <p:spPr>
            <a:xfrm rot="10800000">
              <a:off x="11616937" y="4786570"/>
              <a:ext cx="223138" cy="442144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6" name="矩形 815">
              <a:extLst>
                <a:ext uri="{FF2B5EF4-FFF2-40B4-BE49-F238E27FC236}">
                  <a16:creationId xmlns:a16="http://schemas.microsoft.com/office/drawing/2014/main" xmlns="" id="{91F780B3-3631-45D8-90D1-FE1D2DBBD011}"/>
                </a:ext>
              </a:extLst>
            </p:cNvPr>
            <p:cNvSpPr/>
            <p:nvPr/>
          </p:nvSpPr>
          <p:spPr>
            <a:xfrm>
              <a:off x="5295744" y="5225977"/>
              <a:ext cx="6490475" cy="98307"/>
            </a:xfrm>
            <a:prstGeom prst="rect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818" name="下箭头 72">
              <a:extLst>
                <a:ext uri="{FF2B5EF4-FFF2-40B4-BE49-F238E27FC236}">
                  <a16:creationId xmlns:a16="http://schemas.microsoft.com/office/drawing/2014/main" xmlns="" id="{17E3DA1F-21EA-4E0D-96D7-AC0B6E3C09D0}"/>
                </a:ext>
              </a:extLst>
            </p:cNvPr>
            <p:cNvSpPr/>
            <p:nvPr/>
          </p:nvSpPr>
          <p:spPr>
            <a:xfrm>
              <a:off x="1222867" y="5325249"/>
              <a:ext cx="223138" cy="180232"/>
            </a:xfrm>
            <a:prstGeom prst="downArrow">
              <a:avLst/>
            </a:prstGeom>
            <a:grp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99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819" name="左右箭头 73">
            <a:extLst>
              <a:ext uri="{FF2B5EF4-FFF2-40B4-BE49-F238E27FC236}">
                <a16:creationId xmlns:a16="http://schemas.microsoft.com/office/drawing/2014/main" xmlns="" id="{C055C687-B4AD-41D5-84F5-36DA7EFC8E37}"/>
              </a:ext>
            </a:extLst>
          </p:cNvPr>
          <p:cNvSpPr/>
          <p:nvPr/>
        </p:nvSpPr>
        <p:spPr>
          <a:xfrm rot="5400000">
            <a:off x="6520158" y="5086398"/>
            <a:ext cx="619992" cy="174255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4" name="矩形 913">
            <a:extLst>
              <a:ext uri="{FF2B5EF4-FFF2-40B4-BE49-F238E27FC236}">
                <a16:creationId xmlns:a16="http://schemas.microsoft.com/office/drawing/2014/main" xmlns="" id="{15BA15FF-5B8D-4EF8-909F-3925F89F0880}"/>
              </a:ext>
            </a:extLst>
          </p:cNvPr>
          <p:cNvSpPr/>
          <p:nvPr/>
        </p:nvSpPr>
        <p:spPr>
          <a:xfrm>
            <a:off x="9017252" y="1190191"/>
            <a:ext cx="2954655" cy="369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IMMW ranging procedure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915" name="矩形 914">
            <a:extLst>
              <a:ext uri="{FF2B5EF4-FFF2-40B4-BE49-F238E27FC236}">
                <a16:creationId xmlns:a16="http://schemas.microsoft.com/office/drawing/2014/main" xmlns="" id="{337B9D4C-9541-46D7-9A87-C089C335FA9A}"/>
              </a:ext>
            </a:extLst>
          </p:cNvPr>
          <p:cNvSpPr/>
          <p:nvPr/>
        </p:nvSpPr>
        <p:spPr>
          <a:xfrm>
            <a:off x="193512" y="5010177"/>
            <a:ext cx="1462202" cy="369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Technology</a:t>
            </a:r>
            <a:endParaRPr kumimoji="0" lang="zh-CN" altLang="en-US" sz="1799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54" name="Rounded Rectangle 16">
            <a:extLst>
              <a:ext uri="{FF2B5EF4-FFF2-40B4-BE49-F238E27FC236}">
                <a16:creationId xmlns:a16="http://schemas.microsoft.com/office/drawing/2014/main" xmlns="" id="{A68C4DFE-A252-49AA-AEA7-64A24DAEE69D}"/>
              </a:ext>
            </a:extLst>
          </p:cNvPr>
          <p:cNvSpPr/>
          <p:nvPr/>
        </p:nvSpPr>
        <p:spPr>
          <a:xfrm>
            <a:off x="5780734" y="1568622"/>
            <a:ext cx="6216821" cy="3190852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55" name="矩形 754">
            <a:extLst>
              <a:ext uri="{FF2B5EF4-FFF2-40B4-BE49-F238E27FC236}">
                <a16:creationId xmlns:a16="http://schemas.microsoft.com/office/drawing/2014/main" xmlns="" id="{064F6DCA-4C49-4C1F-ACCB-3154CA02122F}"/>
              </a:ext>
            </a:extLst>
          </p:cNvPr>
          <p:cNvSpPr/>
          <p:nvPr/>
        </p:nvSpPr>
        <p:spPr>
          <a:xfrm>
            <a:off x="8088503" y="1556316"/>
            <a:ext cx="1588897" cy="33842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defTabSz="914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99" b="1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IMMW ranging</a:t>
            </a:r>
            <a:endParaRPr kumimoji="0" lang="zh-CN" altLang="en-US" sz="1599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grpSp>
        <p:nvGrpSpPr>
          <p:cNvPr id="756" name="组合 755">
            <a:extLst>
              <a:ext uri="{FF2B5EF4-FFF2-40B4-BE49-F238E27FC236}">
                <a16:creationId xmlns:a16="http://schemas.microsoft.com/office/drawing/2014/main" xmlns="" id="{4CA007FA-3DDC-486C-9F13-6086F766DE30}"/>
              </a:ext>
            </a:extLst>
          </p:cNvPr>
          <p:cNvGrpSpPr/>
          <p:nvPr/>
        </p:nvGrpSpPr>
        <p:grpSpPr>
          <a:xfrm>
            <a:off x="9040304" y="1906295"/>
            <a:ext cx="2791067" cy="2746222"/>
            <a:chOff x="8054003" y="1247777"/>
            <a:chExt cx="2197136" cy="3219312"/>
          </a:xfrm>
          <a:noFill/>
        </p:grpSpPr>
        <p:sp>
          <p:nvSpPr>
            <p:cNvPr id="757" name="Rounded Rectangle 16">
              <a:extLst>
                <a:ext uri="{FF2B5EF4-FFF2-40B4-BE49-F238E27FC236}">
                  <a16:creationId xmlns:a16="http://schemas.microsoft.com/office/drawing/2014/main" xmlns="" id="{C63BB8F1-A4ED-4289-BB8A-CE99F48A2C09}"/>
                </a:ext>
              </a:extLst>
            </p:cNvPr>
            <p:cNvSpPr/>
            <p:nvPr/>
          </p:nvSpPr>
          <p:spPr>
            <a:xfrm>
              <a:off x="8054003" y="1247777"/>
              <a:ext cx="2197136" cy="3219312"/>
            </a:xfrm>
            <a:prstGeom prst="rect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58" name="Rounded Rectangle 16">
              <a:extLst>
                <a:ext uri="{FF2B5EF4-FFF2-40B4-BE49-F238E27FC236}">
                  <a16:creationId xmlns:a16="http://schemas.microsoft.com/office/drawing/2014/main" xmlns="" id="{51B9107B-154E-4018-A653-01E7EE6E3028}"/>
                </a:ext>
              </a:extLst>
            </p:cNvPr>
            <p:cNvSpPr/>
            <p:nvPr/>
          </p:nvSpPr>
          <p:spPr>
            <a:xfrm>
              <a:off x="8183046" y="1764017"/>
              <a:ext cx="1891017" cy="2430728"/>
            </a:xfrm>
            <a:prstGeom prst="rect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8600" marR="0" indent="-228600" algn="just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Consider really necessary types</a:t>
              </a:r>
            </a:p>
            <a:p>
              <a:pPr marL="228600" marR="0" indent="-228600" algn="just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Others? </a:t>
              </a:r>
              <a:endParaRPr lang="en-US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64" name="矩形 763">
              <a:extLst>
                <a:ext uri="{FF2B5EF4-FFF2-40B4-BE49-F238E27FC236}">
                  <a16:creationId xmlns:a16="http://schemas.microsoft.com/office/drawing/2014/main" xmlns="" id="{9D8D7828-4403-433E-8D4C-7F030717C677}"/>
                </a:ext>
              </a:extLst>
            </p:cNvPr>
            <p:cNvSpPr/>
            <p:nvPr/>
          </p:nvSpPr>
          <p:spPr>
            <a:xfrm>
              <a:off x="8146088" y="1281457"/>
              <a:ext cx="2012965" cy="5411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lvl="0" algn="ctr" defTabSz="9140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IMMW ranging </a:t>
              </a:r>
            </a:p>
            <a:p>
              <a:pPr lvl="0" algn="ctr" defTabSz="9140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0" dirty="0">
                  <a:solidFill>
                    <a:srgbClr val="1D1D1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Measurement exchange variants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pSp>
        <p:nvGrpSpPr>
          <p:cNvPr id="783" name="组合 782">
            <a:extLst>
              <a:ext uri="{FF2B5EF4-FFF2-40B4-BE49-F238E27FC236}">
                <a16:creationId xmlns:a16="http://schemas.microsoft.com/office/drawing/2014/main" xmlns="" id="{F6E4F533-C008-4A0E-9252-756C7E048562}"/>
              </a:ext>
            </a:extLst>
          </p:cNvPr>
          <p:cNvGrpSpPr/>
          <p:nvPr/>
        </p:nvGrpSpPr>
        <p:grpSpPr>
          <a:xfrm>
            <a:off x="5806303" y="1913476"/>
            <a:ext cx="2964790" cy="2739040"/>
            <a:chOff x="5808571" y="1256194"/>
            <a:chExt cx="2449256" cy="3210895"/>
          </a:xfrm>
          <a:noFill/>
        </p:grpSpPr>
        <p:sp>
          <p:nvSpPr>
            <p:cNvPr id="784" name="Rounded Rectangle 16">
              <a:extLst>
                <a:ext uri="{FF2B5EF4-FFF2-40B4-BE49-F238E27FC236}">
                  <a16:creationId xmlns:a16="http://schemas.microsoft.com/office/drawing/2014/main" xmlns="" id="{93903A53-DC2B-4632-856E-4614809A1253}"/>
                </a:ext>
              </a:extLst>
            </p:cNvPr>
            <p:cNvSpPr/>
            <p:nvPr/>
          </p:nvSpPr>
          <p:spPr>
            <a:xfrm>
              <a:off x="5865431" y="1256194"/>
              <a:ext cx="2288201" cy="3210895"/>
            </a:xfrm>
            <a:prstGeom prst="rect">
              <a:avLst/>
            </a:prstGeom>
            <a:grp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85" name="Rounded Rectangle 16">
              <a:extLst>
                <a:ext uri="{FF2B5EF4-FFF2-40B4-BE49-F238E27FC236}">
                  <a16:creationId xmlns:a16="http://schemas.microsoft.com/office/drawing/2014/main" xmlns="" id="{A7016EC8-1F63-4C0F-99E7-F9B93C05166B}"/>
                </a:ext>
              </a:extLst>
            </p:cNvPr>
            <p:cNvSpPr/>
            <p:nvPr/>
          </p:nvSpPr>
          <p:spPr>
            <a:xfrm>
              <a:off x="6001824" y="1762270"/>
              <a:ext cx="2027309" cy="2432477"/>
            </a:xfrm>
            <a:prstGeom prst="rect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228600" lvl="0" indent="-228600" algn="just" defTabSz="914034" eaLnBrk="1" fontAlgn="auto" hangingPunct="1">
                <a:spcBef>
                  <a:spcPts val="0"/>
                </a:spcBef>
                <a:spcAft>
                  <a:spcPts val="600"/>
                </a:spcAft>
                <a:buAutoNum type="arabicPeriod"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Minimize modification of 11az/</a:t>
              </a:r>
              <a:r>
                <a:rPr lang="en-US" altLang="zh-CN" kern="0" dirty="0" err="1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bk</a:t>
              </a: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, according to IMMW architecture</a:t>
              </a:r>
            </a:p>
            <a:p>
              <a:pPr marL="228600" lvl="0" indent="-228600" algn="just" defTabSz="914034" eaLnBrk="1" fontAlgn="auto" hangingPunct="1">
                <a:spcBef>
                  <a:spcPts val="0"/>
                </a:spcBef>
                <a:spcAft>
                  <a:spcPts val="600"/>
                </a:spcAft>
                <a:buAutoNum type="arabicPeriod"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Consider Multi-Link Operation</a:t>
              </a:r>
            </a:p>
            <a:p>
              <a:pPr marL="228600" lvl="0" indent="-228600" algn="just" defTabSz="914034" eaLnBrk="1" fontAlgn="auto" hangingPunct="1">
                <a:spcBef>
                  <a:spcPts val="0"/>
                </a:spcBef>
                <a:spcAft>
                  <a:spcPts val="600"/>
                </a:spcAft>
                <a:buAutoNum type="arabicPeriod"/>
                <a:defRPr/>
              </a:pPr>
              <a:r>
                <a:rPr lang="en-US" altLang="zh-CN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Others? </a:t>
              </a:r>
            </a:p>
            <a:p>
              <a:pPr marL="0" marR="0" lvl="0" indent="0" algn="just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789" name="矩形 788">
              <a:extLst>
                <a:ext uri="{FF2B5EF4-FFF2-40B4-BE49-F238E27FC236}">
                  <a16:creationId xmlns:a16="http://schemas.microsoft.com/office/drawing/2014/main" xmlns="" id="{CC3C4506-50FB-4879-9629-0C753D599F66}"/>
                </a:ext>
              </a:extLst>
            </p:cNvPr>
            <p:cNvSpPr/>
            <p:nvPr/>
          </p:nvSpPr>
          <p:spPr>
            <a:xfrm>
              <a:off x="5808571" y="1309882"/>
              <a:ext cx="2449256" cy="3606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399" b="1" kern="0" dirty="0">
                  <a:solidFill>
                    <a:srgbClr val="1D1D1A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IMMW</a:t>
              </a:r>
              <a:r>
                <a:rPr kumimoji="0" lang="en-US" altLang="zh-CN" sz="1399" b="1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ranging procedure</a:t>
              </a:r>
              <a:endParaRPr kumimoji="0" lang="zh-CN" altLang="en-US" sz="1399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932" name="下箭头 45">
            <a:extLst>
              <a:ext uri="{FF2B5EF4-FFF2-40B4-BE49-F238E27FC236}">
                <a16:creationId xmlns:a16="http://schemas.microsoft.com/office/drawing/2014/main" xmlns="" id="{0BC0DDD4-7757-4E86-A83B-D5815168644A}"/>
              </a:ext>
            </a:extLst>
          </p:cNvPr>
          <p:cNvSpPr/>
          <p:nvPr/>
        </p:nvSpPr>
        <p:spPr>
          <a:xfrm rot="16200000">
            <a:off x="8663136" y="3168599"/>
            <a:ext cx="426676" cy="230252"/>
          </a:xfrm>
          <a:prstGeom prst="downArrow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  <p:txBody>
          <a:bodyPr rot="0" spcFirstLastPara="0" vert="horz" wrap="square" lIns="91404" tIns="45702" rIns="91404" bIns="4570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34">
              <a:defRPr/>
            </a:pPr>
            <a:endParaRPr lang="zh-CN" altLang="en-US" sz="1599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982" name="组合 981">
            <a:extLst>
              <a:ext uri="{FF2B5EF4-FFF2-40B4-BE49-F238E27FC236}">
                <a16:creationId xmlns:a16="http://schemas.microsoft.com/office/drawing/2014/main" xmlns="" id="{C1C20413-B764-4139-8B40-7F49790C7B0D}"/>
              </a:ext>
            </a:extLst>
          </p:cNvPr>
          <p:cNvGrpSpPr/>
          <p:nvPr/>
        </p:nvGrpSpPr>
        <p:grpSpPr>
          <a:xfrm>
            <a:off x="2851895" y="1597055"/>
            <a:ext cx="2731071" cy="3769641"/>
            <a:chOff x="2851895" y="1597055"/>
            <a:chExt cx="2731071" cy="3769641"/>
          </a:xfrm>
        </p:grpSpPr>
        <p:sp>
          <p:nvSpPr>
            <p:cNvPr id="984" name="等腰三角形 153">
              <a:extLst>
                <a:ext uri="{FF2B5EF4-FFF2-40B4-BE49-F238E27FC236}">
                  <a16:creationId xmlns:a16="http://schemas.microsoft.com/office/drawing/2014/main" xmlns="" id="{0D2FC1D7-F995-461C-8F40-6D87E0C156EE}"/>
                </a:ext>
              </a:extLst>
            </p:cNvPr>
            <p:cNvSpPr/>
            <p:nvPr/>
          </p:nvSpPr>
          <p:spPr>
            <a:xfrm rot="7593347">
              <a:off x="2659455" y="2443184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983" name="等腰三角形 153">
              <a:extLst>
                <a:ext uri="{FF2B5EF4-FFF2-40B4-BE49-F238E27FC236}">
                  <a16:creationId xmlns:a16="http://schemas.microsoft.com/office/drawing/2014/main" xmlns="" id="{A7338C55-9491-4194-ADF2-EF2E49BBF720}"/>
                </a:ext>
              </a:extLst>
            </p:cNvPr>
            <p:cNvSpPr/>
            <p:nvPr/>
          </p:nvSpPr>
          <p:spPr>
            <a:xfrm rot="7593347">
              <a:off x="2259301" y="2189649"/>
              <a:ext cx="3516106" cy="2330917"/>
            </a:xfrm>
            <a:prstGeom prst="triangle">
              <a:avLst>
                <a:gd name="adj" fmla="val 50050"/>
              </a:avLst>
            </a:prstGeom>
            <a:gradFill flip="none" rotWithShape="1">
              <a:gsLst>
                <a:gs pos="18000">
                  <a:srgbClr val="C00000">
                    <a:alpha val="15000"/>
                  </a:srgbClr>
                </a:gs>
                <a:gs pos="85000">
                  <a:srgbClr val="C00000">
                    <a:alpha val="0"/>
                    <a:lumMod val="94000"/>
                  </a:srgbClr>
                </a:gs>
              </a:gsLst>
              <a:lin ang="5400000" scaled="0"/>
              <a:tileRect/>
            </a:gradFill>
            <a:ln w="12700" cap="flat" cmpd="sng" algn="ctr">
              <a:gradFill flip="none" rotWithShape="1">
                <a:gsLst>
                  <a:gs pos="12000">
                    <a:srgbClr val="C00000">
                      <a:alpha val="0"/>
                    </a:srgbClr>
                  </a:gs>
                  <a:gs pos="77000">
                    <a:srgbClr val="C00000">
                      <a:alpha val="90000"/>
                    </a:srgbClr>
                  </a:gs>
                </a:gsLst>
                <a:lin ang="16200000" scaled="0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46430" tIns="23215" rIns="46430" bIns="232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974441">
                <a:defRPr/>
              </a:pPr>
              <a:endParaRPr lang="zh-CN" altLang="en-US" sz="32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F3B1ABC-88F5-4BFE-BB5D-DF83B1780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" y="1694309"/>
            <a:ext cx="4199434" cy="1498571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xmlns="" id="{655996E2-7EFF-4003-A3AA-DAA8F124BAC9}"/>
              </a:ext>
            </a:extLst>
          </p:cNvPr>
          <p:cNvSpPr/>
          <p:nvPr/>
        </p:nvSpPr>
        <p:spPr>
          <a:xfrm>
            <a:off x="203024" y="5473474"/>
            <a:ext cx="2143718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8F60CA6-6B45-4BBD-8350-FF4CCF87993A}"/>
              </a:ext>
            </a:extLst>
          </p:cNvPr>
          <p:cNvSpPr/>
          <p:nvPr/>
        </p:nvSpPr>
        <p:spPr>
          <a:xfrm>
            <a:off x="131550" y="5491853"/>
            <a:ext cx="2306850" cy="2768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Waveform/Sequence design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xmlns="" id="{39F3647F-46E0-496F-808B-593526D225DF}"/>
              </a:ext>
            </a:extLst>
          </p:cNvPr>
          <p:cNvSpPr/>
          <p:nvPr/>
        </p:nvSpPr>
        <p:spPr>
          <a:xfrm>
            <a:off x="293906" y="5778384"/>
            <a:ext cx="940117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0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Reuse newly designed NDP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121CFB1-98A6-4A57-990B-792E83D969F3}"/>
              </a:ext>
            </a:extLst>
          </p:cNvPr>
          <p:cNvGrpSpPr/>
          <p:nvPr/>
        </p:nvGrpSpPr>
        <p:grpSpPr>
          <a:xfrm>
            <a:off x="8982822" y="5483523"/>
            <a:ext cx="1532778" cy="850794"/>
            <a:chOff x="9859874" y="5364117"/>
            <a:chExt cx="2142590" cy="918713"/>
          </a:xfrm>
        </p:grpSpPr>
        <p:sp>
          <p:nvSpPr>
            <p:cNvPr id="32" name="Rounded Rectangle 16">
              <a:extLst>
                <a:ext uri="{FF2B5EF4-FFF2-40B4-BE49-F238E27FC236}">
                  <a16:creationId xmlns:a16="http://schemas.microsoft.com/office/drawing/2014/main" xmlns="" id="{4BD92E06-D2F2-441D-B091-C9D1277FA3AA}"/>
                </a:ext>
              </a:extLst>
            </p:cNvPr>
            <p:cNvSpPr/>
            <p:nvPr/>
          </p:nvSpPr>
          <p:spPr>
            <a:xfrm>
              <a:off x="9859874" y="5364117"/>
              <a:ext cx="2142590" cy="918713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CC80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DF96AC44-C5F0-436F-8FE4-BBF6079A98CF}"/>
                </a:ext>
              </a:extLst>
            </p:cNvPr>
            <p:cNvSpPr/>
            <p:nvPr/>
          </p:nvSpPr>
          <p:spPr>
            <a:xfrm>
              <a:off x="10400870" y="5376221"/>
              <a:ext cx="1035676" cy="28249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Security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16">
              <a:extLst>
                <a:ext uri="{FF2B5EF4-FFF2-40B4-BE49-F238E27FC236}">
                  <a16:creationId xmlns:a16="http://schemas.microsoft.com/office/drawing/2014/main" xmlns="" id="{60E0B78A-20F1-4F62-84D1-38FB8511A8D4}"/>
                </a:ext>
              </a:extLst>
            </p:cNvPr>
            <p:cNvSpPr/>
            <p:nvPr/>
          </p:nvSpPr>
          <p:spPr>
            <a:xfrm>
              <a:off x="9966166" y="5734909"/>
              <a:ext cx="1202278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Secure XXX LTF</a:t>
              </a:r>
            </a:p>
          </p:txBody>
        </p:sp>
        <p:sp>
          <p:nvSpPr>
            <p:cNvPr id="35" name="Rounded Rectangle 16">
              <a:extLst>
                <a:ext uri="{FF2B5EF4-FFF2-40B4-BE49-F238E27FC236}">
                  <a16:creationId xmlns:a16="http://schemas.microsoft.com/office/drawing/2014/main" xmlns="" id="{2FBFD608-89D7-4EE9-897B-A3F9EE698517}"/>
                </a:ext>
              </a:extLst>
            </p:cNvPr>
            <p:cNvSpPr/>
            <p:nvPr/>
          </p:nvSpPr>
          <p:spPr>
            <a:xfrm>
              <a:off x="11234593" y="5734909"/>
              <a:ext cx="712445" cy="45017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PASN</a:t>
              </a:r>
            </a:p>
          </p:txBody>
        </p:sp>
      </p:grp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xmlns="" id="{328C03D6-EB7C-47FE-99F9-DBD679049251}"/>
              </a:ext>
            </a:extLst>
          </p:cNvPr>
          <p:cNvSpPr/>
          <p:nvPr/>
        </p:nvSpPr>
        <p:spPr>
          <a:xfrm>
            <a:off x="2418283" y="5473474"/>
            <a:ext cx="2566040" cy="86661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603C19C8-74AE-42F1-B267-EAFEC2EF0786}"/>
              </a:ext>
            </a:extLst>
          </p:cNvPr>
          <p:cNvSpPr/>
          <p:nvPr/>
        </p:nvSpPr>
        <p:spPr>
          <a:xfrm>
            <a:off x="2362200" y="5480420"/>
            <a:ext cx="254509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Signal processing and feedback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xmlns="" id="{CB61397B-EEE1-4947-AB7A-FDB90D60FAD0}"/>
              </a:ext>
            </a:extLst>
          </p:cNvPr>
          <p:cNvSpPr/>
          <p:nvPr/>
        </p:nvSpPr>
        <p:spPr>
          <a:xfrm>
            <a:off x="2576664" y="5808316"/>
            <a:ext cx="451922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TOA</a:t>
            </a:r>
          </a:p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TOD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xmlns="" id="{8C97D501-56C0-4B29-B554-E4DAEAD15189}"/>
              </a:ext>
            </a:extLst>
          </p:cNvPr>
          <p:cNvSpPr/>
          <p:nvPr/>
        </p:nvSpPr>
        <p:spPr>
          <a:xfrm>
            <a:off x="2497708" y="5745983"/>
            <a:ext cx="1206033" cy="54010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xmlns="" id="{18C4CDE9-30D6-4A8B-B1AA-81F534674FD5}"/>
              </a:ext>
            </a:extLst>
          </p:cNvPr>
          <p:cNvSpPr/>
          <p:nvPr/>
        </p:nvSpPr>
        <p:spPr>
          <a:xfrm>
            <a:off x="3100630" y="5815954"/>
            <a:ext cx="562066" cy="39541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Phase shift</a:t>
            </a:r>
          </a:p>
        </p:txBody>
      </p:sp>
      <p:sp>
        <p:nvSpPr>
          <p:cNvPr id="41" name="Rounded Rectangle 16">
            <a:extLst>
              <a:ext uri="{FF2B5EF4-FFF2-40B4-BE49-F238E27FC236}">
                <a16:creationId xmlns:a16="http://schemas.microsoft.com/office/drawing/2014/main" xmlns="" id="{6D1F7061-04E4-4EA4-B43A-A08239B0D92D}"/>
              </a:ext>
            </a:extLst>
          </p:cNvPr>
          <p:cNvSpPr/>
          <p:nvPr/>
        </p:nvSpPr>
        <p:spPr>
          <a:xfrm>
            <a:off x="3816567" y="5815954"/>
            <a:ext cx="521033" cy="39541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AOA</a:t>
            </a:r>
          </a:p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AOD</a:t>
            </a:r>
          </a:p>
        </p:txBody>
      </p:sp>
      <p:sp>
        <p:nvSpPr>
          <p:cNvPr id="42" name="Rounded Rectangle 16">
            <a:extLst>
              <a:ext uri="{FF2B5EF4-FFF2-40B4-BE49-F238E27FC236}">
                <a16:creationId xmlns:a16="http://schemas.microsoft.com/office/drawing/2014/main" xmlns="" id="{9E1CA7CF-C559-43C1-9E61-28892AAB5785}"/>
              </a:ext>
            </a:extLst>
          </p:cNvPr>
          <p:cNvSpPr/>
          <p:nvPr/>
        </p:nvSpPr>
        <p:spPr>
          <a:xfrm>
            <a:off x="3772424" y="5745983"/>
            <a:ext cx="1150369" cy="54010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xmlns="" id="{CBF62D72-B28B-4F7C-A215-2682B0DC14BB}"/>
              </a:ext>
            </a:extLst>
          </p:cNvPr>
          <p:cNvSpPr/>
          <p:nvPr/>
        </p:nvSpPr>
        <p:spPr>
          <a:xfrm>
            <a:off x="4385855" y="5822687"/>
            <a:ext cx="508903" cy="395418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4" name="Rounded Rectangle 16">
            <a:extLst>
              <a:ext uri="{FF2B5EF4-FFF2-40B4-BE49-F238E27FC236}">
                <a16:creationId xmlns:a16="http://schemas.microsoft.com/office/drawing/2014/main" xmlns="" id="{294113D8-8CC1-48D7-A0CA-C7E8D586B882}"/>
              </a:ext>
            </a:extLst>
          </p:cNvPr>
          <p:cNvSpPr/>
          <p:nvPr/>
        </p:nvSpPr>
        <p:spPr>
          <a:xfrm>
            <a:off x="11540111" y="5474074"/>
            <a:ext cx="539888" cy="86661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Other?</a:t>
            </a: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xmlns="" id="{3841F12D-78AB-4037-AD31-437D8ED48E6D}"/>
              </a:ext>
            </a:extLst>
          </p:cNvPr>
          <p:cNvSpPr/>
          <p:nvPr/>
        </p:nvSpPr>
        <p:spPr>
          <a:xfrm>
            <a:off x="5029200" y="5474074"/>
            <a:ext cx="2706360" cy="86024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Robustness</a:t>
            </a:r>
          </a:p>
        </p:txBody>
      </p:sp>
      <p:sp>
        <p:nvSpPr>
          <p:cNvPr id="46" name="Rounded Rectangle 16">
            <a:extLst>
              <a:ext uri="{FF2B5EF4-FFF2-40B4-BE49-F238E27FC236}">
                <a16:creationId xmlns:a16="http://schemas.microsoft.com/office/drawing/2014/main" xmlns="" id="{21C40A91-A0A0-4CD2-9343-D00B2FAF2B40}"/>
              </a:ext>
            </a:extLst>
          </p:cNvPr>
          <p:cNvSpPr/>
          <p:nvPr/>
        </p:nvSpPr>
        <p:spPr>
          <a:xfrm>
            <a:off x="6019800" y="5808316"/>
            <a:ext cx="745245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DMG First path BFT</a:t>
            </a:r>
          </a:p>
        </p:txBody>
      </p:sp>
      <p:sp>
        <p:nvSpPr>
          <p:cNvPr id="47" name="Rounded Rectangle 16">
            <a:extLst>
              <a:ext uri="{FF2B5EF4-FFF2-40B4-BE49-F238E27FC236}">
                <a16:creationId xmlns:a16="http://schemas.microsoft.com/office/drawing/2014/main" xmlns="" id="{CF3358D1-F334-456A-A151-AC67604B3F12}"/>
              </a:ext>
            </a:extLst>
          </p:cNvPr>
          <p:cNvSpPr/>
          <p:nvPr/>
        </p:nvSpPr>
        <p:spPr>
          <a:xfrm>
            <a:off x="1346832" y="5778384"/>
            <a:ext cx="862968" cy="395513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34"/>
            <a:r>
              <a:rPr lang="en-GB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Secure </a:t>
            </a:r>
            <a:r>
              <a:rPr lang="en-US" altLang="zh-CN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XXX </a:t>
            </a:r>
            <a:r>
              <a:rPr lang="en-GB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LTF</a:t>
            </a:r>
            <a:endParaRPr lang="en-US" sz="900" kern="0" dirty="0">
              <a:solidFill>
                <a:srgbClr val="1D1D1A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8" name="Rounded Rectangle 16">
            <a:extLst>
              <a:ext uri="{FF2B5EF4-FFF2-40B4-BE49-F238E27FC236}">
                <a16:creationId xmlns:a16="http://schemas.microsoft.com/office/drawing/2014/main" xmlns="" id="{E029448C-07CF-4AE5-AAF3-39AC25BD624C}"/>
              </a:ext>
            </a:extLst>
          </p:cNvPr>
          <p:cNvSpPr/>
          <p:nvPr/>
        </p:nvSpPr>
        <p:spPr>
          <a:xfrm>
            <a:off x="7791503" y="5485234"/>
            <a:ext cx="1123897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Efficiency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9" name="Rounded Rectangle 16">
            <a:extLst>
              <a:ext uri="{FF2B5EF4-FFF2-40B4-BE49-F238E27FC236}">
                <a16:creationId xmlns:a16="http://schemas.microsoft.com/office/drawing/2014/main" xmlns="" id="{92D0AB78-2713-435B-B4EE-C02D0D747B94}"/>
              </a:ext>
            </a:extLst>
          </p:cNvPr>
          <p:cNvSpPr/>
          <p:nvPr/>
        </p:nvSpPr>
        <p:spPr>
          <a:xfrm>
            <a:off x="6858000" y="5815954"/>
            <a:ext cx="806562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034">
              <a:defRPr/>
            </a:pPr>
            <a:r>
              <a:rPr lang="en-US" sz="900" kern="0" dirty="0">
                <a:solidFill>
                  <a:srgbClr val="1D1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DMG LOS assessment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Rounded Rectangle 16">
            <a:extLst>
              <a:ext uri="{FF2B5EF4-FFF2-40B4-BE49-F238E27FC236}">
                <a16:creationId xmlns:a16="http://schemas.microsoft.com/office/drawing/2014/main" xmlns="" id="{810E120B-FB4A-40A4-9262-7B2F85114A74}"/>
              </a:ext>
            </a:extLst>
          </p:cNvPr>
          <p:cNvSpPr/>
          <p:nvPr/>
        </p:nvSpPr>
        <p:spPr>
          <a:xfrm>
            <a:off x="5095263" y="5809500"/>
            <a:ext cx="849340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034">
              <a:defRPr/>
            </a:pPr>
            <a:r>
              <a:rPr lang="en-US" altLang="zh-CN" sz="900" kern="0" dirty="0">
                <a:solidFill>
                  <a:srgbClr val="1D1D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window</a:t>
            </a: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xmlns="" id="{6946031A-8B5D-4100-A7BF-66468EC82DA7}"/>
              </a:ext>
            </a:extLst>
          </p:cNvPr>
          <p:cNvSpPr/>
          <p:nvPr/>
        </p:nvSpPr>
        <p:spPr>
          <a:xfrm>
            <a:off x="7839182" y="5837640"/>
            <a:ext cx="1031947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Multiple </a:t>
            </a:r>
            <a:r>
              <a:rPr lang="en-US" sz="900" kern="0" dirty="0">
                <a:solidFill>
                  <a:srgbClr val="1D1D1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ranging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measurement sessions </a:t>
            </a:r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xmlns="" id="{04606FBE-442B-4211-A230-3AD47BE194F8}"/>
              </a:ext>
            </a:extLst>
          </p:cNvPr>
          <p:cNvSpPr/>
          <p:nvPr/>
        </p:nvSpPr>
        <p:spPr>
          <a:xfrm>
            <a:off x="10591640" y="5487335"/>
            <a:ext cx="914560" cy="855452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Multi-Link</a:t>
            </a: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3" name="Rounded Rectangle 16">
            <a:extLst>
              <a:ext uri="{FF2B5EF4-FFF2-40B4-BE49-F238E27FC236}">
                <a16:creationId xmlns:a16="http://schemas.microsoft.com/office/drawing/2014/main" xmlns="" id="{9C49799B-ECA5-4C5F-A704-8A93EB668AF4}"/>
              </a:ext>
            </a:extLst>
          </p:cNvPr>
          <p:cNvSpPr/>
          <p:nvPr/>
        </p:nvSpPr>
        <p:spPr>
          <a:xfrm>
            <a:off x="10668000" y="5839741"/>
            <a:ext cx="717729" cy="395417"/>
          </a:xfrm>
          <a:prstGeom prst="rect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TBD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下箭头 72">
            <a:extLst>
              <a:ext uri="{FF2B5EF4-FFF2-40B4-BE49-F238E27FC236}">
                <a16:creationId xmlns:a16="http://schemas.microsoft.com/office/drawing/2014/main" xmlns="" id="{15AAAB6B-2B21-4687-AE43-8518DE337B6D}"/>
              </a:ext>
            </a:extLst>
          </p:cNvPr>
          <p:cNvSpPr/>
          <p:nvPr/>
        </p:nvSpPr>
        <p:spPr>
          <a:xfrm>
            <a:off x="3596497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5" name="下箭头 72">
            <a:extLst>
              <a:ext uri="{FF2B5EF4-FFF2-40B4-BE49-F238E27FC236}">
                <a16:creationId xmlns:a16="http://schemas.microsoft.com/office/drawing/2014/main" xmlns="" id="{CC47C120-BA51-47B3-A4D2-EFFAC64377E3}"/>
              </a:ext>
            </a:extLst>
          </p:cNvPr>
          <p:cNvSpPr/>
          <p:nvPr/>
        </p:nvSpPr>
        <p:spPr>
          <a:xfrm>
            <a:off x="8207255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6" name="下箭头 72">
            <a:extLst>
              <a:ext uri="{FF2B5EF4-FFF2-40B4-BE49-F238E27FC236}">
                <a16:creationId xmlns:a16="http://schemas.microsoft.com/office/drawing/2014/main" xmlns="" id="{5F572C16-40F3-4C3E-8C66-5BC4122B724D}"/>
              </a:ext>
            </a:extLst>
          </p:cNvPr>
          <p:cNvSpPr/>
          <p:nvPr/>
        </p:nvSpPr>
        <p:spPr>
          <a:xfrm>
            <a:off x="9728009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7" name="下箭头 72">
            <a:extLst>
              <a:ext uri="{FF2B5EF4-FFF2-40B4-BE49-F238E27FC236}">
                <a16:creationId xmlns:a16="http://schemas.microsoft.com/office/drawing/2014/main" xmlns="" id="{3DB3530D-1645-4B00-8B98-5B4EAC5F04EF}"/>
              </a:ext>
            </a:extLst>
          </p:cNvPr>
          <p:cNvSpPr/>
          <p:nvPr/>
        </p:nvSpPr>
        <p:spPr>
          <a:xfrm>
            <a:off x="10944114" y="5301684"/>
            <a:ext cx="209611" cy="144499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99" b="0" i="0" u="none" strike="noStrike" kern="0" cap="none" spc="0" normalizeH="0" baseline="0" noProof="0">
              <a:ln>
                <a:noFill/>
              </a:ln>
              <a:solidFill>
                <a:srgbClr val="1D1D1A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2016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148577</TotalTime>
  <Words>1176</Words>
  <Application>Microsoft Office PowerPoint</Application>
  <PresentationFormat>宽屏</PresentationFormat>
  <Paragraphs>192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Huawei Sans</vt:lpstr>
      <vt:lpstr>MS Gothic</vt:lpstr>
      <vt:lpstr>MS PGothic</vt:lpstr>
      <vt:lpstr>黑体</vt:lpstr>
      <vt:lpstr>宋体</vt:lpstr>
      <vt:lpstr>微软雅黑</vt:lpstr>
      <vt:lpstr>Arial</vt:lpstr>
      <vt:lpstr>Times New Roman</vt:lpstr>
      <vt:lpstr>Wingdings</vt:lpstr>
      <vt:lpstr>802-11-Submission</vt:lpstr>
      <vt:lpstr>Sensing and Ranging in IMMW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Group bf Meeting agenda, September Interim 2023</dc:title>
  <dc:description/>
  <cp:lastModifiedBy>Hanxiao (Tony, WT Lab)</cp:lastModifiedBy>
  <cp:revision>560</cp:revision>
  <cp:lastPrinted>2014-11-04T15:04:57Z</cp:lastPrinted>
  <dcterms:created xsi:type="dcterms:W3CDTF">2007-04-17T18:10:23Z</dcterms:created>
  <dcterms:modified xsi:type="dcterms:W3CDTF">2024-05-13T09:30:28Z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2015_ms_pID_725343">
    <vt:lpwstr>(3)NdfvbauCdq7wCNEiMx4k6BOCors2gi4tZ/xQFXq+pyingUqMWqAm39jW2r7neSxgVcD8ypvN
qH3Sx/wbf5ZzBm8API3jBaK3crX/uIPF9hs5lHaPGstEQhV2sBPrlVjkIQdFzNFQWqfPmSJU
e5oYxMhgeyVgjW+R8KdagoATQ1eTaruh2UEUGiYsWriNJmlOVd7/RypOXATrUs3VWee9mCHl
YqFmFjD52tE76K3T7K</vt:lpwstr>
  </property>
  <property fmtid="{D5CDD505-2E9C-101B-9397-08002B2CF9AE}" pid="27" name="_2015_ms_pID_7253431">
    <vt:lpwstr>ey+v3JotAvC2HJlFCG570v9IcVPe/uzkq+GsH3GvqXNP3u1dTzFvS0
WKFn8zxePECKNEBlHtHZOJ7kU6bU57m25iJ5e2/3bR0VPRHt5W5ZLimhKDA20ifdzd8vn7pH
hYuZ5PtwlgqUpbeBfXH7tSDMU8gu96ym/h38J+Bx1bBTIW3MT/GQQqBuSkDanavaTNV4M8yc
wEbsecL0cc2+GjOvSlBZO3i8xP0syhfuNf4c</vt:lpwstr>
  </property>
  <property fmtid="{D5CDD505-2E9C-101B-9397-08002B2CF9AE}" pid="28" name="_2015_ms_pID_7253432">
    <vt:lpwstr>wsHSPPVASxZMNbay6daZFdY=</vt:lpwstr>
  </property>
  <property fmtid="{D5CDD505-2E9C-101B-9397-08002B2CF9AE}" pid="29" name="_readonly">
    <vt:lpwstr/>
  </property>
  <property fmtid="{D5CDD505-2E9C-101B-9397-08002B2CF9AE}" pid="30" name="_change">
    <vt:lpwstr/>
  </property>
  <property fmtid="{D5CDD505-2E9C-101B-9397-08002B2CF9AE}" pid="31" name="_full-control">
    <vt:lpwstr/>
  </property>
  <property fmtid="{D5CDD505-2E9C-101B-9397-08002B2CF9AE}" pid="32" name="sflag">
    <vt:lpwstr>1636984423</vt:lpwstr>
  </property>
</Properties>
</file>