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39" r:id="rId3"/>
    <p:sldId id="2147475206" r:id="rId4"/>
    <p:sldId id="2147475208" r:id="rId5"/>
    <p:sldId id="2147475209" r:id="rId6"/>
    <p:sldId id="2147475210" r:id="rId7"/>
    <p:sldId id="2147475211" r:id="rId8"/>
    <p:sldId id="2147475212" r:id="rId9"/>
    <p:sldId id="2147475215" r:id="rId10"/>
    <p:sldId id="2147475213" r:id="rId11"/>
    <p:sldId id="2147475217" r:id="rId12"/>
    <p:sldId id="2147475214" r:id="rId13"/>
    <p:sldId id="2147475218" r:id="rId14"/>
    <p:sldId id="2147475219" r:id="rId15"/>
    <p:sldId id="2147475220" r:id="rId16"/>
    <p:sldId id="2147475221" r:id="rId17"/>
    <p:sldId id="2147475231" r:id="rId18"/>
    <p:sldId id="2147475232" r:id="rId19"/>
    <p:sldId id="2147475222" r:id="rId20"/>
    <p:sldId id="2147475223" r:id="rId21"/>
    <p:sldId id="2147475224" r:id="rId22"/>
    <p:sldId id="2147475225" r:id="rId23"/>
    <p:sldId id="2147475226" r:id="rId24"/>
    <p:sldId id="2147475227" r:id="rId25"/>
    <p:sldId id="2147475228" r:id="rId26"/>
    <p:sldId id="2147475233" r:id="rId27"/>
    <p:sldId id="2147475216" r:id="rId28"/>
    <p:sldId id="2147475229" r:id="rId29"/>
    <p:sldId id="2147475230" r:id="rId30"/>
  </p:sldIdLst>
  <p:sldSz cx="9144000" cy="6858000" type="screen4x3"/>
  <p:notesSz cx="6797675" cy="987266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64" userDrawn="1">
          <p15:clr>
            <a:srgbClr val="A4A3A4"/>
          </p15:clr>
        </p15:guide>
        <p15:guide id="2" pos="211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9900"/>
    <a:srgbClr val="00FF00"/>
    <a:srgbClr val="CCFFCC"/>
    <a:srgbClr val="A4FD03"/>
    <a:srgbClr val="FFCC99"/>
    <a:srgbClr val="FFCCFF"/>
    <a:srgbClr val="FFFFFF"/>
    <a:srgbClr val="FF00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0" autoAdjust="0"/>
    <p:restoredTop sz="94695" autoAdjust="0"/>
  </p:normalViewPr>
  <p:slideViewPr>
    <p:cSldViewPr>
      <p:cViewPr>
        <p:scale>
          <a:sx n="100" d="100"/>
          <a:sy n="100" d="100"/>
        </p:scale>
        <p:origin x="835" y="-39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39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834" y="96"/>
      </p:cViewPr>
      <p:guideLst>
        <p:guide orient="horz" pos="3064"/>
        <p:guide pos="211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rgbClr val="394A5D"/>
                </a:solidFill>
                <a:latin typeface="Avenir Next LT Pro" panose="020B0504020202020204" pitchFamily="34" charset="0"/>
                <a:ea typeface="+mn-ea"/>
                <a:cs typeface="+mn-cs"/>
              </a:defRPr>
            </a:pPr>
            <a:r>
              <a:rPr lang="en-US" sz="1200">
                <a:solidFill>
                  <a:srgbClr val="394A5D"/>
                </a:solidFill>
                <a:latin typeface="Avenir Next LT Pro" panose="020B0504020202020204" pitchFamily="34" charset="0"/>
              </a:rPr>
              <a:t>RAIN RFID tag IC Volume </a:t>
            </a:r>
            <a:br>
              <a:rPr lang="en-US" sz="1200">
                <a:solidFill>
                  <a:srgbClr val="394A5D"/>
                </a:solidFill>
                <a:latin typeface="Avenir Next LT Pro" panose="020B0504020202020204" pitchFamily="34" charset="0"/>
              </a:rPr>
            </a:br>
            <a:r>
              <a:rPr lang="en-US" sz="1050">
                <a:solidFill>
                  <a:srgbClr val="394A5D"/>
                </a:solidFill>
                <a:latin typeface="Avenir Next LT Pro" panose="020B0504020202020204" pitchFamily="34" charset="0"/>
              </a:rPr>
              <a:t>(billion pieces)</a:t>
            </a:r>
            <a:endParaRPr lang="en-US" sz="1200">
              <a:solidFill>
                <a:srgbClr val="394A5D"/>
              </a:solidFill>
              <a:latin typeface="Avenir Next LT Pro" panose="020B0504020202020204" pitchFamily="34" charset="0"/>
            </a:endParaRPr>
          </a:p>
        </c:rich>
      </c:tx>
      <c:layout>
        <c:manualLayout>
          <c:xMode val="edge"/>
          <c:yMode val="edge"/>
          <c:x val="0.30173973447996183"/>
          <c:y val="0.119919817899761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all" spc="120" normalizeH="0" baseline="0">
              <a:solidFill>
                <a:srgbClr val="394A5D"/>
              </a:solidFill>
              <a:latin typeface="Avenir Next LT Pro" panose="020B0504020202020204" pitchFamily="34" charset="0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RAIN RFID chips sold (Bn)</c:v>
                </c:pt>
              </c:strCache>
            </c:strRef>
          </c:tx>
          <c:spPr>
            <a:solidFill>
              <a:srgbClr val="394A5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Tabelle1!$A$2:$A$7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2027</c:v>
                </c:pt>
              </c:numCache>
            </c:num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15</c:v>
                </c:pt>
                <c:pt idx="1">
                  <c:v>19</c:v>
                </c:pt>
                <c:pt idx="2">
                  <c:v>21</c:v>
                </c:pt>
                <c:pt idx="3">
                  <c:v>29</c:v>
                </c:pt>
                <c:pt idx="4">
                  <c:v>34</c:v>
                </c:pt>
                <c:pt idx="5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66-48C5-BDED-34D17803EF7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998927216"/>
        <c:axId val="998925968"/>
      </c:barChart>
      <c:catAx>
        <c:axId val="9989272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pPr>
            <a:endParaRPr lang="de-DE"/>
          </a:p>
        </c:txPr>
        <c:crossAx val="998925968"/>
        <c:crosses val="autoZero"/>
        <c:auto val="1"/>
        <c:lblAlgn val="ctr"/>
        <c:lblOffset val="100"/>
        <c:noMultiLvlLbl val="0"/>
      </c:catAx>
      <c:valAx>
        <c:axId val="9989259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98927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49004C-0AAA-4B42-A753-3D2FB05735C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34B915-F034-426D-B6AF-21F4CC8DF387}">
      <dgm:prSet phldrT="[Text]" custT="1"/>
      <dgm:spPr>
        <a:solidFill>
          <a:srgbClr val="00B0F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2400" b="1" noProof="0" dirty="0"/>
            <a:t>Reserved</a:t>
          </a:r>
        </a:p>
        <a:p>
          <a:r>
            <a:rPr lang="en-US" sz="2400" b="1" noProof="0" dirty="0"/>
            <a:t>Memory</a:t>
          </a:r>
        </a:p>
      </dgm:t>
    </dgm:pt>
    <dgm:pt modelId="{A1E6C26E-7E27-4530-BF4A-1CA7D00F0243}" type="parTrans" cxnId="{46EF1733-D03C-46C2-95F9-44CE3C9712C2}">
      <dgm:prSet/>
      <dgm:spPr/>
      <dgm:t>
        <a:bodyPr/>
        <a:lstStyle/>
        <a:p>
          <a:endParaRPr lang="en-US" sz="1400"/>
        </a:p>
      </dgm:t>
    </dgm:pt>
    <dgm:pt modelId="{24FEC3A8-E1D0-4E7F-A96D-3D24AE671CD5}" type="sibTrans" cxnId="{46EF1733-D03C-46C2-95F9-44CE3C9712C2}">
      <dgm:prSet/>
      <dgm:spPr/>
      <dgm:t>
        <a:bodyPr/>
        <a:lstStyle/>
        <a:p>
          <a:endParaRPr lang="en-US" sz="1400"/>
        </a:p>
      </dgm:t>
    </dgm:pt>
    <dgm:pt modelId="{4A6F8630-5780-4F7A-A413-A2FDC3BD8B35}">
      <dgm:prSet phldrT="[Text]" custT="1"/>
      <dgm:spPr>
        <a:solidFill>
          <a:schemeClr val="accent1">
            <a:lumMod val="60000"/>
            <a:lumOff val="40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400" noProof="0" dirty="0">
              <a:solidFill>
                <a:schemeClr val="tx1"/>
              </a:solidFill>
            </a:rPr>
            <a:t>ACCESS and KILL Password</a:t>
          </a:r>
        </a:p>
      </dgm:t>
    </dgm:pt>
    <dgm:pt modelId="{7DBE663D-79DA-4EE5-9BF6-EDB30E2AA328}" type="parTrans" cxnId="{BBFFF312-099A-4EAF-8954-1C63773A3F17}">
      <dgm:prSet/>
      <dgm:spPr/>
      <dgm:t>
        <a:bodyPr/>
        <a:lstStyle/>
        <a:p>
          <a:endParaRPr lang="en-US" sz="1400"/>
        </a:p>
      </dgm:t>
    </dgm:pt>
    <dgm:pt modelId="{BD15BD38-E7AE-43EB-B92E-EB122916DA2A}" type="sibTrans" cxnId="{BBFFF312-099A-4EAF-8954-1C63773A3F17}">
      <dgm:prSet/>
      <dgm:spPr/>
      <dgm:t>
        <a:bodyPr/>
        <a:lstStyle/>
        <a:p>
          <a:endParaRPr lang="en-US" sz="1400"/>
        </a:p>
      </dgm:t>
    </dgm:pt>
    <dgm:pt modelId="{DC95AD43-52FE-44A2-ACD5-DB8203CEAAE7}">
      <dgm:prSet phldrT="[Text]" custT="1"/>
      <dgm:spPr>
        <a:solidFill>
          <a:srgbClr val="00B0F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de-AT" sz="2400" b="1" dirty="0"/>
            <a:t>EPC Memory</a:t>
          </a:r>
          <a:endParaRPr lang="en-US" sz="2400" b="1" dirty="0"/>
        </a:p>
      </dgm:t>
    </dgm:pt>
    <dgm:pt modelId="{9490DEBC-5931-42FA-9859-748D7DB28358}" type="parTrans" cxnId="{86BE448F-C217-49BF-A886-C711B32FC9D9}">
      <dgm:prSet/>
      <dgm:spPr/>
      <dgm:t>
        <a:bodyPr/>
        <a:lstStyle/>
        <a:p>
          <a:endParaRPr lang="en-US" sz="1400"/>
        </a:p>
      </dgm:t>
    </dgm:pt>
    <dgm:pt modelId="{C5A1ED2F-DCFC-4849-AE87-71DB78788933}" type="sibTrans" cxnId="{86BE448F-C217-49BF-A886-C711B32FC9D9}">
      <dgm:prSet/>
      <dgm:spPr/>
      <dgm:t>
        <a:bodyPr/>
        <a:lstStyle/>
        <a:p>
          <a:endParaRPr lang="en-US" sz="1400"/>
        </a:p>
      </dgm:t>
    </dgm:pt>
    <dgm:pt modelId="{B607A3D2-5202-423A-8ABE-489F775E628B}">
      <dgm:prSet phldrT="[Text]" custT="1"/>
      <dgm:spPr>
        <a:solidFill>
          <a:schemeClr val="accent1">
            <a:lumMod val="60000"/>
            <a:lumOff val="40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400" noProof="0" dirty="0"/>
            <a:t>EPC </a:t>
          </a:r>
          <a:r>
            <a:rPr lang="en-US" sz="1400" noProof="0" dirty="0">
              <a:solidFill>
                <a:srgbClr val="FF0000"/>
              </a:solidFill>
            </a:rPr>
            <a:t>E</a:t>
          </a:r>
          <a:r>
            <a:rPr lang="en-US" sz="1400" noProof="0" dirty="0"/>
            <a:t>lectronic </a:t>
          </a:r>
          <a:r>
            <a:rPr lang="en-US" sz="1400" noProof="0" dirty="0">
              <a:solidFill>
                <a:srgbClr val="FF0000"/>
              </a:solidFill>
            </a:rPr>
            <a:t>P</a:t>
          </a:r>
          <a:r>
            <a:rPr lang="en-US" sz="1400" noProof="0" dirty="0"/>
            <a:t>roduct </a:t>
          </a:r>
          <a:r>
            <a:rPr lang="en-US" sz="1400" noProof="0" dirty="0">
              <a:solidFill>
                <a:srgbClr val="FF0000"/>
              </a:solidFill>
            </a:rPr>
            <a:t>C</a:t>
          </a:r>
          <a:r>
            <a:rPr lang="en-US" sz="1400" noProof="0" dirty="0"/>
            <a:t>ode </a:t>
          </a:r>
        </a:p>
      </dgm:t>
    </dgm:pt>
    <dgm:pt modelId="{FB515398-F123-458A-B019-443F8E744D34}" type="parTrans" cxnId="{887F3DF1-006D-4A27-81A5-130D5A6B6057}">
      <dgm:prSet/>
      <dgm:spPr/>
      <dgm:t>
        <a:bodyPr/>
        <a:lstStyle/>
        <a:p>
          <a:endParaRPr lang="en-US" sz="1400"/>
        </a:p>
      </dgm:t>
    </dgm:pt>
    <dgm:pt modelId="{384DF6DD-E59D-451F-B0FF-20B668C9C69F}" type="sibTrans" cxnId="{887F3DF1-006D-4A27-81A5-130D5A6B6057}">
      <dgm:prSet/>
      <dgm:spPr/>
      <dgm:t>
        <a:bodyPr/>
        <a:lstStyle/>
        <a:p>
          <a:endParaRPr lang="en-US" sz="1400"/>
        </a:p>
      </dgm:t>
    </dgm:pt>
    <dgm:pt modelId="{E53DC11F-FF69-4F90-9E6E-CB442BD0F583}">
      <dgm:prSet phldrT="[Text]" custT="1"/>
      <dgm:spPr>
        <a:solidFill>
          <a:srgbClr val="00B0F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de-AT" sz="2400" b="1" dirty="0"/>
            <a:t>TID</a:t>
          </a:r>
          <a:r>
            <a:rPr lang="de-AT" sz="3200" b="1" dirty="0"/>
            <a:t> </a:t>
          </a:r>
          <a:endParaRPr lang="en-US" sz="3200" b="1" dirty="0"/>
        </a:p>
      </dgm:t>
    </dgm:pt>
    <dgm:pt modelId="{DB423CA4-66DF-49B4-A538-D5CC076FDC18}" type="parTrans" cxnId="{4CF46682-6EB0-436D-85C2-9DDCBA47C0E5}">
      <dgm:prSet/>
      <dgm:spPr/>
      <dgm:t>
        <a:bodyPr/>
        <a:lstStyle/>
        <a:p>
          <a:endParaRPr lang="en-US" sz="1400"/>
        </a:p>
      </dgm:t>
    </dgm:pt>
    <dgm:pt modelId="{67677B27-13ED-453D-B68F-562EF98C140D}" type="sibTrans" cxnId="{4CF46682-6EB0-436D-85C2-9DDCBA47C0E5}">
      <dgm:prSet/>
      <dgm:spPr/>
      <dgm:t>
        <a:bodyPr/>
        <a:lstStyle/>
        <a:p>
          <a:endParaRPr lang="en-US" sz="1400"/>
        </a:p>
      </dgm:t>
    </dgm:pt>
    <dgm:pt modelId="{4D701C8F-54B8-461B-B8E3-958CBC1B3C05}">
      <dgm:prSet phldrT="[Text]" custT="1"/>
      <dgm:spPr>
        <a:solidFill>
          <a:schemeClr val="accent1">
            <a:lumMod val="60000"/>
            <a:lumOff val="40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400" noProof="0" dirty="0"/>
            <a:t>TID </a:t>
          </a:r>
          <a:r>
            <a:rPr lang="en-US" sz="1400" noProof="0" dirty="0">
              <a:solidFill>
                <a:srgbClr val="FF0000"/>
              </a:solidFill>
            </a:rPr>
            <a:t>T</a:t>
          </a:r>
          <a:r>
            <a:rPr lang="en-US" sz="1400" noProof="0" dirty="0"/>
            <a:t>ag </a:t>
          </a:r>
          <a:r>
            <a:rPr lang="en-US" sz="1400" noProof="0" dirty="0" err="1">
              <a:solidFill>
                <a:srgbClr val="FF0000"/>
              </a:solidFill>
            </a:rPr>
            <a:t>Id</a:t>
          </a:r>
          <a:r>
            <a:rPr lang="en-US" sz="1400" noProof="0" dirty="0" err="1"/>
            <a:t>enitfier</a:t>
          </a:r>
          <a:r>
            <a:rPr lang="en-US" sz="1400" noProof="0" dirty="0"/>
            <a:t> (preprogrammed &amp; locked)</a:t>
          </a:r>
        </a:p>
      </dgm:t>
    </dgm:pt>
    <dgm:pt modelId="{B5193834-0A25-4801-814D-A866C70BA03F}" type="parTrans" cxnId="{F430937C-0CA2-47CC-A051-074E7DA52229}">
      <dgm:prSet/>
      <dgm:spPr/>
      <dgm:t>
        <a:bodyPr/>
        <a:lstStyle/>
        <a:p>
          <a:endParaRPr lang="en-US" sz="1400"/>
        </a:p>
      </dgm:t>
    </dgm:pt>
    <dgm:pt modelId="{0CE8B9F0-B212-488D-B2FE-004822F42AB0}" type="sibTrans" cxnId="{F430937C-0CA2-47CC-A051-074E7DA52229}">
      <dgm:prSet/>
      <dgm:spPr/>
      <dgm:t>
        <a:bodyPr/>
        <a:lstStyle/>
        <a:p>
          <a:endParaRPr lang="en-US" sz="1400"/>
        </a:p>
      </dgm:t>
    </dgm:pt>
    <dgm:pt modelId="{FF025329-82F6-4935-97E9-DA16A52AA31E}">
      <dgm:prSet phldrT="[Text]" custT="1"/>
      <dgm:spPr>
        <a:solidFill>
          <a:srgbClr val="00B0F0">
            <a:alpha val="90000"/>
          </a:srgb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de-AT" sz="2400" b="1" i="0" dirty="0"/>
            <a:t>User Memory</a:t>
          </a:r>
          <a:endParaRPr lang="en-US" sz="2400" b="1" i="0" dirty="0">
            <a:latin typeface="+mn-lt"/>
          </a:endParaRPr>
        </a:p>
      </dgm:t>
    </dgm:pt>
    <dgm:pt modelId="{96FCFB62-B5B4-4D01-9435-91F3BDCAE927}" type="parTrans" cxnId="{5B974F9D-1E82-4B26-B167-AC752B6F2C48}">
      <dgm:prSet/>
      <dgm:spPr/>
      <dgm:t>
        <a:bodyPr/>
        <a:lstStyle/>
        <a:p>
          <a:endParaRPr lang="en-US"/>
        </a:p>
      </dgm:t>
    </dgm:pt>
    <dgm:pt modelId="{5DD1373D-C493-4FBF-B6D2-23F6C9A62F94}" type="sibTrans" cxnId="{5B974F9D-1E82-4B26-B167-AC752B6F2C48}">
      <dgm:prSet/>
      <dgm:spPr/>
      <dgm:t>
        <a:bodyPr/>
        <a:lstStyle/>
        <a:p>
          <a:endParaRPr lang="en-US"/>
        </a:p>
      </dgm:t>
    </dgm:pt>
    <dgm:pt modelId="{31CF4F9A-77C0-425D-9757-AC01BCAEAA69}">
      <dgm:prSet phldrT="[Text]" custT="1"/>
      <dgm:spPr>
        <a:solidFill>
          <a:schemeClr val="accent1">
            <a:lumMod val="60000"/>
            <a:lumOff val="40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/>
          <a:r>
            <a:rPr lang="en-US" sz="1400" noProof="0" dirty="0"/>
            <a:t>Manufacturing, quality and product related data storage</a:t>
          </a:r>
          <a:endParaRPr lang="en-US" sz="1100" noProof="0" dirty="0"/>
        </a:p>
      </dgm:t>
    </dgm:pt>
    <dgm:pt modelId="{49E528C3-B947-4B2D-A79A-E6E5D82CE29C}" type="parTrans" cxnId="{BE88DF42-F438-4767-ADF2-C7903896EA8E}">
      <dgm:prSet/>
      <dgm:spPr/>
      <dgm:t>
        <a:bodyPr/>
        <a:lstStyle/>
        <a:p>
          <a:endParaRPr lang="en-US"/>
        </a:p>
      </dgm:t>
    </dgm:pt>
    <dgm:pt modelId="{D5AD8B73-C972-4DD6-A4C7-9FD31FBC0909}" type="sibTrans" cxnId="{BE88DF42-F438-4767-ADF2-C7903896EA8E}">
      <dgm:prSet/>
      <dgm:spPr/>
      <dgm:t>
        <a:bodyPr/>
        <a:lstStyle/>
        <a:p>
          <a:endParaRPr lang="en-US"/>
        </a:p>
      </dgm:t>
    </dgm:pt>
    <dgm:pt modelId="{38247133-66E9-4680-B3B1-A6FBA61C5F01}">
      <dgm:prSet custT="1"/>
      <dgm:spPr/>
      <dgm:t>
        <a:bodyPr/>
        <a:lstStyle/>
        <a:p>
          <a:pPr algn="l"/>
          <a:r>
            <a:rPr lang="en-US" sz="1400" noProof="0" dirty="0"/>
            <a:t>User related data storage </a:t>
          </a:r>
        </a:p>
      </dgm:t>
    </dgm:pt>
    <dgm:pt modelId="{6961FD35-9523-41DA-8F06-C9E14FBCC545}" type="parTrans" cxnId="{807B17E6-025B-419D-9976-61B91B757A90}">
      <dgm:prSet/>
      <dgm:spPr/>
      <dgm:t>
        <a:bodyPr/>
        <a:lstStyle/>
        <a:p>
          <a:endParaRPr lang="en-US"/>
        </a:p>
      </dgm:t>
    </dgm:pt>
    <dgm:pt modelId="{A45D3944-B1FD-4FA5-BFEF-64553E82F2D6}" type="sibTrans" cxnId="{807B17E6-025B-419D-9976-61B91B757A90}">
      <dgm:prSet/>
      <dgm:spPr/>
      <dgm:t>
        <a:bodyPr/>
        <a:lstStyle/>
        <a:p>
          <a:endParaRPr lang="en-US"/>
        </a:p>
      </dgm:t>
    </dgm:pt>
    <dgm:pt modelId="{AA39E1AE-8083-416B-8116-73FBED5B05A7}">
      <dgm:prSet phldrT="[Text]" custT="1"/>
      <dgm:spPr>
        <a:solidFill>
          <a:schemeClr val="accent1">
            <a:lumMod val="60000"/>
            <a:lumOff val="40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400" noProof="0" dirty="0"/>
            <a:t>Code can be written by user</a:t>
          </a:r>
        </a:p>
      </dgm:t>
    </dgm:pt>
    <dgm:pt modelId="{62310DE3-DA37-46AB-8B5C-EE3F63432840}" type="parTrans" cxnId="{948DDCCD-746F-485B-8F43-2824728A6107}">
      <dgm:prSet/>
      <dgm:spPr/>
      <dgm:t>
        <a:bodyPr/>
        <a:lstStyle/>
        <a:p>
          <a:endParaRPr lang="en-US"/>
        </a:p>
      </dgm:t>
    </dgm:pt>
    <dgm:pt modelId="{4519E735-78FA-405D-9FD5-CDDA09BC1B64}" type="sibTrans" cxnId="{948DDCCD-746F-485B-8F43-2824728A6107}">
      <dgm:prSet/>
      <dgm:spPr/>
      <dgm:t>
        <a:bodyPr/>
        <a:lstStyle/>
        <a:p>
          <a:endParaRPr lang="en-US"/>
        </a:p>
      </dgm:t>
    </dgm:pt>
    <dgm:pt modelId="{9B55F9DF-51ED-4E43-B364-DE91CB94FEE2}">
      <dgm:prSet phldrT="[Text]" custT="1"/>
      <dgm:spPr>
        <a:solidFill>
          <a:schemeClr val="accent1">
            <a:lumMod val="60000"/>
            <a:lumOff val="40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400" noProof="0" dirty="0"/>
            <a:t>IC Manufacturer information, Unique serial number </a:t>
          </a:r>
        </a:p>
      </dgm:t>
    </dgm:pt>
    <dgm:pt modelId="{5A722354-C9C2-4BAC-BCCE-6FF297809AE9}" type="parTrans" cxnId="{49390A82-1E03-4645-A346-27BC51C3CF1D}">
      <dgm:prSet/>
      <dgm:spPr/>
      <dgm:t>
        <a:bodyPr/>
        <a:lstStyle/>
        <a:p>
          <a:endParaRPr lang="en-US"/>
        </a:p>
      </dgm:t>
    </dgm:pt>
    <dgm:pt modelId="{EAC5ABFB-5C3C-4E18-A0E0-0DD97D1106D2}" type="sibTrans" cxnId="{49390A82-1E03-4645-A346-27BC51C3CF1D}">
      <dgm:prSet/>
      <dgm:spPr/>
      <dgm:t>
        <a:bodyPr/>
        <a:lstStyle/>
        <a:p>
          <a:endParaRPr lang="en-US"/>
        </a:p>
      </dgm:t>
    </dgm:pt>
    <dgm:pt modelId="{976BAAEA-D0C6-4B73-98DF-F47056502046}" type="pres">
      <dgm:prSet presAssocID="{8C49004C-0AAA-4B42-A753-3D2FB05735CC}" presName="Name0" presStyleCnt="0">
        <dgm:presLayoutVars>
          <dgm:dir/>
          <dgm:animLvl val="lvl"/>
          <dgm:resizeHandles val="exact"/>
        </dgm:presLayoutVars>
      </dgm:prSet>
      <dgm:spPr/>
    </dgm:pt>
    <dgm:pt modelId="{AE361340-7557-495C-9EFB-58B18A204637}" type="pres">
      <dgm:prSet presAssocID="{F934B915-F034-426D-B6AF-21F4CC8DF387}" presName="linNode" presStyleCnt="0"/>
      <dgm:spPr/>
    </dgm:pt>
    <dgm:pt modelId="{A0765889-94E9-4951-9287-0ED8622CB97C}" type="pres">
      <dgm:prSet presAssocID="{F934B915-F034-426D-B6AF-21F4CC8DF387}" presName="parentText" presStyleLbl="node1" presStyleIdx="0" presStyleCnt="4" custScaleX="75242" custLinFactNeighborX="-350" custLinFactNeighborY="6816">
        <dgm:presLayoutVars>
          <dgm:chMax val="1"/>
          <dgm:bulletEnabled val="1"/>
        </dgm:presLayoutVars>
      </dgm:prSet>
      <dgm:spPr/>
    </dgm:pt>
    <dgm:pt modelId="{D8242935-8D3A-493C-8D31-23165F3B8E66}" type="pres">
      <dgm:prSet presAssocID="{F934B915-F034-426D-B6AF-21F4CC8DF387}" presName="descendantText" presStyleLbl="alignAccFollowNode1" presStyleIdx="0" presStyleCnt="4" custLinFactNeighborX="-968" custLinFactNeighborY="3651">
        <dgm:presLayoutVars>
          <dgm:bulletEnabled val="1"/>
        </dgm:presLayoutVars>
      </dgm:prSet>
      <dgm:spPr/>
    </dgm:pt>
    <dgm:pt modelId="{68D080EE-573E-4789-B68A-EF0D6FA55BCA}" type="pres">
      <dgm:prSet presAssocID="{24FEC3A8-E1D0-4E7F-A96D-3D24AE671CD5}" presName="sp" presStyleCnt="0"/>
      <dgm:spPr/>
    </dgm:pt>
    <dgm:pt modelId="{5527C641-216D-417F-A62B-90E19132DB9F}" type="pres">
      <dgm:prSet presAssocID="{DC95AD43-52FE-44A2-ACD5-DB8203CEAAE7}" presName="linNode" presStyleCnt="0"/>
      <dgm:spPr/>
    </dgm:pt>
    <dgm:pt modelId="{8306CF87-72D2-44C6-879A-DDA9754D1D0B}" type="pres">
      <dgm:prSet presAssocID="{DC95AD43-52FE-44A2-ACD5-DB8203CEAAE7}" presName="parentText" presStyleLbl="node1" presStyleIdx="1" presStyleCnt="4" custScaleX="75242" custLinFactNeighborX="-350" custLinFactNeighborY="6816">
        <dgm:presLayoutVars>
          <dgm:chMax val="1"/>
          <dgm:bulletEnabled val="1"/>
        </dgm:presLayoutVars>
      </dgm:prSet>
      <dgm:spPr/>
    </dgm:pt>
    <dgm:pt modelId="{1B4D9135-4F07-44F1-A049-1123A9A66CB6}" type="pres">
      <dgm:prSet presAssocID="{DC95AD43-52FE-44A2-ACD5-DB8203CEAAE7}" presName="descendantText" presStyleLbl="alignAccFollowNode1" presStyleIdx="1" presStyleCnt="4" custLinFactNeighborX="-968" custLinFactNeighborY="3651">
        <dgm:presLayoutVars>
          <dgm:bulletEnabled val="1"/>
        </dgm:presLayoutVars>
      </dgm:prSet>
      <dgm:spPr/>
    </dgm:pt>
    <dgm:pt modelId="{6ACE7019-415C-471D-8A6D-88A122EB6852}" type="pres">
      <dgm:prSet presAssocID="{C5A1ED2F-DCFC-4849-AE87-71DB78788933}" presName="sp" presStyleCnt="0"/>
      <dgm:spPr/>
    </dgm:pt>
    <dgm:pt modelId="{65EFF461-3682-4C92-B9EB-CE44991E9BD2}" type="pres">
      <dgm:prSet presAssocID="{E53DC11F-FF69-4F90-9E6E-CB442BD0F583}" presName="linNode" presStyleCnt="0"/>
      <dgm:spPr/>
    </dgm:pt>
    <dgm:pt modelId="{212D4550-F17B-4868-BBED-F182CD82362A}" type="pres">
      <dgm:prSet presAssocID="{E53DC11F-FF69-4F90-9E6E-CB442BD0F583}" presName="parentText" presStyleLbl="node1" presStyleIdx="2" presStyleCnt="4" custScaleX="75242" custLinFactNeighborX="-350" custLinFactNeighborY="3895">
        <dgm:presLayoutVars>
          <dgm:chMax val="1"/>
          <dgm:bulletEnabled val="1"/>
        </dgm:presLayoutVars>
      </dgm:prSet>
      <dgm:spPr/>
    </dgm:pt>
    <dgm:pt modelId="{47C0D635-60C3-4D44-BF6C-664DA97002F7}" type="pres">
      <dgm:prSet presAssocID="{E53DC11F-FF69-4F90-9E6E-CB442BD0F583}" presName="descendantText" presStyleLbl="alignAccFollowNode1" presStyleIdx="2" presStyleCnt="4" custLinFactNeighborX="-968" custLinFactNeighborY="3651">
        <dgm:presLayoutVars>
          <dgm:bulletEnabled val="1"/>
        </dgm:presLayoutVars>
      </dgm:prSet>
      <dgm:spPr/>
    </dgm:pt>
    <dgm:pt modelId="{3DC1D61B-9B87-4A82-8FBF-1B4B0023F2BC}" type="pres">
      <dgm:prSet presAssocID="{67677B27-13ED-453D-B68F-562EF98C140D}" presName="sp" presStyleCnt="0"/>
      <dgm:spPr/>
    </dgm:pt>
    <dgm:pt modelId="{375BB4B4-EB68-414E-A2F3-DB5F30CFAF13}" type="pres">
      <dgm:prSet presAssocID="{FF025329-82F6-4935-97E9-DA16A52AA31E}" presName="linNode" presStyleCnt="0"/>
      <dgm:spPr/>
    </dgm:pt>
    <dgm:pt modelId="{9012B248-0D0B-4BBD-A0E2-00D42ABC05CF}" type="pres">
      <dgm:prSet presAssocID="{FF025329-82F6-4935-97E9-DA16A52AA31E}" presName="parentText" presStyleLbl="node1" presStyleIdx="3" presStyleCnt="4" custScaleX="75242">
        <dgm:presLayoutVars>
          <dgm:chMax val="1"/>
          <dgm:bulletEnabled val="1"/>
        </dgm:presLayoutVars>
      </dgm:prSet>
      <dgm:spPr/>
    </dgm:pt>
    <dgm:pt modelId="{0471EC8D-69D4-43CA-812C-3E4F833198F2}" type="pres">
      <dgm:prSet presAssocID="{FF025329-82F6-4935-97E9-DA16A52AA31E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5606F411-9EEA-454D-B8BB-4BFB8AEC9876}" type="presOf" srcId="{38247133-66E9-4680-B3B1-A6FBA61C5F01}" destId="{0471EC8D-69D4-43CA-812C-3E4F833198F2}" srcOrd="0" destOrd="1" presId="urn:microsoft.com/office/officeart/2005/8/layout/vList5"/>
    <dgm:cxn modelId="{BBFFF312-099A-4EAF-8954-1C63773A3F17}" srcId="{F934B915-F034-426D-B6AF-21F4CC8DF387}" destId="{4A6F8630-5780-4F7A-A413-A2FDC3BD8B35}" srcOrd="0" destOrd="0" parTransId="{7DBE663D-79DA-4EE5-9BF6-EDB30E2AA328}" sibTransId="{BD15BD38-E7AE-43EB-B92E-EB122916DA2A}"/>
    <dgm:cxn modelId="{46EF1733-D03C-46C2-95F9-44CE3C9712C2}" srcId="{8C49004C-0AAA-4B42-A753-3D2FB05735CC}" destId="{F934B915-F034-426D-B6AF-21F4CC8DF387}" srcOrd="0" destOrd="0" parTransId="{A1E6C26E-7E27-4530-BF4A-1CA7D00F0243}" sibTransId="{24FEC3A8-E1D0-4E7F-A96D-3D24AE671CD5}"/>
    <dgm:cxn modelId="{2364A036-8D3C-4BB9-A8C5-10C2A4667BD2}" type="presOf" srcId="{FF025329-82F6-4935-97E9-DA16A52AA31E}" destId="{9012B248-0D0B-4BBD-A0E2-00D42ABC05CF}" srcOrd="0" destOrd="0" presId="urn:microsoft.com/office/officeart/2005/8/layout/vList5"/>
    <dgm:cxn modelId="{BE88DF42-F438-4767-ADF2-C7903896EA8E}" srcId="{FF025329-82F6-4935-97E9-DA16A52AA31E}" destId="{31CF4F9A-77C0-425D-9757-AC01BCAEAA69}" srcOrd="0" destOrd="0" parTransId="{49E528C3-B947-4B2D-A79A-E6E5D82CE29C}" sibTransId="{D5AD8B73-C972-4DD6-A4C7-9FD31FBC0909}"/>
    <dgm:cxn modelId="{8DFDFB66-E978-4E7E-B661-F5359F7DA018}" type="presOf" srcId="{4D701C8F-54B8-461B-B8E3-958CBC1B3C05}" destId="{47C0D635-60C3-4D44-BF6C-664DA97002F7}" srcOrd="0" destOrd="0" presId="urn:microsoft.com/office/officeart/2005/8/layout/vList5"/>
    <dgm:cxn modelId="{9D96A258-2D68-461C-BBC3-E805C3CC7834}" type="presOf" srcId="{B607A3D2-5202-423A-8ABE-489F775E628B}" destId="{1B4D9135-4F07-44F1-A049-1123A9A66CB6}" srcOrd="0" destOrd="0" presId="urn:microsoft.com/office/officeart/2005/8/layout/vList5"/>
    <dgm:cxn modelId="{F430937C-0CA2-47CC-A051-074E7DA52229}" srcId="{E53DC11F-FF69-4F90-9E6E-CB442BD0F583}" destId="{4D701C8F-54B8-461B-B8E3-958CBC1B3C05}" srcOrd="0" destOrd="0" parTransId="{B5193834-0A25-4801-814D-A866C70BA03F}" sibTransId="{0CE8B9F0-B212-488D-B2FE-004822F42AB0}"/>
    <dgm:cxn modelId="{49390A82-1E03-4645-A346-27BC51C3CF1D}" srcId="{E53DC11F-FF69-4F90-9E6E-CB442BD0F583}" destId="{9B55F9DF-51ED-4E43-B364-DE91CB94FEE2}" srcOrd="1" destOrd="0" parTransId="{5A722354-C9C2-4BAC-BCCE-6FF297809AE9}" sibTransId="{EAC5ABFB-5C3C-4E18-A0E0-0DD97D1106D2}"/>
    <dgm:cxn modelId="{4CF46682-6EB0-436D-85C2-9DDCBA47C0E5}" srcId="{8C49004C-0AAA-4B42-A753-3D2FB05735CC}" destId="{E53DC11F-FF69-4F90-9E6E-CB442BD0F583}" srcOrd="2" destOrd="0" parTransId="{DB423CA4-66DF-49B4-A538-D5CC076FDC18}" sibTransId="{67677B27-13ED-453D-B68F-562EF98C140D}"/>
    <dgm:cxn modelId="{BBD08983-A8DC-4770-A537-9CD85E9E6218}" type="presOf" srcId="{AA39E1AE-8083-416B-8116-73FBED5B05A7}" destId="{1B4D9135-4F07-44F1-A049-1123A9A66CB6}" srcOrd="0" destOrd="1" presId="urn:microsoft.com/office/officeart/2005/8/layout/vList5"/>
    <dgm:cxn modelId="{A5BEAA85-4569-462A-8987-4CA5E118821B}" type="presOf" srcId="{8C49004C-0AAA-4B42-A753-3D2FB05735CC}" destId="{976BAAEA-D0C6-4B73-98DF-F47056502046}" srcOrd="0" destOrd="0" presId="urn:microsoft.com/office/officeart/2005/8/layout/vList5"/>
    <dgm:cxn modelId="{86BE448F-C217-49BF-A886-C711B32FC9D9}" srcId="{8C49004C-0AAA-4B42-A753-3D2FB05735CC}" destId="{DC95AD43-52FE-44A2-ACD5-DB8203CEAAE7}" srcOrd="1" destOrd="0" parTransId="{9490DEBC-5931-42FA-9859-748D7DB28358}" sibTransId="{C5A1ED2F-DCFC-4849-AE87-71DB78788933}"/>
    <dgm:cxn modelId="{91DB4F92-B2A5-4EA4-ABD7-98ACABB656B6}" type="presOf" srcId="{F934B915-F034-426D-B6AF-21F4CC8DF387}" destId="{A0765889-94E9-4951-9287-0ED8622CB97C}" srcOrd="0" destOrd="0" presId="urn:microsoft.com/office/officeart/2005/8/layout/vList5"/>
    <dgm:cxn modelId="{5B974F9D-1E82-4B26-B167-AC752B6F2C48}" srcId="{8C49004C-0AAA-4B42-A753-3D2FB05735CC}" destId="{FF025329-82F6-4935-97E9-DA16A52AA31E}" srcOrd="3" destOrd="0" parTransId="{96FCFB62-B5B4-4D01-9435-91F3BDCAE927}" sibTransId="{5DD1373D-C493-4FBF-B6D2-23F6C9A62F94}"/>
    <dgm:cxn modelId="{948DDCCD-746F-485B-8F43-2824728A6107}" srcId="{DC95AD43-52FE-44A2-ACD5-DB8203CEAAE7}" destId="{AA39E1AE-8083-416B-8116-73FBED5B05A7}" srcOrd="1" destOrd="0" parTransId="{62310DE3-DA37-46AB-8B5C-EE3F63432840}" sibTransId="{4519E735-78FA-405D-9FD5-CDDA09BC1B64}"/>
    <dgm:cxn modelId="{1F60ABD0-B06C-4B30-BB69-CDBCDFE578F1}" type="presOf" srcId="{31CF4F9A-77C0-425D-9757-AC01BCAEAA69}" destId="{0471EC8D-69D4-43CA-812C-3E4F833198F2}" srcOrd="0" destOrd="0" presId="urn:microsoft.com/office/officeart/2005/8/layout/vList5"/>
    <dgm:cxn modelId="{1C2214D1-72DE-4D63-B145-17E2FBC4332A}" type="presOf" srcId="{DC95AD43-52FE-44A2-ACD5-DB8203CEAAE7}" destId="{8306CF87-72D2-44C6-879A-DDA9754D1D0B}" srcOrd="0" destOrd="0" presId="urn:microsoft.com/office/officeart/2005/8/layout/vList5"/>
    <dgm:cxn modelId="{807B17E6-025B-419D-9976-61B91B757A90}" srcId="{FF025329-82F6-4935-97E9-DA16A52AA31E}" destId="{38247133-66E9-4680-B3B1-A6FBA61C5F01}" srcOrd="1" destOrd="0" parTransId="{6961FD35-9523-41DA-8F06-C9E14FBCC545}" sibTransId="{A45D3944-B1FD-4FA5-BFEF-64553E82F2D6}"/>
    <dgm:cxn modelId="{DBCE37E6-EF5B-4279-A96C-5DE402642A77}" type="presOf" srcId="{4A6F8630-5780-4F7A-A413-A2FDC3BD8B35}" destId="{D8242935-8D3A-493C-8D31-23165F3B8E66}" srcOrd="0" destOrd="0" presId="urn:microsoft.com/office/officeart/2005/8/layout/vList5"/>
    <dgm:cxn modelId="{887F3DF1-006D-4A27-81A5-130D5A6B6057}" srcId="{DC95AD43-52FE-44A2-ACD5-DB8203CEAAE7}" destId="{B607A3D2-5202-423A-8ABE-489F775E628B}" srcOrd="0" destOrd="0" parTransId="{FB515398-F123-458A-B019-443F8E744D34}" sibTransId="{384DF6DD-E59D-451F-B0FF-20B668C9C69F}"/>
    <dgm:cxn modelId="{0E4FEAF2-204F-4D14-9A99-7F9F64C1AAFA}" type="presOf" srcId="{9B55F9DF-51ED-4E43-B364-DE91CB94FEE2}" destId="{47C0D635-60C3-4D44-BF6C-664DA97002F7}" srcOrd="0" destOrd="1" presId="urn:microsoft.com/office/officeart/2005/8/layout/vList5"/>
    <dgm:cxn modelId="{09EF66FC-C04E-4E3D-BC5D-17F90A79D51E}" type="presOf" srcId="{E53DC11F-FF69-4F90-9E6E-CB442BD0F583}" destId="{212D4550-F17B-4868-BBED-F182CD82362A}" srcOrd="0" destOrd="0" presId="urn:microsoft.com/office/officeart/2005/8/layout/vList5"/>
    <dgm:cxn modelId="{50B365C8-1423-442F-9AB6-B264A55B83F3}" type="presParOf" srcId="{976BAAEA-D0C6-4B73-98DF-F47056502046}" destId="{AE361340-7557-495C-9EFB-58B18A204637}" srcOrd="0" destOrd="0" presId="urn:microsoft.com/office/officeart/2005/8/layout/vList5"/>
    <dgm:cxn modelId="{F5DAC3CE-5F7D-4507-A21D-9A7455E1F2DF}" type="presParOf" srcId="{AE361340-7557-495C-9EFB-58B18A204637}" destId="{A0765889-94E9-4951-9287-0ED8622CB97C}" srcOrd="0" destOrd="0" presId="urn:microsoft.com/office/officeart/2005/8/layout/vList5"/>
    <dgm:cxn modelId="{EFC20414-5D46-4371-90CA-F74D93FAD9D4}" type="presParOf" srcId="{AE361340-7557-495C-9EFB-58B18A204637}" destId="{D8242935-8D3A-493C-8D31-23165F3B8E66}" srcOrd="1" destOrd="0" presId="urn:microsoft.com/office/officeart/2005/8/layout/vList5"/>
    <dgm:cxn modelId="{A9757AE9-AAFE-4A9A-A0FB-C5BA0F3C9E71}" type="presParOf" srcId="{976BAAEA-D0C6-4B73-98DF-F47056502046}" destId="{68D080EE-573E-4789-B68A-EF0D6FA55BCA}" srcOrd="1" destOrd="0" presId="urn:microsoft.com/office/officeart/2005/8/layout/vList5"/>
    <dgm:cxn modelId="{F47A91A8-F8EC-4C34-983B-3478B268BC4F}" type="presParOf" srcId="{976BAAEA-D0C6-4B73-98DF-F47056502046}" destId="{5527C641-216D-417F-A62B-90E19132DB9F}" srcOrd="2" destOrd="0" presId="urn:microsoft.com/office/officeart/2005/8/layout/vList5"/>
    <dgm:cxn modelId="{FDA4F5E7-D8F8-42BE-9C66-71BBF0B17BD7}" type="presParOf" srcId="{5527C641-216D-417F-A62B-90E19132DB9F}" destId="{8306CF87-72D2-44C6-879A-DDA9754D1D0B}" srcOrd="0" destOrd="0" presId="urn:microsoft.com/office/officeart/2005/8/layout/vList5"/>
    <dgm:cxn modelId="{D54B9C76-54CF-4C97-A504-68F244D3635B}" type="presParOf" srcId="{5527C641-216D-417F-A62B-90E19132DB9F}" destId="{1B4D9135-4F07-44F1-A049-1123A9A66CB6}" srcOrd="1" destOrd="0" presId="urn:microsoft.com/office/officeart/2005/8/layout/vList5"/>
    <dgm:cxn modelId="{43246CA6-971E-4ABD-868C-13A3A158E5BF}" type="presParOf" srcId="{976BAAEA-D0C6-4B73-98DF-F47056502046}" destId="{6ACE7019-415C-471D-8A6D-88A122EB6852}" srcOrd="3" destOrd="0" presId="urn:microsoft.com/office/officeart/2005/8/layout/vList5"/>
    <dgm:cxn modelId="{B4DC7482-FE7A-4253-9C2C-2FFDFA85CE20}" type="presParOf" srcId="{976BAAEA-D0C6-4B73-98DF-F47056502046}" destId="{65EFF461-3682-4C92-B9EB-CE44991E9BD2}" srcOrd="4" destOrd="0" presId="urn:microsoft.com/office/officeart/2005/8/layout/vList5"/>
    <dgm:cxn modelId="{8A11F716-989E-44EE-A1FA-C77BED9AAE18}" type="presParOf" srcId="{65EFF461-3682-4C92-B9EB-CE44991E9BD2}" destId="{212D4550-F17B-4868-BBED-F182CD82362A}" srcOrd="0" destOrd="0" presId="urn:microsoft.com/office/officeart/2005/8/layout/vList5"/>
    <dgm:cxn modelId="{D8E13269-5631-4F9B-A26C-AC1B5DDC60C2}" type="presParOf" srcId="{65EFF461-3682-4C92-B9EB-CE44991E9BD2}" destId="{47C0D635-60C3-4D44-BF6C-664DA97002F7}" srcOrd="1" destOrd="0" presId="urn:microsoft.com/office/officeart/2005/8/layout/vList5"/>
    <dgm:cxn modelId="{CBC5683F-5643-4B1C-BBCE-6224396EF1E3}" type="presParOf" srcId="{976BAAEA-D0C6-4B73-98DF-F47056502046}" destId="{3DC1D61B-9B87-4A82-8FBF-1B4B0023F2BC}" srcOrd="5" destOrd="0" presId="urn:microsoft.com/office/officeart/2005/8/layout/vList5"/>
    <dgm:cxn modelId="{95E25221-B586-403C-A04E-C626C911F9DD}" type="presParOf" srcId="{976BAAEA-D0C6-4B73-98DF-F47056502046}" destId="{375BB4B4-EB68-414E-A2F3-DB5F30CFAF13}" srcOrd="6" destOrd="0" presId="urn:microsoft.com/office/officeart/2005/8/layout/vList5"/>
    <dgm:cxn modelId="{AAB93E25-AEC4-4CB1-B3B7-EA67A5673D36}" type="presParOf" srcId="{375BB4B4-EB68-414E-A2F3-DB5F30CFAF13}" destId="{9012B248-0D0B-4BBD-A0E2-00D42ABC05CF}" srcOrd="0" destOrd="0" presId="urn:microsoft.com/office/officeart/2005/8/layout/vList5"/>
    <dgm:cxn modelId="{A22606C2-8615-4422-B33E-D3371CEB6C07}" type="presParOf" srcId="{375BB4B4-EB68-414E-A2F3-DB5F30CFAF13}" destId="{0471EC8D-69D4-43CA-812C-3E4F833198F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242935-8D3A-493C-8D31-23165F3B8E66}">
      <dsp:nvSpPr>
        <dsp:cNvPr id="0" name=""/>
        <dsp:cNvSpPr/>
      </dsp:nvSpPr>
      <dsp:spPr>
        <a:xfrm rot="5400000">
          <a:off x="3755278" y="-1617495"/>
          <a:ext cx="691267" cy="4153145"/>
        </a:xfrm>
        <a:prstGeom prst="round2Same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noProof="0" dirty="0">
              <a:solidFill>
                <a:schemeClr val="tx1"/>
              </a:solidFill>
            </a:rPr>
            <a:t>ACCESS and KILL Password</a:t>
          </a:r>
        </a:p>
      </dsp:txBody>
      <dsp:txXfrm rot="-5400000">
        <a:off x="2024340" y="147188"/>
        <a:ext cx="4119400" cy="623777"/>
      </dsp:txXfrm>
    </dsp:sp>
    <dsp:sp modelId="{A0765889-94E9-4951-9287-0ED8622CB97C}">
      <dsp:nvSpPr>
        <dsp:cNvPr id="0" name=""/>
        <dsp:cNvSpPr/>
      </dsp:nvSpPr>
      <dsp:spPr>
        <a:xfrm>
          <a:off x="274655" y="60692"/>
          <a:ext cx="1757761" cy="864084"/>
        </a:xfrm>
        <a:prstGeom prst="roundRect">
          <a:avLst/>
        </a:prstGeom>
        <a:solidFill>
          <a:srgbClr val="00B0F0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noProof="0" dirty="0"/>
            <a:t>Reserved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noProof="0" dirty="0"/>
            <a:t>Memory</a:t>
          </a:r>
        </a:p>
      </dsp:txBody>
      <dsp:txXfrm>
        <a:off x="316836" y="102873"/>
        <a:ext cx="1673399" cy="779722"/>
      </dsp:txXfrm>
    </dsp:sp>
    <dsp:sp modelId="{1B4D9135-4F07-44F1-A049-1123A9A66CB6}">
      <dsp:nvSpPr>
        <dsp:cNvPr id="0" name=""/>
        <dsp:cNvSpPr/>
      </dsp:nvSpPr>
      <dsp:spPr>
        <a:xfrm rot="5400000">
          <a:off x="3755278" y="-710207"/>
          <a:ext cx="691267" cy="4153145"/>
        </a:xfrm>
        <a:prstGeom prst="round2Same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noProof="0" dirty="0"/>
            <a:t>EPC </a:t>
          </a:r>
          <a:r>
            <a:rPr lang="en-US" sz="1400" kern="1200" noProof="0" dirty="0">
              <a:solidFill>
                <a:srgbClr val="FF0000"/>
              </a:solidFill>
            </a:rPr>
            <a:t>E</a:t>
          </a:r>
          <a:r>
            <a:rPr lang="en-US" sz="1400" kern="1200" noProof="0" dirty="0"/>
            <a:t>lectronic </a:t>
          </a:r>
          <a:r>
            <a:rPr lang="en-US" sz="1400" kern="1200" noProof="0" dirty="0">
              <a:solidFill>
                <a:srgbClr val="FF0000"/>
              </a:solidFill>
            </a:rPr>
            <a:t>P</a:t>
          </a:r>
          <a:r>
            <a:rPr lang="en-US" sz="1400" kern="1200" noProof="0" dirty="0"/>
            <a:t>roduct </a:t>
          </a:r>
          <a:r>
            <a:rPr lang="en-US" sz="1400" kern="1200" noProof="0" dirty="0">
              <a:solidFill>
                <a:srgbClr val="FF0000"/>
              </a:solidFill>
            </a:rPr>
            <a:t>C</a:t>
          </a:r>
          <a:r>
            <a:rPr lang="en-US" sz="1400" kern="1200" noProof="0" dirty="0"/>
            <a:t>ode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noProof="0" dirty="0"/>
            <a:t>Code can be written by user</a:t>
          </a:r>
        </a:p>
      </dsp:txBody>
      <dsp:txXfrm rot="-5400000">
        <a:off x="2024340" y="1054476"/>
        <a:ext cx="4119400" cy="623777"/>
      </dsp:txXfrm>
    </dsp:sp>
    <dsp:sp modelId="{8306CF87-72D2-44C6-879A-DDA9754D1D0B}">
      <dsp:nvSpPr>
        <dsp:cNvPr id="0" name=""/>
        <dsp:cNvSpPr/>
      </dsp:nvSpPr>
      <dsp:spPr>
        <a:xfrm>
          <a:off x="274655" y="967981"/>
          <a:ext cx="1757761" cy="864084"/>
        </a:xfrm>
        <a:prstGeom prst="roundRect">
          <a:avLst/>
        </a:prstGeom>
        <a:solidFill>
          <a:srgbClr val="00B0F0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400" b="1" kern="1200" dirty="0"/>
            <a:t>EPC Memory</a:t>
          </a:r>
          <a:endParaRPr lang="en-US" sz="2400" b="1" kern="1200" dirty="0"/>
        </a:p>
      </dsp:txBody>
      <dsp:txXfrm>
        <a:off x="316836" y="1010162"/>
        <a:ext cx="1673399" cy="779722"/>
      </dsp:txXfrm>
    </dsp:sp>
    <dsp:sp modelId="{47C0D635-60C3-4D44-BF6C-664DA97002F7}">
      <dsp:nvSpPr>
        <dsp:cNvPr id="0" name=""/>
        <dsp:cNvSpPr/>
      </dsp:nvSpPr>
      <dsp:spPr>
        <a:xfrm rot="5400000">
          <a:off x="3755278" y="197081"/>
          <a:ext cx="691267" cy="4153145"/>
        </a:xfrm>
        <a:prstGeom prst="round2Same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noProof="0" dirty="0"/>
            <a:t>TID </a:t>
          </a:r>
          <a:r>
            <a:rPr lang="en-US" sz="1400" kern="1200" noProof="0" dirty="0">
              <a:solidFill>
                <a:srgbClr val="FF0000"/>
              </a:solidFill>
            </a:rPr>
            <a:t>T</a:t>
          </a:r>
          <a:r>
            <a:rPr lang="en-US" sz="1400" kern="1200" noProof="0" dirty="0"/>
            <a:t>ag </a:t>
          </a:r>
          <a:r>
            <a:rPr lang="en-US" sz="1400" kern="1200" noProof="0" dirty="0" err="1">
              <a:solidFill>
                <a:srgbClr val="FF0000"/>
              </a:solidFill>
            </a:rPr>
            <a:t>Id</a:t>
          </a:r>
          <a:r>
            <a:rPr lang="en-US" sz="1400" kern="1200" noProof="0" dirty="0" err="1"/>
            <a:t>enitfier</a:t>
          </a:r>
          <a:r>
            <a:rPr lang="en-US" sz="1400" kern="1200" noProof="0" dirty="0"/>
            <a:t> (preprogrammed &amp; locked)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noProof="0" dirty="0"/>
            <a:t>IC Manufacturer information, Unique serial number </a:t>
          </a:r>
        </a:p>
      </dsp:txBody>
      <dsp:txXfrm rot="-5400000">
        <a:off x="2024340" y="1961765"/>
        <a:ext cx="4119400" cy="623777"/>
      </dsp:txXfrm>
    </dsp:sp>
    <dsp:sp modelId="{212D4550-F17B-4868-BBED-F182CD82362A}">
      <dsp:nvSpPr>
        <dsp:cNvPr id="0" name=""/>
        <dsp:cNvSpPr/>
      </dsp:nvSpPr>
      <dsp:spPr>
        <a:xfrm>
          <a:off x="274655" y="1850030"/>
          <a:ext cx="1757761" cy="864084"/>
        </a:xfrm>
        <a:prstGeom prst="roundRect">
          <a:avLst/>
        </a:prstGeom>
        <a:solidFill>
          <a:srgbClr val="00B0F0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400" b="1" kern="1200" dirty="0"/>
            <a:t>TID</a:t>
          </a:r>
          <a:r>
            <a:rPr lang="de-AT" sz="3200" b="1" kern="1200" dirty="0"/>
            <a:t> </a:t>
          </a:r>
          <a:endParaRPr lang="en-US" sz="3200" b="1" kern="1200" dirty="0"/>
        </a:p>
      </dsp:txBody>
      <dsp:txXfrm>
        <a:off x="316836" y="1892211"/>
        <a:ext cx="1673399" cy="779722"/>
      </dsp:txXfrm>
    </dsp:sp>
    <dsp:sp modelId="{0471EC8D-69D4-43CA-812C-3E4F833198F2}">
      <dsp:nvSpPr>
        <dsp:cNvPr id="0" name=""/>
        <dsp:cNvSpPr/>
      </dsp:nvSpPr>
      <dsp:spPr>
        <a:xfrm rot="5400000">
          <a:off x="3777892" y="1079132"/>
          <a:ext cx="691267" cy="4153145"/>
        </a:xfrm>
        <a:prstGeom prst="round2Same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noProof="0" dirty="0"/>
            <a:t>Manufacturing, quality and product related data storage</a:t>
          </a:r>
          <a:endParaRPr lang="en-US" sz="11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noProof="0" dirty="0"/>
            <a:t>User related data storage </a:t>
          </a:r>
        </a:p>
      </dsp:txBody>
      <dsp:txXfrm rot="-5400000">
        <a:off x="2046954" y="2843816"/>
        <a:ext cx="4119400" cy="623777"/>
      </dsp:txXfrm>
    </dsp:sp>
    <dsp:sp modelId="{9012B248-0D0B-4BBD-A0E2-00D42ABC05CF}">
      <dsp:nvSpPr>
        <dsp:cNvPr id="0" name=""/>
        <dsp:cNvSpPr/>
      </dsp:nvSpPr>
      <dsp:spPr>
        <a:xfrm>
          <a:off x="289191" y="2723662"/>
          <a:ext cx="1757761" cy="864084"/>
        </a:xfrm>
        <a:prstGeom prst="roundRect">
          <a:avLst/>
        </a:prstGeom>
        <a:solidFill>
          <a:srgbClr val="00B0F0">
            <a:alpha val="90000"/>
          </a:srgb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400" b="1" i="0" kern="1200" dirty="0"/>
            <a:t>User Memory</a:t>
          </a:r>
          <a:endParaRPr lang="en-US" sz="2400" b="1" i="0" kern="1200" dirty="0">
            <a:latin typeface="+mn-lt"/>
          </a:endParaRPr>
        </a:p>
      </dsp:txBody>
      <dsp:txXfrm>
        <a:off x="331372" y="2765843"/>
        <a:ext cx="1673399" cy="7797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971" cy="4931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148" y="0"/>
            <a:ext cx="2945971" cy="4931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848"/>
            <a:ext cx="2945971" cy="4931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148" y="9377848"/>
            <a:ext cx="2945971" cy="4931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1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529336" y="103017"/>
            <a:ext cx="627166" cy="22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41173" y="103017"/>
            <a:ext cx="809247" cy="22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39800" y="746125"/>
            <a:ext cx="4916488" cy="368935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05735" y="4689769"/>
            <a:ext cx="4984651" cy="44415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252326" y="9558549"/>
            <a:ext cx="904177" cy="1925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159176" y="9558548"/>
            <a:ext cx="501111" cy="3867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08092" y="9558549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09648" y="9556861"/>
            <a:ext cx="5378380" cy="16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34948" y="315805"/>
            <a:ext cx="5527780" cy="16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31390" y="746445"/>
            <a:ext cx="4534896" cy="369000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5734" y="4689769"/>
            <a:ext cx="4986207" cy="454284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Franz Amtmann (NXP)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May 2024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Franz Amtmann (NXP)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May 2024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Franz Amtmann(NXP)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November 2023</a:t>
            </a:r>
            <a:endParaRPr lang="en-GB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Franz Amtmann (NXP)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Franz Amtmann (NXP)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14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May 2024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4"/>
          <p:cNvSpPr txBox="1">
            <a:spLocks noChangeArrowheads="1"/>
          </p:cNvSpPr>
          <p:nvPr userDrawn="1"/>
        </p:nvSpPr>
        <p:spPr bwMode="auto">
          <a:xfrm>
            <a:off x="5410200" y="64736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dirty="0"/>
              <a:t>Franz Amtmann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May 2024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Franz Amtmann (NXP)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May 2024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Franz Amtmann (NXP)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Franz Amtmann (NXP)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802.11-24/</a:t>
            </a:r>
            <a:r>
              <a:rPr kumimoji="0" lang="en-US" sz="18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t>0722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r0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May 2024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deref/http%3A%2F%2Fieeexplore.ieee.org%2Fxpl%2Ffreeabs_all.jsp%3Farnumber%3D1549967?_tp=eyJjb250ZXh0Ijp7ImZpcnN0UGFnZSI6InB1YmxpY2F0aW9uIiwicGFnZSI6InB1YmxpY2F0aW9uIn19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KFIjzXYg1RM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nsplash.co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7.bin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jpe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11.svg"/><Relationship Id="rId12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2.png"/><Relationship Id="rId5" Type="http://schemas.openxmlformats.org/officeDocument/2006/relationships/image" Target="../media/image20.sv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image" Target="../media/image7.sv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hyperlink" Target="http://www.rainrfid.org/" TargetMode="External"/><Relationship Id="rId5" Type="http://schemas.openxmlformats.org/officeDocument/2006/relationships/image" Target="../media/image30.jpeg"/><Relationship Id="rId10" Type="http://schemas.openxmlformats.org/officeDocument/2006/relationships/image" Target="../media/image34.png"/><Relationship Id="rId4" Type="http://schemas.openxmlformats.org/officeDocument/2006/relationships/image" Target="../media/image29.jpeg"/><Relationship Id="rId9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dirty="0">
                <a:solidFill>
                  <a:srgbClr val="000000"/>
                </a:solidFill>
                <a:effectLst/>
                <a:latin typeface="+mn-lt"/>
                <a:ea typeface="DengXian" panose="02010600030101010101" pitchFamily="2" charset="-122"/>
                <a:cs typeface="Calibri" panose="020F0502020204030204" pitchFamily="34" charset="0"/>
              </a:rPr>
              <a:t>Introduction to Passive sub-1GHz RFID systems</a:t>
            </a:r>
            <a:endParaRPr lang="en-GB" sz="2800" dirty="0">
              <a:latin typeface="+mn-lt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2024-05-14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68D365-2A0F-47EC-94D1-612E6EFAC2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01183" y="3048000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12" name="Object 3">
            <a:extLst>
              <a:ext uri="{FF2B5EF4-FFF2-40B4-BE49-F238E27FC236}">
                <a16:creationId xmlns:a16="http://schemas.microsoft.com/office/drawing/2014/main" id="{A0BF2BB6-050F-41A6-8CE1-16F15AE655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999041"/>
              </p:ext>
            </p:extLst>
          </p:nvPr>
        </p:nvGraphicFramePr>
        <p:xfrm>
          <a:off x="1222375" y="3657600"/>
          <a:ext cx="803275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9250105" imgH="3431700" progId="Word.Document.8">
                  <p:embed/>
                </p:oleObj>
              </mc:Choice>
              <mc:Fallback>
                <p:oleObj name="Document" r:id="rId3" imgW="9250105" imgH="3431700" progId="Word.Document.8">
                  <p:embed/>
                  <p:pic>
                    <p:nvPicPr>
                      <p:cNvPr id="12" name="Object 3">
                        <a:extLst>
                          <a:ext uri="{FF2B5EF4-FFF2-40B4-BE49-F238E27FC236}">
                            <a16:creationId xmlns:a16="http://schemas.microsoft.com/office/drawing/2014/main" id="{A0BF2BB6-050F-41A6-8CE1-16F15AE655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75" y="3657600"/>
                        <a:ext cx="8032750" cy="2971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DA31C68-EF4B-4D0A-B31C-4D2B4D9EAD23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04B8AA-C3D6-48C6-BD7B-12D26FB38148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 dirty="0"/>
              <a:t>Franz Amtmann (NXP)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E2B77EF-6A65-4949-5A31-950243207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2200"/>
            <a:ext cx="7772400" cy="1362075"/>
          </a:xfrm>
        </p:spPr>
        <p:txBody>
          <a:bodyPr/>
          <a:lstStyle/>
          <a:p>
            <a:r>
              <a:rPr lang="en-GB" dirty="0"/>
              <a:t>EPC Gen 2:</a:t>
            </a:r>
            <a:br>
              <a:rPr lang="en-GB" dirty="0"/>
            </a:br>
            <a:br>
              <a:rPr lang="en-GB" dirty="0"/>
            </a:br>
            <a:r>
              <a:rPr lang="en-GB" dirty="0"/>
              <a:t>Protocol</a:t>
            </a:r>
            <a:endParaRPr lang="de-AT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AC56C48-D693-E1AB-A56A-0A72102670E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2024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06BABE-FD58-305E-C304-29550090150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DC708-D16A-2170-9093-AE5A7A059C93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Franz Amtmann (NXP)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5755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E55088B-8831-E42A-904F-FC20C1E3A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1012371"/>
            <a:ext cx="8153400" cy="586638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+mj-lt"/>
                <a:ea typeface="ヒラギノ角ゴ Pro W3" charset="0"/>
                <a:cs typeface="Calibri" pitchFamily="34" charset="0"/>
              </a:rPr>
              <a:t>Reader to Tag Communication: OOK modulation using PIE Encoding </a:t>
            </a:r>
            <a:br>
              <a:rPr lang="en-US" sz="3200" dirty="0">
                <a:solidFill>
                  <a:schemeClr val="tx1"/>
                </a:solidFill>
                <a:latin typeface="+mj-lt"/>
                <a:ea typeface="ヒラギノ角ゴ Pro W3" charset="0"/>
                <a:cs typeface="Calibri" pitchFamily="34" charset="0"/>
              </a:rPr>
            </a:br>
            <a:endParaRPr lang="de-A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3811E4-3F91-8503-2C6D-FC3D2F21C2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ABCC52B-A3F7-440B-BBF2-55191E6E7773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43426F-BA6C-5077-2572-E135642FFB07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Franz Amtmann(NXP)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582EE-8737-3BF2-1112-139A172E66B1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May 2024</a:t>
            </a:r>
            <a:endParaRPr lang="en-GB" dirty="0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D418484F-ABC4-8460-280E-3CCD1B5C4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9945" y="4180233"/>
            <a:ext cx="3378994" cy="132159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grpSp>
        <p:nvGrpSpPr>
          <p:cNvPr id="10" name="Group 4">
            <a:extLst>
              <a:ext uri="{FF2B5EF4-FFF2-40B4-BE49-F238E27FC236}">
                <a16:creationId xmlns:a16="http://schemas.microsoft.com/office/drawing/2014/main" id="{C53FBD5B-ABBB-D4DC-15B5-176BA2703C57}"/>
              </a:ext>
            </a:extLst>
          </p:cNvPr>
          <p:cNvGrpSpPr>
            <a:grpSpLocks/>
          </p:cNvGrpSpPr>
          <p:nvPr/>
        </p:nvGrpSpPr>
        <p:grpSpPr bwMode="auto">
          <a:xfrm>
            <a:off x="3257550" y="1885950"/>
            <a:ext cx="4396979" cy="2230041"/>
            <a:chOff x="1776" y="1008"/>
            <a:chExt cx="3693" cy="1873"/>
          </a:xfrm>
        </p:grpSpPr>
        <p:pic>
          <p:nvPicPr>
            <p:cNvPr id="11" name="Picture 5">
              <a:extLst>
                <a:ext uri="{FF2B5EF4-FFF2-40B4-BE49-F238E27FC236}">
                  <a16:creationId xmlns:a16="http://schemas.microsoft.com/office/drawing/2014/main" id="{B06755F7-7C11-2A6D-59B3-A2731E37A3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76" y="1008"/>
              <a:ext cx="3693" cy="150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  <p:sp>
          <p:nvSpPr>
            <p:cNvPr id="12" name="Rectangle 6">
              <a:extLst>
                <a:ext uri="{FF2B5EF4-FFF2-40B4-BE49-F238E27FC236}">
                  <a16:creationId xmlns:a16="http://schemas.microsoft.com/office/drawing/2014/main" id="{662AC726-AF19-B945-C497-05429D04DA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9" y="2590"/>
              <a:ext cx="1290" cy="29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50" dirty="0">
                  <a:latin typeface="Calibri" pitchFamily="34" charset="0"/>
                  <a:cs typeface="Calibri" pitchFamily="34" charset="0"/>
                </a:rPr>
                <a:t>transmitted CW</a:t>
              </a:r>
            </a:p>
          </p:txBody>
        </p:sp>
        <p:sp>
          <p:nvSpPr>
            <p:cNvPr id="13" name="Rectangle 7">
              <a:extLst>
                <a:ext uri="{FF2B5EF4-FFF2-40B4-BE49-F238E27FC236}">
                  <a16:creationId xmlns:a16="http://schemas.microsoft.com/office/drawing/2014/main" id="{2FBA5FBB-FA74-BFA5-0E1A-4AD5ED3AF3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4" y="2590"/>
              <a:ext cx="1241" cy="29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50" dirty="0">
                  <a:latin typeface="Calibri" pitchFamily="34" charset="0"/>
                  <a:cs typeface="Calibri" pitchFamily="34" charset="0"/>
                </a:rPr>
                <a:t>attenuated CW</a:t>
              </a:r>
            </a:p>
          </p:txBody>
        </p:sp>
        <p:sp>
          <p:nvSpPr>
            <p:cNvPr id="14" name="Line 8">
              <a:extLst>
                <a:ext uri="{FF2B5EF4-FFF2-40B4-BE49-F238E27FC236}">
                  <a16:creationId xmlns:a16="http://schemas.microsoft.com/office/drawing/2014/main" id="{E067727F-F0E4-26C5-36B3-745F0C3ABB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88" y="1872"/>
              <a:ext cx="240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5" name="Line 9">
              <a:extLst>
                <a:ext uri="{FF2B5EF4-FFF2-40B4-BE49-F238E27FC236}">
                  <a16:creationId xmlns:a16="http://schemas.microsoft.com/office/drawing/2014/main" id="{8EBA4001-8EB3-9595-69AB-D697B7C045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04" y="2016"/>
              <a:ext cx="96" cy="6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6" name="Rectangle 10">
            <a:extLst>
              <a:ext uri="{FF2B5EF4-FFF2-40B4-BE49-F238E27FC236}">
                <a16:creationId xmlns:a16="http://schemas.microsoft.com/office/drawing/2014/main" id="{320F0362-2F35-E742-D6DC-ACA248D87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6557" y="4223553"/>
            <a:ext cx="2514600" cy="1292598"/>
          </a:xfrm>
          <a:prstGeom prst="rect">
            <a:avLst/>
          </a:prstGeom>
          <a:solidFill>
            <a:schemeClr val="accent1"/>
          </a:solidFill>
          <a:ln w="1905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spcAft>
                <a:spcPts val="450"/>
              </a:spcAft>
              <a:defRPr/>
            </a:pPr>
            <a:r>
              <a:rPr lang="en-US" sz="1650" dirty="0">
                <a:latin typeface="Calibri" pitchFamily="34" charset="0"/>
                <a:cs typeface="Calibri" pitchFamily="34" charset="0"/>
              </a:rPr>
              <a:t>Data rates according with local radio regulations.</a:t>
            </a:r>
          </a:p>
          <a:p>
            <a:pPr>
              <a:lnSpc>
                <a:spcPct val="50000"/>
              </a:lnSpc>
              <a:spcBef>
                <a:spcPct val="50000"/>
              </a:spcBef>
              <a:spcAft>
                <a:spcPts val="450"/>
              </a:spcAft>
              <a:defRPr/>
            </a:pPr>
            <a:r>
              <a:rPr lang="en-US" sz="1050" dirty="0">
                <a:latin typeface="Calibri" pitchFamily="34" charset="0"/>
                <a:cs typeface="Calibri" pitchFamily="34" charset="0"/>
              </a:rPr>
              <a:t>6.25µs = 160kbps</a:t>
            </a:r>
          </a:p>
          <a:p>
            <a:pPr>
              <a:lnSpc>
                <a:spcPct val="50000"/>
              </a:lnSpc>
              <a:spcBef>
                <a:spcPct val="50000"/>
              </a:spcBef>
              <a:spcAft>
                <a:spcPts val="450"/>
              </a:spcAft>
              <a:defRPr/>
            </a:pPr>
            <a:r>
              <a:rPr lang="en-US" sz="1050" dirty="0">
                <a:latin typeface="Calibri" pitchFamily="34" charset="0"/>
                <a:cs typeface="Calibri" pitchFamily="34" charset="0"/>
              </a:rPr>
              <a:t>12.5µs = 80kbps</a:t>
            </a:r>
          </a:p>
          <a:p>
            <a:pPr>
              <a:lnSpc>
                <a:spcPct val="50000"/>
              </a:lnSpc>
              <a:spcBef>
                <a:spcPct val="50000"/>
              </a:spcBef>
              <a:spcAft>
                <a:spcPts val="450"/>
              </a:spcAft>
              <a:defRPr/>
            </a:pPr>
            <a:r>
              <a:rPr lang="en-US" sz="1050" dirty="0">
                <a:latin typeface="Calibri" pitchFamily="34" charset="0"/>
                <a:cs typeface="Calibri" pitchFamily="34" charset="0"/>
              </a:rPr>
              <a:t>25µs = 40kbps</a:t>
            </a: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13F52023-D578-AA30-C9AA-7253AAEAD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451" y="1986819"/>
            <a:ext cx="2806303" cy="600164"/>
          </a:xfrm>
          <a:prstGeom prst="rect">
            <a:avLst/>
          </a:prstGeom>
          <a:solidFill>
            <a:schemeClr val="accent1"/>
          </a:solidFill>
          <a:ln w="1905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spcAft>
                <a:spcPts val="450"/>
              </a:spcAft>
              <a:defRPr/>
            </a:pPr>
            <a:r>
              <a:rPr lang="en-US" sz="1650" dirty="0" err="1">
                <a:latin typeface="Calibri" pitchFamily="34" charset="0"/>
                <a:cs typeface="Calibri" pitchFamily="34" charset="0"/>
              </a:rPr>
              <a:t>Tari</a:t>
            </a:r>
            <a:r>
              <a:rPr lang="en-US" sz="1650" dirty="0">
                <a:latin typeface="Calibri" pitchFamily="34" charset="0"/>
                <a:cs typeface="Calibri" pitchFamily="34" charset="0"/>
              </a:rPr>
              <a:t> = reference time interval (duration of a data-0)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F3FEF0-C891-5E40-7ACB-F2EF36060EF2}"/>
              </a:ext>
            </a:extLst>
          </p:cNvPr>
          <p:cNvSpPr txBox="1"/>
          <p:nvPr/>
        </p:nvSpPr>
        <p:spPr>
          <a:xfrm>
            <a:off x="268821" y="6038271"/>
            <a:ext cx="8824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The standard does not specify sensitivity levels: currently -24dBm (incl 2dB antenna gain) @ 900MHz can be achieved </a:t>
            </a:r>
            <a:endParaRPr lang="de-AT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937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52489-A328-442B-77BA-C52B02FDF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+mj-lt"/>
                <a:ea typeface="ヒラギノ角ゴ Pro W3" charset="0"/>
                <a:cs typeface="Calibri" pitchFamily="34" charset="0"/>
              </a:rPr>
              <a:t>Pulse shape of OOK signal</a:t>
            </a:r>
            <a:br>
              <a:rPr lang="en-US" sz="3200" dirty="0">
                <a:solidFill>
                  <a:schemeClr val="tx1"/>
                </a:solidFill>
                <a:latin typeface="+mj-lt"/>
                <a:ea typeface="ヒラギノ角ゴ Pro W3" charset="0"/>
                <a:cs typeface="Calibri" pitchFamily="34" charset="0"/>
              </a:rPr>
            </a:br>
            <a:endParaRPr lang="de-AT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449296-4527-9842-C2DA-CBA7CD5D06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47211E-8488-D244-8C9D-5662CF5E0286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4FFF2961-F159-E201-C011-8826186A2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1595954"/>
            <a:ext cx="5185463" cy="2390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Group 1248">
            <a:extLst>
              <a:ext uri="{FF2B5EF4-FFF2-40B4-BE49-F238E27FC236}">
                <a16:creationId xmlns:a16="http://schemas.microsoft.com/office/drawing/2014/main" id="{965EC7F0-AA20-EFB1-6D3C-68FCED2528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690326"/>
              </p:ext>
            </p:extLst>
          </p:nvPr>
        </p:nvGraphicFramePr>
        <p:xfrm>
          <a:off x="457200" y="4270787"/>
          <a:ext cx="6751341" cy="1825213"/>
        </p:xfrm>
        <a:graphic>
          <a:graphicData uri="http://schemas.openxmlformats.org/drawingml/2006/table">
            <a:tbl>
              <a:tblPr/>
              <a:tblGrid>
                <a:gridCol w="614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4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81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99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1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35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27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FAB4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Tari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FAB4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Parameter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FAB4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Symbol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FAB4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Minimum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FAB4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Typical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FAB4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Maximum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FAB4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Units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460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FAB4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6.25 µs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FAB4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FAB4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25 µs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FAB4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Modulation Index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FAB4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(A-B)/(A+B)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FAB4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de-A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80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FAB4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de-A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90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FAB4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de-A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100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FAB4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2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FAB4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RF Envelope Ripple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FAB4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</a:t>
                      </a:r>
                      <a:r>
                        <a:rPr kumimoji="0" lang="en-US" sz="11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M</a:t>
                      </a:r>
                      <a:r>
                        <a:rPr kumimoji="0" lang="en-US" sz="11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FAB4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FAB4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FAB4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0,05(A-B)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FAB4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V/m or A/m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8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FAB4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RF Envelope Rise Time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FAB4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  <a:r>
                        <a:rPr kumimoji="0" lang="en-US" sz="11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r,10-90%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FAB4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FAB4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FAB4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0,33Tari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FAB4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µs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8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FAB4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RF Envelope Fall Time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FAB4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  <a:r>
                        <a:rPr kumimoji="0" lang="en-US" sz="11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f,10-90%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FAB4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FAB4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FAB4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0,33Tari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FAB4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µs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6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FAB4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RF Pulsewidth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FAB4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PW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FAB4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MAX(0,265Tari, 2)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FAB4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FAB4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0,525Tari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FAB4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µs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 Box 335">
            <a:extLst>
              <a:ext uri="{FF2B5EF4-FFF2-40B4-BE49-F238E27FC236}">
                <a16:creationId xmlns:a16="http://schemas.microsoft.com/office/drawing/2014/main" id="{39BBB74F-3CDD-F474-8B6D-87C6538EE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42982"/>
            <a:ext cx="2644442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95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RF envelope parameters</a:t>
            </a:r>
          </a:p>
        </p:txBody>
      </p:sp>
    </p:spTree>
    <p:extLst>
      <p:ext uri="{BB962C8B-B14F-4D97-AF65-F5344CB8AC3E}">
        <p14:creationId xmlns:p14="http://schemas.microsoft.com/office/powerpoint/2010/main" val="1612599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1792D-1251-63A4-C22A-4E4350AE8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70" y="643665"/>
            <a:ext cx="7770813" cy="685800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+mj-lt"/>
                <a:ea typeface="ヒラギノ角ゴ Pro W3" charset="0"/>
                <a:cs typeface="Calibri" pitchFamily="34" charset="0"/>
              </a:rPr>
              <a:t>Tag to Reader Communication</a:t>
            </a:r>
            <a:endParaRPr lang="de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672517-D1B3-1490-A236-57B619BDEF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B9E2C-FAFF-8779-9779-F62B36ADBDC9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Franz Amtmann (NXP)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AEDCEB-A23E-8C38-B329-7A9AEC4600F2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May 2024</a:t>
            </a:r>
            <a:endParaRPr lang="en-GB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161C1C4-6F82-63FA-C624-84F1F58D4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570" y="2825145"/>
            <a:ext cx="7352836" cy="22833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Clr>
                <a:srgbClr val="FF6D3F"/>
              </a:buClr>
              <a:buSzTx/>
            </a:pPr>
            <a:r>
              <a:rPr lang="en-US" sz="1800" kern="0" dirty="0">
                <a:latin typeface="Calibri" pitchFamily="34" charset="0"/>
                <a:cs typeface="Calibri" pitchFamily="34" charset="0"/>
              </a:rPr>
              <a:t>Modulation:</a:t>
            </a:r>
          </a:p>
          <a:p>
            <a:pPr marL="0" indent="0">
              <a:buClr>
                <a:srgbClr val="FF6D3F"/>
              </a:buClr>
              <a:buSzTx/>
            </a:pPr>
            <a:endParaRPr lang="en-US" sz="1800" kern="0" dirty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•"/>
            </a:pPr>
            <a:r>
              <a:rPr lang="en-US" sz="1800" kern="0" dirty="0">
                <a:latin typeface="Calibri" pitchFamily="34" charset="0"/>
                <a:cs typeface="Calibri" pitchFamily="34" charset="0"/>
              </a:rPr>
              <a:t>backscatter modulation (change of antenna reflection coefficient)</a:t>
            </a:r>
            <a:br>
              <a:rPr lang="en-US" sz="1800" kern="0" dirty="0">
                <a:latin typeface="Calibri" pitchFamily="34" charset="0"/>
                <a:cs typeface="Calibri" pitchFamily="34" charset="0"/>
              </a:rPr>
            </a:br>
            <a:endParaRPr lang="en-US" kern="0" dirty="0">
              <a:solidFill>
                <a:srgbClr val="4F81BD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Clr>
                <a:srgbClr val="FF6D3F"/>
              </a:buClr>
              <a:buSzTx/>
            </a:pPr>
            <a:r>
              <a:rPr lang="en-US" sz="1800" kern="0" dirty="0">
                <a:latin typeface="Calibri" pitchFamily="34" charset="0"/>
                <a:cs typeface="Calibri" pitchFamily="34" charset="0"/>
              </a:rPr>
              <a:t>Data Encoding:</a:t>
            </a:r>
          </a:p>
          <a:p>
            <a:pPr marL="0" indent="0">
              <a:buClr>
                <a:srgbClr val="FF6D3F"/>
              </a:buClr>
              <a:buSzTx/>
            </a:pPr>
            <a:endParaRPr lang="en-US" sz="1800" kern="0" dirty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•"/>
            </a:pPr>
            <a:r>
              <a:rPr lang="en-US" sz="1800" kern="0" dirty="0">
                <a:latin typeface="Calibri" pitchFamily="34" charset="0"/>
                <a:cs typeface="Calibri" pitchFamily="34" charset="0"/>
              </a:rPr>
              <a:t>FM0 baseband</a:t>
            </a:r>
          </a:p>
          <a:p>
            <a:pPr lvl="1">
              <a:buFontTx/>
              <a:buChar char="•"/>
            </a:pPr>
            <a:r>
              <a:rPr lang="en-US" sz="1800" kern="0" dirty="0">
                <a:latin typeface="Calibri" pitchFamily="34" charset="0"/>
                <a:cs typeface="Calibri" pitchFamily="34" charset="0"/>
              </a:rPr>
              <a:t>Miller – encoded sub-carrier</a:t>
            </a:r>
          </a:p>
          <a:p>
            <a:endParaRPr lang="en-US" sz="1500" kern="0" dirty="0"/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9C3817D2-ACBE-E476-9872-60A621567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7606" y="4198312"/>
            <a:ext cx="18473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150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7F47B54C-413B-F30F-432B-1B7FB678A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333888"/>
            <a:ext cx="84626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 interrogator sets the choice of encoding and data rate by parameters in the </a:t>
            </a:r>
            <a:r>
              <a:rPr lang="en-US" sz="18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Query</a:t>
            </a:r>
            <a:r>
              <a:rPr lang="en-US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command</a:t>
            </a:r>
          </a:p>
        </p:txBody>
      </p:sp>
      <p:pic>
        <p:nvPicPr>
          <p:cNvPr id="10" name="Picture 9" descr="A diagram of a antenna&#10;&#10;Description automatically generated">
            <a:extLst>
              <a:ext uri="{FF2B5EF4-FFF2-40B4-BE49-F238E27FC236}">
                <a16:creationId xmlns:a16="http://schemas.microsoft.com/office/drawing/2014/main" id="{14C536C0-E23A-BD5B-F8E0-93857A754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366080"/>
            <a:ext cx="3971925" cy="12336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7CDE7D-4E92-786D-133C-B6B814B718E4}"/>
              </a:ext>
            </a:extLst>
          </p:cNvPr>
          <p:cNvSpPr txBox="1"/>
          <p:nvPr/>
        </p:nvSpPr>
        <p:spPr>
          <a:xfrm>
            <a:off x="4191000" y="2571866"/>
            <a:ext cx="4876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000" b="0" i="0" dirty="0" err="1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Source:</a:t>
            </a:r>
            <a:r>
              <a:rPr lang="de-AT" sz="1000" b="0" i="0" u="sng" dirty="0" err="1">
                <a:solidFill>
                  <a:srgbClr val="555555"/>
                </a:solidFill>
                <a:effectLst/>
                <a:latin typeface="inherit"/>
                <a:hlinkClick r:id="rId3"/>
              </a:rPr>
              <a:t>IEEE</a:t>
            </a:r>
            <a:r>
              <a:rPr lang="de-AT" sz="1000" b="0" i="0" u="sng" dirty="0">
                <a:solidFill>
                  <a:srgbClr val="555555"/>
                </a:solidFill>
                <a:effectLst/>
                <a:latin typeface="inherit"/>
                <a:hlinkClick r:id="rId3"/>
              </a:rPr>
              <a:t> </a:t>
            </a:r>
            <a:r>
              <a:rPr lang="de-AT" sz="1000" b="0" i="0" u="sng" dirty="0" err="1">
                <a:solidFill>
                  <a:srgbClr val="555555"/>
                </a:solidFill>
                <a:effectLst/>
                <a:latin typeface="inherit"/>
                <a:hlinkClick r:id="rId3"/>
              </a:rPr>
              <a:t>Xplore</a:t>
            </a:r>
            <a:r>
              <a:rPr lang="de-AT" sz="1000" b="0" i="0" u="sng" dirty="0">
                <a:solidFill>
                  <a:srgbClr val="555555"/>
                </a:solidFill>
                <a:effectLst/>
                <a:latin typeface="inherit"/>
              </a:rPr>
              <a:t>, </a:t>
            </a:r>
            <a:r>
              <a:rPr lang="en-US" sz="8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Antenna design for UHF RFID tags: A review and a practical application</a:t>
            </a:r>
          </a:p>
          <a:p>
            <a:pPr algn="l"/>
            <a:endParaRPr lang="de-AT" sz="1000" b="0" i="0" dirty="0">
              <a:solidFill>
                <a:srgbClr val="555555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27EEC2-A2B5-18A8-AFD7-A55C74971CAC}"/>
              </a:ext>
            </a:extLst>
          </p:cNvPr>
          <p:cNvSpPr txBox="1"/>
          <p:nvPr/>
        </p:nvSpPr>
        <p:spPr>
          <a:xfrm>
            <a:off x="212491" y="6051762"/>
            <a:ext cx="8369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The standard does not specify backscatter levels: currently -15dBm@ 900MHz and 0dBm input power are typical</a:t>
            </a:r>
            <a:endParaRPr lang="de-AT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75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670F7-0E9E-BDA7-9E81-6CF94F48D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12" y="1271461"/>
            <a:ext cx="7770813" cy="291227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+mj-lt"/>
                <a:ea typeface="ヒラギノ角ゴ Pro W3" charset="0"/>
                <a:cs typeface="Calibri" pitchFamily="34" charset="0"/>
              </a:rPr>
              <a:t>Tag to Reader Communication: Data Rates</a:t>
            </a:r>
            <a:br>
              <a:rPr lang="en-US" sz="3200" dirty="0">
                <a:solidFill>
                  <a:schemeClr val="tx1"/>
                </a:solidFill>
                <a:latin typeface="+mj-lt"/>
                <a:ea typeface="ヒラギノ角ゴ Pro W3" charset="0"/>
                <a:cs typeface="Calibri" pitchFamily="34" charset="0"/>
              </a:rPr>
            </a:br>
            <a:endParaRPr lang="de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4DC8A3-9DCE-13E0-2E16-1E54DAAF28A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1025F-0EBB-A0E4-917D-6EEC51A9DCD5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Franz Amtmann (NXP)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E4D8F7F-1E2B-9336-3441-0C8976FA659B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May 2024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D443B9-F0B1-63E2-0E73-F058021E7C9A}"/>
              </a:ext>
            </a:extLst>
          </p:cNvPr>
          <p:cNvSpPr txBox="1"/>
          <p:nvPr/>
        </p:nvSpPr>
        <p:spPr>
          <a:xfrm>
            <a:off x="681414" y="5354479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US" sz="18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Query </a:t>
            </a:r>
            <a:r>
              <a:rPr lang="en-US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command that initiates an inventory round specifies M</a:t>
            </a:r>
          </a:p>
        </p:txBody>
      </p:sp>
      <p:graphicFrame>
        <p:nvGraphicFramePr>
          <p:cNvPr id="8" name="Group 81">
            <a:extLst>
              <a:ext uri="{FF2B5EF4-FFF2-40B4-BE49-F238E27FC236}">
                <a16:creationId xmlns:a16="http://schemas.microsoft.com/office/drawing/2014/main" id="{2D898E26-3328-76DE-2889-CC1F075452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931463"/>
              </p:ext>
            </p:extLst>
          </p:nvPr>
        </p:nvGraphicFramePr>
        <p:xfrm>
          <a:off x="1362137" y="2383379"/>
          <a:ext cx="6319644" cy="2014837"/>
        </p:xfrm>
        <a:graphic>
          <a:graphicData uri="http://schemas.openxmlformats.org/drawingml/2006/table">
            <a:tbl>
              <a:tblPr/>
              <a:tblGrid>
                <a:gridCol w="3216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8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5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FAB4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M: Number of sub-carrier cycles per symbol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FAB4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Modulation type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FAB4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Data rate (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kbit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/s) 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9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FAB4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FAB4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FM0 baseband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FAB4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BLF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9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FAB4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FAB4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Miller sub-carrier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FAB4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BLF/2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9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FAB4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FAB4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Miller sub-carrier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FAB4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BLF/4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9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FAB4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FAB4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Miller sub-carrier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FAB4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BLF/8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8C7D938-69E4-7E1F-D0E6-F4EDD0F3C287}"/>
              </a:ext>
            </a:extLst>
          </p:cNvPr>
          <p:cNvSpPr txBox="1"/>
          <p:nvPr/>
        </p:nvSpPr>
        <p:spPr>
          <a:xfrm>
            <a:off x="4648200" y="4664433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BLF (bit link frequency): 40kHz – 640kHz</a:t>
            </a:r>
          </a:p>
        </p:txBody>
      </p:sp>
    </p:spTree>
    <p:extLst>
      <p:ext uri="{BB962C8B-B14F-4D97-AF65-F5344CB8AC3E}">
        <p14:creationId xmlns:p14="http://schemas.microsoft.com/office/powerpoint/2010/main" val="2734734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A9238-ECB0-B99D-60E2-C2F74BC17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979403"/>
            <a:ext cx="8763000" cy="493713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Key requirement in RFID applications: Identification rate</a:t>
            </a:r>
            <a:br>
              <a:rPr lang="en-US" sz="3200" dirty="0">
                <a:solidFill>
                  <a:schemeClr val="tx1"/>
                </a:solidFill>
              </a:rPr>
            </a:br>
            <a:endParaRPr lang="de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7E354F-A65C-B01F-480B-0A9787A05E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CF4BC-DAF7-82BC-B15A-4BF9F3BC9292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Franz Amtmann (NXP)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BB6F4E3-F50A-EEE1-7542-C2EFAEE53291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May 2024</a:t>
            </a:r>
            <a:endParaRPr lang="en-GB" dirty="0"/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6C20E38B-7E7C-D408-73BD-8D9688E8E3B2}"/>
              </a:ext>
            </a:extLst>
          </p:cNvPr>
          <p:cNvSpPr txBox="1">
            <a:spLocks/>
          </p:cNvSpPr>
          <p:nvPr/>
        </p:nvSpPr>
        <p:spPr>
          <a:xfrm>
            <a:off x="551038" y="1680454"/>
            <a:ext cx="8574881" cy="3803976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1400" kern="0" dirty="0">
                <a:solidFill>
                  <a:schemeClr val="tx1"/>
                </a:solidFill>
              </a:rPr>
              <a:t>Besides the physical layer the anticollision (inventory) protocol is key to achieve a high identification rate</a:t>
            </a:r>
            <a:br>
              <a:rPr lang="en-US" kern="0" dirty="0">
                <a:solidFill>
                  <a:schemeClr val="tx1"/>
                </a:solidFill>
              </a:rPr>
            </a:br>
            <a:br>
              <a:rPr lang="en-US" kern="0" dirty="0">
                <a:solidFill>
                  <a:schemeClr val="tx1"/>
                </a:solidFill>
              </a:rPr>
            </a:br>
            <a:br>
              <a:rPr lang="en-US" kern="0" dirty="0">
                <a:solidFill>
                  <a:schemeClr val="tx1"/>
                </a:solidFill>
              </a:rPr>
            </a:br>
            <a:br>
              <a:rPr lang="en-US" kern="0" dirty="0">
                <a:solidFill>
                  <a:schemeClr val="tx1"/>
                </a:solidFill>
              </a:rPr>
            </a:br>
            <a:br>
              <a:rPr lang="en-US" kern="0" dirty="0">
                <a:solidFill>
                  <a:schemeClr val="tx1"/>
                </a:solidFill>
              </a:rPr>
            </a:br>
            <a:br>
              <a:rPr lang="en-US" kern="0" dirty="0">
                <a:solidFill>
                  <a:schemeClr val="tx1"/>
                </a:solidFill>
              </a:rPr>
            </a:br>
            <a:br>
              <a:rPr lang="en-US" kern="0" dirty="0">
                <a:solidFill>
                  <a:schemeClr val="tx1"/>
                </a:solidFill>
              </a:rPr>
            </a:br>
            <a:br>
              <a:rPr lang="en-US" kern="0" dirty="0">
                <a:solidFill>
                  <a:schemeClr val="tx1"/>
                </a:solidFill>
              </a:rPr>
            </a:br>
            <a:endParaRPr lang="en-US" kern="0" dirty="0">
              <a:solidFill>
                <a:schemeClr val="tx1"/>
              </a:solidFill>
            </a:endParaRPr>
          </a:p>
        </p:txBody>
      </p:sp>
      <p:pic>
        <p:nvPicPr>
          <p:cNvPr id="8" name="Content Placeholder 4" descr="A bed in a dark room&#10;&#10;Description automatically generated">
            <a:extLst>
              <a:ext uri="{FF2B5EF4-FFF2-40B4-BE49-F238E27FC236}">
                <a16:creationId xmlns:a16="http://schemas.microsoft.com/office/drawing/2014/main" id="{941383C0-CBCA-C90C-6379-71FE4B1A16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221" y="2528603"/>
            <a:ext cx="2809289" cy="21076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7EAF57-C43D-4D7E-1AA5-5F4F450ECBAC}"/>
              </a:ext>
            </a:extLst>
          </p:cNvPr>
          <p:cNvSpPr txBox="1"/>
          <p:nvPr/>
        </p:nvSpPr>
        <p:spPr>
          <a:xfrm>
            <a:off x="1549795" y="3348722"/>
            <a:ext cx="152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Who is there ?</a:t>
            </a:r>
            <a:endParaRPr lang="de-AT" sz="18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151CB1-DDCE-E408-FD4F-177046310029}"/>
              </a:ext>
            </a:extLst>
          </p:cNvPr>
          <p:cNvSpPr txBox="1"/>
          <p:nvPr/>
        </p:nvSpPr>
        <p:spPr>
          <a:xfrm>
            <a:off x="3784490" y="3453105"/>
            <a:ext cx="50063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chemeClr val="tx1"/>
                </a:solidFill>
              </a:rPr>
              <a:t>Dark classroom:</a:t>
            </a:r>
          </a:p>
          <a:p>
            <a:r>
              <a:rPr lang="en-US" sz="1800" i="1" dirty="0">
                <a:solidFill>
                  <a:schemeClr val="tx1"/>
                </a:solidFill>
              </a:rPr>
              <a:t>A teacher wants to identify all pupils in the room</a:t>
            </a:r>
            <a:endParaRPr lang="de-AT" sz="1800" i="1" dirty="0">
              <a:solidFill>
                <a:schemeClr val="tx1"/>
              </a:solidFill>
            </a:endParaRPr>
          </a:p>
          <a:p>
            <a:r>
              <a:rPr lang="en-US" sz="1800" i="1" dirty="0">
                <a:solidFill>
                  <a:schemeClr val="tx1"/>
                </a:solidFill>
              </a:rPr>
              <a:t>Pupils are moving in and out of the room randomly</a:t>
            </a:r>
          </a:p>
          <a:p>
            <a:r>
              <a:rPr lang="en-US" sz="1800" i="1" dirty="0">
                <a:solidFill>
                  <a:schemeClr val="tx1"/>
                </a:solidFill>
              </a:rPr>
              <a:t>Pupils cannot hear each other or talk to each other</a:t>
            </a:r>
            <a:br>
              <a:rPr lang="en-US" sz="1800" i="1" dirty="0">
                <a:solidFill>
                  <a:schemeClr val="tx1"/>
                </a:solidFill>
              </a:rPr>
            </a:br>
            <a:endParaRPr lang="en-US" sz="1800" i="1" dirty="0">
              <a:solidFill>
                <a:schemeClr val="tx1"/>
              </a:solidFill>
            </a:endParaRPr>
          </a:p>
          <a:p>
            <a:r>
              <a:rPr lang="en-US" sz="1800" i="1" dirty="0">
                <a:solidFill>
                  <a:schemeClr val="tx1"/>
                </a:solidFill>
              </a:rPr>
              <a:t>Challenge: identify </a:t>
            </a:r>
            <a:r>
              <a:rPr lang="en-US" sz="1800" i="1" u="sng" dirty="0">
                <a:solidFill>
                  <a:schemeClr val="tx1"/>
                </a:solidFill>
              </a:rPr>
              <a:t>all</a:t>
            </a:r>
            <a:r>
              <a:rPr lang="en-US" sz="1800" i="1" dirty="0">
                <a:solidFill>
                  <a:schemeClr val="tx1"/>
                </a:solidFill>
              </a:rPr>
              <a:t> pupils in the room at a certain time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24A998-AA39-7711-E2B4-7BB482C4A21D}"/>
              </a:ext>
            </a:extLst>
          </p:cNvPr>
          <p:cNvSpPr txBox="1"/>
          <p:nvPr/>
        </p:nvSpPr>
        <p:spPr>
          <a:xfrm>
            <a:off x="228600" y="4820921"/>
            <a:ext cx="337875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8404" lvl="1" indent="0" defTabSz="685800" eaLnBrk="1" hangingPunct="1">
              <a:buClrTx/>
              <a:buSzTx/>
              <a:defRPr/>
            </a:pPr>
            <a:r>
              <a:rPr lang="en-GB" sz="1050" i="1" dirty="0">
                <a:solidFill>
                  <a:schemeClr val="tx1"/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Source:  </a:t>
            </a:r>
            <a:r>
              <a:rPr lang="de-AT" sz="105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Jeremy Bishop</a:t>
            </a:r>
            <a:r>
              <a:rPr lang="de-AT" sz="1050" dirty="0">
                <a:solidFill>
                  <a:schemeClr val="tx1"/>
                </a:solidFill>
              </a:rPr>
              <a:t> on </a:t>
            </a:r>
            <a:r>
              <a:rPr lang="de-AT" sz="1050" dirty="0" err="1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lang="en-GB" sz="1050" i="1" dirty="0">
              <a:solidFill>
                <a:schemeClr val="tx1"/>
              </a:solidFill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276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92154-55EB-0FDC-A885-00E52B7F7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066800"/>
            <a:ext cx="7770813" cy="381000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+mj-lt"/>
                <a:ea typeface="ヒラギノ角ゴ Pro W3" charset="0"/>
                <a:cs typeface="Calibri" pitchFamily="34" charset="0"/>
              </a:rPr>
              <a:t>Inventory process EPC Gen2 (1)</a:t>
            </a:r>
            <a:br>
              <a:rPr lang="en-US" sz="3200" dirty="0">
                <a:solidFill>
                  <a:schemeClr val="tx1"/>
                </a:solidFill>
                <a:latin typeface="+mj-lt"/>
                <a:ea typeface="ヒラギノ角ゴ Pro W3" charset="0"/>
                <a:cs typeface="Calibri" pitchFamily="34" charset="0"/>
              </a:rPr>
            </a:br>
            <a:endParaRPr lang="de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D6A6AD-91C5-F97E-2913-1209D542B7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1E741-71E3-003D-5EC6-FFE9ADB9671C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Franz Amtmann (NXP)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027ABD-B8B9-E9C3-0468-236DA75FD5D1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May 2024</a:t>
            </a:r>
            <a:endParaRPr lang="en-GB" dirty="0"/>
          </a:p>
        </p:txBody>
      </p:sp>
      <p:graphicFrame>
        <p:nvGraphicFramePr>
          <p:cNvPr id="7" name="Object 8">
            <a:extLst>
              <a:ext uri="{FF2B5EF4-FFF2-40B4-BE49-F238E27FC236}">
                <a16:creationId xmlns:a16="http://schemas.microsoft.com/office/drawing/2014/main" id="{64D80177-F97D-C908-BE84-D4BBC68B6F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8256393"/>
              </p:ext>
            </p:extLst>
          </p:nvPr>
        </p:nvGraphicFramePr>
        <p:xfrm>
          <a:off x="853537" y="1676400"/>
          <a:ext cx="6982901" cy="4000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6635806" imgH="3486383" progId="Visio.Drawing.11">
                  <p:embed/>
                </p:oleObj>
              </mc:Choice>
              <mc:Fallback>
                <p:oleObj name="Visio" r:id="rId2" imgW="6635806" imgH="3486383" progId="Visio.Drawing.11">
                  <p:embed/>
                  <p:pic>
                    <p:nvPicPr>
                      <p:cNvPr id="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537" y="1676400"/>
                        <a:ext cx="6982901" cy="40005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8757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92154-55EB-0FDC-A885-00E52B7F7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066800"/>
            <a:ext cx="7770813" cy="381000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+mj-lt"/>
                <a:ea typeface="ヒラギノ角ゴ Pro W3" charset="0"/>
                <a:cs typeface="Calibri" pitchFamily="34" charset="0"/>
              </a:rPr>
              <a:t>Inventory process EPC Gen2 (2)</a:t>
            </a:r>
            <a:br>
              <a:rPr lang="en-US" sz="3200" dirty="0">
                <a:solidFill>
                  <a:schemeClr val="tx1"/>
                </a:solidFill>
                <a:latin typeface="+mj-lt"/>
                <a:ea typeface="ヒラギノ角ゴ Pro W3" charset="0"/>
                <a:cs typeface="Calibri" pitchFamily="34" charset="0"/>
              </a:rPr>
            </a:br>
            <a:endParaRPr lang="de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D6A6AD-91C5-F97E-2913-1209D542B7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1E741-71E3-003D-5EC6-FFE9ADB9671C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Franz Amtmann (NXP)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027ABD-B8B9-E9C3-0468-236DA75FD5D1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May 2024</a:t>
            </a:r>
            <a:endParaRPr lang="en-GB" dirty="0"/>
          </a:p>
        </p:txBody>
      </p:sp>
      <p:pic>
        <p:nvPicPr>
          <p:cNvPr id="8" name="Picture 7" descr="A diagram of a identification cycle&#10;&#10;Description automatically generated">
            <a:extLst>
              <a:ext uri="{FF2B5EF4-FFF2-40B4-BE49-F238E27FC236}">
                <a16:creationId xmlns:a16="http://schemas.microsoft.com/office/drawing/2014/main" id="{B58587A0-1B4A-E69B-1579-58286AD47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81" y="1447800"/>
            <a:ext cx="8096250" cy="45624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AC56173-570D-C28B-0D7F-150DE924D07C}"/>
              </a:ext>
            </a:extLst>
          </p:cNvPr>
          <p:cNvSpPr txBox="1"/>
          <p:nvPr/>
        </p:nvSpPr>
        <p:spPr>
          <a:xfrm>
            <a:off x="2057400" y="6042563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800" b="0" i="0" u="none" strike="noStrike" baseline="0" dirty="0">
                <a:solidFill>
                  <a:srgbClr val="3874A2"/>
                </a:solidFill>
                <a:latin typeface="SourceSansPro-Regular"/>
              </a:rPr>
              <a:t>Source: https://www.researchgate.net/publication/221311815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12863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92154-55EB-0FDC-A885-00E52B7F7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066800"/>
            <a:ext cx="7770813" cy="381000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+mj-lt"/>
                <a:ea typeface="ヒラギノ角ゴ Pro W3" charset="0"/>
                <a:cs typeface="Calibri" pitchFamily="34" charset="0"/>
              </a:rPr>
              <a:t>Inventory process EPC Gen2 (3)</a:t>
            </a:r>
            <a:br>
              <a:rPr lang="en-US" sz="3200" dirty="0">
                <a:solidFill>
                  <a:schemeClr val="tx1"/>
                </a:solidFill>
                <a:latin typeface="+mj-lt"/>
                <a:ea typeface="ヒラギノ角ゴ Pro W3" charset="0"/>
                <a:cs typeface="Calibri" pitchFamily="34" charset="0"/>
              </a:rPr>
            </a:br>
            <a:endParaRPr lang="de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D6A6AD-91C5-F97E-2913-1209D542B7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1E741-71E3-003D-5EC6-FFE9ADB9671C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Franz Amtmann (NXP)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027ABD-B8B9-E9C3-0468-236DA75FD5D1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May 2024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C56173-570D-C28B-0D7F-150DE924D07C}"/>
              </a:ext>
            </a:extLst>
          </p:cNvPr>
          <p:cNvSpPr txBox="1"/>
          <p:nvPr/>
        </p:nvSpPr>
        <p:spPr>
          <a:xfrm>
            <a:off x="914400" y="6110493"/>
            <a:ext cx="777081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800" b="1" i="0" u="none" strike="noStrike" baseline="0" dirty="0">
                <a:solidFill>
                  <a:schemeClr val="tx1"/>
                </a:solidFill>
                <a:latin typeface="+mj-lt"/>
              </a:rPr>
              <a:t>Source: Parameters for EPC Global RFID Anti-Collision Q-Algorithm in </a:t>
            </a:r>
            <a:r>
              <a:rPr lang="de-AT" sz="800" b="1" i="0" u="none" strike="noStrike" baseline="0" dirty="0">
                <a:solidFill>
                  <a:schemeClr val="tx1"/>
                </a:solidFill>
                <a:latin typeface="+mj-lt"/>
              </a:rPr>
              <a:t>Different Traffic Scenarios </a:t>
            </a:r>
            <a:r>
              <a:rPr lang="en-US" sz="800" b="0" i="0" u="none" strike="noStrike" baseline="0" dirty="0">
                <a:solidFill>
                  <a:schemeClr val="tx1"/>
                </a:solidFill>
                <a:latin typeface="+mj-lt"/>
              </a:rPr>
              <a:t>2012 10th International Conference on Frontiers of Information Technology</a:t>
            </a:r>
            <a:endParaRPr lang="de-AT" sz="8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DE6D51-8025-2BE5-F0FE-0612AC685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447800"/>
            <a:ext cx="5355771" cy="45132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22B2A2-5037-D892-AF34-CDAA803BD2E7}"/>
              </a:ext>
            </a:extLst>
          </p:cNvPr>
          <p:cNvSpPr txBox="1"/>
          <p:nvPr/>
        </p:nvSpPr>
        <p:spPr>
          <a:xfrm>
            <a:off x="6950078" y="571500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C: adaptive slot parameter</a:t>
            </a:r>
            <a:endParaRPr lang="de-AT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272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0043D-E5B6-94A7-383E-EE0E0868F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685800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+mj-lt"/>
                <a:ea typeface="ヒラギノ角ゴ Pro W3" charset="0"/>
                <a:cs typeface="Calibri" pitchFamily="34" charset="0"/>
              </a:rPr>
              <a:t>A/B Symmetry replaces quiet state</a:t>
            </a:r>
            <a:endParaRPr lang="de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4F60F5-E26D-7E88-93DB-320D570083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5A7DD-555D-68C9-7AAE-078CC6C37AF9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Franz Amtmann (NXP)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A3AD26F-61EF-D011-0267-693C18EA9B1B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May 2024</a:t>
            </a:r>
            <a:endParaRPr lang="en-GB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E664A8A7-D23C-39CF-C79F-606D41D16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297" y="1750460"/>
            <a:ext cx="8019407" cy="33980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1800" kern="0" dirty="0"/>
              <a:t>Gen2 doesn’t put tags to sleep. It uses a “flag” instead</a:t>
            </a:r>
            <a:br>
              <a:rPr lang="en-US" sz="1800" kern="0" dirty="0"/>
            </a:br>
            <a:endParaRPr lang="en-US" sz="1800" kern="0" dirty="0"/>
          </a:p>
          <a:p>
            <a:pPr lvl="1"/>
            <a:r>
              <a:rPr lang="en-US" sz="1500" kern="0" dirty="0"/>
              <a:t>Flag can be set to “A” or “B”</a:t>
            </a:r>
            <a:br>
              <a:rPr lang="en-US" sz="1500" kern="0" dirty="0"/>
            </a:br>
            <a:endParaRPr lang="en-US" sz="1500" kern="0" dirty="0"/>
          </a:p>
          <a:p>
            <a:r>
              <a:rPr lang="en-US" sz="1800" kern="0" dirty="0"/>
              <a:t>Count tags from A</a:t>
            </a:r>
            <a:r>
              <a:rPr lang="en-US" sz="1800" kern="0" dirty="0">
                <a:sym typeface="Wingdings" pitchFamily="2" charset="2"/>
              </a:rPr>
              <a:t>BA</a:t>
            </a:r>
            <a:br>
              <a:rPr lang="en-US" sz="1800" kern="0" dirty="0">
                <a:sym typeface="Wingdings" pitchFamily="2" charset="2"/>
              </a:rPr>
            </a:br>
            <a:endParaRPr lang="en-US" sz="1800" kern="0" dirty="0"/>
          </a:p>
          <a:p>
            <a:pPr lvl="1"/>
            <a:r>
              <a:rPr lang="en-US" sz="1500" kern="0" dirty="0"/>
              <a:t>Step 1: Query(A)</a:t>
            </a:r>
          </a:p>
          <a:p>
            <a:pPr lvl="2"/>
            <a:r>
              <a:rPr lang="en-US" sz="1350" kern="0" dirty="0"/>
              <a:t>Only “A” tags respond</a:t>
            </a:r>
          </a:p>
          <a:p>
            <a:pPr lvl="2"/>
            <a:r>
              <a:rPr lang="en-US" sz="1350" kern="0" dirty="0"/>
              <a:t>“A” tags set their flag to “B” when they are counted</a:t>
            </a:r>
          </a:p>
          <a:p>
            <a:pPr lvl="1"/>
            <a:r>
              <a:rPr lang="en-US" sz="1500" kern="0" dirty="0"/>
              <a:t>Step 2: Query(B)</a:t>
            </a:r>
          </a:p>
          <a:p>
            <a:pPr lvl="2"/>
            <a:r>
              <a:rPr lang="en-US" sz="1350" kern="0" dirty="0"/>
              <a:t>Only “B” tags respond</a:t>
            </a:r>
          </a:p>
          <a:p>
            <a:pPr lvl="2"/>
            <a:r>
              <a:rPr lang="en-US" sz="1350" kern="0" dirty="0"/>
              <a:t>“B” tags set their flag to “A” when they are counted</a:t>
            </a:r>
          </a:p>
          <a:p>
            <a:pPr lvl="1"/>
            <a:r>
              <a:rPr lang="en-US" sz="1500" kern="0" dirty="0"/>
              <a:t>Go to step 1</a:t>
            </a:r>
          </a:p>
        </p:txBody>
      </p:sp>
      <p:pic>
        <p:nvPicPr>
          <p:cNvPr id="9" name="Picture 5" descr="SCM_100">
            <a:extLst>
              <a:ext uri="{FF2B5EF4-FFF2-40B4-BE49-F238E27FC236}">
                <a16:creationId xmlns:a16="http://schemas.microsoft.com/office/drawing/2014/main" id="{A8CA7E1D-9D8C-7416-D90E-087180297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8099" y="3670106"/>
            <a:ext cx="634604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A407D6AB-047D-7ACD-D5A4-3D1D14D168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2440" y="3670106"/>
          <a:ext cx="622697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704948" imgH="857143" progId="MSPhotoEd.3">
                  <p:embed/>
                </p:oleObj>
              </mc:Choice>
              <mc:Fallback>
                <p:oleObj name="Photo Editor Photo" r:id="rId3" imgW="704948" imgH="857143" progId="MSPhotoEd.3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2440" y="3670106"/>
                        <a:ext cx="622697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AutoShape 8">
            <a:extLst>
              <a:ext uri="{FF2B5EF4-FFF2-40B4-BE49-F238E27FC236}">
                <a16:creationId xmlns:a16="http://schemas.microsoft.com/office/drawing/2014/main" id="{2BDE4814-9701-F31E-4DEF-403F46A60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4459" y="3716724"/>
            <a:ext cx="250833" cy="733663"/>
          </a:xfrm>
          <a:prstGeom prst="leftRightArrow">
            <a:avLst>
              <a:gd name="adj1" fmla="val 50000"/>
              <a:gd name="adj2" fmla="val 26667"/>
            </a:avLst>
          </a:prstGeom>
          <a:solidFill>
            <a:schemeClr val="hlink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CA" sz="1800"/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E0D6B3A0-18A1-9C4D-8C70-8C5F93A5B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4629" y="3784407"/>
            <a:ext cx="351379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/>
              <a:t>A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7CD73044-5142-750C-C436-EC864C00D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454" y="4070157"/>
            <a:ext cx="338555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/>
              <a:t>B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50F3D2DB-C28B-4F3E-9845-E403F3FD8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541" y="3784407"/>
            <a:ext cx="338555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/>
              <a:t>B</a:t>
            </a: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F4E0FC76-EA6A-EEFD-9BF3-A1BBA19C8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0529" y="4080872"/>
            <a:ext cx="351379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/>
              <a:t>A</a:t>
            </a: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8E4CAB2D-66FD-F384-FDCC-DEA136A87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1762" y="4702020"/>
            <a:ext cx="1428750" cy="147732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>
                <a:solidFill>
                  <a:schemeClr val="accent4"/>
                </a:solidFill>
              </a:rPr>
              <a:t>After A</a:t>
            </a:r>
            <a:r>
              <a:rPr lang="en-US" sz="1800" dirty="0">
                <a:solidFill>
                  <a:schemeClr val="accent4"/>
                </a:solidFill>
                <a:sym typeface="Wingdings" pitchFamily="2" charset="2"/>
              </a:rPr>
              <a:t>BA, all tags have been counted and are in A</a:t>
            </a:r>
            <a:r>
              <a:rPr lang="en-US" sz="1800" dirty="0">
                <a:solidFill>
                  <a:schemeClr val="accent4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022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1" grpId="0" animBg="1"/>
      <p:bldP spid="12" grpId="0"/>
      <p:bldP spid="13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11187"/>
            <a:ext cx="7770813" cy="1065213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BCCC7-9774-45DD-BD15-2F1E596C41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92984D-81B4-49EA-8A8D-182B33B6313F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252C546-A479-4FD0-814F-C124B55ECA1F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 dirty="0"/>
              <a:t>Franz Amtmann (NXP)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993614E-9E27-5193-5290-2941EB2A1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This contribution gives a short introduction into passive UHF RFID systems and lists some key requirements for low-cost dual interface tags</a:t>
            </a:r>
          </a:p>
        </p:txBody>
      </p:sp>
    </p:spTree>
    <p:extLst>
      <p:ext uri="{BB962C8B-B14F-4D97-AF65-F5344CB8AC3E}">
        <p14:creationId xmlns:p14="http://schemas.microsoft.com/office/powerpoint/2010/main" val="4238932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75655-1EB6-A5D0-5BCE-8D6286FB5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609600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+mj-lt"/>
                <a:ea typeface="ヒラギノ角ゴ Pro W3" charset="0"/>
                <a:cs typeface="Calibri" pitchFamily="34" charset="0"/>
              </a:rPr>
              <a:t>Multiple Reader -&gt; Sessions</a:t>
            </a:r>
            <a:endParaRPr lang="de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D8C4FE-7E11-6884-926B-952EBFEA3A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02A98-E36E-49A7-BC26-93AC43D21362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Franz Amtmann (NXP)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40BAAB2-6F30-FF83-1E14-1514CA08CB30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May 2024</a:t>
            </a:r>
            <a:endParaRPr lang="en-GB" dirty="0"/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A0632EE8-E801-77D8-5026-42E08D03BE78}"/>
              </a:ext>
            </a:extLst>
          </p:cNvPr>
          <p:cNvGrpSpPr>
            <a:grpSpLocks/>
          </p:cNvGrpSpPr>
          <p:nvPr/>
        </p:nvGrpSpPr>
        <p:grpSpPr bwMode="auto">
          <a:xfrm>
            <a:off x="4248153" y="4165206"/>
            <a:ext cx="2343154" cy="969174"/>
            <a:chOff x="736" y="3050"/>
            <a:chExt cx="1968" cy="814"/>
          </a:xfrm>
        </p:grpSpPr>
        <p:pic>
          <p:nvPicPr>
            <p:cNvPr id="8" name="Picture 4" descr="SCM_100">
              <a:extLst>
                <a:ext uri="{FF2B5EF4-FFF2-40B4-BE49-F238E27FC236}">
                  <a16:creationId xmlns:a16="http://schemas.microsoft.com/office/drawing/2014/main" id="{AB75394A-B9B8-F3DF-DC36-86403AC14A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60" y="3216"/>
              <a:ext cx="533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9" name="Object 5">
              <a:extLst>
                <a:ext uri="{FF2B5EF4-FFF2-40B4-BE49-F238E27FC236}">
                  <a16:creationId xmlns:a16="http://schemas.microsoft.com/office/drawing/2014/main" id="{11804101-AB59-8AB2-51E2-E27FD4B9041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29" y="3216"/>
            <a:ext cx="523" cy="6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3" imgW="704948" imgH="857143" progId="MSPhotoEd.3">
                    <p:embed/>
                  </p:oleObj>
                </mc:Choice>
                <mc:Fallback>
                  <p:oleObj name="Photo Editor Photo" r:id="rId3" imgW="704948" imgH="857143" progId="MSPhotoEd.3">
                    <p:embed/>
                    <p:pic>
                      <p:nvPicPr>
                        <p:cNvPr id="2053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9" y="3216"/>
                          <a:ext cx="523" cy="6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AutoShape 7">
              <a:extLst>
                <a:ext uri="{FF2B5EF4-FFF2-40B4-BE49-F238E27FC236}">
                  <a16:creationId xmlns:a16="http://schemas.microsoft.com/office/drawing/2014/main" id="{B9CB12C2-411F-2243-D3BB-8D40D68853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8" y="3050"/>
              <a:ext cx="211" cy="462"/>
            </a:xfrm>
            <a:prstGeom prst="leftRightArrow">
              <a:avLst>
                <a:gd name="adj1" fmla="val 50000"/>
                <a:gd name="adj2" fmla="val 26667"/>
              </a:avLst>
            </a:prstGeom>
            <a:solidFill>
              <a:schemeClr val="hlink"/>
            </a:solidFill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CA" sz="1200">
                <a:solidFill>
                  <a:schemeClr val="tx1"/>
                </a:solidFill>
              </a:endParaRPr>
            </a:p>
          </p:txBody>
        </p:sp>
        <p:sp>
          <p:nvSpPr>
            <p:cNvPr id="11" name="Text Box 8">
              <a:extLst>
                <a:ext uri="{FF2B5EF4-FFF2-40B4-BE49-F238E27FC236}">
                  <a16:creationId xmlns:a16="http://schemas.microsoft.com/office/drawing/2014/main" id="{41B22B79-607F-150E-0E99-B3F6164D0A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6" y="3228"/>
              <a:ext cx="248" cy="23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2" name="Text Box 9">
              <a:extLst>
                <a:ext uri="{FF2B5EF4-FFF2-40B4-BE49-F238E27FC236}">
                  <a16:creationId xmlns:a16="http://schemas.microsoft.com/office/drawing/2014/main" id="{AC467187-BA16-C9A2-604E-FC15912602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3" y="3403"/>
              <a:ext cx="241" cy="23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3" name="Text Box 10">
              <a:extLst>
                <a:ext uri="{FF2B5EF4-FFF2-40B4-BE49-F238E27FC236}">
                  <a16:creationId xmlns:a16="http://schemas.microsoft.com/office/drawing/2014/main" id="{923C6F77-1333-E327-397F-3734B669CF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3" y="3318"/>
              <a:ext cx="241" cy="23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4" name="Text Box 11">
              <a:extLst>
                <a:ext uri="{FF2B5EF4-FFF2-40B4-BE49-F238E27FC236}">
                  <a16:creationId xmlns:a16="http://schemas.microsoft.com/office/drawing/2014/main" id="{184D668A-3D37-B291-619D-14A13C99D4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3" y="3561"/>
              <a:ext cx="248" cy="23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chemeClr val="tx1"/>
                  </a:solidFill>
                </a:rPr>
                <a:t>A</a:t>
              </a:r>
            </a:p>
          </p:txBody>
        </p:sp>
      </p:grpSp>
      <p:grpSp>
        <p:nvGrpSpPr>
          <p:cNvPr id="15" name="Group 12">
            <a:extLst>
              <a:ext uri="{FF2B5EF4-FFF2-40B4-BE49-F238E27FC236}">
                <a16:creationId xmlns:a16="http://schemas.microsoft.com/office/drawing/2014/main" id="{B61D5990-3BD0-5000-2B7F-28E64CA9A7D1}"/>
              </a:ext>
            </a:extLst>
          </p:cNvPr>
          <p:cNvGrpSpPr>
            <a:grpSpLocks/>
          </p:cNvGrpSpPr>
          <p:nvPr/>
        </p:nvGrpSpPr>
        <p:grpSpPr bwMode="auto">
          <a:xfrm>
            <a:off x="4010078" y="4585487"/>
            <a:ext cx="2388400" cy="772716"/>
            <a:chOff x="722" y="3215"/>
            <a:chExt cx="2006" cy="649"/>
          </a:xfrm>
        </p:grpSpPr>
        <p:pic>
          <p:nvPicPr>
            <p:cNvPr id="16" name="Picture 14" descr="SCM_100">
              <a:extLst>
                <a:ext uri="{FF2B5EF4-FFF2-40B4-BE49-F238E27FC236}">
                  <a16:creationId xmlns:a16="http://schemas.microsoft.com/office/drawing/2014/main" id="{4BAF2E06-03E4-0A98-FF47-02225F8874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alphaModFix amt="80000"/>
            </a:blip>
            <a:srcRect/>
            <a:stretch>
              <a:fillRect/>
            </a:stretch>
          </p:blipFill>
          <p:spPr bwMode="auto">
            <a:xfrm>
              <a:off x="2160" y="3216"/>
              <a:ext cx="533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7" name="Object 4">
              <a:extLst>
                <a:ext uri="{FF2B5EF4-FFF2-40B4-BE49-F238E27FC236}">
                  <a16:creationId xmlns:a16="http://schemas.microsoft.com/office/drawing/2014/main" id="{E063AD52-6C50-A9A8-6507-C680216627F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29" y="3216"/>
            <a:ext cx="523" cy="6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5" imgW="704948" imgH="857143" progId="MSPhotoEd.3">
                    <p:embed/>
                  </p:oleObj>
                </mc:Choice>
                <mc:Fallback>
                  <p:oleObj name="Photo Editor Photo" r:id="rId5" imgW="704948" imgH="857143" progId="MSPhotoEd.3">
                    <p:embed/>
                    <p:pic>
                      <p:nvPicPr>
                        <p:cNvPr id="2052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9" y="3216"/>
                          <a:ext cx="523" cy="6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AutoShape 17">
              <a:extLst>
                <a:ext uri="{FF2B5EF4-FFF2-40B4-BE49-F238E27FC236}">
                  <a16:creationId xmlns:a16="http://schemas.microsoft.com/office/drawing/2014/main" id="{F56F1B06-9333-3DBC-B46A-8DD55E87E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7" y="3215"/>
              <a:ext cx="211" cy="462"/>
            </a:xfrm>
            <a:prstGeom prst="leftRightArrow">
              <a:avLst>
                <a:gd name="adj1" fmla="val 50000"/>
                <a:gd name="adj2" fmla="val 26667"/>
              </a:avLst>
            </a:prstGeom>
            <a:solidFill>
              <a:schemeClr val="hlink"/>
            </a:solidFill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CA" sz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Text Box 18">
              <a:extLst>
                <a:ext uri="{FF2B5EF4-FFF2-40B4-BE49-F238E27FC236}">
                  <a16:creationId xmlns:a16="http://schemas.microsoft.com/office/drawing/2014/main" id="{038FDE5C-9A74-BBED-D178-6F1DE0DCA2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2" y="3234"/>
              <a:ext cx="248" cy="23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20" name="Text Box 19">
              <a:extLst>
                <a:ext uri="{FF2B5EF4-FFF2-40B4-BE49-F238E27FC236}">
                  <a16:creationId xmlns:a16="http://schemas.microsoft.com/office/drawing/2014/main" id="{6B0E1BA6-F917-3CDD-989E-78D6517050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6" y="3408"/>
              <a:ext cx="241" cy="23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21" name="Text Box 20">
              <a:extLst>
                <a:ext uri="{FF2B5EF4-FFF2-40B4-BE49-F238E27FC236}">
                  <a16:creationId xmlns:a16="http://schemas.microsoft.com/office/drawing/2014/main" id="{625B31C2-2395-B00F-C610-CE1FFC52E5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7" y="3332"/>
              <a:ext cx="241" cy="23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22" name="Text Box 21">
              <a:extLst>
                <a:ext uri="{FF2B5EF4-FFF2-40B4-BE49-F238E27FC236}">
                  <a16:creationId xmlns:a16="http://schemas.microsoft.com/office/drawing/2014/main" id="{62252B1C-F97E-E7D7-4E5B-12BCDC8C54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3" y="3561"/>
              <a:ext cx="248" cy="23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chemeClr val="tx1"/>
                  </a:solidFill>
                </a:rPr>
                <a:t>A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93E30B7-9AAA-496F-9FFE-0365206A0CAC}"/>
              </a:ext>
            </a:extLst>
          </p:cNvPr>
          <p:cNvGrpSpPr>
            <a:grpSpLocks/>
          </p:cNvGrpSpPr>
          <p:nvPr/>
        </p:nvGrpSpPr>
        <p:grpSpPr bwMode="auto">
          <a:xfrm>
            <a:off x="3749277" y="4823603"/>
            <a:ext cx="2413405" cy="771525"/>
            <a:chOff x="711" y="3216"/>
            <a:chExt cx="2027" cy="648"/>
          </a:xfrm>
        </p:grpSpPr>
        <p:pic>
          <p:nvPicPr>
            <p:cNvPr id="24" name="Picture 24" descr="SCM_100">
              <a:extLst>
                <a:ext uri="{FF2B5EF4-FFF2-40B4-BE49-F238E27FC236}">
                  <a16:creationId xmlns:a16="http://schemas.microsoft.com/office/drawing/2014/main" id="{3C4C131E-E9E9-1694-4620-16DD17D5C9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alphaModFix amt="81000"/>
            </a:blip>
            <a:srcRect/>
            <a:stretch>
              <a:fillRect/>
            </a:stretch>
          </p:blipFill>
          <p:spPr bwMode="auto">
            <a:xfrm>
              <a:off x="2160" y="3216"/>
              <a:ext cx="533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5" name="Object 3">
              <a:extLst>
                <a:ext uri="{FF2B5EF4-FFF2-40B4-BE49-F238E27FC236}">
                  <a16:creationId xmlns:a16="http://schemas.microsoft.com/office/drawing/2014/main" id="{6A99367A-4BE8-E0B0-1526-BEA4981DFE6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29" y="3216"/>
            <a:ext cx="523" cy="6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6" imgW="704948" imgH="857143" progId="MSPhotoEd.3">
                    <p:embed/>
                  </p:oleObj>
                </mc:Choice>
                <mc:Fallback>
                  <p:oleObj name="Photo Editor Photo" r:id="rId6" imgW="704948" imgH="857143" progId="MSPhotoEd.3">
                    <p:embed/>
                    <p:pic>
                      <p:nvPicPr>
                        <p:cNvPr id="2051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9" y="3216"/>
                          <a:ext cx="523" cy="6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AutoShape 27">
              <a:extLst>
                <a:ext uri="{FF2B5EF4-FFF2-40B4-BE49-F238E27FC236}">
                  <a16:creationId xmlns:a16="http://schemas.microsoft.com/office/drawing/2014/main" id="{23DD9779-5486-09A5-23C1-B6CADC1F1C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" y="3322"/>
              <a:ext cx="211" cy="462"/>
            </a:xfrm>
            <a:prstGeom prst="leftRightArrow">
              <a:avLst>
                <a:gd name="adj1" fmla="val 50000"/>
                <a:gd name="adj2" fmla="val 26667"/>
              </a:avLst>
            </a:prstGeom>
            <a:solidFill>
              <a:schemeClr val="hlink"/>
            </a:solidFill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CA" sz="1200">
                <a:solidFill>
                  <a:schemeClr val="tx1"/>
                </a:solidFill>
              </a:endParaRPr>
            </a:p>
          </p:txBody>
        </p:sp>
        <p:sp>
          <p:nvSpPr>
            <p:cNvPr id="27" name="Text Box 28">
              <a:extLst>
                <a:ext uri="{FF2B5EF4-FFF2-40B4-BE49-F238E27FC236}">
                  <a16:creationId xmlns:a16="http://schemas.microsoft.com/office/drawing/2014/main" id="{20D0C63A-C1D4-F24E-B36C-5C2C287800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1" y="3235"/>
              <a:ext cx="248" cy="23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28" name="Text Box 29">
              <a:extLst>
                <a:ext uri="{FF2B5EF4-FFF2-40B4-BE49-F238E27FC236}">
                  <a16:creationId xmlns:a16="http://schemas.microsoft.com/office/drawing/2014/main" id="{80153645-27F1-78B4-FFCF-C3D3E008D9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9" y="3371"/>
              <a:ext cx="241" cy="23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29" name="Text Box 30">
              <a:extLst>
                <a:ext uri="{FF2B5EF4-FFF2-40B4-BE49-F238E27FC236}">
                  <a16:creationId xmlns:a16="http://schemas.microsoft.com/office/drawing/2014/main" id="{E87A67AE-1B89-BE34-42D5-9E71B0A3C4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7" y="3335"/>
              <a:ext cx="241" cy="23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30" name="Text Box 31">
              <a:extLst>
                <a:ext uri="{FF2B5EF4-FFF2-40B4-BE49-F238E27FC236}">
                  <a16:creationId xmlns:a16="http://schemas.microsoft.com/office/drawing/2014/main" id="{72B99838-9D95-7415-8F86-A30CACA575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3" y="3561"/>
              <a:ext cx="248" cy="23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chemeClr val="tx1"/>
                  </a:solidFill>
                </a:rPr>
                <a:t>A</a:t>
              </a:r>
            </a:p>
          </p:txBody>
        </p:sp>
      </p:grpSp>
      <p:sp>
        <p:nvSpPr>
          <p:cNvPr id="31" name="Rectangle 33">
            <a:extLst>
              <a:ext uri="{FF2B5EF4-FFF2-40B4-BE49-F238E27FC236}">
                <a16:creationId xmlns:a16="http://schemas.microsoft.com/office/drawing/2014/main" id="{97F6517E-FC18-3B87-3A2E-80304B822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752600"/>
            <a:ext cx="6726020" cy="3829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1800" kern="0"/>
              <a:t>Solution: Tags have 4 flags rather than just 1</a:t>
            </a:r>
            <a:br>
              <a:rPr lang="en-US" sz="1800" kern="0"/>
            </a:br>
            <a:endParaRPr lang="en-US" sz="1800" kern="0"/>
          </a:p>
          <a:p>
            <a:pPr lvl="1"/>
            <a:r>
              <a:rPr lang="en-US" sz="1500" kern="0"/>
              <a:t>One for each of 4 sessions</a:t>
            </a:r>
          </a:p>
          <a:p>
            <a:pPr lvl="1"/>
            <a:r>
              <a:rPr lang="en-US" sz="1500" kern="0"/>
              <a:t>A reader Queries tags in a single session</a:t>
            </a:r>
          </a:p>
          <a:p>
            <a:pPr lvl="1"/>
            <a:r>
              <a:rPr lang="en-US" sz="1500" kern="0"/>
              <a:t>Different readers can use different sessions </a:t>
            </a:r>
            <a:br>
              <a:rPr lang="en-US" sz="1500" kern="0"/>
            </a:br>
            <a:endParaRPr lang="en-US" sz="1500" kern="0"/>
          </a:p>
          <a:p>
            <a:r>
              <a:rPr lang="en-US" sz="1800" kern="0"/>
              <a:t>Example</a:t>
            </a:r>
          </a:p>
          <a:p>
            <a:pPr lvl="1"/>
            <a:r>
              <a:rPr lang="en-US" sz="1500" kern="0"/>
              <a:t>Shelf reader uses session #2; handheld reader uses session #1</a:t>
            </a:r>
            <a:endParaRPr lang="en-US" sz="1500" kern="0" dirty="0"/>
          </a:p>
        </p:txBody>
      </p:sp>
      <p:grpSp>
        <p:nvGrpSpPr>
          <p:cNvPr id="32" name="Group 34">
            <a:extLst>
              <a:ext uri="{FF2B5EF4-FFF2-40B4-BE49-F238E27FC236}">
                <a16:creationId xmlns:a16="http://schemas.microsoft.com/office/drawing/2014/main" id="{FF87AFBB-387B-4375-41E2-B14A63038ACD}"/>
              </a:ext>
            </a:extLst>
          </p:cNvPr>
          <p:cNvGrpSpPr>
            <a:grpSpLocks/>
          </p:cNvGrpSpPr>
          <p:nvPr/>
        </p:nvGrpSpPr>
        <p:grpSpPr bwMode="auto">
          <a:xfrm>
            <a:off x="3492156" y="5089921"/>
            <a:ext cx="2438407" cy="777479"/>
            <a:chOff x="699" y="3216"/>
            <a:chExt cx="2048" cy="653"/>
          </a:xfrm>
        </p:grpSpPr>
        <p:pic>
          <p:nvPicPr>
            <p:cNvPr id="33" name="Picture 36" descr="SCM_100">
              <a:extLst>
                <a:ext uri="{FF2B5EF4-FFF2-40B4-BE49-F238E27FC236}">
                  <a16:creationId xmlns:a16="http://schemas.microsoft.com/office/drawing/2014/main" id="{B86F946C-58B7-61F4-3585-CA29072299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alphaModFix amt="80000"/>
            </a:blip>
            <a:srcRect/>
            <a:stretch>
              <a:fillRect/>
            </a:stretch>
          </p:blipFill>
          <p:spPr bwMode="auto">
            <a:xfrm>
              <a:off x="2160" y="3216"/>
              <a:ext cx="533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34" name="Object 2">
              <a:extLst>
                <a:ext uri="{FF2B5EF4-FFF2-40B4-BE49-F238E27FC236}">
                  <a16:creationId xmlns:a16="http://schemas.microsoft.com/office/drawing/2014/main" id="{FAAA50A4-5C2C-9BFB-D187-811A2B4DFB4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29" y="3216"/>
            <a:ext cx="523" cy="6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7" imgW="704948" imgH="857143" progId="MSPhotoEd.3">
                    <p:embed/>
                  </p:oleObj>
                </mc:Choice>
                <mc:Fallback>
                  <p:oleObj name="Photo Editor Photo" r:id="rId7" imgW="704948" imgH="857143" progId="MSPhotoEd.3">
                    <p:embed/>
                    <p:pic>
                      <p:nvPicPr>
                        <p:cNvPr id="205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9" y="3216"/>
                          <a:ext cx="523" cy="6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AutoShape 39">
              <a:extLst>
                <a:ext uri="{FF2B5EF4-FFF2-40B4-BE49-F238E27FC236}">
                  <a16:creationId xmlns:a16="http://schemas.microsoft.com/office/drawing/2014/main" id="{1364BE17-3888-3EAC-F41E-D1D5DF9019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7" y="3407"/>
              <a:ext cx="211" cy="462"/>
            </a:xfrm>
            <a:prstGeom prst="leftRightArrow">
              <a:avLst>
                <a:gd name="adj1" fmla="val 50000"/>
                <a:gd name="adj2" fmla="val 26667"/>
              </a:avLst>
            </a:prstGeom>
            <a:solidFill>
              <a:schemeClr val="hlink"/>
            </a:solidFill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CA" sz="1200">
                <a:solidFill>
                  <a:schemeClr val="tx1"/>
                </a:solidFill>
              </a:endParaRPr>
            </a:p>
          </p:txBody>
        </p:sp>
        <p:sp>
          <p:nvSpPr>
            <p:cNvPr id="36" name="Text Box 40">
              <a:extLst>
                <a:ext uri="{FF2B5EF4-FFF2-40B4-BE49-F238E27FC236}">
                  <a16:creationId xmlns:a16="http://schemas.microsoft.com/office/drawing/2014/main" id="{504457DF-D50F-3981-E13B-FFD9700D67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9" y="3236"/>
              <a:ext cx="248" cy="23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37" name="Text Box 41">
              <a:extLst>
                <a:ext uri="{FF2B5EF4-FFF2-40B4-BE49-F238E27FC236}">
                  <a16:creationId xmlns:a16="http://schemas.microsoft.com/office/drawing/2014/main" id="{FFDEF712-4A6F-59EE-4246-3270D556AB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8" y="3385"/>
              <a:ext cx="241" cy="23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38" name="Text Box 42">
              <a:extLst>
                <a:ext uri="{FF2B5EF4-FFF2-40B4-BE49-F238E27FC236}">
                  <a16:creationId xmlns:a16="http://schemas.microsoft.com/office/drawing/2014/main" id="{9899B574-6DC6-4525-35CC-35702A4B3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6" y="3339"/>
              <a:ext cx="241" cy="23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39" name="Text Box 43">
              <a:extLst>
                <a:ext uri="{FF2B5EF4-FFF2-40B4-BE49-F238E27FC236}">
                  <a16:creationId xmlns:a16="http://schemas.microsoft.com/office/drawing/2014/main" id="{6AFFF4C1-CC32-BEDC-5902-400F84E34E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3" y="3561"/>
              <a:ext cx="248" cy="23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chemeClr val="tx1"/>
                  </a:solidFill>
                </a:rPr>
                <a:t>A</a:t>
              </a:r>
            </a:p>
          </p:txBody>
        </p:sp>
      </p:grpSp>
      <p:sp>
        <p:nvSpPr>
          <p:cNvPr id="40" name="Text Box 44">
            <a:extLst>
              <a:ext uri="{FF2B5EF4-FFF2-40B4-BE49-F238E27FC236}">
                <a16:creationId xmlns:a16="http://schemas.microsoft.com/office/drawing/2014/main" id="{FDE132C4-B7BE-F2BA-F9B8-48220EF5D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1715" y="5088515"/>
            <a:ext cx="777777" cy="27699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b="1" dirty="0">
                <a:solidFill>
                  <a:schemeClr val="tx1"/>
                </a:solidFill>
              </a:rPr>
              <a:t>Session 1</a:t>
            </a:r>
          </a:p>
        </p:txBody>
      </p:sp>
      <p:sp>
        <p:nvSpPr>
          <p:cNvPr id="41" name="Text Box 45">
            <a:extLst>
              <a:ext uri="{FF2B5EF4-FFF2-40B4-BE49-F238E27FC236}">
                <a16:creationId xmlns:a16="http://schemas.microsoft.com/office/drawing/2014/main" id="{AEBABCEC-EE48-8394-0942-1411C4390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2238" y="4837402"/>
            <a:ext cx="777777" cy="27699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b="1" dirty="0">
                <a:solidFill>
                  <a:schemeClr val="tx1"/>
                </a:solidFill>
              </a:rPr>
              <a:t>Session 2</a:t>
            </a:r>
          </a:p>
        </p:txBody>
      </p:sp>
      <p:sp>
        <p:nvSpPr>
          <p:cNvPr id="42" name="Text Box 46">
            <a:extLst>
              <a:ext uri="{FF2B5EF4-FFF2-40B4-BE49-F238E27FC236}">
                <a16:creationId xmlns:a16="http://schemas.microsoft.com/office/drawing/2014/main" id="{27CF71C0-25BC-64BA-F8B1-F580238FD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9413" y="4601527"/>
            <a:ext cx="777777" cy="27699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b="1" dirty="0">
                <a:solidFill>
                  <a:schemeClr val="tx1"/>
                </a:solidFill>
              </a:rPr>
              <a:t>Session 3</a:t>
            </a:r>
          </a:p>
        </p:txBody>
      </p:sp>
      <p:sp>
        <p:nvSpPr>
          <p:cNvPr id="43" name="Text Box 47">
            <a:extLst>
              <a:ext uri="{FF2B5EF4-FFF2-40B4-BE49-F238E27FC236}">
                <a16:creationId xmlns:a16="http://schemas.microsoft.com/office/drawing/2014/main" id="{C29FAAF3-AE79-29A2-1ECD-BF89BAED5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2419" y="4368420"/>
            <a:ext cx="777777" cy="27699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b="1" dirty="0">
                <a:solidFill>
                  <a:schemeClr val="tx1"/>
                </a:solidFill>
              </a:rPr>
              <a:t>Session 4</a:t>
            </a:r>
          </a:p>
        </p:txBody>
      </p:sp>
    </p:spTree>
    <p:extLst>
      <p:ext uri="{BB962C8B-B14F-4D97-AF65-F5344CB8AC3E}">
        <p14:creationId xmlns:p14="http://schemas.microsoft.com/office/powerpoint/2010/main" val="413751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D32D7-0551-12F5-C7DE-64B5042ED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533400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+mj-lt"/>
                <a:ea typeface="ヒラギノ角ゴ Pro W3" charset="0"/>
                <a:cs typeface="Calibri" pitchFamily="34" charset="0"/>
              </a:rPr>
              <a:t>Tag state diagram (1)</a:t>
            </a:r>
            <a:endParaRPr lang="de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5022AE-539F-F847-1E37-CBDAA8ABA6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07EE5A-D3C7-F9DF-7D27-0EC7DB024610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Franz Amtmann (NXP)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834AEA4-0CF8-EA2F-9BCD-99ED9A554D96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May 2024</a:t>
            </a:r>
            <a:endParaRPr lang="en-GB" dirty="0"/>
          </a:p>
        </p:txBody>
      </p:sp>
      <p:grpSp>
        <p:nvGrpSpPr>
          <p:cNvPr id="44" name="Group 3">
            <a:extLst>
              <a:ext uri="{FF2B5EF4-FFF2-40B4-BE49-F238E27FC236}">
                <a16:creationId xmlns:a16="http://schemas.microsoft.com/office/drawing/2014/main" id="{C259A313-434C-FB24-535B-B2FF15D216F2}"/>
              </a:ext>
            </a:extLst>
          </p:cNvPr>
          <p:cNvGrpSpPr>
            <a:grpSpLocks/>
          </p:cNvGrpSpPr>
          <p:nvPr/>
        </p:nvGrpSpPr>
        <p:grpSpPr bwMode="auto">
          <a:xfrm>
            <a:off x="1611076" y="1828800"/>
            <a:ext cx="5806678" cy="3542784"/>
            <a:chOff x="336" y="672"/>
            <a:chExt cx="5175" cy="3331"/>
          </a:xfrm>
        </p:grpSpPr>
        <p:pic>
          <p:nvPicPr>
            <p:cNvPr id="45" name="Picture 4">
              <a:extLst>
                <a:ext uri="{FF2B5EF4-FFF2-40B4-BE49-F238E27FC236}">
                  <a16:creationId xmlns:a16="http://schemas.microsoft.com/office/drawing/2014/main" id="{446332E9-CEA0-1381-EEFD-E9D6074D0A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6" y="672"/>
              <a:ext cx="5175" cy="33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  <p:sp>
          <p:nvSpPr>
            <p:cNvPr id="46" name="Rectangle 5">
              <a:extLst>
                <a:ext uri="{FF2B5EF4-FFF2-40B4-BE49-F238E27FC236}">
                  <a16:creationId xmlns:a16="http://schemas.microsoft.com/office/drawing/2014/main" id="{FE721030-BEC9-3B51-861B-37383653D5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3691"/>
              <a:ext cx="2208" cy="312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47" name="Rectangle 6">
              <a:extLst>
                <a:ext uri="{FF2B5EF4-FFF2-40B4-BE49-F238E27FC236}">
                  <a16:creationId xmlns:a16="http://schemas.microsoft.com/office/drawing/2014/main" id="{1E40023F-D423-E6A3-D4F8-C5EB9954E0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3456"/>
              <a:ext cx="1632" cy="480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060431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D8FF2-8DE8-2AC9-AC08-462B2A026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533400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+mj-lt"/>
                <a:ea typeface="ヒラギノ角ゴ Pro W3" charset="0"/>
                <a:cs typeface="Calibri" pitchFamily="34" charset="0"/>
              </a:rPr>
              <a:t>Tag state diagram (2)</a:t>
            </a:r>
            <a:endParaRPr lang="de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7B1D15-B62C-E574-DDD4-BD67F65EF96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BDB48-064F-387E-5419-AD205D6BC40F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Franz Amtmann (NXP)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18C8E3C-9999-FC09-2B72-1CB987FA2C0A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May 2024</a:t>
            </a:r>
            <a:endParaRPr lang="en-GB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AAC284D8-E7F4-89D6-E042-4D1CC96DB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828800"/>
            <a:ext cx="5554265" cy="35332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6312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3DE5B-90E7-9808-5435-DEA7FAAB4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609600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+mj-lt"/>
                <a:ea typeface="ヒラギノ角ゴ Pro W3" charset="0"/>
                <a:cs typeface="Gill Sans MT"/>
              </a:rPr>
              <a:t>EPC Gen2: Memory </a:t>
            </a:r>
            <a:r>
              <a:rPr lang="en-US" sz="3200" dirty="0">
                <a:latin typeface="+mj-lt"/>
                <a:ea typeface="ヒラギノ角ゴ Pro W3" charset="0"/>
                <a:cs typeface="Gill Sans MT"/>
              </a:rPr>
              <a:t>structure</a:t>
            </a:r>
            <a:endParaRPr lang="de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73CD8-076A-CE48-2250-C20EA449ED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18B09-86E3-9F70-9722-3DC2EBFA8D98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Franz Amtmann (NXP)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2B342C3-BBC5-41D6-F8EF-565B51626113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May 2024</a:t>
            </a:r>
            <a:endParaRPr lang="en-GB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37B50030-A487-227A-BC5D-11380420A8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6808643"/>
              </p:ext>
            </p:extLst>
          </p:nvPr>
        </p:nvGraphicFramePr>
        <p:xfrm>
          <a:off x="1346017" y="1883089"/>
          <a:ext cx="6489290" cy="3589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91404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2223E-E626-4731-4AF2-DB8F40E77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593" y="751572"/>
            <a:ext cx="7770813" cy="533400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+mj-lt"/>
                <a:ea typeface="ヒラギノ角ゴ Pro W3" charset="0"/>
                <a:cs typeface="Gill Sans MT"/>
              </a:rPr>
              <a:t>EPC Gen2: Memory Organization</a:t>
            </a:r>
            <a:endParaRPr lang="de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E837E-A1AB-577A-B241-854055EE63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29F25-41E2-897A-4218-185765425EBE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Franz Amtmann (NXP)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5D7D022-4A2E-F483-8957-83D076CBB1C0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May 2024</a:t>
            </a:r>
            <a:endParaRPr lang="en-GB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6F08947-B0E2-A784-1A60-A0E15EFDA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026" y="2099360"/>
            <a:ext cx="1974350" cy="1061829"/>
          </a:xfrm>
          <a:prstGeom prst="rect">
            <a:avLst/>
          </a:prstGeom>
          <a:solidFill>
            <a:srgbClr val="92D050"/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050" b="1" dirty="0"/>
              <a:t>Tag Identification Memory </a:t>
            </a:r>
            <a:r>
              <a:rPr lang="en-US" sz="1050" dirty="0"/>
              <a:t>contain the</a:t>
            </a:r>
            <a:r>
              <a:rPr lang="en-US" sz="1050" b="1" dirty="0"/>
              <a:t> </a:t>
            </a:r>
            <a:r>
              <a:rPr lang="en-US" sz="1050" dirty="0"/>
              <a:t>TID according EPCglobal [00</a:t>
            </a:r>
            <a:r>
              <a:rPr lang="en-US" sz="1050" baseline="-25000" dirty="0"/>
              <a:t>h</a:t>
            </a:r>
            <a:r>
              <a:rPr lang="en-US" sz="1050" dirty="0"/>
              <a:t> – 1F</a:t>
            </a:r>
            <a:r>
              <a:rPr lang="en-US" sz="1050" baseline="-25000" dirty="0"/>
              <a:t>h</a:t>
            </a:r>
            <a:r>
              <a:rPr lang="en-US" sz="1050" dirty="0"/>
              <a:t>], XTID header </a:t>
            </a:r>
          </a:p>
          <a:p>
            <a:pPr eaLnBrk="0" hangingPunct="0"/>
            <a:r>
              <a:rPr lang="en-US" sz="1050" dirty="0"/>
              <a:t>and 48 bit unique Serial number [30</a:t>
            </a:r>
            <a:r>
              <a:rPr lang="en-US" sz="1050" baseline="-25000" dirty="0"/>
              <a:t>h</a:t>
            </a:r>
            <a:r>
              <a:rPr lang="en-US" sz="1050" dirty="0"/>
              <a:t> – 5F</a:t>
            </a:r>
            <a:r>
              <a:rPr lang="en-US" sz="1050" baseline="-25000" dirty="0"/>
              <a:t>h</a:t>
            </a:r>
            <a:r>
              <a:rPr lang="en-US" sz="1050" dirty="0"/>
              <a:t>]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4868CEE-4871-A73E-D5FE-ADFA3224A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4692" y="3141307"/>
            <a:ext cx="1974350" cy="738664"/>
          </a:xfrm>
          <a:prstGeom prst="rect">
            <a:avLst/>
          </a:prstGeom>
          <a:solidFill>
            <a:srgbClr val="F9B500"/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050" b="1" dirty="0"/>
              <a:t>EPC Memory </a:t>
            </a:r>
            <a:r>
              <a:rPr lang="en-US" sz="1050" dirty="0"/>
              <a:t>contain a </a:t>
            </a:r>
            <a:r>
              <a:rPr lang="en-US" sz="1050" dirty="0" err="1"/>
              <a:t>StoredCRC</a:t>
            </a:r>
            <a:r>
              <a:rPr lang="en-US" sz="1050" dirty="0"/>
              <a:t> [00</a:t>
            </a:r>
            <a:r>
              <a:rPr lang="en-US" sz="1050" baseline="-25000" dirty="0"/>
              <a:t>h</a:t>
            </a:r>
            <a:r>
              <a:rPr lang="en-US" sz="1050" dirty="0"/>
              <a:t>-0F</a:t>
            </a:r>
            <a:r>
              <a:rPr lang="en-US" sz="1050" baseline="-25000" dirty="0"/>
              <a:t>h</a:t>
            </a:r>
            <a:r>
              <a:rPr lang="en-US" sz="1050" dirty="0"/>
              <a:t>], a </a:t>
            </a:r>
            <a:r>
              <a:rPr lang="en-US" sz="1050" dirty="0" err="1"/>
              <a:t>StoredPC</a:t>
            </a:r>
            <a:r>
              <a:rPr lang="en-US" sz="1050" dirty="0"/>
              <a:t> [10</a:t>
            </a:r>
            <a:r>
              <a:rPr lang="en-US" sz="1050" baseline="-25000" dirty="0"/>
              <a:t>h</a:t>
            </a:r>
            <a:r>
              <a:rPr lang="en-US" sz="1050" dirty="0"/>
              <a:t>-1F</a:t>
            </a:r>
            <a:r>
              <a:rPr lang="en-US" sz="1050" baseline="-25000" dirty="0"/>
              <a:t>h</a:t>
            </a:r>
            <a:r>
              <a:rPr lang="en-US" sz="1050" dirty="0"/>
              <a:t>] and an EPC code beginning at address [20</a:t>
            </a:r>
            <a:r>
              <a:rPr lang="en-US" sz="1050" baseline="-25000" dirty="0"/>
              <a:t>h</a:t>
            </a:r>
            <a:r>
              <a:rPr lang="en-US" sz="1050" dirty="0"/>
              <a:t>]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22FEAA5C-BD84-13BE-32E9-CA3AEF7FA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5795" y="4119563"/>
            <a:ext cx="1974350" cy="900246"/>
          </a:xfrm>
          <a:prstGeom prst="rect">
            <a:avLst/>
          </a:prstGeom>
          <a:solidFill>
            <a:srgbClr val="7BB1DB"/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050" b="1" dirty="0"/>
              <a:t>Reserved Memory</a:t>
            </a:r>
            <a:r>
              <a:rPr lang="en-US" sz="1050" dirty="0"/>
              <a:t> contain KILL and ACCESS passwords.</a:t>
            </a:r>
          </a:p>
          <a:p>
            <a:pPr eaLnBrk="0" hangingPunct="0"/>
            <a:endParaRPr lang="en-US" sz="1050" dirty="0"/>
          </a:p>
          <a:p>
            <a:pPr eaLnBrk="0" hangingPunct="0"/>
            <a:r>
              <a:rPr lang="en-US" sz="1050" dirty="0"/>
              <a:t>KILL password [00</a:t>
            </a:r>
            <a:r>
              <a:rPr lang="en-US" sz="1050" baseline="-25000" dirty="0"/>
              <a:t>h</a:t>
            </a:r>
            <a:r>
              <a:rPr lang="en-US" sz="1050" dirty="0"/>
              <a:t>-1F</a:t>
            </a:r>
            <a:r>
              <a:rPr lang="en-US" sz="1050" baseline="-25000" dirty="0"/>
              <a:t>h</a:t>
            </a:r>
            <a:r>
              <a:rPr lang="en-US" sz="1050" dirty="0"/>
              <a:t>]</a:t>
            </a:r>
          </a:p>
          <a:p>
            <a:pPr eaLnBrk="0" hangingPunct="0"/>
            <a:r>
              <a:rPr lang="en-US" sz="1050" dirty="0"/>
              <a:t>ACCESS password [20</a:t>
            </a:r>
            <a:r>
              <a:rPr lang="en-US" sz="1050" baseline="-25000" dirty="0"/>
              <a:t>h</a:t>
            </a:r>
            <a:r>
              <a:rPr lang="en-US" sz="1050" dirty="0"/>
              <a:t>-3F</a:t>
            </a:r>
            <a:r>
              <a:rPr lang="en-US" sz="1050" baseline="-25000" dirty="0"/>
              <a:t>h</a:t>
            </a:r>
            <a:r>
              <a:rPr lang="en-US" sz="1050" dirty="0"/>
              <a:t>]</a:t>
            </a:r>
          </a:p>
        </p:txBody>
      </p:sp>
      <p:grpSp>
        <p:nvGrpSpPr>
          <p:cNvPr id="10" name="Group 4">
            <a:extLst>
              <a:ext uri="{FF2B5EF4-FFF2-40B4-BE49-F238E27FC236}">
                <a16:creationId xmlns:a16="http://schemas.microsoft.com/office/drawing/2014/main" id="{7690BCAA-3682-069E-80E5-248205B067F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519488" y="1789510"/>
            <a:ext cx="4213622" cy="3874294"/>
            <a:chOff x="2956" y="783"/>
            <a:chExt cx="3539" cy="3254"/>
          </a:xfrm>
        </p:grpSpPr>
        <p:sp>
          <p:nvSpPr>
            <p:cNvPr id="11" name="AutoShape 3">
              <a:extLst>
                <a:ext uri="{FF2B5EF4-FFF2-40B4-BE49-F238E27FC236}">
                  <a16:creationId xmlns:a16="http://schemas.microsoft.com/office/drawing/2014/main" id="{21197332-C935-FEEC-063E-1C2091074F9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956" y="783"/>
              <a:ext cx="3539" cy="3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e-AT" sz="1800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1BB3668-20E1-25F1-2A6D-6E7429FF1B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1" y="2945"/>
              <a:ext cx="537" cy="1064"/>
            </a:xfrm>
            <a:custGeom>
              <a:avLst/>
              <a:gdLst>
                <a:gd name="T0" fmla="*/ 1212 w 1228"/>
                <a:gd name="T1" fmla="*/ 2431 h 2437"/>
                <a:gd name="T2" fmla="*/ 1190 w 1228"/>
                <a:gd name="T3" fmla="*/ 2388 h 2437"/>
                <a:gd name="T4" fmla="*/ 1169 w 1228"/>
                <a:gd name="T5" fmla="*/ 2345 h 2437"/>
                <a:gd name="T6" fmla="*/ 1147 w 1228"/>
                <a:gd name="T7" fmla="*/ 2302 h 2437"/>
                <a:gd name="T8" fmla="*/ 1126 w 1228"/>
                <a:gd name="T9" fmla="*/ 2259 h 2437"/>
                <a:gd name="T10" fmla="*/ 1104 w 1228"/>
                <a:gd name="T11" fmla="*/ 2216 h 2437"/>
                <a:gd name="T12" fmla="*/ 1083 w 1228"/>
                <a:gd name="T13" fmla="*/ 2173 h 2437"/>
                <a:gd name="T14" fmla="*/ 1061 w 1228"/>
                <a:gd name="T15" fmla="*/ 2130 h 2437"/>
                <a:gd name="T16" fmla="*/ 1040 w 1228"/>
                <a:gd name="T17" fmla="*/ 2087 h 2437"/>
                <a:gd name="T18" fmla="*/ 1018 w 1228"/>
                <a:gd name="T19" fmla="*/ 2045 h 2437"/>
                <a:gd name="T20" fmla="*/ 997 w 1228"/>
                <a:gd name="T21" fmla="*/ 2002 h 2437"/>
                <a:gd name="T22" fmla="*/ 975 w 1228"/>
                <a:gd name="T23" fmla="*/ 1959 h 2437"/>
                <a:gd name="T24" fmla="*/ 954 w 1228"/>
                <a:gd name="T25" fmla="*/ 1916 h 2437"/>
                <a:gd name="T26" fmla="*/ 932 w 1228"/>
                <a:gd name="T27" fmla="*/ 1873 h 2437"/>
                <a:gd name="T28" fmla="*/ 911 w 1228"/>
                <a:gd name="T29" fmla="*/ 1830 h 2437"/>
                <a:gd name="T30" fmla="*/ 889 w 1228"/>
                <a:gd name="T31" fmla="*/ 1787 h 2437"/>
                <a:gd name="T32" fmla="*/ 868 w 1228"/>
                <a:gd name="T33" fmla="*/ 1744 h 2437"/>
                <a:gd name="T34" fmla="*/ 846 w 1228"/>
                <a:gd name="T35" fmla="*/ 1701 h 2437"/>
                <a:gd name="T36" fmla="*/ 825 w 1228"/>
                <a:gd name="T37" fmla="*/ 1658 h 2437"/>
                <a:gd name="T38" fmla="*/ 803 w 1228"/>
                <a:gd name="T39" fmla="*/ 1615 h 2437"/>
                <a:gd name="T40" fmla="*/ 782 w 1228"/>
                <a:gd name="T41" fmla="*/ 1572 h 2437"/>
                <a:gd name="T42" fmla="*/ 760 w 1228"/>
                <a:gd name="T43" fmla="*/ 1529 h 2437"/>
                <a:gd name="T44" fmla="*/ 739 w 1228"/>
                <a:gd name="T45" fmla="*/ 1486 h 2437"/>
                <a:gd name="T46" fmla="*/ 717 w 1228"/>
                <a:gd name="T47" fmla="*/ 1443 h 2437"/>
                <a:gd name="T48" fmla="*/ 696 w 1228"/>
                <a:gd name="T49" fmla="*/ 1400 h 2437"/>
                <a:gd name="T50" fmla="*/ 674 w 1228"/>
                <a:gd name="T51" fmla="*/ 1357 h 2437"/>
                <a:gd name="T52" fmla="*/ 653 w 1228"/>
                <a:gd name="T53" fmla="*/ 1314 h 2437"/>
                <a:gd name="T54" fmla="*/ 631 w 1228"/>
                <a:gd name="T55" fmla="*/ 1271 h 2437"/>
                <a:gd name="T56" fmla="*/ 610 w 1228"/>
                <a:gd name="T57" fmla="*/ 1228 h 2437"/>
                <a:gd name="T58" fmla="*/ 588 w 1228"/>
                <a:gd name="T59" fmla="*/ 1185 h 2437"/>
                <a:gd name="T60" fmla="*/ 567 w 1228"/>
                <a:gd name="T61" fmla="*/ 1142 h 2437"/>
                <a:gd name="T62" fmla="*/ 545 w 1228"/>
                <a:gd name="T63" fmla="*/ 1099 h 2437"/>
                <a:gd name="T64" fmla="*/ 524 w 1228"/>
                <a:gd name="T65" fmla="*/ 1056 h 2437"/>
                <a:gd name="T66" fmla="*/ 502 w 1228"/>
                <a:gd name="T67" fmla="*/ 1013 h 2437"/>
                <a:gd name="T68" fmla="*/ 481 w 1228"/>
                <a:gd name="T69" fmla="*/ 970 h 2437"/>
                <a:gd name="T70" fmla="*/ 459 w 1228"/>
                <a:gd name="T71" fmla="*/ 927 h 2437"/>
                <a:gd name="T72" fmla="*/ 438 w 1228"/>
                <a:gd name="T73" fmla="*/ 884 h 2437"/>
                <a:gd name="T74" fmla="*/ 417 w 1228"/>
                <a:gd name="T75" fmla="*/ 841 h 2437"/>
                <a:gd name="T76" fmla="*/ 395 w 1228"/>
                <a:gd name="T77" fmla="*/ 798 h 2437"/>
                <a:gd name="T78" fmla="*/ 374 w 1228"/>
                <a:gd name="T79" fmla="*/ 755 h 2437"/>
                <a:gd name="T80" fmla="*/ 352 w 1228"/>
                <a:gd name="T81" fmla="*/ 712 h 2437"/>
                <a:gd name="T82" fmla="*/ 331 w 1228"/>
                <a:gd name="T83" fmla="*/ 669 h 2437"/>
                <a:gd name="T84" fmla="*/ 309 w 1228"/>
                <a:gd name="T85" fmla="*/ 626 h 2437"/>
                <a:gd name="T86" fmla="*/ 288 w 1228"/>
                <a:gd name="T87" fmla="*/ 583 h 2437"/>
                <a:gd name="T88" fmla="*/ 266 w 1228"/>
                <a:gd name="T89" fmla="*/ 540 h 2437"/>
                <a:gd name="T90" fmla="*/ 245 w 1228"/>
                <a:gd name="T91" fmla="*/ 497 h 2437"/>
                <a:gd name="T92" fmla="*/ 223 w 1228"/>
                <a:gd name="T93" fmla="*/ 454 h 2437"/>
                <a:gd name="T94" fmla="*/ 202 w 1228"/>
                <a:gd name="T95" fmla="*/ 411 h 2437"/>
                <a:gd name="T96" fmla="*/ 180 w 1228"/>
                <a:gd name="T97" fmla="*/ 368 h 2437"/>
                <a:gd name="T98" fmla="*/ 159 w 1228"/>
                <a:gd name="T99" fmla="*/ 325 h 2437"/>
                <a:gd name="T100" fmla="*/ 137 w 1228"/>
                <a:gd name="T101" fmla="*/ 283 h 2437"/>
                <a:gd name="T102" fmla="*/ 116 w 1228"/>
                <a:gd name="T103" fmla="*/ 240 h 2437"/>
                <a:gd name="T104" fmla="*/ 94 w 1228"/>
                <a:gd name="T105" fmla="*/ 197 h 2437"/>
                <a:gd name="T106" fmla="*/ 73 w 1228"/>
                <a:gd name="T107" fmla="*/ 154 h 2437"/>
                <a:gd name="T108" fmla="*/ 51 w 1228"/>
                <a:gd name="T109" fmla="*/ 111 h 2437"/>
                <a:gd name="T110" fmla="*/ 30 w 1228"/>
                <a:gd name="T111" fmla="*/ 68 h 2437"/>
                <a:gd name="T112" fmla="*/ 8 w 1228"/>
                <a:gd name="T113" fmla="*/ 25 h 2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28" h="2437">
                  <a:moveTo>
                    <a:pt x="1212" y="2431"/>
                  </a:moveTo>
                  <a:lnTo>
                    <a:pt x="1204" y="2417"/>
                  </a:lnTo>
                  <a:cubicBezTo>
                    <a:pt x="1202" y="2413"/>
                    <a:pt x="1204" y="2408"/>
                    <a:pt x="1208" y="2406"/>
                  </a:cubicBezTo>
                  <a:cubicBezTo>
                    <a:pt x="1212" y="2404"/>
                    <a:pt x="1217" y="2406"/>
                    <a:pt x="1219" y="2410"/>
                  </a:cubicBezTo>
                  <a:lnTo>
                    <a:pt x="1226" y="2424"/>
                  </a:lnTo>
                  <a:cubicBezTo>
                    <a:pt x="1228" y="2428"/>
                    <a:pt x="1226" y="2433"/>
                    <a:pt x="1222" y="2435"/>
                  </a:cubicBezTo>
                  <a:cubicBezTo>
                    <a:pt x="1218" y="2437"/>
                    <a:pt x="1214" y="2435"/>
                    <a:pt x="1212" y="2431"/>
                  </a:cubicBezTo>
                  <a:close/>
                  <a:moveTo>
                    <a:pt x="1190" y="2388"/>
                  </a:moveTo>
                  <a:lnTo>
                    <a:pt x="1183" y="2374"/>
                  </a:lnTo>
                  <a:cubicBezTo>
                    <a:pt x="1181" y="2370"/>
                    <a:pt x="1183" y="2365"/>
                    <a:pt x="1186" y="2363"/>
                  </a:cubicBezTo>
                  <a:cubicBezTo>
                    <a:pt x="1190" y="2361"/>
                    <a:pt x="1195" y="2363"/>
                    <a:pt x="1197" y="2367"/>
                  </a:cubicBezTo>
                  <a:lnTo>
                    <a:pt x="1204" y="2381"/>
                  </a:lnTo>
                  <a:cubicBezTo>
                    <a:pt x="1206" y="2385"/>
                    <a:pt x="1205" y="2390"/>
                    <a:pt x="1201" y="2392"/>
                  </a:cubicBezTo>
                  <a:cubicBezTo>
                    <a:pt x="1197" y="2394"/>
                    <a:pt x="1192" y="2392"/>
                    <a:pt x="1190" y="2388"/>
                  </a:cubicBezTo>
                  <a:close/>
                  <a:moveTo>
                    <a:pt x="1169" y="2345"/>
                  </a:moveTo>
                  <a:lnTo>
                    <a:pt x="1161" y="2331"/>
                  </a:lnTo>
                  <a:cubicBezTo>
                    <a:pt x="1159" y="2327"/>
                    <a:pt x="1161" y="2322"/>
                    <a:pt x="1165" y="2320"/>
                  </a:cubicBezTo>
                  <a:cubicBezTo>
                    <a:pt x="1169" y="2318"/>
                    <a:pt x="1174" y="2320"/>
                    <a:pt x="1176" y="2324"/>
                  </a:cubicBezTo>
                  <a:lnTo>
                    <a:pt x="1183" y="2338"/>
                  </a:lnTo>
                  <a:cubicBezTo>
                    <a:pt x="1185" y="2342"/>
                    <a:pt x="1183" y="2347"/>
                    <a:pt x="1179" y="2349"/>
                  </a:cubicBezTo>
                  <a:cubicBezTo>
                    <a:pt x="1175" y="2351"/>
                    <a:pt x="1171" y="2349"/>
                    <a:pt x="1169" y="2345"/>
                  </a:cubicBezTo>
                  <a:close/>
                  <a:moveTo>
                    <a:pt x="1147" y="2302"/>
                  </a:moveTo>
                  <a:lnTo>
                    <a:pt x="1140" y="2288"/>
                  </a:lnTo>
                  <a:cubicBezTo>
                    <a:pt x="1138" y="2284"/>
                    <a:pt x="1140" y="2279"/>
                    <a:pt x="1144" y="2277"/>
                  </a:cubicBezTo>
                  <a:cubicBezTo>
                    <a:pt x="1147" y="2275"/>
                    <a:pt x="1152" y="2277"/>
                    <a:pt x="1154" y="2281"/>
                  </a:cubicBezTo>
                  <a:lnTo>
                    <a:pt x="1161" y="2295"/>
                  </a:lnTo>
                  <a:cubicBezTo>
                    <a:pt x="1163" y="2299"/>
                    <a:pt x="1162" y="2304"/>
                    <a:pt x="1158" y="2306"/>
                  </a:cubicBezTo>
                  <a:cubicBezTo>
                    <a:pt x="1154" y="2308"/>
                    <a:pt x="1149" y="2306"/>
                    <a:pt x="1147" y="2302"/>
                  </a:cubicBezTo>
                  <a:close/>
                  <a:moveTo>
                    <a:pt x="1126" y="2259"/>
                  </a:moveTo>
                  <a:lnTo>
                    <a:pt x="1118" y="2245"/>
                  </a:lnTo>
                  <a:cubicBezTo>
                    <a:pt x="1116" y="2241"/>
                    <a:pt x="1118" y="2236"/>
                    <a:pt x="1122" y="2234"/>
                  </a:cubicBezTo>
                  <a:cubicBezTo>
                    <a:pt x="1126" y="2232"/>
                    <a:pt x="1131" y="2234"/>
                    <a:pt x="1133" y="2238"/>
                  </a:cubicBezTo>
                  <a:lnTo>
                    <a:pt x="1140" y="2252"/>
                  </a:lnTo>
                  <a:cubicBezTo>
                    <a:pt x="1142" y="2256"/>
                    <a:pt x="1140" y="2261"/>
                    <a:pt x="1136" y="2263"/>
                  </a:cubicBezTo>
                  <a:cubicBezTo>
                    <a:pt x="1132" y="2265"/>
                    <a:pt x="1128" y="2263"/>
                    <a:pt x="1126" y="2259"/>
                  </a:cubicBezTo>
                  <a:close/>
                  <a:moveTo>
                    <a:pt x="1104" y="2216"/>
                  </a:moveTo>
                  <a:lnTo>
                    <a:pt x="1097" y="2202"/>
                  </a:lnTo>
                  <a:cubicBezTo>
                    <a:pt x="1095" y="2198"/>
                    <a:pt x="1097" y="2193"/>
                    <a:pt x="1101" y="2191"/>
                  </a:cubicBezTo>
                  <a:cubicBezTo>
                    <a:pt x="1104" y="2189"/>
                    <a:pt x="1109" y="2191"/>
                    <a:pt x="1111" y="2195"/>
                  </a:cubicBezTo>
                  <a:lnTo>
                    <a:pt x="1118" y="2209"/>
                  </a:lnTo>
                  <a:cubicBezTo>
                    <a:pt x="1120" y="2213"/>
                    <a:pt x="1119" y="2218"/>
                    <a:pt x="1115" y="2220"/>
                  </a:cubicBezTo>
                  <a:cubicBezTo>
                    <a:pt x="1111" y="2222"/>
                    <a:pt x="1106" y="2220"/>
                    <a:pt x="1104" y="2216"/>
                  </a:cubicBezTo>
                  <a:close/>
                  <a:moveTo>
                    <a:pt x="1083" y="2173"/>
                  </a:moveTo>
                  <a:lnTo>
                    <a:pt x="1075" y="2159"/>
                  </a:lnTo>
                  <a:cubicBezTo>
                    <a:pt x="1073" y="2155"/>
                    <a:pt x="1075" y="2150"/>
                    <a:pt x="1079" y="2148"/>
                  </a:cubicBezTo>
                  <a:cubicBezTo>
                    <a:pt x="1083" y="2146"/>
                    <a:pt x="1088" y="2148"/>
                    <a:pt x="1090" y="2152"/>
                  </a:cubicBezTo>
                  <a:lnTo>
                    <a:pt x="1097" y="2166"/>
                  </a:lnTo>
                  <a:cubicBezTo>
                    <a:pt x="1099" y="2170"/>
                    <a:pt x="1097" y="2175"/>
                    <a:pt x="1093" y="2177"/>
                  </a:cubicBezTo>
                  <a:cubicBezTo>
                    <a:pt x="1089" y="2179"/>
                    <a:pt x="1085" y="2177"/>
                    <a:pt x="1083" y="2173"/>
                  </a:cubicBezTo>
                  <a:close/>
                  <a:moveTo>
                    <a:pt x="1061" y="2130"/>
                  </a:moveTo>
                  <a:lnTo>
                    <a:pt x="1054" y="2116"/>
                  </a:lnTo>
                  <a:cubicBezTo>
                    <a:pt x="1052" y="2112"/>
                    <a:pt x="1054" y="2107"/>
                    <a:pt x="1058" y="2105"/>
                  </a:cubicBezTo>
                  <a:cubicBezTo>
                    <a:pt x="1062" y="2103"/>
                    <a:pt x="1066" y="2105"/>
                    <a:pt x="1068" y="2109"/>
                  </a:cubicBezTo>
                  <a:lnTo>
                    <a:pt x="1075" y="2123"/>
                  </a:lnTo>
                  <a:cubicBezTo>
                    <a:pt x="1077" y="2127"/>
                    <a:pt x="1076" y="2132"/>
                    <a:pt x="1072" y="2134"/>
                  </a:cubicBezTo>
                  <a:cubicBezTo>
                    <a:pt x="1068" y="2136"/>
                    <a:pt x="1063" y="2134"/>
                    <a:pt x="1061" y="2130"/>
                  </a:cubicBezTo>
                  <a:close/>
                  <a:moveTo>
                    <a:pt x="1040" y="2087"/>
                  </a:moveTo>
                  <a:lnTo>
                    <a:pt x="1032" y="2073"/>
                  </a:lnTo>
                  <a:cubicBezTo>
                    <a:pt x="1031" y="2069"/>
                    <a:pt x="1032" y="2064"/>
                    <a:pt x="1036" y="2062"/>
                  </a:cubicBezTo>
                  <a:cubicBezTo>
                    <a:pt x="1040" y="2060"/>
                    <a:pt x="1045" y="2062"/>
                    <a:pt x="1047" y="2066"/>
                  </a:cubicBezTo>
                  <a:lnTo>
                    <a:pt x="1054" y="2080"/>
                  </a:lnTo>
                  <a:cubicBezTo>
                    <a:pt x="1056" y="2084"/>
                    <a:pt x="1054" y="2089"/>
                    <a:pt x="1050" y="2091"/>
                  </a:cubicBezTo>
                  <a:cubicBezTo>
                    <a:pt x="1046" y="2093"/>
                    <a:pt x="1042" y="2091"/>
                    <a:pt x="1040" y="2087"/>
                  </a:cubicBezTo>
                  <a:close/>
                  <a:moveTo>
                    <a:pt x="1018" y="2045"/>
                  </a:moveTo>
                  <a:lnTo>
                    <a:pt x="1011" y="2030"/>
                  </a:lnTo>
                  <a:cubicBezTo>
                    <a:pt x="1009" y="2026"/>
                    <a:pt x="1011" y="2021"/>
                    <a:pt x="1015" y="2019"/>
                  </a:cubicBezTo>
                  <a:cubicBezTo>
                    <a:pt x="1019" y="2017"/>
                    <a:pt x="1023" y="2019"/>
                    <a:pt x="1025" y="2023"/>
                  </a:cubicBezTo>
                  <a:lnTo>
                    <a:pt x="1032" y="2037"/>
                  </a:lnTo>
                  <a:cubicBezTo>
                    <a:pt x="1034" y="2041"/>
                    <a:pt x="1033" y="2046"/>
                    <a:pt x="1029" y="2048"/>
                  </a:cubicBezTo>
                  <a:cubicBezTo>
                    <a:pt x="1025" y="2050"/>
                    <a:pt x="1020" y="2048"/>
                    <a:pt x="1018" y="2045"/>
                  </a:cubicBezTo>
                  <a:close/>
                  <a:moveTo>
                    <a:pt x="997" y="2002"/>
                  </a:moveTo>
                  <a:lnTo>
                    <a:pt x="990" y="1987"/>
                  </a:lnTo>
                  <a:cubicBezTo>
                    <a:pt x="988" y="1983"/>
                    <a:pt x="989" y="1978"/>
                    <a:pt x="993" y="1976"/>
                  </a:cubicBezTo>
                  <a:cubicBezTo>
                    <a:pt x="997" y="1974"/>
                    <a:pt x="1002" y="1976"/>
                    <a:pt x="1004" y="1980"/>
                  </a:cubicBezTo>
                  <a:lnTo>
                    <a:pt x="1011" y="1994"/>
                  </a:lnTo>
                  <a:cubicBezTo>
                    <a:pt x="1013" y="1998"/>
                    <a:pt x="1011" y="2003"/>
                    <a:pt x="1007" y="2005"/>
                  </a:cubicBezTo>
                  <a:cubicBezTo>
                    <a:pt x="1003" y="2007"/>
                    <a:pt x="999" y="2005"/>
                    <a:pt x="997" y="2002"/>
                  </a:cubicBezTo>
                  <a:close/>
                  <a:moveTo>
                    <a:pt x="975" y="1959"/>
                  </a:moveTo>
                  <a:lnTo>
                    <a:pt x="968" y="1944"/>
                  </a:lnTo>
                  <a:cubicBezTo>
                    <a:pt x="966" y="1940"/>
                    <a:pt x="968" y="1935"/>
                    <a:pt x="972" y="1933"/>
                  </a:cubicBezTo>
                  <a:cubicBezTo>
                    <a:pt x="976" y="1932"/>
                    <a:pt x="980" y="1933"/>
                    <a:pt x="982" y="1937"/>
                  </a:cubicBezTo>
                  <a:lnTo>
                    <a:pt x="990" y="1951"/>
                  </a:lnTo>
                  <a:cubicBezTo>
                    <a:pt x="991" y="1955"/>
                    <a:pt x="990" y="1960"/>
                    <a:pt x="986" y="1962"/>
                  </a:cubicBezTo>
                  <a:cubicBezTo>
                    <a:pt x="982" y="1964"/>
                    <a:pt x="977" y="1963"/>
                    <a:pt x="975" y="1959"/>
                  </a:cubicBezTo>
                  <a:close/>
                  <a:moveTo>
                    <a:pt x="954" y="1916"/>
                  </a:moveTo>
                  <a:lnTo>
                    <a:pt x="947" y="1901"/>
                  </a:lnTo>
                  <a:cubicBezTo>
                    <a:pt x="945" y="1897"/>
                    <a:pt x="946" y="1892"/>
                    <a:pt x="950" y="1891"/>
                  </a:cubicBezTo>
                  <a:cubicBezTo>
                    <a:pt x="954" y="1889"/>
                    <a:pt x="959" y="1890"/>
                    <a:pt x="961" y="1894"/>
                  </a:cubicBezTo>
                  <a:lnTo>
                    <a:pt x="968" y="1908"/>
                  </a:lnTo>
                  <a:cubicBezTo>
                    <a:pt x="970" y="1912"/>
                    <a:pt x="968" y="1917"/>
                    <a:pt x="964" y="1919"/>
                  </a:cubicBezTo>
                  <a:cubicBezTo>
                    <a:pt x="960" y="1921"/>
                    <a:pt x="956" y="1920"/>
                    <a:pt x="954" y="1916"/>
                  </a:cubicBezTo>
                  <a:close/>
                  <a:moveTo>
                    <a:pt x="932" y="1873"/>
                  </a:moveTo>
                  <a:lnTo>
                    <a:pt x="925" y="1858"/>
                  </a:lnTo>
                  <a:cubicBezTo>
                    <a:pt x="923" y="1854"/>
                    <a:pt x="925" y="1850"/>
                    <a:pt x="929" y="1848"/>
                  </a:cubicBezTo>
                  <a:cubicBezTo>
                    <a:pt x="933" y="1846"/>
                    <a:pt x="937" y="1847"/>
                    <a:pt x="939" y="1851"/>
                  </a:cubicBezTo>
                  <a:lnTo>
                    <a:pt x="947" y="1865"/>
                  </a:lnTo>
                  <a:cubicBezTo>
                    <a:pt x="949" y="1869"/>
                    <a:pt x="947" y="1874"/>
                    <a:pt x="943" y="1876"/>
                  </a:cubicBezTo>
                  <a:cubicBezTo>
                    <a:pt x="939" y="1878"/>
                    <a:pt x="934" y="1877"/>
                    <a:pt x="932" y="1873"/>
                  </a:cubicBezTo>
                  <a:close/>
                  <a:moveTo>
                    <a:pt x="911" y="1830"/>
                  </a:moveTo>
                  <a:lnTo>
                    <a:pt x="904" y="1815"/>
                  </a:lnTo>
                  <a:cubicBezTo>
                    <a:pt x="902" y="1811"/>
                    <a:pt x="903" y="1807"/>
                    <a:pt x="907" y="1805"/>
                  </a:cubicBezTo>
                  <a:cubicBezTo>
                    <a:pt x="911" y="1803"/>
                    <a:pt x="916" y="1804"/>
                    <a:pt x="918" y="1808"/>
                  </a:cubicBezTo>
                  <a:lnTo>
                    <a:pt x="925" y="1822"/>
                  </a:lnTo>
                  <a:cubicBezTo>
                    <a:pt x="927" y="1826"/>
                    <a:pt x="925" y="1831"/>
                    <a:pt x="921" y="1833"/>
                  </a:cubicBezTo>
                  <a:cubicBezTo>
                    <a:pt x="918" y="1835"/>
                    <a:pt x="913" y="1834"/>
                    <a:pt x="911" y="1830"/>
                  </a:cubicBezTo>
                  <a:close/>
                  <a:moveTo>
                    <a:pt x="889" y="1787"/>
                  </a:moveTo>
                  <a:lnTo>
                    <a:pt x="882" y="1772"/>
                  </a:lnTo>
                  <a:cubicBezTo>
                    <a:pt x="880" y="1768"/>
                    <a:pt x="882" y="1764"/>
                    <a:pt x="886" y="1762"/>
                  </a:cubicBezTo>
                  <a:cubicBezTo>
                    <a:pt x="890" y="1760"/>
                    <a:pt x="894" y="1761"/>
                    <a:pt x="896" y="1765"/>
                  </a:cubicBezTo>
                  <a:lnTo>
                    <a:pt x="904" y="1779"/>
                  </a:lnTo>
                  <a:cubicBezTo>
                    <a:pt x="906" y="1783"/>
                    <a:pt x="904" y="1788"/>
                    <a:pt x="900" y="1790"/>
                  </a:cubicBezTo>
                  <a:cubicBezTo>
                    <a:pt x="896" y="1792"/>
                    <a:pt x="891" y="1791"/>
                    <a:pt x="889" y="1787"/>
                  </a:cubicBezTo>
                  <a:close/>
                  <a:moveTo>
                    <a:pt x="868" y="1744"/>
                  </a:moveTo>
                  <a:lnTo>
                    <a:pt x="861" y="1729"/>
                  </a:lnTo>
                  <a:cubicBezTo>
                    <a:pt x="859" y="1725"/>
                    <a:pt x="860" y="1721"/>
                    <a:pt x="864" y="1719"/>
                  </a:cubicBezTo>
                  <a:cubicBezTo>
                    <a:pt x="868" y="1717"/>
                    <a:pt x="873" y="1718"/>
                    <a:pt x="875" y="1722"/>
                  </a:cubicBezTo>
                  <a:lnTo>
                    <a:pt x="882" y="1737"/>
                  </a:lnTo>
                  <a:cubicBezTo>
                    <a:pt x="884" y="1740"/>
                    <a:pt x="882" y="1745"/>
                    <a:pt x="878" y="1747"/>
                  </a:cubicBezTo>
                  <a:cubicBezTo>
                    <a:pt x="875" y="1749"/>
                    <a:pt x="870" y="1748"/>
                    <a:pt x="868" y="1744"/>
                  </a:cubicBezTo>
                  <a:close/>
                  <a:moveTo>
                    <a:pt x="846" y="1701"/>
                  </a:moveTo>
                  <a:lnTo>
                    <a:pt x="839" y="1686"/>
                  </a:lnTo>
                  <a:cubicBezTo>
                    <a:pt x="837" y="1682"/>
                    <a:pt x="839" y="1678"/>
                    <a:pt x="843" y="1676"/>
                  </a:cubicBezTo>
                  <a:cubicBezTo>
                    <a:pt x="847" y="1674"/>
                    <a:pt x="851" y="1675"/>
                    <a:pt x="853" y="1679"/>
                  </a:cubicBezTo>
                  <a:lnTo>
                    <a:pt x="861" y="1694"/>
                  </a:lnTo>
                  <a:cubicBezTo>
                    <a:pt x="863" y="1697"/>
                    <a:pt x="861" y="1702"/>
                    <a:pt x="857" y="1704"/>
                  </a:cubicBezTo>
                  <a:cubicBezTo>
                    <a:pt x="853" y="1706"/>
                    <a:pt x="848" y="1705"/>
                    <a:pt x="846" y="1701"/>
                  </a:cubicBezTo>
                  <a:close/>
                  <a:moveTo>
                    <a:pt x="825" y="1658"/>
                  </a:moveTo>
                  <a:lnTo>
                    <a:pt x="818" y="1643"/>
                  </a:lnTo>
                  <a:cubicBezTo>
                    <a:pt x="816" y="1639"/>
                    <a:pt x="817" y="1635"/>
                    <a:pt x="821" y="1633"/>
                  </a:cubicBezTo>
                  <a:cubicBezTo>
                    <a:pt x="825" y="1631"/>
                    <a:pt x="830" y="1632"/>
                    <a:pt x="832" y="1636"/>
                  </a:cubicBezTo>
                  <a:lnTo>
                    <a:pt x="839" y="1651"/>
                  </a:lnTo>
                  <a:cubicBezTo>
                    <a:pt x="841" y="1655"/>
                    <a:pt x="839" y="1659"/>
                    <a:pt x="836" y="1661"/>
                  </a:cubicBezTo>
                  <a:cubicBezTo>
                    <a:pt x="832" y="1663"/>
                    <a:pt x="827" y="1662"/>
                    <a:pt x="825" y="1658"/>
                  </a:cubicBezTo>
                  <a:close/>
                  <a:moveTo>
                    <a:pt x="803" y="1615"/>
                  </a:moveTo>
                  <a:lnTo>
                    <a:pt x="796" y="1600"/>
                  </a:lnTo>
                  <a:cubicBezTo>
                    <a:pt x="794" y="1596"/>
                    <a:pt x="796" y="1592"/>
                    <a:pt x="800" y="1590"/>
                  </a:cubicBezTo>
                  <a:cubicBezTo>
                    <a:pt x="804" y="1588"/>
                    <a:pt x="808" y="1589"/>
                    <a:pt x="810" y="1593"/>
                  </a:cubicBezTo>
                  <a:lnTo>
                    <a:pt x="818" y="1608"/>
                  </a:lnTo>
                  <a:cubicBezTo>
                    <a:pt x="820" y="1612"/>
                    <a:pt x="818" y="1616"/>
                    <a:pt x="814" y="1618"/>
                  </a:cubicBezTo>
                  <a:cubicBezTo>
                    <a:pt x="810" y="1620"/>
                    <a:pt x="805" y="1619"/>
                    <a:pt x="803" y="1615"/>
                  </a:cubicBezTo>
                  <a:close/>
                  <a:moveTo>
                    <a:pt x="782" y="1572"/>
                  </a:moveTo>
                  <a:lnTo>
                    <a:pt x="775" y="1557"/>
                  </a:lnTo>
                  <a:cubicBezTo>
                    <a:pt x="773" y="1553"/>
                    <a:pt x="774" y="1549"/>
                    <a:pt x="778" y="1547"/>
                  </a:cubicBezTo>
                  <a:cubicBezTo>
                    <a:pt x="782" y="1545"/>
                    <a:pt x="787" y="1546"/>
                    <a:pt x="789" y="1550"/>
                  </a:cubicBezTo>
                  <a:lnTo>
                    <a:pt x="796" y="1565"/>
                  </a:lnTo>
                  <a:cubicBezTo>
                    <a:pt x="798" y="1569"/>
                    <a:pt x="797" y="1573"/>
                    <a:pt x="793" y="1575"/>
                  </a:cubicBezTo>
                  <a:cubicBezTo>
                    <a:pt x="789" y="1577"/>
                    <a:pt x="784" y="1576"/>
                    <a:pt x="782" y="1572"/>
                  </a:cubicBezTo>
                  <a:close/>
                  <a:moveTo>
                    <a:pt x="760" y="1529"/>
                  </a:moveTo>
                  <a:lnTo>
                    <a:pt x="753" y="1514"/>
                  </a:lnTo>
                  <a:cubicBezTo>
                    <a:pt x="751" y="1511"/>
                    <a:pt x="753" y="1506"/>
                    <a:pt x="757" y="1504"/>
                  </a:cubicBezTo>
                  <a:cubicBezTo>
                    <a:pt x="761" y="1502"/>
                    <a:pt x="766" y="1503"/>
                    <a:pt x="767" y="1507"/>
                  </a:cubicBezTo>
                  <a:lnTo>
                    <a:pt x="775" y="1522"/>
                  </a:lnTo>
                  <a:cubicBezTo>
                    <a:pt x="777" y="1526"/>
                    <a:pt x="775" y="1530"/>
                    <a:pt x="771" y="1532"/>
                  </a:cubicBezTo>
                  <a:cubicBezTo>
                    <a:pt x="767" y="1534"/>
                    <a:pt x="762" y="1533"/>
                    <a:pt x="760" y="1529"/>
                  </a:cubicBezTo>
                  <a:close/>
                  <a:moveTo>
                    <a:pt x="739" y="1486"/>
                  </a:moveTo>
                  <a:lnTo>
                    <a:pt x="732" y="1472"/>
                  </a:lnTo>
                  <a:cubicBezTo>
                    <a:pt x="730" y="1468"/>
                    <a:pt x="731" y="1463"/>
                    <a:pt x="735" y="1461"/>
                  </a:cubicBezTo>
                  <a:cubicBezTo>
                    <a:pt x="739" y="1459"/>
                    <a:pt x="744" y="1460"/>
                    <a:pt x="746" y="1464"/>
                  </a:cubicBezTo>
                  <a:lnTo>
                    <a:pt x="753" y="1479"/>
                  </a:lnTo>
                  <a:cubicBezTo>
                    <a:pt x="755" y="1483"/>
                    <a:pt x="754" y="1487"/>
                    <a:pt x="750" y="1489"/>
                  </a:cubicBezTo>
                  <a:cubicBezTo>
                    <a:pt x="746" y="1491"/>
                    <a:pt x="741" y="1490"/>
                    <a:pt x="739" y="1486"/>
                  </a:cubicBezTo>
                  <a:close/>
                  <a:moveTo>
                    <a:pt x="717" y="1443"/>
                  </a:moveTo>
                  <a:lnTo>
                    <a:pt x="710" y="1429"/>
                  </a:lnTo>
                  <a:cubicBezTo>
                    <a:pt x="708" y="1425"/>
                    <a:pt x="710" y="1420"/>
                    <a:pt x="714" y="1418"/>
                  </a:cubicBezTo>
                  <a:cubicBezTo>
                    <a:pt x="718" y="1416"/>
                    <a:pt x="723" y="1417"/>
                    <a:pt x="725" y="1421"/>
                  </a:cubicBezTo>
                  <a:lnTo>
                    <a:pt x="732" y="1436"/>
                  </a:lnTo>
                  <a:cubicBezTo>
                    <a:pt x="734" y="1440"/>
                    <a:pt x="732" y="1444"/>
                    <a:pt x="728" y="1446"/>
                  </a:cubicBezTo>
                  <a:cubicBezTo>
                    <a:pt x="724" y="1448"/>
                    <a:pt x="719" y="1447"/>
                    <a:pt x="717" y="1443"/>
                  </a:cubicBezTo>
                  <a:close/>
                  <a:moveTo>
                    <a:pt x="696" y="1400"/>
                  </a:moveTo>
                  <a:lnTo>
                    <a:pt x="689" y="1386"/>
                  </a:lnTo>
                  <a:cubicBezTo>
                    <a:pt x="687" y="1382"/>
                    <a:pt x="688" y="1377"/>
                    <a:pt x="692" y="1375"/>
                  </a:cubicBezTo>
                  <a:cubicBezTo>
                    <a:pt x="696" y="1373"/>
                    <a:pt x="701" y="1374"/>
                    <a:pt x="703" y="1378"/>
                  </a:cubicBezTo>
                  <a:lnTo>
                    <a:pt x="710" y="1393"/>
                  </a:lnTo>
                  <a:cubicBezTo>
                    <a:pt x="712" y="1397"/>
                    <a:pt x="711" y="1401"/>
                    <a:pt x="707" y="1403"/>
                  </a:cubicBezTo>
                  <a:cubicBezTo>
                    <a:pt x="703" y="1405"/>
                    <a:pt x="698" y="1404"/>
                    <a:pt x="696" y="1400"/>
                  </a:cubicBezTo>
                  <a:close/>
                  <a:moveTo>
                    <a:pt x="674" y="1357"/>
                  </a:moveTo>
                  <a:lnTo>
                    <a:pt x="667" y="1343"/>
                  </a:lnTo>
                  <a:cubicBezTo>
                    <a:pt x="665" y="1339"/>
                    <a:pt x="667" y="1334"/>
                    <a:pt x="671" y="1332"/>
                  </a:cubicBezTo>
                  <a:cubicBezTo>
                    <a:pt x="675" y="1330"/>
                    <a:pt x="680" y="1331"/>
                    <a:pt x="682" y="1335"/>
                  </a:cubicBezTo>
                  <a:lnTo>
                    <a:pt x="689" y="1350"/>
                  </a:lnTo>
                  <a:cubicBezTo>
                    <a:pt x="691" y="1354"/>
                    <a:pt x="689" y="1359"/>
                    <a:pt x="685" y="1360"/>
                  </a:cubicBezTo>
                  <a:cubicBezTo>
                    <a:pt x="681" y="1362"/>
                    <a:pt x="676" y="1361"/>
                    <a:pt x="674" y="1357"/>
                  </a:cubicBezTo>
                  <a:close/>
                  <a:moveTo>
                    <a:pt x="653" y="1314"/>
                  </a:moveTo>
                  <a:lnTo>
                    <a:pt x="646" y="1300"/>
                  </a:lnTo>
                  <a:cubicBezTo>
                    <a:pt x="644" y="1296"/>
                    <a:pt x="645" y="1291"/>
                    <a:pt x="649" y="1289"/>
                  </a:cubicBezTo>
                  <a:cubicBezTo>
                    <a:pt x="653" y="1287"/>
                    <a:pt x="658" y="1288"/>
                    <a:pt x="660" y="1292"/>
                  </a:cubicBezTo>
                  <a:lnTo>
                    <a:pt x="667" y="1307"/>
                  </a:lnTo>
                  <a:cubicBezTo>
                    <a:pt x="669" y="1311"/>
                    <a:pt x="668" y="1316"/>
                    <a:pt x="664" y="1318"/>
                  </a:cubicBezTo>
                  <a:cubicBezTo>
                    <a:pt x="660" y="1319"/>
                    <a:pt x="655" y="1318"/>
                    <a:pt x="653" y="1314"/>
                  </a:cubicBezTo>
                  <a:close/>
                  <a:moveTo>
                    <a:pt x="631" y="1271"/>
                  </a:moveTo>
                  <a:lnTo>
                    <a:pt x="624" y="1257"/>
                  </a:lnTo>
                  <a:cubicBezTo>
                    <a:pt x="622" y="1253"/>
                    <a:pt x="624" y="1248"/>
                    <a:pt x="628" y="1246"/>
                  </a:cubicBezTo>
                  <a:cubicBezTo>
                    <a:pt x="632" y="1244"/>
                    <a:pt x="637" y="1246"/>
                    <a:pt x="639" y="1249"/>
                  </a:cubicBezTo>
                  <a:lnTo>
                    <a:pt x="646" y="1264"/>
                  </a:lnTo>
                  <a:cubicBezTo>
                    <a:pt x="648" y="1268"/>
                    <a:pt x="646" y="1273"/>
                    <a:pt x="642" y="1275"/>
                  </a:cubicBezTo>
                  <a:cubicBezTo>
                    <a:pt x="638" y="1277"/>
                    <a:pt x="633" y="1275"/>
                    <a:pt x="631" y="1271"/>
                  </a:cubicBezTo>
                  <a:close/>
                  <a:moveTo>
                    <a:pt x="610" y="1228"/>
                  </a:moveTo>
                  <a:lnTo>
                    <a:pt x="603" y="1214"/>
                  </a:lnTo>
                  <a:cubicBezTo>
                    <a:pt x="601" y="1210"/>
                    <a:pt x="602" y="1205"/>
                    <a:pt x="606" y="1203"/>
                  </a:cubicBezTo>
                  <a:cubicBezTo>
                    <a:pt x="610" y="1201"/>
                    <a:pt x="615" y="1203"/>
                    <a:pt x="617" y="1206"/>
                  </a:cubicBezTo>
                  <a:lnTo>
                    <a:pt x="624" y="1221"/>
                  </a:lnTo>
                  <a:cubicBezTo>
                    <a:pt x="626" y="1225"/>
                    <a:pt x="625" y="1230"/>
                    <a:pt x="621" y="1232"/>
                  </a:cubicBezTo>
                  <a:cubicBezTo>
                    <a:pt x="617" y="1234"/>
                    <a:pt x="612" y="1232"/>
                    <a:pt x="610" y="1228"/>
                  </a:cubicBezTo>
                  <a:close/>
                  <a:moveTo>
                    <a:pt x="588" y="1185"/>
                  </a:moveTo>
                  <a:lnTo>
                    <a:pt x="581" y="1171"/>
                  </a:lnTo>
                  <a:cubicBezTo>
                    <a:pt x="579" y="1167"/>
                    <a:pt x="581" y="1162"/>
                    <a:pt x="585" y="1160"/>
                  </a:cubicBezTo>
                  <a:cubicBezTo>
                    <a:pt x="589" y="1158"/>
                    <a:pt x="594" y="1160"/>
                    <a:pt x="596" y="1164"/>
                  </a:cubicBezTo>
                  <a:lnTo>
                    <a:pt x="603" y="1178"/>
                  </a:lnTo>
                  <a:cubicBezTo>
                    <a:pt x="605" y="1182"/>
                    <a:pt x="603" y="1187"/>
                    <a:pt x="599" y="1189"/>
                  </a:cubicBezTo>
                  <a:cubicBezTo>
                    <a:pt x="595" y="1191"/>
                    <a:pt x="590" y="1189"/>
                    <a:pt x="588" y="1185"/>
                  </a:cubicBezTo>
                  <a:close/>
                  <a:moveTo>
                    <a:pt x="567" y="1142"/>
                  </a:moveTo>
                  <a:lnTo>
                    <a:pt x="560" y="1128"/>
                  </a:lnTo>
                  <a:cubicBezTo>
                    <a:pt x="558" y="1124"/>
                    <a:pt x="559" y="1119"/>
                    <a:pt x="563" y="1117"/>
                  </a:cubicBezTo>
                  <a:cubicBezTo>
                    <a:pt x="567" y="1115"/>
                    <a:pt x="572" y="1117"/>
                    <a:pt x="574" y="1121"/>
                  </a:cubicBezTo>
                  <a:lnTo>
                    <a:pt x="581" y="1135"/>
                  </a:lnTo>
                  <a:cubicBezTo>
                    <a:pt x="583" y="1139"/>
                    <a:pt x="582" y="1144"/>
                    <a:pt x="578" y="1146"/>
                  </a:cubicBezTo>
                  <a:cubicBezTo>
                    <a:pt x="574" y="1148"/>
                    <a:pt x="569" y="1146"/>
                    <a:pt x="567" y="1142"/>
                  </a:cubicBezTo>
                  <a:close/>
                  <a:moveTo>
                    <a:pt x="545" y="1099"/>
                  </a:moveTo>
                  <a:lnTo>
                    <a:pt x="538" y="1085"/>
                  </a:lnTo>
                  <a:cubicBezTo>
                    <a:pt x="536" y="1081"/>
                    <a:pt x="538" y="1076"/>
                    <a:pt x="542" y="1074"/>
                  </a:cubicBezTo>
                  <a:cubicBezTo>
                    <a:pt x="546" y="1072"/>
                    <a:pt x="551" y="1074"/>
                    <a:pt x="553" y="1078"/>
                  </a:cubicBezTo>
                  <a:lnTo>
                    <a:pt x="560" y="1092"/>
                  </a:lnTo>
                  <a:cubicBezTo>
                    <a:pt x="562" y="1096"/>
                    <a:pt x="560" y="1101"/>
                    <a:pt x="556" y="1103"/>
                  </a:cubicBezTo>
                  <a:cubicBezTo>
                    <a:pt x="552" y="1105"/>
                    <a:pt x="547" y="1103"/>
                    <a:pt x="545" y="1099"/>
                  </a:cubicBezTo>
                  <a:close/>
                  <a:moveTo>
                    <a:pt x="524" y="1056"/>
                  </a:moveTo>
                  <a:lnTo>
                    <a:pt x="517" y="1042"/>
                  </a:lnTo>
                  <a:cubicBezTo>
                    <a:pt x="515" y="1038"/>
                    <a:pt x="516" y="1033"/>
                    <a:pt x="520" y="1031"/>
                  </a:cubicBezTo>
                  <a:cubicBezTo>
                    <a:pt x="524" y="1029"/>
                    <a:pt x="529" y="1031"/>
                    <a:pt x="531" y="1035"/>
                  </a:cubicBezTo>
                  <a:lnTo>
                    <a:pt x="538" y="1049"/>
                  </a:lnTo>
                  <a:cubicBezTo>
                    <a:pt x="540" y="1053"/>
                    <a:pt x="539" y="1058"/>
                    <a:pt x="535" y="1060"/>
                  </a:cubicBezTo>
                  <a:cubicBezTo>
                    <a:pt x="531" y="1062"/>
                    <a:pt x="526" y="1060"/>
                    <a:pt x="524" y="1056"/>
                  </a:cubicBezTo>
                  <a:close/>
                  <a:moveTo>
                    <a:pt x="502" y="1013"/>
                  </a:moveTo>
                  <a:lnTo>
                    <a:pt x="495" y="999"/>
                  </a:lnTo>
                  <a:cubicBezTo>
                    <a:pt x="493" y="995"/>
                    <a:pt x="495" y="990"/>
                    <a:pt x="499" y="988"/>
                  </a:cubicBezTo>
                  <a:cubicBezTo>
                    <a:pt x="503" y="986"/>
                    <a:pt x="508" y="988"/>
                    <a:pt x="510" y="992"/>
                  </a:cubicBezTo>
                  <a:lnTo>
                    <a:pt x="517" y="1006"/>
                  </a:lnTo>
                  <a:cubicBezTo>
                    <a:pt x="519" y="1010"/>
                    <a:pt x="517" y="1015"/>
                    <a:pt x="513" y="1017"/>
                  </a:cubicBezTo>
                  <a:cubicBezTo>
                    <a:pt x="509" y="1019"/>
                    <a:pt x="504" y="1017"/>
                    <a:pt x="502" y="1013"/>
                  </a:cubicBezTo>
                  <a:close/>
                  <a:moveTo>
                    <a:pt x="481" y="970"/>
                  </a:moveTo>
                  <a:lnTo>
                    <a:pt x="474" y="956"/>
                  </a:lnTo>
                  <a:cubicBezTo>
                    <a:pt x="472" y="952"/>
                    <a:pt x="473" y="947"/>
                    <a:pt x="477" y="945"/>
                  </a:cubicBezTo>
                  <a:cubicBezTo>
                    <a:pt x="481" y="943"/>
                    <a:pt x="486" y="945"/>
                    <a:pt x="488" y="949"/>
                  </a:cubicBezTo>
                  <a:lnTo>
                    <a:pt x="495" y="963"/>
                  </a:lnTo>
                  <a:cubicBezTo>
                    <a:pt x="497" y="967"/>
                    <a:pt x="496" y="972"/>
                    <a:pt x="492" y="974"/>
                  </a:cubicBezTo>
                  <a:cubicBezTo>
                    <a:pt x="488" y="976"/>
                    <a:pt x="483" y="974"/>
                    <a:pt x="481" y="970"/>
                  </a:cubicBezTo>
                  <a:close/>
                  <a:moveTo>
                    <a:pt x="459" y="927"/>
                  </a:moveTo>
                  <a:lnTo>
                    <a:pt x="452" y="913"/>
                  </a:lnTo>
                  <a:cubicBezTo>
                    <a:pt x="450" y="909"/>
                    <a:pt x="452" y="904"/>
                    <a:pt x="456" y="902"/>
                  </a:cubicBezTo>
                  <a:cubicBezTo>
                    <a:pt x="460" y="900"/>
                    <a:pt x="465" y="902"/>
                    <a:pt x="467" y="906"/>
                  </a:cubicBezTo>
                  <a:lnTo>
                    <a:pt x="474" y="920"/>
                  </a:lnTo>
                  <a:cubicBezTo>
                    <a:pt x="476" y="924"/>
                    <a:pt x="474" y="929"/>
                    <a:pt x="470" y="931"/>
                  </a:cubicBezTo>
                  <a:cubicBezTo>
                    <a:pt x="466" y="933"/>
                    <a:pt x="461" y="931"/>
                    <a:pt x="459" y="927"/>
                  </a:cubicBezTo>
                  <a:close/>
                  <a:moveTo>
                    <a:pt x="438" y="884"/>
                  </a:moveTo>
                  <a:lnTo>
                    <a:pt x="431" y="870"/>
                  </a:lnTo>
                  <a:cubicBezTo>
                    <a:pt x="429" y="866"/>
                    <a:pt x="430" y="861"/>
                    <a:pt x="434" y="859"/>
                  </a:cubicBezTo>
                  <a:cubicBezTo>
                    <a:pt x="438" y="857"/>
                    <a:pt x="443" y="859"/>
                    <a:pt x="445" y="863"/>
                  </a:cubicBezTo>
                  <a:lnTo>
                    <a:pt x="452" y="877"/>
                  </a:lnTo>
                  <a:cubicBezTo>
                    <a:pt x="454" y="881"/>
                    <a:pt x="453" y="886"/>
                    <a:pt x="449" y="888"/>
                  </a:cubicBezTo>
                  <a:cubicBezTo>
                    <a:pt x="445" y="890"/>
                    <a:pt x="440" y="888"/>
                    <a:pt x="438" y="884"/>
                  </a:cubicBezTo>
                  <a:close/>
                  <a:moveTo>
                    <a:pt x="417" y="841"/>
                  </a:moveTo>
                  <a:lnTo>
                    <a:pt x="409" y="827"/>
                  </a:lnTo>
                  <a:cubicBezTo>
                    <a:pt x="407" y="823"/>
                    <a:pt x="409" y="818"/>
                    <a:pt x="413" y="816"/>
                  </a:cubicBezTo>
                  <a:cubicBezTo>
                    <a:pt x="417" y="814"/>
                    <a:pt x="422" y="816"/>
                    <a:pt x="424" y="820"/>
                  </a:cubicBezTo>
                  <a:lnTo>
                    <a:pt x="431" y="834"/>
                  </a:lnTo>
                  <a:cubicBezTo>
                    <a:pt x="433" y="838"/>
                    <a:pt x="431" y="843"/>
                    <a:pt x="427" y="845"/>
                  </a:cubicBezTo>
                  <a:cubicBezTo>
                    <a:pt x="423" y="847"/>
                    <a:pt x="418" y="845"/>
                    <a:pt x="417" y="841"/>
                  </a:cubicBezTo>
                  <a:close/>
                  <a:moveTo>
                    <a:pt x="395" y="798"/>
                  </a:moveTo>
                  <a:lnTo>
                    <a:pt x="388" y="784"/>
                  </a:lnTo>
                  <a:cubicBezTo>
                    <a:pt x="386" y="780"/>
                    <a:pt x="387" y="775"/>
                    <a:pt x="391" y="773"/>
                  </a:cubicBezTo>
                  <a:cubicBezTo>
                    <a:pt x="395" y="771"/>
                    <a:pt x="400" y="773"/>
                    <a:pt x="402" y="777"/>
                  </a:cubicBezTo>
                  <a:lnTo>
                    <a:pt x="409" y="791"/>
                  </a:lnTo>
                  <a:cubicBezTo>
                    <a:pt x="411" y="795"/>
                    <a:pt x="410" y="800"/>
                    <a:pt x="406" y="802"/>
                  </a:cubicBezTo>
                  <a:cubicBezTo>
                    <a:pt x="402" y="804"/>
                    <a:pt x="397" y="802"/>
                    <a:pt x="395" y="798"/>
                  </a:cubicBezTo>
                  <a:close/>
                  <a:moveTo>
                    <a:pt x="374" y="755"/>
                  </a:moveTo>
                  <a:lnTo>
                    <a:pt x="366" y="741"/>
                  </a:lnTo>
                  <a:cubicBezTo>
                    <a:pt x="364" y="737"/>
                    <a:pt x="366" y="732"/>
                    <a:pt x="370" y="730"/>
                  </a:cubicBezTo>
                  <a:cubicBezTo>
                    <a:pt x="374" y="728"/>
                    <a:pt x="379" y="730"/>
                    <a:pt x="381" y="734"/>
                  </a:cubicBezTo>
                  <a:lnTo>
                    <a:pt x="388" y="748"/>
                  </a:lnTo>
                  <a:cubicBezTo>
                    <a:pt x="390" y="752"/>
                    <a:pt x="388" y="757"/>
                    <a:pt x="384" y="759"/>
                  </a:cubicBezTo>
                  <a:cubicBezTo>
                    <a:pt x="380" y="761"/>
                    <a:pt x="376" y="759"/>
                    <a:pt x="374" y="755"/>
                  </a:cubicBezTo>
                  <a:close/>
                  <a:moveTo>
                    <a:pt x="352" y="712"/>
                  </a:moveTo>
                  <a:lnTo>
                    <a:pt x="345" y="698"/>
                  </a:lnTo>
                  <a:cubicBezTo>
                    <a:pt x="343" y="694"/>
                    <a:pt x="345" y="689"/>
                    <a:pt x="348" y="687"/>
                  </a:cubicBezTo>
                  <a:cubicBezTo>
                    <a:pt x="352" y="685"/>
                    <a:pt x="357" y="687"/>
                    <a:pt x="359" y="691"/>
                  </a:cubicBezTo>
                  <a:lnTo>
                    <a:pt x="366" y="705"/>
                  </a:lnTo>
                  <a:cubicBezTo>
                    <a:pt x="368" y="709"/>
                    <a:pt x="367" y="714"/>
                    <a:pt x="363" y="716"/>
                  </a:cubicBezTo>
                  <a:cubicBezTo>
                    <a:pt x="359" y="718"/>
                    <a:pt x="354" y="716"/>
                    <a:pt x="352" y="712"/>
                  </a:cubicBezTo>
                  <a:close/>
                  <a:moveTo>
                    <a:pt x="331" y="669"/>
                  </a:moveTo>
                  <a:lnTo>
                    <a:pt x="323" y="655"/>
                  </a:lnTo>
                  <a:cubicBezTo>
                    <a:pt x="321" y="651"/>
                    <a:pt x="323" y="646"/>
                    <a:pt x="327" y="644"/>
                  </a:cubicBezTo>
                  <a:cubicBezTo>
                    <a:pt x="331" y="642"/>
                    <a:pt x="336" y="644"/>
                    <a:pt x="338" y="648"/>
                  </a:cubicBezTo>
                  <a:lnTo>
                    <a:pt x="345" y="662"/>
                  </a:lnTo>
                  <a:cubicBezTo>
                    <a:pt x="347" y="666"/>
                    <a:pt x="345" y="671"/>
                    <a:pt x="341" y="673"/>
                  </a:cubicBezTo>
                  <a:cubicBezTo>
                    <a:pt x="337" y="675"/>
                    <a:pt x="333" y="673"/>
                    <a:pt x="331" y="669"/>
                  </a:cubicBezTo>
                  <a:close/>
                  <a:moveTo>
                    <a:pt x="309" y="626"/>
                  </a:moveTo>
                  <a:lnTo>
                    <a:pt x="302" y="612"/>
                  </a:lnTo>
                  <a:cubicBezTo>
                    <a:pt x="300" y="608"/>
                    <a:pt x="302" y="603"/>
                    <a:pt x="305" y="601"/>
                  </a:cubicBezTo>
                  <a:cubicBezTo>
                    <a:pt x="309" y="599"/>
                    <a:pt x="314" y="601"/>
                    <a:pt x="316" y="605"/>
                  </a:cubicBezTo>
                  <a:lnTo>
                    <a:pt x="323" y="619"/>
                  </a:lnTo>
                  <a:cubicBezTo>
                    <a:pt x="325" y="623"/>
                    <a:pt x="324" y="628"/>
                    <a:pt x="320" y="630"/>
                  </a:cubicBezTo>
                  <a:cubicBezTo>
                    <a:pt x="316" y="632"/>
                    <a:pt x="311" y="630"/>
                    <a:pt x="309" y="626"/>
                  </a:cubicBezTo>
                  <a:close/>
                  <a:moveTo>
                    <a:pt x="288" y="583"/>
                  </a:moveTo>
                  <a:lnTo>
                    <a:pt x="280" y="569"/>
                  </a:lnTo>
                  <a:cubicBezTo>
                    <a:pt x="278" y="565"/>
                    <a:pt x="280" y="560"/>
                    <a:pt x="284" y="558"/>
                  </a:cubicBezTo>
                  <a:cubicBezTo>
                    <a:pt x="288" y="556"/>
                    <a:pt x="293" y="558"/>
                    <a:pt x="295" y="562"/>
                  </a:cubicBezTo>
                  <a:lnTo>
                    <a:pt x="302" y="576"/>
                  </a:lnTo>
                  <a:cubicBezTo>
                    <a:pt x="304" y="580"/>
                    <a:pt x="302" y="585"/>
                    <a:pt x="298" y="587"/>
                  </a:cubicBezTo>
                  <a:cubicBezTo>
                    <a:pt x="294" y="589"/>
                    <a:pt x="290" y="587"/>
                    <a:pt x="288" y="583"/>
                  </a:cubicBezTo>
                  <a:close/>
                  <a:moveTo>
                    <a:pt x="266" y="540"/>
                  </a:moveTo>
                  <a:lnTo>
                    <a:pt x="259" y="526"/>
                  </a:lnTo>
                  <a:cubicBezTo>
                    <a:pt x="257" y="522"/>
                    <a:pt x="259" y="517"/>
                    <a:pt x="263" y="515"/>
                  </a:cubicBezTo>
                  <a:cubicBezTo>
                    <a:pt x="266" y="513"/>
                    <a:pt x="271" y="515"/>
                    <a:pt x="273" y="519"/>
                  </a:cubicBezTo>
                  <a:lnTo>
                    <a:pt x="280" y="533"/>
                  </a:lnTo>
                  <a:cubicBezTo>
                    <a:pt x="282" y="537"/>
                    <a:pt x="281" y="542"/>
                    <a:pt x="277" y="544"/>
                  </a:cubicBezTo>
                  <a:cubicBezTo>
                    <a:pt x="273" y="546"/>
                    <a:pt x="268" y="544"/>
                    <a:pt x="266" y="540"/>
                  </a:cubicBezTo>
                  <a:close/>
                  <a:moveTo>
                    <a:pt x="245" y="497"/>
                  </a:moveTo>
                  <a:lnTo>
                    <a:pt x="237" y="483"/>
                  </a:lnTo>
                  <a:cubicBezTo>
                    <a:pt x="235" y="479"/>
                    <a:pt x="237" y="474"/>
                    <a:pt x="241" y="472"/>
                  </a:cubicBezTo>
                  <a:cubicBezTo>
                    <a:pt x="245" y="470"/>
                    <a:pt x="250" y="472"/>
                    <a:pt x="252" y="476"/>
                  </a:cubicBezTo>
                  <a:lnTo>
                    <a:pt x="259" y="490"/>
                  </a:lnTo>
                  <a:cubicBezTo>
                    <a:pt x="261" y="494"/>
                    <a:pt x="259" y="499"/>
                    <a:pt x="255" y="501"/>
                  </a:cubicBezTo>
                  <a:cubicBezTo>
                    <a:pt x="251" y="503"/>
                    <a:pt x="247" y="501"/>
                    <a:pt x="245" y="497"/>
                  </a:cubicBezTo>
                  <a:close/>
                  <a:moveTo>
                    <a:pt x="223" y="454"/>
                  </a:moveTo>
                  <a:lnTo>
                    <a:pt x="216" y="440"/>
                  </a:lnTo>
                  <a:cubicBezTo>
                    <a:pt x="214" y="436"/>
                    <a:pt x="216" y="431"/>
                    <a:pt x="220" y="429"/>
                  </a:cubicBezTo>
                  <a:cubicBezTo>
                    <a:pt x="223" y="427"/>
                    <a:pt x="228" y="429"/>
                    <a:pt x="230" y="433"/>
                  </a:cubicBezTo>
                  <a:lnTo>
                    <a:pt x="237" y="447"/>
                  </a:lnTo>
                  <a:cubicBezTo>
                    <a:pt x="239" y="451"/>
                    <a:pt x="238" y="456"/>
                    <a:pt x="234" y="458"/>
                  </a:cubicBezTo>
                  <a:cubicBezTo>
                    <a:pt x="230" y="460"/>
                    <a:pt x="225" y="458"/>
                    <a:pt x="223" y="454"/>
                  </a:cubicBezTo>
                  <a:close/>
                  <a:moveTo>
                    <a:pt x="202" y="411"/>
                  </a:moveTo>
                  <a:lnTo>
                    <a:pt x="194" y="397"/>
                  </a:lnTo>
                  <a:cubicBezTo>
                    <a:pt x="192" y="393"/>
                    <a:pt x="194" y="388"/>
                    <a:pt x="198" y="386"/>
                  </a:cubicBezTo>
                  <a:cubicBezTo>
                    <a:pt x="202" y="384"/>
                    <a:pt x="207" y="386"/>
                    <a:pt x="209" y="390"/>
                  </a:cubicBezTo>
                  <a:lnTo>
                    <a:pt x="216" y="404"/>
                  </a:lnTo>
                  <a:cubicBezTo>
                    <a:pt x="218" y="408"/>
                    <a:pt x="216" y="413"/>
                    <a:pt x="212" y="415"/>
                  </a:cubicBezTo>
                  <a:cubicBezTo>
                    <a:pt x="208" y="417"/>
                    <a:pt x="204" y="415"/>
                    <a:pt x="202" y="411"/>
                  </a:cubicBezTo>
                  <a:close/>
                  <a:moveTo>
                    <a:pt x="180" y="368"/>
                  </a:moveTo>
                  <a:lnTo>
                    <a:pt x="173" y="354"/>
                  </a:lnTo>
                  <a:cubicBezTo>
                    <a:pt x="171" y="350"/>
                    <a:pt x="173" y="345"/>
                    <a:pt x="177" y="343"/>
                  </a:cubicBezTo>
                  <a:cubicBezTo>
                    <a:pt x="181" y="341"/>
                    <a:pt x="185" y="343"/>
                    <a:pt x="187" y="347"/>
                  </a:cubicBezTo>
                  <a:lnTo>
                    <a:pt x="194" y="361"/>
                  </a:lnTo>
                  <a:cubicBezTo>
                    <a:pt x="196" y="365"/>
                    <a:pt x="195" y="370"/>
                    <a:pt x="191" y="372"/>
                  </a:cubicBezTo>
                  <a:cubicBezTo>
                    <a:pt x="187" y="374"/>
                    <a:pt x="182" y="372"/>
                    <a:pt x="180" y="368"/>
                  </a:cubicBezTo>
                  <a:close/>
                  <a:moveTo>
                    <a:pt x="159" y="325"/>
                  </a:moveTo>
                  <a:lnTo>
                    <a:pt x="151" y="311"/>
                  </a:lnTo>
                  <a:cubicBezTo>
                    <a:pt x="150" y="307"/>
                    <a:pt x="151" y="302"/>
                    <a:pt x="155" y="300"/>
                  </a:cubicBezTo>
                  <a:cubicBezTo>
                    <a:pt x="159" y="298"/>
                    <a:pt x="164" y="300"/>
                    <a:pt x="166" y="304"/>
                  </a:cubicBezTo>
                  <a:lnTo>
                    <a:pt x="173" y="318"/>
                  </a:lnTo>
                  <a:cubicBezTo>
                    <a:pt x="175" y="322"/>
                    <a:pt x="173" y="327"/>
                    <a:pt x="169" y="329"/>
                  </a:cubicBezTo>
                  <a:cubicBezTo>
                    <a:pt x="165" y="331"/>
                    <a:pt x="161" y="329"/>
                    <a:pt x="159" y="325"/>
                  </a:cubicBezTo>
                  <a:close/>
                  <a:moveTo>
                    <a:pt x="137" y="283"/>
                  </a:moveTo>
                  <a:lnTo>
                    <a:pt x="130" y="268"/>
                  </a:lnTo>
                  <a:cubicBezTo>
                    <a:pt x="128" y="264"/>
                    <a:pt x="130" y="259"/>
                    <a:pt x="134" y="257"/>
                  </a:cubicBezTo>
                  <a:cubicBezTo>
                    <a:pt x="138" y="255"/>
                    <a:pt x="142" y="257"/>
                    <a:pt x="144" y="261"/>
                  </a:cubicBezTo>
                  <a:lnTo>
                    <a:pt x="151" y="275"/>
                  </a:lnTo>
                  <a:cubicBezTo>
                    <a:pt x="153" y="279"/>
                    <a:pt x="152" y="284"/>
                    <a:pt x="148" y="286"/>
                  </a:cubicBezTo>
                  <a:cubicBezTo>
                    <a:pt x="144" y="288"/>
                    <a:pt x="139" y="286"/>
                    <a:pt x="137" y="283"/>
                  </a:cubicBezTo>
                  <a:close/>
                  <a:moveTo>
                    <a:pt x="116" y="240"/>
                  </a:moveTo>
                  <a:lnTo>
                    <a:pt x="109" y="225"/>
                  </a:lnTo>
                  <a:cubicBezTo>
                    <a:pt x="107" y="221"/>
                    <a:pt x="108" y="216"/>
                    <a:pt x="112" y="214"/>
                  </a:cubicBezTo>
                  <a:cubicBezTo>
                    <a:pt x="116" y="212"/>
                    <a:pt x="121" y="214"/>
                    <a:pt x="123" y="218"/>
                  </a:cubicBezTo>
                  <a:lnTo>
                    <a:pt x="130" y="232"/>
                  </a:lnTo>
                  <a:cubicBezTo>
                    <a:pt x="132" y="236"/>
                    <a:pt x="130" y="241"/>
                    <a:pt x="126" y="243"/>
                  </a:cubicBezTo>
                  <a:cubicBezTo>
                    <a:pt x="122" y="245"/>
                    <a:pt x="118" y="243"/>
                    <a:pt x="116" y="240"/>
                  </a:cubicBezTo>
                  <a:close/>
                  <a:moveTo>
                    <a:pt x="94" y="197"/>
                  </a:moveTo>
                  <a:lnTo>
                    <a:pt x="87" y="182"/>
                  </a:lnTo>
                  <a:cubicBezTo>
                    <a:pt x="85" y="178"/>
                    <a:pt x="87" y="173"/>
                    <a:pt x="91" y="171"/>
                  </a:cubicBezTo>
                  <a:cubicBezTo>
                    <a:pt x="95" y="170"/>
                    <a:pt x="99" y="171"/>
                    <a:pt x="101" y="175"/>
                  </a:cubicBezTo>
                  <a:lnTo>
                    <a:pt x="109" y="189"/>
                  </a:lnTo>
                  <a:cubicBezTo>
                    <a:pt x="110" y="193"/>
                    <a:pt x="109" y="198"/>
                    <a:pt x="105" y="200"/>
                  </a:cubicBezTo>
                  <a:cubicBezTo>
                    <a:pt x="101" y="202"/>
                    <a:pt x="96" y="201"/>
                    <a:pt x="94" y="197"/>
                  </a:cubicBezTo>
                  <a:close/>
                  <a:moveTo>
                    <a:pt x="73" y="154"/>
                  </a:moveTo>
                  <a:lnTo>
                    <a:pt x="66" y="139"/>
                  </a:lnTo>
                  <a:cubicBezTo>
                    <a:pt x="64" y="135"/>
                    <a:pt x="65" y="130"/>
                    <a:pt x="69" y="129"/>
                  </a:cubicBezTo>
                  <a:cubicBezTo>
                    <a:pt x="73" y="127"/>
                    <a:pt x="78" y="128"/>
                    <a:pt x="80" y="132"/>
                  </a:cubicBezTo>
                  <a:lnTo>
                    <a:pt x="87" y="146"/>
                  </a:lnTo>
                  <a:cubicBezTo>
                    <a:pt x="89" y="150"/>
                    <a:pt x="87" y="155"/>
                    <a:pt x="83" y="157"/>
                  </a:cubicBezTo>
                  <a:cubicBezTo>
                    <a:pt x="79" y="159"/>
                    <a:pt x="75" y="158"/>
                    <a:pt x="73" y="154"/>
                  </a:cubicBezTo>
                  <a:close/>
                  <a:moveTo>
                    <a:pt x="51" y="111"/>
                  </a:moveTo>
                  <a:lnTo>
                    <a:pt x="44" y="96"/>
                  </a:lnTo>
                  <a:cubicBezTo>
                    <a:pt x="42" y="92"/>
                    <a:pt x="44" y="88"/>
                    <a:pt x="48" y="86"/>
                  </a:cubicBezTo>
                  <a:cubicBezTo>
                    <a:pt x="52" y="84"/>
                    <a:pt x="56" y="85"/>
                    <a:pt x="58" y="89"/>
                  </a:cubicBezTo>
                  <a:lnTo>
                    <a:pt x="66" y="103"/>
                  </a:lnTo>
                  <a:cubicBezTo>
                    <a:pt x="68" y="107"/>
                    <a:pt x="66" y="112"/>
                    <a:pt x="62" y="114"/>
                  </a:cubicBezTo>
                  <a:cubicBezTo>
                    <a:pt x="58" y="116"/>
                    <a:pt x="53" y="115"/>
                    <a:pt x="51" y="111"/>
                  </a:cubicBezTo>
                  <a:close/>
                  <a:moveTo>
                    <a:pt x="30" y="68"/>
                  </a:moveTo>
                  <a:lnTo>
                    <a:pt x="23" y="53"/>
                  </a:lnTo>
                  <a:cubicBezTo>
                    <a:pt x="21" y="49"/>
                    <a:pt x="22" y="45"/>
                    <a:pt x="26" y="43"/>
                  </a:cubicBezTo>
                  <a:cubicBezTo>
                    <a:pt x="30" y="41"/>
                    <a:pt x="35" y="42"/>
                    <a:pt x="37" y="46"/>
                  </a:cubicBezTo>
                  <a:lnTo>
                    <a:pt x="44" y="60"/>
                  </a:lnTo>
                  <a:cubicBezTo>
                    <a:pt x="46" y="64"/>
                    <a:pt x="44" y="69"/>
                    <a:pt x="40" y="71"/>
                  </a:cubicBezTo>
                  <a:cubicBezTo>
                    <a:pt x="37" y="73"/>
                    <a:pt x="32" y="72"/>
                    <a:pt x="30" y="68"/>
                  </a:cubicBezTo>
                  <a:close/>
                  <a:moveTo>
                    <a:pt x="8" y="25"/>
                  </a:moveTo>
                  <a:lnTo>
                    <a:pt x="2" y="12"/>
                  </a:lnTo>
                  <a:cubicBezTo>
                    <a:pt x="0" y="8"/>
                    <a:pt x="2" y="4"/>
                    <a:pt x="6" y="2"/>
                  </a:cubicBezTo>
                  <a:cubicBezTo>
                    <a:pt x="10" y="0"/>
                    <a:pt x="14" y="1"/>
                    <a:pt x="16" y="5"/>
                  </a:cubicBezTo>
                  <a:lnTo>
                    <a:pt x="23" y="17"/>
                  </a:lnTo>
                  <a:cubicBezTo>
                    <a:pt x="25" y="21"/>
                    <a:pt x="23" y="26"/>
                    <a:pt x="19" y="28"/>
                  </a:cubicBezTo>
                  <a:cubicBezTo>
                    <a:pt x="15" y="30"/>
                    <a:pt x="10" y="29"/>
                    <a:pt x="8" y="25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e-AT" sz="180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B59EBC2-221B-A2B0-29E0-51F51A0212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4" y="2683"/>
              <a:ext cx="534" cy="402"/>
            </a:xfrm>
            <a:custGeom>
              <a:avLst/>
              <a:gdLst>
                <a:gd name="T0" fmla="*/ 1206 w 1223"/>
                <a:gd name="T1" fmla="*/ 896 h 921"/>
                <a:gd name="T2" fmla="*/ 1170 w 1223"/>
                <a:gd name="T3" fmla="*/ 890 h 921"/>
                <a:gd name="T4" fmla="*/ 1180 w 1223"/>
                <a:gd name="T5" fmla="*/ 877 h 921"/>
                <a:gd name="T6" fmla="*/ 1119 w 1223"/>
                <a:gd name="T7" fmla="*/ 851 h 921"/>
                <a:gd name="T8" fmla="*/ 1143 w 1223"/>
                <a:gd name="T9" fmla="*/ 859 h 921"/>
                <a:gd name="T10" fmla="*/ 1079 w 1223"/>
                <a:gd name="T11" fmla="*/ 811 h 921"/>
                <a:gd name="T12" fmla="*/ 1094 w 1223"/>
                <a:gd name="T13" fmla="*/ 832 h 921"/>
                <a:gd name="T14" fmla="*/ 1052 w 1223"/>
                <a:gd name="T15" fmla="*/ 781 h 921"/>
                <a:gd name="T16" fmla="*/ 1017 w 1223"/>
                <a:gd name="T17" fmla="*/ 774 h 921"/>
                <a:gd name="T18" fmla="*/ 1026 w 1223"/>
                <a:gd name="T19" fmla="*/ 762 h 921"/>
                <a:gd name="T20" fmla="*/ 965 w 1223"/>
                <a:gd name="T21" fmla="*/ 736 h 921"/>
                <a:gd name="T22" fmla="*/ 989 w 1223"/>
                <a:gd name="T23" fmla="*/ 744 h 921"/>
                <a:gd name="T24" fmla="*/ 925 w 1223"/>
                <a:gd name="T25" fmla="*/ 696 h 921"/>
                <a:gd name="T26" fmla="*/ 940 w 1223"/>
                <a:gd name="T27" fmla="*/ 717 h 921"/>
                <a:gd name="T28" fmla="*/ 898 w 1223"/>
                <a:gd name="T29" fmla="*/ 666 h 921"/>
                <a:gd name="T30" fmla="*/ 863 w 1223"/>
                <a:gd name="T31" fmla="*/ 659 h 921"/>
                <a:gd name="T32" fmla="*/ 873 w 1223"/>
                <a:gd name="T33" fmla="*/ 646 h 921"/>
                <a:gd name="T34" fmla="*/ 812 w 1223"/>
                <a:gd name="T35" fmla="*/ 621 h 921"/>
                <a:gd name="T36" fmla="*/ 836 w 1223"/>
                <a:gd name="T37" fmla="*/ 629 h 921"/>
                <a:gd name="T38" fmla="*/ 772 w 1223"/>
                <a:gd name="T39" fmla="*/ 581 h 921"/>
                <a:gd name="T40" fmla="*/ 786 w 1223"/>
                <a:gd name="T41" fmla="*/ 601 h 921"/>
                <a:gd name="T42" fmla="*/ 744 w 1223"/>
                <a:gd name="T43" fmla="*/ 550 h 921"/>
                <a:gd name="T44" fmla="*/ 709 w 1223"/>
                <a:gd name="T45" fmla="*/ 544 h 921"/>
                <a:gd name="T46" fmla="*/ 719 w 1223"/>
                <a:gd name="T47" fmla="*/ 531 h 921"/>
                <a:gd name="T48" fmla="*/ 658 w 1223"/>
                <a:gd name="T49" fmla="*/ 505 h 921"/>
                <a:gd name="T50" fmla="*/ 682 w 1223"/>
                <a:gd name="T51" fmla="*/ 513 h 921"/>
                <a:gd name="T52" fmla="*/ 618 w 1223"/>
                <a:gd name="T53" fmla="*/ 465 h 921"/>
                <a:gd name="T54" fmla="*/ 632 w 1223"/>
                <a:gd name="T55" fmla="*/ 486 h 921"/>
                <a:gd name="T56" fmla="*/ 591 w 1223"/>
                <a:gd name="T57" fmla="*/ 435 h 921"/>
                <a:gd name="T58" fmla="*/ 555 w 1223"/>
                <a:gd name="T59" fmla="*/ 428 h 921"/>
                <a:gd name="T60" fmla="*/ 565 w 1223"/>
                <a:gd name="T61" fmla="*/ 416 h 921"/>
                <a:gd name="T62" fmla="*/ 504 w 1223"/>
                <a:gd name="T63" fmla="*/ 390 h 921"/>
                <a:gd name="T64" fmla="*/ 528 w 1223"/>
                <a:gd name="T65" fmla="*/ 398 h 921"/>
                <a:gd name="T66" fmla="*/ 464 w 1223"/>
                <a:gd name="T67" fmla="*/ 350 h 921"/>
                <a:gd name="T68" fmla="*/ 479 w 1223"/>
                <a:gd name="T69" fmla="*/ 371 h 921"/>
                <a:gd name="T70" fmla="*/ 437 w 1223"/>
                <a:gd name="T71" fmla="*/ 320 h 921"/>
                <a:gd name="T72" fmla="*/ 402 w 1223"/>
                <a:gd name="T73" fmla="*/ 313 h 921"/>
                <a:gd name="T74" fmla="*/ 411 w 1223"/>
                <a:gd name="T75" fmla="*/ 300 h 921"/>
                <a:gd name="T76" fmla="*/ 350 w 1223"/>
                <a:gd name="T77" fmla="*/ 275 h 921"/>
                <a:gd name="T78" fmla="*/ 374 w 1223"/>
                <a:gd name="T79" fmla="*/ 283 h 921"/>
                <a:gd name="T80" fmla="*/ 310 w 1223"/>
                <a:gd name="T81" fmla="*/ 235 h 921"/>
                <a:gd name="T82" fmla="*/ 325 w 1223"/>
                <a:gd name="T83" fmla="*/ 256 h 921"/>
                <a:gd name="T84" fmla="*/ 283 w 1223"/>
                <a:gd name="T85" fmla="*/ 204 h 921"/>
                <a:gd name="T86" fmla="*/ 248 w 1223"/>
                <a:gd name="T87" fmla="*/ 198 h 921"/>
                <a:gd name="T88" fmla="*/ 258 w 1223"/>
                <a:gd name="T89" fmla="*/ 185 h 921"/>
                <a:gd name="T90" fmla="*/ 197 w 1223"/>
                <a:gd name="T91" fmla="*/ 159 h 921"/>
                <a:gd name="T92" fmla="*/ 221 w 1223"/>
                <a:gd name="T93" fmla="*/ 167 h 921"/>
                <a:gd name="T94" fmla="*/ 157 w 1223"/>
                <a:gd name="T95" fmla="*/ 119 h 921"/>
                <a:gd name="T96" fmla="*/ 171 w 1223"/>
                <a:gd name="T97" fmla="*/ 140 h 921"/>
                <a:gd name="T98" fmla="*/ 129 w 1223"/>
                <a:gd name="T99" fmla="*/ 89 h 921"/>
                <a:gd name="T100" fmla="*/ 94 w 1223"/>
                <a:gd name="T101" fmla="*/ 83 h 921"/>
                <a:gd name="T102" fmla="*/ 104 w 1223"/>
                <a:gd name="T103" fmla="*/ 70 h 921"/>
                <a:gd name="T104" fmla="*/ 43 w 1223"/>
                <a:gd name="T105" fmla="*/ 44 h 921"/>
                <a:gd name="T106" fmla="*/ 67 w 1223"/>
                <a:gd name="T107" fmla="*/ 52 h 921"/>
                <a:gd name="T108" fmla="*/ 3 w 1223"/>
                <a:gd name="T109" fmla="*/ 4 h 921"/>
                <a:gd name="T110" fmla="*/ 17 w 1223"/>
                <a:gd name="T111" fmla="*/ 25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23" h="921">
                  <a:moveTo>
                    <a:pt x="1209" y="919"/>
                  </a:moveTo>
                  <a:lnTo>
                    <a:pt x="1196" y="909"/>
                  </a:lnTo>
                  <a:cubicBezTo>
                    <a:pt x="1193" y="906"/>
                    <a:pt x="1192" y="901"/>
                    <a:pt x="1195" y="898"/>
                  </a:cubicBezTo>
                  <a:cubicBezTo>
                    <a:pt x="1197" y="894"/>
                    <a:pt x="1202" y="894"/>
                    <a:pt x="1206" y="896"/>
                  </a:cubicBezTo>
                  <a:lnTo>
                    <a:pt x="1219" y="906"/>
                  </a:lnTo>
                  <a:cubicBezTo>
                    <a:pt x="1222" y="908"/>
                    <a:pt x="1223" y="913"/>
                    <a:pt x="1220" y="917"/>
                  </a:cubicBezTo>
                  <a:cubicBezTo>
                    <a:pt x="1217" y="921"/>
                    <a:pt x="1212" y="921"/>
                    <a:pt x="1209" y="919"/>
                  </a:cubicBezTo>
                  <a:close/>
                  <a:moveTo>
                    <a:pt x="1170" y="890"/>
                  </a:moveTo>
                  <a:lnTo>
                    <a:pt x="1158" y="880"/>
                  </a:lnTo>
                  <a:cubicBezTo>
                    <a:pt x="1154" y="877"/>
                    <a:pt x="1153" y="872"/>
                    <a:pt x="1156" y="869"/>
                  </a:cubicBezTo>
                  <a:cubicBezTo>
                    <a:pt x="1159" y="865"/>
                    <a:pt x="1164" y="865"/>
                    <a:pt x="1167" y="867"/>
                  </a:cubicBezTo>
                  <a:lnTo>
                    <a:pt x="1180" y="877"/>
                  </a:lnTo>
                  <a:cubicBezTo>
                    <a:pt x="1184" y="880"/>
                    <a:pt x="1184" y="885"/>
                    <a:pt x="1182" y="888"/>
                  </a:cubicBezTo>
                  <a:cubicBezTo>
                    <a:pt x="1179" y="892"/>
                    <a:pt x="1174" y="892"/>
                    <a:pt x="1170" y="890"/>
                  </a:cubicBezTo>
                  <a:close/>
                  <a:moveTo>
                    <a:pt x="1132" y="861"/>
                  </a:moveTo>
                  <a:lnTo>
                    <a:pt x="1119" y="851"/>
                  </a:lnTo>
                  <a:cubicBezTo>
                    <a:pt x="1116" y="849"/>
                    <a:pt x="1115" y="844"/>
                    <a:pt x="1118" y="840"/>
                  </a:cubicBezTo>
                  <a:cubicBezTo>
                    <a:pt x="1120" y="837"/>
                    <a:pt x="1125" y="836"/>
                    <a:pt x="1129" y="838"/>
                  </a:cubicBezTo>
                  <a:lnTo>
                    <a:pt x="1142" y="848"/>
                  </a:lnTo>
                  <a:cubicBezTo>
                    <a:pt x="1145" y="851"/>
                    <a:pt x="1146" y="856"/>
                    <a:pt x="1143" y="859"/>
                  </a:cubicBezTo>
                  <a:cubicBezTo>
                    <a:pt x="1141" y="863"/>
                    <a:pt x="1136" y="864"/>
                    <a:pt x="1132" y="861"/>
                  </a:cubicBezTo>
                  <a:close/>
                  <a:moveTo>
                    <a:pt x="1094" y="832"/>
                  </a:moveTo>
                  <a:lnTo>
                    <a:pt x="1081" y="822"/>
                  </a:lnTo>
                  <a:cubicBezTo>
                    <a:pt x="1077" y="820"/>
                    <a:pt x="1077" y="815"/>
                    <a:pt x="1079" y="811"/>
                  </a:cubicBezTo>
                  <a:cubicBezTo>
                    <a:pt x="1082" y="808"/>
                    <a:pt x="1087" y="807"/>
                    <a:pt x="1090" y="810"/>
                  </a:cubicBezTo>
                  <a:lnTo>
                    <a:pt x="1103" y="819"/>
                  </a:lnTo>
                  <a:cubicBezTo>
                    <a:pt x="1107" y="822"/>
                    <a:pt x="1107" y="827"/>
                    <a:pt x="1105" y="830"/>
                  </a:cubicBezTo>
                  <a:cubicBezTo>
                    <a:pt x="1102" y="834"/>
                    <a:pt x="1097" y="835"/>
                    <a:pt x="1094" y="832"/>
                  </a:cubicBezTo>
                  <a:close/>
                  <a:moveTo>
                    <a:pt x="1055" y="803"/>
                  </a:moveTo>
                  <a:lnTo>
                    <a:pt x="1042" y="794"/>
                  </a:lnTo>
                  <a:cubicBezTo>
                    <a:pt x="1039" y="791"/>
                    <a:pt x="1038" y="786"/>
                    <a:pt x="1041" y="782"/>
                  </a:cubicBezTo>
                  <a:cubicBezTo>
                    <a:pt x="1043" y="779"/>
                    <a:pt x="1048" y="778"/>
                    <a:pt x="1052" y="781"/>
                  </a:cubicBezTo>
                  <a:lnTo>
                    <a:pt x="1065" y="790"/>
                  </a:lnTo>
                  <a:cubicBezTo>
                    <a:pt x="1068" y="793"/>
                    <a:pt x="1069" y="798"/>
                    <a:pt x="1066" y="802"/>
                  </a:cubicBezTo>
                  <a:cubicBezTo>
                    <a:pt x="1064" y="805"/>
                    <a:pt x="1059" y="806"/>
                    <a:pt x="1055" y="803"/>
                  </a:cubicBezTo>
                  <a:close/>
                  <a:moveTo>
                    <a:pt x="1017" y="774"/>
                  </a:moveTo>
                  <a:lnTo>
                    <a:pt x="1004" y="765"/>
                  </a:lnTo>
                  <a:cubicBezTo>
                    <a:pt x="1000" y="762"/>
                    <a:pt x="1000" y="757"/>
                    <a:pt x="1002" y="754"/>
                  </a:cubicBezTo>
                  <a:cubicBezTo>
                    <a:pt x="1005" y="750"/>
                    <a:pt x="1010" y="749"/>
                    <a:pt x="1014" y="752"/>
                  </a:cubicBezTo>
                  <a:lnTo>
                    <a:pt x="1026" y="762"/>
                  </a:lnTo>
                  <a:cubicBezTo>
                    <a:pt x="1030" y="764"/>
                    <a:pt x="1031" y="769"/>
                    <a:pt x="1028" y="773"/>
                  </a:cubicBezTo>
                  <a:cubicBezTo>
                    <a:pt x="1025" y="776"/>
                    <a:pt x="1020" y="777"/>
                    <a:pt x="1017" y="774"/>
                  </a:cubicBezTo>
                  <a:close/>
                  <a:moveTo>
                    <a:pt x="978" y="746"/>
                  </a:moveTo>
                  <a:lnTo>
                    <a:pt x="965" y="736"/>
                  </a:lnTo>
                  <a:cubicBezTo>
                    <a:pt x="962" y="733"/>
                    <a:pt x="961" y="728"/>
                    <a:pt x="964" y="725"/>
                  </a:cubicBezTo>
                  <a:cubicBezTo>
                    <a:pt x="967" y="721"/>
                    <a:pt x="972" y="721"/>
                    <a:pt x="975" y="723"/>
                  </a:cubicBezTo>
                  <a:lnTo>
                    <a:pt x="988" y="733"/>
                  </a:lnTo>
                  <a:cubicBezTo>
                    <a:pt x="991" y="735"/>
                    <a:pt x="992" y="740"/>
                    <a:pt x="989" y="744"/>
                  </a:cubicBezTo>
                  <a:cubicBezTo>
                    <a:pt x="987" y="748"/>
                    <a:pt x="982" y="748"/>
                    <a:pt x="978" y="746"/>
                  </a:cubicBezTo>
                  <a:close/>
                  <a:moveTo>
                    <a:pt x="940" y="717"/>
                  </a:moveTo>
                  <a:lnTo>
                    <a:pt x="927" y="707"/>
                  </a:lnTo>
                  <a:cubicBezTo>
                    <a:pt x="923" y="705"/>
                    <a:pt x="923" y="699"/>
                    <a:pt x="925" y="696"/>
                  </a:cubicBezTo>
                  <a:cubicBezTo>
                    <a:pt x="928" y="692"/>
                    <a:pt x="933" y="692"/>
                    <a:pt x="937" y="694"/>
                  </a:cubicBezTo>
                  <a:lnTo>
                    <a:pt x="949" y="704"/>
                  </a:lnTo>
                  <a:cubicBezTo>
                    <a:pt x="953" y="707"/>
                    <a:pt x="954" y="712"/>
                    <a:pt x="951" y="715"/>
                  </a:cubicBezTo>
                  <a:cubicBezTo>
                    <a:pt x="948" y="719"/>
                    <a:pt x="943" y="719"/>
                    <a:pt x="940" y="717"/>
                  </a:cubicBezTo>
                  <a:close/>
                  <a:moveTo>
                    <a:pt x="901" y="688"/>
                  </a:moveTo>
                  <a:lnTo>
                    <a:pt x="889" y="678"/>
                  </a:lnTo>
                  <a:cubicBezTo>
                    <a:pt x="885" y="676"/>
                    <a:pt x="884" y="671"/>
                    <a:pt x="887" y="667"/>
                  </a:cubicBezTo>
                  <a:cubicBezTo>
                    <a:pt x="890" y="664"/>
                    <a:pt x="895" y="663"/>
                    <a:pt x="898" y="666"/>
                  </a:cubicBezTo>
                  <a:lnTo>
                    <a:pt x="911" y="675"/>
                  </a:lnTo>
                  <a:cubicBezTo>
                    <a:pt x="915" y="678"/>
                    <a:pt x="915" y="683"/>
                    <a:pt x="913" y="686"/>
                  </a:cubicBezTo>
                  <a:cubicBezTo>
                    <a:pt x="910" y="690"/>
                    <a:pt x="905" y="691"/>
                    <a:pt x="901" y="688"/>
                  </a:cubicBezTo>
                  <a:close/>
                  <a:moveTo>
                    <a:pt x="863" y="659"/>
                  </a:moveTo>
                  <a:lnTo>
                    <a:pt x="850" y="650"/>
                  </a:lnTo>
                  <a:cubicBezTo>
                    <a:pt x="847" y="647"/>
                    <a:pt x="846" y="642"/>
                    <a:pt x="849" y="638"/>
                  </a:cubicBezTo>
                  <a:cubicBezTo>
                    <a:pt x="851" y="635"/>
                    <a:pt x="856" y="634"/>
                    <a:pt x="860" y="637"/>
                  </a:cubicBezTo>
                  <a:lnTo>
                    <a:pt x="873" y="646"/>
                  </a:lnTo>
                  <a:cubicBezTo>
                    <a:pt x="876" y="649"/>
                    <a:pt x="877" y="654"/>
                    <a:pt x="874" y="658"/>
                  </a:cubicBezTo>
                  <a:cubicBezTo>
                    <a:pt x="872" y="661"/>
                    <a:pt x="867" y="662"/>
                    <a:pt x="863" y="659"/>
                  </a:cubicBezTo>
                  <a:close/>
                  <a:moveTo>
                    <a:pt x="825" y="630"/>
                  </a:moveTo>
                  <a:lnTo>
                    <a:pt x="812" y="621"/>
                  </a:lnTo>
                  <a:cubicBezTo>
                    <a:pt x="808" y="618"/>
                    <a:pt x="807" y="613"/>
                    <a:pt x="810" y="609"/>
                  </a:cubicBezTo>
                  <a:cubicBezTo>
                    <a:pt x="813" y="606"/>
                    <a:pt x="818" y="605"/>
                    <a:pt x="821" y="608"/>
                  </a:cubicBezTo>
                  <a:lnTo>
                    <a:pt x="834" y="617"/>
                  </a:lnTo>
                  <a:cubicBezTo>
                    <a:pt x="838" y="620"/>
                    <a:pt x="838" y="625"/>
                    <a:pt x="836" y="629"/>
                  </a:cubicBezTo>
                  <a:cubicBezTo>
                    <a:pt x="833" y="632"/>
                    <a:pt x="828" y="633"/>
                    <a:pt x="825" y="630"/>
                  </a:cubicBezTo>
                  <a:close/>
                  <a:moveTo>
                    <a:pt x="786" y="601"/>
                  </a:moveTo>
                  <a:lnTo>
                    <a:pt x="773" y="592"/>
                  </a:lnTo>
                  <a:cubicBezTo>
                    <a:pt x="770" y="589"/>
                    <a:pt x="769" y="584"/>
                    <a:pt x="772" y="581"/>
                  </a:cubicBezTo>
                  <a:cubicBezTo>
                    <a:pt x="774" y="577"/>
                    <a:pt x="779" y="576"/>
                    <a:pt x="783" y="579"/>
                  </a:cubicBezTo>
                  <a:lnTo>
                    <a:pt x="796" y="589"/>
                  </a:lnTo>
                  <a:cubicBezTo>
                    <a:pt x="799" y="591"/>
                    <a:pt x="800" y="596"/>
                    <a:pt x="797" y="600"/>
                  </a:cubicBezTo>
                  <a:cubicBezTo>
                    <a:pt x="795" y="603"/>
                    <a:pt x="790" y="604"/>
                    <a:pt x="786" y="601"/>
                  </a:cubicBezTo>
                  <a:close/>
                  <a:moveTo>
                    <a:pt x="748" y="573"/>
                  </a:moveTo>
                  <a:lnTo>
                    <a:pt x="735" y="563"/>
                  </a:lnTo>
                  <a:cubicBezTo>
                    <a:pt x="731" y="560"/>
                    <a:pt x="731" y="555"/>
                    <a:pt x="733" y="552"/>
                  </a:cubicBezTo>
                  <a:cubicBezTo>
                    <a:pt x="736" y="548"/>
                    <a:pt x="741" y="548"/>
                    <a:pt x="744" y="550"/>
                  </a:cubicBezTo>
                  <a:lnTo>
                    <a:pt x="757" y="560"/>
                  </a:lnTo>
                  <a:cubicBezTo>
                    <a:pt x="761" y="562"/>
                    <a:pt x="762" y="567"/>
                    <a:pt x="759" y="571"/>
                  </a:cubicBezTo>
                  <a:cubicBezTo>
                    <a:pt x="756" y="575"/>
                    <a:pt x="751" y="575"/>
                    <a:pt x="748" y="573"/>
                  </a:cubicBezTo>
                  <a:close/>
                  <a:moveTo>
                    <a:pt x="709" y="544"/>
                  </a:moveTo>
                  <a:lnTo>
                    <a:pt x="696" y="534"/>
                  </a:lnTo>
                  <a:cubicBezTo>
                    <a:pt x="693" y="532"/>
                    <a:pt x="692" y="527"/>
                    <a:pt x="695" y="523"/>
                  </a:cubicBezTo>
                  <a:cubicBezTo>
                    <a:pt x="697" y="519"/>
                    <a:pt x="702" y="519"/>
                    <a:pt x="706" y="521"/>
                  </a:cubicBezTo>
                  <a:lnTo>
                    <a:pt x="719" y="531"/>
                  </a:lnTo>
                  <a:cubicBezTo>
                    <a:pt x="722" y="534"/>
                    <a:pt x="723" y="539"/>
                    <a:pt x="720" y="542"/>
                  </a:cubicBezTo>
                  <a:cubicBezTo>
                    <a:pt x="718" y="546"/>
                    <a:pt x="713" y="546"/>
                    <a:pt x="709" y="544"/>
                  </a:cubicBezTo>
                  <a:close/>
                  <a:moveTo>
                    <a:pt x="671" y="515"/>
                  </a:moveTo>
                  <a:lnTo>
                    <a:pt x="658" y="505"/>
                  </a:lnTo>
                  <a:cubicBezTo>
                    <a:pt x="654" y="503"/>
                    <a:pt x="654" y="498"/>
                    <a:pt x="656" y="494"/>
                  </a:cubicBezTo>
                  <a:cubicBezTo>
                    <a:pt x="659" y="491"/>
                    <a:pt x="664" y="490"/>
                    <a:pt x="668" y="493"/>
                  </a:cubicBezTo>
                  <a:lnTo>
                    <a:pt x="680" y="502"/>
                  </a:lnTo>
                  <a:cubicBezTo>
                    <a:pt x="684" y="505"/>
                    <a:pt x="685" y="510"/>
                    <a:pt x="682" y="513"/>
                  </a:cubicBezTo>
                  <a:cubicBezTo>
                    <a:pt x="679" y="517"/>
                    <a:pt x="674" y="518"/>
                    <a:pt x="671" y="515"/>
                  </a:cubicBezTo>
                  <a:close/>
                  <a:moveTo>
                    <a:pt x="632" y="486"/>
                  </a:moveTo>
                  <a:lnTo>
                    <a:pt x="620" y="477"/>
                  </a:lnTo>
                  <a:cubicBezTo>
                    <a:pt x="616" y="474"/>
                    <a:pt x="615" y="469"/>
                    <a:pt x="618" y="465"/>
                  </a:cubicBezTo>
                  <a:cubicBezTo>
                    <a:pt x="621" y="462"/>
                    <a:pt x="626" y="461"/>
                    <a:pt x="629" y="464"/>
                  </a:cubicBezTo>
                  <a:lnTo>
                    <a:pt x="642" y="473"/>
                  </a:lnTo>
                  <a:cubicBezTo>
                    <a:pt x="645" y="476"/>
                    <a:pt x="646" y="481"/>
                    <a:pt x="644" y="485"/>
                  </a:cubicBezTo>
                  <a:cubicBezTo>
                    <a:pt x="641" y="488"/>
                    <a:pt x="636" y="489"/>
                    <a:pt x="632" y="486"/>
                  </a:cubicBezTo>
                  <a:close/>
                  <a:moveTo>
                    <a:pt x="594" y="457"/>
                  </a:moveTo>
                  <a:lnTo>
                    <a:pt x="581" y="448"/>
                  </a:lnTo>
                  <a:cubicBezTo>
                    <a:pt x="578" y="445"/>
                    <a:pt x="577" y="440"/>
                    <a:pt x="579" y="436"/>
                  </a:cubicBezTo>
                  <a:cubicBezTo>
                    <a:pt x="582" y="433"/>
                    <a:pt x="587" y="432"/>
                    <a:pt x="591" y="435"/>
                  </a:cubicBezTo>
                  <a:lnTo>
                    <a:pt x="604" y="445"/>
                  </a:lnTo>
                  <a:cubicBezTo>
                    <a:pt x="607" y="447"/>
                    <a:pt x="608" y="452"/>
                    <a:pt x="605" y="456"/>
                  </a:cubicBezTo>
                  <a:cubicBezTo>
                    <a:pt x="602" y="459"/>
                    <a:pt x="597" y="460"/>
                    <a:pt x="594" y="457"/>
                  </a:cubicBezTo>
                  <a:close/>
                  <a:moveTo>
                    <a:pt x="555" y="428"/>
                  </a:moveTo>
                  <a:lnTo>
                    <a:pt x="543" y="419"/>
                  </a:lnTo>
                  <a:cubicBezTo>
                    <a:pt x="539" y="416"/>
                    <a:pt x="538" y="411"/>
                    <a:pt x="541" y="408"/>
                  </a:cubicBezTo>
                  <a:cubicBezTo>
                    <a:pt x="544" y="404"/>
                    <a:pt x="549" y="403"/>
                    <a:pt x="552" y="406"/>
                  </a:cubicBezTo>
                  <a:lnTo>
                    <a:pt x="565" y="416"/>
                  </a:lnTo>
                  <a:cubicBezTo>
                    <a:pt x="569" y="418"/>
                    <a:pt x="569" y="423"/>
                    <a:pt x="567" y="427"/>
                  </a:cubicBezTo>
                  <a:cubicBezTo>
                    <a:pt x="564" y="430"/>
                    <a:pt x="559" y="431"/>
                    <a:pt x="555" y="428"/>
                  </a:cubicBezTo>
                  <a:close/>
                  <a:moveTo>
                    <a:pt x="517" y="400"/>
                  </a:moveTo>
                  <a:lnTo>
                    <a:pt x="504" y="390"/>
                  </a:lnTo>
                  <a:cubicBezTo>
                    <a:pt x="501" y="387"/>
                    <a:pt x="500" y="382"/>
                    <a:pt x="503" y="379"/>
                  </a:cubicBezTo>
                  <a:cubicBezTo>
                    <a:pt x="505" y="375"/>
                    <a:pt x="510" y="375"/>
                    <a:pt x="514" y="377"/>
                  </a:cubicBezTo>
                  <a:lnTo>
                    <a:pt x="527" y="387"/>
                  </a:lnTo>
                  <a:cubicBezTo>
                    <a:pt x="530" y="389"/>
                    <a:pt x="531" y="395"/>
                    <a:pt x="528" y="398"/>
                  </a:cubicBezTo>
                  <a:cubicBezTo>
                    <a:pt x="526" y="402"/>
                    <a:pt x="521" y="402"/>
                    <a:pt x="517" y="400"/>
                  </a:cubicBezTo>
                  <a:close/>
                  <a:moveTo>
                    <a:pt x="479" y="371"/>
                  </a:moveTo>
                  <a:lnTo>
                    <a:pt x="466" y="361"/>
                  </a:lnTo>
                  <a:cubicBezTo>
                    <a:pt x="462" y="359"/>
                    <a:pt x="462" y="354"/>
                    <a:pt x="464" y="350"/>
                  </a:cubicBezTo>
                  <a:cubicBezTo>
                    <a:pt x="467" y="346"/>
                    <a:pt x="472" y="346"/>
                    <a:pt x="475" y="348"/>
                  </a:cubicBezTo>
                  <a:lnTo>
                    <a:pt x="488" y="358"/>
                  </a:lnTo>
                  <a:cubicBezTo>
                    <a:pt x="492" y="361"/>
                    <a:pt x="492" y="366"/>
                    <a:pt x="490" y="369"/>
                  </a:cubicBezTo>
                  <a:cubicBezTo>
                    <a:pt x="487" y="373"/>
                    <a:pt x="482" y="373"/>
                    <a:pt x="479" y="371"/>
                  </a:cubicBezTo>
                  <a:close/>
                  <a:moveTo>
                    <a:pt x="440" y="342"/>
                  </a:moveTo>
                  <a:lnTo>
                    <a:pt x="427" y="332"/>
                  </a:lnTo>
                  <a:cubicBezTo>
                    <a:pt x="424" y="330"/>
                    <a:pt x="423" y="325"/>
                    <a:pt x="426" y="321"/>
                  </a:cubicBezTo>
                  <a:cubicBezTo>
                    <a:pt x="428" y="318"/>
                    <a:pt x="433" y="317"/>
                    <a:pt x="437" y="320"/>
                  </a:cubicBezTo>
                  <a:lnTo>
                    <a:pt x="450" y="329"/>
                  </a:lnTo>
                  <a:cubicBezTo>
                    <a:pt x="453" y="332"/>
                    <a:pt x="454" y="337"/>
                    <a:pt x="451" y="340"/>
                  </a:cubicBezTo>
                  <a:cubicBezTo>
                    <a:pt x="449" y="344"/>
                    <a:pt x="444" y="345"/>
                    <a:pt x="440" y="342"/>
                  </a:cubicBezTo>
                  <a:close/>
                  <a:moveTo>
                    <a:pt x="402" y="313"/>
                  </a:moveTo>
                  <a:lnTo>
                    <a:pt x="389" y="304"/>
                  </a:lnTo>
                  <a:cubicBezTo>
                    <a:pt x="385" y="301"/>
                    <a:pt x="385" y="296"/>
                    <a:pt x="387" y="292"/>
                  </a:cubicBezTo>
                  <a:cubicBezTo>
                    <a:pt x="390" y="289"/>
                    <a:pt x="395" y="288"/>
                    <a:pt x="399" y="291"/>
                  </a:cubicBezTo>
                  <a:lnTo>
                    <a:pt x="411" y="300"/>
                  </a:lnTo>
                  <a:cubicBezTo>
                    <a:pt x="415" y="303"/>
                    <a:pt x="416" y="308"/>
                    <a:pt x="413" y="312"/>
                  </a:cubicBezTo>
                  <a:cubicBezTo>
                    <a:pt x="410" y="315"/>
                    <a:pt x="405" y="316"/>
                    <a:pt x="402" y="313"/>
                  </a:cubicBezTo>
                  <a:close/>
                  <a:moveTo>
                    <a:pt x="363" y="284"/>
                  </a:moveTo>
                  <a:lnTo>
                    <a:pt x="350" y="275"/>
                  </a:lnTo>
                  <a:cubicBezTo>
                    <a:pt x="347" y="272"/>
                    <a:pt x="346" y="267"/>
                    <a:pt x="349" y="264"/>
                  </a:cubicBezTo>
                  <a:cubicBezTo>
                    <a:pt x="352" y="260"/>
                    <a:pt x="357" y="259"/>
                    <a:pt x="360" y="262"/>
                  </a:cubicBezTo>
                  <a:lnTo>
                    <a:pt x="373" y="272"/>
                  </a:lnTo>
                  <a:cubicBezTo>
                    <a:pt x="376" y="274"/>
                    <a:pt x="377" y="279"/>
                    <a:pt x="374" y="283"/>
                  </a:cubicBezTo>
                  <a:cubicBezTo>
                    <a:pt x="372" y="286"/>
                    <a:pt x="367" y="287"/>
                    <a:pt x="363" y="284"/>
                  </a:cubicBezTo>
                  <a:close/>
                  <a:moveTo>
                    <a:pt x="325" y="256"/>
                  </a:moveTo>
                  <a:lnTo>
                    <a:pt x="312" y="246"/>
                  </a:lnTo>
                  <a:cubicBezTo>
                    <a:pt x="308" y="243"/>
                    <a:pt x="308" y="238"/>
                    <a:pt x="310" y="235"/>
                  </a:cubicBezTo>
                  <a:cubicBezTo>
                    <a:pt x="313" y="231"/>
                    <a:pt x="318" y="230"/>
                    <a:pt x="322" y="233"/>
                  </a:cubicBezTo>
                  <a:lnTo>
                    <a:pt x="334" y="243"/>
                  </a:lnTo>
                  <a:cubicBezTo>
                    <a:pt x="338" y="245"/>
                    <a:pt x="339" y="250"/>
                    <a:pt x="336" y="254"/>
                  </a:cubicBezTo>
                  <a:cubicBezTo>
                    <a:pt x="333" y="257"/>
                    <a:pt x="328" y="258"/>
                    <a:pt x="325" y="256"/>
                  </a:cubicBezTo>
                  <a:close/>
                  <a:moveTo>
                    <a:pt x="286" y="227"/>
                  </a:moveTo>
                  <a:lnTo>
                    <a:pt x="274" y="217"/>
                  </a:lnTo>
                  <a:cubicBezTo>
                    <a:pt x="270" y="214"/>
                    <a:pt x="269" y="209"/>
                    <a:pt x="272" y="206"/>
                  </a:cubicBezTo>
                  <a:cubicBezTo>
                    <a:pt x="275" y="202"/>
                    <a:pt x="280" y="202"/>
                    <a:pt x="283" y="204"/>
                  </a:cubicBezTo>
                  <a:lnTo>
                    <a:pt x="296" y="214"/>
                  </a:lnTo>
                  <a:cubicBezTo>
                    <a:pt x="300" y="217"/>
                    <a:pt x="300" y="222"/>
                    <a:pt x="298" y="225"/>
                  </a:cubicBezTo>
                  <a:cubicBezTo>
                    <a:pt x="295" y="229"/>
                    <a:pt x="290" y="229"/>
                    <a:pt x="286" y="227"/>
                  </a:cubicBezTo>
                  <a:close/>
                  <a:moveTo>
                    <a:pt x="248" y="198"/>
                  </a:moveTo>
                  <a:lnTo>
                    <a:pt x="235" y="188"/>
                  </a:lnTo>
                  <a:cubicBezTo>
                    <a:pt x="232" y="186"/>
                    <a:pt x="231" y="181"/>
                    <a:pt x="234" y="177"/>
                  </a:cubicBezTo>
                  <a:cubicBezTo>
                    <a:pt x="236" y="173"/>
                    <a:pt x="241" y="173"/>
                    <a:pt x="245" y="175"/>
                  </a:cubicBezTo>
                  <a:lnTo>
                    <a:pt x="258" y="185"/>
                  </a:lnTo>
                  <a:cubicBezTo>
                    <a:pt x="261" y="188"/>
                    <a:pt x="262" y="193"/>
                    <a:pt x="259" y="196"/>
                  </a:cubicBezTo>
                  <a:cubicBezTo>
                    <a:pt x="257" y="200"/>
                    <a:pt x="251" y="201"/>
                    <a:pt x="248" y="198"/>
                  </a:cubicBezTo>
                  <a:close/>
                  <a:moveTo>
                    <a:pt x="210" y="169"/>
                  </a:moveTo>
                  <a:lnTo>
                    <a:pt x="197" y="159"/>
                  </a:lnTo>
                  <a:cubicBezTo>
                    <a:pt x="193" y="157"/>
                    <a:pt x="192" y="152"/>
                    <a:pt x="195" y="148"/>
                  </a:cubicBezTo>
                  <a:cubicBezTo>
                    <a:pt x="198" y="145"/>
                    <a:pt x="203" y="144"/>
                    <a:pt x="206" y="147"/>
                  </a:cubicBezTo>
                  <a:lnTo>
                    <a:pt x="219" y="156"/>
                  </a:lnTo>
                  <a:cubicBezTo>
                    <a:pt x="223" y="159"/>
                    <a:pt x="223" y="164"/>
                    <a:pt x="221" y="167"/>
                  </a:cubicBezTo>
                  <a:cubicBezTo>
                    <a:pt x="218" y="171"/>
                    <a:pt x="213" y="172"/>
                    <a:pt x="210" y="169"/>
                  </a:cubicBezTo>
                  <a:close/>
                  <a:moveTo>
                    <a:pt x="171" y="140"/>
                  </a:moveTo>
                  <a:lnTo>
                    <a:pt x="158" y="131"/>
                  </a:lnTo>
                  <a:cubicBezTo>
                    <a:pt x="155" y="128"/>
                    <a:pt x="154" y="123"/>
                    <a:pt x="157" y="119"/>
                  </a:cubicBezTo>
                  <a:cubicBezTo>
                    <a:pt x="159" y="116"/>
                    <a:pt x="164" y="115"/>
                    <a:pt x="168" y="118"/>
                  </a:cubicBezTo>
                  <a:lnTo>
                    <a:pt x="181" y="127"/>
                  </a:lnTo>
                  <a:cubicBezTo>
                    <a:pt x="184" y="130"/>
                    <a:pt x="185" y="135"/>
                    <a:pt x="182" y="139"/>
                  </a:cubicBezTo>
                  <a:cubicBezTo>
                    <a:pt x="180" y="142"/>
                    <a:pt x="175" y="143"/>
                    <a:pt x="171" y="140"/>
                  </a:cubicBezTo>
                  <a:close/>
                  <a:moveTo>
                    <a:pt x="133" y="111"/>
                  </a:moveTo>
                  <a:lnTo>
                    <a:pt x="120" y="102"/>
                  </a:lnTo>
                  <a:cubicBezTo>
                    <a:pt x="116" y="99"/>
                    <a:pt x="116" y="94"/>
                    <a:pt x="118" y="91"/>
                  </a:cubicBezTo>
                  <a:cubicBezTo>
                    <a:pt x="121" y="87"/>
                    <a:pt x="126" y="86"/>
                    <a:pt x="129" y="89"/>
                  </a:cubicBezTo>
                  <a:lnTo>
                    <a:pt x="142" y="99"/>
                  </a:lnTo>
                  <a:cubicBezTo>
                    <a:pt x="146" y="101"/>
                    <a:pt x="147" y="106"/>
                    <a:pt x="144" y="110"/>
                  </a:cubicBezTo>
                  <a:cubicBezTo>
                    <a:pt x="141" y="113"/>
                    <a:pt x="136" y="114"/>
                    <a:pt x="133" y="111"/>
                  </a:cubicBezTo>
                  <a:close/>
                  <a:moveTo>
                    <a:pt x="94" y="83"/>
                  </a:moveTo>
                  <a:lnTo>
                    <a:pt x="81" y="73"/>
                  </a:lnTo>
                  <a:cubicBezTo>
                    <a:pt x="78" y="70"/>
                    <a:pt x="77" y="65"/>
                    <a:pt x="80" y="62"/>
                  </a:cubicBezTo>
                  <a:cubicBezTo>
                    <a:pt x="82" y="58"/>
                    <a:pt x="87" y="57"/>
                    <a:pt x="91" y="60"/>
                  </a:cubicBezTo>
                  <a:lnTo>
                    <a:pt x="104" y="70"/>
                  </a:lnTo>
                  <a:cubicBezTo>
                    <a:pt x="107" y="72"/>
                    <a:pt x="108" y="77"/>
                    <a:pt x="105" y="81"/>
                  </a:cubicBezTo>
                  <a:cubicBezTo>
                    <a:pt x="103" y="84"/>
                    <a:pt x="98" y="85"/>
                    <a:pt x="94" y="83"/>
                  </a:cubicBezTo>
                  <a:close/>
                  <a:moveTo>
                    <a:pt x="56" y="54"/>
                  </a:moveTo>
                  <a:lnTo>
                    <a:pt x="43" y="44"/>
                  </a:lnTo>
                  <a:cubicBezTo>
                    <a:pt x="39" y="41"/>
                    <a:pt x="39" y="36"/>
                    <a:pt x="41" y="33"/>
                  </a:cubicBezTo>
                  <a:cubicBezTo>
                    <a:pt x="44" y="29"/>
                    <a:pt x="49" y="29"/>
                    <a:pt x="53" y="31"/>
                  </a:cubicBezTo>
                  <a:lnTo>
                    <a:pt x="65" y="41"/>
                  </a:lnTo>
                  <a:cubicBezTo>
                    <a:pt x="69" y="44"/>
                    <a:pt x="70" y="49"/>
                    <a:pt x="67" y="52"/>
                  </a:cubicBezTo>
                  <a:cubicBezTo>
                    <a:pt x="64" y="56"/>
                    <a:pt x="59" y="56"/>
                    <a:pt x="56" y="54"/>
                  </a:cubicBezTo>
                  <a:close/>
                  <a:moveTo>
                    <a:pt x="17" y="25"/>
                  </a:moveTo>
                  <a:lnTo>
                    <a:pt x="5" y="15"/>
                  </a:lnTo>
                  <a:cubicBezTo>
                    <a:pt x="1" y="13"/>
                    <a:pt x="0" y="8"/>
                    <a:pt x="3" y="4"/>
                  </a:cubicBezTo>
                  <a:cubicBezTo>
                    <a:pt x="6" y="1"/>
                    <a:pt x="11" y="0"/>
                    <a:pt x="14" y="2"/>
                  </a:cubicBezTo>
                  <a:lnTo>
                    <a:pt x="27" y="12"/>
                  </a:lnTo>
                  <a:cubicBezTo>
                    <a:pt x="30" y="15"/>
                    <a:pt x="31" y="20"/>
                    <a:pt x="29" y="23"/>
                  </a:cubicBezTo>
                  <a:cubicBezTo>
                    <a:pt x="26" y="27"/>
                    <a:pt x="21" y="28"/>
                    <a:pt x="17" y="25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e-AT" sz="18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83221F5-D562-495F-63AC-C8243563E0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4" y="2152"/>
              <a:ext cx="1064" cy="265"/>
            </a:xfrm>
            <a:prstGeom prst="rect">
              <a:avLst/>
            </a:prstGeom>
            <a:solidFill>
              <a:srgbClr val="C9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e-AT" sz="1800"/>
            </a:p>
          </p:txBody>
        </p:sp>
        <p:pic>
          <p:nvPicPr>
            <p:cNvPr id="15" name="Picture 8">
              <a:extLst>
                <a:ext uri="{FF2B5EF4-FFF2-40B4-BE49-F238E27FC236}">
                  <a16:creationId xmlns:a16="http://schemas.microsoft.com/office/drawing/2014/main" id="{7734D0C3-4D29-2AC6-FD63-96B146F1DC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8" y="2157"/>
              <a:ext cx="1057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8664B6C-BC97-3F5A-4C53-4B53E6BC5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4" y="2152"/>
              <a:ext cx="1064" cy="265"/>
            </a:xfrm>
            <a:prstGeom prst="rect">
              <a:avLst/>
            </a:prstGeom>
            <a:solidFill>
              <a:srgbClr val="C9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e-AT" sz="18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4213EE2-FEFD-48A8-DDA4-0FF592DC0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8" y="2157"/>
              <a:ext cx="1057" cy="264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e-AT" sz="18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5711D31-1910-DA5E-E045-85EC079F9B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5" y="2214"/>
              <a:ext cx="22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1275">
                  <a:solidFill>
                    <a:srgbClr val="000000"/>
                  </a:solidFill>
                </a:rPr>
                <a:t>TID</a:t>
              </a:r>
              <a:endParaRPr lang="de-DE" altLang="de-DE" sz="135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8F1266E-FC94-22DD-0F66-31BAD6008C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4" y="2417"/>
              <a:ext cx="1064" cy="265"/>
            </a:xfrm>
            <a:prstGeom prst="rect">
              <a:avLst/>
            </a:prstGeom>
            <a:solidFill>
              <a:srgbClr val="F9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e-AT" sz="1800"/>
            </a:p>
          </p:txBody>
        </p:sp>
        <p:pic>
          <p:nvPicPr>
            <p:cNvPr id="20" name="Picture 13">
              <a:extLst>
                <a:ext uri="{FF2B5EF4-FFF2-40B4-BE49-F238E27FC236}">
                  <a16:creationId xmlns:a16="http://schemas.microsoft.com/office/drawing/2014/main" id="{4B29F3CB-CBBD-3494-1FC8-B75AF2BF76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8" y="2421"/>
              <a:ext cx="1057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14">
              <a:extLst>
                <a:ext uri="{FF2B5EF4-FFF2-40B4-BE49-F238E27FC236}">
                  <a16:creationId xmlns:a16="http://schemas.microsoft.com/office/drawing/2014/main" id="{4847F660-AE31-464C-E741-A8DB46062D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4" y="2417"/>
              <a:ext cx="1064" cy="265"/>
            </a:xfrm>
            <a:prstGeom prst="rect">
              <a:avLst/>
            </a:prstGeom>
            <a:solidFill>
              <a:srgbClr val="F9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e-AT" sz="1800"/>
            </a:p>
          </p:txBody>
        </p:sp>
        <p:sp>
          <p:nvSpPr>
            <p:cNvPr id="22" name="Rectangle 15">
              <a:extLst>
                <a:ext uri="{FF2B5EF4-FFF2-40B4-BE49-F238E27FC236}">
                  <a16:creationId xmlns:a16="http://schemas.microsoft.com/office/drawing/2014/main" id="{7D2320CC-89A9-1B5E-57A7-EB4812D1E5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8" y="2421"/>
              <a:ext cx="1057" cy="264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e-AT" sz="1800"/>
            </a:p>
          </p:txBody>
        </p:sp>
        <p:sp>
          <p:nvSpPr>
            <p:cNvPr id="23" name="Rectangle 16">
              <a:extLst>
                <a:ext uri="{FF2B5EF4-FFF2-40B4-BE49-F238E27FC236}">
                  <a16:creationId xmlns:a16="http://schemas.microsoft.com/office/drawing/2014/main" id="{7A0D14F7-48B5-1F88-AA00-63FE2A89F6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6" y="2476"/>
              <a:ext cx="28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1275">
                  <a:solidFill>
                    <a:srgbClr val="000000"/>
                  </a:solidFill>
                </a:rPr>
                <a:t>EPC</a:t>
              </a:r>
              <a:endParaRPr lang="de-DE" altLang="de-DE" sz="1350"/>
            </a:p>
          </p:txBody>
        </p:sp>
        <p:sp>
          <p:nvSpPr>
            <p:cNvPr id="24" name="Rectangle 17">
              <a:extLst>
                <a:ext uri="{FF2B5EF4-FFF2-40B4-BE49-F238E27FC236}">
                  <a16:creationId xmlns:a16="http://schemas.microsoft.com/office/drawing/2014/main" id="{7F2291E5-2952-242F-06F5-4AC2EC304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4" y="2682"/>
              <a:ext cx="1064" cy="266"/>
            </a:xfrm>
            <a:prstGeom prst="rect">
              <a:avLst/>
            </a:prstGeom>
            <a:solidFill>
              <a:srgbClr val="7BB1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e-AT" sz="1800"/>
            </a:p>
          </p:txBody>
        </p:sp>
        <p:pic>
          <p:nvPicPr>
            <p:cNvPr id="25" name="Picture 18">
              <a:extLst>
                <a:ext uri="{FF2B5EF4-FFF2-40B4-BE49-F238E27FC236}">
                  <a16:creationId xmlns:a16="http://schemas.microsoft.com/office/drawing/2014/main" id="{D4458078-3DE6-E922-F3FA-5A6A729756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8" y="2685"/>
              <a:ext cx="1057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19">
              <a:extLst>
                <a:ext uri="{FF2B5EF4-FFF2-40B4-BE49-F238E27FC236}">
                  <a16:creationId xmlns:a16="http://schemas.microsoft.com/office/drawing/2014/main" id="{954E91FE-84B4-3EEF-44FB-083CAA4AB1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4" y="2682"/>
              <a:ext cx="1064" cy="266"/>
            </a:xfrm>
            <a:prstGeom prst="rect">
              <a:avLst/>
            </a:prstGeom>
            <a:solidFill>
              <a:srgbClr val="7BB1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e-AT" sz="1800"/>
            </a:p>
          </p:txBody>
        </p:sp>
        <p:sp>
          <p:nvSpPr>
            <p:cNvPr id="27" name="Rectangle 20">
              <a:extLst>
                <a:ext uri="{FF2B5EF4-FFF2-40B4-BE49-F238E27FC236}">
                  <a16:creationId xmlns:a16="http://schemas.microsoft.com/office/drawing/2014/main" id="{2D0850E3-CF24-D240-86EA-9885B1542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8" y="2685"/>
              <a:ext cx="1057" cy="264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e-AT" sz="1800"/>
            </a:p>
          </p:txBody>
        </p:sp>
        <p:sp>
          <p:nvSpPr>
            <p:cNvPr id="28" name="Rectangle 21">
              <a:extLst>
                <a:ext uri="{FF2B5EF4-FFF2-40B4-BE49-F238E27FC236}">
                  <a16:creationId xmlns:a16="http://schemas.microsoft.com/office/drawing/2014/main" id="{3DE48865-F080-7352-9658-9B876088B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1" y="2740"/>
              <a:ext cx="75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1275">
                  <a:solidFill>
                    <a:srgbClr val="000000"/>
                  </a:solidFill>
                </a:rPr>
                <a:t>RESERVED</a:t>
              </a:r>
              <a:endParaRPr lang="de-DE" altLang="de-DE" sz="1350"/>
            </a:p>
          </p:txBody>
        </p:sp>
        <p:sp>
          <p:nvSpPr>
            <p:cNvPr id="29" name="Rectangle 22">
              <a:extLst>
                <a:ext uri="{FF2B5EF4-FFF2-40B4-BE49-F238E27FC236}">
                  <a16:creationId xmlns:a16="http://schemas.microsoft.com/office/drawing/2014/main" id="{2FA71C82-1365-6E85-03DA-7D98540121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2" y="2214"/>
              <a:ext cx="35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1275">
                  <a:solidFill>
                    <a:srgbClr val="000000"/>
                  </a:solidFill>
                </a:rPr>
                <a:t>Bank </a:t>
              </a:r>
              <a:endParaRPr lang="de-DE" altLang="de-DE" sz="1350"/>
            </a:p>
          </p:txBody>
        </p:sp>
        <p:sp>
          <p:nvSpPr>
            <p:cNvPr id="30" name="Rectangle 23">
              <a:extLst>
                <a:ext uri="{FF2B5EF4-FFF2-40B4-BE49-F238E27FC236}">
                  <a16:creationId xmlns:a16="http://schemas.microsoft.com/office/drawing/2014/main" id="{24C00879-9B1F-0F34-5044-7A6F13972F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6" y="2214"/>
              <a:ext cx="15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1275">
                  <a:solidFill>
                    <a:srgbClr val="000000"/>
                  </a:solidFill>
                </a:rPr>
                <a:t>10</a:t>
              </a:r>
              <a:endParaRPr lang="de-DE" altLang="de-DE" sz="1350"/>
            </a:p>
          </p:txBody>
        </p:sp>
        <p:sp>
          <p:nvSpPr>
            <p:cNvPr id="31" name="Rectangle 24">
              <a:extLst>
                <a:ext uri="{FF2B5EF4-FFF2-40B4-BE49-F238E27FC236}">
                  <a16:creationId xmlns:a16="http://schemas.microsoft.com/office/drawing/2014/main" id="{00C038D0-F182-16CA-6E43-E07AA7669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2" y="2476"/>
              <a:ext cx="35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1275">
                  <a:solidFill>
                    <a:srgbClr val="000000"/>
                  </a:solidFill>
                </a:rPr>
                <a:t>Bank </a:t>
              </a:r>
              <a:endParaRPr lang="de-DE" altLang="de-DE" sz="1350"/>
            </a:p>
          </p:txBody>
        </p:sp>
        <p:sp>
          <p:nvSpPr>
            <p:cNvPr id="32" name="Rectangle 25">
              <a:extLst>
                <a:ext uri="{FF2B5EF4-FFF2-40B4-BE49-F238E27FC236}">
                  <a16:creationId xmlns:a16="http://schemas.microsoft.com/office/drawing/2014/main" id="{1C6CDD2E-B309-C979-E9C6-B3AD5D42D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6" y="2476"/>
              <a:ext cx="15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1275">
                  <a:solidFill>
                    <a:srgbClr val="000000"/>
                  </a:solidFill>
                </a:rPr>
                <a:t>01</a:t>
              </a:r>
              <a:endParaRPr lang="de-DE" altLang="de-DE" sz="1350"/>
            </a:p>
          </p:txBody>
        </p:sp>
        <p:sp>
          <p:nvSpPr>
            <p:cNvPr id="33" name="Rectangle 26">
              <a:extLst>
                <a:ext uri="{FF2B5EF4-FFF2-40B4-BE49-F238E27FC236}">
                  <a16:creationId xmlns:a16="http://schemas.microsoft.com/office/drawing/2014/main" id="{C037E1FF-FDD2-704C-0E69-D415C3CE3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2" y="2740"/>
              <a:ext cx="35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1275">
                  <a:solidFill>
                    <a:srgbClr val="000000"/>
                  </a:solidFill>
                </a:rPr>
                <a:t>Bank </a:t>
              </a:r>
              <a:endParaRPr lang="de-DE" altLang="de-DE" sz="1350"/>
            </a:p>
          </p:txBody>
        </p:sp>
        <p:sp>
          <p:nvSpPr>
            <p:cNvPr id="34" name="Rectangle 27">
              <a:extLst>
                <a:ext uri="{FF2B5EF4-FFF2-40B4-BE49-F238E27FC236}">
                  <a16:creationId xmlns:a16="http://schemas.microsoft.com/office/drawing/2014/main" id="{7CFF31DA-FE5A-B45F-FBF8-902CF6774B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6" y="2740"/>
              <a:ext cx="15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1275">
                  <a:solidFill>
                    <a:srgbClr val="000000"/>
                  </a:solidFill>
                </a:rPr>
                <a:t>00</a:t>
              </a:r>
              <a:endParaRPr lang="de-DE" altLang="de-DE" sz="1350"/>
            </a:p>
          </p:txBody>
        </p:sp>
        <p:sp>
          <p:nvSpPr>
            <p:cNvPr id="35" name="Rectangle 28">
              <a:extLst>
                <a:ext uri="{FF2B5EF4-FFF2-40B4-BE49-F238E27FC236}">
                  <a16:creationId xmlns:a16="http://schemas.microsoft.com/office/drawing/2014/main" id="{50B67FF8-E99F-492F-FB68-DA09D347A2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4" y="1385"/>
              <a:ext cx="1058" cy="1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e-AT" sz="1800"/>
            </a:p>
          </p:txBody>
        </p:sp>
        <p:sp>
          <p:nvSpPr>
            <p:cNvPr id="36" name="Rectangle 29">
              <a:extLst>
                <a:ext uri="{FF2B5EF4-FFF2-40B4-BE49-F238E27FC236}">
                  <a16:creationId xmlns:a16="http://schemas.microsoft.com/office/drawing/2014/main" id="{FB888308-036E-6F2C-DE8E-34B59847BF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4" y="1385"/>
              <a:ext cx="1058" cy="132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e-AT" sz="1800"/>
            </a:p>
          </p:txBody>
        </p:sp>
        <p:sp>
          <p:nvSpPr>
            <p:cNvPr id="37" name="Rectangle 30">
              <a:extLst>
                <a:ext uri="{FF2B5EF4-FFF2-40B4-BE49-F238E27FC236}">
                  <a16:creationId xmlns:a16="http://schemas.microsoft.com/office/drawing/2014/main" id="{500D1499-0CCB-31F5-A217-C0073CF26F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0" y="1400"/>
              <a:ext cx="20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825">
                  <a:solidFill>
                    <a:srgbClr val="000000"/>
                  </a:solidFill>
                </a:rPr>
                <a:t>XTID</a:t>
              </a:r>
              <a:endParaRPr lang="de-DE" altLang="de-DE" sz="1350"/>
            </a:p>
          </p:txBody>
        </p:sp>
        <p:sp>
          <p:nvSpPr>
            <p:cNvPr id="38" name="Rectangle 31">
              <a:extLst>
                <a:ext uri="{FF2B5EF4-FFF2-40B4-BE49-F238E27FC236}">
                  <a16:creationId xmlns:a16="http://schemas.microsoft.com/office/drawing/2014/main" id="{657EAA31-37BE-2556-FF39-80C42B25F1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4" y="1517"/>
              <a:ext cx="1058" cy="1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e-AT" sz="1800"/>
            </a:p>
          </p:txBody>
        </p:sp>
        <p:sp>
          <p:nvSpPr>
            <p:cNvPr id="39" name="Rectangle 32">
              <a:extLst>
                <a:ext uri="{FF2B5EF4-FFF2-40B4-BE49-F238E27FC236}">
                  <a16:creationId xmlns:a16="http://schemas.microsoft.com/office/drawing/2014/main" id="{D7358B0A-6412-9637-160A-F3428B6099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4" y="1517"/>
              <a:ext cx="1058" cy="132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e-AT" sz="1800"/>
            </a:p>
          </p:txBody>
        </p:sp>
        <p:sp>
          <p:nvSpPr>
            <p:cNvPr id="40" name="Rectangle 33">
              <a:extLst>
                <a:ext uri="{FF2B5EF4-FFF2-40B4-BE49-F238E27FC236}">
                  <a16:creationId xmlns:a16="http://schemas.microsoft.com/office/drawing/2014/main" id="{3EC5AEC2-D567-AA5A-A1B9-ADBA96A09E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1" y="1530"/>
              <a:ext cx="1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825">
                  <a:solidFill>
                    <a:srgbClr val="000000"/>
                  </a:solidFill>
                </a:rPr>
                <a:t>TID </a:t>
              </a:r>
              <a:endParaRPr lang="de-DE" altLang="de-DE" sz="1350"/>
            </a:p>
          </p:txBody>
        </p:sp>
        <p:sp>
          <p:nvSpPr>
            <p:cNvPr id="41" name="Rectangle 34">
              <a:extLst>
                <a:ext uri="{FF2B5EF4-FFF2-40B4-BE49-F238E27FC236}">
                  <a16:creationId xmlns:a16="http://schemas.microsoft.com/office/drawing/2014/main" id="{6FCCAC50-B09A-B45D-B76A-AB276D9FE2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7" y="1530"/>
              <a:ext cx="2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825">
                  <a:solidFill>
                    <a:srgbClr val="000000"/>
                  </a:solidFill>
                </a:rPr>
                <a:t>[</a:t>
              </a:r>
              <a:endParaRPr lang="de-DE" altLang="de-DE" sz="1350"/>
            </a:p>
          </p:txBody>
        </p:sp>
        <p:sp>
          <p:nvSpPr>
            <p:cNvPr id="42" name="Rectangle 35">
              <a:extLst>
                <a:ext uri="{FF2B5EF4-FFF2-40B4-BE49-F238E27FC236}">
                  <a16:creationId xmlns:a16="http://schemas.microsoft.com/office/drawing/2014/main" id="{3D121F6F-42A7-47E2-92C8-9885500B36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3" y="1530"/>
              <a:ext cx="10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825">
                  <a:solidFill>
                    <a:srgbClr val="000000"/>
                  </a:solidFill>
                </a:rPr>
                <a:t>15</a:t>
              </a:r>
              <a:endParaRPr lang="de-DE" altLang="de-DE" sz="1350"/>
            </a:p>
          </p:txBody>
        </p:sp>
        <p:sp>
          <p:nvSpPr>
            <p:cNvPr id="43" name="Rectangle 36">
              <a:extLst>
                <a:ext uri="{FF2B5EF4-FFF2-40B4-BE49-F238E27FC236}">
                  <a16:creationId xmlns:a16="http://schemas.microsoft.com/office/drawing/2014/main" id="{142EB7DD-A23E-B0DC-0899-17D6945F36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7" y="1530"/>
              <a:ext cx="2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825">
                  <a:solidFill>
                    <a:srgbClr val="000000"/>
                  </a:solidFill>
                </a:rPr>
                <a:t>:</a:t>
              </a:r>
              <a:endParaRPr lang="de-DE" altLang="de-DE" sz="1350"/>
            </a:p>
          </p:txBody>
        </p:sp>
        <p:sp>
          <p:nvSpPr>
            <p:cNvPr id="44" name="Rectangle 37">
              <a:extLst>
                <a:ext uri="{FF2B5EF4-FFF2-40B4-BE49-F238E27FC236}">
                  <a16:creationId xmlns:a16="http://schemas.microsoft.com/office/drawing/2014/main" id="{CB4B4C1A-C21F-5489-6480-A7092255C2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3" y="1530"/>
              <a:ext cx="5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825">
                  <a:solidFill>
                    <a:srgbClr val="000000"/>
                  </a:solidFill>
                </a:rPr>
                <a:t>0</a:t>
              </a:r>
              <a:endParaRPr lang="de-DE" altLang="de-DE" sz="1350"/>
            </a:p>
          </p:txBody>
        </p:sp>
        <p:sp>
          <p:nvSpPr>
            <p:cNvPr id="45" name="Rectangle 38">
              <a:extLst>
                <a:ext uri="{FF2B5EF4-FFF2-40B4-BE49-F238E27FC236}">
                  <a16:creationId xmlns:a16="http://schemas.microsoft.com/office/drawing/2014/main" id="{CB5C81E1-7406-25B8-DC44-9D0A7E3ABB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5" y="1530"/>
              <a:ext cx="2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825">
                  <a:solidFill>
                    <a:srgbClr val="000000"/>
                  </a:solidFill>
                </a:rPr>
                <a:t>]</a:t>
              </a:r>
              <a:endParaRPr lang="de-DE" altLang="de-DE" sz="1350"/>
            </a:p>
          </p:txBody>
        </p:sp>
        <p:sp>
          <p:nvSpPr>
            <p:cNvPr id="46" name="Rectangle 39">
              <a:extLst>
                <a:ext uri="{FF2B5EF4-FFF2-40B4-BE49-F238E27FC236}">
                  <a16:creationId xmlns:a16="http://schemas.microsoft.com/office/drawing/2014/main" id="{63A5BBE7-B4E0-BFFE-D502-1FED784374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4" y="1649"/>
              <a:ext cx="1058" cy="1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e-AT" sz="1800"/>
            </a:p>
          </p:txBody>
        </p:sp>
        <p:sp>
          <p:nvSpPr>
            <p:cNvPr id="47" name="Rectangle 40">
              <a:extLst>
                <a:ext uri="{FF2B5EF4-FFF2-40B4-BE49-F238E27FC236}">
                  <a16:creationId xmlns:a16="http://schemas.microsoft.com/office/drawing/2014/main" id="{4F7DAD6B-1667-819C-D3C1-BA7298DC3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4" y="1649"/>
              <a:ext cx="1058" cy="132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e-AT" sz="1800"/>
            </a:p>
          </p:txBody>
        </p:sp>
        <p:sp>
          <p:nvSpPr>
            <p:cNvPr id="48" name="Rectangle 41">
              <a:extLst>
                <a:ext uri="{FF2B5EF4-FFF2-40B4-BE49-F238E27FC236}">
                  <a16:creationId xmlns:a16="http://schemas.microsoft.com/office/drawing/2014/main" id="{9B91C31C-9499-6C14-6CC9-46B87ACED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5" y="1662"/>
              <a:ext cx="1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825">
                  <a:solidFill>
                    <a:srgbClr val="000000"/>
                  </a:solidFill>
                </a:rPr>
                <a:t>TID </a:t>
              </a:r>
              <a:endParaRPr lang="de-DE" altLang="de-DE" sz="1350"/>
            </a:p>
          </p:txBody>
        </p:sp>
        <p:sp>
          <p:nvSpPr>
            <p:cNvPr id="49" name="Rectangle 42">
              <a:extLst>
                <a:ext uri="{FF2B5EF4-FFF2-40B4-BE49-F238E27FC236}">
                  <a16:creationId xmlns:a16="http://schemas.microsoft.com/office/drawing/2014/main" id="{DFE16D86-B5F5-7A2E-2005-3699BF24B4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2" y="1662"/>
              <a:ext cx="2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825">
                  <a:solidFill>
                    <a:srgbClr val="000000"/>
                  </a:solidFill>
                </a:rPr>
                <a:t>[</a:t>
              </a:r>
              <a:endParaRPr lang="de-DE" altLang="de-DE" sz="1350"/>
            </a:p>
          </p:txBody>
        </p:sp>
        <p:sp>
          <p:nvSpPr>
            <p:cNvPr id="50" name="Rectangle 43">
              <a:extLst>
                <a:ext uri="{FF2B5EF4-FFF2-40B4-BE49-F238E27FC236}">
                  <a16:creationId xmlns:a16="http://schemas.microsoft.com/office/drawing/2014/main" id="{627D60C3-7EF9-0A9B-588C-5C47647F5B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7" y="1662"/>
              <a:ext cx="10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825">
                  <a:solidFill>
                    <a:srgbClr val="000000"/>
                  </a:solidFill>
                </a:rPr>
                <a:t>31</a:t>
              </a:r>
              <a:endParaRPr lang="de-DE" altLang="de-DE" sz="1350"/>
            </a:p>
          </p:txBody>
        </p:sp>
        <p:sp>
          <p:nvSpPr>
            <p:cNvPr id="51" name="Rectangle 44">
              <a:extLst>
                <a:ext uri="{FF2B5EF4-FFF2-40B4-BE49-F238E27FC236}">
                  <a16:creationId xmlns:a16="http://schemas.microsoft.com/office/drawing/2014/main" id="{0531ABC3-3C8F-8A75-A8AD-65D79F826C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1" y="1662"/>
              <a:ext cx="2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825">
                  <a:solidFill>
                    <a:srgbClr val="000000"/>
                  </a:solidFill>
                </a:rPr>
                <a:t>:</a:t>
              </a:r>
              <a:endParaRPr lang="de-DE" altLang="de-DE" sz="1350"/>
            </a:p>
          </p:txBody>
        </p:sp>
        <p:sp>
          <p:nvSpPr>
            <p:cNvPr id="52" name="Rectangle 45">
              <a:extLst>
                <a:ext uri="{FF2B5EF4-FFF2-40B4-BE49-F238E27FC236}">
                  <a16:creationId xmlns:a16="http://schemas.microsoft.com/office/drawing/2014/main" id="{B21D7EE3-B945-78F4-DEC0-69ED4170A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7" y="1662"/>
              <a:ext cx="10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825">
                  <a:solidFill>
                    <a:srgbClr val="000000"/>
                  </a:solidFill>
                </a:rPr>
                <a:t>16</a:t>
              </a:r>
              <a:endParaRPr lang="de-DE" altLang="de-DE" sz="1350"/>
            </a:p>
          </p:txBody>
        </p:sp>
        <p:sp>
          <p:nvSpPr>
            <p:cNvPr id="53" name="Rectangle 46">
              <a:extLst>
                <a:ext uri="{FF2B5EF4-FFF2-40B4-BE49-F238E27FC236}">
                  <a16:creationId xmlns:a16="http://schemas.microsoft.com/office/drawing/2014/main" id="{07EEB295-80BD-1D9C-E476-DB8FE0A766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1" y="1662"/>
              <a:ext cx="2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825">
                  <a:solidFill>
                    <a:srgbClr val="000000"/>
                  </a:solidFill>
                </a:rPr>
                <a:t>]</a:t>
              </a:r>
              <a:endParaRPr lang="de-DE" altLang="de-DE" sz="1350"/>
            </a:p>
          </p:txBody>
        </p:sp>
        <p:sp>
          <p:nvSpPr>
            <p:cNvPr id="54" name="Rectangle 47">
              <a:extLst>
                <a:ext uri="{FF2B5EF4-FFF2-40B4-BE49-F238E27FC236}">
                  <a16:creationId xmlns:a16="http://schemas.microsoft.com/office/drawing/2014/main" id="{1AFC3BE7-283C-0139-4EE8-8C8FF87364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4" y="817"/>
              <a:ext cx="19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825">
                  <a:solidFill>
                    <a:srgbClr val="000000"/>
                  </a:solidFill>
                </a:rPr>
                <a:t>MSB</a:t>
              </a:r>
              <a:endParaRPr lang="de-DE" altLang="de-DE" sz="1350"/>
            </a:p>
          </p:txBody>
        </p:sp>
        <p:sp>
          <p:nvSpPr>
            <p:cNvPr id="55" name="Rectangle 48">
              <a:extLst>
                <a:ext uri="{FF2B5EF4-FFF2-40B4-BE49-F238E27FC236}">
                  <a16:creationId xmlns:a16="http://schemas.microsoft.com/office/drawing/2014/main" id="{2457ED9A-2102-A23A-5B63-4EBE24E1B1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" y="817"/>
              <a:ext cx="16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825">
                  <a:solidFill>
                    <a:srgbClr val="000000"/>
                  </a:solidFill>
                </a:rPr>
                <a:t>LSB</a:t>
              </a:r>
              <a:endParaRPr lang="de-DE" altLang="de-DE" sz="1350"/>
            </a:p>
          </p:txBody>
        </p:sp>
        <p:sp>
          <p:nvSpPr>
            <p:cNvPr id="56" name="Rectangle 49">
              <a:extLst>
                <a:ext uri="{FF2B5EF4-FFF2-40B4-BE49-F238E27FC236}">
                  <a16:creationId xmlns:a16="http://schemas.microsoft.com/office/drawing/2014/main" id="{E1387CA6-4D20-1D6C-025C-AE403E25B7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2" y="1659"/>
              <a:ext cx="4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750">
                  <a:solidFill>
                    <a:srgbClr val="000000"/>
                  </a:solidFill>
                </a:rPr>
                <a:t>0</a:t>
              </a:r>
              <a:endParaRPr lang="de-DE" altLang="de-DE" sz="1350"/>
            </a:p>
          </p:txBody>
        </p:sp>
        <p:sp>
          <p:nvSpPr>
            <p:cNvPr id="57" name="Rectangle 50">
              <a:extLst>
                <a:ext uri="{FF2B5EF4-FFF2-40B4-BE49-F238E27FC236}">
                  <a16:creationId xmlns:a16="http://schemas.microsoft.com/office/drawing/2014/main" id="{92A009A5-B8B7-C9D3-C860-269A2FE67D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3" y="1659"/>
              <a:ext cx="5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750">
                  <a:solidFill>
                    <a:srgbClr val="000000"/>
                  </a:solidFill>
                </a:rPr>
                <a:t>F</a:t>
              </a:r>
              <a:endParaRPr lang="de-DE" altLang="de-DE" sz="1350"/>
            </a:p>
          </p:txBody>
        </p:sp>
        <p:sp>
          <p:nvSpPr>
            <p:cNvPr id="58" name="Rectangle 51">
              <a:extLst>
                <a:ext uri="{FF2B5EF4-FFF2-40B4-BE49-F238E27FC236}">
                  <a16:creationId xmlns:a16="http://schemas.microsoft.com/office/drawing/2014/main" id="{32C05600-DC9C-1C0B-FC62-0A316E2731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9" y="1696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450">
                  <a:solidFill>
                    <a:srgbClr val="000000"/>
                  </a:solidFill>
                </a:rPr>
                <a:t>h</a:t>
              </a:r>
              <a:endParaRPr lang="de-DE" altLang="de-DE" sz="1350"/>
            </a:p>
          </p:txBody>
        </p:sp>
        <p:sp>
          <p:nvSpPr>
            <p:cNvPr id="59" name="Rectangle 52">
              <a:extLst>
                <a:ext uri="{FF2B5EF4-FFF2-40B4-BE49-F238E27FC236}">
                  <a16:creationId xmlns:a16="http://schemas.microsoft.com/office/drawing/2014/main" id="{51D95CFA-AFDA-413C-A8CA-279DDD5F6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2" y="1526"/>
              <a:ext cx="4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750">
                  <a:solidFill>
                    <a:srgbClr val="000000"/>
                  </a:solidFill>
                </a:rPr>
                <a:t>1</a:t>
              </a:r>
              <a:endParaRPr lang="de-DE" altLang="de-DE" sz="1350"/>
            </a:p>
          </p:txBody>
        </p:sp>
        <p:sp>
          <p:nvSpPr>
            <p:cNvPr id="60" name="Rectangle 53">
              <a:extLst>
                <a:ext uri="{FF2B5EF4-FFF2-40B4-BE49-F238E27FC236}">
                  <a16:creationId xmlns:a16="http://schemas.microsoft.com/office/drawing/2014/main" id="{40B09F87-D1B4-B6AC-9A33-6ACF7D5658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3" y="1526"/>
              <a:ext cx="5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750">
                  <a:solidFill>
                    <a:srgbClr val="000000"/>
                  </a:solidFill>
                </a:rPr>
                <a:t>F</a:t>
              </a:r>
              <a:endParaRPr lang="de-DE" altLang="de-DE" sz="1350"/>
            </a:p>
          </p:txBody>
        </p:sp>
        <p:sp>
          <p:nvSpPr>
            <p:cNvPr id="61" name="Rectangle 54">
              <a:extLst>
                <a:ext uri="{FF2B5EF4-FFF2-40B4-BE49-F238E27FC236}">
                  <a16:creationId xmlns:a16="http://schemas.microsoft.com/office/drawing/2014/main" id="{92178863-7A8C-16BC-6B5A-2BC4AB88F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9" y="1564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450">
                  <a:solidFill>
                    <a:srgbClr val="000000"/>
                  </a:solidFill>
                </a:rPr>
                <a:t>h</a:t>
              </a:r>
              <a:endParaRPr lang="de-DE" altLang="de-DE" sz="1350"/>
            </a:p>
          </p:txBody>
        </p:sp>
        <p:sp>
          <p:nvSpPr>
            <p:cNvPr id="62" name="Rectangle 55">
              <a:extLst>
                <a:ext uri="{FF2B5EF4-FFF2-40B4-BE49-F238E27FC236}">
                  <a16:creationId xmlns:a16="http://schemas.microsoft.com/office/drawing/2014/main" id="{959F92A3-E5A6-8525-007D-341900EAFF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9" y="2421"/>
              <a:ext cx="1057" cy="1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e-AT" sz="1800"/>
            </a:p>
          </p:txBody>
        </p:sp>
        <p:sp>
          <p:nvSpPr>
            <p:cNvPr id="63" name="Rectangle 56">
              <a:extLst>
                <a:ext uri="{FF2B5EF4-FFF2-40B4-BE49-F238E27FC236}">
                  <a16:creationId xmlns:a16="http://schemas.microsoft.com/office/drawing/2014/main" id="{AF3F0463-8154-6940-8116-40A96C4D33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9" y="2421"/>
              <a:ext cx="1057" cy="132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e-AT" sz="1800"/>
            </a:p>
          </p:txBody>
        </p:sp>
        <p:sp>
          <p:nvSpPr>
            <p:cNvPr id="64" name="Rectangle 57">
              <a:extLst>
                <a:ext uri="{FF2B5EF4-FFF2-40B4-BE49-F238E27FC236}">
                  <a16:creationId xmlns:a16="http://schemas.microsoft.com/office/drawing/2014/main" id="{1EE1D75B-C995-7F40-43C3-814EFC536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5" y="2434"/>
              <a:ext cx="18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825">
                  <a:solidFill>
                    <a:srgbClr val="000000"/>
                  </a:solidFill>
                </a:rPr>
                <a:t>EPC</a:t>
              </a:r>
              <a:endParaRPr lang="de-DE" altLang="de-DE" sz="1350"/>
            </a:p>
          </p:txBody>
        </p:sp>
        <p:sp>
          <p:nvSpPr>
            <p:cNvPr id="65" name="Rectangle 58">
              <a:extLst>
                <a:ext uri="{FF2B5EF4-FFF2-40B4-BE49-F238E27FC236}">
                  <a16:creationId xmlns:a16="http://schemas.microsoft.com/office/drawing/2014/main" id="{314A46DD-05C9-1EA9-C551-9C5517D970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9" y="2553"/>
              <a:ext cx="1057" cy="1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e-AT" sz="1800"/>
            </a:p>
          </p:txBody>
        </p:sp>
        <p:sp>
          <p:nvSpPr>
            <p:cNvPr id="66" name="Rectangle 59">
              <a:extLst>
                <a:ext uri="{FF2B5EF4-FFF2-40B4-BE49-F238E27FC236}">
                  <a16:creationId xmlns:a16="http://schemas.microsoft.com/office/drawing/2014/main" id="{8F83BCF6-B045-DE18-F5CD-2725CDB67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9" y="2553"/>
              <a:ext cx="1057" cy="132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e-AT" sz="1800"/>
            </a:p>
          </p:txBody>
        </p:sp>
        <p:sp>
          <p:nvSpPr>
            <p:cNvPr id="67" name="Rectangle 60">
              <a:extLst>
                <a:ext uri="{FF2B5EF4-FFF2-40B4-BE49-F238E27FC236}">
                  <a16:creationId xmlns:a16="http://schemas.microsoft.com/office/drawing/2014/main" id="{6B8E15C8-E023-EFF0-7FE9-BF52E860E0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6" y="2558"/>
              <a:ext cx="3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1050">
                  <a:solidFill>
                    <a:srgbClr val="000000"/>
                  </a:solidFill>
                </a:rPr>
                <a:t>:</a:t>
              </a:r>
              <a:endParaRPr lang="de-DE" altLang="de-DE" sz="1350"/>
            </a:p>
          </p:txBody>
        </p:sp>
        <p:sp>
          <p:nvSpPr>
            <p:cNvPr id="68" name="Rectangle 61">
              <a:extLst>
                <a:ext uri="{FF2B5EF4-FFF2-40B4-BE49-F238E27FC236}">
                  <a16:creationId xmlns:a16="http://schemas.microsoft.com/office/drawing/2014/main" id="{09F48462-4DD0-B256-DBC6-04BC2DCD90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9" y="2685"/>
              <a:ext cx="1057" cy="1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e-AT" sz="1800"/>
            </a:p>
          </p:txBody>
        </p:sp>
        <p:sp>
          <p:nvSpPr>
            <p:cNvPr id="69" name="Rectangle 62">
              <a:extLst>
                <a:ext uri="{FF2B5EF4-FFF2-40B4-BE49-F238E27FC236}">
                  <a16:creationId xmlns:a16="http://schemas.microsoft.com/office/drawing/2014/main" id="{41930B99-7697-6252-1BA9-FDFADBD417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9" y="2685"/>
              <a:ext cx="1057" cy="132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e-AT" sz="1800"/>
            </a:p>
          </p:txBody>
        </p:sp>
        <p:sp>
          <p:nvSpPr>
            <p:cNvPr id="70" name="Rectangle 63">
              <a:extLst>
                <a:ext uri="{FF2B5EF4-FFF2-40B4-BE49-F238E27FC236}">
                  <a16:creationId xmlns:a16="http://schemas.microsoft.com/office/drawing/2014/main" id="{8C281469-215A-69C8-E29D-F1CCE8993C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5" y="2704"/>
              <a:ext cx="20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825">
                  <a:solidFill>
                    <a:srgbClr val="000000"/>
                  </a:solidFill>
                </a:rPr>
                <a:t>EPC </a:t>
              </a:r>
              <a:endParaRPr lang="de-DE" altLang="de-DE" sz="1350"/>
            </a:p>
          </p:txBody>
        </p:sp>
        <p:sp>
          <p:nvSpPr>
            <p:cNvPr id="71" name="Rectangle 64">
              <a:extLst>
                <a:ext uri="{FF2B5EF4-FFF2-40B4-BE49-F238E27FC236}">
                  <a16:creationId xmlns:a16="http://schemas.microsoft.com/office/drawing/2014/main" id="{3E8F5336-1559-A16A-F053-8838181FD0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9" y="2817"/>
              <a:ext cx="1057" cy="1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e-AT" sz="1800"/>
            </a:p>
          </p:txBody>
        </p:sp>
        <p:sp>
          <p:nvSpPr>
            <p:cNvPr id="72" name="Rectangle 65">
              <a:extLst>
                <a:ext uri="{FF2B5EF4-FFF2-40B4-BE49-F238E27FC236}">
                  <a16:creationId xmlns:a16="http://schemas.microsoft.com/office/drawing/2014/main" id="{E2474B8F-4829-65A4-27CC-D7DD527E65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9" y="2817"/>
              <a:ext cx="1057" cy="132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e-AT" sz="1800"/>
            </a:p>
          </p:txBody>
        </p:sp>
        <p:sp>
          <p:nvSpPr>
            <p:cNvPr id="73" name="Rectangle 66">
              <a:extLst>
                <a:ext uri="{FF2B5EF4-FFF2-40B4-BE49-F238E27FC236}">
                  <a16:creationId xmlns:a16="http://schemas.microsoft.com/office/drawing/2014/main" id="{E720167C-6889-F21B-6B4E-4A8C12A2A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9" y="2830"/>
              <a:ext cx="41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825">
                  <a:solidFill>
                    <a:srgbClr val="000000"/>
                  </a:solidFill>
                </a:rPr>
                <a:t>StoredPC </a:t>
              </a:r>
              <a:endParaRPr lang="de-DE" altLang="de-DE" sz="1350"/>
            </a:p>
          </p:txBody>
        </p:sp>
        <p:sp>
          <p:nvSpPr>
            <p:cNvPr id="74" name="Rectangle 67">
              <a:extLst>
                <a:ext uri="{FF2B5EF4-FFF2-40B4-BE49-F238E27FC236}">
                  <a16:creationId xmlns:a16="http://schemas.microsoft.com/office/drawing/2014/main" id="{506592BF-2E48-879E-1851-940B9077C4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0" y="2830"/>
              <a:ext cx="2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825">
                  <a:solidFill>
                    <a:srgbClr val="000000"/>
                  </a:solidFill>
                </a:rPr>
                <a:t>[</a:t>
              </a:r>
              <a:endParaRPr lang="de-DE" altLang="de-DE" sz="1350"/>
            </a:p>
          </p:txBody>
        </p:sp>
        <p:sp>
          <p:nvSpPr>
            <p:cNvPr id="75" name="Rectangle 68">
              <a:extLst>
                <a:ext uri="{FF2B5EF4-FFF2-40B4-BE49-F238E27FC236}">
                  <a16:creationId xmlns:a16="http://schemas.microsoft.com/office/drawing/2014/main" id="{47A3628E-42F6-661C-0F90-70DE089F5D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6" y="2830"/>
              <a:ext cx="10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825">
                  <a:solidFill>
                    <a:srgbClr val="000000"/>
                  </a:solidFill>
                </a:rPr>
                <a:t>15</a:t>
              </a:r>
              <a:endParaRPr lang="de-DE" altLang="de-DE" sz="1350"/>
            </a:p>
          </p:txBody>
        </p:sp>
        <p:sp>
          <p:nvSpPr>
            <p:cNvPr id="76" name="Rectangle 69">
              <a:extLst>
                <a:ext uri="{FF2B5EF4-FFF2-40B4-BE49-F238E27FC236}">
                  <a16:creationId xmlns:a16="http://schemas.microsoft.com/office/drawing/2014/main" id="{17670471-DB41-EEEC-697A-B52CB3BBA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9" y="2830"/>
              <a:ext cx="2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825">
                  <a:solidFill>
                    <a:srgbClr val="000000"/>
                  </a:solidFill>
                </a:rPr>
                <a:t>:</a:t>
              </a:r>
              <a:endParaRPr lang="de-DE" altLang="de-DE" sz="1350"/>
            </a:p>
          </p:txBody>
        </p:sp>
        <p:sp>
          <p:nvSpPr>
            <p:cNvPr id="77" name="Rectangle 70">
              <a:extLst>
                <a:ext uri="{FF2B5EF4-FFF2-40B4-BE49-F238E27FC236}">
                  <a16:creationId xmlns:a16="http://schemas.microsoft.com/office/drawing/2014/main" id="{B1135E08-4314-3B79-6AC2-865DDA5C3F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5" y="2830"/>
              <a:ext cx="5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825">
                  <a:solidFill>
                    <a:srgbClr val="000000"/>
                  </a:solidFill>
                </a:rPr>
                <a:t>0</a:t>
              </a:r>
              <a:endParaRPr lang="de-DE" altLang="de-DE" sz="1350"/>
            </a:p>
          </p:txBody>
        </p:sp>
        <p:sp>
          <p:nvSpPr>
            <p:cNvPr id="78" name="Rectangle 71">
              <a:extLst>
                <a:ext uri="{FF2B5EF4-FFF2-40B4-BE49-F238E27FC236}">
                  <a16:creationId xmlns:a16="http://schemas.microsoft.com/office/drawing/2014/main" id="{A1381B24-B235-AE6D-7294-90F5DA102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7" y="2830"/>
              <a:ext cx="2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825">
                  <a:solidFill>
                    <a:srgbClr val="000000"/>
                  </a:solidFill>
                </a:rPr>
                <a:t>]</a:t>
              </a:r>
              <a:endParaRPr lang="de-DE" altLang="de-DE" sz="1350"/>
            </a:p>
          </p:txBody>
        </p:sp>
        <p:sp>
          <p:nvSpPr>
            <p:cNvPr id="79" name="Rectangle 72">
              <a:extLst>
                <a:ext uri="{FF2B5EF4-FFF2-40B4-BE49-F238E27FC236}">
                  <a16:creationId xmlns:a16="http://schemas.microsoft.com/office/drawing/2014/main" id="{CA4D50E5-7C20-74D9-95DB-0CFD6ECB6F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9" y="2949"/>
              <a:ext cx="1057" cy="1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e-AT" sz="1800"/>
            </a:p>
          </p:txBody>
        </p:sp>
        <p:sp>
          <p:nvSpPr>
            <p:cNvPr id="80" name="Rectangle 73">
              <a:extLst>
                <a:ext uri="{FF2B5EF4-FFF2-40B4-BE49-F238E27FC236}">
                  <a16:creationId xmlns:a16="http://schemas.microsoft.com/office/drawing/2014/main" id="{52FC79FD-2006-AACE-FCD5-8B8E04F554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9" y="2949"/>
              <a:ext cx="1057" cy="132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e-AT" sz="1800"/>
            </a:p>
          </p:txBody>
        </p:sp>
        <p:sp>
          <p:nvSpPr>
            <p:cNvPr id="81" name="Rectangle 74">
              <a:extLst>
                <a:ext uri="{FF2B5EF4-FFF2-40B4-BE49-F238E27FC236}">
                  <a16:creationId xmlns:a16="http://schemas.microsoft.com/office/drawing/2014/main" id="{09C96587-0BE3-1CC6-8CA1-829F8D9044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3" y="2962"/>
              <a:ext cx="48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825">
                  <a:solidFill>
                    <a:srgbClr val="000000"/>
                  </a:solidFill>
                </a:rPr>
                <a:t>StoredCRC </a:t>
              </a:r>
              <a:endParaRPr lang="de-DE" altLang="de-DE" sz="1350"/>
            </a:p>
          </p:txBody>
        </p:sp>
        <p:sp>
          <p:nvSpPr>
            <p:cNvPr id="82" name="Rectangle 75">
              <a:extLst>
                <a:ext uri="{FF2B5EF4-FFF2-40B4-BE49-F238E27FC236}">
                  <a16:creationId xmlns:a16="http://schemas.microsoft.com/office/drawing/2014/main" id="{479B7F8C-E9E7-7005-9A0A-C44A265095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6" y="2962"/>
              <a:ext cx="2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825">
                  <a:solidFill>
                    <a:srgbClr val="000000"/>
                  </a:solidFill>
                </a:rPr>
                <a:t>[</a:t>
              </a:r>
              <a:endParaRPr lang="de-DE" altLang="de-DE" sz="1350"/>
            </a:p>
          </p:txBody>
        </p:sp>
        <p:sp>
          <p:nvSpPr>
            <p:cNvPr id="83" name="Rectangle 76">
              <a:extLst>
                <a:ext uri="{FF2B5EF4-FFF2-40B4-BE49-F238E27FC236}">
                  <a16:creationId xmlns:a16="http://schemas.microsoft.com/office/drawing/2014/main" id="{13F67E65-58BD-9F59-0864-9A5F256FA7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2" y="2962"/>
              <a:ext cx="10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825">
                  <a:solidFill>
                    <a:srgbClr val="000000"/>
                  </a:solidFill>
                </a:rPr>
                <a:t>15</a:t>
              </a:r>
              <a:endParaRPr lang="de-DE" altLang="de-DE" sz="1350"/>
            </a:p>
          </p:txBody>
        </p:sp>
        <p:sp>
          <p:nvSpPr>
            <p:cNvPr id="84" name="Rectangle 77">
              <a:extLst>
                <a:ext uri="{FF2B5EF4-FFF2-40B4-BE49-F238E27FC236}">
                  <a16:creationId xmlns:a16="http://schemas.microsoft.com/office/drawing/2014/main" id="{F94A7A4D-8ED8-5B84-90E6-BC59A70146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5" y="2962"/>
              <a:ext cx="2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825">
                  <a:solidFill>
                    <a:srgbClr val="000000"/>
                  </a:solidFill>
                </a:rPr>
                <a:t>:</a:t>
              </a:r>
              <a:endParaRPr lang="de-DE" altLang="de-DE" sz="1350"/>
            </a:p>
          </p:txBody>
        </p:sp>
        <p:sp>
          <p:nvSpPr>
            <p:cNvPr id="85" name="Rectangle 78">
              <a:extLst>
                <a:ext uri="{FF2B5EF4-FFF2-40B4-BE49-F238E27FC236}">
                  <a16:creationId xmlns:a16="http://schemas.microsoft.com/office/drawing/2014/main" id="{0E542EE9-4B07-D03E-0672-F6181EE20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1" y="2962"/>
              <a:ext cx="5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825">
                  <a:solidFill>
                    <a:srgbClr val="000000"/>
                  </a:solidFill>
                </a:rPr>
                <a:t>0</a:t>
              </a:r>
              <a:endParaRPr lang="de-DE" altLang="de-DE" sz="1350"/>
            </a:p>
          </p:txBody>
        </p:sp>
        <p:sp>
          <p:nvSpPr>
            <p:cNvPr id="86" name="Rectangle 79">
              <a:extLst>
                <a:ext uri="{FF2B5EF4-FFF2-40B4-BE49-F238E27FC236}">
                  <a16:creationId xmlns:a16="http://schemas.microsoft.com/office/drawing/2014/main" id="{A0E50BF2-8103-7BD6-8808-0D75217173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3" y="2962"/>
              <a:ext cx="2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825">
                  <a:solidFill>
                    <a:srgbClr val="000000"/>
                  </a:solidFill>
                </a:rPr>
                <a:t>]</a:t>
              </a:r>
              <a:endParaRPr lang="de-DE" altLang="de-DE" sz="1350"/>
            </a:p>
          </p:txBody>
        </p:sp>
        <p:sp>
          <p:nvSpPr>
            <p:cNvPr id="87" name="Rectangle 80">
              <a:extLst>
                <a:ext uri="{FF2B5EF4-FFF2-40B4-BE49-F238E27FC236}">
                  <a16:creationId xmlns:a16="http://schemas.microsoft.com/office/drawing/2014/main" id="{95747D01-F171-106E-BCE2-BD34CE6EF5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7" y="1913"/>
              <a:ext cx="19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825">
                  <a:solidFill>
                    <a:srgbClr val="000000"/>
                  </a:solidFill>
                </a:rPr>
                <a:t>MSB</a:t>
              </a:r>
              <a:endParaRPr lang="de-DE" altLang="de-DE" sz="1350"/>
            </a:p>
          </p:txBody>
        </p:sp>
        <p:sp>
          <p:nvSpPr>
            <p:cNvPr id="88" name="Rectangle 81">
              <a:extLst>
                <a:ext uri="{FF2B5EF4-FFF2-40B4-BE49-F238E27FC236}">
                  <a16:creationId xmlns:a16="http://schemas.microsoft.com/office/drawing/2014/main" id="{170DC05A-3036-5B71-7BEA-855B3268EB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" y="1913"/>
              <a:ext cx="16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825">
                  <a:solidFill>
                    <a:srgbClr val="000000"/>
                  </a:solidFill>
                </a:rPr>
                <a:t>LSB</a:t>
              </a:r>
              <a:endParaRPr lang="de-DE" altLang="de-DE" sz="1350"/>
            </a:p>
          </p:txBody>
        </p:sp>
        <p:sp>
          <p:nvSpPr>
            <p:cNvPr id="89" name="Rectangle 82">
              <a:extLst>
                <a:ext uri="{FF2B5EF4-FFF2-40B4-BE49-F238E27FC236}">
                  <a16:creationId xmlns:a16="http://schemas.microsoft.com/office/drawing/2014/main" id="{B19DA3D9-8154-D75E-8227-734CC66851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3" y="2708"/>
              <a:ext cx="8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750">
                  <a:solidFill>
                    <a:srgbClr val="000000"/>
                  </a:solidFill>
                </a:rPr>
                <a:t>20</a:t>
              </a:r>
              <a:endParaRPr lang="de-DE" altLang="de-DE" sz="1350"/>
            </a:p>
          </p:txBody>
        </p:sp>
        <p:sp>
          <p:nvSpPr>
            <p:cNvPr id="90" name="Rectangle 83">
              <a:extLst>
                <a:ext uri="{FF2B5EF4-FFF2-40B4-BE49-F238E27FC236}">
                  <a16:creationId xmlns:a16="http://schemas.microsoft.com/office/drawing/2014/main" id="{FB009354-5047-6EBB-051F-4F345C1D4B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6" y="2745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450">
                  <a:solidFill>
                    <a:srgbClr val="000000"/>
                  </a:solidFill>
                </a:rPr>
                <a:t>h</a:t>
              </a:r>
              <a:endParaRPr lang="de-DE" altLang="de-DE" sz="1350"/>
            </a:p>
          </p:txBody>
        </p:sp>
        <p:sp>
          <p:nvSpPr>
            <p:cNvPr id="91" name="Rectangle 84">
              <a:extLst>
                <a:ext uri="{FF2B5EF4-FFF2-40B4-BE49-F238E27FC236}">
                  <a16:creationId xmlns:a16="http://schemas.microsoft.com/office/drawing/2014/main" id="{FD93DA98-9B27-E349-B5E3-811EF9BCF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7" y="2840"/>
              <a:ext cx="4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750">
                  <a:solidFill>
                    <a:srgbClr val="000000"/>
                  </a:solidFill>
                </a:rPr>
                <a:t>1</a:t>
              </a:r>
              <a:endParaRPr lang="de-DE" altLang="de-DE" sz="1350"/>
            </a:p>
          </p:txBody>
        </p:sp>
        <p:sp>
          <p:nvSpPr>
            <p:cNvPr id="92" name="Rectangle 85">
              <a:extLst>
                <a:ext uri="{FF2B5EF4-FFF2-40B4-BE49-F238E27FC236}">
                  <a16:creationId xmlns:a16="http://schemas.microsoft.com/office/drawing/2014/main" id="{A4270041-49A8-F993-131C-785C41476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8" y="2840"/>
              <a:ext cx="5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750">
                  <a:solidFill>
                    <a:srgbClr val="000000"/>
                  </a:solidFill>
                </a:rPr>
                <a:t>F</a:t>
              </a:r>
              <a:endParaRPr lang="de-DE" altLang="de-DE" sz="1350"/>
            </a:p>
          </p:txBody>
        </p:sp>
        <p:sp>
          <p:nvSpPr>
            <p:cNvPr id="93" name="Rectangle 86">
              <a:extLst>
                <a:ext uri="{FF2B5EF4-FFF2-40B4-BE49-F238E27FC236}">
                  <a16:creationId xmlns:a16="http://schemas.microsoft.com/office/drawing/2014/main" id="{16BA81F4-6790-2389-83D7-5620225957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4" y="2877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450">
                  <a:solidFill>
                    <a:srgbClr val="000000"/>
                  </a:solidFill>
                </a:rPr>
                <a:t>h</a:t>
              </a:r>
              <a:endParaRPr lang="de-DE" altLang="de-DE" sz="1350"/>
            </a:p>
          </p:txBody>
        </p:sp>
        <p:sp>
          <p:nvSpPr>
            <p:cNvPr id="94" name="Rectangle 87">
              <a:extLst>
                <a:ext uri="{FF2B5EF4-FFF2-40B4-BE49-F238E27FC236}">
                  <a16:creationId xmlns:a16="http://schemas.microsoft.com/office/drawing/2014/main" id="{84C78C1E-6CDE-BBB6-A903-B1540515F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5" y="2449"/>
              <a:ext cx="4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750">
                  <a:solidFill>
                    <a:srgbClr val="000000"/>
                  </a:solidFill>
                </a:rPr>
                <a:t>9</a:t>
              </a:r>
              <a:endParaRPr lang="de-DE" altLang="de-DE" sz="1350"/>
            </a:p>
          </p:txBody>
        </p:sp>
        <p:sp>
          <p:nvSpPr>
            <p:cNvPr id="95" name="Rectangle 88">
              <a:extLst>
                <a:ext uri="{FF2B5EF4-FFF2-40B4-BE49-F238E27FC236}">
                  <a16:creationId xmlns:a16="http://schemas.microsoft.com/office/drawing/2014/main" id="{620AA846-6BF1-BD39-9A74-2D6CB7573D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6" y="2449"/>
              <a:ext cx="5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750">
                  <a:solidFill>
                    <a:srgbClr val="000000"/>
                  </a:solidFill>
                </a:rPr>
                <a:t>F</a:t>
              </a:r>
              <a:endParaRPr lang="de-DE" altLang="de-DE" sz="1350"/>
            </a:p>
          </p:txBody>
        </p:sp>
        <p:sp>
          <p:nvSpPr>
            <p:cNvPr id="96" name="Rectangle 89">
              <a:extLst>
                <a:ext uri="{FF2B5EF4-FFF2-40B4-BE49-F238E27FC236}">
                  <a16:creationId xmlns:a16="http://schemas.microsoft.com/office/drawing/2014/main" id="{B61A9D48-C80B-B0E2-1E1E-4C7EF1C3B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2" y="2488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450">
                  <a:solidFill>
                    <a:srgbClr val="000000"/>
                  </a:solidFill>
                </a:rPr>
                <a:t>h</a:t>
              </a:r>
              <a:endParaRPr lang="de-DE" altLang="de-DE" sz="1350"/>
            </a:p>
          </p:txBody>
        </p:sp>
        <p:sp>
          <p:nvSpPr>
            <p:cNvPr id="97" name="Rectangle 90">
              <a:extLst>
                <a:ext uri="{FF2B5EF4-FFF2-40B4-BE49-F238E27FC236}">
                  <a16:creationId xmlns:a16="http://schemas.microsoft.com/office/drawing/2014/main" id="{33462638-F3AB-1B83-4AC2-4B6543690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3" y="2840"/>
              <a:ext cx="8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750">
                  <a:solidFill>
                    <a:srgbClr val="000000"/>
                  </a:solidFill>
                </a:rPr>
                <a:t>10</a:t>
              </a:r>
              <a:endParaRPr lang="de-DE" altLang="de-DE" sz="1350"/>
            </a:p>
          </p:txBody>
        </p:sp>
        <p:sp>
          <p:nvSpPr>
            <p:cNvPr id="98" name="Rectangle 91">
              <a:extLst>
                <a:ext uri="{FF2B5EF4-FFF2-40B4-BE49-F238E27FC236}">
                  <a16:creationId xmlns:a16="http://schemas.microsoft.com/office/drawing/2014/main" id="{4DAC95E6-8014-893F-B9BD-B9FD9516E0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6" y="2877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450">
                  <a:solidFill>
                    <a:srgbClr val="000000"/>
                  </a:solidFill>
                </a:rPr>
                <a:t>h</a:t>
              </a:r>
              <a:endParaRPr lang="de-DE" altLang="de-DE" sz="1350"/>
            </a:p>
          </p:txBody>
        </p:sp>
        <p:sp>
          <p:nvSpPr>
            <p:cNvPr id="99" name="Rectangle 92">
              <a:extLst>
                <a:ext uri="{FF2B5EF4-FFF2-40B4-BE49-F238E27FC236}">
                  <a16:creationId xmlns:a16="http://schemas.microsoft.com/office/drawing/2014/main" id="{97AF3B4A-3647-6A60-DC0F-E51E8BE098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7" y="2972"/>
              <a:ext cx="4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750">
                  <a:solidFill>
                    <a:srgbClr val="000000"/>
                  </a:solidFill>
                </a:rPr>
                <a:t>0</a:t>
              </a:r>
              <a:endParaRPr lang="de-DE" altLang="de-DE" sz="1350"/>
            </a:p>
          </p:txBody>
        </p:sp>
        <p:sp>
          <p:nvSpPr>
            <p:cNvPr id="100" name="Rectangle 93">
              <a:extLst>
                <a:ext uri="{FF2B5EF4-FFF2-40B4-BE49-F238E27FC236}">
                  <a16:creationId xmlns:a16="http://schemas.microsoft.com/office/drawing/2014/main" id="{171A2DB9-90CB-ADC1-9219-44EEF3D100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8" y="2972"/>
              <a:ext cx="5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750">
                  <a:solidFill>
                    <a:srgbClr val="000000"/>
                  </a:solidFill>
                </a:rPr>
                <a:t>F</a:t>
              </a:r>
              <a:endParaRPr lang="de-DE" altLang="de-DE" sz="1350"/>
            </a:p>
          </p:txBody>
        </p:sp>
        <p:sp>
          <p:nvSpPr>
            <p:cNvPr id="101" name="Rectangle 94">
              <a:extLst>
                <a:ext uri="{FF2B5EF4-FFF2-40B4-BE49-F238E27FC236}">
                  <a16:creationId xmlns:a16="http://schemas.microsoft.com/office/drawing/2014/main" id="{9166456E-01EA-2BFC-32DE-44D4134F22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4" y="3009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450">
                  <a:solidFill>
                    <a:srgbClr val="000000"/>
                  </a:solidFill>
                </a:rPr>
                <a:t>h</a:t>
              </a:r>
              <a:endParaRPr lang="de-DE" altLang="de-DE" sz="1350"/>
            </a:p>
          </p:txBody>
        </p:sp>
        <p:sp>
          <p:nvSpPr>
            <p:cNvPr id="102" name="Rectangle 95">
              <a:extLst>
                <a:ext uri="{FF2B5EF4-FFF2-40B4-BE49-F238E27FC236}">
                  <a16:creationId xmlns:a16="http://schemas.microsoft.com/office/drawing/2014/main" id="{3763790F-7128-6E13-C8B2-20E1A65D4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4" y="3477"/>
              <a:ext cx="1058" cy="1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e-AT" sz="1800"/>
            </a:p>
          </p:txBody>
        </p:sp>
        <p:sp>
          <p:nvSpPr>
            <p:cNvPr id="103" name="Rectangle 96">
              <a:extLst>
                <a:ext uri="{FF2B5EF4-FFF2-40B4-BE49-F238E27FC236}">
                  <a16:creationId xmlns:a16="http://schemas.microsoft.com/office/drawing/2014/main" id="{3373DFF6-68A8-C041-6D52-6400F43270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4" y="3477"/>
              <a:ext cx="1058" cy="132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e-AT" sz="1800"/>
            </a:p>
          </p:txBody>
        </p:sp>
        <p:sp>
          <p:nvSpPr>
            <p:cNvPr id="104" name="Rectangle 97">
              <a:extLst>
                <a:ext uri="{FF2B5EF4-FFF2-40B4-BE49-F238E27FC236}">
                  <a16:creationId xmlns:a16="http://schemas.microsoft.com/office/drawing/2014/main" id="{4737171E-5AFA-21C6-C913-0197CC19E3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1" y="3490"/>
              <a:ext cx="58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825">
                  <a:solidFill>
                    <a:srgbClr val="000000"/>
                  </a:solidFill>
                </a:rPr>
                <a:t>ACCESS Pwd </a:t>
              </a:r>
              <a:endParaRPr lang="de-DE" altLang="de-DE" sz="1350"/>
            </a:p>
          </p:txBody>
        </p:sp>
        <p:sp>
          <p:nvSpPr>
            <p:cNvPr id="105" name="Rectangle 98">
              <a:extLst>
                <a:ext uri="{FF2B5EF4-FFF2-40B4-BE49-F238E27FC236}">
                  <a16:creationId xmlns:a16="http://schemas.microsoft.com/office/drawing/2014/main" id="{CB60D84F-97CC-58B5-8934-1184DA64B7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8" y="3490"/>
              <a:ext cx="2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825">
                  <a:solidFill>
                    <a:srgbClr val="000000"/>
                  </a:solidFill>
                </a:rPr>
                <a:t>[</a:t>
              </a:r>
              <a:endParaRPr lang="de-DE" altLang="de-DE" sz="1350"/>
            </a:p>
          </p:txBody>
        </p:sp>
        <p:sp>
          <p:nvSpPr>
            <p:cNvPr id="106" name="Rectangle 99">
              <a:extLst>
                <a:ext uri="{FF2B5EF4-FFF2-40B4-BE49-F238E27FC236}">
                  <a16:creationId xmlns:a16="http://schemas.microsoft.com/office/drawing/2014/main" id="{16CD349F-88D9-F715-D333-765CBA473B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4" y="3490"/>
              <a:ext cx="10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825">
                  <a:solidFill>
                    <a:srgbClr val="000000"/>
                  </a:solidFill>
                </a:rPr>
                <a:t>15</a:t>
              </a:r>
              <a:endParaRPr lang="de-DE" altLang="de-DE" sz="1350"/>
            </a:p>
          </p:txBody>
        </p:sp>
        <p:sp>
          <p:nvSpPr>
            <p:cNvPr id="107" name="Rectangle 100">
              <a:extLst>
                <a:ext uri="{FF2B5EF4-FFF2-40B4-BE49-F238E27FC236}">
                  <a16:creationId xmlns:a16="http://schemas.microsoft.com/office/drawing/2014/main" id="{DA369A44-809D-1062-5F65-DF3948138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7" y="3490"/>
              <a:ext cx="2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825">
                  <a:solidFill>
                    <a:srgbClr val="000000"/>
                  </a:solidFill>
                </a:rPr>
                <a:t>:</a:t>
              </a:r>
              <a:endParaRPr lang="de-DE" altLang="de-DE" sz="1350"/>
            </a:p>
          </p:txBody>
        </p:sp>
        <p:sp>
          <p:nvSpPr>
            <p:cNvPr id="108" name="Rectangle 101">
              <a:extLst>
                <a:ext uri="{FF2B5EF4-FFF2-40B4-BE49-F238E27FC236}">
                  <a16:creationId xmlns:a16="http://schemas.microsoft.com/office/drawing/2014/main" id="{3D00ABDF-7078-945D-C8A0-59A0B38D9A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3" y="3490"/>
              <a:ext cx="5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825">
                  <a:solidFill>
                    <a:srgbClr val="000000"/>
                  </a:solidFill>
                </a:rPr>
                <a:t>0</a:t>
              </a:r>
              <a:endParaRPr lang="de-DE" altLang="de-DE" sz="1350"/>
            </a:p>
          </p:txBody>
        </p:sp>
        <p:sp>
          <p:nvSpPr>
            <p:cNvPr id="109" name="Rectangle 102">
              <a:extLst>
                <a:ext uri="{FF2B5EF4-FFF2-40B4-BE49-F238E27FC236}">
                  <a16:creationId xmlns:a16="http://schemas.microsoft.com/office/drawing/2014/main" id="{E59EEC62-C924-52CF-057F-1262F9FC45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5" y="3490"/>
              <a:ext cx="2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825">
                  <a:solidFill>
                    <a:srgbClr val="000000"/>
                  </a:solidFill>
                </a:rPr>
                <a:t>]</a:t>
              </a:r>
              <a:endParaRPr lang="de-DE" altLang="de-DE" sz="1350"/>
            </a:p>
          </p:txBody>
        </p:sp>
        <p:sp>
          <p:nvSpPr>
            <p:cNvPr id="110" name="Rectangle 103">
              <a:extLst>
                <a:ext uri="{FF2B5EF4-FFF2-40B4-BE49-F238E27FC236}">
                  <a16:creationId xmlns:a16="http://schemas.microsoft.com/office/drawing/2014/main" id="{15A2ABB9-DB61-BDFF-BC19-64E84B93AD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4" y="3609"/>
              <a:ext cx="1058" cy="1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e-AT" sz="1800"/>
            </a:p>
          </p:txBody>
        </p:sp>
        <p:sp>
          <p:nvSpPr>
            <p:cNvPr id="111" name="Rectangle 104">
              <a:extLst>
                <a:ext uri="{FF2B5EF4-FFF2-40B4-BE49-F238E27FC236}">
                  <a16:creationId xmlns:a16="http://schemas.microsoft.com/office/drawing/2014/main" id="{BA3BCBE1-05F1-D090-306A-E90D68831B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4" y="3609"/>
              <a:ext cx="1058" cy="132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e-AT" sz="1800"/>
            </a:p>
          </p:txBody>
        </p:sp>
        <p:sp>
          <p:nvSpPr>
            <p:cNvPr id="112" name="Rectangle 105">
              <a:extLst>
                <a:ext uri="{FF2B5EF4-FFF2-40B4-BE49-F238E27FC236}">
                  <a16:creationId xmlns:a16="http://schemas.microsoft.com/office/drawing/2014/main" id="{ED3BFA8F-A840-338D-6782-25690AF4F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5" y="3622"/>
              <a:ext cx="58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825">
                  <a:solidFill>
                    <a:srgbClr val="000000"/>
                  </a:solidFill>
                </a:rPr>
                <a:t>ACCESS Pwd </a:t>
              </a:r>
              <a:endParaRPr lang="de-DE" altLang="de-DE" sz="1350"/>
            </a:p>
          </p:txBody>
        </p:sp>
        <p:sp>
          <p:nvSpPr>
            <p:cNvPr id="113" name="Rectangle 106">
              <a:extLst>
                <a:ext uri="{FF2B5EF4-FFF2-40B4-BE49-F238E27FC236}">
                  <a16:creationId xmlns:a16="http://schemas.microsoft.com/office/drawing/2014/main" id="{8AE5AEDE-CA05-29FC-1D63-F51B4CC410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2" y="3622"/>
              <a:ext cx="2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825">
                  <a:solidFill>
                    <a:srgbClr val="000000"/>
                  </a:solidFill>
                </a:rPr>
                <a:t>[</a:t>
              </a:r>
              <a:endParaRPr lang="de-DE" altLang="de-DE" sz="1350"/>
            </a:p>
          </p:txBody>
        </p:sp>
        <p:sp>
          <p:nvSpPr>
            <p:cNvPr id="114" name="Rectangle 107">
              <a:extLst>
                <a:ext uri="{FF2B5EF4-FFF2-40B4-BE49-F238E27FC236}">
                  <a16:creationId xmlns:a16="http://schemas.microsoft.com/office/drawing/2014/main" id="{CB98C846-EC40-3139-2279-963599BBAE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8" y="3622"/>
              <a:ext cx="10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825">
                  <a:solidFill>
                    <a:srgbClr val="000000"/>
                  </a:solidFill>
                </a:rPr>
                <a:t>31</a:t>
              </a:r>
              <a:endParaRPr lang="de-DE" altLang="de-DE" sz="1350"/>
            </a:p>
          </p:txBody>
        </p:sp>
        <p:sp>
          <p:nvSpPr>
            <p:cNvPr id="115" name="Rectangle 108">
              <a:extLst>
                <a:ext uri="{FF2B5EF4-FFF2-40B4-BE49-F238E27FC236}">
                  <a16:creationId xmlns:a16="http://schemas.microsoft.com/office/drawing/2014/main" id="{9885C93F-428A-AF7B-5872-506199F4B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1" y="3622"/>
              <a:ext cx="2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825">
                  <a:solidFill>
                    <a:srgbClr val="000000"/>
                  </a:solidFill>
                </a:rPr>
                <a:t>:</a:t>
              </a:r>
              <a:endParaRPr lang="de-DE" altLang="de-DE" sz="1350"/>
            </a:p>
          </p:txBody>
        </p:sp>
        <p:sp>
          <p:nvSpPr>
            <p:cNvPr id="116" name="Rectangle 109">
              <a:extLst>
                <a:ext uri="{FF2B5EF4-FFF2-40B4-BE49-F238E27FC236}">
                  <a16:creationId xmlns:a16="http://schemas.microsoft.com/office/drawing/2014/main" id="{3C6752A3-2A4E-412E-06A4-41A69AD137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7" y="3622"/>
              <a:ext cx="10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825">
                  <a:solidFill>
                    <a:srgbClr val="000000"/>
                  </a:solidFill>
                </a:rPr>
                <a:t>16</a:t>
              </a:r>
              <a:endParaRPr lang="de-DE" altLang="de-DE" sz="1350"/>
            </a:p>
          </p:txBody>
        </p:sp>
        <p:sp>
          <p:nvSpPr>
            <p:cNvPr id="117" name="Rectangle 110">
              <a:extLst>
                <a:ext uri="{FF2B5EF4-FFF2-40B4-BE49-F238E27FC236}">
                  <a16:creationId xmlns:a16="http://schemas.microsoft.com/office/drawing/2014/main" id="{C75DD926-68F8-806E-1551-4915CA910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1" y="3622"/>
              <a:ext cx="2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825">
                  <a:solidFill>
                    <a:srgbClr val="000000"/>
                  </a:solidFill>
                </a:rPr>
                <a:t>]</a:t>
              </a:r>
              <a:endParaRPr lang="de-DE" altLang="de-DE" sz="1350"/>
            </a:p>
          </p:txBody>
        </p:sp>
        <p:sp>
          <p:nvSpPr>
            <p:cNvPr id="118" name="Rectangle 111">
              <a:extLst>
                <a:ext uri="{FF2B5EF4-FFF2-40B4-BE49-F238E27FC236}">
                  <a16:creationId xmlns:a16="http://schemas.microsoft.com/office/drawing/2014/main" id="{57B3E8D9-7324-579C-448F-2DE56BEE25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4" y="3741"/>
              <a:ext cx="1058" cy="1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e-AT" sz="1800"/>
            </a:p>
          </p:txBody>
        </p:sp>
        <p:sp>
          <p:nvSpPr>
            <p:cNvPr id="119" name="Rectangle 112">
              <a:extLst>
                <a:ext uri="{FF2B5EF4-FFF2-40B4-BE49-F238E27FC236}">
                  <a16:creationId xmlns:a16="http://schemas.microsoft.com/office/drawing/2014/main" id="{E87F606E-1D62-4F57-65B9-E52E0D01D7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4" y="3741"/>
              <a:ext cx="1058" cy="131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e-AT" sz="1800"/>
            </a:p>
          </p:txBody>
        </p:sp>
        <p:sp>
          <p:nvSpPr>
            <p:cNvPr id="120" name="Rectangle 113">
              <a:extLst>
                <a:ext uri="{FF2B5EF4-FFF2-40B4-BE49-F238E27FC236}">
                  <a16:creationId xmlns:a16="http://schemas.microsoft.com/office/drawing/2014/main" id="{2C85798C-4040-7D2F-228F-5CEC0E14DA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7" y="3754"/>
              <a:ext cx="38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825">
                  <a:solidFill>
                    <a:srgbClr val="000000"/>
                  </a:solidFill>
                </a:rPr>
                <a:t>KILL Pwd</a:t>
              </a:r>
              <a:endParaRPr lang="de-DE" altLang="de-DE" sz="1350"/>
            </a:p>
          </p:txBody>
        </p:sp>
        <p:sp>
          <p:nvSpPr>
            <p:cNvPr id="121" name="Rectangle 114">
              <a:extLst>
                <a:ext uri="{FF2B5EF4-FFF2-40B4-BE49-F238E27FC236}">
                  <a16:creationId xmlns:a16="http://schemas.microsoft.com/office/drawing/2014/main" id="{52D01A1E-D8FC-EE88-6EFE-366C210E44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6" y="3754"/>
              <a:ext cx="2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825">
                  <a:solidFill>
                    <a:srgbClr val="000000"/>
                  </a:solidFill>
                </a:rPr>
                <a:t> </a:t>
              </a:r>
              <a:endParaRPr lang="de-DE" altLang="de-DE" sz="1350"/>
            </a:p>
          </p:txBody>
        </p:sp>
        <p:sp>
          <p:nvSpPr>
            <p:cNvPr id="122" name="Rectangle 115">
              <a:extLst>
                <a:ext uri="{FF2B5EF4-FFF2-40B4-BE49-F238E27FC236}">
                  <a16:creationId xmlns:a16="http://schemas.microsoft.com/office/drawing/2014/main" id="{EA131101-8B55-3060-C72D-30731E648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2" y="3754"/>
              <a:ext cx="2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825">
                  <a:solidFill>
                    <a:srgbClr val="000000"/>
                  </a:solidFill>
                </a:rPr>
                <a:t>[</a:t>
              </a:r>
              <a:endParaRPr lang="de-DE" altLang="de-DE" sz="1350"/>
            </a:p>
          </p:txBody>
        </p:sp>
        <p:sp>
          <p:nvSpPr>
            <p:cNvPr id="123" name="Rectangle 116">
              <a:extLst>
                <a:ext uri="{FF2B5EF4-FFF2-40B4-BE49-F238E27FC236}">
                  <a16:creationId xmlns:a16="http://schemas.microsoft.com/office/drawing/2014/main" id="{D4CC40AF-8610-3A1C-34B1-54A63E856C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8" y="3754"/>
              <a:ext cx="10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825">
                  <a:solidFill>
                    <a:srgbClr val="000000"/>
                  </a:solidFill>
                </a:rPr>
                <a:t>15</a:t>
              </a:r>
              <a:endParaRPr lang="de-DE" altLang="de-DE" sz="1350"/>
            </a:p>
          </p:txBody>
        </p:sp>
        <p:sp>
          <p:nvSpPr>
            <p:cNvPr id="124" name="Rectangle 117">
              <a:extLst>
                <a:ext uri="{FF2B5EF4-FFF2-40B4-BE49-F238E27FC236}">
                  <a16:creationId xmlns:a16="http://schemas.microsoft.com/office/drawing/2014/main" id="{D08F71DC-342A-9B5C-F0FD-020B3B4540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2" y="3754"/>
              <a:ext cx="2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825">
                  <a:solidFill>
                    <a:srgbClr val="000000"/>
                  </a:solidFill>
                </a:rPr>
                <a:t>:</a:t>
              </a:r>
              <a:endParaRPr lang="de-DE" altLang="de-DE" sz="1350"/>
            </a:p>
          </p:txBody>
        </p:sp>
        <p:sp>
          <p:nvSpPr>
            <p:cNvPr id="125" name="Rectangle 118">
              <a:extLst>
                <a:ext uri="{FF2B5EF4-FFF2-40B4-BE49-F238E27FC236}">
                  <a16:creationId xmlns:a16="http://schemas.microsoft.com/office/drawing/2014/main" id="{CAFC1534-9BE7-E740-8015-BB2E7CD770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8" y="3754"/>
              <a:ext cx="5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825">
                  <a:solidFill>
                    <a:srgbClr val="000000"/>
                  </a:solidFill>
                </a:rPr>
                <a:t>0</a:t>
              </a:r>
              <a:endParaRPr lang="de-DE" altLang="de-DE" sz="1350"/>
            </a:p>
          </p:txBody>
        </p:sp>
        <p:sp>
          <p:nvSpPr>
            <p:cNvPr id="126" name="Rectangle 119">
              <a:extLst>
                <a:ext uri="{FF2B5EF4-FFF2-40B4-BE49-F238E27FC236}">
                  <a16:creationId xmlns:a16="http://schemas.microsoft.com/office/drawing/2014/main" id="{14BF9D6B-C780-E163-AD04-546A9F051B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9" y="3754"/>
              <a:ext cx="2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825">
                  <a:solidFill>
                    <a:srgbClr val="000000"/>
                  </a:solidFill>
                </a:rPr>
                <a:t>]</a:t>
              </a:r>
              <a:endParaRPr lang="de-DE" altLang="de-DE" sz="1350"/>
            </a:p>
          </p:txBody>
        </p:sp>
        <p:sp>
          <p:nvSpPr>
            <p:cNvPr id="127" name="Rectangle 120">
              <a:extLst>
                <a:ext uri="{FF2B5EF4-FFF2-40B4-BE49-F238E27FC236}">
                  <a16:creationId xmlns:a16="http://schemas.microsoft.com/office/drawing/2014/main" id="{6F468317-2373-0B10-E2D7-0A7EBD03B6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4" y="3872"/>
              <a:ext cx="1058" cy="1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e-AT" sz="1800"/>
            </a:p>
          </p:txBody>
        </p:sp>
        <p:sp>
          <p:nvSpPr>
            <p:cNvPr id="128" name="Rectangle 121">
              <a:extLst>
                <a:ext uri="{FF2B5EF4-FFF2-40B4-BE49-F238E27FC236}">
                  <a16:creationId xmlns:a16="http://schemas.microsoft.com/office/drawing/2014/main" id="{4E426CBB-A4E3-E020-7D0C-9CDD8B9754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4" y="3872"/>
              <a:ext cx="1058" cy="133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e-AT" sz="1800"/>
            </a:p>
          </p:txBody>
        </p:sp>
        <p:sp>
          <p:nvSpPr>
            <p:cNvPr id="129" name="Rectangle 122">
              <a:extLst>
                <a:ext uri="{FF2B5EF4-FFF2-40B4-BE49-F238E27FC236}">
                  <a16:creationId xmlns:a16="http://schemas.microsoft.com/office/drawing/2014/main" id="{03B84D39-3842-E47C-EF3F-320E2B0174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1" y="3886"/>
              <a:ext cx="38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825">
                  <a:solidFill>
                    <a:srgbClr val="000000"/>
                  </a:solidFill>
                </a:rPr>
                <a:t>KILL Pwd</a:t>
              </a:r>
              <a:endParaRPr lang="de-DE" altLang="de-DE" sz="1350"/>
            </a:p>
          </p:txBody>
        </p:sp>
        <p:sp>
          <p:nvSpPr>
            <p:cNvPr id="130" name="Rectangle 123">
              <a:extLst>
                <a:ext uri="{FF2B5EF4-FFF2-40B4-BE49-F238E27FC236}">
                  <a16:creationId xmlns:a16="http://schemas.microsoft.com/office/drawing/2014/main" id="{B86CA757-8A34-2070-7172-76C06EE766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0" y="3886"/>
              <a:ext cx="2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825">
                  <a:solidFill>
                    <a:srgbClr val="000000"/>
                  </a:solidFill>
                </a:rPr>
                <a:t> </a:t>
              </a:r>
              <a:endParaRPr lang="de-DE" altLang="de-DE" sz="1350"/>
            </a:p>
          </p:txBody>
        </p:sp>
        <p:sp>
          <p:nvSpPr>
            <p:cNvPr id="131" name="Rectangle 124">
              <a:extLst>
                <a:ext uri="{FF2B5EF4-FFF2-40B4-BE49-F238E27FC236}">
                  <a16:creationId xmlns:a16="http://schemas.microsoft.com/office/drawing/2014/main" id="{92B3277C-2E06-9280-C818-7A6F13A3A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6" y="3886"/>
              <a:ext cx="2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825">
                  <a:solidFill>
                    <a:srgbClr val="000000"/>
                  </a:solidFill>
                </a:rPr>
                <a:t>[</a:t>
              </a:r>
              <a:endParaRPr lang="de-DE" altLang="de-DE" sz="1350"/>
            </a:p>
          </p:txBody>
        </p:sp>
        <p:sp>
          <p:nvSpPr>
            <p:cNvPr id="132" name="Rectangle 125">
              <a:extLst>
                <a:ext uri="{FF2B5EF4-FFF2-40B4-BE49-F238E27FC236}">
                  <a16:creationId xmlns:a16="http://schemas.microsoft.com/office/drawing/2014/main" id="{9A672AB6-48DD-F706-0AF9-58F5B563D8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2" y="3886"/>
              <a:ext cx="10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825">
                  <a:solidFill>
                    <a:srgbClr val="000000"/>
                  </a:solidFill>
                </a:rPr>
                <a:t>31</a:t>
              </a:r>
              <a:endParaRPr lang="de-DE" altLang="de-DE" sz="1350"/>
            </a:p>
          </p:txBody>
        </p:sp>
        <p:sp>
          <p:nvSpPr>
            <p:cNvPr id="133" name="Rectangle 126">
              <a:extLst>
                <a:ext uri="{FF2B5EF4-FFF2-40B4-BE49-F238E27FC236}">
                  <a16:creationId xmlns:a16="http://schemas.microsoft.com/office/drawing/2014/main" id="{3EEA610C-D248-141B-06F4-A68E6E14EE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6" y="3886"/>
              <a:ext cx="2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825">
                  <a:solidFill>
                    <a:srgbClr val="000000"/>
                  </a:solidFill>
                </a:rPr>
                <a:t>:</a:t>
              </a:r>
              <a:endParaRPr lang="de-DE" altLang="de-DE" sz="1350"/>
            </a:p>
          </p:txBody>
        </p:sp>
        <p:sp>
          <p:nvSpPr>
            <p:cNvPr id="134" name="Rectangle 127">
              <a:extLst>
                <a:ext uri="{FF2B5EF4-FFF2-40B4-BE49-F238E27FC236}">
                  <a16:creationId xmlns:a16="http://schemas.microsoft.com/office/drawing/2014/main" id="{197BC41E-4B66-0443-8941-43BEE8C00E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2" y="3886"/>
              <a:ext cx="10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825">
                  <a:solidFill>
                    <a:srgbClr val="000000"/>
                  </a:solidFill>
                </a:rPr>
                <a:t>16</a:t>
              </a:r>
              <a:endParaRPr lang="de-DE" altLang="de-DE" sz="1350"/>
            </a:p>
          </p:txBody>
        </p:sp>
        <p:sp>
          <p:nvSpPr>
            <p:cNvPr id="135" name="Rectangle 128">
              <a:extLst>
                <a:ext uri="{FF2B5EF4-FFF2-40B4-BE49-F238E27FC236}">
                  <a16:creationId xmlns:a16="http://schemas.microsoft.com/office/drawing/2014/main" id="{53C94353-4B3C-E260-CE8A-92E230849E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5" y="3886"/>
              <a:ext cx="2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825">
                  <a:solidFill>
                    <a:srgbClr val="000000"/>
                  </a:solidFill>
                </a:rPr>
                <a:t>]</a:t>
              </a:r>
              <a:endParaRPr lang="de-DE" altLang="de-DE" sz="1350"/>
            </a:p>
          </p:txBody>
        </p:sp>
        <p:sp>
          <p:nvSpPr>
            <p:cNvPr id="136" name="Rectangle 129">
              <a:extLst>
                <a:ext uri="{FF2B5EF4-FFF2-40B4-BE49-F238E27FC236}">
                  <a16:creationId xmlns:a16="http://schemas.microsoft.com/office/drawing/2014/main" id="{C3E8B6E7-E4FF-CDA1-89C5-9A1958236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0" y="3365"/>
              <a:ext cx="19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825">
                  <a:solidFill>
                    <a:srgbClr val="000000"/>
                  </a:solidFill>
                </a:rPr>
                <a:t>MSB</a:t>
              </a:r>
              <a:endParaRPr lang="de-DE" altLang="de-DE" sz="1350"/>
            </a:p>
          </p:txBody>
        </p:sp>
        <p:sp>
          <p:nvSpPr>
            <p:cNvPr id="137" name="Rectangle 130">
              <a:extLst>
                <a:ext uri="{FF2B5EF4-FFF2-40B4-BE49-F238E27FC236}">
                  <a16:creationId xmlns:a16="http://schemas.microsoft.com/office/drawing/2014/main" id="{322610AF-E3CB-20C7-3092-6BD89D17E7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9" y="3365"/>
              <a:ext cx="16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825">
                  <a:solidFill>
                    <a:srgbClr val="000000"/>
                  </a:solidFill>
                </a:rPr>
                <a:t>LSB</a:t>
              </a:r>
              <a:endParaRPr lang="de-DE" altLang="de-DE" sz="1350"/>
            </a:p>
          </p:txBody>
        </p:sp>
        <p:sp>
          <p:nvSpPr>
            <p:cNvPr id="138" name="Rectangle 131">
              <a:extLst>
                <a:ext uri="{FF2B5EF4-FFF2-40B4-BE49-F238E27FC236}">
                  <a16:creationId xmlns:a16="http://schemas.microsoft.com/office/drawing/2014/main" id="{7EB5B8FB-2AD2-A3AB-C253-0D0A95E39D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3" y="3630"/>
              <a:ext cx="8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750">
                  <a:solidFill>
                    <a:srgbClr val="000000"/>
                  </a:solidFill>
                </a:rPr>
                <a:t>20</a:t>
              </a:r>
              <a:endParaRPr lang="de-DE" altLang="de-DE" sz="1350"/>
            </a:p>
          </p:txBody>
        </p:sp>
        <p:sp>
          <p:nvSpPr>
            <p:cNvPr id="139" name="Rectangle 132">
              <a:extLst>
                <a:ext uri="{FF2B5EF4-FFF2-40B4-BE49-F238E27FC236}">
                  <a16:creationId xmlns:a16="http://schemas.microsoft.com/office/drawing/2014/main" id="{6F9AAA2C-F790-242A-610C-F2FEA74D2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6" y="3670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450">
                  <a:solidFill>
                    <a:srgbClr val="000000"/>
                  </a:solidFill>
                </a:rPr>
                <a:t>h</a:t>
              </a:r>
              <a:endParaRPr lang="de-DE" altLang="de-DE" sz="1350"/>
            </a:p>
          </p:txBody>
        </p:sp>
        <p:sp>
          <p:nvSpPr>
            <p:cNvPr id="140" name="Rectangle 133">
              <a:extLst>
                <a:ext uri="{FF2B5EF4-FFF2-40B4-BE49-F238E27FC236}">
                  <a16:creationId xmlns:a16="http://schemas.microsoft.com/office/drawing/2014/main" id="{1C099836-3433-3A7C-30BF-078DD4B22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7" y="3762"/>
              <a:ext cx="4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750">
                  <a:solidFill>
                    <a:srgbClr val="000000"/>
                  </a:solidFill>
                </a:rPr>
                <a:t>1</a:t>
              </a:r>
              <a:endParaRPr lang="de-DE" altLang="de-DE" sz="1350"/>
            </a:p>
          </p:txBody>
        </p:sp>
        <p:sp>
          <p:nvSpPr>
            <p:cNvPr id="141" name="Rectangle 134">
              <a:extLst>
                <a:ext uri="{FF2B5EF4-FFF2-40B4-BE49-F238E27FC236}">
                  <a16:creationId xmlns:a16="http://schemas.microsoft.com/office/drawing/2014/main" id="{79DC5053-0C98-9F76-B07F-EB36730A1E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8" y="3762"/>
              <a:ext cx="5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750">
                  <a:solidFill>
                    <a:srgbClr val="000000"/>
                  </a:solidFill>
                </a:rPr>
                <a:t>F</a:t>
              </a:r>
              <a:endParaRPr lang="de-DE" altLang="de-DE" sz="1350"/>
            </a:p>
          </p:txBody>
        </p:sp>
        <p:sp>
          <p:nvSpPr>
            <p:cNvPr id="142" name="Rectangle 135">
              <a:extLst>
                <a:ext uri="{FF2B5EF4-FFF2-40B4-BE49-F238E27FC236}">
                  <a16:creationId xmlns:a16="http://schemas.microsoft.com/office/drawing/2014/main" id="{BBC2AF28-8F09-BD9F-13D3-E68917BFB6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4" y="3802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450">
                  <a:solidFill>
                    <a:srgbClr val="000000"/>
                  </a:solidFill>
                </a:rPr>
                <a:t>h</a:t>
              </a:r>
              <a:endParaRPr lang="de-DE" altLang="de-DE" sz="1350"/>
            </a:p>
          </p:txBody>
        </p:sp>
        <p:sp>
          <p:nvSpPr>
            <p:cNvPr id="143" name="Rectangle 136">
              <a:extLst>
                <a:ext uri="{FF2B5EF4-FFF2-40B4-BE49-F238E27FC236}">
                  <a16:creationId xmlns:a16="http://schemas.microsoft.com/office/drawing/2014/main" id="{797B943D-73C7-7848-E1D7-63C99D40FF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7" y="3630"/>
              <a:ext cx="4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750">
                  <a:solidFill>
                    <a:srgbClr val="000000"/>
                  </a:solidFill>
                </a:rPr>
                <a:t>2</a:t>
              </a:r>
              <a:endParaRPr lang="de-DE" altLang="de-DE" sz="1350"/>
            </a:p>
          </p:txBody>
        </p:sp>
        <p:sp>
          <p:nvSpPr>
            <p:cNvPr id="144" name="Rectangle 137">
              <a:extLst>
                <a:ext uri="{FF2B5EF4-FFF2-40B4-BE49-F238E27FC236}">
                  <a16:creationId xmlns:a16="http://schemas.microsoft.com/office/drawing/2014/main" id="{5F39DE3F-AF9F-D12C-2B07-91447FCD2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8" y="3630"/>
              <a:ext cx="5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750">
                  <a:solidFill>
                    <a:srgbClr val="000000"/>
                  </a:solidFill>
                </a:rPr>
                <a:t>F</a:t>
              </a:r>
              <a:endParaRPr lang="de-DE" altLang="de-DE" sz="1350"/>
            </a:p>
          </p:txBody>
        </p:sp>
        <p:sp>
          <p:nvSpPr>
            <p:cNvPr id="145" name="Rectangle 138">
              <a:extLst>
                <a:ext uri="{FF2B5EF4-FFF2-40B4-BE49-F238E27FC236}">
                  <a16:creationId xmlns:a16="http://schemas.microsoft.com/office/drawing/2014/main" id="{4FA3EAF4-F625-D978-1E5F-D472D1AE9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4" y="3670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450">
                  <a:solidFill>
                    <a:srgbClr val="000000"/>
                  </a:solidFill>
                </a:rPr>
                <a:t>h</a:t>
              </a:r>
              <a:endParaRPr lang="de-DE" altLang="de-DE" sz="1350"/>
            </a:p>
          </p:txBody>
        </p:sp>
        <p:sp>
          <p:nvSpPr>
            <p:cNvPr id="146" name="Rectangle 139">
              <a:extLst>
                <a:ext uri="{FF2B5EF4-FFF2-40B4-BE49-F238E27FC236}">
                  <a16:creationId xmlns:a16="http://schemas.microsoft.com/office/drawing/2014/main" id="{2909FB98-F90C-8D5C-131D-3EBE0D97E5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3" y="3894"/>
              <a:ext cx="8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750">
                  <a:solidFill>
                    <a:srgbClr val="000000"/>
                  </a:solidFill>
                </a:rPr>
                <a:t>00</a:t>
              </a:r>
              <a:endParaRPr lang="de-DE" altLang="de-DE" sz="1350"/>
            </a:p>
          </p:txBody>
        </p:sp>
        <p:sp>
          <p:nvSpPr>
            <p:cNvPr id="147" name="Rectangle 140">
              <a:extLst>
                <a:ext uri="{FF2B5EF4-FFF2-40B4-BE49-F238E27FC236}">
                  <a16:creationId xmlns:a16="http://schemas.microsoft.com/office/drawing/2014/main" id="{FFEC7659-67DE-906D-15C0-BBADEECF4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6" y="3934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450">
                  <a:solidFill>
                    <a:srgbClr val="000000"/>
                  </a:solidFill>
                </a:rPr>
                <a:t>h</a:t>
              </a:r>
              <a:endParaRPr lang="de-DE" altLang="de-DE" sz="1350"/>
            </a:p>
          </p:txBody>
        </p:sp>
        <p:sp>
          <p:nvSpPr>
            <p:cNvPr id="148" name="Rectangle 141">
              <a:extLst>
                <a:ext uri="{FF2B5EF4-FFF2-40B4-BE49-F238E27FC236}">
                  <a16:creationId xmlns:a16="http://schemas.microsoft.com/office/drawing/2014/main" id="{1DF49344-513A-A86F-2483-1FDF063EB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9" y="3741"/>
              <a:ext cx="199" cy="1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e-AT" sz="1800"/>
            </a:p>
          </p:txBody>
        </p:sp>
        <p:sp>
          <p:nvSpPr>
            <p:cNvPr id="149" name="Rectangle 142">
              <a:extLst>
                <a:ext uri="{FF2B5EF4-FFF2-40B4-BE49-F238E27FC236}">
                  <a16:creationId xmlns:a16="http://schemas.microsoft.com/office/drawing/2014/main" id="{E901AE08-4943-9CD7-8515-D1E044E5AB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3762"/>
              <a:ext cx="8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750">
                  <a:solidFill>
                    <a:srgbClr val="000000"/>
                  </a:solidFill>
                </a:rPr>
                <a:t>10</a:t>
              </a:r>
              <a:endParaRPr lang="de-DE" altLang="de-DE" sz="1350"/>
            </a:p>
          </p:txBody>
        </p:sp>
        <p:sp>
          <p:nvSpPr>
            <p:cNvPr id="150" name="Rectangle 143">
              <a:extLst>
                <a:ext uri="{FF2B5EF4-FFF2-40B4-BE49-F238E27FC236}">
                  <a16:creationId xmlns:a16="http://schemas.microsoft.com/office/drawing/2014/main" id="{B5E61016-FCA7-C3ED-3285-FB65954A5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0" y="3802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450">
                  <a:solidFill>
                    <a:srgbClr val="000000"/>
                  </a:solidFill>
                </a:rPr>
                <a:t>h</a:t>
              </a:r>
              <a:endParaRPr lang="de-DE" altLang="de-DE" sz="1350"/>
            </a:p>
          </p:txBody>
        </p:sp>
        <p:sp>
          <p:nvSpPr>
            <p:cNvPr id="151" name="Rectangle 144">
              <a:extLst>
                <a:ext uri="{FF2B5EF4-FFF2-40B4-BE49-F238E27FC236}">
                  <a16:creationId xmlns:a16="http://schemas.microsoft.com/office/drawing/2014/main" id="{CC2A51FC-D40B-B19F-50BD-7FBDBBA918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7" y="3894"/>
              <a:ext cx="4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750">
                  <a:solidFill>
                    <a:srgbClr val="000000"/>
                  </a:solidFill>
                </a:rPr>
                <a:t>0</a:t>
              </a:r>
              <a:endParaRPr lang="de-DE" altLang="de-DE" sz="1350"/>
            </a:p>
          </p:txBody>
        </p:sp>
        <p:sp>
          <p:nvSpPr>
            <p:cNvPr id="152" name="Rectangle 145">
              <a:extLst>
                <a:ext uri="{FF2B5EF4-FFF2-40B4-BE49-F238E27FC236}">
                  <a16:creationId xmlns:a16="http://schemas.microsoft.com/office/drawing/2014/main" id="{B1B5E61A-034A-9051-1FEB-94A294D215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8" y="3894"/>
              <a:ext cx="5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750">
                  <a:solidFill>
                    <a:srgbClr val="000000"/>
                  </a:solidFill>
                </a:rPr>
                <a:t>F</a:t>
              </a:r>
              <a:endParaRPr lang="de-DE" altLang="de-DE" sz="1350"/>
            </a:p>
          </p:txBody>
        </p:sp>
        <p:sp>
          <p:nvSpPr>
            <p:cNvPr id="153" name="Rectangle 146">
              <a:extLst>
                <a:ext uri="{FF2B5EF4-FFF2-40B4-BE49-F238E27FC236}">
                  <a16:creationId xmlns:a16="http://schemas.microsoft.com/office/drawing/2014/main" id="{B3C500B7-C0B3-B27F-79B6-C623B065A1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4" y="3934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450">
                  <a:solidFill>
                    <a:srgbClr val="000000"/>
                  </a:solidFill>
                </a:rPr>
                <a:t>h</a:t>
              </a:r>
              <a:endParaRPr lang="de-DE" altLang="de-DE" sz="1350"/>
            </a:p>
          </p:txBody>
        </p:sp>
        <p:sp>
          <p:nvSpPr>
            <p:cNvPr id="154" name="Rectangle 147">
              <a:extLst>
                <a:ext uri="{FF2B5EF4-FFF2-40B4-BE49-F238E27FC236}">
                  <a16:creationId xmlns:a16="http://schemas.microsoft.com/office/drawing/2014/main" id="{AB4EB4F6-2950-3F79-00EB-BDF1B0F97C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7" y="3498"/>
              <a:ext cx="4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750">
                  <a:solidFill>
                    <a:srgbClr val="000000"/>
                  </a:solidFill>
                </a:rPr>
                <a:t>3</a:t>
              </a:r>
              <a:endParaRPr lang="de-DE" altLang="de-DE" sz="1350"/>
            </a:p>
          </p:txBody>
        </p:sp>
        <p:sp>
          <p:nvSpPr>
            <p:cNvPr id="155" name="Rectangle 148">
              <a:extLst>
                <a:ext uri="{FF2B5EF4-FFF2-40B4-BE49-F238E27FC236}">
                  <a16:creationId xmlns:a16="http://schemas.microsoft.com/office/drawing/2014/main" id="{18CC0482-F3D2-F8A0-E427-35149FB83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8" y="3498"/>
              <a:ext cx="5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750">
                  <a:solidFill>
                    <a:srgbClr val="000000"/>
                  </a:solidFill>
                </a:rPr>
                <a:t>F</a:t>
              </a:r>
              <a:endParaRPr lang="de-DE" altLang="de-DE" sz="1350"/>
            </a:p>
          </p:txBody>
        </p:sp>
        <p:sp>
          <p:nvSpPr>
            <p:cNvPr id="156" name="Rectangle 149">
              <a:extLst>
                <a:ext uri="{FF2B5EF4-FFF2-40B4-BE49-F238E27FC236}">
                  <a16:creationId xmlns:a16="http://schemas.microsoft.com/office/drawing/2014/main" id="{DC5608DC-297F-91E7-55B5-F404B01D34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4" y="3537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450">
                  <a:solidFill>
                    <a:srgbClr val="000000"/>
                  </a:solidFill>
                </a:rPr>
                <a:t>h</a:t>
              </a:r>
              <a:endParaRPr lang="de-DE" altLang="de-DE" sz="1350"/>
            </a:p>
          </p:txBody>
        </p:sp>
        <p:sp>
          <p:nvSpPr>
            <p:cNvPr id="157" name="Rectangle 150">
              <a:extLst>
                <a:ext uri="{FF2B5EF4-FFF2-40B4-BE49-F238E27FC236}">
                  <a16:creationId xmlns:a16="http://schemas.microsoft.com/office/drawing/2014/main" id="{0F5C0B33-3D9F-F275-55FB-79E43C37B4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3" y="3498"/>
              <a:ext cx="8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750">
                  <a:solidFill>
                    <a:srgbClr val="000000"/>
                  </a:solidFill>
                </a:rPr>
                <a:t>30</a:t>
              </a:r>
              <a:endParaRPr lang="de-DE" altLang="de-DE" sz="1350"/>
            </a:p>
          </p:txBody>
        </p:sp>
        <p:sp>
          <p:nvSpPr>
            <p:cNvPr id="158" name="Rectangle 151">
              <a:extLst>
                <a:ext uri="{FF2B5EF4-FFF2-40B4-BE49-F238E27FC236}">
                  <a16:creationId xmlns:a16="http://schemas.microsoft.com/office/drawing/2014/main" id="{86582563-DB7C-0980-250B-14600DCF5D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6" y="3537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450">
                  <a:solidFill>
                    <a:srgbClr val="000000"/>
                  </a:solidFill>
                </a:rPr>
                <a:t>h</a:t>
              </a:r>
              <a:endParaRPr lang="de-DE" altLang="de-DE" sz="1350"/>
            </a:p>
          </p:txBody>
        </p:sp>
        <p:sp>
          <p:nvSpPr>
            <p:cNvPr id="159" name="Rectangle 152">
              <a:extLst>
                <a:ext uri="{FF2B5EF4-FFF2-40B4-BE49-F238E27FC236}">
                  <a16:creationId xmlns:a16="http://schemas.microsoft.com/office/drawing/2014/main" id="{662E19B9-9080-6A39-8E52-0E4F10404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6" y="2962"/>
              <a:ext cx="185" cy="1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e-AT" sz="1800"/>
            </a:p>
          </p:txBody>
        </p:sp>
        <p:sp>
          <p:nvSpPr>
            <p:cNvPr id="160" name="Rectangle 153">
              <a:extLst>
                <a:ext uri="{FF2B5EF4-FFF2-40B4-BE49-F238E27FC236}">
                  <a16:creationId xmlns:a16="http://schemas.microsoft.com/office/drawing/2014/main" id="{6F507FD1-5430-7FFE-E200-C0E1F1FCF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2972"/>
              <a:ext cx="8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750">
                  <a:solidFill>
                    <a:srgbClr val="000000"/>
                  </a:solidFill>
                </a:rPr>
                <a:t>00</a:t>
              </a:r>
              <a:endParaRPr lang="de-DE" altLang="de-DE" sz="1350"/>
            </a:p>
          </p:txBody>
        </p:sp>
        <p:sp>
          <p:nvSpPr>
            <p:cNvPr id="161" name="Rectangle 154">
              <a:extLst>
                <a:ext uri="{FF2B5EF4-FFF2-40B4-BE49-F238E27FC236}">
                  <a16:creationId xmlns:a16="http://schemas.microsoft.com/office/drawing/2014/main" id="{13DFB058-83D2-5BA2-FEED-B9E739722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0" y="3009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450">
                  <a:solidFill>
                    <a:srgbClr val="000000"/>
                  </a:solidFill>
                </a:rPr>
                <a:t>h</a:t>
              </a:r>
              <a:endParaRPr lang="de-DE" altLang="de-DE" sz="1350"/>
            </a:p>
          </p:txBody>
        </p:sp>
        <p:sp>
          <p:nvSpPr>
            <p:cNvPr id="162" name="Freeform 155">
              <a:extLst>
                <a:ext uri="{FF2B5EF4-FFF2-40B4-BE49-F238E27FC236}">
                  <a16:creationId xmlns:a16="http://schemas.microsoft.com/office/drawing/2014/main" id="{1A4CFA72-6FD6-157B-3FC9-6FB9F5561E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2" y="2682"/>
              <a:ext cx="536" cy="799"/>
            </a:xfrm>
            <a:custGeom>
              <a:avLst/>
              <a:gdLst>
                <a:gd name="T0" fmla="*/ 1222 w 1227"/>
                <a:gd name="T1" fmla="*/ 1828 h 1830"/>
                <a:gd name="T2" fmla="*/ 1198 w 1227"/>
                <a:gd name="T3" fmla="*/ 1777 h 1830"/>
                <a:gd name="T4" fmla="*/ 1162 w 1227"/>
                <a:gd name="T5" fmla="*/ 1724 h 1830"/>
                <a:gd name="T6" fmla="*/ 1124 w 1227"/>
                <a:gd name="T7" fmla="*/ 1681 h 1830"/>
                <a:gd name="T8" fmla="*/ 1096 w 1227"/>
                <a:gd name="T9" fmla="*/ 1652 h 1830"/>
                <a:gd name="T10" fmla="*/ 1078 w 1227"/>
                <a:gd name="T11" fmla="*/ 1626 h 1830"/>
                <a:gd name="T12" fmla="*/ 1078 w 1227"/>
                <a:gd name="T13" fmla="*/ 1626 h 1830"/>
                <a:gd name="T14" fmla="*/ 1062 w 1227"/>
                <a:gd name="T15" fmla="*/ 1588 h 1830"/>
                <a:gd name="T16" fmla="*/ 1038 w 1227"/>
                <a:gd name="T17" fmla="*/ 1537 h 1830"/>
                <a:gd name="T18" fmla="*/ 1002 w 1227"/>
                <a:gd name="T19" fmla="*/ 1484 h 1830"/>
                <a:gd name="T20" fmla="*/ 965 w 1227"/>
                <a:gd name="T21" fmla="*/ 1441 h 1830"/>
                <a:gd name="T22" fmla="*/ 936 w 1227"/>
                <a:gd name="T23" fmla="*/ 1413 h 1830"/>
                <a:gd name="T24" fmla="*/ 918 w 1227"/>
                <a:gd name="T25" fmla="*/ 1386 h 1830"/>
                <a:gd name="T26" fmla="*/ 918 w 1227"/>
                <a:gd name="T27" fmla="*/ 1386 h 1830"/>
                <a:gd name="T28" fmla="*/ 902 w 1227"/>
                <a:gd name="T29" fmla="*/ 1348 h 1830"/>
                <a:gd name="T30" fmla="*/ 878 w 1227"/>
                <a:gd name="T31" fmla="*/ 1297 h 1830"/>
                <a:gd name="T32" fmla="*/ 842 w 1227"/>
                <a:gd name="T33" fmla="*/ 1244 h 1830"/>
                <a:gd name="T34" fmla="*/ 805 w 1227"/>
                <a:gd name="T35" fmla="*/ 1202 h 1830"/>
                <a:gd name="T36" fmla="*/ 776 w 1227"/>
                <a:gd name="T37" fmla="*/ 1173 h 1830"/>
                <a:gd name="T38" fmla="*/ 758 w 1227"/>
                <a:gd name="T39" fmla="*/ 1146 h 1830"/>
                <a:gd name="T40" fmla="*/ 758 w 1227"/>
                <a:gd name="T41" fmla="*/ 1146 h 1830"/>
                <a:gd name="T42" fmla="*/ 742 w 1227"/>
                <a:gd name="T43" fmla="*/ 1108 h 1830"/>
                <a:gd name="T44" fmla="*/ 718 w 1227"/>
                <a:gd name="T45" fmla="*/ 1057 h 1830"/>
                <a:gd name="T46" fmla="*/ 682 w 1227"/>
                <a:gd name="T47" fmla="*/ 1004 h 1830"/>
                <a:gd name="T48" fmla="*/ 645 w 1227"/>
                <a:gd name="T49" fmla="*/ 962 h 1830"/>
                <a:gd name="T50" fmla="*/ 616 w 1227"/>
                <a:gd name="T51" fmla="*/ 933 h 1830"/>
                <a:gd name="T52" fmla="*/ 598 w 1227"/>
                <a:gd name="T53" fmla="*/ 906 h 1830"/>
                <a:gd name="T54" fmla="*/ 598 w 1227"/>
                <a:gd name="T55" fmla="*/ 906 h 1830"/>
                <a:gd name="T56" fmla="*/ 583 w 1227"/>
                <a:gd name="T57" fmla="*/ 868 h 1830"/>
                <a:gd name="T58" fmla="*/ 558 w 1227"/>
                <a:gd name="T59" fmla="*/ 817 h 1830"/>
                <a:gd name="T60" fmla="*/ 523 w 1227"/>
                <a:gd name="T61" fmla="*/ 764 h 1830"/>
                <a:gd name="T62" fmla="*/ 485 w 1227"/>
                <a:gd name="T63" fmla="*/ 722 h 1830"/>
                <a:gd name="T64" fmla="*/ 456 w 1227"/>
                <a:gd name="T65" fmla="*/ 693 h 1830"/>
                <a:gd name="T66" fmla="*/ 438 w 1227"/>
                <a:gd name="T67" fmla="*/ 666 h 1830"/>
                <a:gd name="T68" fmla="*/ 438 w 1227"/>
                <a:gd name="T69" fmla="*/ 666 h 1830"/>
                <a:gd name="T70" fmla="*/ 423 w 1227"/>
                <a:gd name="T71" fmla="*/ 629 h 1830"/>
                <a:gd name="T72" fmla="*/ 398 w 1227"/>
                <a:gd name="T73" fmla="*/ 577 h 1830"/>
                <a:gd name="T74" fmla="*/ 363 w 1227"/>
                <a:gd name="T75" fmla="*/ 524 h 1830"/>
                <a:gd name="T76" fmla="*/ 325 w 1227"/>
                <a:gd name="T77" fmla="*/ 482 h 1830"/>
                <a:gd name="T78" fmla="*/ 296 w 1227"/>
                <a:gd name="T79" fmla="*/ 453 h 1830"/>
                <a:gd name="T80" fmla="*/ 278 w 1227"/>
                <a:gd name="T81" fmla="*/ 426 h 1830"/>
                <a:gd name="T82" fmla="*/ 278 w 1227"/>
                <a:gd name="T83" fmla="*/ 426 h 1830"/>
                <a:gd name="T84" fmla="*/ 263 w 1227"/>
                <a:gd name="T85" fmla="*/ 389 h 1830"/>
                <a:gd name="T86" fmla="*/ 238 w 1227"/>
                <a:gd name="T87" fmla="*/ 338 h 1830"/>
                <a:gd name="T88" fmla="*/ 203 w 1227"/>
                <a:gd name="T89" fmla="*/ 284 h 1830"/>
                <a:gd name="T90" fmla="*/ 165 w 1227"/>
                <a:gd name="T91" fmla="*/ 242 h 1830"/>
                <a:gd name="T92" fmla="*/ 136 w 1227"/>
                <a:gd name="T93" fmla="*/ 213 h 1830"/>
                <a:gd name="T94" fmla="*/ 118 w 1227"/>
                <a:gd name="T95" fmla="*/ 187 h 1830"/>
                <a:gd name="T96" fmla="*/ 118 w 1227"/>
                <a:gd name="T97" fmla="*/ 187 h 1830"/>
                <a:gd name="T98" fmla="*/ 103 w 1227"/>
                <a:gd name="T99" fmla="*/ 149 h 1830"/>
                <a:gd name="T100" fmla="*/ 78 w 1227"/>
                <a:gd name="T101" fmla="*/ 98 h 1830"/>
                <a:gd name="T102" fmla="*/ 43 w 1227"/>
                <a:gd name="T103" fmla="*/ 44 h 1830"/>
                <a:gd name="T104" fmla="*/ 5 w 1227"/>
                <a:gd name="T105" fmla="*/ 2 h 1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27" h="1830">
                  <a:moveTo>
                    <a:pt x="1211" y="1826"/>
                  </a:moveTo>
                  <a:lnTo>
                    <a:pt x="1202" y="1812"/>
                  </a:lnTo>
                  <a:cubicBezTo>
                    <a:pt x="1200" y="1809"/>
                    <a:pt x="1201" y="1804"/>
                    <a:pt x="1204" y="1801"/>
                  </a:cubicBezTo>
                  <a:cubicBezTo>
                    <a:pt x="1208" y="1799"/>
                    <a:pt x="1213" y="1800"/>
                    <a:pt x="1216" y="1803"/>
                  </a:cubicBezTo>
                  <a:lnTo>
                    <a:pt x="1224" y="1817"/>
                  </a:lnTo>
                  <a:cubicBezTo>
                    <a:pt x="1227" y="1820"/>
                    <a:pt x="1226" y="1825"/>
                    <a:pt x="1222" y="1828"/>
                  </a:cubicBezTo>
                  <a:cubicBezTo>
                    <a:pt x="1218" y="1830"/>
                    <a:pt x="1214" y="1829"/>
                    <a:pt x="1211" y="1826"/>
                  </a:cubicBezTo>
                  <a:close/>
                  <a:moveTo>
                    <a:pt x="1184" y="1786"/>
                  </a:moveTo>
                  <a:lnTo>
                    <a:pt x="1176" y="1772"/>
                  </a:lnTo>
                  <a:cubicBezTo>
                    <a:pt x="1173" y="1769"/>
                    <a:pt x="1174" y="1764"/>
                    <a:pt x="1178" y="1761"/>
                  </a:cubicBezTo>
                  <a:cubicBezTo>
                    <a:pt x="1181" y="1759"/>
                    <a:pt x="1186" y="1760"/>
                    <a:pt x="1189" y="1764"/>
                  </a:cubicBezTo>
                  <a:lnTo>
                    <a:pt x="1198" y="1777"/>
                  </a:lnTo>
                  <a:cubicBezTo>
                    <a:pt x="1200" y="1781"/>
                    <a:pt x="1199" y="1785"/>
                    <a:pt x="1196" y="1788"/>
                  </a:cubicBezTo>
                  <a:cubicBezTo>
                    <a:pt x="1192" y="1790"/>
                    <a:pt x="1187" y="1789"/>
                    <a:pt x="1184" y="1786"/>
                  </a:cubicBezTo>
                  <a:close/>
                  <a:moveTo>
                    <a:pt x="1158" y="1746"/>
                  </a:moveTo>
                  <a:lnTo>
                    <a:pt x="1149" y="1732"/>
                  </a:lnTo>
                  <a:cubicBezTo>
                    <a:pt x="1146" y="1729"/>
                    <a:pt x="1147" y="1724"/>
                    <a:pt x="1151" y="1721"/>
                  </a:cubicBezTo>
                  <a:cubicBezTo>
                    <a:pt x="1155" y="1719"/>
                    <a:pt x="1160" y="1720"/>
                    <a:pt x="1162" y="1724"/>
                  </a:cubicBezTo>
                  <a:lnTo>
                    <a:pt x="1171" y="1737"/>
                  </a:lnTo>
                  <a:cubicBezTo>
                    <a:pt x="1174" y="1741"/>
                    <a:pt x="1173" y="1746"/>
                    <a:pt x="1169" y="1748"/>
                  </a:cubicBezTo>
                  <a:cubicBezTo>
                    <a:pt x="1165" y="1750"/>
                    <a:pt x="1160" y="1749"/>
                    <a:pt x="1158" y="1746"/>
                  </a:cubicBezTo>
                  <a:close/>
                  <a:moveTo>
                    <a:pt x="1131" y="1706"/>
                  </a:moveTo>
                  <a:lnTo>
                    <a:pt x="1122" y="1692"/>
                  </a:lnTo>
                  <a:cubicBezTo>
                    <a:pt x="1120" y="1689"/>
                    <a:pt x="1121" y="1684"/>
                    <a:pt x="1124" y="1681"/>
                  </a:cubicBezTo>
                  <a:cubicBezTo>
                    <a:pt x="1128" y="1679"/>
                    <a:pt x="1133" y="1680"/>
                    <a:pt x="1136" y="1684"/>
                  </a:cubicBezTo>
                  <a:lnTo>
                    <a:pt x="1144" y="1697"/>
                  </a:lnTo>
                  <a:cubicBezTo>
                    <a:pt x="1147" y="1701"/>
                    <a:pt x="1146" y="1706"/>
                    <a:pt x="1142" y="1708"/>
                  </a:cubicBezTo>
                  <a:cubicBezTo>
                    <a:pt x="1139" y="1710"/>
                    <a:pt x="1134" y="1709"/>
                    <a:pt x="1131" y="1706"/>
                  </a:cubicBezTo>
                  <a:close/>
                  <a:moveTo>
                    <a:pt x="1104" y="1666"/>
                  </a:moveTo>
                  <a:lnTo>
                    <a:pt x="1096" y="1652"/>
                  </a:lnTo>
                  <a:cubicBezTo>
                    <a:pt x="1093" y="1649"/>
                    <a:pt x="1094" y="1644"/>
                    <a:pt x="1098" y="1641"/>
                  </a:cubicBezTo>
                  <a:cubicBezTo>
                    <a:pt x="1101" y="1639"/>
                    <a:pt x="1106" y="1640"/>
                    <a:pt x="1109" y="1644"/>
                  </a:cubicBezTo>
                  <a:lnTo>
                    <a:pt x="1118" y="1657"/>
                  </a:lnTo>
                  <a:cubicBezTo>
                    <a:pt x="1120" y="1661"/>
                    <a:pt x="1119" y="1666"/>
                    <a:pt x="1116" y="1668"/>
                  </a:cubicBezTo>
                  <a:cubicBezTo>
                    <a:pt x="1112" y="1670"/>
                    <a:pt x="1107" y="1669"/>
                    <a:pt x="1104" y="1666"/>
                  </a:cubicBezTo>
                  <a:close/>
                  <a:moveTo>
                    <a:pt x="1078" y="1626"/>
                  </a:moveTo>
                  <a:lnTo>
                    <a:pt x="1069" y="1612"/>
                  </a:lnTo>
                  <a:cubicBezTo>
                    <a:pt x="1066" y="1609"/>
                    <a:pt x="1067" y="1604"/>
                    <a:pt x="1071" y="1601"/>
                  </a:cubicBezTo>
                  <a:cubicBezTo>
                    <a:pt x="1075" y="1599"/>
                    <a:pt x="1080" y="1600"/>
                    <a:pt x="1082" y="1604"/>
                  </a:cubicBezTo>
                  <a:lnTo>
                    <a:pt x="1091" y="1617"/>
                  </a:lnTo>
                  <a:cubicBezTo>
                    <a:pt x="1094" y="1621"/>
                    <a:pt x="1093" y="1626"/>
                    <a:pt x="1089" y="1628"/>
                  </a:cubicBezTo>
                  <a:cubicBezTo>
                    <a:pt x="1085" y="1630"/>
                    <a:pt x="1080" y="1629"/>
                    <a:pt x="1078" y="1626"/>
                  </a:cubicBezTo>
                  <a:close/>
                  <a:moveTo>
                    <a:pt x="1051" y="1586"/>
                  </a:moveTo>
                  <a:lnTo>
                    <a:pt x="1042" y="1573"/>
                  </a:lnTo>
                  <a:cubicBezTo>
                    <a:pt x="1040" y="1569"/>
                    <a:pt x="1041" y="1564"/>
                    <a:pt x="1044" y="1561"/>
                  </a:cubicBezTo>
                  <a:cubicBezTo>
                    <a:pt x="1048" y="1559"/>
                    <a:pt x="1053" y="1560"/>
                    <a:pt x="1056" y="1564"/>
                  </a:cubicBezTo>
                  <a:lnTo>
                    <a:pt x="1064" y="1577"/>
                  </a:lnTo>
                  <a:cubicBezTo>
                    <a:pt x="1067" y="1581"/>
                    <a:pt x="1066" y="1586"/>
                    <a:pt x="1062" y="1588"/>
                  </a:cubicBezTo>
                  <a:cubicBezTo>
                    <a:pt x="1059" y="1591"/>
                    <a:pt x="1054" y="1590"/>
                    <a:pt x="1051" y="1586"/>
                  </a:cubicBezTo>
                  <a:close/>
                  <a:moveTo>
                    <a:pt x="1024" y="1546"/>
                  </a:moveTo>
                  <a:lnTo>
                    <a:pt x="1016" y="1533"/>
                  </a:lnTo>
                  <a:cubicBezTo>
                    <a:pt x="1013" y="1529"/>
                    <a:pt x="1014" y="1524"/>
                    <a:pt x="1018" y="1521"/>
                  </a:cubicBezTo>
                  <a:cubicBezTo>
                    <a:pt x="1022" y="1519"/>
                    <a:pt x="1026" y="1520"/>
                    <a:pt x="1029" y="1524"/>
                  </a:cubicBezTo>
                  <a:lnTo>
                    <a:pt x="1038" y="1537"/>
                  </a:lnTo>
                  <a:cubicBezTo>
                    <a:pt x="1040" y="1541"/>
                    <a:pt x="1039" y="1546"/>
                    <a:pt x="1036" y="1548"/>
                  </a:cubicBezTo>
                  <a:cubicBezTo>
                    <a:pt x="1032" y="1551"/>
                    <a:pt x="1027" y="1550"/>
                    <a:pt x="1024" y="1546"/>
                  </a:cubicBezTo>
                  <a:close/>
                  <a:moveTo>
                    <a:pt x="998" y="1506"/>
                  </a:moveTo>
                  <a:lnTo>
                    <a:pt x="989" y="1493"/>
                  </a:lnTo>
                  <a:cubicBezTo>
                    <a:pt x="987" y="1489"/>
                    <a:pt x="987" y="1484"/>
                    <a:pt x="991" y="1481"/>
                  </a:cubicBezTo>
                  <a:cubicBezTo>
                    <a:pt x="995" y="1479"/>
                    <a:pt x="1000" y="1480"/>
                    <a:pt x="1002" y="1484"/>
                  </a:cubicBezTo>
                  <a:lnTo>
                    <a:pt x="1011" y="1497"/>
                  </a:lnTo>
                  <a:cubicBezTo>
                    <a:pt x="1014" y="1501"/>
                    <a:pt x="1013" y="1506"/>
                    <a:pt x="1009" y="1508"/>
                  </a:cubicBezTo>
                  <a:cubicBezTo>
                    <a:pt x="1005" y="1511"/>
                    <a:pt x="1000" y="1510"/>
                    <a:pt x="998" y="1506"/>
                  </a:cubicBezTo>
                  <a:close/>
                  <a:moveTo>
                    <a:pt x="971" y="1466"/>
                  </a:moveTo>
                  <a:lnTo>
                    <a:pt x="962" y="1453"/>
                  </a:lnTo>
                  <a:cubicBezTo>
                    <a:pt x="960" y="1449"/>
                    <a:pt x="961" y="1444"/>
                    <a:pt x="965" y="1441"/>
                  </a:cubicBezTo>
                  <a:cubicBezTo>
                    <a:pt x="968" y="1439"/>
                    <a:pt x="973" y="1440"/>
                    <a:pt x="976" y="1444"/>
                  </a:cubicBezTo>
                  <a:lnTo>
                    <a:pt x="985" y="1457"/>
                  </a:lnTo>
                  <a:cubicBezTo>
                    <a:pt x="987" y="1461"/>
                    <a:pt x="986" y="1466"/>
                    <a:pt x="982" y="1468"/>
                  </a:cubicBezTo>
                  <a:cubicBezTo>
                    <a:pt x="979" y="1471"/>
                    <a:pt x="974" y="1470"/>
                    <a:pt x="971" y="1466"/>
                  </a:cubicBezTo>
                  <a:close/>
                  <a:moveTo>
                    <a:pt x="945" y="1426"/>
                  </a:moveTo>
                  <a:lnTo>
                    <a:pt x="936" y="1413"/>
                  </a:lnTo>
                  <a:cubicBezTo>
                    <a:pt x="933" y="1409"/>
                    <a:pt x="934" y="1404"/>
                    <a:pt x="938" y="1401"/>
                  </a:cubicBezTo>
                  <a:cubicBezTo>
                    <a:pt x="942" y="1399"/>
                    <a:pt x="947" y="1400"/>
                    <a:pt x="949" y="1404"/>
                  </a:cubicBezTo>
                  <a:lnTo>
                    <a:pt x="958" y="1417"/>
                  </a:lnTo>
                  <a:cubicBezTo>
                    <a:pt x="960" y="1421"/>
                    <a:pt x="959" y="1426"/>
                    <a:pt x="956" y="1428"/>
                  </a:cubicBezTo>
                  <a:cubicBezTo>
                    <a:pt x="952" y="1431"/>
                    <a:pt x="947" y="1430"/>
                    <a:pt x="945" y="1426"/>
                  </a:cubicBezTo>
                  <a:close/>
                  <a:moveTo>
                    <a:pt x="918" y="1386"/>
                  </a:moveTo>
                  <a:lnTo>
                    <a:pt x="909" y="1373"/>
                  </a:lnTo>
                  <a:cubicBezTo>
                    <a:pt x="907" y="1369"/>
                    <a:pt x="908" y="1364"/>
                    <a:pt x="911" y="1362"/>
                  </a:cubicBezTo>
                  <a:cubicBezTo>
                    <a:pt x="915" y="1359"/>
                    <a:pt x="920" y="1360"/>
                    <a:pt x="922" y="1364"/>
                  </a:cubicBezTo>
                  <a:lnTo>
                    <a:pt x="931" y="1377"/>
                  </a:lnTo>
                  <a:cubicBezTo>
                    <a:pt x="934" y="1381"/>
                    <a:pt x="933" y="1386"/>
                    <a:pt x="929" y="1388"/>
                  </a:cubicBezTo>
                  <a:cubicBezTo>
                    <a:pt x="925" y="1391"/>
                    <a:pt x="920" y="1390"/>
                    <a:pt x="918" y="1386"/>
                  </a:cubicBezTo>
                  <a:close/>
                  <a:moveTo>
                    <a:pt x="891" y="1346"/>
                  </a:moveTo>
                  <a:lnTo>
                    <a:pt x="882" y="1333"/>
                  </a:lnTo>
                  <a:cubicBezTo>
                    <a:pt x="880" y="1329"/>
                    <a:pt x="881" y="1324"/>
                    <a:pt x="885" y="1322"/>
                  </a:cubicBezTo>
                  <a:cubicBezTo>
                    <a:pt x="888" y="1319"/>
                    <a:pt x="893" y="1320"/>
                    <a:pt x="896" y="1324"/>
                  </a:cubicBezTo>
                  <a:lnTo>
                    <a:pt x="905" y="1337"/>
                  </a:lnTo>
                  <a:cubicBezTo>
                    <a:pt x="907" y="1341"/>
                    <a:pt x="906" y="1346"/>
                    <a:pt x="902" y="1348"/>
                  </a:cubicBezTo>
                  <a:cubicBezTo>
                    <a:pt x="899" y="1351"/>
                    <a:pt x="894" y="1350"/>
                    <a:pt x="891" y="1346"/>
                  </a:cubicBezTo>
                  <a:close/>
                  <a:moveTo>
                    <a:pt x="865" y="1306"/>
                  </a:moveTo>
                  <a:lnTo>
                    <a:pt x="856" y="1293"/>
                  </a:lnTo>
                  <a:cubicBezTo>
                    <a:pt x="853" y="1289"/>
                    <a:pt x="854" y="1284"/>
                    <a:pt x="858" y="1282"/>
                  </a:cubicBezTo>
                  <a:cubicBezTo>
                    <a:pt x="862" y="1279"/>
                    <a:pt x="867" y="1280"/>
                    <a:pt x="869" y="1284"/>
                  </a:cubicBezTo>
                  <a:lnTo>
                    <a:pt x="878" y="1297"/>
                  </a:lnTo>
                  <a:cubicBezTo>
                    <a:pt x="880" y="1301"/>
                    <a:pt x="879" y="1306"/>
                    <a:pt x="876" y="1308"/>
                  </a:cubicBezTo>
                  <a:cubicBezTo>
                    <a:pt x="872" y="1311"/>
                    <a:pt x="867" y="1310"/>
                    <a:pt x="865" y="1306"/>
                  </a:cubicBezTo>
                  <a:close/>
                  <a:moveTo>
                    <a:pt x="838" y="1266"/>
                  </a:moveTo>
                  <a:lnTo>
                    <a:pt x="829" y="1253"/>
                  </a:lnTo>
                  <a:cubicBezTo>
                    <a:pt x="827" y="1249"/>
                    <a:pt x="828" y="1244"/>
                    <a:pt x="831" y="1242"/>
                  </a:cubicBezTo>
                  <a:cubicBezTo>
                    <a:pt x="835" y="1239"/>
                    <a:pt x="840" y="1240"/>
                    <a:pt x="842" y="1244"/>
                  </a:cubicBezTo>
                  <a:lnTo>
                    <a:pt x="851" y="1257"/>
                  </a:lnTo>
                  <a:cubicBezTo>
                    <a:pt x="854" y="1261"/>
                    <a:pt x="853" y="1266"/>
                    <a:pt x="849" y="1268"/>
                  </a:cubicBezTo>
                  <a:cubicBezTo>
                    <a:pt x="845" y="1271"/>
                    <a:pt x="840" y="1270"/>
                    <a:pt x="838" y="1266"/>
                  </a:cubicBezTo>
                  <a:close/>
                  <a:moveTo>
                    <a:pt x="811" y="1226"/>
                  </a:moveTo>
                  <a:lnTo>
                    <a:pt x="802" y="1213"/>
                  </a:lnTo>
                  <a:cubicBezTo>
                    <a:pt x="800" y="1209"/>
                    <a:pt x="801" y="1204"/>
                    <a:pt x="805" y="1202"/>
                  </a:cubicBezTo>
                  <a:cubicBezTo>
                    <a:pt x="808" y="1199"/>
                    <a:pt x="813" y="1200"/>
                    <a:pt x="816" y="1204"/>
                  </a:cubicBezTo>
                  <a:lnTo>
                    <a:pt x="825" y="1217"/>
                  </a:lnTo>
                  <a:cubicBezTo>
                    <a:pt x="827" y="1221"/>
                    <a:pt x="826" y="1226"/>
                    <a:pt x="822" y="1228"/>
                  </a:cubicBezTo>
                  <a:cubicBezTo>
                    <a:pt x="819" y="1231"/>
                    <a:pt x="814" y="1230"/>
                    <a:pt x="811" y="1226"/>
                  </a:cubicBezTo>
                  <a:close/>
                  <a:moveTo>
                    <a:pt x="785" y="1186"/>
                  </a:moveTo>
                  <a:lnTo>
                    <a:pt x="776" y="1173"/>
                  </a:lnTo>
                  <a:cubicBezTo>
                    <a:pt x="773" y="1169"/>
                    <a:pt x="774" y="1164"/>
                    <a:pt x="778" y="1162"/>
                  </a:cubicBezTo>
                  <a:cubicBezTo>
                    <a:pt x="782" y="1159"/>
                    <a:pt x="787" y="1160"/>
                    <a:pt x="789" y="1164"/>
                  </a:cubicBezTo>
                  <a:lnTo>
                    <a:pt x="798" y="1177"/>
                  </a:lnTo>
                  <a:cubicBezTo>
                    <a:pt x="800" y="1181"/>
                    <a:pt x="799" y="1186"/>
                    <a:pt x="796" y="1188"/>
                  </a:cubicBezTo>
                  <a:cubicBezTo>
                    <a:pt x="792" y="1191"/>
                    <a:pt x="787" y="1190"/>
                    <a:pt x="785" y="1186"/>
                  </a:cubicBezTo>
                  <a:close/>
                  <a:moveTo>
                    <a:pt x="758" y="1146"/>
                  </a:moveTo>
                  <a:lnTo>
                    <a:pt x="749" y="1133"/>
                  </a:lnTo>
                  <a:cubicBezTo>
                    <a:pt x="747" y="1129"/>
                    <a:pt x="748" y="1124"/>
                    <a:pt x="751" y="1122"/>
                  </a:cubicBezTo>
                  <a:cubicBezTo>
                    <a:pt x="755" y="1119"/>
                    <a:pt x="760" y="1120"/>
                    <a:pt x="762" y="1124"/>
                  </a:cubicBezTo>
                  <a:lnTo>
                    <a:pt x="771" y="1137"/>
                  </a:lnTo>
                  <a:cubicBezTo>
                    <a:pt x="774" y="1141"/>
                    <a:pt x="773" y="1146"/>
                    <a:pt x="769" y="1148"/>
                  </a:cubicBezTo>
                  <a:cubicBezTo>
                    <a:pt x="765" y="1151"/>
                    <a:pt x="760" y="1150"/>
                    <a:pt x="758" y="1146"/>
                  </a:cubicBezTo>
                  <a:close/>
                  <a:moveTo>
                    <a:pt x="731" y="1106"/>
                  </a:moveTo>
                  <a:lnTo>
                    <a:pt x="722" y="1093"/>
                  </a:lnTo>
                  <a:cubicBezTo>
                    <a:pt x="720" y="1089"/>
                    <a:pt x="721" y="1084"/>
                    <a:pt x="725" y="1082"/>
                  </a:cubicBezTo>
                  <a:cubicBezTo>
                    <a:pt x="728" y="1079"/>
                    <a:pt x="733" y="1080"/>
                    <a:pt x="736" y="1084"/>
                  </a:cubicBezTo>
                  <a:lnTo>
                    <a:pt x="745" y="1097"/>
                  </a:lnTo>
                  <a:cubicBezTo>
                    <a:pt x="747" y="1101"/>
                    <a:pt x="746" y="1106"/>
                    <a:pt x="742" y="1108"/>
                  </a:cubicBezTo>
                  <a:cubicBezTo>
                    <a:pt x="739" y="1111"/>
                    <a:pt x="734" y="1110"/>
                    <a:pt x="731" y="1106"/>
                  </a:cubicBezTo>
                  <a:close/>
                  <a:moveTo>
                    <a:pt x="705" y="1066"/>
                  </a:moveTo>
                  <a:lnTo>
                    <a:pt x="696" y="1053"/>
                  </a:lnTo>
                  <a:cubicBezTo>
                    <a:pt x="693" y="1049"/>
                    <a:pt x="694" y="1044"/>
                    <a:pt x="698" y="1042"/>
                  </a:cubicBezTo>
                  <a:cubicBezTo>
                    <a:pt x="702" y="1039"/>
                    <a:pt x="707" y="1040"/>
                    <a:pt x="709" y="1044"/>
                  </a:cubicBezTo>
                  <a:lnTo>
                    <a:pt x="718" y="1057"/>
                  </a:lnTo>
                  <a:cubicBezTo>
                    <a:pt x="720" y="1061"/>
                    <a:pt x="719" y="1066"/>
                    <a:pt x="716" y="1068"/>
                  </a:cubicBezTo>
                  <a:cubicBezTo>
                    <a:pt x="712" y="1071"/>
                    <a:pt x="707" y="1070"/>
                    <a:pt x="705" y="1066"/>
                  </a:cubicBezTo>
                  <a:close/>
                  <a:moveTo>
                    <a:pt x="678" y="1026"/>
                  </a:moveTo>
                  <a:lnTo>
                    <a:pt x="669" y="1013"/>
                  </a:lnTo>
                  <a:cubicBezTo>
                    <a:pt x="667" y="1009"/>
                    <a:pt x="668" y="1004"/>
                    <a:pt x="671" y="1002"/>
                  </a:cubicBezTo>
                  <a:cubicBezTo>
                    <a:pt x="675" y="999"/>
                    <a:pt x="680" y="1000"/>
                    <a:pt x="682" y="1004"/>
                  </a:cubicBezTo>
                  <a:lnTo>
                    <a:pt x="691" y="1017"/>
                  </a:lnTo>
                  <a:cubicBezTo>
                    <a:pt x="694" y="1021"/>
                    <a:pt x="693" y="1026"/>
                    <a:pt x="689" y="1028"/>
                  </a:cubicBezTo>
                  <a:cubicBezTo>
                    <a:pt x="685" y="1031"/>
                    <a:pt x="680" y="1030"/>
                    <a:pt x="678" y="1026"/>
                  </a:cubicBezTo>
                  <a:close/>
                  <a:moveTo>
                    <a:pt x="651" y="986"/>
                  </a:moveTo>
                  <a:lnTo>
                    <a:pt x="642" y="973"/>
                  </a:lnTo>
                  <a:cubicBezTo>
                    <a:pt x="640" y="969"/>
                    <a:pt x="641" y="964"/>
                    <a:pt x="645" y="962"/>
                  </a:cubicBezTo>
                  <a:cubicBezTo>
                    <a:pt x="648" y="959"/>
                    <a:pt x="653" y="960"/>
                    <a:pt x="656" y="964"/>
                  </a:cubicBezTo>
                  <a:lnTo>
                    <a:pt x="665" y="977"/>
                  </a:lnTo>
                  <a:cubicBezTo>
                    <a:pt x="667" y="981"/>
                    <a:pt x="666" y="986"/>
                    <a:pt x="662" y="988"/>
                  </a:cubicBezTo>
                  <a:cubicBezTo>
                    <a:pt x="659" y="991"/>
                    <a:pt x="654" y="990"/>
                    <a:pt x="651" y="986"/>
                  </a:cubicBezTo>
                  <a:close/>
                  <a:moveTo>
                    <a:pt x="625" y="946"/>
                  </a:moveTo>
                  <a:lnTo>
                    <a:pt x="616" y="933"/>
                  </a:lnTo>
                  <a:cubicBezTo>
                    <a:pt x="613" y="929"/>
                    <a:pt x="614" y="924"/>
                    <a:pt x="618" y="922"/>
                  </a:cubicBezTo>
                  <a:cubicBezTo>
                    <a:pt x="622" y="919"/>
                    <a:pt x="627" y="920"/>
                    <a:pt x="629" y="924"/>
                  </a:cubicBezTo>
                  <a:lnTo>
                    <a:pt x="638" y="937"/>
                  </a:lnTo>
                  <a:cubicBezTo>
                    <a:pt x="640" y="941"/>
                    <a:pt x="639" y="946"/>
                    <a:pt x="636" y="948"/>
                  </a:cubicBezTo>
                  <a:cubicBezTo>
                    <a:pt x="632" y="951"/>
                    <a:pt x="627" y="950"/>
                    <a:pt x="625" y="946"/>
                  </a:cubicBezTo>
                  <a:close/>
                  <a:moveTo>
                    <a:pt x="598" y="906"/>
                  </a:moveTo>
                  <a:lnTo>
                    <a:pt x="589" y="893"/>
                  </a:lnTo>
                  <a:cubicBezTo>
                    <a:pt x="587" y="889"/>
                    <a:pt x="588" y="884"/>
                    <a:pt x="591" y="882"/>
                  </a:cubicBezTo>
                  <a:cubicBezTo>
                    <a:pt x="595" y="879"/>
                    <a:pt x="600" y="880"/>
                    <a:pt x="602" y="884"/>
                  </a:cubicBezTo>
                  <a:lnTo>
                    <a:pt x="611" y="897"/>
                  </a:lnTo>
                  <a:cubicBezTo>
                    <a:pt x="614" y="901"/>
                    <a:pt x="613" y="906"/>
                    <a:pt x="609" y="908"/>
                  </a:cubicBezTo>
                  <a:cubicBezTo>
                    <a:pt x="605" y="911"/>
                    <a:pt x="601" y="910"/>
                    <a:pt x="598" y="906"/>
                  </a:cubicBezTo>
                  <a:close/>
                  <a:moveTo>
                    <a:pt x="571" y="866"/>
                  </a:moveTo>
                  <a:lnTo>
                    <a:pt x="563" y="853"/>
                  </a:lnTo>
                  <a:cubicBezTo>
                    <a:pt x="560" y="849"/>
                    <a:pt x="561" y="844"/>
                    <a:pt x="565" y="842"/>
                  </a:cubicBezTo>
                  <a:cubicBezTo>
                    <a:pt x="568" y="839"/>
                    <a:pt x="573" y="840"/>
                    <a:pt x="576" y="844"/>
                  </a:cubicBezTo>
                  <a:lnTo>
                    <a:pt x="585" y="857"/>
                  </a:lnTo>
                  <a:cubicBezTo>
                    <a:pt x="587" y="861"/>
                    <a:pt x="586" y="866"/>
                    <a:pt x="583" y="868"/>
                  </a:cubicBezTo>
                  <a:cubicBezTo>
                    <a:pt x="579" y="871"/>
                    <a:pt x="574" y="870"/>
                    <a:pt x="571" y="866"/>
                  </a:cubicBezTo>
                  <a:close/>
                  <a:moveTo>
                    <a:pt x="545" y="826"/>
                  </a:moveTo>
                  <a:lnTo>
                    <a:pt x="536" y="813"/>
                  </a:lnTo>
                  <a:cubicBezTo>
                    <a:pt x="533" y="809"/>
                    <a:pt x="534" y="804"/>
                    <a:pt x="538" y="802"/>
                  </a:cubicBezTo>
                  <a:cubicBezTo>
                    <a:pt x="542" y="799"/>
                    <a:pt x="547" y="800"/>
                    <a:pt x="549" y="804"/>
                  </a:cubicBezTo>
                  <a:lnTo>
                    <a:pt x="558" y="817"/>
                  </a:lnTo>
                  <a:cubicBezTo>
                    <a:pt x="561" y="821"/>
                    <a:pt x="560" y="826"/>
                    <a:pt x="556" y="828"/>
                  </a:cubicBezTo>
                  <a:cubicBezTo>
                    <a:pt x="552" y="831"/>
                    <a:pt x="547" y="830"/>
                    <a:pt x="545" y="826"/>
                  </a:cubicBezTo>
                  <a:close/>
                  <a:moveTo>
                    <a:pt x="518" y="786"/>
                  </a:moveTo>
                  <a:lnTo>
                    <a:pt x="509" y="773"/>
                  </a:lnTo>
                  <a:cubicBezTo>
                    <a:pt x="507" y="769"/>
                    <a:pt x="508" y="764"/>
                    <a:pt x="511" y="762"/>
                  </a:cubicBezTo>
                  <a:cubicBezTo>
                    <a:pt x="515" y="759"/>
                    <a:pt x="520" y="760"/>
                    <a:pt x="523" y="764"/>
                  </a:cubicBezTo>
                  <a:lnTo>
                    <a:pt x="531" y="777"/>
                  </a:lnTo>
                  <a:cubicBezTo>
                    <a:pt x="534" y="781"/>
                    <a:pt x="533" y="786"/>
                    <a:pt x="529" y="788"/>
                  </a:cubicBezTo>
                  <a:cubicBezTo>
                    <a:pt x="526" y="791"/>
                    <a:pt x="521" y="790"/>
                    <a:pt x="518" y="786"/>
                  </a:cubicBezTo>
                  <a:close/>
                  <a:moveTo>
                    <a:pt x="491" y="746"/>
                  </a:moveTo>
                  <a:lnTo>
                    <a:pt x="483" y="733"/>
                  </a:lnTo>
                  <a:cubicBezTo>
                    <a:pt x="480" y="729"/>
                    <a:pt x="481" y="724"/>
                    <a:pt x="485" y="722"/>
                  </a:cubicBezTo>
                  <a:cubicBezTo>
                    <a:pt x="488" y="719"/>
                    <a:pt x="493" y="720"/>
                    <a:pt x="496" y="724"/>
                  </a:cubicBezTo>
                  <a:lnTo>
                    <a:pt x="505" y="737"/>
                  </a:lnTo>
                  <a:cubicBezTo>
                    <a:pt x="507" y="741"/>
                    <a:pt x="506" y="746"/>
                    <a:pt x="503" y="749"/>
                  </a:cubicBezTo>
                  <a:cubicBezTo>
                    <a:pt x="499" y="751"/>
                    <a:pt x="494" y="750"/>
                    <a:pt x="491" y="746"/>
                  </a:cubicBezTo>
                  <a:close/>
                  <a:moveTo>
                    <a:pt x="465" y="706"/>
                  </a:moveTo>
                  <a:lnTo>
                    <a:pt x="456" y="693"/>
                  </a:lnTo>
                  <a:cubicBezTo>
                    <a:pt x="453" y="689"/>
                    <a:pt x="454" y="684"/>
                    <a:pt x="458" y="682"/>
                  </a:cubicBezTo>
                  <a:cubicBezTo>
                    <a:pt x="462" y="679"/>
                    <a:pt x="467" y="680"/>
                    <a:pt x="469" y="684"/>
                  </a:cubicBezTo>
                  <a:lnTo>
                    <a:pt x="478" y="697"/>
                  </a:lnTo>
                  <a:cubicBezTo>
                    <a:pt x="481" y="701"/>
                    <a:pt x="480" y="706"/>
                    <a:pt x="476" y="709"/>
                  </a:cubicBezTo>
                  <a:cubicBezTo>
                    <a:pt x="472" y="711"/>
                    <a:pt x="467" y="710"/>
                    <a:pt x="465" y="706"/>
                  </a:cubicBezTo>
                  <a:close/>
                  <a:moveTo>
                    <a:pt x="438" y="666"/>
                  </a:moveTo>
                  <a:lnTo>
                    <a:pt x="429" y="653"/>
                  </a:lnTo>
                  <a:cubicBezTo>
                    <a:pt x="427" y="649"/>
                    <a:pt x="428" y="644"/>
                    <a:pt x="431" y="642"/>
                  </a:cubicBezTo>
                  <a:cubicBezTo>
                    <a:pt x="435" y="639"/>
                    <a:pt x="440" y="640"/>
                    <a:pt x="443" y="644"/>
                  </a:cubicBezTo>
                  <a:lnTo>
                    <a:pt x="451" y="657"/>
                  </a:lnTo>
                  <a:cubicBezTo>
                    <a:pt x="454" y="661"/>
                    <a:pt x="453" y="666"/>
                    <a:pt x="449" y="669"/>
                  </a:cubicBezTo>
                  <a:cubicBezTo>
                    <a:pt x="446" y="671"/>
                    <a:pt x="441" y="670"/>
                    <a:pt x="438" y="666"/>
                  </a:cubicBezTo>
                  <a:close/>
                  <a:moveTo>
                    <a:pt x="411" y="626"/>
                  </a:moveTo>
                  <a:lnTo>
                    <a:pt x="403" y="613"/>
                  </a:lnTo>
                  <a:cubicBezTo>
                    <a:pt x="400" y="609"/>
                    <a:pt x="401" y="604"/>
                    <a:pt x="405" y="602"/>
                  </a:cubicBezTo>
                  <a:cubicBezTo>
                    <a:pt x="409" y="599"/>
                    <a:pt x="413" y="600"/>
                    <a:pt x="416" y="604"/>
                  </a:cubicBezTo>
                  <a:lnTo>
                    <a:pt x="425" y="617"/>
                  </a:lnTo>
                  <a:cubicBezTo>
                    <a:pt x="427" y="621"/>
                    <a:pt x="426" y="626"/>
                    <a:pt x="423" y="629"/>
                  </a:cubicBezTo>
                  <a:cubicBezTo>
                    <a:pt x="419" y="631"/>
                    <a:pt x="414" y="630"/>
                    <a:pt x="411" y="626"/>
                  </a:cubicBezTo>
                  <a:close/>
                  <a:moveTo>
                    <a:pt x="385" y="586"/>
                  </a:moveTo>
                  <a:lnTo>
                    <a:pt x="376" y="573"/>
                  </a:lnTo>
                  <a:cubicBezTo>
                    <a:pt x="374" y="569"/>
                    <a:pt x="374" y="564"/>
                    <a:pt x="378" y="562"/>
                  </a:cubicBezTo>
                  <a:cubicBezTo>
                    <a:pt x="382" y="559"/>
                    <a:pt x="387" y="560"/>
                    <a:pt x="389" y="564"/>
                  </a:cubicBezTo>
                  <a:lnTo>
                    <a:pt x="398" y="577"/>
                  </a:lnTo>
                  <a:cubicBezTo>
                    <a:pt x="401" y="581"/>
                    <a:pt x="400" y="586"/>
                    <a:pt x="396" y="589"/>
                  </a:cubicBezTo>
                  <a:cubicBezTo>
                    <a:pt x="392" y="591"/>
                    <a:pt x="387" y="590"/>
                    <a:pt x="385" y="586"/>
                  </a:cubicBezTo>
                  <a:close/>
                  <a:moveTo>
                    <a:pt x="358" y="546"/>
                  </a:moveTo>
                  <a:lnTo>
                    <a:pt x="349" y="533"/>
                  </a:lnTo>
                  <a:cubicBezTo>
                    <a:pt x="347" y="529"/>
                    <a:pt x="348" y="524"/>
                    <a:pt x="352" y="522"/>
                  </a:cubicBezTo>
                  <a:cubicBezTo>
                    <a:pt x="355" y="520"/>
                    <a:pt x="360" y="521"/>
                    <a:pt x="363" y="524"/>
                  </a:cubicBezTo>
                  <a:lnTo>
                    <a:pt x="372" y="538"/>
                  </a:lnTo>
                  <a:cubicBezTo>
                    <a:pt x="374" y="541"/>
                    <a:pt x="373" y="546"/>
                    <a:pt x="369" y="549"/>
                  </a:cubicBezTo>
                  <a:cubicBezTo>
                    <a:pt x="366" y="551"/>
                    <a:pt x="361" y="550"/>
                    <a:pt x="358" y="546"/>
                  </a:cubicBezTo>
                  <a:close/>
                  <a:moveTo>
                    <a:pt x="332" y="506"/>
                  </a:moveTo>
                  <a:lnTo>
                    <a:pt x="323" y="493"/>
                  </a:lnTo>
                  <a:cubicBezTo>
                    <a:pt x="320" y="489"/>
                    <a:pt x="321" y="484"/>
                    <a:pt x="325" y="482"/>
                  </a:cubicBezTo>
                  <a:cubicBezTo>
                    <a:pt x="329" y="480"/>
                    <a:pt x="334" y="481"/>
                    <a:pt x="336" y="484"/>
                  </a:cubicBezTo>
                  <a:lnTo>
                    <a:pt x="345" y="498"/>
                  </a:lnTo>
                  <a:cubicBezTo>
                    <a:pt x="347" y="501"/>
                    <a:pt x="346" y="506"/>
                    <a:pt x="343" y="509"/>
                  </a:cubicBezTo>
                  <a:cubicBezTo>
                    <a:pt x="339" y="511"/>
                    <a:pt x="334" y="510"/>
                    <a:pt x="332" y="506"/>
                  </a:cubicBezTo>
                  <a:close/>
                  <a:moveTo>
                    <a:pt x="305" y="466"/>
                  </a:moveTo>
                  <a:lnTo>
                    <a:pt x="296" y="453"/>
                  </a:lnTo>
                  <a:cubicBezTo>
                    <a:pt x="294" y="449"/>
                    <a:pt x="295" y="444"/>
                    <a:pt x="298" y="442"/>
                  </a:cubicBezTo>
                  <a:cubicBezTo>
                    <a:pt x="302" y="440"/>
                    <a:pt x="307" y="441"/>
                    <a:pt x="309" y="444"/>
                  </a:cubicBezTo>
                  <a:lnTo>
                    <a:pt x="318" y="458"/>
                  </a:lnTo>
                  <a:cubicBezTo>
                    <a:pt x="321" y="461"/>
                    <a:pt x="320" y="466"/>
                    <a:pt x="316" y="469"/>
                  </a:cubicBezTo>
                  <a:cubicBezTo>
                    <a:pt x="312" y="471"/>
                    <a:pt x="307" y="470"/>
                    <a:pt x="305" y="466"/>
                  </a:cubicBezTo>
                  <a:close/>
                  <a:moveTo>
                    <a:pt x="278" y="426"/>
                  </a:moveTo>
                  <a:lnTo>
                    <a:pt x="269" y="413"/>
                  </a:lnTo>
                  <a:cubicBezTo>
                    <a:pt x="267" y="409"/>
                    <a:pt x="268" y="404"/>
                    <a:pt x="272" y="402"/>
                  </a:cubicBezTo>
                  <a:cubicBezTo>
                    <a:pt x="275" y="400"/>
                    <a:pt x="280" y="401"/>
                    <a:pt x="283" y="404"/>
                  </a:cubicBezTo>
                  <a:lnTo>
                    <a:pt x="292" y="418"/>
                  </a:lnTo>
                  <a:cubicBezTo>
                    <a:pt x="294" y="421"/>
                    <a:pt x="293" y="426"/>
                    <a:pt x="289" y="429"/>
                  </a:cubicBezTo>
                  <a:cubicBezTo>
                    <a:pt x="286" y="431"/>
                    <a:pt x="281" y="430"/>
                    <a:pt x="278" y="426"/>
                  </a:cubicBezTo>
                  <a:close/>
                  <a:moveTo>
                    <a:pt x="252" y="386"/>
                  </a:moveTo>
                  <a:lnTo>
                    <a:pt x="243" y="373"/>
                  </a:lnTo>
                  <a:cubicBezTo>
                    <a:pt x="240" y="369"/>
                    <a:pt x="241" y="364"/>
                    <a:pt x="245" y="362"/>
                  </a:cubicBezTo>
                  <a:cubicBezTo>
                    <a:pt x="249" y="360"/>
                    <a:pt x="254" y="361"/>
                    <a:pt x="256" y="364"/>
                  </a:cubicBezTo>
                  <a:lnTo>
                    <a:pt x="265" y="378"/>
                  </a:lnTo>
                  <a:cubicBezTo>
                    <a:pt x="267" y="381"/>
                    <a:pt x="266" y="386"/>
                    <a:pt x="263" y="389"/>
                  </a:cubicBezTo>
                  <a:cubicBezTo>
                    <a:pt x="259" y="391"/>
                    <a:pt x="254" y="390"/>
                    <a:pt x="252" y="386"/>
                  </a:cubicBezTo>
                  <a:close/>
                  <a:moveTo>
                    <a:pt x="225" y="346"/>
                  </a:moveTo>
                  <a:lnTo>
                    <a:pt x="216" y="333"/>
                  </a:lnTo>
                  <a:cubicBezTo>
                    <a:pt x="214" y="329"/>
                    <a:pt x="215" y="325"/>
                    <a:pt x="218" y="322"/>
                  </a:cubicBezTo>
                  <a:cubicBezTo>
                    <a:pt x="222" y="320"/>
                    <a:pt x="227" y="321"/>
                    <a:pt x="229" y="324"/>
                  </a:cubicBezTo>
                  <a:lnTo>
                    <a:pt x="238" y="338"/>
                  </a:lnTo>
                  <a:cubicBezTo>
                    <a:pt x="241" y="341"/>
                    <a:pt x="240" y="346"/>
                    <a:pt x="236" y="349"/>
                  </a:cubicBezTo>
                  <a:cubicBezTo>
                    <a:pt x="232" y="351"/>
                    <a:pt x="227" y="350"/>
                    <a:pt x="225" y="346"/>
                  </a:cubicBezTo>
                  <a:close/>
                  <a:moveTo>
                    <a:pt x="198" y="307"/>
                  </a:moveTo>
                  <a:lnTo>
                    <a:pt x="189" y="293"/>
                  </a:lnTo>
                  <a:cubicBezTo>
                    <a:pt x="187" y="290"/>
                    <a:pt x="188" y="285"/>
                    <a:pt x="192" y="282"/>
                  </a:cubicBezTo>
                  <a:cubicBezTo>
                    <a:pt x="195" y="280"/>
                    <a:pt x="200" y="281"/>
                    <a:pt x="203" y="284"/>
                  </a:cubicBezTo>
                  <a:lnTo>
                    <a:pt x="212" y="298"/>
                  </a:lnTo>
                  <a:cubicBezTo>
                    <a:pt x="214" y="301"/>
                    <a:pt x="213" y="306"/>
                    <a:pt x="209" y="309"/>
                  </a:cubicBezTo>
                  <a:cubicBezTo>
                    <a:pt x="206" y="311"/>
                    <a:pt x="201" y="310"/>
                    <a:pt x="198" y="307"/>
                  </a:cubicBezTo>
                  <a:close/>
                  <a:moveTo>
                    <a:pt x="172" y="267"/>
                  </a:moveTo>
                  <a:lnTo>
                    <a:pt x="163" y="253"/>
                  </a:lnTo>
                  <a:cubicBezTo>
                    <a:pt x="160" y="250"/>
                    <a:pt x="161" y="245"/>
                    <a:pt x="165" y="242"/>
                  </a:cubicBezTo>
                  <a:cubicBezTo>
                    <a:pt x="169" y="240"/>
                    <a:pt x="174" y="241"/>
                    <a:pt x="176" y="244"/>
                  </a:cubicBezTo>
                  <a:lnTo>
                    <a:pt x="185" y="258"/>
                  </a:lnTo>
                  <a:cubicBezTo>
                    <a:pt x="187" y="261"/>
                    <a:pt x="186" y="266"/>
                    <a:pt x="183" y="269"/>
                  </a:cubicBezTo>
                  <a:cubicBezTo>
                    <a:pt x="179" y="271"/>
                    <a:pt x="174" y="270"/>
                    <a:pt x="172" y="267"/>
                  </a:cubicBezTo>
                  <a:close/>
                  <a:moveTo>
                    <a:pt x="145" y="227"/>
                  </a:moveTo>
                  <a:lnTo>
                    <a:pt x="136" y="213"/>
                  </a:lnTo>
                  <a:cubicBezTo>
                    <a:pt x="134" y="210"/>
                    <a:pt x="135" y="205"/>
                    <a:pt x="138" y="202"/>
                  </a:cubicBezTo>
                  <a:cubicBezTo>
                    <a:pt x="142" y="200"/>
                    <a:pt x="147" y="201"/>
                    <a:pt x="149" y="204"/>
                  </a:cubicBezTo>
                  <a:lnTo>
                    <a:pt x="158" y="218"/>
                  </a:lnTo>
                  <a:cubicBezTo>
                    <a:pt x="161" y="221"/>
                    <a:pt x="160" y="226"/>
                    <a:pt x="156" y="229"/>
                  </a:cubicBezTo>
                  <a:cubicBezTo>
                    <a:pt x="152" y="231"/>
                    <a:pt x="147" y="230"/>
                    <a:pt x="145" y="227"/>
                  </a:cubicBezTo>
                  <a:close/>
                  <a:moveTo>
                    <a:pt x="118" y="187"/>
                  </a:moveTo>
                  <a:lnTo>
                    <a:pt x="109" y="173"/>
                  </a:lnTo>
                  <a:cubicBezTo>
                    <a:pt x="107" y="170"/>
                    <a:pt x="108" y="165"/>
                    <a:pt x="112" y="162"/>
                  </a:cubicBezTo>
                  <a:cubicBezTo>
                    <a:pt x="115" y="160"/>
                    <a:pt x="120" y="161"/>
                    <a:pt x="123" y="164"/>
                  </a:cubicBezTo>
                  <a:lnTo>
                    <a:pt x="132" y="178"/>
                  </a:lnTo>
                  <a:cubicBezTo>
                    <a:pt x="134" y="181"/>
                    <a:pt x="133" y="186"/>
                    <a:pt x="129" y="189"/>
                  </a:cubicBezTo>
                  <a:cubicBezTo>
                    <a:pt x="126" y="191"/>
                    <a:pt x="121" y="190"/>
                    <a:pt x="118" y="187"/>
                  </a:cubicBezTo>
                  <a:close/>
                  <a:moveTo>
                    <a:pt x="92" y="147"/>
                  </a:moveTo>
                  <a:lnTo>
                    <a:pt x="83" y="133"/>
                  </a:lnTo>
                  <a:cubicBezTo>
                    <a:pt x="80" y="130"/>
                    <a:pt x="81" y="125"/>
                    <a:pt x="85" y="122"/>
                  </a:cubicBezTo>
                  <a:cubicBezTo>
                    <a:pt x="89" y="120"/>
                    <a:pt x="94" y="121"/>
                    <a:pt x="96" y="124"/>
                  </a:cubicBezTo>
                  <a:lnTo>
                    <a:pt x="105" y="138"/>
                  </a:lnTo>
                  <a:cubicBezTo>
                    <a:pt x="107" y="141"/>
                    <a:pt x="106" y="146"/>
                    <a:pt x="103" y="149"/>
                  </a:cubicBezTo>
                  <a:cubicBezTo>
                    <a:pt x="99" y="151"/>
                    <a:pt x="94" y="150"/>
                    <a:pt x="92" y="147"/>
                  </a:cubicBezTo>
                  <a:close/>
                  <a:moveTo>
                    <a:pt x="65" y="107"/>
                  </a:moveTo>
                  <a:lnTo>
                    <a:pt x="56" y="93"/>
                  </a:lnTo>
                  <a:cubicBezTo>
                    <a:pt x="54" y="90"/>
                    <a:pt x="55" y="85"/>
                    <a:pt x="58" y="82"/>
                  </a:cubicBezTo>
                  <a:cubicBezTo>
                    <a:pt x="62" y="80"/>
                    <a:pt x="67" y="81"/>
                    <a:pt x="69" y="84"/>
                  </a:cubicBezTo>
                  <a:lnTo>
                    <a:pt x="78" y="98"/>
                  </a:lnTo>
                  <a:cubicBezTo>
                    <a:pt x="81" y="101"/>
                    <a:pt x="80" y="106"/>
                    <a:pt x="76" y="109"/>
                  </a:cubicBezTo>
                  <a:cubicBezTo>
                    <a:pt x="72" y="111"/>
                    <a:pt x="67" y="110"/>
                    <a:pt x="65" y="107"/>
                  </a:cubicBezTo>
                  <a:close/>
                  <a:moveTo>
                    <a:pt x="38" y="67"/>
                  </a:moveTo>
                  <a:lnTo>
                    <a:pt x="29" y="53"/>
                  </a:lnTo>
                  <a:cubicBezTo>
                    <a:pt x="27" y="50"/>
                    <a:pt x="28" y="45"/>
                    <a:pt x="32" y="42"/>
                  </a:cubicBezTo>
                  <a:cubicBezTo>
                    <a:pt x="35" y="40"/>
                    <a:pt x="40" y="41"/>
                    <a:pt x="43" y="44"/>
                  </a:cubicBezTo>
                  <a:lnTo>
                    <a:pt x="52" y="58"/>
                  </a:lnTo>
                  <a:cubicBezTo>
                    <a:pt x="54" y="61"/>
                    <a:pt x="53" y="66"/>
                    <a:pt x="49" y="69"/>
                  </a:cubicBezTo>
                  <a:cubicBezTo>
                    <a:pt x="46" y="71"/>
                    <a:pt x="41" y="70"/>
                    <a:pt x="38" y="67"/>
                  </a:cubicBezTo>
                  <a:close/>
                  <a:moveTo>
                    <a:pt x="12" y="27"/>
                  </a:moveTo>
                  <a:lnTo>
                    <a:pt x="3" y="13"/>
                  </a:lnTo>
                  <a:cubicBezTo>
                    <a:pt x="0" y="10"/>
                    <a:pt x="1" y="5"/>
                    <a:pt x="5" y="2"/>
                  </a:cubicBezTo>
                  <a:cubicBezTo>
                    <a:pt x="9" y="0"/>
                    <a:pt x="14" y="1"/>
                    <a:pt x="16" y="4"/>
                  </a:cubicBezTo>
                  <a:lnTo>
                    <a:pt x="25" y="18"/>
                  </a:lnTo>
                  <a:cubicBezTo>
                    <a:pt x="27" y="21"/>
                    <a:pt x="26" y="26"/>
                    <a:pt x="23" y="29"/>
                  </a:cubicBezTo>
                  <a:cubicBezTo>
                    <a:pt x="19" y="31"/>
                    <a:pt x="14" y="30"/>
                    <a:pt x="12" y="27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e-AT" sz="1800"/>
            </a:p>
          </p:txBody>
        </p:sp>
        <p:sp>
          <p:nvSpPr>
            <p:cNvPr id="163" name="Rectangle 156">
              <a:extLst>
                <a:ext uri="{FF2B5EF4-FFF2-40B4-BE49-F238E27FC236}">
                  <a16:creationId xmlns:a16="http://schemas.microsoft.com/office/drawing/2014/main" id="{101413CC-0592-AD4C-6E54-53035A7E19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9" y="2032"/>
              <a:ext cx="1057" cy="132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e-AT" sz="1800"/>
            </a:p>
          </p:txBody>
        </p:sp>
        <p:sp>
          <p:nvSpPr>
            <p:cNvPr id="164" name="Rectangle 157">
              <a:extLst>
                <a:ext uri="{FF2B5EF4-FFF2-40B4-BE49-F238E27FC236}">
                  <a16:creationId xmlns:a16="http://schemas.microsoft.com/office/drawing/2014/main" id="{A9706FC0-24D5-7B13-F033-B84A2A2BE9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9" y="2032"/>
              <a:ext cx="1057" cy="132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e-AT" sz="1800"/>
            </a:p>
          </p:txBody>
        </p:sp>
        <p:sp>
          <p:nvSpPr>
            <p:cNvPr id="165" name="Rectangle 158">
              <a:extLst>
                <a:ext uri="{FF2B5EF4-FFF2-40B4-BE49-F238E27FC236}">
                  <a16:creationId xmlns:a16="http://schemas.microsoft.com/office/drawing/2014/main" id="{BE4D2476-51B9-4AB5-730E-A78B5968A9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9" y="2164"/>
              <a:ext cx="1057" cy="132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e-AT" sz="1800"/>
            </a:p>
          </p:txBody>
        </p:sp>
        <p:sp>
          <p:nvSpPr>
            <p:cNvPr id="166" name="Rectangle 159">
              <a:extLst>
                <a:ext uri="{FF2B5EF4-FFF2-40B4-BE49-F238E27FC236}">
                  <a16:creationId xmlns:a16="http://schemas.microsoft.com/office/drawing/2014/main" id="{599D5E6B-85D1-3033-F20A-C9E6098B8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9" y="2164"/>
              <a:ext cx="1057" cy="132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e-AT" sz="1800"/>
            </a:p>
          </p:txBody>
        </p:sp>
        <p:sp>
          <p:nvSpPr>
            <p:cNvPr id="167" name="Rectangle 160">
              <a:extLst>
                <a:ext uri="{FF2B5EF4-FFF2-40B4-BE49-F238E27FC236}">
                  <a16:creationId xmlns:a16="http://schemas.microsoft.com/office/drawing/2014/main" id="{BFCFAF2C-4F44-5BFE-3D92-714208A1FA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5" y="217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endParaRPr lang="de-DE" altLang="de-DE" sz="1350" dirty="0"/>
            </a:p>
          </p:txBody>
        </p:sp>
        <p:sp>
          <p:nvSpPr>
            <p:cNvPr id="168" name="Rectangle 161">
              <a:extLst>
                <a:ext uri="{FF2B5EF4-FFF2-40B4-BE49-F238E27FC236}">
                  <a16:creationId xmlns:a16="http://schemas.microsoft.com/office/drawing/2014/main" id="{71EDC8EB-1ED8-1163-8805-D0241D99E3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9" y="2296"/>
              <a:ext cx="1057" cy="132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e-AT" sz="1800"/>
            </a:p>
          </p:txBody>
        </p:sp>
        <p:sp>
          <p:nvSpPr>
            <p:cNvPr id="169" name="Rectangle 162">
              <a:extLst>
                <a:ext uri="{FF2B5EF4-FFF2-40B4-BE49-F238E27FC236}">
                  <a16:creationId xmlns:a16="http://schemas.microsoft.com/office/drawing/2014/main" id="{A55D4836-8DC9-D037-0F57-D1DC9AF2FF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9" y="2296"/>
              <a:ext cx="1057" cy="132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e-AT" sz="1800"/>
            </a:p>
          </p:txBody>
        </p:sp>
        <p:sp>
          <p:nvSpPr>
            <p:cNvPr id="170" name="Rectangle 163">
              <a:extLst>
                <a:ext uri="{FF2B5EF4-FFF2-40B4-BE49-F238E27FC236}">
                  <a16:creationId xmlns:a16="http://schemas.microsoft.com/office/drawing/2014/main" id="{180A4E8F-A69E-E96A-57BA-0068D6DE0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5" y="1659"/>
              <a:ext cx="8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750">
                  <a:solidFill>
                    <a:srgbClr val="000000"/>
                  </a:solidFill>
                </a:rPr>
                <a:t>00</a:t>
              </a:r>
              <a:endParaRPr lang="de-DE" altLang="de-DE" sz="1350"/>
            </a:p>
          </p:txBody>
        </p:sp>
        <p:sp>
          <p:nvSpPr>
            <p:cNvPr id="171" name="Rectangle 164">
              <a:extLst>
                <a:ext uri="{FF2B5EF4-FFF2-40B4-BE49-F238E27FC236}">
                  <a16:creationId xmlns:a16="http://schemas.microsoft.com/office/drawing/2014/main" id="{20D34EB4-3070-42B4-294C-33EEF42694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8" y="1696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450">
                  <a:solidFill>
                    <a:srgbClr val="000000"/>
                  </a:solidFill>
                </a:rPr>
                <a:t>h</a:t>
              </a:r>
              <a:endParaRPr lang="de-DE" altLang="de-DE" sz="1350"/>
            </a:p>
          </p:txBody>
        </p:sp>
        <p:sp>
          <p:nvSpPr>
            <p:cNvPr id="172" name="Rectangle 165">
              <a:extLst>
                <a:ext uri="{FF2B5EF4-FFF2-40B4-BE49-F238E27FC236}">
                  <a16:creationId xmlns:a16="http://schemas.microsoft.com/office/drawing/2014/main" id="{7D853C7E-396D-211E-82EA-65BFE67BD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8" y="1526"/>
              <a:ext cx="8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750">
                  <a:solidFill>
                    <a:srgbClr val="000000"/>
                  </a:solidFill>
                </a:rPr>
                <a:t>10</a:t>
              </a:r>
              <a:endParaRPr lang="de-DE" altLang="de-DE" sz="1350"/>
            </a:p>
          </p:txBody>
        </p:sp>
        <p:sp>
          <p:nvSpPr>
            <p:cNvPr id="173" name="Rectangle 166">
              <a:extLst>
                <a:ext uri="{FF2B5EF4-FFF2-40B4-BE49-F238E27FC236}">
                  <a16:creationId xmlns:a16="http://schemas.microsoft.com/office/drawing/2014/main" id="{400BE320-5932-7E12-2008-4BA04FB71D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1" y="1564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450">
                  <a:solidFill>
                    <a:srgbClr val="000000"/>
                  </a:solidFill>
                </a:rPr>
                <a:t>h</a:t>
              </a:r>
              <a:endParaRPr lang="de-DE" altLang="de-DE" sz="1350"/>
            </a:p>
          </p:txBody>
        </p:sp>
        <p:sp>
          <p:nvSpPr>
            <p:cNvPr id="174" name="Freeform 167">
              <a:extLst>
                <a:ext uri="{FF2B5EF4-FFF2-40B4-BE49-F238E27FC236}">
                  <a16:creationId xmlns:a16="http://schemas.microsoft.com/office/drawing/2014/main" id="{CFCE8654-40A2-2643-7491-2897553139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1" y="2033"/>
              <a:ext cx="516" cy="392"/>
            </a:xfrm>
            <a:custGeom>
              <a:avLst/>
              <a:gdLst>
                <a:gd name="T0" fmla="*/ 27 w 1179"/>
                <a:gd name="T1" fmla="*/ 887 h 899"/>
                <a:gd name="T2" fmla="*/ 43 w 1179"/>
                <a:gd name="T3" fmla="*/ 855 h 899"/>
                <a:gd name="T4" fmla="*/ 52 w 1179"/>
                <a:gd name="T5" fmla="*/ 868 h 899"/>
                <a:gd name="T6" fmla="*/ 94 w 1179"/>
                <a:gd name="T7" fmla="*/ 816 h 899"/>
                <a:gd name="T8" fmla="*/ 79 w 1179"/>
                <a:gd name="T9" fmla="*/ 837 h 899"/>
                <a:gd name="T10" fmla="*/ 143 w 1179"/>
                <a:gd name="T11" fmla="*/ 789 h 899"/>
                <a:gd name="T12" fmla="*/ 119 w 1179"/>
                <a:gd name="T13" fmla="*/ 797 h 899"/>
                <a:gd name="T14" fmla="*/ 180 w 1179"/>
                <a:gd name="T15" fmla="*/ 771 h 899"/>
                <a:gd name="T16" fmla="*/ 196 w 1179"/>
                <a:gd name="T17" fmla="*/ 739 h 899"/>
                <a:gd name="T18" fmla="*/ 205 w 1179"/>
                <a:gd name="T19" fmla="*/ 752 h 899"/>
                <a:gd name="T20" fmla="*/ 247 w 1179"/>
                <a:gd name="T21" fmla="*/ 700 h 899"/>
                <a:gd name="T22" fmla="*/ 233 w 1179"/>
                <a:gd name="T23" fmla="*/ 721 h 899"/>
                <a:gd name="T24" fmla="*/ 296 w 1179"/>
                <a:gd name="T25" fmla="*/ 673 h 899"/>
                <a:gd name="T26" fmla="*/ 272 w 1179"/>
                <a:gd name="T27" fmla="*/ 681 h 899"/>
                <a:gd name="T28" fmla="*/ 333 w 1179"/>
                <a:gd name="T29" fmla="*/ 655 h 899"/>
                <a:gd name="T30" fmla="*/ 349 w 1179"/>
                <a:gd name="T31" fmla="*/ 623 h 899"/>
                <a:gd name="T32" fmla="*/ 359 w 1179"/>
                <a:gd name="T33" fmla="*/ 635 h 899"/>
                <a:gd name="T34" fmla="*/ 400 w 1179"/>
                <a:gd name="T35" fmla="*/ 584 h 899"/>
                <a:gd name="T36" fmla="*/ 386 w 1179"/>
                <a:gd name="T37" fmla="*/ 605 h 899"/>
                <a:gd name="T38" fmla="*/ 449 w 1179"/>
                <a:gd name="T39" fmla="*/ 556 h 899"/>
                <a:gd name="T40" fmla="*/ 425 w 1179"/>
                <a:gd name="T41" fmla="*/ 565 h 899"/>
                <a:gd name="T42" fmla="*/ 486 w 1179"/>
                <a:gd name="T43" fmla="*/ 539 h 899"/>
                <a:gd name="T44" fmla="*/ 502 w 1179"/>
                <a:gd name="T45" fmla="*/ 506 h 899"/>
                <a:gd name="T46" fmla="*/ 512 w 1179"/>
                <a:gd name="T47" fmla="*/ 519 h 899"/>
                <a:gd name="T48" fmla="*/ 553 w 1179"/>
                <a:gd name="T49" fmla="*/ 468 h 899"/>
                <a:gd name="T50" fmla="*/ 539 w 1179"/>
                <a:gd name="T51" fmla="*/ 489 h 899"/>
                <a:gd name="T52" fmla="*/ 603 w 1179"/>
                <a:gd name="T53" fmla="*/ 440 h 899"/>
                <a:gd name="T54" fmla="*/ 579 w 1179"/>
                <a:gd name="T55" fmla="*/ 448 h 899"/>
                <a:gd name="T56" fmla="*/ 639 w 1179"/>
                <a:gd name="T57" fmla="*/ 422 h 899"/>
                <a:gd name="T58" fmla="*/ 655 w 1179"/>
                <a:gd name="T59" fmla="*/ 390 h 899"/>
                <a:gd name="T60" fmla="*/ 665 w 1179"/>
                <a:gd name="T61" fmla="*/ 403 h 899"/>
                <a:gd name="T62" fmla="*/ 706 w 1179"/>
                <a:gd name="T63" fmla="*/ 352 h 899"/>
                <a:gd name="T64" fmla="*/ 692 w 1179"/>
                <a:gd name="T65" fmla="*/ 372 h 899"/>
                <a:gd name="T66" fmla="*/ 756 w 1179"/>
                <a:gd name="T67" fmla="*/ 324 h 899"/>
                <a:gd name="T68" fmla="*/ 732 w 1179"/>
                <a:gd name="T69" fmla="*/ 332 h 899"/>
                <a:gd name="T70" fmla="*/ 792 w 1179"/>
                <a:gd name="T71" fmla="*/ 306 h 899"/>
                <a:gd name="T72" fmla="*/ 808 w 1179"/>
                <a:gd name="T73" fmla="*/ 274 h 899"/>
                <a:gd name="T74" fmla="*/ 818 w 1179"/>
                <a:gd name="T75" fmla="*/ 287 h 899"/>
                <a:gd name="T76" fmla="*/ 859 w 1179"/>
                <a:gd name="T77" fmla="*/ 235 h 899"/>
                <a:gd name="T78" fmla="*/ 845 w 1179"/>
                <a:gd name="T79" fmla="*/ 256 h 899"/>
                <a:gd name="T80" fmla="*/ 909 w 1179"/>
                <a:gd name="T81" fmla="*/ 208 h 899"/>
                <a:gd name="T82" fmla="*/ 885 w 1179"/>
                <a:gd name="T83" fmla="*/ 216 h 899"/>
                <a:gd name="T84" fmla="*/ 946 w 1179"/>
                <a:gd name="T85" fmla="*/ 190 h 899"/>
                <a:gd name="T86" fmla="*/ 961 w 1179"/>
                <a:gd name="T87" fmla="*/ 158 h 899"/>
                <a:gd name="T88" fmla="*/ 971 w 1179"/>
                <a:gd name="T89" fmla="*/ 171 h 899"/>
                <a:gd name="T90" fmla="*/ 1012 w 1179"/>
                <a:gd name="T91" fmla="*/ 119 h 899"/>
                <a:gd name="T92" fmla="*/ 998 w 1179"/>
                <a:gd name="T93" fmla="*/ 140 h 899"/>
                <a:gd name="T94" fmla="*/ 1062 w 1179"/>
                <a:gd name="T95" fmla="*/ 92 h 899"/>
                <a:gd name="T96" fmla="*/ 1038 w 1179"/>
                <a:gd name="T97" fmla="*/ 100 h 899"/>
                <a:gd name="T98" fmla="*/ 1099 w 1179"/>
                <a:gd name="T99" fmla="*/ 74 h 899"/>
                <a:gd name="T100" fmla="*/ 1114 w 1179"/>
                <a:gd name="T101" fmla="*/ 42 h 899"/>
                <a:gd name="T102" fmla="*/ 1124 w 1179"/>
                <a:gd name="T103" fmla="*/ 55 h 899"/>
                <a:gd name="T104" fmla="*/ 1166 w 1179"/>
                <a:gd name="T105" fmla="*/ 3 h 899"/>
                <a:gd name="T106" fmla="*/ 1151 w 1179"/>
                <a:gd name="T107" fmla="*/ 24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9" h="899">
                  <a:moveTo>
                    <a:pt x="4" y="884"/>
                  </a:moveTo>
                  <a:lnTo>
                    <a:pt x="17" y="874"/>
                  </a:lnTo>
                  <a:cubicBezTo>
                    <a:pt x="21" y="872"/>
                    <a:pt x="26" y="872"/>
                    <a:pt x="28" y="876"/>
                  </a:cubicBezTo>
                  <a:cubicBezTo>
                    <a:pt x="31" y="879"/>
                    <a:pt x="30" y="884"/>
                    <a:pt x="27" y="887"/>
                  </a:cubicBezTo>
                  <a:lnTo>
                    <a:pt x="14" y="897"/>
                  </a:lnTo>
                  <a:cubicBezTo>
                    <a:pt x="11" y="899"/>
                    <a:pt x="6" y="899"/>
                    <a:pt x="3" y="895"/>
                  </a:cubicBezTo>
                  <a:cubicBezTo>
                    <a:pt x="0" y="892"/>
                    <a:pt x="1" y="887"/>
                    <a:pt x="4" y="884"/>
                  </a:cubicBezTo>
                  <a:close/>
                  <a:moveTo>
                    <a:pt x="43" y="855"/>
                  </a:moveTo>
                  <a:lnTo>
                    <a:pt x="55" y="845"/>
                  </a:lnTo>
                  <a:cubicBezTo>
                    <a:pt x="59" y="843"/>
                    <a:pt x="64" y="843"/>
                    <a:pt x="67" y="847"/>
                  </a:cubicBezTo>
                  <a:cubicBezTo>
                    <a:pt x="69" y="850"/>
                    <a:pt x="69" y="855"/>
                    <a:pt x="65" y="858"/>
                  </a:cubicBezTo>
                  <a:lnTo>
                    <a:pt x="52" y="868"/>
                  </a:lnTo>
                  <a:cubicBezTo>
                    <a:pt x="49" y="870"/>
                    <a:pt x="44" y="870"/>
                    <a:pt x="41" y="866"/>
                  </a:cubicBezTo>
                  <a:cubicBezTo>
                    <a:pt x="38" y="863"/>
                    <a:pt x="39" y="858"/>
                    <a:pt x="43" y="855"/>
                  </a:cubicBezTo>
                  <a:close/>
                  <a:moveTo>
                    <a:pt x="81" y="826"/>
                  </a:moveTo>
                  <a:lnTo>
                    <a:pt x="94" y="816"/>
                  </a:lnTo>
                  <a:cubicBezTo>
                    <a:pt x="97" y="814"/>
                    <a:pt x="102" y="814"/>
                    <a:pt x="105" y="818"/>
                  </a:cubicBezTo>
                  <a:cubicBezTo>
                    <a:pt x="108" y="821"/>
                    <a:pt x="107" y="826"/>
                    <a:pt x="103" y="829"/>
                  </a:cubicBezTo>
                  <a:lnTo>
                    <a:pt x="91" y="839"/>
                  </a:lnTo>
                  <a:cubicBezTo>
                    <a:pt x="87" y="841"/>
                    <a:pt x="82" y="841"/>
                    <a:pt x="79" y="837"/>
                  </a:cubicBezTo>
                  <a:cubicBezTo>
                    <a:pt x="77" y="834"/>
                    <a:pt x="77" y="829"/>
                    <a:pt x="81" y="826"/>
                  </a:cubicBezTo>
                  <a:close/>
                  <a:moveTo>
                    <a:pt x="119" y="797"/>
                  </a:moveTo>
                  <a:lnTo>
                    <a:pt x="132" y="787"/>
                  </a:lnTo>
                  <a:cubicBezTo>
                    <a:pt x="136" y="784"/>
                    <a:pt x="141" y="785"/>
                    <a:pt x="143" y="789"/>
                  </a:cubicBezTo>
                  <a:cubicBezTo>
                    <a:pt x="146" y="792"/>
                    <a:pt x="145" y="797"/>
                    <a:pt x="142" y="800"/>
                  </a:cubicBezTo>
                  <a:lnTo>
                    <a:pt x="129" y="810"/>
                  </a:lnTo>
                  <a:cubicBezTo>
                    <a:pt x="125" y="812"/>
                    <a:pt x="120" y="812"/>
                    <a:pt x="118" y="808"/>
                  </a:cubicBezTo>
                  <a:cubicBezTo>
                    <a:pt x="115" y="805"/>
                    <a:pt x="116" y="800"/>
                    <a:pt x="119" y="797"/>
                  </a:cubicBezTo>
                  <a:close/>
                  <a:moveTo>
                    <a:pt x="158" y="768"/>
                  </a:moveTo>
                  <a:lnTo>
                    <a:pt x="170" y="758"/>
                  </a:lnTo>
                  <a:cubicBezTo>
                    <a:pt x="174" y="755"/>
                    <a:pt x="179" y="756"/>
                    <a:pt x="182" y="760"/>
                  </a:cubicBezTo>
                  <a:cubicBezTo>
                    <a:pt x="184" y="763"/>
                    <a:pt x="184" y="768"/>
                    <a:pt x="180" y="771"/>
                  </a:cubicBezTo>
                  <a:lnTo>
                    <a:pt x="167" y="781"/>
                  </a:lnTo>
                  <a:cubicBezTo>
                    <a:pt x="164" y="783"/>
                    <a:pt x="159" y="783"/>
                    <a:pt x="156" y="779"/>
                  </a:cubicBezTo>
                  <a:cubicBezTo>
                    <a:pt x="153" y="776"/>
                    <a:pt x="154" y="770"/>
                    <a:pt x="158" y="768"/>
                  </a:cubicBezTo>
                  <a:close/>
                  <a:moveTo>
                    <a:pt x="196" y="739"/>
                  </a:moveTo>
                  <a:lnTo>
                    <a:pt x="209" y="729"/>
                  </a:lnTo>
                  <a:cubicBezTo>
                    <a:pt x="212" y="726"/>
                    <a:pt x="217" y="727"/>
                    <a:pt x="220" y="731"/>
                  </a:cubicBezTo>
                  <a:cubicBezTo>
                    <a:pt x="222" y="734"/>
                    <a:pt x="222" y="739"/>
                    <a:pt x="218" y="742"/>
                  </a:cubicBezTo>
                  <a:lnTo>
                    <a:pt x="205" y="752"/>
                  </a:lnTo>
                  <a:cubicBezTo>
                    <a:pt x="202" y="754"/>
                    <a:pt x="197" y="754"/>
                    <a:pt x="194" y="750"/>
                  </a:cubicBezTo>
                  <a:cubicBezTo>
                    <a:pt x="192" y="746"/>
                    <a:pt x="192" y="741"/>
                    <a:pt x="196" y="739"/>
                  </a:cubicBezTo>
                  <a:close/>
                  <a:moveTo>
                    <a:pt x="234" y="710"/>
                  </a:moveTo>
                  <a:lnTo>
                    <a:pt x="247" y="700"/>
                  </a:lnTo>
                  <a:cubicBezTo>
                    <a:pt x="250" y="697"/>
                    <a:pt x="255" y="698"/>
                    <a:pt x="258" y="702"/>
                  </a:cubicBezTo>
                  <a:cubicBezTo>
                    <a:pt x="261" y="705"/>
                    <a:pt x="260" y="710"/>
                    <a:pt x="257" y="713"/>
                  </a:cubicBezTo>
                  <a:lnTo>
                    <a:pt x="244" y="722"/>
                  </a:lnTo>
                  <a:cubicBezTo>
                    <a:pt x="240" y="725"/>
                    <a:pt x="235" y="724"/>
                    <a:pt x="233" y="721"/>
                  </a:cubicBezTo>
                  <a:cubicBezTo>
                    <a:pt x="230" y="717"/>
                    <a:pt x="231" y="712"/>
                    <a:pt x="234" y="710"/>
                  </a:cubicBezTo>
                  <a:close/>
                  <a:moveTo>
                    <a:pt x="272" y="681"/>
                  </a:moveTo>
                  <a:lnTo>
                    <a:pt x="285" y="671"/>
                  </a:lnTo>
                  <a:cubicBezTo>
                    <a:pt x="289" y="668"/>
                    <a:pt x="294" y="669"/>
                    <a:pt x="296" y="673"/>
                  </a:cubicBezTo>
                  <a:cubicBezTo>
                    <a:pt x="299" y="676"/>
                    <a:pt x="298" y="681"/>
                    <a:pt x="295" y="684"/>
                  </a:cubicBezTo>
                  <a:lnTo>
                    <a:pt x="282" y="693"/>
                  </a:lnTo>
                  <a:cubicBezTo>
                    <a:pt x="279" y="696"/>
                    <a:pt x="274" y="695"/>
                    <a:pt x="271" y="692"/>
                  </a:cubicBezTo>
                  <a:cubicBezTo>
                    <a:pt x="268" y="688"/>
                    <a:pt x="269" y="683"/>
                    <a:pt x="272" y="681"/>
                  </a:cubicBezTo>
                  <a:close/>
                  <a:moveTo>
                    <a:pt x="311" y="652"/>
                  </a:moveTo>
                  <a:lnTo>
                    <a:pt x="323" y="642"/>
                  </a:lnTo>
                  <a:cubicBezTo>
                    <a:pt x="327" y="639"/>
                    <a:pt x="332" y="640"/>
                    <a:pt x="335" y="643"/>
                  </a:cubicBezTo>
                  <a:cubicBezTo>
                    <a:pt x="337" y="647"/>
                    <a:pt x="337" y="652"/>
                    <a:pt x="333" y="655"/>
                  </a:cubicBezTo>
                  <a:lnTo>
                    <a:pt x="320" y="664"/>
                  </a:lnTo>
                  <a:cubicBezTo>
                    <a:pt x="317" y="667"/>
                    <a:pt x="312" y="666"/>
                    <a:pt x="309" y="663"/>
                  </a:cubicBezTo>
                  <a:cubicBezTo>
                    <a:pt x="306" y="659"/>
                    <a:pt x="307" y="654"/>
                    <a:pt x="311" y="652"/>
                  </a:cubicBezTo>
                  <a:close/>
                  <a:moveTo>
                    <a:pt x="349" y="623"/>
                  </a:moveTo>
                  <a:lnTo>
                    <a:pt x="362" y="613"/>
                  </a:lnTo>
                  <a:cubicBezTo>
                    <a:pt x="365" y="610"/>
                    <a:pt x="370" y="611"/>
                    <a:pt x="373" y="614"/>
                  </a:cubicBezTo>
                  <a:cubicBezTo>
                    <a:pt x="376" y="618"/>
                    <a:pt x="375" y="623"/>
                    <a:pt x="371" y="626"/>
                  </a:cubicBezTo>
                  <a:lnTo>
                    <a:pt x="359" y="635"/>
                  </a:lnTo>
                  <a:cubicBezTo>
                    <a:pt x="355" y="638"/>
                    <a:pt x="350" y="637"/>
                    <a:pt x="347" y="634"/>
                  </a:cubicBezTo>
                  <a:cubicBezTo>
                    <a:pt x="345" y="630"/>
                    <a:pt x="345" y="625"/>
                    <a:pt x="349" y="623"/>
                  </a:cubicBezTo>
                  <a:close/>
                  <a:moveTo>
                    <a:pt x="387" y="594"/>
                  </a:moveTo>
                  <a:lnTo>
                    <a:pt x="400" y="584"/>
                  </a:lnTo>
                  <a:cubicBezTo>
                    <a:pt x="403" y="581"/>
                    <a:pt x="409" y="582"/>
                    <a:pt x="411" y="585"/>
                  </a:cubicBezTo>
                  <a:cubicBezTo>
                    <a:pt x="414" y="589"/>
                    <a:pt x="413" y="594"/>
                    <a:pt x="410" y="597"/>
                  </a:cubicBezTo>
                  <a:lnTo>
                    <a:pt x="397" y="606"/>
                  </a:lnTo>
                  <a:cubicBezTo>
                    <a:pt x="393" y="609"/>
                    <a:pt x="388" y="608"/>
                    <a:pt x="386" y="605"/>
                  </a:cubicBezTo>
                  <a:cubicBezTo>
                    <a:pt x="383" y="601"/>
                    <a:pt x="384" y="596"/>
                    <a:pt x="387" y="594"/>
                  </a:cubicBezTo>
                  <a:close/>
                  <a:moveTo>
                    <a:pt x="425" y="565"/>
                  </a:moveTo>
                  <a:lnTo>
                    <a:pt x="438" y="555"/>
                  </a:lnTo>
                  <a:cubicBezTo>
                    <a:pt x="442" y="552"/>
                    <a:pt x="447" y="553"/>
                    <a:pt x="449" y="556"/>
                  </a:cubicBezTo>
                  <a:cubicBezTo>
                    <a:pt x="452" y="560"/>
                    <a:pt x="451" y="565"/>
                    <a:pt x="448" y="568"/>
                  </a:cubicBezTo>
                  <a:lnTo>
                    <a:pt x="435" y="577"/>
                  </a:lnTo>
                  <a:cubicBezTo>
                    <a:pt x="432" y="580"/>
                    <a:pt x="427" y="579"/>
                    <a:pt x="424" y="576"/>
                  </a:cubicBezTo>
                  <a:cubicBezTo>
                    <a:pt x="421" y="572"/>
                    <a:pt x="422" y="567"/>
                    <a:pt x="425" y="565"/>
                  </a:cubicBezTo>
                  <a:close/>
                  <a:moveTo>
                    <a:pt x="464" y="535"/>
                  </a:moveTo>
                  <a:lnTo>
                    <a:pt x="477" y="526"/>
                  </a:lnTo>
                  <a:cubicBezTo>
                    <a:pt x="480" y="523"/>
                    <a:pt x="485" y="524"/>
                    <a:pt x="488" y="527"/>
                  </a:cubicBezTo>
                  <a:cubicBezTo>
                    <a:pt x="490" y="531"/>
                    <a:pt x="490" y="536"/>
                    <a:pt x="486" y="539"/>
                  </a:cubicBezTo>
                  <a:lnTo>
                    <a:pt x="473" y="548"/>
                  </a:lnTo>
                  <a:cubicBezTo>
                    <a:pt x="470" y="551"/>
                    <a:pt x="465" y="550"/>
                    <a:pt x="462" y="547"/>
                  </a:cubicBezTo>
                  <a:cubicBezTo>
                    <a:pt x="460" y="543"/>
                    <a:pt x="460" y="538"/>
                    <a:pt x="464" y="535"/>
                  </a:cubicBezTo>
                  <a:close/>
                  <a:moveTo>
                    <a:pt x="502" y="506"/>
                  </a:moveTo>
                  <a:lnTo>
                    <a:pt x="515" y="497"/>
                  </a:lnTo>
                  <a:cubicBezTo>
                    <a:pt x="518" y="494"/>
                    <a:pt x="523" y="495"/>
                    <a:pt x="526" y="498"/>
                  </a:cubicBezTo>
                  <a:cubicBezTo>
                    <a:pt x="529" y="502"/>
                    <a:pt x="528" y="507"/>
                    <a:pt x="524" y="510"/>
                  </a:cubicBezTo>
                  <a:lnTo>
                    <a:pt x="512" y="519"/>
                  </a:lnTo>
                  <a:cubicBezTo>
                    <a:pt x="508" y="522"/>
                    <a:pt x="503" y="521"/>
                    <a:pt x="500" y="518"/>
                  </a:cubicBezTo>
                  <a:cubicBezTo>
                    <a:pt x="498" y="514"/>
                    <a:pt x="499" y="509"/>
                    <a:pt x="502" y="506"/>
                  </a:cubicBezTo>
                  <a:close/>
                  <a:moveTo>
                    <a:pt x="540" y="477"/>
                  </a:moveTo>
                  <a:lnTo>
                    <a:pt x="553" y="468"/>
                  </a:lnTo>
                  <a:cubicBezTo>
                    <a:pt x="557" y="465"/>
                    <a:pt x="562" y="466"/>
                    <a:pt x="564" y="469"/>
                  </a:cubicBezTo>
                  <a:cubicBezTo>
                    <a:pt x="567" y="473"/>
                    <a:pt x="566" y="478"/>
                    <a:pt x="563" y="480"/>
                  </a:cubicBezTo>
                  <a:lnTo>
                    <a:pt x="550" y="490"/>
                  </a:lnTo>
                  <a:cubicBezTo>
                    <a:pt x="546" y="493"/>
                    <a:pt x="541" y="492"/>
                    <a:pt x="539" y="489"/>
                  </a:cubicBezTo>
                  <a:cubicBezTo>
                    <a:pt x="536" y="485"/>
                    <a:pt x="537" y="480"/>
                    <a:pt x="540" y="477"/>
                  </a:cubicBezTo>
                  <a:close/>
                  <a:moveTo>
                    <a:pt x="579" y="448"/>
                  </a:moveTo>
                  <a:lnTo>
                    <a:pt x="591" y="439"/>
                  </a:lnTo>
                  <a:cubicBezTo>
                    <a:pt x="595" y="436"/>
                    <a:pt x="600" y="437"/>
                    <a:pt x="603" y="440"/>
                  </a:cubicBezTo>
                  <a:cubicBezTo>
                    <a:pt x="605" y="444"/>
                    <a:pt x="605" y="449"/>
                    <a:pt x="601" y="451"/>
                  </a:cubicBezTo>
                  <a:lnTo>
                    <a:pt x="588" y="461"/>
                  </a:lnTo>
                  <a:cubicBezTo>
                    <a:pt x="585" y="464"/>
                    <a:pt x="580" y="463"/>
                    <a:pt x="577" y="460"/>
                  </a:cubicBezTo>
                  <a:cubicBezTo>
                    <a:pt x="574" y="456"/>
                    <a:pt x="575" y="451"/>
                    <a:pt x="579" y="448"/>
                  </a:cubicBezTo>
                  <a:close/>
                  <a:moveTo>
                    <a:pt x="617" y="419"/>
                  </a:moveTo>
                  <a:lnTo>
                    <a:pt x="630" y="410"/>
                  </a:lnTo>
                  <a:cubicBezTo>
                    <a:pt x="633" y="407"/>
                    <a:pt x="638" y="408"/>
                    <a:pt x="641" y="411"/>
                  </a:cubicBezTo>
                  <a:cubicBezTo>
                    <a:pt x="644" y="415"/>
                    <a:pt x="643" y="420"/>
                    <a:pt x="639" y="422"/>
                  </a:cubicBezTo>
                  <a:lnTo>
                    <a:pt x="627" y="432"/>
                  </a:lnTo>
                  <a:cubicBezTo>
                    <a:pt x="623" y="435"/>
                    <a:pt x="618" y="434"/>
                    <a:pt x="615" y="431"/>
                  </a:cubicBezTo>
                  <a:cubicBezTo>
                    <a:pt x="613" y="427"/>
                    <a:pt x="613" y="422"/>
                    <a:pt x="617" y="419"/>
                  </a:cubicBezTo>
                  <a:close/>
                  <a:moveTo>
                    <a:pt x="655" y="390"/>
                  </a:moveTo>
                  <a:lnTo>
                    <a:pt x="668" y="381"/>
                  </a:lnTo>
                  <a:cubicBezTo>
                    <a:pt x="671" y="378"/>
                    <a:pt x="676" y="379"/>
                    <a:pt x="679" y="382"/>
                  </a:cubicBezTo>
                  <a:cubicBezTo>
                    <a:pt x="682" y="386"/>
                    <a:pt x="681" y="391"/>
                    <a:pt x="678" y="393"/>
                  </a:cubicBezTo>
                  <a:lnTo>
                    <a:pt x="665" y="403"/>
                  </a:lnTo>
                  <a:cubicBezTo>
                    <a:pt x="661" y="406"/>
                    <a:pt x="656" y="405"/>
                    <a:pt x="654" y="401"/>
                  </a:cubicBezTo>
                  <a:cubicBezTo>
                    <a:pt x="651" y="398"/>
                    <a:pt x="652" y="393"/>
                    <a:pt x="655" y="390"/>
                  </a:cubicBezTo>
                  <a:close/>
                  <a:moveTo>
                    <a:pt x="693" y="361"/>
                  </a:moveTo>
                  <a:lnTo>
                    <a:pt x="706" y="352"/>
                  </a:lnTo>
                  <a:cubicBezTo>
                    <a:pt x="710" y="349"/>
                    <a:pt x="715" y="350"/>
                    <a:pt x="717" y="353"/>
                  </a:cubicBezTo>
                  <a:cubicBezTo>
                    <a:pt x="720" y="357"/>
                    <a:pt x="719" y="362"/>
                    <a:pt x="716" y="364"/>
                  </a:cubicBezTo>
                  <a:lnTo>
                    <a:pt x="703" y="374"/>
                  </a:lnTo>
                  <a:cubicBezTo>
                    <a:pt x="700" y="377"/>
                    <a:pt x="695" y="376"/>
                    <a:pt x="692" y="372"/>
                  </a:cubicBezTo>
                  <a:cubicBezTo>
                    <a:pt x="689" y="369"/>
                    <a:pt x="690" y="364"/>
                    <a:pt x="693" y="361"/>
                  </a:cubicBezTo>
                  <a:close/>
                  <a:moveTo>
                    <a:pt x="732" y="332"/>
                  </a:moveTo>
                  <a:lnTo>
                    <a:pt x="744" y="322"/>
                  </a:lnTo>
                  <a:cubicBezTo>
                    <a:pt x="748" y="320"/>
                    <a:pt x="753" y="321"/>
                    <a:pt x="756" y="324"/>
                  </a:cubicBezTo>
                  <a:cubicBezTo>
                    <a:pt x="758" y="328"/>
                    <a:pt x="758" y="333"/>
                    <a:pt x="754" y="335"/>
                  </a:cubicBezTo>
                  <a:lnTo>
                    <a:pt x="741" y="345"/>
                  </a:lnTo>
                  <a:cubicBezTo>
                    <a:pt x="738" y="348"/>
                    <a:pt x="733" y="347"/>
                    <a:pt x="730" y="343"/>
                  </a:cubicBezTo>
                  <a:cubicBezTo>
                    <a:pt x="727" y="340"/>
                    <a:pt x="728" y="335"/>
                    <a:pt x="732" y="332"/>
                  </a:cubicBezTo>
                  <a:close/>
                  <a:moveTo>
                    <a:pt x="770" y="303"/>
                  </a:moveTo>
                  <a:lnTo>
                    <a:pt x="783" y="293"/>
                  </a:lnTo>
                  <a:cubicBezTo>
                    <a:pt x="786" y="291"/>
                    <a:pt x="791" y="291"/>
                    <a:pt x="794" y="295"/>
                  </a:cubicBezTo>
                  <a:cubicBezTo>
                    <a:pt x="797" y="299"/>
                    <a:pt x="796" y="304"/>
                    <a:pt x="792" y="306"/>
                  </a:cubicBezTo>
                  <a:lnTo>
                    <a:pt x="780" y="316"/>
                  </a:lnTo>
                  <a:cubicBezTo>
                    <a:pt x="776" y="319"/>
                    <a:pt x="771" y="318"/>
                    <a:pt x="768" y="314"/>
                  </a:cubicBezTo>
                  <a:cubicBezTo>
                    <a:pt x="766" y="311"/>
                    <a:pt x="766" y="306"/>
                    <a:pt x="770" y="303"/>
                  </a:cubicBezTo>
                  <a:close/>
                  <a:moveTo>
                    <a:pt x="808" y="274"/>
                  </a:moveTo>
                  <a:lnTo>
                    <a:pt x="821" y="264"/>
                  </a:lnTo>
                  <a:cubicBezTo>
                    <a:pt x="825" y="262"/>
                    <a:pt x="830" y="262"/>
                    <a:pt x="832" y="266"/>
                  </a:cubicBezTo>
                  <a:cubicBezTo>
                    <a:pt x="835" y="269"/>
                    <a:pt x="834" y="274"/>
                    <a:pt x="831" y="277"/>
                  </a:cubicBezTo>
                  <a:lnTo>
                    <a:pt x="818" y="287"/>
                  </a:lnTo>
                  <a:cubicBezTo>
                    <a:pt x="814" y="290"/>
                    <a:pt x="809" y="289"/>
                    <a:pt x="807" y="285"/>
                  </a:cubicBezTo>
                  <a:cubicBezTo>
                    <a:pt x="804" y="282"/>
                    <a:pt x="805" y="277"/>
                    <a:pt x="808" y="274"/>
                  </a:cubicBezTo>
                  <a:close/>
                  <a:moveTo>
                    <a:pt x="847" y="245"/>
                  </a:moveTo>
                  <a:lnTo>
                    <a:pt x="859" y="235"/>
                  </a:lnTo>
                  <a:cubicBezTo>
                    <a:pt x="863" y="233"/>
                    <a:pt x="868" y="233"/>
                    <a:pt x="871" y="237"/>
                  </a:cubicBezTo>
                  <a:cubicBezTo>
                    <a:pt x="873" y="240"/>
                    <a:pt x="872" y="245"/>
                    <a:pt x="869" y="248"/>
                  </a:cubicBezTo>
                  <a:lnTo>
                    <a:pt x="856" y="258"/>
                  </a:lnTo>
                  <a:cubicBezTo>
                    <a:pt x="853" y="260"/>
                    <a:pt x="848" y="260"/>
                    <a:pt x="845" y="256"/>
                  </a:cubicBezTo>
                  <a:cubicBezTo>
                    <a:pt x="842" y="253"/>
                    <a:pt x="843" y="248"/>
                    <a:pt x="847" y="245"/>
                  </a:cubicBezTo>
                  <a:close/>
                  <a:moveTo>
                    <a:pt x="885" y="216"/>
                  </a:moveTo>
                  <a:lnTo>
                    <a:pt x="898" y="206"/>
                  </a:lnTo>
                  <a:cubicBezTo>
                    <a:pt x="901" y="204"/>
                    <a:pt x="906" y="204"/>
                    <a:pt x="909" y="208"/>
                  </a:cubicBezTo>
                  <a:cubicBezTo>
                    <a:pt x="911" y="211"/>
                    <a:pt x="911" y="216"/>
                    <a:pt x="907" y="219"/>
                  </a:cubicBezTo>
                  <a:lnTo>
                    <a:pt x="894" y="229"/>
                  </a:lnTo>
                  <a:cubicBezTo>
                    <a:pt x="891" y="231"/>
                    <a:pt x="886" y="231"/>
                    <a:pt x="883" y="227"/>
                  </a:cubicBezTo>
                  <a:cubicBezTo>
                    <a:pt x="881" y="224"/>
                    <a:pt x="881" y="219"/>
                    <a:pt x="885" y="216"/>
                  </a:cubicBezTo>
                  <a:close/>
                  <a:moveTo>
                    <a:pt x="923" y="187"/>
                  </a:moveTo>
                  <a:lnTo>
                    <a:pt x="936" y="177"/>
                  </a:lnTo>
                  <a:cubicBezTo>
                    <a:pt x="939" y="175"/>
                    <a:pt x="944" y="175"/>
                    <a:pt x="947" y="179"/>
                  </a:cubicBezTo>
                  <a:cubicBezTo>
                    <a:pt x="950" y="182"/>
                    <a:pt x="949" y="187"/>
                    <a:pt x="946" y="190"/>
                  </a:cubicBezTo>
                  <a:lnTo>
                    <a:pt x="933" y="200"/>
                  </a:lnTo>
                  <a:cubicBezTo>
                    <a:pt x="929" y="202"/>
                    <a:pt x="924" y="202"/>
                    <a:pt x="922" y="198"/>
                  </a:cubicBezTo>
                  <a:cubicBezTo>
                    <a:pt x="919" y="195"/>
                    <a:pt x="920" y="190"/>
                    <a:pt x="923" y="187"/>
                  </a:cubicBezTo>
                  <a:close/>
                  <a:moveTo>
                    <a:pt x="961" y="158"/>
                  </a:moveTo>
                  <a:lnTo>
                    <a:pt x="974" y="148"/>
                  </a:lnTo>
                  <a:cubicBezTo>
                    <a:pt x="978" y="146"/>
                    <a:pt x="983" y="146"/>
                    <a:pt x="985" y="150"/>
                  </a:cubicBezTo>
                  <a:cubicBezTo>
                    <a:pt x="988" y="153"/>
                    <a:pt x="987" y="158"/>
                    <a:pt x="984" y="161"/>
                  </a:cubicBezTo>
                  <a:lnTo>
                    <a:pt x="971" y="171"/>
                  </a:lnTo>
                  <a:cubicBezTo>
                    <a:pt x="968" y="173"/>
                    <a:pt x="962" y="173"/>
                    <a:pt x="960" y="169"/>
                  </a:cubicBezTo>
                  <a:cubicBezTo>
                    <a:pt x="957" y="166"/>
                    <a:pt x="958" y="161"/>
                    <a:pt x="961" y="158"/>
                  </a:cubicBezTo>
                  <a:close/>
                  <a:moveTo>
                    <a:pt x="1000" y="129"/>
                  </a:moveTo>
                  <a:lnTo>
                    <a:pt x="1012" y="119"/>
                  </a:lnTo>
                  <a:cubicBezTo>
                    <a:pt x="1016" y="117"/>
                    <a:pt x="1021" y="117"/>
                    <a:pt x="1024" y="121"/>
                  </a:cubicBezTo>
                  <a:cubicBezTo>
                    <a:pt x="1026" y="124"/>
                    <a:pt x="1026" y="129"/>
                    <a:pt x="1022" y="132"/>
                  </a:cubicBezTo>
                  <a:lnTo>
                    <a:pt x="1009" y="142"/>
                  </a:lnTo>
                  <a:cubicBezTo>
                    <a:pt x="1006" y="144"/>
                    <a:pt x="1001" y="144"/>
                    <a:pt x="998" y="140"/>
                  </a:cubicBezTo>
                  <a:cubicBezTo>
                    <a:pt x="995" y="137"/>
                    <a:pt x="996" y="132"/>
                    <a:pt x="1000" y="129"/>
                  </a:cubicBezTo>
                  <a:close/>
                  <a:moveTo>
                    <a:pt x="1038" y="100"/>
                  </a:moveTo>
                  <a:lnTo>
                    <a:pt x="1051" y="90"/>
                  </a:lnTo>
                  <a:cubicBezTo>
                    <a:pt x="1054" y="87"/>
                    <a:pt x="1059" y="88"/>
                    <a:pt x="1062" y="92"/>
                  </a:cubicBezTo>
                  <a:cubicBezTo>
                    <a:pt x="1065" y="95"/>
                    <a:pt x="1064" y="100"/>
                    <a:pt x="1060" y="103"/>
                  </a:cubicBezTo>
                  <a:lnTo>
                    <a:pt x="1048" y="113"/>
                  </a:lnTo>
                  <a:cubicBezTo>
                    <a:pt x="1044" y="115"/>
                    <a:pt x="1039" y="115"/>
                    <a:pt x="1036" y="111"/>
                  </a:cubicBezTo>
                  <a:cubicBezTo>
                    <a:pt x="1034" y="108"/>
                    <a:pt x="1034" y="103"/>
                    <a:pt x="1038" y="100"/>
                  </a:cubicBezTo>
                  <a:close/>
                  <a:moveTo>
                    <a:pt x="1076" y="71"/>
                  </a:moveTo>
                  <a:lnTo>
                    <a:pt x="1089" y="61"/>
                  </a:lnTo>
                  <a:cubicBezTo>
                    <a:pt x="1092" y="58"/>
                    <a:pt x="1098" y="59"/>
                    <a:pt x="1100" y="63"/>
                  </a:cubicBezTo>
                  <a:cubicBezTo>
                    <a:pt x="1103" y="66"/>
                    <a:pt x="1102" y="71"/>
                    <a:pt x="1099" y="74"/>
                  </a:cubicBezTo>
                  <a:lnTo>
                    <a:pt x="1086" y="84"/>
                  </a:lnTo>
                  <a:cubicBezTo>
                    <a:pt x="1082" y="86"/>
                    <a:pt x="1077" y="86"/>
                    <a:pt x="1075" y="82"/>
                  </a:cubicBezTo>
                  <a:cubicBezTo>
                    <a:pt x="1072" y="78"/>
                    <a:pt x="1073" y="73"/>
                    <a:pt x="1076" y="71"/>
                  </a:cubicBezTo>
                  <a:close/>
                  <a:moveTo>
                    <a:pt x="1114" y="42"/>
                  </a:moveTo>
                  <a:lnTo>
                    <a:pt x="1127" y="32"/>
                  </a:lnTo>
                  <a:cubicBezTo>
                    <a:pt x="1131" y="29"/>
                    <a:pt x="1136" y="30"/>
                    <a:pt x="1138" y="34"/>
                  </a:cubicBezTo>
                  <a:cubicBezTo>
                    <a:pt x="1141" y="37"/>
                    <a:pt x="1140" y="42"/>
                    <a:pt x="1137" y="45"/>
                  </a:cubicBezTo>
                  <a:lnTo>
                    <a:pt x="1124" y="55"/>
                  </a:lnTo>
                  <a:cubicBezTo>
                    <a:pt x="1121" y="57"/>
                    <a:pt x="1116" y="56"/>
                    <a:pt x="1113" y="53"/>
                  </a:cubicBezTo>
                  <a:cubicBezTo>
                    <a:pt x="1110" y="49"/>
                    <a:pt x="1111" y="44"/>
                    <a:pt x="1114" y="42"/>
                  </a:cubicBezTo>
                  <a:close/>
                  <a:moveTo>
                    <a:pt x="1153" y="13"/>
                  </a:moveTo>
                  <a:lnTo>
                    <a:pt x="1166" y="3"/>
                  </a:lnTo>
                  <a:cubicBezTo>
                    <a:pt x="1169" y="0"/>
                    <a:pt x="1174" y="1"/>
                    <a:pt x="1177" y="5"/>
                  </a:cubicBezTo>
                  <a:cubicBezTo>
                    <a:pt x="1179" y="8"/>
                    <a:pt x="1179" y="13"/>
                    <a:pt x="1175" y="16"/>
                  </a:cubicBezTo>
                  <a:lnTo>
                    <a:pt x="1162" y="25"/>
                  </a:lnTo>
                  <a:cubicBezTo>
                    <a:pt x="1159" y="28"/>
                    <a:pt x="1154" y="27"/>
                    <a:pt x="1151" y="24"/>
                  </a:cubicBezTo>
                  <a:cubicBezTo>
                    <a:pt x="1149" y="20"/>
                    <a:pt x="1149" y="15"/>
                    <a:pt x="1153" y="13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e-AT" sz="1800"/>
            </a:p>
          </p:txBody>
        </p:sp>
        <p:sp>
          <p:nvSpPr>
            <p:cNvPr id="175" name="Rectangle 168">
              <a:extLst>
                <a:ext uri="{FF2B5EF4-FFF2-40B4-BE49-F238E27FC236}">
                  <a16:creationId xmlns:a16="http://schemas.microsoft.com/office/drawing/2014/main" id="{26290FDE-1E89-2BB0-758B-F50D960F87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1" y="218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endParaRPr lang="de-DE" altLang="de-DE" sz="1350" dirty="0"/>
            </a:p>
          </p:txBody>
        </p:sp>
        <p:sp>
          <p:nvSpPr>
            <p:cNvPr id="176" name="Rectangle 169">
              <a:extLst>
                <a:ext uri="{FF2B5EF4-FFF2-40B4-BE49-F238E27FC236}">
                  <a16:creationId xmlns:a16="http://schemas.microsoft.com/office/drawing/2014/main" id="{7DAD6211-83E9-E150-AD0C-BB49455F72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5" y="2224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endParaRPr lang="de-DE" altLang="de-DE" sz="1350" dirty="0"/>
            </a:p>
          </p:txBody>
        </p:sp>
        <p:sp>
          <p:nvSpPr>
            <p:cNvPr id="177" name="Rectangle 170">
              <a:extLst>
                <a:ext uri="{FF2B5EF4-FFF2-40B4-BE49-F238E27FC236}">
                  <a16:creationId xmlns:a16="http://schemas.microsoft.com/office/drawing/2014/main" id="{120B9C63-A57F-1E8F-B690-88009C372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8" y="218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endParaRPr lang="de-DE" altLang="de-DE" sz="1350" dirty="0"/>
            </a:p>
          </p:txBody>
        </p:sp>
        <p:sp>
          <p:nvSpPr>
            <p:cNvPr id="178" name="Rectangle 171">
              <a:extLst>
                <a:ext uri="{FF2B5EF4-FFF2-40B4-BE49-F238E27FC236}">
                  <a16:creationId xmlns:a16="http://schemas.microsoft.com/office/drawing/2014/main" id="{693ACDFA-B6AB-D8FF-A848-054506E4C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1" y="218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endParaRPr lang="de-DE" altLang="de-DE" sz="1350" dirty="0"/>
            </a:p>
          </p:txBody>
        </p:sp>
        <p:sp>
          <p:nvSpPr>
            <p:cNvPr id="179" name="Rectangle 172">
              <a:extLst>
                <a:ext uri="{FF2B5EF4-FFF2-40B4-BE49-F238E27FC236}">
                  <a16:creationId xmlns:a16="http://schemas.microsoft.com/office/drawing/2014/main" id="{A8F74C25-92EC-A444-EB14-641A00DD78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6" y="2224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endParaRPr lang="de-DE" altLang="de-DE" sz="1350" dirty="0"/>
            </a:p>
          </p:txBody>
        </p:sp>
        <p:sp>
          <p:nvSpPr>
            <p:cNvPr id="180" name="Rectangle 173">
              <a:extLst>
                <a:ext uri="{FF2B5EF4-FFF2-40B4-BE49-F238E27FC236}">
                  <a16:creationId xmlns:a16="http://schemas.microsoft.com/office/drawing/2014/main" id="{389B3CEE-E73A-806F-C258-6222FABA05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2" y="1253"/>
              <a:ext cx="1057" cy="1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e-AT" sz="1800"/>
            </a:p>
          </p:txBody>
        </p:sp>
        <p:sp>
          <p:nvSpPr>
            <p:cNvPr id="181" name="Rectangle 174">
              <a:extLst>
                <a:ext uri="{FF2B5EF4-FFF2-40B4-BE49-F238E27FC236}">
                  <a16:creationId xmlns:a16="http://schemas.microsoft.com/office/drawing/2014/main" id="{D0A70B3C-13F1-1B78-9ECE-DDCB534AB4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2" y="1253"/>
              <a:ext cx="1057" cy="132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e-AT" sz="1800"/>
            </a:p>
          </p:txBody>
        </p:sp>
        <p:sp>
          <p:nvSpPr>
            <p:cNvPr id="182" name="Rectangle 175">
              <a:extLst>
                <a:ext uri="{FF2B5EF4-FFF2-40B4-BE49-F238E27FC236}">
                  <a16:creationId xmlns:a16="http://schemas.microsoft.com/office/drawing/2014/main" id="{26E25B4F-5377-3C26-D98A-7653BB8BDF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1" y="1268"/>
              <a:ext cx="29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825">
                  <a:solidFill>
                    <a:srgbClr val="000000"/>
                  </a:solidFill>
                </a:rPr>
                <a:t>TID SN</a:t>
              </a:r>
              <a:endParaRPr lang="de-DE" altLang="de-DE" sz="1350"/>
            </a:p>
          </p:txBody>
        </p:sp>
        <p:sp>
          <p:nvSpPr>
            <p:cNvPr id="183" name="Freeform 176">
              <a:extLst>
                <a:ext uri="{FF2B5EF4-FFF2-40B4-BE49-F238E27FC236}">
                  <a16:creationId xmlns:a16="http://schemas.microsoft.com/office/drawing/2014/main" id="{BD1BB48F-813A-2DB5-C872-3CBC8C91BC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1" y="985"/>
              <a:ext cx="535" cy="1176"/>
            </a:xfrm>
            <a:custGeom>
              <a:avLst/>
              <a:gdLst>
                <a:gd name="T0" fmla="*/ 2 w 1224"/>
                <a:gd name="T1" fmla="*/ 2683 h 2696"/>
                <a:gd name="T2" fmla="*/ 22 w 1224"/>
                <a:gd name="T3" fmla="*/ 2640 h 2696"/>
                <a:gd name="T4" fmla="*/ 41 w 1224"/>
                <a:gd name="T5" fmla="*/ 2596 h 2696"/>
                <a:gd name="T6" fmla="*/ 61 w 1224"/>
                <a:gd name="T7" fmla="*/ 2552 h 2696"/>
                <a:gd name="T8" fmla="*/ 81 w 1224"/>
                <a:gd name="T9" fmla="*/ 2508 h 2696"/>
                <a:gd name="T10" fmla="*/ 101 w 1224"/>
                <a:gd name="T11" fmla="*/ 2464 h 2696"/>
                <a:gd name="T12" fmla="*/ 120 w 1224"/>
                <a:gd name="T13" fmla="*/ 2420 h 2696"/>
                <a:gd name="T14" fmla="*/ 140 w 1224"/>
                <a:gd name="T15" fmla="*/ 2377 h 2696"/>
                <a:gd name="T16" fmla="*/ 160 w 1224"/>
                <a:gd name="T17" fmla="*/ 2333 h 2696"/>
                <a:gd name="T18" fmla="*/ 179 w 1224"/>
                <a:gd name="T19" fmla="*/ 2289 h 2696"/>
                <a:gd name="T20" fmla="*/ 199 w 1224"/>
                <a:gd name="T21" fmla="*/ 2245 h 2696"/>
                <a:gd name="T22" fmla="*/ 219 w 1224"/>
                <a:gd name="T23" fmla="*/ 2201 h 2696"/>
                <a:gd name="T24" fmla="*/ 239 w 1224"/>
                <a:gd name="T25" fmla="*/ 2158 h 2696"/>
                <a:gd name="T26" fmla="*/ 258 w 1224"/>
                <a:gd name="T27" fmla="*/ 2114 h 2696"/>
                <a:gd name="T28" fmla="*/ 278 w 1224"/>
                <a:gd name="T29" fmla="*/ 2070 h 2696"/>
                <a:gd name="T30" fmla="*/ 298 w 1224"/>
                <a:gd name="T31" fmla="*/ 2026 h 2696"/>
                <a:gd name="T32" fmla="*/ 318 w 1224"/>
                <a:gd name="T33" fmla="*/ 1982 h 2696"/>
                <a:gd name="T34" fmla="*/ 337 w 1224"/>
                <a:gd name="T35" fmla="*/ 1939 h 2696"/>
                <a:gd name="T36" fmla="*/ 357 w 1224"/>
                <a:gd name="T37" fmla="*/ 1895 h 2696"/>
                <a:gd name="T38" fmla="*/ 377 w 1224"/>
                <a:gd name="T39" fmla="*/ 1851 h 2696"/>
                <a:gd name="T40" fmla="*/ 396 w 1224"/>
                <a:gd name="T41" fmla="*/ 1807 h 2696"/>
                <a:gd name="T42" fmla="*/ 416 w 1224"/>
                <a:gd name="T43" fmla="*/ 1763 h 2696"/>
                <a:gd name="T44" fmla="*/ 436 w 1224"/>
                <a:gd name="T45" fmla="*/ 1719 h 2696"/>
                <a:gd name="T46" fmla="*/ 456 w 1224"/>
                <a:gd name="T47" fmla="*/ 1676 h 2696"/>
                <a:gd name="T48" fmla="*/ 475 w 1224"/>
                <a:gd name="T49" fmla="*/ 1632 h 2696"/>
                <a:gd name="T50" fmla="*/ 495 w 1224"/>
                <a:gd name="T51" fmla="*/ 1588 h 2696"/>
                <a:gd name="T52" fmla="*/ 515 w 1224"/>
                <a:gd name="T53" fmla="*/ 1544 h 2696"/>
                <a:gd name="T54" fmla="*/ 534 w 1224"/>
                <a:gd name="T55" fmla="*/ 1500 h 2696"/>
                <a:gd name="T56" fmla="*/ 554 w 1224"/>
                <a:gd name="T57" fmla="*/ 1457 h 2696"/>
                <a:gd name="T58" fmla="*/ 574 w 1224"/>
                <a:gd name="T59" fmla="*/ 1413 h 2696"/>
                <a:gd name="T60" fmla="*/ 594 w 1224"/>
                <a:gd name="T61" fmla="*/ 1369 h 2696"/>
                <a:gd name="T62" fmla="*/ 613 w 1224"/>
                <a:gd name="T63" fmla="*/ 1325 h 2696"/>
                <a:gd name="T64" fmla="*/ 633 w 1224"/>
                <a:gd name="T65" fmla="*/ 1281 h 2696"/>
                <a:gd name="T66" fmla="*/ 653 w 1224"/>
                <a:gd name="T67" fmla="*/ 1237 h 2696"/>
                <a:gd name="T68" fmla="*/ 673 w 1224"/>
                <a:gd name="T69" fmla="*/ 1194 h 2696"/>
                <a:gd name="T70" fmla="*/ 692 w 1224"/>
                <a:gd name="T71" fmla="*/ 1150 h 2696"/>
                <a:gd name="T72" fmla="*/ 712 w 1224"/>
                <a:gd name="T73" fmla="*/ 1106 h 2696"/>
                <a:gd name="T74" fmla="*/ 732 w 1224"/>
                <a:gd name="T75" fmla="*/ 1062 h 2696"/>
                <a:gd name="T76" fmla="*/ 751 w 1224"/>
                <a:gd name="T77" fmla="*/ 1018 h 2696"/>
                <a:gd name="T78" fmla="*/ 771 w 1224"/>
                <a:gd name="T79" fmla="*/ 975 h 2696"/>
                <a:gd name="T80" fmla="*/ 791 w 1224"/>
                <a:gd name="T81" fmla="*/ 931 h 2696"/>
                <a:gd name="T82" fmla="*/ 811 w 1224"/>
                <a:gd name="T83" fmla="*/ 887 h 2696"/>
                <a:gd name="T84" fmla="*/ 830 w 1224"/>
                <a:gd name="T85" fmla="*/ 843 h 2696"/>
                <a:gd name="T86" fmla="*/ 850 w 1224"/>
                <a:gd name="T87" fmla="*/ 799 h 2696"/>
                <a:gd name="T88" fmla="*/ 870 w 1224"/>
                <a:gd name="T89" fmla="*/ 756 h 2696"/>
                <a:gd name="T90" fmla="*/ 889 w 1224"/>
                <a:gd name="T91" fmla="*/ 712 h 2696"/>
                <a:gd name="T92" fmla="*/ 909 w 1224"/>
                <a:gd name="T93" fmla="*/ 668 h 2696"/>
                <a:gd name="T94" fmla="*/ 929 w 1224"/>
                <a:gd name="T95" fmla="*/ 624 h 2696"/>
                <a:gd name="T96" fmla="*/ 949 w 1224"/>
                <a:gd name="T97" fmla="*/ 580 h 2696"/>
                <a:gd name="T98" fmla="*/ 968 w 1224"/>
                <a:gd name="T99" fmla="*/ 536 h 2696"/>
                <a:gd name="T100" fmla="*/ 988 w 1224"/>
                <a:gd name="T101" fmla="*/ 493 h 2696"/>
                <a:gd name="T102" fmla="*/ 1008 w 1224"/>
                <a:gd name="T103" fmla="*/ 449 h 2696"/>
                <a:gd name="T104" fmla="*/ 1028 w 1224"/>
                <a:gd name="T105" fmla="*/ 405 h 2696"/>
                <a:gd name="T106" fmla="*/ 1047 w 1224"/>
                <a:gd name="T107" fmla="*/ 361 h 2696"/>
                <a:gd name="T108" fmla="*/ 1067 w 1224"/>
                <a:gd name="T109" fmla="*/ 317 h 2696"/>
                <a:gd name="T110" fmla="*/ 1087 w 1224"/>
                <a:gd name="T111" fmla="*/ 274 h 2696"/>
                <a:gd name="T112" fmla="*/ 1106 w 1224"/>
                <a:gd name="T113" fmla="*/ 230 h 2696"/>
                <a:gd name="T114" fmla="*/ 1126 w 1224"/>
                <a:gd name="T115" fmla="*/ 186 h 2696"/>
                <a:gd name="T116" fmla="*/ 1146 w 1224"/>
                <a:gd name="T117" fmla="*/ 142 h 2696"/>
                <a:gd name="T118" fmla="*/ 1166 w 1224"/>
                <a:gd name="T119" fmla="*/ 98 h 2696"/>
                <a:gd name="T120" fmla="*/ 1185 w 1224"/>
                <a:gd name="T121" fmla="*/ 55 h 2696"/>
                <a:gd name="T122" fmla="*/ 1205 w 1224"/>
                <a:gd name="T123" fmla="*/ 11 h 2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4" h="2696">
                  <a:moveTo>
                    <a:pt x="2" y="2683"/>
                  </a:moveTo>
                  <a:lnTo>
                    <a:pt x="9" y="2669"/>
                  </a:lnTo>
                  <a:cubicBezTo>
                    <a:pt x="10" y="2665"/>
                    <a:pt x="15" y="2663"/>
                    <a:pt x="19" y="2665"/>
                  </a:cubicBezTo>
                  <a:cubicBezTo>
                    <a:pt x="23" y="2667"/>
                    <a:pt x="25" y="2671"/>
                    <a:pt x="23" y="2675"/>
                  </a:cubicBezTo>
                  <a:lnTo>
                    <a:pt x="17" y="2690"/>
                  </a:lnTo>
                  <a:cubicBezTo>
                    <a:pt x="15" y="2694"/>
                    <a:pt x="10" y="2696"/>
                    <a:pt x="6" y="2694"/>
                  </a:cubicBezTo>
                  <a:cubicBezTo>
                    <a:pt x="2" y="2692"/>
                    <a:pt x="0" y="2687"/>
                    <a:pt x="2" y="2683"/>
                  </a:cubicBezTo>
                  <a:close/>
                  <a:moveTo>
                    <a:pt x="22" y="2640"/>
                  </a:moveTo>
                  <a:lnTo>
                    <a:pt x="28" y="2625"/>
                  </a:lnTo>
                  <a:cubicBezTo>
                    <a:pt x="30" y="2621"/>
                    <a:pt x="35" y="2619"/>
                    <a:pt x="39" y="2621"/>
                  </a:cubicBezTo>
                  <a:cubicBezTo>
                    <a:pt x="43" y="2623"/>
                    <a:pt x="45" y="2627"/>
                    <a:pt x="43" y="2632"/>
                  </a:cubicBezTo>
                  <a:lnTo>
                    <a:pt x="36" y="2646"/>
                  </a:lnTo>
                  <a:cubicBezTo>
                    <a:pt x="34" y="2650"/>
                    <a:pt x="30" y="2652"/>
                    <a:pt x="26" y="2650"/>
                  </a:cubicBezTo>
                  <a:cubicBezTo>
                    <a:pt x="22" y="2648"/>
                    <a:pt x="20" y="2644"/>
                    <a:pt x="22" y="2640"/>
                  </a:cubicBezTo>
                  <a:close/>
                  <a:moveTo>
                    <a:pt x="41" y="2596"/>
                  </a:moveTo>
                  <a:lnTo>
                    <a:pt x="48" y="2581"/>
                  </a:lnTo>
                  <a:cubicBezTo>
                    <a:pt x="50" y="2577"/>
                    <a:pt x="55" y="2575"/>
                    <a:pt x="59" y="2577"/>
                  </a:cubicBezTo>
                  <a:cubicBezTo>
                    <a:pt x="63" y="2579"/>
                    <a:pt x="64" y="2584"/>
                    <a:pt x="63" y="2588"/>
                  </a:cubicBezTo>
                  <a:lnTo>
                    <a:pt x="56" y="2602"/>
                  </a:lnTo>
                  <a:cubicBezTo>
                    <a:pt x="54" y="2606"/>
                    <a:pt x="49" y="2608"/>
                    <a:pt x="45" y="2606"/>
                  </a:cubicBezTo>
                  <a:cubicBezTo>
                    <a:pt x="41" y="2604"/>
                    <a:pt x="40" y="2600"/>
                    <a:pt x="41" y="2596"/>
                  </a:cubicBezTo>
                  <a:close/>
                  <a:moveTo>
                    <a:pt x="61" y="2552"/>
                  </a:moveTo>
                  <a:lnTo>
                    <a:pt x="68" y="2537"/>
                  </a:lnTo>
                  <a:cubicBezTo>
                    <a:pt x="70" y="2533"/>
                    <a:pt x="74" y="2531"/>
                    <a:pt x="78" y="2533"/>
                  </a:cubicBezTo>
                  <a:cubicBezTo>
                    <a:pt x="82" y="2535"/>
                    <a:pt x="84" y="2540"/>
                    <a:pt x="82" y="2544"/>
                  </a:cubicBezTo>
                  <a:lnTo>
                    <a:pt x="76" y="2558"/>
                  </a:lnTo>
                  <a:cubicBezTo>
                    <a:pt x="74" y="2563"/>
                    <a:pt x="69" y="2564"/>
                    <a:pt x="65" y="2562"/>
                  </a:cubicBezTo>
                  <a:cubicBezTo>
                    <a:pt x="61" y="2561"/>
                    <a:pt x="59" y="2556"/>
                    <a:pt x="61" y="2552"/>
                  </a:cubicBezTo>
                  <a:close/>
                  <a:moveTo>
                    <a:pt x="81" y="2508"/>
                  </a:moveTo>
                  <a:lnTo>
                    <a:pt x="87" y="2493"/>
                  </a:lnTo>
                  <a:cubicBezTo>
                    <a:pt x="89" y="2489"/>
                    <a:pt x="94" y="2488"/>
                    <a:pt x="98" y="2489"/>
                  </a:cubicBezTo>
                  <a:cubicBezTo>
                    <a:pt x="102" y="2491"/>
                    <a:pt x="104" y="2496"/>
                    <a:pt x="102" y="2500"/>
                  </a:cubicBezTo>
                  <a:lnTo>
                    <a:pt x="95" y="2515"/>
                  </a:lnTo>
                  <a:cubicBezTo>
                    <a:pt x="94" y="2519"/>
                    <a:pt x="89" y="2520"/>
                    <a:pt x="85" y="2519"/>
                  </a:cubicBezTo>
                  <a:cubicBezTo>
                    <a:pt x="81" y="2517"/>
                    <a:pt x="79" y="2512"/>
                    <a:pt x="81" y="2508"/>
                  </a:cubicBezTo>
                  <a:close/>
                  <a:moveTo>
                    <a:pt x="101" y="2464"/>
                  </a:moveTo>
                  <a:lnTo>
                    <a:pt x="107" y="2450"/>
                  </a:lnTo>
                  <a:cubicBezTo>
                    <a:pt x="109" y="2446"/>
                    <a:pt x="114" y="2444"/>
                    <a:pt x="118" y="2446"/>
                  </a:cubicBezTo>
                  <a:cubicBezTo>
                    <a:pt x="122" y="2447"/>
                    <a:pt x="124" y="2452"/>
                    <a:pt x="122" y="2456"/>
                  </a:cubicBezTo>
                  <a:lnTo>
                    <a:pt x="115" y="2471"/>
                  </a:lnTo>
                  <a:cubicBezTo>
                    <a:pt x="113" y="2475"/>
                    <a:pt x="109" y="2477"/>
                    <a:pt x="105" y="2475"/>
                  </a:cubicBezTo>
                  <a:cubicBezTo>
                    <a:pt x="101" y="2473"/>
                    <a:pt x="99" y="2468"/>
                    <a:pt x="101" y="2464"/>
                  </a:cubicBezTo>
                  <a:close/>
                  <a:moveTo>
                    <a:pt x="120" y="2420"/>
                  </a:moveTo>
                  <a:lnTo>
                    <a:pt x="127" y="2406"/>
                  </a:lnTo>
                  <a:cubicBezTo>
                    <a:pt x="129" y="2402"/>
                    <a:pt x="133" y="2400"/>
                    <a:pt x="137" y="2402"/>
                  </a:cubicBezTo>
                  <a:cubicBezTo>
                    <a:pt x="141" y="2404"/>
                    <a:pt x="143" y="2408"/>
                    <a:pt x="141" y="2412"/>
                  </a:cubicBezTo>
                  <a:lnTo>
                    <a:pt x="135" y="2427"/>
                  </a:lnTo>
                  <a:cubicBezTo>
                    <a:pt x="133" y="2431"/>
                    <a:pt x="128" y="2433"/>
                    <a:pt x="124" y="2431"/>
                  </a:cubicBezTo>
                  <a:cubicBezTo>
                    <a:pt x="120" y="2429"/>
                    <a:pt x="118" y="2424"/>
                    <a:pt x="120" y="2420"/>
                  </a:cubicBezTo>
                  <a:close/>
                  <a:moveTo>
                    <a:pt x="140" y="2377"/>
                  </a:moveTo>
                  <a:lnTo>
                    <a:pt x="147" y="2362"/>
                  </a:lnTo>
                  <a:cubicBezTo>
                    <a:pt x="148" y="2358"/>
                    <a:pt x="153" y="2356"/>
                    <a:pt x="157" y="2358"/>
                  </a:cubicBezTo>
                  <a:cubicBezTo>
                    <a:pt x="161" y="2360"/>
                    <a:pt x="163" y="2365"/>
                    <a:pt x="161" y="2369"/>
                  </a:cubicBezTo>
                  <a:lnTo>
                    <a:pt x="155" y="2383"/>
                  </a:lnTo>
                  <a:cubicBezTo>
                    <a:pt x="153" y="2387"/>
                    <a:pt x="148" y="2389"/>
                    <a:pt x="144" y="2387"/>
                  </a:cubicBezTo>
                  <a:cubicBezTo>
                    <a:pt x="140" y="2385"/>
                    <a:pt x="138" y="2381"/>
                    <a:pt x="140" y="2377"/>
                  </a:cubicBezTo>
                  <a:close/>
                  <a:moveTo>
                    <a:pt x="160" y="2333"/>
                  </a:moveTo>
                  <a:lnTo>
                    <a:pt x="166" y="2318"/>
                  </a:lnTo>
                  <a:cubicBezTo>
                    <a:pt x="168" y="2314"/>
                    <a:pt x="173" y="2312"/>
                    <a:pt x="177" y="2314"/>
                  </a:cubicBezTo>
                  <a:cubicBezTo>
                    <a:pt x="181" y="2316"/>
                    <a:pt x="183" y="2321"/>
                    <a:pt x="181" y="2325"/>
                  </a:cubicBezTo>
                  <a:lnTo>
                    <a:pt x="174" y="2339"/>
                  </a:lnTo>
                  <a:cubicBezTo>
                    <a:pt x="173" y="2343"/>
                    <a:pt x="168" y="2345"/>
                    <a:pt x="164" y="2343"/>
                  </a:cubicBezTo>
                  <a:cubicBezTo>
                    <a:pt x="160" y="2342"/>
                    <a:pt x="158" y="2337"/>
                    <a:pt x="160" y="2333"/>
                  </a:cubicBezTo>
                  <a:close/>
                  <a:moveTo>
                    <a:pt x="179" y="2289"/>
                  </a:moveTo>
                  <a:lnTo>
                    <a:pt x="186" y="2274"/>
                  </a:lnTo>
                  <a:cubicBezTo>
                    <a:pt x="188" y="2270"/>
                    <a:pt x="193" y="2269"/>
                    <a:pt x="197" y="2270"/>
                  </a:cubicBezTo>
                  <a:cubicBezTo>
                    <a:pt x="201" y="2272"/>
                    <a:pt x="202" y="2277"/>
                    <a:pt x="201" y="2281"/>
                  </a:cubicBezTo>
                  <a:lnTo>
                    <a:pt x="194" y="2296"/>
                  </a:lnTo>
                  <a:cubicBezTo>
                    <a:pt x="192" y="2300"/>
                    <a:pt x="188" y="2301"/>
                    <a:pt x="183" y="2300"/>
                  </a:cubicBezTo>
                  <a:cubicBezTo>
                    <a:pt x="179" y="2298"/>
                    <a:pt x="178" y="2293"/>
                    <a:pt x="179" y="2289"/>
                  </a:cubicBezTo>
                  <a:close/>
                  <a:moveTo>
                    <a:pt x="199" y="2245"/>
                  </a:moveTo>
                  <a:lnTo>
                    <a:pt x="206" y="2231"/>
                  </a:lnTo>
                  <a:cubicBezTo>
                    <a:pt x="208" y="2227"/>
                    <a:pt x="212" y="2225"/>
                    <a:pt x="216" y="2227"/>
                  </a:cubicBezTo>
                  <a:cubicBezTo>
                    <a:pt x="220" y="2228"/>
                    <a:pt x="222" y="2233"/>
                    <a:pt x="220" y="2237"/>
                  </a:cubicBezTo>
                  <a:lnTo>
                    <a:pt x="214" y="2252"/>
                  </a:lnTo>
                  <a:cubicBezTo>
                    <a:pt x="212" y="2256"/>
                    <a:pt x="207" y="2258"/>
                    <a:pt x="203" y="2256"/>
                  </a:cubicBezTo>
                  <a:cubicBezTo>
                    <a:pt x="199" y="2254"/>
                    <a:pt x="197" y="2249"/>
                    <a:pt x="199" y="2245"/>
                  </a:cubicBezTo>
                  <a:close/>
                  <a:moveTo>
                    <a:pt x="219" y="2201"/>
                  </a:moveTo>
                  <a:lnTo>
                    <a:pt x="225" y="2187"/>
                  </a:lnTo>
                  <a:cubicBezTo>
                    <a:pt x="227" y="2183"/>
                    <a:pt x="232" y="2181"/>
                    <a:pt x="236" y="2183"/>
                  </a:cubicBezTo>
                  <a:cubicBezTo>
                    <a:pt x="240" y="2185"/>
                    <a:pt x="242" y="2189"/>
                    <a:pt x="240" y="2193"/>
                  </a:cubicBezTo>
                  <a:lnTo>
                    <a:pt x="234" y="2208"/>
                  </a:lnTo>
                  <a:cubicBezTo>
                    <a:pt x="232" y="2212"/>
                    <a:pt x="227" y="2214"/>
                    <a:pt x="223" y="2212"/>
                  </a:cubicBezTo>
                  <a:cubicBezTo>
                    <a:pt x="219" y="2210"/>
                    <a:pt x="217" y="2205"/>
                    <a:pt x="219" y="2201"/>
                  </a:cubicBezTo>
                  <a:close/>
                  <a:moveTo>
                    <a:pt x="239" y="2158"/>
                  </a:moveTo>
                  <a:lnTo>
                    <a:pt x="245" y="2143"/>
                  </a:lnTo>
                  <a:cubicBezTo>
                    <a:pt x="247" y="2139"/>
                    <a:pt x="252" y="2137"/>
                    <a:pt x="256" y="2139"/>
                  </a:cubicBezTo>
                  <a:cubicBezTo>
                    <a:pt x="260" y="2141"/>
                    <a:pt x="262" y="2146"/>
                    <a:pt x="260" y="2150"/>
                  </a:cubicBezTo>
                  <a:lnTo>
                    <a:pt x="253" y="2164"/>
                  </a:lnTo>
                  <a:cubicBezTo>
                    <a:pt x="251" y="2168"/>
                    <a:pt x="247" y="2170"/>
                    <a:pt x="243" y="2168"/>
                  </a:cubicBezTo>
                  <a:cubicBezTo>
                    <a:pt x="239" y="2166"/>
                    <a:pt x="237" y="2162"/>
                    <a:pt x="239" y="2158"/>
                  </a:cubicBezTo>
                  <a:close/>
                  <a:moveTo>
                    <a:pt x="258" y="2114"/>
                  </a:moveTo>
                  <a:lnTo>
                    <a:pt x="265" y="2099"/>
                  </a:lnTo>
                  <a:cubicBezTo>
                    <a:pt x="267" y="2095"/>
                    <a:pt x="271" y="2093"/>
                    <a:pt x="276" y="2095"/>
                  </a:cubicBezTo>
                  <a:cubicBezTo>
                    <a:pt x="280" y="2097"/>
                    <a:pt x="281" y="2102"/>
                    <a:pt x="280" y="2106"/>
                  </a:cubicBezTo>
                  <a:lnTo>
                    <a:pt x="273" y="2120"/>
                  </a:lnTo>
                  <a:cubicBezTo>
                    <a:pt x="271" y="2124"/>
                    <a:pt x="266" y="2126"/>
                    <a:pt x="262" y="2124"/>
                  </a:cubicBezTo>
                  <a:cubicBezTo>
                    <a:pt x="258" y="2123"/>
                    <a:pt x="257" y="2118"/>
                    <a:pt x="258" y="2114"/>
                  </a:cubicBezTo>
                  <a:close/>
                  <a:moveTo>
                    <a:pt x="278" y="2070"/>
                  </a:moveTo>
                  <a:lnTo>
                    <a:pt x="285" y="2055"/>
                  </a:lnTo>
                  <a:cubicBezTo>
                    <a:pt x="286" y="2051"/>
                    <a:pt x="291" y="2050"/>
                    <a:pt x="295" y="2051"/>
                  </a:cubicBezTo>
                  <a:cubicBezTo>
                    <a:pt x="299" y="2053"/>
                    <a:pt x="301" y="2058"/>
                    <a:pt x="299" y="2062"/>
                  </a:cubicBezTo>
                  <a:lnTo>
                    <a:pt x="293" y="2077"/>
                  </a:lnTo>
                  <a:cubicBezTo>
                    <a:pt x="291" y="2081"/>
                    <a:pt x="286" y="2082"/>
                    <a:pt x="282" y="2081"/>
                  </a:cubicBezTo>
                  <a:cubicBezTo>
                    <a:pt x="278" y="2079"/>
                    <a:pt x="276" y="2074"/>
                    <a:pt x="278" y="2070"/>
                  </a:cubicBezTo>
                  <a:close/>
                  <a:moveTo>
                    <a:pt x="298" y="2026"/>
                  </a:moveTo>
                  <a:lnTo>
                    <a:pt x="304" y="2012"/>
                  </a:lnTo>
                  <a:cubicBezTo>
                    <a:pt x="306" y="2008"/>
                    <a:pt x="311" y="2006"/>
                    <a:pt x="315" y="2008"/>
                  </a:cubicBezTo>
                  <a:cubicBezTo>
                    <a:pt x="319" y="2009"/>
                    <a:pt x="321" y="2014"/>
                    <a:pt x="319" y="2018"/>
                  </a:cubicBezTo>
                  <a:lnTo>
                    <a:pt x="312" y="2033"/>
                  </a:lnTo>
                  <a:cubicBezTo>
                    <a:pt x="311" y="2037"/>
                    <a:pt x="306" y="2039"/>
                    <a:pt x="302" y="2037"/>
                  </a:cubicBezTo>
                  <a:cubicBezTo>
                    <a:pt x="298" y="2035"/>
                    <a:pt x="296" y="2030"/>
                    <a:pt x="298" y="2026"/>
                  </a:cubicBezTo>
                  <a:close/>
                  <a:moveTo>
                    <a:pt x="318" y="1982"/>
                  </a:moveTo>
                  <a:lnTo>
                    <a:pt x="324" y="1968"/>
                  </a:lnTo>
                  <a:cubicBezTo>
                    <a:pt x="326" y="1964"/>
                    <a:pt x="331" y="1962"/>
                    <a:pt x="335" y="1964"/>
                  </a:cubicBezTo>
                  <a:cubicBezTo>
                    <a:pt x="339" y="1966"/>
                    <a:pt x="341" y="1970"/>
                    <a:pt x="339" y="1974"/>
                  </a:cubicBezTo>
                  <a:lnTo>
                    <a:pt x="332" y="1989"/>
                  </a:lnTo>
                  <a:cubicBezTo>
                    <a:pt x="330" y="1993"/>
                    <a:pt x="326" y="1995"/>
                    <a:pt x="322" y="1993"/>
                  </a:cubicBezTo>
                  <a:cubicBezTo>
                    <a:pt x="318" y="1991"/>
                    <a:pt x="316" y="1986"/>
                    <a:pt x="318" y="1982"/>
                  </a:cubicBezTo>
                  <a:close/>
                  <a:moveTo>
                    <a:pt x="337" y="1939"/>
                  </a:moveTo>
                  <a:lnTo>
                    <a:pt x="344" y="1924"/>
                  </a:lnTo>
                  <a:cubicBezTo>
                    <a:pt x="346" y="1920"/>
                    <a:pt x="350" y="1918"/>
                    <a:pt x="354" y="1920"/>
                  </a:cubicBezTo>
                  <a:cubicBezTo>
                    <a:pt x="358" y="1922"/>
                    <a:pt x="360" y="1926"/>
                    <a:pt x="358" y="1930"/>
                  </a:cubicBezTo>
                  <a:lnTo>
                    <a:pt x="352" y="1945"/>
                  </a:lnTo>
                  <a:cubicBezTo>
                    <a:pt x="350" y="1949"/>
                    <a:pt x="345" y="1951"/>
                    <a:pt x="341" y="1949"/>
                  </a:cubicBezTo>
                  <a:cubicBezTo>
                    <a:pt x="337" y="1947"/>
                    <a:pt x="335" y="1943"/>
                    <a:pt x="337" y="1939"/>
                  </a:cubicBezTo>
                  <a:close/>
                  <a:moveTo>
                    <a:pt x="357" y="1895"/>
                  </a:moveTo>
                  <a:lnTo>
                    <a:pt x="364" y="1880"/>
                  </a:lnTo>
                  <a:cubicBezTo>
                    <a:pt x="365" y="1876"/>
                    <a:pt x="370" y="1874"/>
                    <a:pt x="374" y="1876"/>
                  </a:cubicBezTo>
                  <a:cubicBezTo>
                    <a:pt x="378" y="1878"/>
                    <a:pt x="380" y="1883"/>
                    <a:pt x="378" y="1887"/>
                  </a:cubicBezTo>
                  <a:lnTo>
                    <a:pt x="372" y="1901"/>
                  </a:lnTo>
                  <a:cubicBezTo>
                    <a:pt x="370" y="1905"/>
                    <a:pt x="365" y="1907"/>
                    <a:pt x="361" y="1905"/>
                  </a:cubicBezTo>
                  <a:cubicBezTo>
                    <a:pt x="357" y="1903"/>
                    <a:pt x="355" y="1899"/>
                    <a:pt x="357" y="1895"/>
                  </a:cubicBezTo>
                  <a:close/>
                  <a:moveTo>
                    <a:pt x="377" y="1851"/>
                  </a:moveTo>
                  <a:lnTo>
                    <a:pt x="383" y="1836"/>
                  </a:lnTo>
                  <a:cubicBezTo>
                    <a:pt x="385" y="1832"/>
                    <a:pt x="390" y="1830"/>
                    <a:pt x="394" y="1832"/>
                  </a:cubicBezTo>
                  <a:cubicBezTo>
                    <a:pt x="398" y="1834"/>
                    <a:pt x="400" y="1839"/>
                    <a:pt x="398" y="1843"/>
                  </a:cubicBezTo>
                  <a:lnTo>
                    <a:pt x="391" y="1857"/>
                  </a:lnTo>
                  <a:cubicBezTo>
                    <a:pt x="389" y="1861"/>
                    <a:pt x="385" y="1863"/>
                    <a:pt x="381" y="1861"/>
                  </a:cubicBezTo>
                  <a:cubicBezTo>
                    <a:pt x="377" y="1860"/>
                    <a:pt x="375" y="1855"/>
                    <a:pt x="377" y="1851"/>
                  </a:cubicBezTo>
                  <a:close/>
                  <a:moveTo>
                    <a:pt x="396" y="1807"/>
                  </a:moveTo>
                  <a:lnTo>
                    <a:pt x="403" y="1792"/>
                  </a:lnTo>
                  <a:cubicBezTo>
                    <a:pt x="405" y="1788"/>
                    <a:pt x="410" y="1787"/>
                    <a:pt x="414" y="1788"/>
                  </a:cubicBezTo>
                  <a:cubicBezTo>
                    <a:pt x="418" y="1790"/>
                    <a:pt x="419" y="1795"/>
                    <a:pt x="418" y="1799"/>
                  </a:cubicBezTo>
                  <a:lnTo>
                    <a:pt x="411" y="1814"/>
                  </a:lnTo>
                  <a:cubicBezTo>
                    <a:pt x="409" y="1818"/>
                    <a:pt x="404" y="1819"/>
                    <a:pt x="400" y="1818"/>
                  </a:cubicBezTo>
                  <a:cubicBezTo>
                    <a:pt x="396" y="1816"/>
                    <a:pt x="395" y="1811"/>
                    <a:pt x="396" y="1807"/>
                  </a:cubicBezTo>
                  <a:close/>
                  <a:moveTo>
                    <a:pt x="416" y="1763"/>
                  </a:moveTo>
                  <a:lnTo>
                    <a:pt x="423" y="1749"/>
                  </a:lnTo>
                  <a:cubicBezTo>
                    <a:pt x="425" y="1745"/>
                    <a:pt x="429" y="1743"/>
                    <a:pt x="433" y="1745"/>
                  </a:cubicBezTo>
                  <a:cubicBezTo>
                    <a:pt x="437" y="1746"/>
                    <a:pt x="439" y="1751"/>
                    <a:pt x="437" y="1755"/>
                  </a:cubicBezTo>
                  <a:lnTo>
                    <a:pt x="431" y="1770"/>
                  </a:lnTo>
                  <a:cubicBezTo>
                    <a:pt x="429" y="1774"/>
                    <a:pt x="424" y="1776"/>
                    <a:pt x="420" y="1774"/>
                  </a:cubicBezTo>
                  <a:cubicBezTo>
                    <a:pt x="416" y="1772"/>
                    <a:pt x="414" y="1767"/>
                    <a:pt x="416" y="1763"/>
                  </a:cubicBezTo>
                  <a:close/>
                  <a:moveTo>
                    <a:pt x="436" y="1719"/>
                  </a:moveTo>
                  <a:lnTo>
                    <a:pt x="442" y="1705"/>
                  </a:lnTo>
                  <a:cubicBezTo>
                    <a:pt x="444" y="1701"/>
                    <a:pt x="449" y="1699"/>
                    <a:pt x="453" y="1701"/>
                  </a:cubicBezTo>
                  <a:cubicBezTo>
                    <a:pt x="457" y="1703"/>
                    <a:pt x="459" y="1707"/>
                    <a:pt x="457" y="1711"/>
                  </a:cubicBezTo>
                  <a:lnTo>
                    <a:pt x="450" y="1726"/>
                  </a:lnTo>
                  <a:cubicBezTo>
                    <a:pt x="449" y="1730"/>
                    <a:pt x="444" y="1732"/>
                    <a:pt x="440" y="1730"/>
                  </a:cubicBezTo>
                  <a:cubicBezTo>
                    <a:pt x="436" y="1728"/>
                    <a:pt x="434" y="1723"/>
                    <a:pt x="436" y="1719"/>
                  </a:cubicBezTo>
                  <a:close/>
                  <a:moveTo>
                    <a:pt x="456" y="1676"/>
                  </a:moveTo>
                  <a:lnTo>
                    <a:pt x="462" y="1661"/>
                  </a:lnTo>
                  <a:cubicBezTo>
                    <a:pt x="464" y="1657"/>
                    <a:pt x="469" y="1655"/>
                    <a:pt x="473" y="1657"/>
                  </a:cubicBezTo>
                  <a:cubicBezTo>
                    <a:pt x="477" y="1659"/>
                    <a:pt x="479" y="1664"/>
                    <a:pt x="477" y="1668"/>
                  </a:cubicBezTo>
                  <a:lnTo>
                    <a:pt x="470" y="1682"/>
                  </a:lnTo>
                  <a:cubicBezTo>
                    <a:pt x="468" y="1686"/>
                    <a:pt x="464" y="1688"/>
                    <a:pt x="460" y="1686"/>
                  </a:cubicBezTo>
                  <a:cubicBezTo>
                    <a:pt x="456" y="1684"/>
                    <a:pt x="454" y="1680"/>
                    <a:pt x="456" y="1676"/>
                  </a:cubicBezTo>
                  <a:close/>
                  <a:moveTo>
                    <a:pt x="475" y="1632"/>
                  </a:moveTo>
                  <a:lnTo>
                    <a:pt x="482" y="1617"/>
                  </a:lnTo>
                  <a:cubicBezTo>
                    <a:pt x="484" y="1613"/>
                    <a:pt x="488" y="1611"/>
                    <a:pt x="492" y="1613"/>
                  </a:cubicBezTo>
                  <a:cubicBezTo>
                    <a:pt x="496" y="1615"/>
                    <a:pt x="498" y="1620"/>
                    <a:pt x="496" y="1624"/>
                  </a:cubicBezTo>
                  <a:lnTo>
                    <a:pt x="490" y="1638"/>
                  </a:lnTo>
                  <a:cubicBezTo>
                    <a:pt x="488" y="1642"/>
                    <a:pt x="483" y="1644"/>
                    <a:pt x="479" y="1642"/>
                  </a:cubicBezTo>
                  <a:cubicBezTo>
                    <a:pt x="475" y="1641"/>
                    <a:pt x="473" y="1636"/>
                    <a:pt x="475" y="1632"/>
                  </a:cubicBezTo>
                  <a:close/>
                  <a:moveTo>
                    <a:pt x="495" y="1588"/>
                  </a:moveTo>
                  <a:lnTo>
                    <a:pt x="502" y="1573"/>
                  </a:lnTo>
                  <a:cubicBezTo>
                    <a:pt x="503" y="1569"/>
                    <a:pt x="508" y="1568"/>
                    <a:pt x="512" y="1569"/>
                  </a:cubicBezTo>
                  <a:cubicBezTo>
                    <a:pt x="516" y="1571"/>
                    <a:pt x="518" y="1576"/>
                    <a:pt x="516" y="1580"/>
                  </a:cubicBezTo>
                  <a:lnTo>
                    <a:pt x="510" y="1595"/>
                  </a:lnTo>
                  <a:cubicBezTo>
                    <a:pt x="508" y="1599"/>
                    <a:pt x="503" y="1600"/>
                    <a:pt x="499" y="1599"/>
                  </a:cubicBezTo>
                  <a:cubicBezTo>
                    <a:pt x="495" y="1597"/>
                    <a:pt x="493" y="1592"/>
                    <a:pt x="495" y="1588"/>
                  </a:cubicBezTo>
                  <a:close/>
                  <a:moveTo>
                    <a:pt x="515" y="1544"/>
                  </a:moveTo>
                  <a:lnTo>
                    <a:pt x="521" y="1530"/>
                  </a:lnTo>
                  <a:cubicBezTo>
                    <a:pt x="523" y="1526"/>
                    <a:pt x="528" y="1524"/>
                    <a:pt x="532" y="1526"/>
                  </a:cubicBezTo>
                  <a:cubicBezTo>
                    <a:pt x="536" y="1527"/>
                    <a:pt x="538" y="1532"/>
                    <a:pt x="536" y="1536"/>
                  </a:cubicBezTo>
                  <a:lnTo>
                    <a:pt x="529" y="1551"/>
                  </a:lnTo>
                  <a:cubicBezTo>
                    <a:pt x="528" y="1555"/>
                    <a:pt x="523" y="1557"/>
                    <a:pt x="519" y="1555"/>
                  </a:cubicBezTo>
                  <a:cubicBezTo>
                    <a:pt x="515" y="1553"/>
                    <a:pt x="513" y="1548"/>
                    <a:pt x="515" y="1544"/>
                  </a:cubicBezTo>
                  <a:close/>
                  <a:moveTo>
                    <a:pt x="534" y="1500"/>
                  </a:moveTo>
                  <a:lnTo>
                    <a:pt x="541" y="1486"/>
                  </a:lnTo>
                  <a:cubicBezTo>
                    <a:pt x="543" y="1482"/>
                    <a:pt x="548" y="1480"/>
                    <a:pt x="552" y="1482"/>
                  </a:cubicBezTo>
                  <a:cubicBezTo>
                    <a:pt x="556" y="1484"/>
                    <a:pt x="557" y="1488"/>
                    <a:pt x="556" y="1492"/>
                  </a:cubicBezTo>
                  <a:lnTo>
                    <a:pt x="549" y="1507"/>
                  </a:lnTo>
                  <a:cubicBezTo>
                    <a:pt x="547" y="1511"/>
                    <a:pt x="543" y="1513"/>
                    <a:pt x="538" y="1511"/>
                  </a:cubicBezTo>
                  <a:cubicBezTo>
                    <a:pt x="534" y="1509"/>
                    <a:pt x="533" y="1504"/>
                    <a:pt x="534" y="1500"/>
                  </a:cubicBezTo>
                  <a:close/>
                  <a:moveTo>
                    <a:pt x="554" y="1457"/>
                  </a:moveTo>
                  <a:lnTo>
                    <a:pt x="561" y="1442"/>
                  </a:lnTo>
                  <a:cubicBezTo>
                    <a:pt x="563" y="1438"/>
                    <a:pt x="567" y="1436"/>
                    <a:pt x="571" y="1438"/>
                  </a:cubicBezTo>
                  <a:cubicBezTo>
                    <a:pt x="575" y="1440"/>
                    <a:pt x="577" y="1444"/>
                    <a:pt x="575" y="1449"/>
                  </a:cubicBezTo>
                  <a:lnTo>
                    <a:pt x="569" y="1463"/>
                  </a:lnTo>
                  <a:cubicBezTo>
                    <a:pt x="567" y="1467"/>
                    <a:pt x="562" y="1469"/>
                    <a:pt x="558" y="1467"/>
                  </a:cubicBezTo>
                  <a:cubicBezTo>
                    <a:pt x="554" y="1465"/>
                    <a:pt x="552" y="1461"/>
                    <a:pt x="554" y="1457"/>
                  </a:cubicBezTo>
                  <a:close/>
                  <a:moveTo>
                    <a:pt x="574" y="1413"/>
                  </a:moveTo>
                  <a:lnTo>
                    <a:pt x="580" y="1398"/>
                  </a:lnTo>
                  <a:cubicBezTo>
                    <a:pt x="582" y="1394"/>
                    <a:pt x="587" y="1392"/>
                    <a:pt x="591" y="1394"/>
                  </a:cubicBezTo>
                  <a:cubicBezTo>
                    <a:pt x="595" y="1396"/>
                    <a:pt x="597" y="1401"/>
                    <a:pt x="595" y="1405"/>
                  </a:cubicBezTo>
                  <a:lnTo>
                    <a:pt x="589" y="1419"/>
                  </a:lnTo>
                  <a:cubicBezTo>
                    <a:pt x="587" y="1423"/>
                    <a:pt x="582" y="1425"/>
                    <a:pt x="578" y="1423"/>
                  </a:cubicBezTo>
                  <a:cubicBezTo>
                    <a:pt x="574" y="1422"/>
                    <a:pt x="572" y="1417"/>
                    <a:pt x="574" y="1413"/>
                  </a:cubicBezTo>
                  <a:close/>
                  <a:moveTo>
                    <a:pt x="594" y="1369"/>
                  </a:moveTo>
                  <a:lnTo>
                    <a:pt x="600" y="1354"/>
                  </a:lnTo>
                  <a:cubicBezTo>
                    <a:pt x="602" y="1350"/>
                    <a:pt x="607" y="1348"/>
                    <a:pt x="611" y="1350"/>
                  </a:cubicBezTo>
                  <a:cubicBezTo>
                    <a:pt x="615" y="1352"/>
                    <a:pt x="617" y="1357"/>
                    <a:pt x="615" y="1361"/>
                  </a:cubicBezTo>
                  <a:lnTo>
                    <a:pt x="608" y="1376"/>
                  </a:lnTo>
                  <a:cubicBezTo>
                    <a:pt x="606" y="1380"/>
                    <a:pt x="602" y="1381"/>
                    <a:pt x="598" y="1380"/>
                  </a:cubicBezTo>
                  <a:cubicBezTo>
                    <a:pt x="594" y="1378"/>
                    <a:pt x="592" y="1373"/>
                    <a:pt x="594" y="1369"/>
                  </a:cubicBezTo>
                  <a:close/>
                  <a:moveTo>
                    <a:pt x="613" y="1325"/>
                  </a:moveTo>
                  <a:lnTo>
                    <a:pt x="620" y="1311"/>
                  </a:lnTo>
                  <a:cubicBezTo>
                    <a:pt x="622" y="1306"/>
                    <a:pt x="626" y="1305"/>
                    <a:pt x="631" y="1306"/>
                  </a:cubicBezTo>
                  <a:cubicBezTo>
                    <a:pt x="635" y="1308"/>
                    <a:pt x="636" y="1313"/>
                    <a:pt x="635" y="1317"/>
                  </a:cubicBezTo>
                  <a:lnTo>
                    <a:pt x="628" y="1332"/>
                  </a:lnTo>
                  <a:cubicBezTo>
                    <a:pt x="626" y="1336"/>
                    <a:pt x="621" y="1338"/>
                    <a:pt x="617" y="1336"/>
                  </a:cubicBezTo>
                  <a:cubicBezTo>
                    <a:pt x="613" y="1334"/>
                    <a:pt x="612" y="1329"/>
                    <a:pt x="613" y="1325"/>
                  </a:cubicBezTo>
                  <a:close/>
                  <a:moveTo>
                    <a:pt x="633" y="1281"/>
                  </a:moveTo>
                  <a:lnTo>
                    <a:pt x="640" y="1267"/>
                  </a:lnTo>
                  <a:cubicBezTo>
                    <a:pt x="641" y="1263"/>
                    <a:pt x="646" y="1261"/>
                    <a:pt x="650" y="1263"/>
                  </a:cubicBezTo>
                  <a:cubicBezTo>
                    <a:pt x="654" y="1264"/>
                    <a:pt x="656" y="1269"/>
                    <a:pt x="654" y="1273"/>
                  </a:cubicBezTo>
                  <a:lnTo>
                    <a:pt x="648" y="1288"/>
                  </a:lnTo>
                  <a:cubicBezTo>
                    <a:pt x="646" y="1292"/>
                    <a:pt x="641" y="1294"/>
                    <a:pt x="637" y="1292"/>
                  </a:cubicBezTo>
                  <a:cubicBezTo>
                    <a:pt x="633" y="1290"/>
                    <a:pt x="631" y="1285"/>
                    <a:pt x="633" y="1281"/>
                  </a:cubicBezTo>
                  <a:close/>
                  <a:moveTo>
                    <a:pt x="653" y="1237"/>
                  </a:moveTo>
                  <a:lnTo>
                    <a:pt x="659" y="1223"/>
                  </a:lnTo>
                  <a:cubicBezTo>
                    <a:pt x="661" y="1219"/>
                    <a:pt x="666" y="1217"/>
                    <a:pt x="670" y="1219"/>
                  </a:cubicBezTo>
                  <a:cubicBezTo>
                    <a:pt x="674" y="1221"/>
                    <a:pt x="676" y="1225"/>
                    <a:pt x="674" y="1229"/>
                  </a:cubicBezTo>
                  <a:lnTo>
                    <a:pt x="667" y="1244"/>
                  </a:lnTo>
                  <a:cubicBezTo>
                    <a:pt x="666" y="1248"/>
                    <a:pt x="661" y="1250"/>
                    <a:pt x="657" y="1248"/>
                  </a:cubicBezTo>
                  <a:cubicBezTo>
                    <a:pt x="653" y="1246"/>
                    <a:pt x="651" y="1242"/>
                    <a:pt x="653" y="1237"/>
                  </a:cubicBezTo>
                  <a:close/>
                  <a:moveTo>
                    <a:pt x="673" y="1194"/>
                  </a:moveTo>
                  <a:lnTo>
                    <a:pt x="679" y="1179"/>
                  </a:lnTo>
                  <a:cubicBezTo>
                    <a:pt x="681" y="1175"/>
                    <a:pt x="686" y="1173"/>
                    <a:pt x="690" y="1175"/>
                  </a:cubicBezTo>
                  <a:cubicBezTo>
                    <a:pt x="694" y="1177"/>
                    <a:pt x="696" y="1182"/>
                    <a:pt x="694" y="1186"/>
                  </a:cubicBezTo>
                  <a:lnTo>
                    <a:pt x="687" y="1200"/>
                  </a:lnTo>
                  <a:cubicBezTo>
                    <a:pt x="685" y="1204"/>
                    <a:pt x="681" y="1206"/>
                    <a:pt x="677" y="1204"/>
                  </a:cubicBezTo>
                  <a:cubicBezTo>
                    <a:pt x="673" y="1202"/>
                    <a:pt x="671" y="1198"/>
                    <a:pt x="673" y="1194"/>
                  </a:cubicBezTo>
                  <a:close/>
                  <a:moveTo>
                    <a:pt x="692" y="1150"/>
                  </a:moveTo>
                  <a:lnTo>
                    <a:pt x="699" y="1135"/>
                  </a:lnTo>
                  <a:cubicBezTo>
                    <a:pt x="701" y="1131"/>
                    <a:pt x="705" y="1129"/>
                    <a:pt x="709" y="1131"/>
                  </a:cubicBezTo>
                  <a:cubicBezTo>
                    <a:pt x="713" y="1133"/>
                    <a:pt x="715" y="1138"/>
                    <a:pt x="713" y="1142"/>
                  </a:cubicBezTo>
                  <a:lnTo>
                    <a:pt x="707" y="1156"/>
                  </a:lnTo>
                  <a:cubicBezTo>
                    <a:pt x="705" y="1160"/>
                    <a:pt x="700" y="1162"/>
                    <a:pt x="696" y="1160"/>
                  </a:cubicBezTo>
                  <a:cubicBezTo>
                    <a:pt x="692" y="1159"/>
                    <a:pt x="690" y="1154"/>
                    <a:pt x="692" y="1150"/>
                  </a:cubicBezTo>
                  <a:close/>
                  <a:moveTo>
                    <a:pt x="712" y="1106"/>
                  </a:moveTo>
                  <a:lnTo>
                    <a:pt x="719" y="1091"/>
                  </a:lnTo>
                  <a:cubicBezTo>
                    <a:pt x="720" y="1087"/>
                    <a:pt x="725" y="1086"/>
                    <a:pt x="729" y="1087"/>
                  </a:cubicBezTo>
                  <a:cubicBezTo>
                    <a:pt x="733" y="1089"/>
                    <a:pt x="735" y="1094"/>
                    <a:pt x="733" y="1098"/>
                  </a:cubicBezTo>
                  <a:lnTo>
                    <a:pt x="727" y="1113"/>
                  </a:lnTo>
                  <a:cubicBezTo>
                    <a:pt x="725" y="1117"/>
                    <a:pt x="720" y="1118"/>
                    <a:pt x="716" y="1117"/>
                  </a:cubicBezTo>
                  <a:cubicBezTo>
                    <a:pt x="712" y="1115"/>
                    <a:pt x="710" y="1110"/>
                    <a:pt x="712" y="1106"/>
                  </a:cubicBezTo>
                  <a:close/>
                  <a:moveTo>
                    <a:pt x="732" y="1062"/>
                  </a:moveTo>
                  <a:lnTo>
                    <a:pt x="738" y="1048"/>
                  </a:lnTo>
                  <a:cubicBezTo>
                    <a:pt x="740" y="1044"/>
                    <a:pt x="745" y="1042"/>
                    <a:pt x="749" y="1044"/>
                  </a:cubicBezTo>
                  <a:cubicBezTo>
                    <a:pt x="753" y="1045"/>
                    <a:pt x="755" y="1050"/>
                    <a:pt x="753" y="1054"/>
                  </a:cubicBezTo>
                  <a:lnTo>
                    <a:pt x="746" y="1069"/>
                  </a:lnTo>
                  <a:cubicBezTo>
                    <a:pt x="744" y="1073"/>
                    <a:pt x="740" y="1075"/>
                    <a:pt x="736" y="1073"/>
                  </a:cubicBezTo>
                  <a:cubicBezTo>
                    <a:pt x="732" y="1071"/>
                    <a:pt x="730" y="1066"/>
                    <a:pt x="732" y="1062"/>
                  </a:cubicBezTo>
                  <a:close/>
                  <a:moveTo>
                    <a:pt x="751" y="1018"/>
                  </a:moveTo>
                  <a:lnTo>
                    <a:pt x="758" y="1004"/>
                  </a:lnTo>
                  <a:cubicBezTo>
                    <a:pt x="760" y="1000"/>
                    <a:pt x="765" y="998"/>
                    <a:pt x="769" y="1000"/>
                  </a:cubicBezTo>
                  <a:cubicBezTo>
                    <a:pt x="773" y="1002"/>
                    <a:pt x="774" y="1006"/>
                    <a:pt x="773" y="1010"/>
                  </a:cubicBezTo>
                  <a:lnTo>
                    <a:pt x="766" y="1025"/>
                  </a:lnTo>
                  <a:cubicBezTo>
                    <a:pt x="764" y="1029"/>
                    <a:pt x="759" y="1031"/>
                    <a:pt x="755" y="1029"/>
                  </a:cubicBezTo>
                  <a:cubicBezTo>
                    <a:pt x="751" y="1027"/>
                    <a:pt x="750" y="1022"/>
                    <a:pt x="751" y="1018"/>
                  </a:cubicBezTo>
                  <a:close/>
                  <a:moveTo>
                    <a:pt x="771" y="975"/>
                  </a:moveTo>
                  <a:lnTo>
                    <a:pt x="778" y="960"/>
                  </a:lnTo>
                  <a:cubicBezTo>
                    <a:pt x="780" y="956"/>
                    <a:pt x="784" y="954"/>
                    <a:pt x="788" y="956"/>
                  </a:cubicBezTo>
                  <a:cubicBezTo>
                    <a:pt x="792" y="958"/>
                    <a:pt x="794" y="963"/>
                    <a:pt x="792" y="967"/>
                  </a:cubicBezTo>
                  <a:lnTo>
                    <a:pt x="786" y="981"/>
                  </a:lnTo>
                  <a:cubicBezTo>
                    <a:pt x="784" y="985"/>
                    <a:pt x="779" y="987"/>
                    <a:pt x="775" y="985"/>
                  </a:cubicBezTo>
                  <a:cubicBezTo>
                    <a:pt x="771" y="983"/>
                    <a:pt x="769" y="979"/>
                    <a:pt x="771" y="975"/>
                  </a:cubicBezTo>
                  <a:close/>
                  <a:moveTo>
                    <a:pt x="791" y="931"/>
                  </a:moveTo>
                  <a:lnTo>
                    <a:pt x="797" y="916"/>
                  </a:lnTo>
                  <a:cubicBezTo>
                    <a:pt x="799" y="912"/>
                    <a:pt x="804" y="910"/>
                    <a:pt x="808" y="912"/>
                  </a:cubicBezTo>
                  <a:cubicBezTo>
                    <a:pt x="812" y="914"/>
                    <a:pt x="814" y="919"/>
                    <a:pt x="812" y="923"/>
                  </a:cubicBezTo>
                  <a:lnTo>
                    <a:pt x="805" y="937"/>
                  </a:lnTo>
                  <a:cubicBezTo>
                    <a:pt x="804" y="941"/>
                    <a:pt x="799" y="943"/>
                    <a:pt x="795" y="941"/>
                  </a:cubicBezTo>
                  <a:cubicBezTo>
                    <a:pt x="791" y="940"/>
                    <a:pt x="789" y="935"/>
                    <a:pt x="791" y="931"/>
                  </a:cubicBezTo>
                  <a:close/>
                  <a:moveTo>
                    <a:pt x="811" y="887"/>
                  </a:moveTo>
                  <a:lnTo>
                    <a:pt x="817" y="872"/>
                  </a:lnTo>
                  <a:cubicBezTo>
                    <a:pt x="819" y="868"/>
                    <a:pt x="824" y="867"/>
                    <a:pt x="828" y="868"/>
                  </a:cubicBezTo>
                  <a:cubicBezTo>
                    <a:pt x="832" y="870"/>
                    <a:pt x="834" y="875"/>
                    <a:pt x="832" y="879"/>
                  </a:cubicBezTo>
                  <a:lnTo>
                    <a:pt x="825" y="894"/>
                  </a:lnTo>
                  <a:cubicBezTo>
                    <a:pt x="823" y="898"/>
                    <a:pt x="819" y="899"/>
                    <a:pt x="815" y="898"/>
                  </a:cubicBezTo>
                  <a:cubicBezTo>
                    <a:pt x="811" y="896"/>
                    <a:pt x="809" y="891"/>
                    <a:pt x="811" y="887"/>
                  </a:cubicBezTo>
                  <a:close/>
                  <a:moveTo>
                    <a:pt x="830" y="843"/>
                  </a:moveTo>
                  <a:lnTo>
                    <a:pt x="837" y="829"/>
                  </a:lnTo>
                  <a:cubicBezTo>
                    <a:pt x="839" y="825"/>
                    <a:pt x="843" y="823"/>
                    <a:pt x="847" y="825"/>
                  </a:cubicBezTo>
                  <a:cubicBezTo>
                    <a:pt x="851" y="826"/>
                    <a:pt x="853" y="831"/>
                    <a:pt x="851" y="835"/>
                  </a:cubicBezTo>
                  <a:lnTo>
                    <a:pt x="845" y="850"/>
                  </a:lnTo>
                  <a:cubicBezTo>
                    <a:pt x="843" y="854"/>
                    <a:pt x="838" y="856"/>
                    <a:pt x="834" y="854"/>
                  </a:cubicBezTo>
                  <a:cubicBezTo>
                    <a:pt x="830" y="852"/>
                    <a:pt x="828" y="847"/>
                    <a:pt x="830" y="843"/>
                  </a:cubicBezTo>
                  <a:close/>
                  <a:moveTo>
                    <a:pt x="850" y="799"/>
                  </a:moveTo>
                  <a:lnTo>
                    <a:pt x="857" y="785"/>
                  </a:lnTo>
                  <a:cubicBezTo>
                    <a:pt x="858" y="781"/>
                    <a:pt x="863" y="779"/>
                    <a:pt x="867" y="781"/>
                  </a:cubicBezTo>
                  <a:cubicBezTo>
                    <a:pt x="871" y="783"/>
                    <a:pt x="873" y="787"/>
                    <a:pt x="871" y="791"/>
                  </a:cubicBezTo>
                  <a:lnTo>
                    <a:pt x="865" y="806"/>
                  </a:lnTo>
                  <a:cubicBezTo>
                    <a:pt x="863" y="810"/>
                    <a:pt x="858" y="812"/>
                    <a:pt x="854" y="810"/>
                  </a:cubicBezTo>
                  <a:cubicBezTo>
                    <a:pt x="850" y="808"/>
                    <a:pt x="848" y="803"/>
                    <a:pt x="850" y="799"/>
                  </a:cubicBezTo>
                  <a:close/>
                  <a:moveTo>
                    <a:pt x="870" y="756"/>
                  </a:moveTo>
                  <a:lnTo>
                    <a:pt x="876" y="741"/>
                  </a:lnTo>
                  <a:cubicBezTo>
                    <a:pt x="878" y="737"/>
                    <a:pt x="883" y="735"/>
                    <a:pt x="887" y="737"/>
                  </a:cubicBezTo>
                  <a:cubicBezTo>
                    <a:pt x="891" y="739"/>
                    <a:pt x="893" y="743"/>
                    <a:pt x="891" y="748"/>
                  </a:cubicBezTo>
                  <a:lnTo>
                    <a:pt x="884" y="762"/>
                  </a:lnTo>
                  <a:cubicBezTo>
                    <a:pt x="883" y="766"/>
                    <a:pt x="878" y="768"/>
                    <a:pt x="874" y="766"/>
                  </a:cubicBezTo>
                  <a:cubicBezTo>
                    <a:pt x="870" y="764"/>
                    <a:pt x="868" y="760"/>
                    <a:pt x="870" y="756"/>
                  </a:cubicBezTo>
                  <a:close/>
                  <a:moveTo>
                    <a:pt x="889" y="712"/>
                  </a:moveTo>
                  <a:lnTo>
                    <a:pt x="896" y="697"/>
                  </a:lnTo>
                  <a:cubicBezTo>
                    <a:pt x="898" y="693"/>
                    <a:pt x="903" y="691"/>
                    <a:pt x="907" y="693"/>
                  </a:cubicBezTo>
                  <a:cubicBezTo>
                    <a:pt x="911" y="695"/>
                    <a:pt x="912" y="700"/>
                    <a:pt x="911" y="704"/>
                  </a:cubicBezTo>
                  <a:lnTo>
                    <a:pt x="904" y="718"/>
                  </a:lnTo>
                  <a:cubicBezTo>
                    <a:pt x="902" y="722"/>
                    <a:pt x="898" y="724"/>
                    <a:pt x="893" y="722"/>
                  </a:cubicBezTo>
                  <a:cubicBezTo>
                    <a:pt x="889" y="720"/>
                    <a:pt x="888" y="716"/>
                    <a:pt x="889" y="712"/>
                  </a:cubicBezTo>
                  <a:close/>
                  <a:moveTo>
                    <a:pt x="909" y="668"/>
                  </a:moveTo>
                  <a:lnTo>
                    <a:pt x="916" y="653"/>
                  </a:lnTo>
                  <a:cubicBezTo>
                    <a:pt x="918" y="649"/>
                    <a:pt x="922" y="647"/>
                    <a:pt x="926" y="649"/>
                  </a:cubicBezTo>
                  <a:cubicBezTo>
                    <a:pt x="930" y="651"/>
                    <a:pt x="932" y="656"/>
                    <a:pt x="930" y="660"/>
                  </a:cubicBezTo>
                  <a:lnTo>
                    <a:pt x="924" y="674"/>
                  </a:lnTo>
                  <a:cubicBezTo>
                    <a:pt x="922" y="679"/>
                    <a:pt x="917" y="680"/>
                    <a:pt x="913" y="678"/>
                  </a:cubicBezTo>
                  <a:cubicBezTo>
                    <a:pt x="909" y="677"/>
                    <a:pt x="907" y="672"/>
                    <a:pt x="909" y="668"/>
                  </a:cubicBezTo>
                  <a:close/>
                  <a:moveTo>
                    <a:pt x="929" y="624"/>
                  </a:moveTo>
                  <a:lnTo>
                    <a:pt x="935" y="609"/>
                  </a:lnTo>
                  <a:cubicBezTo>
                    <a:pt x="937" y="605"/>
                    <a:pt x="942" y="604"/>
                    <a:pt x="946" y="605"/>
                  </a:cubicBezTo>
                  <a:cubicBezTo>
                    <a:pt x="950" y="607"/>
                    <a:pt x="952" y="612"/>
                    <a:pt x="950" y="616"/>
                  </a:cubicBezTo>
                  <a:lnTo>
                    <a:pt x="944" y="631"/>
                  </a:lnTo>
                  <a:cubicBezTo>
                    <a:pt x="942" y="635"/>
                    <a:pt x="937" y="637"/>
                    <a:pt x="933" y="635"/>
                  </a:cubicBezTo>
                  <a:cubicBezTo>
                    <a:pt x="929" y="633"/>
                    <a:pt x="927" y="628"/>
                    <a:pt x="929" y="624"/>
                  </a:cubicBezTo>
                  <a:close/>
                  <a:moveTo>
                    <a:pt x="949" y="580"/>
                  </a:moveTo>
                  <a:lnTo>
                    <a:pt x="955" y="566"/>
                  </a:lnTo>
                  <a:cubicBezTo>
                    <a:pt x="957" y="562"/>
                    <a:pt x="962" y="560"/>
                    <a:pt x="966" y="562"/>
                  </a:cubicBezTo>
                  <a:cubicBezTo>
                    <a:pt x="970" y="563"/>
                    <a:pt x="972" y="568"/>
                    <a:pt x="970" y="572"/>
                  </a:cubicBezTo>
                  <a:lnTo>
                    <a:pt x="963" y="587"/>
                  </a:lnTo>
                  <a:cubicBezTo>
                    <a:pt x="961" y="591"/>
                    <a:pt x="957" y="593"/>
                    <a:pt x="953" y="591"/>
                  </a:cubicBezTo>
                  <a:cubicBezTo>
                    <a:pt x="949" y="589"/>
                    <a:pt x="947" y="584"/>
                    <a:pt x="949" y="580"/>
                  </a:cubicBezTo>
                  <a:close/>
                  <a:moveTo>
                    <a:pt x="968" y="536"/>
                  </a:moveTo>
                  <a:lnTo>
                    <a:pt x="975" y="522"/>
                  </a:lnTo>
                  <a:cubicBezTo>
                    <a:pt x="977" y="518"/>
                    <a:pt x="981" y="516"/>
                    <a:pt x="986" y="518"/>
                  </a:cubicBezTo>
                  <a:cubicBezTo>
                    <a:pt x="990" y="520"/>
                    <a:pt x="991" y="524"/>
                    <a:pt x="990" y="528"/>
                  </a:cubicBezTo>
                  <a:lnTo>
                    <a:pt x="983" y="543"/>
                  </a:lnTo>
                  <a:cubicBezTo>
                    <a:pt x="981" y="547"/>
                    <a:pt x="976" y="549"/>
                    <a:pt x="972" y="547"/>
                  </a:cubicBezTo>
                  <a:cubicBezTo>
                    <a:pt x="968" y="545"/>
                    <a:pt x="967" y="541"/>
                    <a:pt x="968" y="536"/>
                  </a:cubicBezTo>
                  <a:close/>
                  <a:moveTo>
                    <a:pt x="988" y="493"/>
                  </a:moveTo>
                  <a:lnTo>
                    <a:pt x="995" y="478"/>
                  </a:lnTo>
                  <a:cubicBezTo>
                    <a:pt x="996" y="474"/>
                    <a:pt x="1001" y="472"/>
                    <a:pt x="1005" y="474"/>
                  </a:cubicBezTo>
                  <a:cubicBezTo>
                    <a:pt x="1009" y="476"/>
                    <a:pt x="1011" y="481"/>
                    <a:pt x="1009" y="485"/>
                  </a:cubicBezTo>
                  <a:lnTo>
                    <a:pt x="1003" y="499"/>
                  </a:lnTo>
                  <a:cubicBezTo>
                    <a:pt x="1001" y="503"/>
                    <a:pt x="996" y="505"/>
                    <a:pt x="992" y="503"/>
                  </a:cubicBezTo>
                  <a:cubicBezTo>
                    <a:pt x="988" y="501"/>
                    <a:pt x="986" y="497"/>
                    <a:pt x="988" y="493"/>
                  </a:cubicBezTo>
                  <a:close/>
                  <a:moveTo>
                    <a:pt x="1008" y="449"/>
                  </a:moveTo>
                  <a:lnTo>
                    <a:pt x="1014" y="434"/>
                  </a:lnTo>
                  <a:cubicBezTo>
                    <a:pt x="1016" y="430"/>
                    <a:pt x="1021" y="428"/>
                    <a:pt x="1025" y="430"/>
                  </a:cubicBezTo>
                  <a:cubicBezTo>
                    <a:pt x="1029" y="432"/>
                    <a:pt x="1031" y="437"/>
                    <a:pt x="1029" y="441"/>
                  </a:cubicBezTo>
                  <a:lnTo>
                    <a:pt x="1022" y="455"/>
                  </a:lnTo>
                  <a:cubicBezTo>
                    <a:pt x="1021" y="459"/>
                    <a:pt x="1016" y="461"/>
                    <a:pt x="1012" y="459"/>
                  </a:cubicBezTo>
                  <a:cubicBezTo>
                    <a:pt x="1008" y="458"/>
                    <a:pt x="1006" y="453"/>
                    <a:pt x="1008" y="449"/>
                  </a:cubicBezTo>
                  <a:close/>
                  <a:moveTo>
                    <a:pt x="1028" y="405"/>
                  </a:moveTo>
                  <a:lnTo>
                    <a:pt x="1034" y="390"/>
                  </a:lnTo>
                  <a:cubicBezTo>
                    <a:pt x="1036" y="386"/>
                    <a:pt x="1041" y="385"/>
                    <a:pt x="1045" y="386"/>
                  </a:cubicBezTo>
                  <a:cubicBezTo>
                    <a:pt x="1049" y="388"/>
                    <a:pt x="1051" y="393"/>
                    <a:pt x="1049" y="397"/>
                  </a:cubicBezTo>
                  <a:lnTo>
                    <a:pt x="1042" y="412"/>
                  </a:lnTo>
                  <a:cubicBezTo>
                    <a:pt x="1040" y="416"/>
                    <a:pt x="1036" y="417"/>
                    <a:pt x="1032" y="416"/>
                  </a:cubicBezTo>
                  <a:cubicBezTo>
                    <a:pt x="1028" y="414"/>
                    <a:pt x="1026" y="409"/>
                    <a:pt x="1028" y="405"/>
                  </a:cubicBezTo>
                  <a:close/>
                  <a:moveTo>
                    <a:pt x="1047" y="361"/>
                  </a:moveTo>
                  <a:lnTo>
                    <a:pt x="1054" y="347"/>
                  </a:lnTo>
                  <a:cubicBezTo>
                    <a:pt x="1056" y="343"/>
                    <a:pt x="1060" y="341"/>
                    <a:pt x="1064" y="343"/>
                  </a:cubicBezTo>
                  <a:cubicBezTo>
                    <a:pt x="1068" y="344"/>
                    <a:pt x="1070" y="349"/>
                    <a:pt x="1068" y="353"/>
                  </a:cubicBezTo>
                  <a:lnTo>
                    <a:pt x="1062" y="368"/>
                  </a:lnTo>
                  <a:cubicBezTo>
                    <a:pt x="1060" y="372"/>
                    <a:pt x="1055" y="374"/>
                    <a:pt x="1051" y="372"/>
                  </a:cubicBezTo>
                  <a:cubicBezTo>
                    <a:pt x="1047" y="370"/>
                    <a:pt x="1045" y="365"/>
                    <a:pt x="1047" y="361"/>
                  </a:cubicBezTo>
                  <a:close/>
                  <a:moveTo>
                    <a:pt x="1067" y="317"/>
                  </a:moveTo>
                  <a:lnTo>
                    <a:pt x="1074" y="303"/>
                  </a:lnTo>
                  <a:cubicBezTo>
                    <a:pt x="1075" y="299"/>
                    <a:pt x="1080" y="297"/>
                    <a:pt x="1084" y="299"/>
                  </a:cubicBezTo>
                  <a:cubicBezTo>
                    <a:pt x="1088" y="301"/>
                    <a:pt x="1090" y="305"/>
                    <a:pt x="1088" y="309"/>
                  </a:cubicBezTo>
                  <a:lnTo>
                    <a:pt x="1082" y="324"/>
                  </a:lnTo>
                  <a:cubicBezTo>
                    <a:pt x="1080" y="328"/>
                    <a:pt x="1075" y="330"/>
                    <a:pt x="1071" y="328"/>
                  </a:cubicBezTo>
                  <a:cubicBezTo>
                    <a:pt x="1067" y="326"/>
                    <a:pt x="1065" y="321"/>
                    <a:pt x="1067" y="317"/>
                  </a:cubicBezTo>
                  <a:close/>
                  <a:moveTo>
                    <a:pt x="1087" y="274"/>
                  </a:moveTo>
                  <a:lnTo>
                    <a:pt x="1093" y="259"/>
                  </a:lnTo>
                  <a:cubicBezTo>
                    <a:pt x="1095" y="255"/>
                    <a:pt x="1100" y="253"/>
                    <a:pt x="1104" y="255"/>
                  </a:cubicBezTo>
                  <a:cubicBezTo>
                    <a:pt x="1108" y="257"/>
                    <a:pt x="1110" y="262"/>
                    <a:pt x="1108" y="266"/>
                  </a:cubicBezTo>
                  <a:lnTo>
                    <a:pt x="1101" y="280"/>
                  </a:lnTo>
                  <a:cubicBezTo>
                    <a:pt x="1099" y="284"/>
                    <a:pt x="1095" y="286"/>
                    <a:pt x="1091" y="284"/>
                  </a:cubicBezTo>
                  <a:cubicBezTo>
                    <a:pt x="1087" y="282"/>
                    <a:pt x="1085" y="278"/>
                    <a:pt x="1087" y="274"/>
                  </a:cubicBezTo>
                  <a:close/>
                  <a:moveTo>
                    <a:pt x="1106" y="230"/>
                  </a:moveTo>
                  <a:lnTo>
                    <a:pt x="1113" y="215"/>
                  </a:lnTo>
                  <a:cubicBezTo>
                    <a:pt x="1115" y="211"/>
                    <a:pt x="1120" y="209"/>
                    <a:pt x="1124" y="211"/>
                  </a:cubicBezTo>
                  <a:cubicBezTo>
                    <a:pt x="1128" y="213"/>
                    <a:pt x="1129" y="218"/>
                    <a:pt x="1128" y="222"/>
                  </a:cubicBezTo>
                  <a:lnTo>
                    <a:pt x="1121" y="236"/>
                  </a:lnTo>
                  <a:cubicBezTo>
                    <a:pt x="1119" y="240"/>
                    <a:pt x="1114" y="242"/>
                    <a:pt x="1110" y="240"/>
                  </a:cubicBezTo>
                  <a:cubicBezTo>
                    <a:pt x="1106" y="239"/>
                    <a:pt x="1105" y="234"/>
                    <a:pt x="1106" y="230"/>
                  </a:cubicBezTo>
                  <a:close/>
                  <a:moveTo>
                    <a:pt x="1126" y="186"/>
                  </a:moveTo>
                  <a:lnTo>
                    <a:pt x="1133" y="171"/>
                  </a:lnTo>
                  <a:cubicBezTo>
                    <a:pt x="1135" y="167"/>
                    <a:pt x="1139" y="166"/>
                    <a:pt x="1143" y="167"/>
                  </a:cubicBezTo>
                  <a:cubicBezTo>
                    <a:pt x="1147" y="169"/>
                    <a:pt x="1149" y="174"/>
                    <a:pt x="1147" y="178"/>
                  </a:cubicBezTo>
                  <a:lnTo>
                    <a:pt x="1141" y="193"/>
                  </a:lnTo>
                  <a:cubicBezTo>
                    <a:pt x="1139" y="197"/>
                    <a:pt x="1134" y="198"/>
                    <a:pt x="1130" y="197"/>
                  </a:cubicBezTo>
                  <a:cubicBezTo>
                    <a:pt x="1126" y="195"/>
                    <a:pt x="1124" y="190"/>
                    <a:pt x="1126" y="186"/>
                  </a:cubicBezTo>
                  <a:close/>
                  <a:moveTo>
                    <a:pt x="1146" y="142"/>
                  </a:moveTo>
                  <a:lnTo>
                    <a:pt x="1152" y="128"/>
                  </a:lnTo>
                  <a:cubicBezTo>
                    <a:pt x="1154" y="124"/>
                    <a:pt x="1159" y="122"/>
                    <a:pt x="1163" y="124"/>
                  </a:cubicBezTo>
                  <a:cubicBezTo>
                    <a:pt x="1167" y="125"/>
                    <a:pt x="1169" y="130"/>
                    <a:pt x="1167" y="134"/>
                  </a:cubicBezTo>
                  <a:lnTo>
                    <a:pt x="1160" y="149"/>
                  </a:lnTo>
                  <a:cubicBezTo>
                    <a:pt x="1159" y="153"/>
                    <a:pt x="1154" y="155"/>
                    <a:pt x="1150" y="153"/>
                  </a:cubicBezTo>
                  <a:cubicBezTo>
                    <a:pt x="1146" y="151"/>
                    <a:pt x="1144" y="146"/>
                    <a:pt x="1146" y="142"/>
                  </a:cubicBezTo>
                  <a:close/>
                  <a:moveTo>
                    <a:pt x="1166" y="98"/>
                  </a:moveTo>
                  <a:lnTo>
                    <a:pt x="1172" y="84"/>
                  </a:lnTo>
                  <a:cubicBezTo>
                    <a:pt x="1174" y="80"/>
                    <a:pt x="1179" y="78"/>
                    <a:pt x="1183" y="80"/>
                  </a:cubicBezTo>
                  <a:cubicBezTo>
                    <a:pt x="1187" y="82"/>
                    <a:pt x="1189" y="86"/>
                    <a:pt x="1187" y="90"/>
                  </a:cubicBezTo>
                  <a:lnTo>
                    <a:pt x="1180" y="105"/>
                  </a:lnTo>
                  <a:cubicBezTo>
                    <a:pt x="1178" y="109"/>
                    <a:pt x="1174" y="111"/>
                    <a:pt x="1170" y="109"/>
                  </a:cubicBezTo>
                  <a:cubicBezTo>
                    <a:pt x="1166" y="107"/>
                    <a:pt x="1164" y="102"/>
                    <a:pt x="1166" y="98"/>
                  </a:cubicBezTo>
                  <a:close/>
                  <a:moveTo>
                    <a:pt x="1185" y="55"/>
                  </a:moveTo>
                  <a:lnTo>
                    <a:pt x="1192" y="40"/>
                  </a:lnTo>
                  <a:cubicBezTo>
                    <a:pt x="1194" y="36"/>
                    <a:pt x="1198" y="34"/>
                    <a:pt x="1202" y="36"/>
                  </a:cubicBezTo>
                  <a:cubicBezTo>
                    <a:pt x="1206" y="38"/>
                    <a:pt x="1208" y="42"/>
                    <a:pt x="1206" y="46"/>
                  </a:cubicBezTo>
                  <a:lnTo>
                    <a:pt x="1200" y="61"/>
                  </a:lnTo>
                  <a:cubicBezTo>
                    <a:pt x="1198" y="65"/>
                    <a:pt x="1193" y="67"/>
                    <a:pt x="1189" y="65"/>
                  </a:cubicBezTo>
                  <a:cubicBezTo>
                    <a:pt x="1185" y="63"/>
                    <a:pt x="1183" y="59"/>
                    <a:pt x="1185" y="55"/>
                  </a:cubicBezTo>
                  <a:close/>
                  <a:moveTo>
                    <a:pt x="1205" y="11"/>
                  </a:moveTo>
                  <a:lnTo>
                    <a:pt x="1207" y="6"/>
                  </a:lnTo>
                  <a:cubicBezTo>
                    <a:pt x="1209" y="2"/>
                    <a:pt x="1214" y="0"/>
                    <a:pt x="1218" y="2"/>
                  </a:cubicBezTo>
                  <a:cubicBezTo>
                    <a:pt x="1222" y="4"/>
                    <a:pt x="1224" y="8"/>
                    <a:pt x="1222" y="12"/>
                  </a:cubicBezTo>
                  <a:lnTo>
                    <a:pt x="1220" y="17"/>
                  </a:lnTo>
                  <a:cubicBezTo>
                    <a:pt x="1218" y="21"/>
                    <a:pt x="1213" y="23"/>
                    <a:pt x="1209" y="21"/>
                  </a:cubicBezTo>
                  <a:cubicBezTo>
                    <a:pt x="1205" y="19"/>
                    <a:pt x="1203" y="15"/>
                    <a:pt x="1205" y="11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e-AT" sz="1800"/>
            </a:p>
          </p:txBody>
        </p:sp>
        <p:sp>
          <p:nvSpPr>
            <p:cNvPr id="184" name="Freeform 177">
              <a:extLst>
                <a:ext uri="{FF2B5EF4-FFF2-40B4-BE49-F238E27FC236}">
                  <a16:creationId xmlns:a16="http://schemas.microsoft.com/office/drawing/2014/main" id="{708BA703-F9DC-C2E9-3ACA-2CA36CA265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1" y="1771"/>
              <a:ext cx="521" cy="654"/>
            </a:xfrm>
            <a:custGeom>
              <a:avLst/>
              <a:gdLst>
                <a:gd name="T0" fmla="*/ 16 w 1192"/>
                <a:gd name="T1" fmla="*/ 1495 h 1499"/>
                <a:gd name="T2" fmla="*/ 54 w 1192"/>
                <a:gd name="T3" fmla="*/ 1434 h 1499"/>
                <a:gd name="T4" fmla="*/ 63 w 1192"/>
                <a:gd name="T5" fmla="*/ 1410 h 1499"/>
                <a:gd name="T6" fmla="*/ 64 w 1192"/>
                <a:gd name="T7" fmla="*/ 1421 h 1499"/>
                <a:gd name="T8" fmla="*/ 115 w 1192"/>
                <a:gd name="T9" fmla="*/ 1370 h 1499"/>
                <a:gd name="T10" fmla="*/ 132 w 1192"/>
                <a:gd name="T11" fmla="*/ 1322 h 1499"/>
                <a:gd name="T12" fmla="*/ 122 w 1192"/>
                <a:gd name="T13" fmla="*/ 1335 h 1499"/>
                <a:gd name="T14" fmla="*/ 165 w 1192"/>
                <a:gd name="T15" fmla="*/ 1307 h 1499"/>
                <a:gd name="T16" fmla="*/ 203 w 1192"/>
                <a:gd name="T17" fmla="*/ 1246 h 1499"/>
                <a:gd name="T18" fmla="*/ 212 w 1192"/>
                <a:gd name="T19" fmla="*/ 1222 h 1499"/>
                <a:gd name="T20" fmla="*/ 213 w 1192"/>
                <a:gd name="T21" fmla="*/ 1233 h 1499"/>
                <a:gd name="T22" fmla="*/ 264 w 1192"/>
                <a:gd name="T23" fmla="*/ 1182 h 1499"/>
                <a:gd name="T24" fmla="*/ 282 w 1192"/>
                <a:gd name="T25" fmla="*/ 1134 h 1499"/>
                <a:gd name="T26" fmla="*/ 272 w 1192"/>
                <a:gd name="T27" fmla="*/ 1146 h 1499"/>
                <a:gd name="T28" fmla="*/ 314 w 1192"/>
                <a:gd name="T29" fmla="*/ 1119 h 1499"/>
                <a:gd name="T30" fmla="*/ 352 w 1192"/>
                <a:gd name="T31" fmla="*/ 1057 h 1499"/>
                <a:gd name="T32" fmla="*/ 361 w 1192"/>
                <a:gd name="T33" fmla="*/ 1034 h 1499"/>
                <a:gd name="T34" fmla="*/ 362 w 1192"/>
                <a:gd name="T35" fmla="*/ 1045 h 1499"/>
                <a:gd name="T36" fmla="*/ 413 w 1192"/>
                <a:gd name="T37" fmla="*/ 993 h 1499"/>
                <a:gd name="T38" fmla="*/ 431 w 1192"/>
                <a:gd name="T39" fmla="*/ 946 h 1499"/>
                <a:gd name="T40" fmla="*/ 421 w 1192"/>
                <a:gd name="T41" fmla="*/ 958 h 1499"/>
                <a:gd name="T42" fmla="*/ 463 w 1192"/>
                <a:gd name="T43" fmla="*/ 930 h 1499"/>
                <a:gd name="T44" fmla="*/ 502 w 1192"/>
                <a:gd name="T45" fmla="*/ 869 h 1499"/>
                <a:gd name="T46" fmla="*/ 510 w 1192"/>
                <a:gd name="T47" fmla="*/ 845 h 1499"/>
                <a:gd name="T48" fmla="*/ 512 w 1192"/>
                <a:gd name="T49" fmla="*/ 856 h 1499"/>
                <a:gd name="T50" fmla="*/ 563 w 1192"/>
                <a:gd name="T51" fmla="*/ 805 h 1499"/>
                <a:gd name="T52" fmla="*/ 580 w 1192"/>
                <a:gd name="T53" fmla="*/ 757 h 1499"/>
                <a:gd name="T54" fmla="*/ 570 w 1192"/>
                <a:gd name="T55" fmla="*/ 770 h 1499"/>
                <a:gd name="T56" fmla="*/ 612 w 1192"/>
                <a:gd name="T57" fmla="*/ 742 h 1499"/>
                <a:gd name="T58" fmla="*/ 651 w 1192"/>
                <a:gd name="T59" fmla="*/ 681 h 1499"/>
                <a:gd name="T60" fmla="*/ 660 w 1192"/>
                <a:gd name="T61" fmla="*/ 657 h 1499"/>
                <a:gd name="T62" fmla="*/ 661 w 1192"/>
                <a:gd name="T63" fmla="*/ 668 h 1499"/>
                <a:gd name="T64" fmla="*/ 712 w 1192"/>
                <a:gd name="T65" fmla="*/ 617 h 1499"/>
                <a:gd name="T66" fmla="*/ 729 w 1192"/>
                <a:gd name="T67" fmla="*/ 569 h 1499"/>
                <a:gd name="T68" fmla="*/ 719 w 1192"/>
                <a:gd name="T69" fmla="*/ 582 h 1499"/>
                <a:gd name="T70" fmla="*/ 762 w 1192"/>
                <a:gd name="T71" fmla="*/ 554 h 1499"/>
                <a:gd name="T72" fmla="*/ 800 w 1192"/>
                <a:gd name="T73" fmla="*/ 492 h 1499"/>
                <a:gd name="T74" fmla="*/ 809 w 1192"/>
                <a:gd name="T75" fmla="*/ 469 h 1499"/>
                <a:gd name="T76" fmla="*/ 810 w 1192"/>
                <a:gd name="T77" fmla="*/ 480 h 1499"/>
                <a:gd name="T78" fmla="*/ 861 w 1192"/>
                <a:gd name="T79" fmla="*/ 428 h 1499"/>
                <a:gd name="T80" fmla="*/ 878 w 1192"/>
                <a:gd name="T81" fmla="*/ 381 h 1499"/>
                <a:gd name="T82" fmla="*/ 868 w 1192"/>
                <a:gd name="T83" fmla="*/ 393 h 1499"/>
                <a:gd name="T84" fmla="*/ 911 w 1192"/>
                <a:gd name="T85" fmla="*/ 366 h 1499"/>
                <a:gd name="T86" fmla="*/ 949 w 1192"/>
                <a:gd name="T87" fmla="*/ 304 h 1499"/>
                <a:gd name="T88" fmla="*/ 958 w 1192"/>
                <a:gd name="T89" fmla="*/ 280 h 1499"/>
                <a:gd name="T90" fmla="*/ 959 w 1192"/>
                <a:gd name="T91" fmla="*/ 292 h 1499"/>
                <a:gd name="T92" fmla="*/ 1010 w 1192"/>
                <a:gd name="T93" fmla="*/ 240 h 1499"/>
                <a:gd name="T94" fmla="*/ 1028 w 1192"/>
                <a:gd name="T95" fmla="*/ 193 h 1499"/>
                <a:gd name="T96" fmla="*/ 1018 w 1192"/>
                <a:gd name="T97" fmla="*/ 205 h 1499"/>
                <a:gd name="T98" fmla="*/ 1060 w 1192"/>
                <a:gd name="T99" fmla="*/ 177 h 1499"/>
                <a:gd name="T100" fmla="*/ 1099 w 1192"/>
                <a:gd name="T101" fmla="*/ 116 h 1499"/>
                <a:gd name="T102" fmla="*/ 1107 w 1192"/>
                <a:gd name="T103" fmla="*/ 92 h 1499"/>
                <a:gd name="T104" fmla="*/ 1108 w 1192"/>
                <a:gd name="T105" fmla="*/ 103 h 1499"/>
                <a:gd name="T106" fmla="*/ 1160 w 1192"/>
                <a:gd name="T107" fmla="*/ 52 h 1499"/>
                <a:gd name="T108" fmla="*/ 1177 w 1192"/>
                <a:gd name="T109" fmla="*/ 4 h 1499"/>
                <a:gd name="T110" fmla="*/ 1167 w 1192"/>
                <a:gd name="T111" fmla="*/ 17 h 1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92" h="1499">
                  <a:moveTo>
                    <a:pt x="3" y="1485"/>
                  </a:moveTo>
                  <a:lnTo>
                    <a:pt x="13" y="1473"/>
                  </a:lnTo>
                  <a:cubicBezTo>
                    <a:pt x="16" y="1469"/>
                    <a:pt x="21" y="1469"/>
                    <a:pt x="24" y="1472"/>
                  </a:cubicBezTo>
                  <a:cubicBezTo>
                    <a:pt x="28" y="1474"/>
                    <a:pt x="28" y="1479"/>
                    <a:pt x="25" y="1483"/>
                  </a:cubicBezTo>
                  <a:lnTo>
                    <a:pt x="16" y="1495"/>
                  </a:lnTo>
                  <a:cubicBezTo>
                    <a:pt x="13" y="1499"/>
                    <a:pt x="8" y="1499"/>
                    <a:pt x="4" y="1497"/>
                  </a:cubicBezTo>
                  <a:cubicBezTo>
                    <a:pt x="1" y="1494"/>
                    <a:pt x="0" y="1489"/>
                    <a:pt x="3" y="1485"/>
                  </a:cubicBezTo>
                  <a:close/>
                  <a:moveTo>
                    <a:pt x="33" y="1448"/>
                  </a:moveTo>
                  <a:lnTo>
                    <a:pt x="43" y="1435"/>
                  </a:lnTo>
                  <a:cubicBezTo>
                    <a:pt x="46" y="1432"/>
                    <a:pt x="51" y="1431"/>
                    <a:pt x="54" y="1434"/>
                  </a:cubicBezTo>
                  <a:cubicBezTo>
                    <a:pt x="58" y="1437"/>
                    <a:pt x="58" y="1442"/>
                    <a:pt x="55" y="1445"/>
                  </a:cubicBezTo>
                  <a:lnTo>
                    <a:pt x="45" y="1458"/>
                  </a:lnTo>
                  <a:cubicBezTo>
                    <a:pt x="43" y="1461"/>
                    <a:pt x="38" y="1462"/>
                    <a:pt x="34" y="1459"/>
                  </a:cubicBezTo>
                  <a:cubicBezTo>
                    <a:pt x="31" y="1456"/>
                    <a:pt x="30" y="1451"/>
                    <a:pt x="33" y="1448"/>
                  </a:cubicBezTo>
                  <a:close/>
                  <a:moveTo>
                    <a:pt x="63" y="1410"/>
                  </a:moveTo>
                  <a:lnTo>
                    <a:pt x="73" y="1398"/>
                  </a:lnTo>
                  <a:cubicBezTo>
                    <a:pt x="75" y="1394"/>
                    <a:pt x="80" y="1393"/>
                    <a:pt x="84" y="1396"/>
                  </a:cubicBezTo>
                  <a:cubicBezTo>
                    <a:pt x="87" y="1399"/>
                    <a:pt x="88" y="1404"/>
                    <a:pt x="85" y="1407"/>
                  </a:cubicBezTo>
                  <a:lnTo>
                    <a:pt x="75" y="1420"/>
                  </a:lnTo>
                  <a:cubicBezTo>
                    <a:pt x="72" y="1423"/>
                    <a:pt x="67" y="1424"/>
                    <a:pt x="64" y="1421"/>
                  </a:cubicBezTo>
                  <a:cubicBezTo>
                    <a:pt x="61" y="1419"/>
                    <a:pt x="60" y="1414"/>
                    <a:pt x="63" y="1410"/>
                  </a:cubicBezTo>
                  <a:close/>
                  <a:moveTo>
                    <a:pt x="93" y="1372"/>
                  </a:moveTo>
                  <a:lnTo>
                    <a:pt x="102" y="1360"/>
                  </a:lnTo>
                  <a:cubicBezTo>
                    <a:pt x="105" y="1356"/>
                    <a:pt x="110" y="1356"/>
                    <a:pt x="114" y="1359"/>
                  </a:cubicBezTo>
                  <a:cubicBezTo>
                    <a:pt x="117" y="1361"/>
                    <a:pt x="118" y="1366"/>
                    <a:pt x="115" y="1370"/>
                  </a:cubicBezTo>
                  <a:lnTo>
                    <a:pt x="105" y="1382"/>
                  </a:lnTo>
                  <a:cubicBezTo>
                    <a:pt x="102" y="1386"/>
                    <a:pt x="97" y="1386"/>
                    <a:pt x="94" y="1384"/>
                  </a:cubicBezTo>
                  <a:cubicBezTo>
                    <a:pt x="90" y="1381"/>
                    <a:pt x="90" y="1376"/>
                    <a:pt x="93" y="1372"/>
                  </a:cubicBezTo>
                  <a:close/>
                  <a:moveTo>
                    <a:pt x="122" y="1335"/>
                  </a:moveTo>
                  <a:lnTo>
                    <a:pt x="132" y="1322"/>
                  </a:lnTo>
                  <a:cubicBezTo>
                    <a:pt x="135" y="1319"/>
                    <a:pt x="140" y="1318"/>
                    <a:pt x="144" y="1321"/>
                  </a:cubicBezTo>
                  <a:cubicBezTo>
                    <a:pt x="147" y="1324"/>
                    <a:pt x="148" y="1329"/>
                    <a:pt x="145" y="1332"/>
                  </a:cubicBezTo>
                  <a:lnTo>
                    <a:pt x="135" y="1345"/>
                  </a:lnTo>
                  <a:cubicBezTo>
                    <a:pt x="132" y="1348"/>
                    <a:pt x="127" y="1349"/>
                    <a:pt x="124" y="1346"/>
                  </a:cubicBezTo>
                  <a:cubicBezTo>
                    <a:pt x="120" y="1343"/>
                    <a:pt x="120" y="1338"/>
                    <a:pt x="122" y="1335"/>
                  </a:cubicBezTo>
                  <a:close/>
                  <a:moveTo>
                    <a:pt x="152" y="1297"/>
                  </a:moveTo>
                  <a:lnTo>
                    <a:pt x="162" y="1285"/>
                  </a:lnTo>
                  <a:cubicBezTo>
                    <a:pt x="165" y="1281"/>
                    <a:pt x="170" y="1280"/>
                    <a:pt x="173" y="1283"/>
                  </a:cubicBezTo>
                  <a:cubicBezTo>
                    <a:pt x="177" y="1286"/>
                    <a:pt x="177" y="1291"/>
                    <a:pt x="175" y="1294"/>
                  </a:cubicBezTo>
                  <a:lnTo>
                    <a:pt x="165" y="1307"/>
                  </a:lnTo>
                  <a:cubicBezTo>
                    <a:pt x="162" y="1311"/>
                    <a:pt x="157" y="1311"/>
                    <a:pt x="154" y="1308"/>
                  </a:cubicBezTo>
                  <a:cubicBezTo>
                    <a:pt x="150" y="1306"/>
                    <a:pt x="149" y="1301"/>
                    <a:pt x="152" y="1297"/>
                  </a:cubicBezTo>
                  <a:close/>
                  <a:moveTo>
                    <a:pt x="182" y="1259"/>
                  </a:moveTo>
                  <a:lnTo>
                    <a:pt x="192" y="1247"/>
                  </a:lnTo>
                  <a:cubicBezTo>
                    <a:pt x="195" y="1243"/>
                    <a:pt x="200" y="1243"/>
                    <a:pt x="203" y="1246"/>
                  </a:cubicBezTo>
                  <a:cubicBezTo>
                    <a:pt x="207" y="1248"/>
                    <a:pt x="207" y="1253"/>
                    <a:pt x="205" y="1257"/>
                  </a:cubicBezTo>
                  <a:lnTo>
                    <a:pt x="195" y="1269"/>
                  </a:lnTo>
                  <a:cubicBezTo>
                    <a:pt x="192" y="1273"/>
                    <a:pt x="187" y="1273"/>
                    <a:pt x="183" y="1271"/>
                  </a:cubicBezTo>
                  <a:cubicBezTo>
                    <a:pt x="180" y="1268"/>
                    <a:pt x="179" y="1263"/>
                    <a:pt x="182" y="1259"/>
                  </a:cubicBezTo>
                  <a:close/>
                  <a:moveTo>
                    <a:pt x="212" y="1222"/>
                  </a:moveTo>
                  <a:lnTo>
                    <a:pt x="222" y="1209"/>
                  </a:lnTo>
                  <a:cubicBezTo>
                    <a:pt x="225" y="1206"/>
                    <a:pt x="230" y="1205"/>
                    <a:pt x="233" y="1208"/>
                  </a:cubicBezTo>
                  <a:cubicBezTo>
                    <a:pt x="237" y="1211"/>
                    <a:pt x="237" y="1216"/>
                    <a:pt x="234" y="1219"/>
                  </a:cubicBezTo>
                  <a:lnTo>
                    <a:pt x="224" y="1232"/>
                  </a:lnTo>
                  <a:cubicBezTo>
                    <a:pt x="222" y="1235"/>
                    <a:pt x="217" y="1236"/>
                    <a:pt x="213" y="1233"/>
                  </a:cubicBezTo>
                  <a:cubicBezTo>
                    <a:pt x="210" y="1230"/>
                    <a:pt x="209" y="1225"/>
                    <a:pt x="212" y="1222"/>
                  </a:cubicBezTo>
                  <a:close/>
                  <a:moveTo>
                    <a:pt x="242" y="1184"/>
                  </a:moveTo>
                  <a:lnTo>
                    <a:pt x="252" y="1172"/>
                  </a:lnTo>
                  <a:cubicBezTo>
                    <a:pt x="254" y="1168"/>
                    <a:pt x="259" y="1168"/>
                    <a:pt x="263" y="1170"/>
                  </a:cubicBezTo>
                  <a:cubicBezTo>
                    <a:pt x="266" y="1173"/>
                    <a:pt x="267" y="1178"/>
                    <a:pt x="264" y="1182"/>
                  </a:cubicBezTo>
                  <a:lnTo>
                    <a:pt x="254" y="1194"/>
                  </a:lnTo>
                  <a:cubicBezTo>
                    <a:pt x="252" y="1198"/>
                    <a:pt x="247" y="1198"/>
                    <a:pt x="243" y="1195"/>
                  </a:cubicBezTo>
                  <a:cubicBezTo>
                    <a:pt x="240" y="1193"/>
                    <a:pt x="239" y="1188"/>
                    <a:pt x="242" y="1184"/>
                  </a:cubicBezTo>
                  <a:close/>
                  <a:moveTo>
                    <a:pt x="272" y="1146"/>
                  </a:moveTo>
                  <a:lnTo>
                    <a:pt x="282" y="1134"/>
                  </a:lnTo>
                  <a:cubicBezTo>
                    <a:pt x="284" y="1130"/>
                    <a:pt x="289" y="1130"/>
                    <a:pt x="293" y="1133"/>
                  </a:cubicBezTo>
                  <a:cubicBezTo>
                    <a:pt x="296" y="1135"/>
                    <a:pt x="297" y="1140"/>
                    <a:pt x="294" y="1144"/>
                  </a:cubicBezTo>
                  <a:lnTo>
                    <a:pt x="284" y="1156"/>
                  </a:lnTo>
                  <a:cubicBezTo>
                    <a:pt x="281" y="1160"/>
                    <a:pt x="276" y="1160"/>
                    <a:pt x="273" y="1158"/>
                  </a:cubicBezTo>
                  <a:cubicBezTo>
                    <a:pt x="269" y="1155"/>
                    <a:pt x="269" y="1150"/>
                    <a:pt x="272" y="1146"/>
                  </a:cubicBezTo>
                  <a:close/>
                  <a:moveTo>
                    <a:pt x="301" y="1109"/>
                  </a:moveTo>
                  <a:lnTo>
                    <a:pt x="311" y="1096"/>
                  </a:lnTo>
                  <a:cubicBezTo>
                    <a:pt x="314" y="1093"/>
                    <a:pt x="319" y="1092"/>
                    <a:pt x="323" y="1095"/>
                  </a:cubicBezTo>
                  <a:cubicBezTo>
                    <a:pt x="326" y="1098"/>
                    <a:pt x="327" y="1103"/>
                    <a:pt x="324" y="1106"/>
                  </a:cubicBezTo>
                  <a:lnTo>
                    <a:pt x="314" y="1119"/>
                  </a:lnTo>
                  <a:cubicBezTo>
                    <a:pt x="311" y="1122"/>
                    <a:pt x="306" y="1123"/>
                    <a:pt x="303" y="1120"/>
                  </a:cubicBezTo>
                  <a:cubicBezTo>
                    <a:pt x="299" y="1117"/>
                    <a:pt x="299" y="1112"/>
                    <a:pt x="301" y="1109"/>
                  </a:cubicBezTo>
                  <a:close/>
                  <a:moveTo>
                    <a:pt x="331" y="1071"/>
                  </a:moveTo>
                  <a:lnTo>
                    <a:pt x="341" y="1059"/>
                  </a:lnTo>
                  <a:cubicBezTo>
                    <a:pt x="344" y="1055"/>
                    <a:pt x="349" y="1055"/>
                    <a:pt x="352" y="1057"/>
                  </a:cubicBezTo>
                  <a:cubicBezTo>
                    <a:pt x="356" y="1060"/>
                    <a:pt x="357" y="1065"/>
                    <a:pt x="354" y="1069"/>
                  </a:cubicBezTo>
                  <a:lnTo>
                    <a:pt x="344" y="1081"/>
                  </a:lnTo>
                  <a:cubicBezTo>
                    <a:pt x="341" y="1085"/>
                    <a:pt x="336" y="1085"/>
                    <a:pt x="333" y="1082"/>
                  </a:cubicBezTo>
                  <a:cubicBezTo>
                    <a:pt x="329" y="1080"/>
                    <a:pt x="329" y="1075"/>
                    <a:pt x="331" y="1071"/>
                  </a:cubicBezTo>
                  <a:close/>
                  <a:moveTo>
                    <a:pt x="361" y="1034"/>
                  </a:moveTo>
                  <a:lnTo>
                    <a:pt x="371" y="1021"/>
                  </a:lnTo>
                  <a:cubicBezTo>
                    <a:pt x="374" y="1017"/>
                    <a:pt x="379" y="1017"/>
                    <a:pt x="382" y="1020"/>
                  </a:cubicBezTo>
                  <a:cubicBezTo>
                    <a:pt x="386" y="1022"/>
                    <a:pt x="386" y="1027"/>
                    <a:pt x="384" y="1031"/>
                  </a:cubicBezTo>
                  <a:lnTo>
                    <a:pt x="374" y="1043"/>
                  </a:lnTo>
                  <a:cubicBezTo>
                    <a:pt x="371" y="1047"/>
                    <a:pt x="366" y="1048"/>
                    <a:pt x="362" y="1045"/>
                  </a:cubicBezTo>
                  <a:cubicBezTo>
                    <a:pt x="359" y="1042"/>
                    <a:pt x="358" y="1037"/>
                    <a:pt x="361" y="1034"/>
                  </a:cubicBezTo>
                  <a:close/>
                  <a:moveTo>
                    <a:pt x="391" y="996"/>
                  </a:moveTo>
                  <a:lnTo>
                    <a:pt x="401" y="983"/>
                  </a:lnTo>
                  <a:cubicBezTo>
                    <a:pt x="404" y="980"/>
                    <a:pt x="409" y="979"/>
                    <a:pt x="412" y="982"/>
                  </a:cubicBezTo>
                  <a:cubicBezTo>
                    <a:pt x="416" y="985"/>
                    <a:pt x="416" y="990"/>
                    <a:pt x="413" y="993"/>
                  </a:cubicBezTo>
                  <a:lnTo>
                    <a:pt x="404" y="1006"/>
                  </a:lnTo>
                  <a:cubicBezTo>
                    <a:pt x="401" y="1009"/>
                    <a:pt x="396" y="1010"/>
                    <a:pt x="392" y="1007"/>
                  </a:cubicBezTo>
                  <a:cubicBezTo>
                    <a:pt x="389" y="1004"/>
                    <a:pt x="388" y="999"/>
                    <a:pt x="391" y="996"/>
                  </a:cubicBezTo>
                  <a:close/>
                  <a:moveTo>
                    <a:pt x="421" y="958"/>
                  </a:moveTo>
                  <a:lnTo>
                    <a:pt x="431" y="946"/>
                  </a:lnTo>
                  <a:cubicBezTo>
                    <a:pt x="433" y="942"/>
                    <a:pt x="439" y="942"/>
                    <a:pt x="442" y="944"/>
                  </a:cubicBezTo>
                  <a:cubicBezTo>
                    <a:pt x="445" y="947"/>
                    <a:pt x="446" y="952"/>
                    <a:pt x="443" y="956"/>
                  </a:cubicBezTo>
                  <a:lnTo>
                    <a:pt x="433" y="968"/>
                  </a:lnTo>
                  <a:cubicBezTo>
                    <a:pt x="431" y="972"/>
                    <a:pt x="426" y="972"/>
                    <a:pt x="422" y="969"/>
                  </a:cubicBezTo>
                  <a:cubicBezTo>
                    <a:pt x="419" y="967"/>
                    <a:pt x="418" y="962"/>
                    <a:pt x="421" y="958"/>
                  </a:cubicBezTo>
                  <a:close/>
                  <a:moveTo>
                    <a:pt x="451" y="921"/>
                  </a:moveTo>
                  <a:lnTo>
                    <a:pt x="461" y="908"/>
                  </a:lnTo>
                  <a:cubicBezTo>
                    <a:pt x="463" y="905"/>
                    <a:pt x="468" y="904"/>
                    <a:pt x="472" y="907"/>
                  </a:cubicBezTo>
                  <a:cubicBezTo>
                    <a:pt x="475" y="909"/>
                    <a:pt x="476" y="914"/>
                    <a:pt x="473" y="918"/>
                  </a:cubicBezTo>
                  <a:lnTo>
                    <a:pt x="463" y="930"/>
                  </a:lnTo>
                  <a:cubicBezTo>
                    <a:pt x="460" y="934"/>
                    <a:pt x="455" y="935"/>
                    <a:pt x="452" y="932"/>
                  </a:cubicBezTo>
                  <a:cubicBezTo>
                    <a:pt x="448" y="929"/>
                    <a:pt x="448" y="924"/>
                    <a:pt x="451" y="921"/>
                  </a:cubicBezTo>
                  <a:close/>
                  <a:moveTo>
                    <a:pt x="480" y="883"/>
                  </a:moveTo>
                  <a:lnTo>
                    <a:pt x="490" y="870"/>
                  </a:lnTo>
                  <a:cubicBezTo>
                    <a:pt x="493" y="867"/>
                    <a:pt x="498" y="866"/>
                    <a:pt x="502" y="869"/>
                  </a:cubicBezTo>
                  <a:cubicBezTo>
                    <a:pt x="505" y="872"/>
                    <a:pt x="506" y="877"/>
                    <a:pt x="503" y="880"/>
                  </a:cubicBezTo>
                  <a:lnTo>
                    <a:pt x="493" y="893"/>
                  </a:lnTo>
                  <a:cubicBezTo>
                    <a:pt x="490" y="896"/>
                    <a:pt x="485" y="897"/>
                    <a:pt x="482" y="894"/>
                  </a:cubicBezTo>
                  <a:cubicBezTo>
                    <a:pt x="478" y="891"/>
                    <a:pt x="478" y="886"/>
                    <a:pt x="480" y="883"/>
                  </a:cubicBezTo>
                  <a:close/>
                  <a:moveTo>
                    <a:pt x="510" y="845"/>
                  </a:moveTo>
                  <a:lnTo>
                    <a:pt x="520" y="833"/>
                  </a:lnTo>
                  <a:cubicBezTo>
                    <a:pt x="523" y="829"/>
                    <a:pt x="528" y="829"/>
                    <a:pt x="532" y="831"/>
                  </a:cubicBezTo>
                  <a:cubicBezTo>
                    <a:pt x="535" y="834"/>
                    <a:pt x="536" y="839"/>
                    <a:pt x="533" y="843"/>
                  </a:cubicBezTo>
                  <a:lnTo>
                    <a:pt x="523" y="855"/>
                  </a:lnTo>
                  <a:cubicBezTo>
                    <a:pt x="520" y="859"/>
                    <a:pt x="515" y="859"/>
                    <a:pt x="512" y="856"/>
                  </a:cubicBezTo>
                  <a:cubicBezTo>
                    <a:pt x="508" y="854"/>
                    <a:pt x="508" y="849"/>
                    <a:pt x="510" y="845"/>
                  </a:cubicBezTo>
                  <a:close/>
                  <a:moveTo>
                    <a:pt x="540" y="808"/>
                  </a:moveTo>
                  <a:lnTo>
                    <a:pt x="550" y="795"/>
                  </a:lnTo>
                  <a:cubicBezTo>
                    <a:pt x="553" y="792"/>
                    <a:pt x="558" y="791"/>
                    <a:pt x="561" y="794"/>
                  </a:cubicBezTo>
                  <a:cubicBezTo>
                    <a:pt x="565" y="796"/>
                    <a:pt x="565" y="801"/>
                    <a:pt x="563" y="805"/>
                  </a:cubicBezTo>
                  <a:lnTo>
                    <a:pt x="553" y="818"/>
                  </a:lnTo>
                  <a:cubicBezTo>
                    <a:pt x="550" y="821"/>
                    <a:pt x="545" y="822"/>
                    <a:pt x="541" y="819"/>
                  </a:cubicBezTo>
                  <a:cubicBezTo>
                    <a:pt x="538" y="816"/>
                    <a:pt x="537" y="811"/>
                    <a:pt x="540" y="808"/>
                  </a:cubicBezTo>
                  <a:close/>
                  <a:moveTo>
                    <a:pt x="570" y="770"/>
                  </a:moveTo>
                  <a:lnTo>
                    <a:pt x="580" y="757"/>
                  </a:lnTo>
                  <a:cubicBezTo>
                    <a:pt x="583" y="754"/>
                    <a:pt x="588" y="753"/>
                    <a:pt x="591" y="756"/>
                  </a:cubicBezTo>
                  <a:cubicBezTo>
                    <a:pt x="595" y="759"/>
                    <a:pt x="595" y="764"/>
                    <a:pt x="593" y="767"/>
                  </a:cubicBezTo>
                  <a:lnTo>
                    <a:pt x="583" y="780"/>
                  </a:lnTo>
                  <a:cubicBezTo>
                    <a:pt x="580" y="783"/>
                    <a:pt x="575" y="784"/>
                    <a:pt x="571" y="781"/>
                  </a:cubicBezTo>
                  <a:cubicBezTo>
                    <a:pt x="568" y="778"/>
                    <a:pt x="567" y="773"/>
                    <a:pt x="570" y="770"/>
                  </a:cubicBezTo>
                  <a:close/>
                  <a:moveTo>
                    <a:pt x="600" y="732"/>
                  </a:moveTo>
                  <a:lnTo>
                    <a:pt x="610" y="720"/>
                  </a:lnTo>
                  <a:cubicBezTo>
                    <a:pt x="613" y="716"/>
                    <a:pt x="618" y="716"/>
                    <a:pt x="621" y="718"/>
                  </a:cubicBezTo>
                  <a:cubicBezTo>
                    <a:pt x="625" y="721"/>
                    <a:pt x="625" y="726"/>
                    <a:pt x="622" y="730"/>
                  </a:cubicBezTo>
                  <a:lnTo>
                    <a:pt x="612" y="742"/>
                  </a:lnTo>
                  <a:cubicBezTo>
                    <a:pt x="610" y="746"/>
                    <a:pt x="605" y="746"/>
                    <a:pt x="601" y="743"/>
                  </a:cubicBezTo>
                  <a:cubicBezTo>
                    <a:pt x="598" y="741"/>
                    <a:pt x="597" y="736"/>
                    <a:pt x="600" y="732"/>
                  </a:cubicBezTo>
                  <a:close/>
                  <a:moveTo>
                    <a:pt x="630" y="695"/>
                  </a:moveTo>
                  <a:lnTo>
                    <a:pt x="640" y="682"/>
                  </a:lnTo>
                  <a:cubicBezTo>
                    <a:pt x="642" y="679"/>
                    <a:pt x="647" y="678"/>
                    <a:pt x="651" y="681"/>
                  </a:cubicBezTo>
                  <a:cubicBezTo>
                    <a:pt x="654" y="683"/>
                    <a:pt x="655" y="689"/>
                    <a:pt x="652" y="692"/>
                  </a:cubicBezTo>
                  <a:lnTo>
                    <a:pt x="642" y="705"/>
                  </a:lnTo>
                  <a:cubicBezTo>
                    <a:pt x="639" y="708"/>
                    <a:pt x="634" y="709"/>
                    <a:pt x="631" y="706"/>
                  </a:cubicBezTo>
                  <a:cubicBezTo>
                    <a:pt x="628" y="703"/>
                    <a:pt x="627" y="698"/>
                    <a:pt x="630" y="695"/>
                  </a:cubicBezTo>
                  <a:close/>
                  <a:moveTo>
                    <a:pt x="660" y="657"/>
                  </a:moveTo>
                  <a:lnTo>
                    <a:pt x="669" y="644"/>
                  </a:lnTo>
                  <a:cubicBezTo>
                    <a:pt x="672" y="641"/>
                    <a:pt x="677" y="640"/>
                    <a:pt x="681" y="643"/>
                  </a:cubicBezTo>
                  <a:cubicBezTo>
                    <a:pt x="684" y="646"/>
                    <a:pt x="685" y="651"/>
                    <a:pt x="682" y="654"/>
                  </a:cubicBezTo>
                  <a:lnTo>
                    <a:pt x="672" y="667"/>
                  </a:lnTo>
                  <a:cubicBezTo>
                    <a:pt x="669" y="670"/>
                    <a:pt x="664" y="671"/>
                    <a:pt x="661" y="668"/>
                  </a:cubicBezTo>
                  <a:cubicBezTo>
                    <a:pt x="657" y="665"/>
                    <a:pt x="657" y="660"/>
                    <a:pt x="660" y="657"/>
                  </a:cubicBezTo>
                  <a:close/>
                  <a:moveTo>
                    <a:pt x="689" y="619"/>
                  </a:moveTo>
                  <a:lnTo>
                    <a:pt x="699" y="607"/>
                  </a:lnTo>
                  <a:cubicBezTo>
                    <a:pt x="702" y="603"/>
                    <a:pt x="707" y="603"/>
                    <a:pt x="711" y="605"/>
                  </a:cubicBezTo>
                  <a:cubicBezTo>
                    <a:pt x="714" y="608"/>
                    <a:pt x="715" y="613"/>
                    <a:pt x="712" y="617"/>
                  </a:cubicBezTo>
                  <a:lnTo>
                    <a:pt x="702" y="629"/>
                  </a:lnTo>
                  <a:cubicBezTo>
                    <a:pt x="699" y="633"/>
                    <a:pt x="694" y="633"/>
                    <a:pt x="691" y="631"/>
                  </a:cubicBezTo>
                  <a:cubicBezTo>
                    <a:pt x="687" y="628"/>
                    <a:pt x="687" y="623"/>
                    <a:pt x="689" y="619"/>
                  </a:cubicBezTo>
                  <a:close/>
                  <a:moveTo>
                    <a:pt x="719" y="582"/>
                  </a:moveTo>
                  <a:lnTo>
                    <a:pt x="729" y="569"/>
                  </a:lnTo>
                  <a:cubicBezTo>
                    <a:pt x="732" y="566"/>
                    <a:pt x="737" y="565"/>
                    <a:pt x="740" y="568"/>
                  </a:cubicBezTo>
                  <a:cubicBezTo>
                    <a:pt x="744" y="571"/>
                    <a:pt x="744" y="576"/>
                    <a:pt x="742" y="579"/>
                  </a:cubicBezTo>
                  <a:lnTo>
                    <a:pt x="732" y="592"/>
                  </a:lnTo>
                  <a:cubicBezTo>
                    <a:pt x="729" y="595"/>
                    <a:pt x="724" y="596"/>
                    <a:pt x="721" y="593"/>
                  </a:cubicBezTo>
                  <a:cubicBezTo>
                    <a:pt x="717" y="590"/>
                    <a:pt x="716" y="585"/>
                    <a:pt x="719" y="582"/>
                  </a:cubicBezTo>
                  <a:close/>
                  <a:moveTo>
                    <a:pt x="749" y="544"/>
                  </a:moveTo>
                  <a:lnTo>
                    <a:pt x="759" y="531"/>
                  </a:lnTo>
                  <a:cubicBezTo>
                    <a:pt x="762" y="528"/>
                    <a:pt x="767" y="527"/>
                    <a:pt x="770" y="530"/>
                  </a:cubicBezTo>
                  <a:cubicBezTo>
                    <a:pt x="774" y="533"/>
                    <a:pt x="774" y="538"/>
                    <a:pt x="772" y="541"/>
                  </a:cubicBezTo>
                  <a:lnTo>
                    <a:pt x="762" y="554"/>
                  </a:lnTo>
                  <a:cubicBezTo>
                    <a:pt x="759" y="557"/>
                    <a:pt x="754" y="558"/>
                    <a:pt x="750" y="555"/>
                  </a:cubicBezTo>
                  <a:cubicBezTo>
                    <a:pt x="747" y="552"/>
                    <a:pt x="746" y="547"/>
                    <a:pt x="749" y="544"/>
                  </a:cubicBezTo>
                  <a:close/>
                  <a:moveTo>
                    <a:pt x="779" y="506"/>
                  </a:moveTo>
                  <a:lnTo>
                    <a:pt x="789" y="494"/>
                  </a:lnTo>
                  <a:cubicBezTo>
                    <a:pt x="792" y="490"/>
                    <a:pt x="797" y="490"/>
                    <a:pt x="800" y="492"/>
                  </a:cubicBezTo>
                  <a:cubicBezTo>
                    <a:pt x="804" y="495"/>
                    <a:pt x="804" y="500"/>
                    <a:pt x="801" y="504"/>
                  </a:cubicBezTo>
                  <a:lnTo>
                    <a:pt x="791" y="516"/>
                  </a:lnTo>
                  <a:cubicBezTo>
                    <a:pt x="789" y="520"/>
                    <a:pt x="784" y="520"/>
                    <a:pt x="780" y="518"/>
                  </a:cubicBezTo>
                  <a:cubicBezTo>
                    <a:pt x="777" y="515"/>
                    <a:pt x="776" y="510"/>
                    <a:pt x="779" y="506"/>
                  </a:cubicBezTo>
                  <a:close/>
                  <a:moveTo>
                    <a:pt x="809" y="469"/>
                  </a:moveTo>
                  <a:lnTo>
                    <a:pt x="819" y="456"/>
                  </a:lnTo>
                  <a:cubicBezTo>
                    <a:pt x="821" y="453"/>
                    <a:pt x="826" y="452"/>
                    <a:pt x="830" y="455"/>
                  </a:cubicBezTo>
                  <a:cubicBezTo>
                    <a:pt x="833" y="458"/>
                    <a:pt x="834" y="463"/>
                    <a:pt x="831" y="466"/>
                  </a:cubicBezTo>
                  <a:lnTo>
                    <a:pt x="821" y="479"/>
                  </a:lnTo>
                  <a:cubicBezTo>
                    <a:pt x="819" y="482"/>
                    <a:pt x="814" y="483"/>
                    <a:pt x="810" y="480"/>
                  </a:cubicBezTo>
                  <a:cubicBezTo>
                    <a:pt x="807" y="477"/>
                    <a:pt x="806" y="472"/>
                    <a:pt x="809" y="469"/>
                  </a:cubicBezTo>
                  <a:close/>
                  <a:moveTo>
                    <a:pt x="839" y="431"/>
                  </a:moveTo>
                  <a:lnTo>
                    <a:pt x="849" y="418"/>
                  </a:lnTo>
                  <a:cubicBezTo>
                    <a:pt x="851" y="415"/>
                    <a:pt x="856" y="414"/>
                    <a:pt x="860" y="417"/>
                  </a:cubicBezTo>
                  <a:cubicBezTo>
                    <a:pt x="863" y="420"/>
                    <a:pt x="864" y="425"/>
                    <a:pt x="861" y="428"/>
                  </a:cubicBezTo>
                  <a:lnTo>
                    <a:pt x="851" y="441"/>
                  </a:lnTo>
                  <a:cubicBezTo>
                    <a:pt x="848" y="444"/>
                    <a:pt x="843" y="445"/>
                    <a:pt x="840" y="442"/>
                  </a:cubicBezTo>
                  <a:cubicBezTo>
                    <a:pt x="836" y="439"/>
                    <a:pt x="836" y="434"/>
                    <a:pt x="839" y="431"/>
                  </a:cubicBezTo>
                  <a:close/>
                  <a:moveTo>
                    <a:pt x="868" y="393"/>
                  </a:moveTo>
                  <a:lnTo>
                    <a:pt x="878" y="381"/>
                  </a:lnTo>
                  <a:cubicBezTo>
                    <a:pt x="881" y="377"/>
                    <a:pt x="886" y="377"/>
                    <a:pt x="890" y="379"/>
                  </a:cubicBezTo>
                  <a:cubicBezTo>
                    <a:pt x="893" y="382"/>
                    <a:pt x="894" y="387"/>
                    <a:pt x="891" y="391"/>
                  </a:cubicBezTo>
                  <a:lnTo>
                    <a:pt x="881" y="403"/>
                  </a:lnTo>
                  <a:cubicBezTo>
                    <a:pt x="878" y="407"/>
                    <a:pt x="873" y="407"/>
                    <a:pt x="870" y="405"/>
                  </a:cubicBezTo>
                  <a:cubicBezTo>
                    <a:pt x="866" y="402"/>
                    <a:pt x="866" y="397"/>
                    <a:pt x="868" y="393"/>
                  </a:cubicBezTo>
                  <a:close/>
                  <a:moveTo>
                    <a:pt x="898" y="356"/>
                  </a:moveTo>
                  <a:lnTo>
                    <a:pt x="908" y="343"/>
                  </a:lnTo>
                  <a:cubicBezTo>
                    <a:pt x="911" y="340"/>
                    <a:pt x="916" y="339"/>
                    <a:pt x="919" y="342"/>
                  </a:cubicBezTo>
                  <a:cubicBezTo>
                    <a:pt x="923" y="345"/>
                    <a:pt x="924" y="350"/>
                    <a:pt x="921" y="353"/>
                  </a:cubicBezTo>
                  <a:lnTo>
                    <a:pt x="911" y="366"/>
                  </a:lnTo>
                  <a:cubicBezTo>
                    <a:pt x="908" y="369"/>
                    <a:pt x="903" y="370"/>
                    <a:pt x="900" y="367"/>
                  </a:cubicBezTo>
                  <a:cubicBezTo>
                    <a:pt x="896" y="364"/>
                    <a:pt x="896" y="359"/>
                    <a:pt x="898" y="356"/>
                  </a:cubicBezTo>
                  <a:close/>
                  <a:moveTo>
                    <a:pt x="928" y="318"/>
                  </a:moveTo>
                  <a:lnTo>
                    <a:pt x="938" y="305"/>
                  </a:lnTo>
                  <a:cubicBezTo>
                    <a:pt x="941" y="302"/>
                    <a:pt x="946" y="301"/>
                    <a:pt x="949" y="304"/>
                  </a:cubicBezTo>
                  <a:cubicBezTo>
                    <a:pt x="953" y="307"/>
                    <a:pt x="953" y="312"/>
                    <a:pt x="951" y="315"/>
                  </a:cubicBezTo>
                  <a:lnTo>
                    <a:pt x="941" y="328"/>
                  </a:lnTo>
                  <a:cubicBezTo>
                    <a:pt x="938" y="331"/>
                    <a:pt x="933" y="332"/>
                    <a:pt x="929" y="329"/>
                  </a:cubicBezTo>
                  <a:cubicBezTo>
                    <a:pt x="926" y="327"/>
                    <a:pt x="925" y="321"/>
                    <a:pt x="928" y="318"/>
                  </a:cubicBezTo>
                  <a:close/>
                  <a:moveTo>
                    <a:pt x="958" y="280"/>
                  </a:moveTo>
                  <a:lnTo>
                    <a:pt x="968" y="268"/>
                  </a:lnTo>
                  <a:cubicBezTo>
                    <a:pt x="971" y="264"/>
                    <a:pt x="976" y="264"/>
                    <a:pt x="979" y="267"/>
                  </a:cubicBezTo>
                  <a:cubicBezTo>
                    <a:pt x="983" y="269"/>
                    <a:pt x="983" y="274"/>
                    <a:pt x="980" y="278"/>
                  </a:cubicBezTo>
                  <a:lnTo>
                    <a:pt x="971" y="290"/>
                  </a:lnTo>
                  <a:cubicBezTo>
                    <a:pt x="968" y="294"/>
                    <a:pt x="963" y="294"/>
                    <a:pt x="959" y="292"/>
                  </a:cubicBezTo>
                  <a:cubicBezTo>
                    <a:pt x="956" y="289"/>
                    <a:pt x="955" y="284"/>
                    <a:pt x="958" y="280"/>
                  </a:cubicBezTo>
                  <a:close/>
                  <a:moveTo>
                    <a:pt x="988" y="243"/>
                  </a:moveTo>
                  <a:lnTo>
                    <a:pt x="998" y="230"/>
                  </a:lnTo>
                  <a:cubicBezTo>
                    <a:pt x="1000" y="227"/>
                    <a:pt x="1006" y="226"/>
                    <a:pt x="1009" y="229"/>
                  </a:cubicBezTo>
                  <a:cubicBezTo>
                    <a:pt x="1012" y="232"/>
                    <a:pt x="1013" y="237"/>
                    <a:pt x="1010" y="240"/>
                  </a:cubicBezTo>
                  <a:lnTo>
                    <a:pt x="1000" y="253"/>
                  </a:lnTo>
                  <a:cubicBezTo>
                    <a:pt x="998" y="256"/>
                    <a:pt x="993" y="257"/>
                    <a:pt x="989" y="254"/>
                  </a:cubicBezTo>
                  <a:cubicBezTo>
                    <a:pt x="986" y="251"/>
                    <a:pt x="985" y="246"/>
                    <a:pt x="988" y="243"/>
                  </a:cubicBezTo>
                  <a:close/>
                  <a:moveTo>
                    <a:pt x="1018" y="205"/>
                  </a:moveTo>
                  <a:lnTo>
                    <a:pt x="1028" y="193"/>
                  </a:lnTo>
                  <a:cubicBezTo>
                    <a:pt x="1030" y="189"/>
                    <a:pt x="1035" y="188"/>
                    <a:pt x="1039" y="191"/>
                  </a:cubicBezTo>
                  <a:cubicBezTo>
                    <a:pt x="1042" y="194"/>
                    <a:pt x="1043" y="199"/>
                    <a:pt x="1040" y="202"/>
                  </a:cubicBezTo>
                  <a:lnTo>
                    <a:pt x="1030" y="215"/>
                  </a:lnTo>
                  <a:cubicBezTo>
                    <a:pt x="1027" y="218"/>
                    <a:pt x="1022" y="219"/>
                    <a:pt x="1019" y="216"/>
                  </a:cubicBezTo>
                  <a:cubicBezTo>
                    <a:pt x="1015" y="214"/>
                    <a:pt x="1015" y="209"/>
                    <a:pt x="1018" y="205"/>
                  </a:cubicBezTo>
                  <a:close/>
                  <a:moveTo>
                    <a:pt x="1047" y="167"/>
                  </a:moveTo>
                  <a:lnTo>
                    <a:pt x="1057" y="155"/>
                  </a:lnTo>
                  <a:cubicBezTo>
                    <a:pt x="1060" y="151"/>
                    <a:pt x="1065" y="151"/>
                    <a:pt x="1069" y="154"/>
                  </a:cubicBezTo>
                  <a:cubicBezTo>
                    <a:pt x="1072" y="156"/>
                    <a:pt x="1073" y="161"/>
                    <a:pt x="1070" y="165"/>
                  </a:cubicBezTo>
                  <a:lnTo>
                    <a:pt x="1060" y="177"/>
                  </a:lnTo>
                  <a:cubicBezTo>
                    <a:pt x="1057" y="181"/>
                    <a:pt x="1052" y="181"/>
                    <a:pt x="1049" y="179"/>
                  </a:cubicBezTo>
                  <a:cubicBezTo>
                    <a:pt x="1045" y="176"/>
                    <a:pt x="1045" y="171"/>
                    <a:pt x="1047" y="167"/>
                  </a:cubicBezTo>
                  <a:close/>
                  <a:moveTo>
                    <a:pt x="1077" y="130"/>
                  </a:moveTo>
                  <a:lnTo>
                    <a:pt x="1087" y="117"/>
                  </a:lnTo>
                  <a:cubicBezTo>
                    <a:pt x="1090" y="114"/>
                    <a:pt x="1095" y="113"/>
                    <a:pt x="1099" y="116"/>
                  </a:cubicBezTo>
                  <a:cubicBezTo>
                    <a:pt x="1102" y="119"/>
                    <a:pt x="1103" y="124"/>
                    <a:pt x="1100" y="127"/>
                  </a:cubicBezTo>
                  <a:lnTo>
                    <a:pt x="1090" y="140"/>
                  </a:lnTo>
                  <a:cubicBezTo>
                    <a:pt x="1087" y="143"/>
                    <a:pt x="1082" y="144"/>
                    <a:pt x="1079" y="141"/>
                  </a:cubicBezTo>
                  <a:cubicBezTo>
                    <a:pt x="1075" y="138"/>
                    <a:pt x="1075" y="133"/>
                    <a:pt x="1077" y="130"/>
                  </a:cubicBezTo>
                  <a:close/>
                  <a:moveTo>
                    <a:pt x="1107" y="92"/>
                  </a:moveTo>
                  <a:lnTo>
                    <a:pt x="1117" y="80"/>
                  </a:lnTo>
                  <a:cubicBezTo>
                    <a:pt x="1120" y="76"/>
                    <a:pt x="1125" y="75"/>
                    <a:pt x="1128" y="78"/>
                  </a:cubicBezTo>
                  <a:cubicBezTo>
                    <a:pt x="1132" y="81"/>
                    <a:pt x="1132" y="86"/>
                    <a:pt x="1130" y="89"/>
                  </a:cubicBezTo>
                  <a:lnTo>
                    <a:pt x="1120" y="102"/>
                  </a:lnTo>
                  <a:cubicBezTo>
                    <a:pt x="1117" y="105"/>
                    <a:pt x="1112" y="106"/>
                    <a:pt x="1108" y="103"/>
                  </a:cubicBezTo>
                  <a:cubicBezTo>
                    <a:pt x="1105" y="101"/>
                    <a:pt x="1104" y="96"/>
                    <a:pt x="1107" y="92"/>
                  </a:cubicBezTo>
                  <a:close/>
                  <a:moveTo>
                    <a:pt x="1137" y="54"/>
                  </a:moveTo>
                  <a:lnTo>
                    <a:pt x="1147" y="42"/>
                  </a:lnTo>
                  <a:cubicBezTo>
                    <a:pt x="1150" y="38"/>
                    <a:pt x="1155" y="38"/>
                    <a:pt x="1158" y="41"/>
                  </a:cubicBezTo>
                  <a:cubicBezTo>
                    <a:pt x="1162" y="43"/>
                    <a:pt x="1162" y="48"/>
                    <a:pt x="1160" y="52"/>
                  </a:cubicBezTo>
                  <a:lnTo>
                    <a:pt x="1150" y="64"/>
                  </a:lnTo>
                  <a:cubicBezTo>
                    <a:pt x="1147" y="68"/>
                    <a:pt x="1142" y="68"/>
                    <a:pt x="1138" y="66"/>
                  </a:cubicBezTo>
                  <a:cubicBezTo>
                    <a:pt x="1135" y="63"/>
                    <a:pt x="1134" y="58"/>
                    <a:pt x="1137" y="54"/>
                  </a:cubicBezTo>
                  <a:close/>
                  <a:moveTo>
                    <a:pt x="1167" y="17"/>
                  </a:moveTo>
                  <a:lnTo>
                    <a:pt x="1177" y="4"/>
                  </a:lnTo>
                  <a:cubicBezTo>
                    <a:pt x="1180" y="1"/>
                    <a:pt x="1185" y="0"/>
                    <a:pt x="1188" y="3"/>
                  </a:cubicBezTo>
                  <a:cubicBezTo>
                    <a:pt x="1192" y="6"/>
                    <a:pt x="1192" y="11"/>
                    <a:pt x="1189" y="14"/>
                  </a:cubicBezTo>
                  <a:lnTo>
                    <a:pt x="1179" y="27"/>
                  </a:lnTo>
                  <a:cubicBezTo>
                    <a:pt x="1177" y="30"/>
                    <a:pt x="1172" y="31"/>
                    <a:pt x="1168" y="28"/>
                  </a:cubicBezTo>
                  <a:cubicBezTo>
                    <a:pt x="1165" y="25"/>
                    <a:pt x="1164" y="20"/>
                    <a:pt x="1167" y="17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e-AT" sz="1800"/>
            </a:p>
          </p:txBody>
        </p:sp>
        <p:sp>
          <p:nvSpPr>
            <p:cNvPr id="185" name="Rectangle 178">
              <a:extLst>
                <a:ext uri="{FF2B5EF4-FFF2-40B4-BE49-F238E27FC236}">
                  <a16:creationId xmlns:a16="http://schemas.microsoft.com/office/drawing/2014/main" id="{4401B893-0801-2228-3CEE-103AEB548B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5" y="1023"/>
              <a:ext cx="4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750">
                  <a:solidFill>
                    <a:srgbClr val="000000"/>
                  </a:solidFill>
                </a:rPr>
                <a:t>5</a:t>
              </a:r>
              <a:endParaRPr lang="de-DE" altLang="de-DE" sz="1350"/>
            </a:p>
          </p:txBody>
        </p:sp>
        <p:sp>
          <p:nvSpPr>
            <p:cNvPr id="186" name="Rectangle 179">
              <a:extLst>
                <a:ext uri="{FF2B5EF4-FFF2-40B4-BE49-F238E27FC236}">
                  <a16:creationId xmlns:a16="http://schemas.microsoft.com/office/drawing/2014/main" id="{E41788BD-7473-4EAA-6EAF-43BDB469F8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7" y="1023"/>
              <a:ext cx="5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750">
                  <a:solidFill>
                    <a:srgbClr val="000000"/>
                  </a:solidFill>
                </a:rPr>
                <a:t>F</a:t>
              </a:r>
              <a:endParaRPr lang="de-DE" altLang="de-DE" sz="1350"/>
            </a:p>
          </p:txBody>
        </p:sp>
        <p:sp>
          <p:nvSpPr>
            <p:cNvPr id="187" name="Rectangle 180">
              <a:extLst>
                <a:ext uri="{FF2B5EF4-FFF2-40B4-BE49-F238E27FC236}">
                  <a16:creationId xmlns:a16="http://schemas.microsoft.com/office/drawing/2014/main" id="{D2B78DAE-2C20-CE08-89AC-E5F198FAB1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2" y="1062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450">
                  <a:solidFill>
                    <a:srgbClr val="000000"/>
                  </a:solidFill>
                </a:rPr>
                <a:t>h</a:t>
              </a:r>
              <a:endParaRPr lang="de-DE" altLang="de-DE" sz="1350"/>
            </a:p>
          </p:txBody>
        </p:sp>
        <p:sp>
          <p:nvSpPr>
            <p:cNvPr id="188" name="Rectangle 181">
              <a:extLst>
                <a:ext uri="{FF2B5EF4-FFF2-40B4-BE49-F238E27FC236}">
                  <a16:creationId xmlns:a16="http://schemas.microsoft.com/office/drawing/2014/main" id="{156F3291-91F5-8586-BD24-EEF3FCE430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2" y="1120"/>
              <a:ext cx="1057" cy="1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e-AT" sz="1800"/>
            </a:p>
          </p:txBody>
        </p:sp>
        <p:sp>
          <p:nvSpPr>
            <p:cNvPr id="189" name="Rectangle 182">
              <a:extLst>
                <a:ext uri="{FF2B5EF4-FFF2-40B4-BE49-F238E27FC236}">
                  <a16:creationId xmlns:a16="http://schemas.microsoft.com/office/drawing/2014/main" id="{E1753875-0E7D-AD47-20F6-36B1F7C0AD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2" y="1120"/>
              <a:ext cx="1057" cy="133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e-AT" sz="1800"/>
            </a:p>
          </p:txBody>
        </p:sp>
        <p:sp>
          <p:nvSpPr>
            <p:cNvPr id="190" name="Rectangle 183">
              <a:extLst>
                <a:ext uri="{FF2B5EF4-FFF2-40B4-BE49-F238E27FC236}">
                  <a16:creationId xmlns:a16="http://schemas.microsoft.com/office/drawing/2014/main" id="{783314B3-6A4E-8EDA-73CB-549B4EB9A8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1" y="1134"/>
              <a:ext cx="29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825">
                  <a:solidFill>
                    <a:srgbClr val="000000"/>
                  </a:solidFill>
                </a:rPr>
                <a:t>TID SN</a:t>
              </a:r>
              <a:endParaRPr lang="de-DE" altLang="de-DE" sz="1350"/>
            </a:p>
          </p:txBody>
        </p:sp>
        <p:sp>
          <p:nvSpPr>
            <p:cNvPr id="191" name="Rectangle 184">
              <a:extLst>
                <a:ext uri="{FF2B5EF4-FFF2-40B4-BE49-F238E27FC236}">
                  <a16:creationId xmlns:a16="http://schemas.microsoft.com/office/drawing/2014/main" id="{96DDCCCA-7F3B-C447-3CE3-ABE6FC4230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2" y="989"/>
              <a:ext cx="1057" cy="1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e-AT" sz="1800"/>
            </a:p>
          </p:txBody>
        </p:sp>
        <p:sp>
          <p:nvSpPr>
            <p:cNvPr id="192" name="Rectangle 185">
              <a:extLst>
                <a:ext uri="{FF2B5EF4-FFF2-40B4-BE49-F238E27FC236}">
                  <a16:creationId xmlns:a16="http://schemas.microsoft.com/office/drawing/2014/main" id="{4AF9906A-87E5-BD37-0DE6-19C56AA97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2" y="989"/>
              <a:ext cx="1057" cy="131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e-AT" sz="1800"/>
            </a:p>
          </p:txBody>
        </p:sp>
        <p:sp>
          <p:nvSpPr>
            <p:cNvPr id="193" name="Rectangle 186">
              <a:extLst>
                <a:ext uri="{FF2B5EF4-FFF2-40B4-BE49-F238E27FC236}">
                  <a16:creationId xmlns:a16="http://schemas.microsoft.com/office/drawing/2014/main" id="{AFB8436E-E9D8-8B16-8F9F-9AA49C98A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1" y="1002"/>
              <a:ext cx="29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SzTx/>
              </a:pPr>
              <a:r>
                <a:rPr lang="de-DE" altLang="de-DE" sz="825">
                  <a:solidFill>
                    <a:srgbClr val="000000"/>
                  </a:solidFill>
                </a:rPr>
                <a:t>TID SN</a:t>
              </a:r>
              <a:endParaRPr lang="de-DE" altLang="de-DE" sz="1350"/>
            </a:p>
          </p:txBody>
        </p:sp>
      </p:grpSp>
    </p:spTree>
    <p:extLst>
      <p:ext uri="{BB962C8B-B14F-4D97-AF65-F5344CB8AC3E}">
        <p14:creationId xmlns:p14="http://schemas.microsoft.com/office/powerpoint/2010/main" val="26453896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CA39B-C6C1-61D3-95D2-9356CA563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/>
                </a:solidFill>
                <a:latin typeface="+mj-lt"/>
                <a:ea typeface="ヒラギノ角ゴ Pro W3" charset="0"/>
                <a:cs typeface="Calibri" pitchFamily="34" charset="0"/>
              </a:rPr>
              <a:t>Command List (without security, file management and privacy commands)</a:t>
            </a:r>
            <a:endParaRPr lang="de-AT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894C35-A640-64B0-1521-80C7B2CD906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2351B-4952-30F3-B1F6-3A03BB154FFD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Franz Amtmann (NXP)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54B9D80-C862-80A0-F575-3A4C7EB4B99E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May 2024</a:t>
            </a:r>
            <a:endParaRPr lang="en-GB" dirty="0"/>
          </a:p>
        </p:txBody>
      </p:sp>
      <p:graphicFrame>
        <p:nvGraphicFramePr>
          <p:cNvPr id="194" name="Table 193">
            <a:extLst>
              <a:ext uri="{FF2B5EF4-FFF2-40B4-BE49-F238E27FC236}">
                <a16:creationId xmlns:a16="http://schemas.microsoft.com/office/drawing/2014/main" id="{30F8F2CA-11FE-950C-9C64-56D622F797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160693"/>
              </p:ext>
            </p:extLst>
          </p:nvPr>
        </p:nvGraphicFramePr>
        <p:xfrm>
          <a:off x="1193006" y="2004482"/>
          <a:ext cx="6731793" cy="3862919"/>
        </p:xfrm>
        <a:graphic>
          <a:graphicData uri="http://schemas.openxmlformats.org/drawingml/2006/table">
            <a:tbl>
              <a:tblPr/>
              <a:tblGrid>
                <a:gridCol w="1433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7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19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51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34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321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376091"/>
                          </a:solidFill>
                          <a:latin typeface="Calibri"/>
                        </a:rPr>
                        <a:t>Command</a:t>
                      </a:r>
                    </a:p>
                  </a:txBody>
                  <a:tcPr marL="6581" marR="6581" marT="65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376091"/>
                          </a:solidFill>
                          <a:latin typeface="Calibri"/>
                        </a:rPr>
                        <a:t>Code</a:t>
                      </a:r>
                    </a:p>
                  </a:txBody>
                  <a:tcPr marL="6581" marR="6581" marT="65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376091"/>
                          </a:solidFill>
                          <a:latin typeface="Calibri"/>
                        </a:rPr>
                        <a:t>Length (bits)</a:t>
                      </a:r>
                    </a:p>
                  </a:txBody>
                  <a:tcPr marL="6581" marR="6581" marT="65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376091"/>
                          </a:solidFill>
                          <a:latin typeface="Calibri"/>
                        </a:rPr>
                        <a:t>Mandatory?</a:t>
                      </a:r>
                    </a:p>
                  </a:txBody>
                  <a:tcPr marL="6581" marR="6581" marT="65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376091"/>
                          </a:solidFill>
                          <a:latin typeface="Calibri"/>
                        </a:rPr>
                        <a:t>Protection</a:t>
                      </a:r>
                    </a:p>
                  </a:txBody>
                  <a:tcPr marL="6581" marR="6581" marT="65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953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 err="1">
                          <a:solidFill>
                            <a:srgbClr val="376091"/>
                          </a:solidFill>
                          <a:latin typeface="Calibri"/>
                        </a:rPr>
                        <a:t>QueryRep</a:t>
                      </a:r>
                      <a:endParaRPr lang="en-US" sz="900" b="0" i="0" u="none" strike="noStrike" dirty="0">
                        <a:solidFill>
                          <a:srgbClr val="376091"/>
                        </a:solidFill>
                        <a:latin typeface="Calibri"/>
                      </a:endParaRPr>
                    </a:p>
                  </a:txBody>
                  <a:tcPr marL="6581" marR="6581" marT="6581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00</a:t>
                      </a:r>
                    </a:p>
                  </a:txBody>
                  <a:tcPr marL="6581" marR="6581" marT="65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581" marR="6581" marT="65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6581" marR="6581" marT="65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Unique command length</a:t>
                      </a:r>
                    </a:p>
                  </a:txBody>
                  <a:tcPr marL="6581" marR="6581" marT="65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953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376091"/>
                          </a:solidFill>
                          <a:latin typeface="Calibri"/>
                        </a:rPr>
                        <a:t>ACK </a:t>
                      </a:r>
                    </a:p>
                  </a:txBody>
                  <a:tcPr marL="6581" marR="6581" marT="6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01</a:t>
                      </a:r>
                    </a:p>
                  </a:txBody>
                  <a:tcPr marL="6581" marR="6581" marT="6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6581" marR="6581" marT="6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6581" marR="6581" marT="6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Unique command length</a:t>
                      </a:r>
                    </a:p>
                  </a:txBody>
                  <a:tcPr marL="6581" marR="6581" marT="6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757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376091"/>
                          </a:solidFill>
                          <a:latin typeface="Calibri"/>
                        </a:rPr>
                        <a:t>Query</a:t>
                      </a:r>
                    </a:p>
                  </a:txBody>
                  <a:tcPr marL="6581" marR="6581" marT="6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376091"/>
                          </a:solidFill>
                          <a:latin typeface="Calibri"/>
                        </a:rPr>
                        <a:t>1000</a:t>
                      </a:r>
                    </a:p>
                  </a:txBody>
                  <a:tcPr marL="6581" marR="6581" marT="6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6581" marR="6581" marT="6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6581" marR="6581" marT="6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Unique command length &amp;</a:t>
                      </a:r>
                      <a:br>
                        <a:rPr lang="en-US" sz="9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a CRC-5</a:t>
                      </a:r>
                    </a:p>
                  </a:txBody>
                  <a:tcPr marL="6581" marR="6581" marT="6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7953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QueryAdjust</a:t>
                      </a:r>
                    </a:p>
                  </a:txBody>
                  <a:tcPr marL="6581" marR="6581" marT="6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376091"/>
                          </a:solidFill>
                          <a:latin typeface="Calibri"/>
                        </a:rPr>
                        <a:t>1001</a:t>
                      </a:r>
                    </a:p>
                  </a:txBody>
                  <a:tcPr marL="6581" marR="6581" marT="6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581" marR="6581" marT="6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6581" marR="6581" marT="6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Unique command length</a:t>
                      </a:r>
                    </a:p>
                  </a:txBody>
                  <a:tcPr marL="6581" marR="6581" marT="6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7953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Select</a:t>
                      </a:r>
                    </a:p>
                  </a:txBody>
                  <a:tcPr marL="6581" marR="6581" marT="6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376091"/>
                          </a:solidFill>
                          <a:latin typeface="Calibri"/>
                        </a:rPr>
                        <a:t>1010</a:t>
                      </a:r>
                    </a:p>
                  </a:txBody>
                  <a:tcPr marL="6581" marR="6581" marT="6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&gt; 44</a:t>
                      </a:r>
                    </a:p>
                  </a:txBody>
                  <a:tcPr marL="6581" marR="6581" marT="6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6581" marR="6581" marT="6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CRC-16</a:t>
                      </a:r>
                    </a:p>
                  </a:txBody>
                  <a:tcPr marL="6581" marR="6581" marT="6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7953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NAK</a:t>
                      </a:r>
                    </a:p>
                  </a:txBody>
                  <a:tcPr marL="6581" marR="6581" marT="6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376091"/>
                          </a:solidFill>
                          <a:latin typeface="Calibri"/>
                        </a:rPr>
                        <a:t>11000000</a:t>
                      </a:r>
                    </a:p>
                  </a:txBody>
                  <a:tcPr marL="6581" marR="6581" marT="6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581" marR="6581" marT="6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6581" marR="6581" marT="6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Unique command length</a:t>
                      </a:r>
                    </a:p>
                  </a:txBody>
                  <a:tcPr marL="6581" marR="6581" marT="6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7953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Req_RN</a:t>
                      </a:r>
                    </a:p>
                  </a:txBody>
                  <a:tcPr marL="6581" marR="6581" marT="6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376091"/>
                          </a:solidFill>
                          <a:latin typeface="Calibri"/>
                        </a:rPr>
                        <a:t>11000001</a:t>
                      </a:r>
                    </a:p>
                  </a:txBody>
                  <a:tcPr marL="6581" marR="6581" marT="6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6581" marR="6581" marT="6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6581" marR="6581" marT="6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CRC-16</a:t>
                      </a:r>
                    </a:p>
                  </a:txBody>
                  <a:tcPr marL="6581" marR="6581" marT="6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7953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Read</a:t>
                      </a:r>
                    </a:p>
                  </a:txBody>
                  <a:tcPr marL="6581" marR="6581" marT="6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376091"/>
                          </a:solidFill>
                          <a:latin typeface="Calibri"/>
                        </a:rPr>
                        <a:t>11000010</a:t>
                      </a:r>
                    </a:p>
                  </a:txBody>
                  <a:tcPr marL="6581" marR="6581" marT="6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376091"/>
                          </a:solidFill>
                          <a:latin typeface="Calibri"/>
                        </a:rPr>
                        <a:t>&gt; 57</a:t>
                      </a:r>
                    </a:p>
                  </a:txBody>
                  <a:tcPr marL="6581" marR="6581" marT="6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6581" marR="6581" marT="6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CRC-16</a:t>
                      </a:r>
                    </a:p>
                  </a:txBody>
                  <a:tcPr marL="6581" marR="6581" marT="6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7953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Write</a:t>
                      </a:r>
                    </a:p>
                  </a:txBody>
                  <a:tcPr marL="6581" marR="6581" marT="6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11000011</a:t>
                      </a:r>
                    </a:p>
                  </a:txBody>
                  <a:tcPr marL="6581" marR="6581" marT="6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376091"/>
                          </a:solidFill>
                          <a:latin typeface="Calibri"/>
                        </a:rPr>
                        <a:t>&gt; 58</a:t>
                      </a:r>
                    </a:p>
                  </a:txBody>
                  <a:tcPr marL="6581" marR="6581" marT="6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6581" marR="6581" marT="6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CRC-16</a:t>
                      </a:r>
                    </a:p>
                  </a:txBody>
                  <a:tcPr marL="6581" marR="6581" marT="6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7953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Kill</a:t>
                      </a:r>
                    </a:p>
                  </a:txBody>
                  <a:tcPr marL="6581" marR="6581" marT="6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11000100</a:t>
                      </a:r>
                    </a:p>
                  </a:txBody>
                  <a:tcPr marL="6581" marR="6581" marT="6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376091"/>
                          </a:solidFill>
                          <a:latin typeface="Calibri"/>
                        </a:rPr>
                        <a:t>59</a:t>
                      </a:r>
                    </a:p>
                  </a:txBody>
                  <a:tcPr marL="6581" marR="6581" marT="6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6581" marR="6581" marT="6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CRC-16</a:t>
                      </a:r>
                    </a:p>
                  </a:txBody>
                  <a:tcPr marL="6581" marR="6581" marT="6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7953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Lock</a:t>
                      </a:r>
                    </a:p>
                  </a:txBody>
                  <a:tcPr marL="6581" marR="6581" marT="6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376091"/>
                          </a:solidFill>
                          <a:latin typeface="Calibri"/>
                        </a:rPr>
                        <a:t>11000101</a:t>
                      </a:r>
                    </a:p>
                  </a:txBody>
                  <a:tcPr marL="6581" marR="6581" marT="6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376091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6581" marR="6581" marT="6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6581" marR="6581" marT="6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CRC-16</a:t>
                      </a:r>
                    </a:p>
                  </a:txBody>
                  <a:tcPr marL="6581" marR="6581" marT="6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7953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Access</a:t>
                      </a:r>
                    </a:p>
                  </a:txBody>
                  <a:tcPr marL="6581" marR="6581" marT="6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11000110</a:t>
                      </a:r>
                    </a:p>
                  </a:txBody>
                  <a:tcPr marL="6581" marR="6581" marT="6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6581" marR="6581" marT="6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376091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6581" marR="6581" marT="6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CRC-16</a:t>
                      </a:r>
                    </a:p>
                  </a:txBody>
                  <a:tcPr marL="6581" marR="6581" marT="6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7953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BlockWrite</a:t>
                      </a:r>
                    </a:p>
                  </a:txBody>
                  <a:tcPr marL="6581" marR="6581" marT="6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11000111</a:t>
                      </a:r>
                    </a:p>
                  </a:txBody>
                  <a:tcPr marL="6581" marR="6581" marT="6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&gt; 57</a:t>
                      </a:r>
                    </a:p>
                  </a:txBody>
                  <a:tcPr marL="6581" marR="6581" marT="6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376091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6581" marR="6581" marT="6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CRC-16</a:t>
                      </a:r>
                    </a:p>
                  </a:txBody>
                  <a:tcPr marL="6581" marR="6581" marT="6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7953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BlockPermalock</a:t>
                      </a:r>
                    </a:p>
                  </a:txBody>
                  <a:tcPr marL="6581" marR="6581" marT="6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11001001</a:t>
                      </a:r>
                    </a:p>
                  </a:txBody>
                  <a:tcPr marL="6581" marR="6581" marT="6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&gt; 66</a:t>
                      </a:r>
                    </a:p>
                  </a:txBody>
                  <a:tcPr marL="6581" marR="6581" marT="6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376091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6581" marR="6581" marT="6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CRC-16</a:t>
                      </a:r>
                    </a:p>
                  </a:txBody>
                  <a:tcPr marL="6581" marR="6581" marT="6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631560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Reserved for custom </a:t>
                      </a:r>
                      <a:br>
                        <a:rPr lang="en-US" sz="9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commands</a:t>
                      </a:r>
                    </a:p>
                  </a:txBody>
                  <a:tcPr marL="6581" marR="6581" marT="6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11100000 00000000</a:t>
                      </a:r>
                      <a:br>
                        <a:rPr lang="en-US" sz="9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…</a:t>
                      </a:r>
                      <a:br>
                        <a:rPr lang="en-US" sz="9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11100000 11111111</a:t>
                      </a:r>
                    </a:p>
                  </a:txBody>
                  <a:tcPr marL="6581" marR="6581" marT="6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581" marR="6581" marT="6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376091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581" marR="6581" marT="6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376091"/>
                          </a:solidFill>
                          <a:latin typeface="Calibri"/>
                        </a:rPr>
                        <a:t>Manufacturer specified</a:t>
                      </a:r>
                    </a:p>
                  </a:txBody>
                  <a:tcPr marL="6581" marR="6581" marT="6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36242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894C35-A640-64B0-1521-80C7B2CD906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2351B-4952-30F3-B1F6-3A03BB154FFD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Franz Amtmann (NXP)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54B9D80-C862-80A0-F575-3A4C7EB4B99E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May 2024</a:t>
            </a:r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B4E8A8A-4C2D-B027-26C5-A43EB95F8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EPC Gen 2 security: crypto suites (examples)</a:t>
            </a:r>
            <a:endParaRPr lang="de-AT" dirty="0"/>
          </a:p>
        </p:txBody>
      </p:sp>
      <p:pic>
        <p:nvPicPr>
          <p:cNvPr id="1028" name="Picture 4" descr="ISO/IEC 29167-10:2015 - Information technology - Automatic identification  and data capture techniques - Part 10: Crypto suite AES-128 security  services for air interface communications">
            <a:extLst>
              <a:ext uri="{FF2B5EF4-FFF2-40B4-BE49-F238E27FC236}">
                <a16:creationId xmlns:a16="http://schemas.microsoft.com/office/drawing/2014/main" id="{961A3DED-96A9-96A2-C78F-B98DDCFD2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17232"/>
            <a:ext cx="1752600" cy="367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SO/IEC 29167-12:2015 - Information technology - Automatic identification  and data capture techniques - Part 12: Crypto suite ECC-DH security  services for air interface communications">
            <a:extLst>
              <a:ext uri="{FF2B5EF4-FFF2-40B4-BE49-F238E27FC236}">
                <a16:creationId xmlns:a16="http://schemas.microsoft.com/office/drawing/2014/main" id="{3EB93944-A773-3BA3-DFF7-817E2389A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125219"/>
            <a:ext cx="2590800" cy="366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9388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3388BC5-2656-135A-94AF-104114565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425" y="2362200"/>
            <a:ext cx="7772400" cy="1362075"/>
          </a:xfrm>
        </p:spPr>
        <p:txBody>
          <a:bodyPr/>
          <a:lstStyle/>
          <a:p>
            <a:r>
              <a:rPr lang="en-US" dirty="0"/>
              <a:t>Low-cost dual system 		tag: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key requirements</a:t>
            </a:r>
            <a:endParaRPr lang="de-AT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5BB0125-6BB0-FF03-0AB1-3CD702374BE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2024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4E0272-2AC9-16D0-BF09-DBCAF0E878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E21B7-6C48-DA4F-5512-544AE8341B0B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Franz Amtmann (NXP)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86996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D0ABD24-CD8B-3C8B-7C1A-12C87D825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679451"/>
            <a:ext cx="7770813" cy="838200"/>
          </a:xfrm>
        </p:spPr>
        <p:txBody>
          <a:bodyPr/>
          <a:lstStyle/>
          <a:p>
            <a:r>
              <a:rPr lang="en-US" sz="3200" dirty="0"/>
              <a:t>Dual system Tag: block diagram</a:t>
            </a:r>
            <a:endParaRPr lang="de-A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45D104-1501-D323-E263-156788AB4C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ABCC52B-A3F7-440B-BBF2-55191E6E7773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A1B79B-00D2-0327-FF45-747FBE6B27D1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Franz Amtmann(NXP)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52686-A58F-75EB-9030-8BC563AA1BE3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May 2024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10CD3E-9127-D4AB-70E1-330BCECF9E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0" y="4343400"/>
            <a:ext cx="1185165" cy="12477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2ED18C-77D4-DF67-FF9A-601954722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664" y="2259553"/>
            <a:ext cx="7191375" cy="2286000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657F4E7B-23E2-B6B2-19B5-0F62F2AA1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391" y="4499769"/>
            <a:ext cx="1708547" cy="113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7427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3916F-22B5-ED94-BDE6-CD49CBB3E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593" y="1066800"/>
            <a:ext cx="7770813" cy="293028"/>
          </a:xfrm>
        </p:spPr>
        <p:txBody>
          <a:bodyPr/>
          <a:lstStyle/>
          <a:p>
            <a:r>
              <a:rPr lang="en-US" sz="2800" dirty="0"/>
              <a:t>Low-cost dual system tag: key requirements</a:t>
            </a:r>
            <a:br>
              <a:rPr lang="en-US" sz="3200" dirty="0"/>
            </a:br>
            <a:endParaRPr lang="de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4C0EBB-CC42-3AC5-ACD4-BE277DE007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FB884-4BE0-4ABB-D2D0-518FED7B8E2A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Franz Amtmann (NXP)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B57F7C3-5B76-D4AB-860A-AA4B5DE435DE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May 2024</a:t>
            </a:r>
            <a:endParaRPr lang="en-GB" dirty="0"/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53732EB0-93ED-E9E7-2105-DEDE8C9BACEC}"/>
              </a:ext>
            </a:extLst>
          </p:cNvPr>
          <p:cNvSpPr txBox="1">
            <a:spLocks/>
          </p:cNvSpPr>
          <p:nvPr/>
        </p:nvSpPr>
        <p:spPr>
          <a:xfrm>
            <a:off x="685800" y="1668428"/>
            <a:ext cx="8059858" cy="4495800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3400" kern="0" dirty="0"/>
              <a:t>Passive operation mode</a:t>
            </a:r>
            <a:br>
              <a:rPr lang="en-US" kern="0" dirty="0"/>
            </a:br>
            <a:endParaRPr lang="en-US" kern="0" dirty="0"/>
          </a:p>
          <a:p>
            <a:pPr lvl="1"/>
            <a:r>
              <a:rPr lang="en-US" sz="2900" kern="0" dirty="0"/>
              <a:t>Continuous carrier (also during tag response), broad input bandwidth (860MHz-928MHz)</a:t>
            </a:r>
            <a:br>
              <a:rPr lang="en-US" sz="2900" kern="0" dirty="0"/>
            </a:br>
            <a:endParaRPr lang="en-US" sz="2900" kern="0" dirty="0"/>
          </a:p>
          <a:p>
            <a:pPr lvl="1"/>
            <a:r>
              <a:rPr lang="en-US" sz="2900" kern="0" dirty="0"/>
              <a:t>Backscatter return link</a:t>
            </a:r>
            <a:br>
              <a:rPr lang="en-US" sz="2900" kern="0" dirty="0"/>
            </a:br>
            <a:endParaRPr lang="en-US" sz="2900" kern="0" dirty="0"/>
          </a:p>
          <a:p>
            <a:pPr lvl="1"/>
            <a:r>
              <a:rPr lang="en-US" sz="2900" kern="0" dirty="0"/>
              <a:t>Ultra low power design</a:t>
            </a:r>
            <a:br>
              <a:rPr lang="en-US" sz="2900" kern="0" dirty="0"/>
            </a:br>
            <a:br>
              <a:rPr lang="en-US" sz="2900" kern="0" dirty="0"/>
            </a:br>
            <a:r>
              <a:rPr lang="en-US" sz="2900" kern="0" dirty="0"/>
              <a:t>	low clock frequency (&lt;~2MHz)</a:t>
            </a:r>
            <a:br>
              <a:rPr lang="en-US" sz="2900" kern="0" dirty="0"/>
            </a:br>
            <a:r>
              <a:rPr lang="en-US" sz="2900" kern="0" dirty="0"/>
              <a:t>	</a:t>
            </a:r>
            <a:br>
              <a:rPr lang="en-US" sz="2900" kern="0" dirty="0"/>
            </a:br>
            <a:r>
              <a:rPr lang="en-US" sz="2900" kern="0" dirty="0"/>
              <a:t>	state machine instead of µC</a:t>
            </a:r>
            <a:br>
              <a:rPr lang="en-US" sz="2900" kern="0" dirty="0"/>
            </a:br>
            <a:br>
              <a:rPr lang="en-US" sz="2900" kern="0" dirty="0"/>
            </a:br>
            <a:br>
              <a:rPr lang="en-US" sz="2900" kern="0" dirty="0"/>
            </a:br>
            <a:endParaRPr lang="en-US" sz="2900" kern="0" dirty="0"/>
          </a:p>
          <a:p>
            <a:r>
              <a:rPr lang="en-US" sz="3400" kern="0" dirty="0"/>
              <a:t>Low complexity</a:t>
            </a:r>
            <a:br>
              <a:rPr lang="en-US" sz="3400" kern="0" dirty="0"/>
            </a:br>
            <a:endParaRPr lang="en-US" sz="3400" kern="0" dirty="0"/>
          </a:p>
          <a:p>
            <a:pPr lvl="1"/>
            <a:r>
              <a:rPr lang="en-US" sz="2900" kern="0" dirty="0"/>
              <a:t>Simple demodulator (envelope detector): OOK</a:t>
            </a:r>
            <a:br>
              <a:rPr lang="en-US" sz="2900" kern="0" dirty="0"/>
            </a:br>
            <a:endParaRPr lang="en-US" sz="2900" kern="0" dirty="0"/>
          </a:p>
          <a:p>
            <a:pPr lvl="1"/>
            <a:r>
              <a:rPr lang="en-US" sz="2900" kern="0" dirty="0"/>
              <a:t>On chip oscillator (accuracy ~10%)</a:t>
            </a:r>
            <a:br>
              <a:rPr lang="en-US" sz="2900" kern="0" dirty="0"/>
            </a:br>
            <a:endParaRPr lang="en-US" sz="2900" kern="0" dirty="0"/>
          </a:p>
          <a:p>
            <a:pPr lvl="1"/>
            <a:r>
              <a:rPr lang="en-US" sz="2900" kern="0" dirty="0"/>
              <a:t>Re-use of basic protocol elements of RFID, e.g. inventory, security (e.g. AES) 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802747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3EE2A-C8CB-A41E-7F7C-9CF6755FF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de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89924-0131-1388-8850-F34BD288B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Dual system tags: use cases</a:t>
            </a:r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UHF RFID system overview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Major markets</a:t>
            </a:r>
          </a:p>
          <a:p>
            <a:pPr lvl="1"/>
            <a:r>
              <a:rPr lang="en-US" dirty="0"/>
              <a:t>Passive RFID system</a:t>
            </a:r>
          </a:p>
          <a:p>
            <a:pPr lvl="1"/>
            <a:r>
              <a:rPr lang="en-US" dirty="0"/>
              <a:t>EPC Gen 2 protocol</a:t>
            </a:r>
            <a:br>
              <a:rPr lang="en-US" dirty="0"/>
            </a:br>
            <a:endParaRPr lang="en-US" dirty="0"/>
          </a:p>
          <a:p>
            <a:r>
              <a:rPr lang="en-US" dirty="0"/>
              <a:t>Low-cost dual system tag: key requirements</a:t>
            </a:r>
          </a:p>
          <a:p>
            <a:endParaRPr lang="de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D5306E-E9B9-DCB4-F080-3D58BF5FB3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B0759-4045-3A97-35EC-34837BA6EA1C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Franz Amtmann (NXP)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253ED04-55BF-682B-4371-76862F8F0FFE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8936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D2072-2682-B96E-FF8D-36C890C84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425" y="2590800"/>
            <a:ext cx="7772400" cy="1362075"/>
          </a:xfrm>
        </p:spPr>
        <p:txBody>
          <a:bodyPr/>
          <a:lstStyle/>
          <a:p>
            <a:r>
              <a:rPr lang="en-GB" dirty="0"/>
              <a:t>Dual system tags:</a:t>
            </a:r>
            <a:br>
              <a:rPr lang="en-GB" dirty="0"/>
            </a:br>
            <a:br>
              <a:rPr lang="en-GB" dirty="0"/>
            </a:br>
            <a:r>
              <a:rPr lang="en-US" dirty="0"/>
              <a:t>use cases</a:t>
            </a:r>
            <a:endParaRPr lang="de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864D6-05CA-E2F1-D786-F56894D7C48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2024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4B8DCB-83A1-9A58-1340-24F7D56B0B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ABCC52B-A3F7-440B-BBF2-55191E6E7773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C6E51B-4C82-CEE9-67B2-5264B67623DF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Franz Amtmann(NXP)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0019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1B6441CA-211B-CA02-9F8A-5C0037BB9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What if 10’s of billions of UHF tags can be read with a mobile device?</a:t>
            </a:r>
            <a:endParaRPr lang="de-A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8BC3EE-5E3A-0FB3-3EBB-1186005390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ABCC52B-A3F7-440B-BBF2-55191E6E7773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F6510A-F007-6934-5F78-F8E351472133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Franz Amtmann(NXP)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F25B6-338F-6C26-740F-F40A1ADB1AEA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May 2024</a:t>
            </a:r>
            <a:endParaRPr lang="en-GB" dirty="0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8B5B773-AB76-0F27-4D54-4B1BA156B1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281" y="1981288"/>
            <a:ext cx="393032" cy="6858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D77D7E-D081-8112-36E8-74D34B4CFC7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4020453" y="4735613"/>
            <a:ext cx="932547" cy="979387"/>
          </a:xfrm>
          <a:prstGeom prst="rect">
            <a:avLst/>
          </a:prstGeom>
        </p:spPr>
      </p:pic>
      <p:pic>
        <p:nvPicPr>
          <p:cNvPr id="9" name="Picture 16" descr="wifi waves">
            <a:extLst>
              <a:ext uri="{FF2B5EF4-FFF2-40B4-BE49-F238E27FC236}">
                <a16:creationId xmlns:a16="http://schemas.microsoft.com/office/drawing/2014/main" id="{C67B0577-458E-8CCE-75F9-4797C71B9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561367">
            <a:off x="1129571" y="2923190"/>
            <a:ext cx="552662" cy="46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wifi waves">
            <a:extLst>
              <a:ext uri="{FF2B5EF4-FFF2-40B4-BE49-F238E27FC236}">
                <a16:creationId xmlns:a16="http://schemas.microsoft.com/office/drawing/2014/main" id="{56484E72-BF6A-B8E1-BB90-5609AC4AE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004776">
            <a:off x="2286467" y="2461879"/>
            <a:ext cx="552662" cy="46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wifi waves">
            <a:extLst>
              <a:ext uri="{FF2B5EF4-FFF2-40B4-BE49-F238E27FC236}">
                <a16:creationId xmlns:a16="http://schemas.microsoft.com/office/drawing/2014/main" id="{5552DAFB-E0F7-BE2C-825D-21B6C5EC1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848980">
            <a:off x="3200950" y="2720206"/>
            <a:ext cx="552662" cy="46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wifi waves">
            <a:extLst>
              <a:ext uri="{FF2B5EF4-FFF2-40B4-BE49-F238E27FC236}">
                <a16:creationId xmlns:a16="http://schemas.microsoft.com/office/drawing/2014/main" id="{89484EB4-D91A-08BF-A6FD-A17C143AE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684392" y="3672331"/>
            <a:ext cx="552662" cy="46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wifi waves">
            <a:extLst>
              <a:ext uri="{FF2B5EF4-FFF2-40B4-BE49-F238E27FC236}">
                <a16:creationId xmlns:a16="http://schemas.microsoft.com/office/drawing/2014/main" id="{2C2821E5-E9A1-DF64-0794-7DAC20D86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926992">
            <a:off x="844768" y="3794747"/>
            <a:ext cx="552662" cy="46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5EFC5C7-4967-5958-12F0-5CDD3260F3B2}"/>
              </a:ext>
            </a:extLst>
          </p:cNvPr>
          <p:cNvSpPr txBox="1"/>
          <p:nvPr/>
        </p:nvSpPr>
        <p:spPr>
          <a:xfrm>
            <a:off x="4913302" y="2385284"/>
            <a:ext cx="4078298" cy="3537470"/>
          </a:xfrm>
          <a:prstGeom prst="rect">
            <a:avLst/>
          </a:prstGeom>
          <a:noFill/>
        </p:spPr>
        <p:txBody>
          <a:bodyPr wrap="none" lIns="68580" tIns="34290" rIns="68580" rtlCol="0" anchor="t">
            <a:noAutofit/>
          </a:bodyPr>
          <a:lstStyle/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chemeClr val="tx1"/>
                </a:solidFill>
              </a:rPr>
              <a:t>Consumer gets product related information</a:t>
            </a:r>
          </a:p>
          <a:p>
            <a:pPr lvl="1">
              <a:lnSpc>
                <a:spcPct val="150000"/>
              </a:lnSpc>
            </a:pPr>
            <a:r>
              <a:rPr lang="en-US" sz="1050" dirty="0"/>
              <a:t>- </a:t>
            </a:r>
            <a:r>
              <a:rPr lang="en-US" sz="1050" dirty="0">
                <a:solidFill>
                  <a:schemeClr val="tx1"/>
                </a:solidFill>
              </a:rPr>
              <a:t>product properties, warranty, item history, promotion 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050" dirty="0">
              <a:solidFill>
                <a:schemeClr val="tx1"/>
              </a:solidFill>
            </a:endParaRP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chemeClr val="tx1"/>
                </a:solidFill>
              </a:rPr>
              <a:t>Consumer self check-out with personal device</a:t>
            </a:r>
          </a:p>
          <a:p>
            <a:pPr lvl="1">
              <a:lnSpc>
                <a:spcPct val="150000"/>
              </a:lnSpc>
            </a:pPr>
            <a:r>
              <a:rPr lang="en-US" sz="1050" dirty="0"/>
              <a:t>- </a:t>
            </a:r>
            <a:r>
              <a:rPr lang="en-US" sz="1050" dirty="0">
                <a:solidFill>
                  <a:schemeClr val="tx1"/>
                </a:solidFill>
              </a:rPr>
              <a:t>read tag and pay, no need to go cashier 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050" dirty="0">
              <a:solidFill>
                <a:schemeClr val="tx1"/>
              </a:solidFill>
            </a:endParaRP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chemeClr val="tx1"/>
                </a:solidFill>
              </a:rPr>
              <a:t>Beyond sale</a:t>
            </a:r>
          </a:p>
          <a:p>
            <a:pPr lvl="1">
              <a:lnSpc>
                <a:spcPct val="150000"/>
              </a:lnSpc>
            </a:pPr>
            <a:r>
              <a:rPr lang="en-US" sz="1050" dirty="0"/>
              <a:t>- </a:t>
            </a:r>
            <a:r>
              <a:rPr lang="en-US" sz="1050" dirty="0">
                <a:solidFill>
                  <a:schemeClr val="tx1"/>
                </a:solidFill>
              </a:rPr>
              <a:t>ease of product registration, recycle information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050" dirty="0">
              <a:solidFill>
                <a:schemeClr val="tx1"/>
              </a:solidFill>
            </a:endParaRP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chemeClr val="tx1"/>
                </a:solidFill>
              </a:rPr>
              <a:t>Connect the physical world with the virtual world </a:t>
            </a:r>
          </a:p>
          <a:p>
            <a:pPr marL="600075" lvl="1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/>
                </a:solidFill>
              </a:rPr>
              <a:t>Create digital twin, connect items to the cloud</a:t>
            </a:r>
          </a:p>
          <a:p>
            <a:pPr>
              <a:lnSpc>
                <a:spcPct val="150000"/>
              </a:lnSpc>
            </a:pPr>
            <a:endParaRPr lang="en-US" sz="1200" dirty="0" err="1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8090C7E-6829-12F4-C415-517BD9EF38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3336" y="3004259"/>
            <a:ext cx="2228840" cy="23464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 descr="wifi waves">
            <a:extLst>
              <a:ext uri="{FF2B5EF4-FFF2-40B4-BE49-F238E27FC236}">
                <a16:creationId xmlns:a16="http://schemas.microsoft.com/office/drawing/2014/main" id="{4015344B-942D-762E-9537-89A1FC413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916811">
            <a:off x="1063856" y="4818833"/>
            <a:ext cx="552662" cy="46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wifi waves">
            <a:extLst>
              <a:ext uri="{FF2B5EF4-FFF2-40B4-BE49-F238E27FC236}">
                <a16:creationId xmlns:a16="http://schemas.microsoft.com/office/drawing/2014/main" id="{C2CC5C2E-F15D-151A-43E3-529154521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404054">
            <a:off x="3414522" y="4847663"/>
            <a:ext cx="552662" cy="46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0EE15BF-9752-C33C-FFF1-1FC38D230CA4}"/>
              </a:ext>
            </a:extLst>
          </p:cNvPr>
          <p:cNvSpPr txBox="1"/>
          <p:nvPr/>
        </p:nvSpPr>
        <p:spPr>
          <a:xfrm>
            <a:off x="796860" y="5837316"/>
            <a:ext cx="3501269" cy="334884"/>
          </a:xfrm>
          <a:prstGeom prst="rect">
            <a:avLst/>
          </a:prstGeom>
          <a:noFill/>
        </p:spPr>
        <p:txBody>
          <a:bodyPr wrap="none" lIns="68580" tIns="34290" rIns="68580" rtlCol="0" anchor="t">
            <a:noAutofit/>
          </a:bodyPr>
          <a:lstStyle/>
          <a:p>
            <a:pPr algn="ctr"/>
            <a:r>
              <a:rPr lang="en-US" sz="1200" b="1" i="1" dirty="0">
                <a:solidFill>
                  <a:schemeClr val="tx1"/>
                </a:solidFill>
              </a:rPr>
              <a:t>Read range requirement: ~5cm</a:t>
            </a:r>
          </a:p>
        </p:txBody>
      </p:sp>
      <p:pic>
        <p:nvPicPr>
          <p:cNvPr id="19" name="Graphic 18" descr="Bento Box with solid fill">
            <a:extLst>
              <a:ext uri="{FF2B5EF4-FFF2-40B4-BE49-F238E27FC236}">
                <a16:creationId xmlns:a16="http://schemas.microsoft.com/office/drawing/2014/main" id="{A2D5D8B3-4DD9-9425-8B60-AC4840A102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5791" y="4908219"/>
            <a:ext cx="685800" cy="685800"/>
          </a:xfrm>
          <a:prstGeom prst="rect">
            <a:avLst/>
          </a:prstGeom>
        </p:spPr>
      </p:pic>
      <p:pic>
        <p:nvPicPr>
          <p:cNvPr id="20" name="Graphic 19" descr="Box outline">
            <a:extLst>
              <a:ext uri="{FF2B5EF4-FFF2-40B4-BE49-F238E27FC236}">
                <a16:creationId xmlns:a16="http://schemas.microsoft.com/office/drawing/2014/main" id="{50ECA12D-6E19-6874-733B-6759F92514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4800" y="3559706"/>
            <a:ext cx="685800" cy="685800"/>
          </a:xfrm>
          <a:prstGeom prst="rect">
            <a:avLst/>
          </a:prstGeom>
        </p:spPr>
      </p:pic>
      <p:pic>
        <p:nvPicPr>
          <p:cNvPr id="21" name="Graphic 20" descr="Formal Shirt outline">
            <a:extLst>
              <a:ext uri="{FF2B5EF4-FFF2-40B4-BE49-F238E27FC236}">
                <a16:creationId xmlns:a16="http://schemas.microsoft.com/office/drawing/2014/main" id="{C67F80A4-6E0C-2AAD-E11E-EC7DD0B06B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19880" y="2287709"/>
            <a:ext cx="685800" cy="685800"/>
          </a:xfrm>
          <a:prstGeom prst="rect">
            <a:avLst/>
          </a:prstGeom>
        </p:spPr>
      </p:pic>
      <p:pic>
        <p:nvPicPr>
          <p:cNvPr id="22" name="Graphic 21" descr="Medicine outline">
            <a:extLst>
              <a:ext uri="{FF2B5EF4-FFF2-40B4-BE49-F238E27FC236}">
                <a16:creationId xmlns:a16="http://schemas.microsoft.com/office/drawing/2014/main" id="{65961086-17E1-9183-A074-D91ADD4A293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040057" y="3483924"/>
            <a:ext cx="837364" cy="837364"/>
          </a:xfrm>
          <a:prstGeom prst="rect">
            <a:avLst/>
          </a:prstGeom>
        </p:spPr>
      </p:pic>
      <p:pic>
        <p:nvPicPr>
          <p:cNvPr id="23" name="Graphic 22" descr="Label outline">
            <a:extLst>
              <a:ext uri="{FF2B5EF4-FFF2-40B4-BE49-F238E27FC236}">
                <a16:creationId xmlns:a16="http://schemas.microsoft.com/office/drawing/2014/main" id="{169B6812-C040-F926-D5A4-3E35621FEB5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7262503">
            <a:off x="3184852" y="2209978"/>
            <a:ext cx="685800" cy="685800"/>
          </a:xfrm>
          <a:prstGeom prst="rect">
            <a:avLst/>
          </a:prstGeom>
        </p:spPr>
      </p:pic>
      <p:pic>
        <p:nvPicPr>
          <p:cNvPr id="24" name="Graphic 23" descr="Suitcase outline">
            <a:extLst>
              <a:ext uri="{FF2B5EF4-FFF2-40B4-BE49-F238E27FC236}">
                <a16:creationId xmlns:a16="http://schemas.microsoft.com/office/drawing/2014/main" id="{840C0406-6B84-6F3B-D2AE-D931ECE8D4F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663923" y="2210782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639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23A65-C077-FA56-BE78-5E51F804B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85801"/>
            <a:ext cx="8458200" cy="609600"/>
          </a:xfrm>
        </p:spPr>
        <p:txBody>
          <a:bodyPr/>
          <a:lstStyle/>
          <a:p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What if 10’s of billions of tags can be read with a mobile device and a Wi-Fi Router?</a:t>
            </a:r>
            <a:endParaRPr lang="de-AT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9656DE-D582-7020-6530-343822107A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EAFCE-B678-CCCE-06CE-24E2DF4C9354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Franz Amtmann (NXP)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41C860A-ECB9-9A31-901C-6199EEF8CF9E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May 2024</a:t>
            </a:r>
            <a:endParaRPr lang="en-GB" dirty="0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09FBB07-5054-4F40-6B61-6F1CAEFB76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3672" y="1443646"/>
            <a:ext cx="627559" cy="7798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06307F-546E-E897-5721-D48BB3189648}"/>
              </a:ext>
            </a:extLst>
          </p:cNvPr>
          <p:cNvSpPr txBox="1"/>
          <p:nvPr/>
        </p:nvSpPr>
        <p:spPr>
          <a:xfrm>
            <a:off x="4985987" y="1689665"/>
            <a:ext cx="4078298" cy="3537470"/>
          </a:xfrm>
          <a:prstGeom prst="rect">
            <a:avLst/>
          </a:prstGeom>
          <a:noFill/>
        </p:spPr>
        <p:txBody>
          <a:bodyPr wrap="none" lIns="68580" tIns="34290" rIns="68580" rtlCol="0" anchor="t">
            <a:noAutofit/>
          </a:bodyPr>
          <a:lstStyle/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chemeClr val="tx1"/>
                </a:solidFill>
              </a:rPr>
              <a:t>Smart Home</a:t>
            </a:r>
          </a:p>
          <a:p>
            <a:pPr marL="557213" lvl="1" indent="-214313">
              <a:lnSpc>
                <a:spcPct val="150000"/>
              </a:lnSpc>
              <a:buFontTx/>
              <a:buChar char="-"/>
            </a:pPr>
            <a:r>
              <a:rPr lang="en-US" sz="1050" dirty="0">
                <a:solidFill>
                  <a:schemeClr val="tx1"/>
                </a:solidFill>
              </a:rPr>
              <a:t>Locate personal belongings</a:t>
            </a:r>
          </a:p>
          <a:p>
            <a:pPr marL="557213" lvl="1" indent="-214313">
              <a:lnSpc>
                <a:spcPct val="150000"/>
              </a:lnSpc>
              <a:buFontTx/>
              <a:buChar char="-"/>
            </a:pPr>
            <a:r>
              <a:rPr lang="en-US" sz="1050" dirty="0">
                <a:solidFill>
                  <a:schemeClr val="tx1"/>
                </a:solidFill>
              </a:rPr>
              <a:t>Read expiration dates of food, trigger new order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050" b="1" dirty="0">
              <a:solidFill>
                <a:schemeClr val="tx1"/>
              </a:solidFill>
            </a:endParaRP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chemeClr val="tx1"/>
                </a:solidFill>
              </a:rPr>
              <a:t>Smart factory</a:t>
            </a:r>
          </a:p>
          <a:p>
            <a:pPr marL="557213" lvl="1" indent="-214313">
              <a:lnSpc>
                <a:spcPct val="150000"/>
              </a:lnSpc>
              <a:buFontTx/>
              <a:buChar char="-"/>
            </a:pPr>
            <a:r>
              <a:rPr lang="en-US" sz="1050" dirty="0">
                <a:solidFill>
                  <a:schemeClr val="tx1"/>
                </a:solidFill>
              </a:rPr>
              <a:t>Production control, warehouse inventory, </a:t>
            </a:r>
          </a:p>
          <a:p>
            <a:pPr lvl="1">
              <a:lnSpc>
                <a:spcPct val="150000"/>
              </a:lnSpc>
            </a:pPr>
            <a:r>
              <a:rPr lang="en-US" sz="1050" dirty="0">
                <a:solidFill>
                  <a:schemeClr val="tx1"/>
                </a:solidFill>
              </a:rPr>
              <a:t>     asset management, anti-counterfeiting, worker </a:t>
            </a:r>
          </a:p>
          <a:p>
            <a:pPr lvl="1">
              <a:lnSpc>
                <a:spcPct val="150000"/>
              </a:lnSpc>
            </a:pPr>
            <a:r>
              <a:rPr lang="en-US" sz="1050" dirty="0">
                <a:solidFill>
                  <a:schemeClr val="tx1"/>
                </a:solidFill>
              </a:rPr>
              <a:t>     presence detection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050" b="1" dirty="0">
              <a:solidFill>
                <a:schemeClr val="tx1"/>
              </a:solidFill>
            </a:endParaRP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chemeClr val="tx1"/>
                </a:solidFill>
              </a:rPr>
              <a:t>Smart agriculture</a:t>
            </a:r>
          </a:p>
          <a:p>
            <a:pPr marL="557213" lvl="1" indent="-214313">
              <a:lnSpc>
                <a:spcPct val="150000"/>
              </a:lnSpc>
              <a:buFontTx/>
              <a:buChar char="-"/>
            </a:pPr>
            <a:r>
              <a:rPr lang="en-US" sz="1050" dirty="0">
                <a:solidFill>
                  <a:schemeClr val="tx1"/>
                </a:solidFill>
              </a:rPr>
              <a:t>Supply chain and asset management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050" dirty="0">
              <a:solidFill>
                <a:schemeClr val="tx1"/>
              </a:solidFill>
            </a:endParaRP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chemeClr val="tx1"/>
                </a:solidFill>
              </a:rPr>
              <a:t>Combine the physical world with the virtual world </a:t>
            </a:r>
          </a:p>
          <a:p>
            <a:pPr marL="600075" lvl="1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/>
                </a:solidFill>
              </a:rPr>
              <a:t>connect items to the cloud</a:t>
            </a:r>
          </a:p>
          <a:p>
            <a:pPr>
              <a:lnSpc>
                <a:spcPct val="150000"/>
              </a:lnSpc>
            </a:pPr>
            <a:endParaRPr lang="en-US" sz="1200" dirty="0" err="1">
              <a:solidFill>
                <a:schemeClr val="tx1"/>
              </a:solidFill>
            </a:endParaRPr>
          </a:p>
        </p:txBody>
      </p:sp>
      <p:pic>
        <p:nvPicPr>
          <p:cNvPr id="10" name="Picture 16" descr="wifi waves">
            <a:extLst>
              <a:ext uri="{FF2B5EF4-FFF2-40B4-BE49-F238E27FC236}">
                <a16:creationId xmlns:a16="http://schemas.microsoft.com/office/drawing/2014/main" id="{AC1541FE-8A78-E595-7702-BDF86DA1A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894067">
            <a:off x="1216366" y="2275827"/>
            <a:ext cx="552662" cy="46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wifi waves">
            <a:extLst>
              <a:ext uri="{FF2B5EF4-FFF2-40B4-BE49-F238E27FC236}">
                <a16:creationId xmlns:a16="http://schemas.microsoft.com/office/drawing/2014/main" id="{63298F72-4204-52C2-9F04-116526FB2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2195344" y="2090579"/>
            <a:ext cx="552662" cy="46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wifi waves">
            <a:extLst>
              <a:ext uri="{FF2B5EF4-FFF2-40B4-BE49-F238E27FC236}">
                <a16:creationId xmlns:a16="http://schemas.microsoft.com/office/drawing/2014/main" id="{A34CDE16-663B-BF8D-F481-113EFF95D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848980">
            <a:off x="3057437" y="2246385"/>
            <a:ext cx="552662" cy="46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wifi waves">
            <a:extLst>
              <a:ext uri="{FF2B5EF4-FFF2-40B4-BE49-F238E27FC236}">
                <a16:creationId xmlns:a16="http://schemas.microsoft.com/office/drawing/2014/main" id="{2BABF859-B408-E926-B42C-16B40132F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259416" y="3084039"/>
            <a:ext cx="552662" cy="46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wifi waves">
            <a:extLst>
              <a:ext uri="{FF2B5EF4-FFF2-40B4-BE49-F238E27FC236}">
                <a16:creationId xmlns:a16="http://schemas.microsoft.com/office/drawing/2014/main" id="{D3B6A71B-B0AD-D04C-1D89-51AE53417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199999">
            <a:off x="1103869" y="3133317"/>
            <a:ext cx="552662" cy="46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wifi waves">
            <a:extLst>
              <a:ext uri="{FF2B5EF4-FFF2-40B4-BE49-F238E27FC236}">
                <a16:creationId xmlns:a16="http://schemas.microsoft.com/office/drawing/2014/main" id="{2E53E6E9-E8F5-00A7-0B41-BC63F4740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233358">
            <a:off x="1387519" y="4110293"/>
            <a:ext cx="552662" cy="46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wifi waves">
            <a:extLst>
              <a:ext uri="{FF2B5EF4-FFF2-40B4-BE49-F238E27FC236}">
                <a16:creationId xmlns:a16="http://schemas.microsoft.com/office/drawing/2014/main" id="{19BA44BC-9F5C-2ED9-5874-C80AC2393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707330">
            <a:off x="3048382" y="4036124"/>
            <a:ext cx="552662" cy="46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wifi waves">
            <a:extLst>
              <a:ext uri="{FF2B5EF4-FFF2-40B4-BE49-F238E27FC236}">
                <a16:creationId xmlns:a16="http://schemas.microsoft.com/office/drawing/2014/main" id="{DC991CEE-C627-A424-A2BD-0B7948379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0646" y="4390503"/>
            <a:ext cx="552662" cy="46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128D12F-DC6F-D01B-3E00-ACF7A066D980}"/>
              </a:ext>
            </a:extLst>
          </p:cNvPr>
          <p:cNvSpPr txBox="1"/>
          <p:nvPr/>
        </p:nvSpPr>
        <p:spPr>
          <a:xfrm>
            <a:off x="1503029" y="5746962"/>
            <a:ext cx="3501269" cy="334884"/>
          </a:xfrm>
          <a:prstGeom prst="rect">
            <a:avLst/>
          </a:prstGeom>
          <a:noFill/>
        </p:spPr>
        <p:txBody>
          <a:bodyPr wrap="none" lIns="68580" tIns="34290" rIns="68580" rtlCol="0" anchor="t">
            <a:noAutofit/>
          </a:bodyPr>
          <a:lstStyle/>
          <a:p>
            <a:pPr algn="ctr"/>
            <a:r>
              <a:rPr lang="en-US" sz="1200" b="1" i="1" dirty="0">
                <a:solidFill>
                  <a:schemeClr val="tx1"/>
                </a:solidFill>
              </a:rPr>
              <a:t>Read range requirement: several meters</a:t>
            </a:r>
          </a:p>
        </p:txBody>
      </p:sp>
      <p:pic>
        <p:nvPicPr>
          <p:cNvPr id="19" name="Graphic 18" descr="Wireless router with solid fill">
            <a:extLst>
              <a:ext uri="{FF2B5EF4-FFF2-40B4-BE49-F238E27FC236}">
                <a16:creationId xmlns:a16="http://schemas.microsoft.com/office/drawing/2014/main" id="{6755C54F-D9AB-2321-5F08-B7C24CA427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08661" y="2465540"/>
            <a:ext cx="1795014" cy="1795014"/>
          </a:xfrm>
          <a:prstGeom prst="rect">
            <a:avLst/>
          </a:prstGeom>
        </p:spPr>
      </p:pic>
      <p:pic>
        <p:nvPicPr>
          <p:cNvPr id="20" name="Graphic 19" descr="Formal Shirt outline">
            <a:extLst>
              <a:ext uri="{FF2B5EF4-FFF2-40B4-BE49-F238E27FC236}">
                <a16:creationId xmlns:a16="http://schemas.microsoft.com/office/drawing/2014/main" id="{D83B8B5C-7709-B20B-167E-36477E4973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2169" y="1671441"/>
            <a:ext cx="822256" cy="822256"/>
          </a:xfrm>
          <a:prstGeom prst="rect">
            <a:avLst/>
          </a:prstGeom>
        </p:spPr>
      </p:pic>
      <p:pic>
        <p:nvPicPr>
          <p:cNvPr id="21" name="Graphic 20" descr="Bento Box with solid fill">
            <a:extLst>
              <a:ext uri="{FF2B5EF4-FFF2-40B4-BE49-F238E27FC236}">
                <a16:creationId xmlns:a16="http://schemas.microsoft.com/office/drawing/2014/main" id="{3CF03130-1DF3-C3E5-96F3-2CC6612367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9369" y="2985147"/>
            <a:ext cx="685800" cy="685800"/>
          </a:xfrm>
          <a:prstGeom prst="rect">
            <a:avLst/>
          </a:prstGeom>
        </p:spPr>
      </p:pic>
      <p:sp>
        <p:nvSpPr>
          <p:cNvPr id="22" name="AutoShape 2" descr="Teddy Bear icon">
            <a:extLst>
              <a:ext uri="{FF2B5EF4-FFF2-40B4-BE49-F238E27FC236}">
                <a16:creationId xmlns:a16="http://schemas.microsoft.com/office/drawing/2014/main" id="{F0652918-5210-4BE1-9E11-D316A74D90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3147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de-AT" sz="1800"/>
          </a:p>
        </p:txBody>
      </p:sp>
      <p:pic>
        <p:nvPicPr>
          <p:cNvPr id="23" name="Picture 2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74F2B6D-BA5B-DE16-E3FF-464DBC695FF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9101" y="4251593"/>
            <a:ext cx="1021008" cy="654083"/>
          </a:xfrm>
          <a:prstGeom prst="rect">
            <a:avLst/>
          </a:prstGeom>
        </p:spPr>
      </p:pic>
      <p:pic>
        <p:nvPicPr>
          <p:cNvPr id="24" name="Graphic 23" descr="Books on shelf outline">
            <a:extLst>
              <a:ext uri="{FF2B5EF4-FFF2-40B4-BE49-F238E27FC236}">
                <a16:creationId xmlns:a16="http://schemas.microsoft.com/office/drawing/2014/main" id="{BBA44301-CE5D-143C-0BC8-114AF4F5326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92726" y="2803707"/>
            <a:ext cx="967382" cy="967382"/>
          </a:xfrm>
          <a:prstGeom prst="rect">
            <a:avLst/>
          </a:prstGeom>
        </p:spPr>
      </p:pic>
      <p:pic>
        <p:nvPicPr>
          <p:cNvPr id="25" name="Picture 2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C201B35-BD3B-6F95-845C-1F011802DB9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746" y="1783963"/>
            <a:ext cx="1128453" cy="577451"/>
          </a:xfrm>
          <a:prstGeom prst="rect">
            <a:avLst/>
          </a:prstGeom>
        </p:spPr>
      </p:pic>
      <p:pic>
        <p:nvPicPr>
          <p:cNvPr id="26" name="Picture 2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0233E88-3EEB-5F34-BA2D-38BF45FEACB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2000" y="4864792"/>
            <a:ext cx="832209" cy="604652"/>
          </a:xfrm>
          <a:prstGeom prst="rect">
            <a:avLst/>
          </a:prstGeom>
        </p:spPr>
      </p:pic>
      <p:pic>
        <p:nvPicPr>
          <p:cNvPr id="27" name="Picture 2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43D0F21-4311-94D1-851F-0AFCA2A8868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726" y="4406760"/>
            <a:ext cx="925943" cy="79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023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2A206-DE6C-D5A0-C830-E1761AB10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425" y="2514600"/>
            <a:ext cx="7772400" cy="1362075"/>
          </a:xfrm>
        </p:spPr>
        <p:txBody>
          <a:bodyPr/>
          <a:lstStyle/>
          <a:p>
            <a:r>
              <a:rPr lang="en-GB" dirty="0"/>
              <a:t>UHF RFID system:</a:t>
            </a:r>
            <a:br>
              <a:rPr lang="en-GB" dirty="0"/>
            </a:br>
            <a:br>
              <a:rPr lang="en-GB" dirty="0"/>
            </a:br>
            <a:r>
              <a:rPr lang="en-GB" dirty="0"/>
              <a:t>overview</a:t>
            </a:r>
            <a:endParaRPr lang="de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1DE08-4846-2182-98FC-CAD9CDB86D8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2024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48D9F8-AAC8-13D9-1BA2-12C6A7A006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ABCC52B-A3F7-440B-BBF2-55191E6E7773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0CC144-76E4-0CDB-37FA-4A8174CF73B4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Franz Amtmann(NXP)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6751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47CE064-7579-5CF9-F50B-ECBD1A63E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533400"/>
          </a:xfrm>
        </p:spPr>
        <p:txBody>
          <a:bodyPr/>
          <a:lstStyle/>
          <a:p>
            <a:r>
              <a:rPr lang="en-US" sz="3200" dirty="0"/>
              <a:t>Major markets</a:t>
            </a:r>
            <a:endParaRPr lang="de-A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5E8669-6C40-301F-F6A1-6A9733846C6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ABCC52B-A3F7-440B-BBF2-55191E6E7773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81A1D-08A2-74D1-1077-9A82E64F50CE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Franz Amtmann(NXP)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1752C-3B9F-508A-7DA2-5FB59AF2A820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May 2024</a:t>
            </a:r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CEA091-66F1-CE9D-0CAB-99831740E657}"/>
              </a:ext>
            </a:extLst>
          </p:cNvPr>
          <p:cNvSpPr txBox="1"/>
          <p:nvPr/>
        </p:nvSpPr>
        <p:spPr>
          <a:xfrm>
            <a:off x="186840" y="1634151"/>
            <a:ext cx="1706714" cy="42214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defTabSz="685800" eaLnBrk="1" hangingPunct="1">
              <a:buClrTx/>
              <a:buSzTx/>
              <a:defRPr/>
            </a:pPr>
            <a:r>
              <a:rPr lang="en-US" sz="900" b="1" dirty="0">
                <a:solidFill>
                  <a:schemeClr val="tx2">
                    <a:lumMod val="75000"/>
                    <a:lumOff val="25000"/>
                  </a:schemeClr>
                </a:solidFill>
                <a:ea typeface="+mn-ea"/>
              </a:rPr>
              <a:t>RETAIL APPAREL</a:t>
            </a:r>
            <a:br>
              <a:rPr lang="en-US" sz="900" b="1" dirty="0">
                <a:solidFill>
                  <a:schemeClr val="tx2">
                    <a:lumMod val="75000"/>
                    <a:lumOff val="25000"/>
                  </a:schemeClr>
                </a:solidFill>
                <a:ea typeface="+mn-ea"/>
              </a:rPr>
            </a:br>
            <a:endParaRPr lang="en-US" sz="900" dirty="0">
              <a:solidFill>
                <a:schemeClr val="tx2">
                  <a:lumMod val="75000"/>
                  <a:lumOff val="25000"/>
                </a:schemeClr>
              </a:solidFill>
              <a:ea typeface="+mn-ea"/>
            </a:endParaRPr>
          </a:p>
          <a:p>
            <a:pPr algn="ctr" defTabSz="685800" eaLnBrk="1" hangingPunct="1">
              <a:buClrTx/>
              <a:buSzTx/>
              <a:defRPr/>
            </a:pPr>
            <a:endParaRPr lang="en-US" sz="900" dirty="0">
              <a:solidFill>
                <a:schemeClr val="tx2">
                  <a:lumMod val="75000"/>
                  <a:lumOff val="25000"/>
                </a:schemeClr>
              </a:solidFill>
              <a:ea typeface="+mn-ea"/>
            </a:endParaRPr>
          </a:p>
        </p:txBody>
      </p:sp>
      <p:sp>
        <p:nvSpPr>
          <p:cNvPr id="22" name="Rectangle 29">
            <a:extLst>
              <a:ext uri="{FF2B5EF4-FFF2-40B4-BE49-F238E27FC236}">
                <a16:creationId xmlns:a16="http://schemas.microsoft.com/office/drawing/2014/main" id="{7C8BD0E7-4348-199B-9634-EDF12C07ACAB}"/>
              </a:ext>
            </a:extLst>
          </p:cNvPr>
          <p:cNvSpPr/>
          <p:nvPr/>
        </p:nvSpPr>
        <p:spPr>
          <a:xfrm>
            <a:off x="180192" y="4121304"/>
            <a:ext cx="1706714" cy="605296"/>
          </a:xfrm>
          <a:prstGeom prst="rect">
            <a:avLst/>
          </a:prstGeom>
          <a:solidFill>
            <a:schemeClr val="bg2">
              <a:alpha val="8000"/>
            </a:schemeClr>
          </a:solidFill>
        </p:spPr>
        <p:txBody>
          <a:bodyPr wrap="square">
            <a:noAutofit/>
          </a:bodyPr>
          <a:lstStyle/>
          <a:p>
            <a:pPr lvl="0" algn="ctr">
              <a:defRPr/>
            </a:pPr>
            <a:endParaRPr lang="en-US" sz="9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TextBox 30">
            <a:extLst>
              <a:ext uri="{FF2B5EF4-FFF2-40B4-BE49-F238E27FC236}">
                <a16:creationId xmlns:a16="http://schemas.microsoft.com/office/drawing/2014/main" id="{D67205AD-F613-01A5-7F06-97417B1EF171}"/>
              </a:ext>
            </a:extLst>
          </p:cNvPr>
          <p:cNvSpPr txBox="1"/>
          <p:nvPr/>
        </p:nvSpPr>
        <p:spPr>
          <a:xfrm>
            <a:off x="1951230" y="1611402"/>
            <a:ext cx="1706714" cy="42214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defTabSz="685800" eaLnBrk="1" hangingPunct="1">
              <a:buClrTx/>
              <a:buSzTx/>
              <a:defRPr/>
            </a:pPr>
            <a:r>
              <a:rPr lang="en-US" sz="900" b="1" dirty="0">
                <a:solidFill>
                  <a:schemeClr val="tx2">
                    <a:lumMod val="75000"/>
                    <a:lumOff val="25000"/>
                  </a:schemeClr>
                </a:solidFill>
                <a:ea typeface="+mn-ea"/>
              </a:rPr>
              <a:t>LOGISTICS</a:t>
            </a:r>
            <a:br>
              <a:rPr lang="en-US" sz="900" b="1" dirty="0">
                <a:solidFill>
                  <a:schemeClr val="tx2">
                    <a:lumMod val="75000"/>
                    <a:lumOff val="25000"/>
                  </a:schemeClr>
                </a:solidFill>
                <a:ea typeface="+mn-ea"/>
              </a:rPr>
            </a:br>
            <a:endParaRPr lang="en-US" sz="900" dirty="0">
              <a:solidFill>
                <a:schemeClr val="tx2">
                  <a:lumMod val="75000"/>
                  <a:lumOff val="25000"/>
                </a:schemeClr>
              </a:solidFill>
              <a:ea typeface="+mn-ea"/>
            </a:endParaRPr>
          </a:p>
          <a:p>
            <a:pPr algn="ctr" defTabSz="685800" eaLnBrk="1" hangingPunct="1">
              <a:buClrTx/>
              <a:buSzTx/>
              <a:defRPr/>
            </a:pPr>
            <a:endParaRPr lang="en-US" sz="900" dirty="0">
              <a:solidFill>
                <a:schemeClr val="tx2">
                  <a:lumMod val="75000"/>
                  <a:lumOff val="25000"/>
                </a:schemeClr>
              </a:solidFill>
              <a:ea typeface="+mn-ea"/>
            </a:endParaRPr>
          </a:p>
        </p:txBody>
      </p:sp>
      <p:sp>
        <p:nvSpPr>
          <p:cNvPr id="24" name="TextBox 30">
            <a:extLst>
              <a:ext uri="{FF2B5EF4-FFF2-40B4-BE49-F238E27FC236}">
                <a16:creationId xmlns:a16="http://schemas.microsoft.com/office/drawing/2014/main" id="{56DFBD85-2EA7-FB13-BEA7-1FC4589E7772}"/>
              </a:ext>
            </a:extLst>
          </p:cNvPr>
          <p:cNvSpPr txBox="1"/>
          <p:nvPr/>
        </p:nvSpPr>
        <p:spPr>
          <a:xfrm>
            <a:off x="162367" y="4296441"/>
            <a:ext cx="1706714" cy="42214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defTabSz="685800" eaLnBrk="1" hangingPunct="1">
              <a:buClrTx/>
              <a:buSzTx/>
              <a:defRPr/>
            </a:pPr>
            <a:r>
              <a:rPr lang="en-US" sz="900" b="1" dirty="0">
                <a:solidFill>
                  <a:schemeClr val="tx2">
                    <a:lumMod val="75000"/>
                    <a:lumOff val="25000"/>
                  </a:schemeClr>
                </a:solidFill>
                <a:ea typeface="+mn-ea"/>
              </a:rPr>
              <a:t>INDUSTRY</a:t>
            </a:r>
            <a:br>
              <a:rPr lang="en-US" sz="900" b="1" dirty="0">
                <a:solidFill>
                  <a:schemeClr val="tx2">
                    <a:lumMod val="75000"/>
                    <a:lumOff val="25000"/>
                  </a:schemeClr>
                </a:solidFill>
                <a:ea typeface="+mn-ea"/>
              </a:rPr>
            </a:br>
            <a:endParaRPr lang="en-US" sz="900" dirty="0">
              <a:solidFill>
                <a:schemeClr val="tx2">
                  <a:lumMod val="75000"/>
                  <a:lumOff val="25000"/>
                </a:schemeClr>
              </a:solidFill>
              <a:ea typeface="+mn-ea"/>
            </a:endParaRPr>
          </a:p>
          <a:p>
            <a:pPr algn="ctr" defTabSz="685800" eaLnBrk="1" hangingPunct="1">
              <a:buClrTx/>
              <a:buSzTx/>
              <a:defRPr/>
            </a:pPr>
            <a:endParaRPr lang="en-US" sz="900" dirty="0">
              <a:solidFill>
                <a:schemeClr val="tx2">
                  <a:lumMod val="75000"/>
                  <a:lumOff val="25000"/>
                </a:schemeClr>
              </a:solidFill>
              <a:ea typeface="+mn-ea"/>
            </a:endParaRPr>
          </a:p>
        </p:txBody>
      </p:sp>
      <p:sp>
        <p:nvSpPr>
          <p:cNvPr id="25" name="TextBox 30">
            <a:extLst>
              <a:ext uri="{FF2B5EF4-FFF2-40B4-BE49-F238E27FC236}">
                <a16:creationId xmlns:a16="http://schemas.microsoft.com/office/drawing/2014/main" id="{7B13E1F3-80B2-D6BC-BB79-6D99B460FA81}"/>
              </a:ext>
            </a:extLst>
          </p:cNvPr>
          <p:cNvSpPr txBox="1"/>
          <p:nvPr/>
        </p:nvSpPr>
        <p:spPr>
          <a:xfrm>
            <a:off x="186839" y="2975452"/>
            <a:ext cx="1706714" cy="42214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defTabSz="685800" eaLnBrk="1" hangingPunct="1">
              <a:buClrTx/>
              <a:buSzTx/>
              <a:defRPr/>
            </a:pPr>
            <a:r>
              <a:rPr lang="en-US" sz="900" b="1" dirty="0">
                <a:solidFill>
                  <a:schemeClr val="tx2">
                    <a:lumMod val="75000"/>
                    <a:lumOff val="25000"/>
                  </a:schemeClr>
                </a:solidFill>
                <a:ea typeface="+mn-ea"/>
              </a:rPr>
              <a:t>AVIATION</a:t>
            </a:r>
            <a:br>
              <a:rPr lang="en-US" sz="900" b="1" dirty="0">
                <a:solidFill>
                  <a:schemeClr val="tx2">
                    <a:lumMod val="75000"/>
                    <a:lumOff val="25000"/>
                  </a:schemeClr>
                </a:solidFill>
                <a:ea typeface="+mn-ea"/>
              </a:rPr>
            </a:br>
            <a:endParaRPr lang="en-US" sz="900" dirty="0">
              <a:solidFill>
                <a:schemeClr val="tx2">
                  <a:lumMod val="75000"/>
                  <a:lumOff val="25000"/>
                </a:schemeClr>
              </a:solidFill>
              <a:ea typeface="+mn-ea"/>
            </a:endParaRPr>
          </a:p>
          <a:p>
            <a:pPr algn="ctr" defTabSz="685800" eaLnBrk="1" hangingPunct="1">
              <a:buClrTx/>
              <a:buSzTx/>
              <a:defRPr/>
            </a:pPr>
            <a:endParaRPr lang="en-US" sz="900" dirty="0">
              <a:solidFill>
                <a:schemeClr val="tx2">
                  <a:lumMod val="75000"/>
                  <a:lumOff val="25000"/>
                </a:schemeClr>
              </a:solidFill>
              <a:ea typeface="+mn-ea"/>
            </a:endParaRPr>
          </a:p>
        </p:txBody>
      </p:sp>
      <p:sp>
        <p:nvSpPr>
          <p:cNvPr id="26" name="TextBox 30">
            <a:extLst>
              <a:ext uri="{FF2B5EF4-FFF2-40B4-BE49-F238E27FC236}">
                <a16:creationId xmlns:a16="http://schemas.microsoft.com/office/drawing/2014/main" id="{313E8F38-A14D-7180-A9D5-BC0C37B17A13}"/>
              </a:ext>
            </a:extLst>
          </p:cNvPr>
          <p:cNvSpPr txBox="1"/>
          <p:nvPr/>
        </p:nvSpPr>
        <p:spPr>
          <a:xfrm>
            <a:off x="1893553" y="2960157"/>
            <a:ext cx="1706714" cy="42214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defTabSz="685800" eaLnBrk="1" hangingPunct="1">
              <a:buClrTx/>
              <a:buSzTx/>
              <a:defRPr/>
            </a:pPr>
            <a:r>
              <a:rPr lang="en-US" sz="900" b="1" dirty="0">
                <a:solidFill>
                  <a:schemeClr val="tx2">
                    <a:lumMod val="75000"/>
                    <a:lumOff val="25000"/>
                  </a:schemeClr>
                </a:solidFill>
                <a:ea typeface="+mn-ea"/>
              </a:rPr>
              <a:t>FOOD</a:t>
            </a:r>
            <a:br>
              <a:rPr lang="en-US" sz="900" b="1" dirty="0">
                <a:solidFill>
                  <a:schemeClr val="tx2">
                    <a:lumMod val="75000"/>
                    <a:lumOff val="25000"/>
                  </a:schemeClr>
                </a:solidFill>
                <a:ea typeface="+mn-ea"/>
              </a:rPr>
            </a:br>
            <a:endParaRPr lang="en-US" sz="900" dirty="0">
              <a:solidFill>
                <a:schemeClr val="tx2">
                  <a:lumMod val="75000"/>
                  <a:lumOff val="25000"/>
                </a:schemeClr>
              </a:solidFill>
              <a:ea typeface="+mn-ea"/>
            </a:endParaRPr>
          </a:p>
          <a:p>
            <a:pPr algn="ctr" defTabSz="685800" eaLnBrk="1" hangingPunct="1">
              <a:buClrTx/>
              <a:buSzTx/>
              <a:defRPr/>
            </a:pPr>
            <a:endParaRPr lang="en-US" sz="900" dirty="0">
              <a:solidFill>
                <a:schemeClr val="tx2">
                  <a:lumMod val="75000"/>
                  <a:lumOff val="25000"/>
                </a:schemeClr>
              </a:solidFill>
              <a:ea typeface="+mn-ea"/>
            </a:endParaRPr>
          </a:p>
        </p:txBody>
      </p:sp>
      <p:sp>
        <p:nvSpPr>
          <p:cNvPr id="27" name="TextBox 30">
            <a:extLst>
              <a:ext uri="{FF2B5EF4-FFF2-40B4-BE49-F238E27FC236}">
                <a16:creationId xmlns:a16="http://schemas.microsoft.com/office/drawing/2014/main" id="{B0851573-89AA-A3C3-ED1D-6E632FCCA24E}"/>
              </a:ext>
            </a:extLst>
          </p:cNvPr>
          <p:cNvSpPr txBox="1"/>
          <p:nvPr/>
        </p:nvSpPr>
        <p:spPr>
          <a:xfrm>
            <a:off x="1567621" y="4293139"/>
            <a:ext cx="2337882" cy="42214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defTabSz="685800" eaLnBrk="1" hangingPunct="1">
              <a:buClrTx/>
              <a:buSzTx/>
              <a:defRPr/>
            </a:pPr>
            <a:r>
              <a:rPr lang="en-US" sz="900" b="1" dirty="0">
                <a:solidFill>
                  <a:schemeClr val="tx2">
                    <a:lumMod val="75000"/>
                    <a:lumOff val="25000"/>
                  </a:schemeClr>
                </a:solidFill>
                <a:ea typeface="+mn-ea"/>
              </a:rPr>
              <a:t>VEHICLE IDENTIFICATION</a:t>
            </a:r>
            <a:br>
              <a:rPr lang="en-US" sz="900" b="1" dirty="0">
                <a:solidFill>
                  <a:schemeClr val="tx2">
                    <a:lumMod val="75000"/>
                    <a:lumOff val="25000"/>
                  </a:schemeClr>
                </a:solidFill>
                <a:ea typeface="+mn-ea"/>
              </a:rPr>
            </a:br>
            <a:endParaRPr lang="en-US" sz="900" dirty="0">
              <a:solidFill>
                <a:schemeClr val="tx2">
                  <a:lumMod val="75000"/>
                  <a:lumOff val="25000"/>
                </a:schemeClr>
              </a:solidFill>
              <a:ea typeface="+mn-ea"/>
            </a:endParaRPr>
          </a:p>
          <a:p>
            <a:pPr algn="ctr" defTabSz="685800" eaLnBrk="1" hangingPunct="1">
              <a:buClrTx/>
              <a:buSzTx/>
              <a:defRPr/>
            </a:pPr>
            <a:endParaRPr lang="en-US" sz="900" dirty="0">
              <a:solidFill>
                <a:schemeClr val="tx2">
                  <a:lumMod val="75000"/>
                  <a:lumOff val="25000"/>
                </a:schemeClr>
              </a:solidFill>
              <a:ea typeface="+mn-ea"/>
            </a:endParaRPr>
          </a:p>
        </p:txBody>
      </p:sp>
      <p:pic>
        <p:nvPicPr>
          <p:cNvPr id="28" name="Picture 129">
            <a:extLst>
              <a:ext uri="{FF2B5EF4-FFF2-40B4-BE49-F238E27FC236}">
                <a16:creationId xmlns:a16="http://schemas.microsoft.com/office/drawing/2014/main" id="{81071FBF-49A0-AA69-E475-1BF2754D9B2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6720" y="2213359"/>
            <a:ext cx="242183" cy="242183"/>
          </a:xfrm>
          <a:prstGeom prst="rect">
            <a:avLst/>
          </a:prstGeom>
        </p:spPr>
      </p:pic>
      <p:pic>
        <p:nvPicPr>
          <p:cNvPr id="29" name="Picture 28" descr="Sequined dresses hanging on rack">
            <a:extLst>
              <a:ext uri="{FF2B5EF4-FFF2-40B4-BE49-F238E27FC236}">
                <a16:creationId xmlns:a16="http://schemas.microsoft.com/office/drawing/2014/main" id="{154A2F0D-C210-E635-1671-E8963DF956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54" y="1870335"/>
            <a:ext cx="1392345" cy="928230"/>
          </a:xfrm>
          <a:prstGeom prst="rect">
            <a:avLst/>
          </a:prstGeom>
        </p:spPr>
      </p:pic>
      <p:pic>
        <p:nvPicPr>
          <p:cNvPr id="30" name="Picture 29" descr="Cartons placed on the belt conveyor system">
            <a:extLst>
              <a:ext uri="{FF2B5EF4-FFF2-40B4-BE49-F238E27FC236}">
                <a16:creationId xmlns:a16="http://schemas.microsoft.com/office/drawing/2014/main" id="{41DD6280-8A17-724A-2399-74CABE069B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8514" y="1853503"/>
            <a:ext cx="1332686" cy="945062"/>
          </a:xfrm>
          <a:prstGeom prst="rect">
            <a:avLst/>
          </a:prstGeom>
        </p:spPr>
      </p:pic>
      <p:pic>
        <p:nvPicPr>
          <p:cNvPr id="31" name="Picture 30" descr="Man in business wear, standing with carry-on bag, holding passport">
            <a:extLst>
              <a:ext uri="{FF2B5EF4-FFF2-40B4-BE49-F238E27FC236}">
                <a16:creationId xmlns:a16="http://schemas.microsoft.com/office/drawing/2014/main" id="{BAACC20B-2AC8-D0A3-E720-78E205F42E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354" y="3221894"/>
            <a:ext cx="1388883" cy="926844"/>
          </a:xfrm>
          <a:prstGeom prst="rect">
            <a:avLst/>
          </a:prstGeom>
        </p:spPr>
      </p:pic>
      <p:pic>
        <p:nvPicPr>
          <p:cNvPr id="32" name="Picture 31" descr="Top view of seasoned tomahawk steaks">
            <a:extLst>
              <a:ext uri="{FF2B5EF4-FFF2-40B4-BE49-F238E27FC236}">
                <a16:creationId xmlns:a16="http://schemas.microsoft.com/office/drawing/2014/main" id="{0214C590-E1B0-D7EF-71CE-24627ABC2B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4363" y="3219172"/>
            <a:ext cx="1274480" cy="988049"/>
          </a:xfrm>
          <a:prstGeom prst="rect">
            <a:avLst/>
          </a:prstGeom>
        </p:spPr>
      </p:pic>
      <p:pic>
        <p:nvPicPr>
          <p:cNvPr id="33" name="Picture 32" descr="Engineer programming robot in robotics research facility">
            <a:extLst>
              <a:ext uri="{FF2B5EF4-FFF2-40B4-BE49-F238E27FC236}">
                <a16:creationId xmlns:a16="http://schemas.microsoft.com/office/drawing/2014/main" id="{09B15756-6207-088A-5D2F-BE585E157E9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554" y="4596931"/>
            <a:ext cx="1361684" cy="907709"/>
          </a:xfrm>
          <a:prstGeom prst="rect">
            <a:avLst/>
          </a:prstGeom>
        </p:spPr>
      </p:pic>
      <p:pic>
        <p:nvPicPr>
          <p:cNvPr id="34" name="Picture 33" descr="White muscle car with top down">
            <a:extLst>
              <a:ext uri="{FF2B5EF4-FFF2-40B4-BE49-F238E27FC236}">
                <a16:creationId xmlns:a16="http://schemas.microsoft.com/office/drawing/2014/main" id="{CF8AF9E0-17F5-F95F-3AF9-6A5BA6A377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0065" y="4597360"/>
            <a:ext cx="1366016" cy="907280"/>
          </a:xfrm>
          <a:prstGeom prst="rect">
            <a:avLst/>
          </a:prstGeom>
        </p:spPr>
      </p:pic>
      <p:graphicFrame>
        <p:nvGraphicFramePr>
          <p:cNvPr id="35" name="Diagramm 6">
            <a:extLst>
              <a:ext uri="{FF2B5EF4-FFF2-40B4-BE49-F238E27FC236}">
                <a16:creationId xmlns:a16="http://schemas.microsoft.com/office/drawing/2014/main" id="{7B4BB366-BB0E-3E53-DC27-8E57FCC7ED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8314633"/>
              </p:ext>
            </p:extLst>
          </p:nvPr>
        </p:nvGraphicFramePr>
        <p:xfrm>
          <a:off x="3855401" y="1448419"/>
          <a:ext cx="4944192" cy="2396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55" name="Picture 54">
            <a:extLst>
              <a:ext uri="{FF2B5EF4-FFF2-40B4-BE49-F238E27FC236}">
                <a16:creationId xmlns:a16="http://schemas.microsoft.com/office/drawing/2014/main" id="{5C621DB7-1FD4-0BAC-F4CE-081313D582A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00267" y="4025134"/>
            <a:ext cx="5086533" cy="1689094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73374004-4449-8DC3-86EF-D99738A7B742}"/>
              </a:ext>
            </a:extLst>
          </p:cNvPr>
          <p:cNvSpPr txBox="1"/>
          <p:nvPr/>
        </p:nvSpPr>
        <p:spPr>
          <a:xfrm>
            <a:off x="2775324" y="6018449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marR="0" lvl="1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Source:  RAIN RFID Market Research Report:</a:t>
            </a: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srgbClr val="252525">
                    <a:lumMod val="75000"/>
                    <a:lumOff val="25000"/>
                  </a:srgbClr>
                </a:solidFill>
                <a:effectLst/>
                <a:uLnTx/>
                <a:uFillTx/>
                <a:latin typeface="Avenir Next LT Pro" panose="020B05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 LT Pro" panose="020B0504020202020204" pitchFamily="34" charset="0"/>
                <a:ea typeface="DengXian" panose="02010600030101010101" pitchFamily="2" charset="-122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www.rainrfid.org</a:t>
            </a: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venir Next LT Pro" panose="020B05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VDC research</a:t>
            </a:r>
          </a:p>
        </p:txBody>
      </p:sp>
    </p:spTree>
    <p:extLst>
      <p:ext uri="{BB962C8B-B14F-4D97-AF65-F5344CB8AC3E}">
        <p14:creationId xmlns:p14="http://schemas.microsoft.com/office/powerpoint/2010/main" val="1188771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F1B19-6E24-F048-9313-E0EC66585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914400"/>
            <a:ext cx="8763000" cy="609600"/>
          </a:xfrm>
        </p:spPr>
        <p:txBody>
          <a:bodyPr/>
          <a:lstStyle/>
          <a:p>
            <a:r>
              <a:rPr lang="en-GB" altLang="en-US" sz="2000" dirty="0">
                <a:solidFill>
                  <a:schemeClr val="tx1"/>
                </a:solidFill>
                <a:latin typeface="+mj-lt"/>
              </a:rPr>
              <a:t>Passive UHF RFID (Radio Frequency Identification) system: overview</a:t>
            </a:r>
            <a:br>
              <a:rPr lang="de-AT" sz="3200" dirty="0">
                <a:solidFill>
                  <a:schemeClr val="tx1"/>
                </a:solidFill>
                <a:latin typeface="+mj-lt"/>
              </a:rPr>
            </a:br>
            <a:endParaRPr lang="de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469198-9FA9-6205-6438-41F90F48A4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3A01D-2AD1-C13A-16E0-D32E164DAD03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Franz Amtmann (NXP)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C8B8DB7-F177-4FC8-6A74-78F6E9443481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May 2024</a:t>
            </a:r>
            <a:endParaRPr lang="en-GB" dirty="0"/>
          </a:p>
        </p:txBody>
      </p:sp>
      <p:pic>
        <p:nvPicPr>
          <p:cNvPr id="7" name="Picture 6" descr="A close-up of a medical sticker&#10;&#10;Description automatically generated">
            <a:extLst>
              <a:ext uri="{FF2B5EF4-FFF2-40B4-BE49-F238E27FC236}">
                <a16:creationId xmlns:a16="http://schemas.microsoft.com/office/drawing/2014/main" id="{C52F29CB-F3D5-209B-D4D2-1A3D8F7798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9740" y="1526946"/>
            <a:ext cx="1601738" cy="1601092"/>
          </a:xfrm>
          <a:prstGeom prst="rect">
            <a:avLst/>
          </a:prstGeom>
        </p:spPr>
      </p:pic>
      <p:sp>
        <p:nvSpPr>
          <p:cNvPr id="8" name="AutoShape 3">
            <a:extLst>
              <a:ext uri="{FF2B5EF4-FFF2-40B4-BE49-F238E27FC236}">
                <a16:creationId xmlns:a16="http://schemas.microsoft.com/office/drawing/2014/main" id="{265572B7-CF76-FBD5-49CD-47D40241CA60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599275" y="2115476"/>
            <a:ext cx="6048375" cy="3025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7FCAB2DD-CC7E-0CD1-053F-65EAECA2A6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99412" y="3721628"/>
            <a:ext cx="0" cy="589359"/>
          </a:xfrm>
          <a:prstGeom prst="line">
            <a:avLst/>
          </a:prstGeom>
          <a:noFill/>
          <a:ln w="396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94C2FCE1-8964-D09E-DF07-6140A2625DA6}"/>
              </a:ext>
            </a:extLst>
          </p:cNvPr>
          <p:cNvSpPr>
            <a:spLocks/>
          </p:cNvSpPr>
          <p:nvPr/>
        </p:nvSpPr>
        <p:spPr bwMode="auto">
          <a:xfrm>
            <a:off x="2305315" y="3132269"/>
            <a:ext cx="785813" cy="589359"/>
          </a:xfrm>
          <a:custGeom>
            <a:avLst/>
            <a:gdLst>
              <a:gd name="T0" fmla="*/ 331 w 660"/>
              <a:gd name="T1" fmla="*/ 495 h 495"/>
              <a:gd name="T2" fmla="*/ 0 w 660"/>
              <a:gd name="T3" fmla="*/ 0 h 495"/>
              <a:gd name="T4" fmla="*/ 660 w 660"/>
              <a:gd name="T5" fmla="*/ 0 h 495"/>
              <a:gd name="T6" fmla="*/ 331 w 660"/>
              <a:gd name="T7" fmla="*/ 495 h 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60" h="495">
                <a:moveTo>
                  <a:pt x="331" y="495"/>
                </a:moveTo>
                <a:lnTo>
                  <a:pt x="0" y="0"/>
                </a:lnTo>
                <a:lnTo>
                  <a:pt x="660" y="0"/>
                </a:lnTo>
                <a:lnTo>
                  <a:pt x="331" y="495"/>
                </a:lnTo>
              </a:path>
            </a:pathLst>
          </a:custGeom>
          <a:noFill/>
          <a:ln w="396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E22CE7B4-DB9A-2845-63E3-ACEC63B21437}"/>
              </a:ext>
            </a:extLst>
          </p:cNvPr>
          <p:cNvSpPr>
            <a:spLocks/>
          </p:cNvSpPr>
          <p:nvPr/>
        </p:nvSpPr>
        <p:spPr bwMode="auto">
          <a:xfrm>
            <a:off x="2305315" y="4310988"/>
            <a:ext cx="394097" cy="391715"/>
          </a:xfrm>
          <a:custGeom>
            <a:avLst/>
            <a:gdLst>
              <a:gd name="T0" fmla="*/ 331 w 331"/>
              <a:gd name="T1" fmla="*/ 0 h 329"/>
              <a:gd name="T2" fmla="*/ 328 w 331"/>
              <a:gd name="T3" fmla="*/ 40 h 329"/>
              <a:gd name="T4" fmla="*/ 321 w 331"/>
              <a:gd name="T5" fmla="*/ 79 h 329"/>
              <a:gd name="T6" fmla="*/ 308 w 331"/>
              <a:gd name="T7" fmla="*/ 117 h 329"/>
              <a:gd name="T8" fmla="*/ 293 w 331"/>
              <a:gd name="T9" fmla="*/ 153 h 329"/>
              <a:gd name="T10" fmla="*/ 272 w 331"/>
              <a:gd name="T11" fmla="*/ 187 h 329"/>
              <a:gd name="T12" fmla="*/ 247 w 331"/>
              <a:gd name="T13" fmla="*/ 219 h 329"/>
              <a:gd name="T14" fmla="*/ 219 w 331"/>
              <a:gd name="T15" fmla="*/ 247 h 329"/>
              <a:gd name="T16" fmla="*/ 188 w 331"/>
              <a:gd name="T17" fmla="*/ 272 h 329"/>
              <a:gd name="T18" fmla="*/ 153 w 331"/>
              <a:gd name="T19" fmla="*/ 292 h 329"/>
              <a:gd name="T20" fmla="*/ 117 w 331"/>
              <a:gd name="T21" fmla="*/ 308 h 329"/>
              <a:gd name="T22" fmla="*/ 79 w 331"/>
              <a:gd name="T23" fmla="*/ 321 h 329"/>
              <a:gd name="T24" fmla="*/ 40 w 331"/>
              <a:gd name="T25" fmla="*/ 328 h 329"/>
              <a:gd name="T26" fmla="*/ 0 w 331"/>
              <a:gd name="T27" fmla="*/ 329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1" h="329">
                <a:moveTo>
                  <a:pt x="331" y="0"/>
                </a:moveTo>
                <a:lnTo>
                  <a:pt x="328" y="40"/>
                </a:lnTo>
                <a:lnTo>
                  <a:pt x="321" y="79"/>
                </a:lnTo>
                <a:lnTo>
                  <a:pt x="308" y="117"/>
                </a:lnTo>
                <a:lnTo>
                  <a:pt x="293" y="153"/>
                </a:lnTo>
                <a:lnTo>
                  <a:pt x="272" y="187"/>
                </a:lnTo>
                <a:lnTo>
                  <a:pt x="247" y="219"/>
                </a:lnTo>
                <a:lnTo>
                  <a:pt x="219" y="247"/>
                </a:lnTo>
                <a:lnTo>
                  <a:pt x="188" y="272"/>
                </a:lnTo>
                <a:lnTo>
                  <a:pt x="153" y="292"/>
                </a:lnTo>
                <a:lnTo>
                  <a:pt x="117" y="308"/>
                </a:lnTo>
                <a:lnTo>
                  <a:pt x="79" y="321"/>
                </a:lnTo>
                <a:lnTo>
                  <a:pt x="40" y="328"/>
                </a:lnTo>
                <a:lnTo>
                  <a:pt x="0" y="329"/>
                </a:lnTo>
              </a:path>
            </a:pathLst>
          </a:custGeom>
          <a:noFill/>
          <a:ln w="396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2" name="Line 8">
            <a:extLst>
              <a:ext uri="{FF2B5EF4-FFF2-40B4-BE49-F238E27FC236}">
                <a16:creationId xmlns:a16="http://schemas.microsoft.com/office/drawing/2014/main" id="{792A52DB-987A-9685-122C-8E9934A3BEF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94550" y="4702703"/>
            <a:ext cx="410766" cy="0"/>
          </a:xfrm>
          <a:prstGeom prst="line">
            <a:avLst/>
          </a:prstGeom>
          <a:noFill/>
          <a:ln w="396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69C50E07-95DD-5C0B-E8A1-5C040A7A6D09}"/>
              </a:ext>
            </a:extLst>
          </p:cNvPr>
          <p:cNvSpPr>
            <a:spLocks/>
          </p:cNvSpPr>
          <p:nvPr/>
        </p:nvSpPr>
        <p:spPr bwMode="auto">
          <a:xfrm>
            <a:off x="1717147" y="4638410"/>
            <a:ext cx="194072" cy="129778"/>
          </a:xfrm>
          <a:custGeom>
            <a:avLst/>
            <a:gdLst>
              <a:gd name="T0" fmla="*/ 163 w 163"/>
              <a:gd name="T1" fmla="*/ 109 h 109"/>
              <a:gd name="T2" fmla="*/ 0 w 163"/>
              <a:gd name="T3" fmla="*/ 54 h 109"/>
              <a:gd name="T4" fmla="*/ 163 w 163"/>
              <a:gd name="T5" fmla="*/ 0 h 109"/>
              <a:gd name="T6" fmla="*/ 163 w 163"/>
              <a:gd name="T7" fmla="*/ 109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3" h="109">
                <a:moveTo>
                  <a:pt x="163" y="109"/>
                </a:moveTo>
                <a:lnTo>
                  <a:pt x="0" y="54"/>
                </a:lnTo>
                <a:lnTo>
                  <a:pt x="163" y="0"/>
                </a:lnTo>
                <a:lnTo>
                  <a:pt x="163" y="10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889252C1-7D07-EC0F-D3AF-907975BC3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5037" y="4907491"/>
            <a:ext cx="65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buClrTx/>
              <a:buSzTx/>
            </a:pPr>
            <a:endParaRPr lang="en-US" altLang="en-US" sz="1350" dirty="0"/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5DDA2279-A918-38AB-2E7F-B82A3BA13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6171" y="3064403"/>
            <a:ext cx="53860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buClrTx/>
              <a:buSzTx/>
            </a:pPr>
            <a:r>
              <a:rPr lang="en-US" altLang="en-US" sz="1350" dirty="0">
                <a:solidFill>
                  <a:srgbClr val="000000"/>
                </a:solidFill>
                <a:latin typeface="+mn-lt"/>
              </a:rPr>
              <a:t>Reader</a:t>
            </a:r>
            <a:br>
              <a:rPr lang="en-US" altLang="en-US" sz="1350" dirty="0">
                <a:solidFill>
                  <a:srgbClr val="000000"/>
                </a:solidFill>
                <a:latin typeface="+mn-lt"/>
              </a:rPr>
            </a:br>
            <a:r>
              <a:rPr lang="en-US" altLang="en-US" sz="1350" dirty="0">
                <a:solidFill>
                  <a:srgbClr val="000000"/>
                </a:solidFill>
                <a:latin typeface="+mn-lt"/>
              </a:rPr>
              <a:t>antenna</a:t>
            </a:r>
            <a:endParaRPr lang="en-US" altLang="en-US" sz="1350" dirty="0">
              <a:latin typeface="+mn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11A577-8BF5-25E0-1985-5A0F65F30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1586" y="2899536"/>
            <a:ext cx="956993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buClrTx/>
              <a:buSzTx/>
            </a:pPr>
            <a:r>
              <a:rPr lang="en-US" altLang="en-US" sz="1350" dirty="0">
                <a:solidFill>
                  <a:srgbClr val="000000"/>
                </a:solidFill>
                <a:latin typeface="+mn-lt"/>
              </a:rPr>
              <a:t>Passive Label</a:t>
            </a:r>
            <a:endParaRPr lang="en-US" altLang="en-US" sz="1350" dirty="0"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5DE6F45-D635-057A-FE8B-012888E93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951" y="5034915"/>
            <a:ext cx="2178917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buClrTx/>
              <a:buSzTx/>
            </a:pPr>
            <a:r>
              <a:rPr lang="en-US" altLang="en-US" sz="1050" dirty="0">
                <a:solidFill>
                  <a:srgbClr val="000000"/>
                </a:solidFill>
                <a:latin typeface="+mn-lt"/>
              </a:rPr>
              <a:t>operating distance up to 15m</a:t>
            </a:r>
            <a:endParaRPr lang="en-US" altLang="en-US" sz="1050" dirty="0">
              <a:latin typeface="+mn-lt"/>
            </a:endParaRPr>
          </a:p>
        </p:txBody>
      </p:sp>
      <p:sp>
        <p:nvSpPr>
          <p:cNvPr id="18" name="Line 17">
            <a:extLst>
              <a:ext uri="{FF2B5EF4-FFF2-40B4-BE49-F238E27FC236}">
                <a16:creationId xmlns:a16="http://schemas.microsoft.com/office/drawing/2014/main" id="{A44D5D14-5CC4-E942-D80C-4AB91A63F666}"/>
              </a:ext>
            </a:extLst>
          </p:cNvPr>
          <p:cNvSpPr>
            <a:spLocks noChangeShapeType="1"/>
          </p:cNvSpPr>
          <p:nvPr/>
        </p:nvSpPr>
        <p:spPr bwMode="auto">
          <a:xfrm>
            <a:off x="2860147" y="4887869"/>
            <a:ext cx="3621881" cy="0"/>
          </a:xfrm>
          <a:prstGeom prst="line">
            <a:avLst/>
          </a:pr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40FB64D0-EAE0-F27A-9067-F8EC78A8D1CE}"/>
              </a:ext>
            </a:extLst>
          </p:cNvPr>
          <p:cNvSpPr>
            <a:spLocks/>
          </p:cNvSpPr>
          <p:nvPr/>
        </p:nvSpPr>
        <p:spPr bwMode="auto">
          <a:xfrm>
            <a:off x="2717272" y="4836672"/>
            <a:ext cx="154781" cy="103584"/>
          </a:xfrm>
          <a:custGeom>
            <a:avLst/>
            <a:gdLst>
              <a:gd name="T0" fmla="*/ 130 w 130"/>
              <a:gd name="T1" fmla="*/ 87 h 87"/>
              <a:gd name="T2" fmla="*/ 0 w 130"/>
              <a:gd name="T3" fmla="*/ 43 h 87"/>
              <a:gd name="T4" fmla="*/ 130 w 130"/>
              <a:gd name="T5" fmla="*/ 0 h 87"/>
              <a:gd name="T6" fmla="*/ 130 w 130"/>
              <a:gd name="T7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0" h="87">
                <a:moveTo>
                  <a:pt x="130" y="87"/>
                </a:moveTo>
                <a:lnTo>
                  <a:pt x="0" y="43"/>
                </a:lnTo>
                <a:lnTo>
                  <a:pt x="130" y="0"/>
                </a:lnTo>
                <a:lnTo>
                  <a:pt x="130" y="8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2437C8D2-A761-0E63-77A1-AAA9699CA61E}"/>
              </a:ext>
            </a:extLst>
          </p:cNvPr>
          <p:cNvSpPr>
            <a:spLocks/>
          </p:cNvSpPr>
          <p:nvPr/>
        </p:nvSpPr>
        <p:spPr bwMode="auto">
          <a:xfrm>
            <a:off x="6467740" y="4836672"/>
            <a:ext cx="154781" cy="103584"/>
          </a:xfrm>
          <a:custGeom>
            <a:avLst/>
            <a:gdLst>
              <a:gd name="T0" fmla="*/ 0 w 130"/>
              <a:gd name="T1" fmla="*/ 0 h 87"/>
              <a:gd name="T2" fmla="*/ 130 w 130"/>
              <a:gd name="T3" fmla="*/ 43 h 87"/>
              <a:gd name="T4" fmla="*/ 0 w 130"/>
              <a:gd name="T5" fmla="*/ 87 h 87"/>
              <a:gd name="T6" fmla="*/ 0 w 130"/>
              <a:gd name="T7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0" h="87">
                <a:moveTo>
                  <a:pt x="0" y="0"/>
                </a:moveTo>
                <a:lnTo>
                  <a:pt x="130" y="43"/>
                </a:lnTo>
                <a:lnTo>
                  <a:pt x="0" y="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1" name="Line 25">
            <a:extLst>
              <a:ext uri="{FF2B5EF4-FFF2-40B4-BE49-F238E27FC236}">
                <a16:creationId xmlns:a16="http://schemas.microsoft.com/office/drawing/2014/main" id="{42EEAECB-4B72-7611-EA08-D856FF6CF54B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2521" y="4691416"/>
            <a:ext cx="0" cy="33338"/>
          </a:xfrm>
          <a:prstGeom prst="line">
            <a:avLst/>
          </a:pr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2" name="Line 26">
            <a:extLst>
              <a:ext uri="{FF2B5EF4-FFF2-40B4-BE49-F238E27FC236}">
                <a16:creationId xmlns:a16="http://schemas.microsoft.com/office/drawing/2014/main" id="{ED095132-759A-F347-EDD1-6DDCB135C5A4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2521" y="4758091"/>
            <a:ext cx="0" cy="33338"/>
          </a:xfrm>
          <a:prstGeom prst="line">
            <a:avLst/>
          </a:pr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3" name="Line 27">
            <a:extLst>
              <a:ext uri="{FF2B5EF4-FFF2-40B4-BE49-F238E27FC236}">
                <a16:creationId xmlns:a16="http://schemas.microsoft.com/office/drawing/2014/main" id="{6C380C7E-6A7A-A517-BF49-48AB36B55CF0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2521" y="4824766"/>
            <a:ext cx="0" cy="33338"/>
          </a:xfrm>
          <a:prstGeom prst="line">
            <a:avLst/>
          </a:pr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4" name="Line 28">
            <a:extLst>
              <a:ext uri="{FF2B5EF4-FFF2-40B4-BE49-F238E27FC236}">
                <a16:creationId xmlns:a16="http://schemas.microsoft.com/office/drawing/2014/main" id="{C67B7C16-AB62-5E0E-A8D8-33ACA514FDC5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2521" y="4891441"/>
            <a:ext cx="0" cy="33338"/>
          </a:xfrm>
          <a:prstGeom prst="line">
            <a:avLst/>
          </a:pr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5" name="Line 29">
            <a:extLst>
              <a:ext uri="{FF2B5EF4-FFF2-40B4-BE49-F238E27FC236}">
                <a16:creationId xmlns:a16="http://schemas.microsoft.com/office/drawing/2014/main" id="{3A93E84A-12B9-7A80-8CFA-D3DAB5501133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2521" y="4958116"/>
            <a:ext cx="0" cy="33338"/>
          </a:xfrm>
          <a:prstGeom prst="line">
            <a:avLst/>
          </a:pr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6" name="Line 30">
            <a:extLst>
              <a:ext uri="{FF2B5EF4-FFF2-40B4-BE49-F238E27FC236}">
                <a16:creationId xmlns:a16="http://schemas.microsoft.com/office/drawing/2014/main" id="{C0CAF418-3832-CEAD-5BE0-0F7E61D4A37A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2521" y="5024791"/>
            <a:ext cx="0" cy="33338"/>
          </a:xfrm>
          <a:prstGeom prst="line">
            <a:avLst/>
          </a:pr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7" name="Freeform 31">
            <a:extLst>
              <a:ext uri="{FF2B5EF4-FFF2-40B4-BE49-F238E27FC236}">
                <a16:creationId xmlns:a16="http://schemas.microsoft.com/office/drawing/2014/main" id="{836BC43B-DAAC-5417-AAD0-B22B52305ABB}"/>
              </a:ext>
            </a:extLst>
          </p:cNvPr>
          <p:cNvSpPr>
            <a:spLocks/>
          </p:cNvSpPr>
          <p:nvPr/>
        </p:nvSpPr>
        <p:spPr bwMode="auto">
          <a:xfrm rot="20019954">
            <a:off x="6427259" y="2962058"/>
            <a:ext cx="391716" cy="787003"/>
          </a:xfrm>
          <a:custGeom>
            <a:avLst/>
            <a:gdLst>
              <a:gd name="T0" fmla="*/ 0 w 329"/>
              <a:gd name="T1" fmla="*/ 661 h 661"/>
              <a:gd name="T2" fmla="*/ 164 w 329"/>
              <a:gd name="T3" fmla="*/ 331 h 661"/>
              <a:gd name="T4" fmla="*/ 329 w 329"/>
              <a:gd name="T5" fmla="*/ 0 h 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9" h="661">
                <a:moveTo>
                  <a:pt x="0" y="661"/>
                </a:moveTo>
                <a:lnTo>
                  <a:pt x="164" y="331"/>
                </a:lnTo>
                <a:lnTo>
                  <a:pt x="329" y="0"/>
                </a:lnTo>
              </a:path>
            </a:pathLst>
          </a:custGeom>
          <a:noFill/>
          <a:ln w="396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8" name="Freeform 32">
            <a:extLst>
              <a:ext uri="{FF2B5EF4-FFF2-40B4-BE49-F238E27FC236}">
                <a16:creationId xmlns:a16="http://schemas.microsoft.com/office/drawing/2014/main" id="{CB1BF851-2568-E3C1-EB6A-56CCB89E5509}"/>
              </a:ext>
            </a:extLst>
          </p:cNvPr>
          <p:cNvSpPr>
            <a:spLocks/>
          </p:cNvSpPr>
          <p:nvPr/>
        </p:nvSpPr>
        <p:spPr bwMode="auto">
          <a:xfrm>
            <a:off x="6622522" y="3328723"/>
            <a:ext cx="78581" cy="78581"/>
          </a:xfrm>
          <a:custGeom>
            <a:avLst/>
            <a:gdLst>
              <a:gd name="T0" fmla="*/ 0 w 66"/>
              <a:gd name="T1" fmla="*/ 32 h 66"/>
              <a:gd name="T2" fmla="*/ 3 w 66"/>
              <a:gd name="T3" fmla="*/ 19 h 66"/>
              <a:gd name="T4" fmla="*/ 10 w 66"/>
              <a:gd name="T5" fmla="*/ 10 h 66"/>
              <a:gd name="T6" fmla="*/ 20 w 66"/>
              <a:gd name="T7" fmla="*/ 1 h 66"/>
              <a:gd name="T8" fmla="*/ 32 w 66"/>
              <a:gd name="T9" fmla="*/ 0 h 66"/>
              <a:gd name="T10" fmla="*/ 45 w 66"/>
              <a:gd name="T11" fmla="*/ 1 h 66"/>
              <a:gd name="T12" fmla="*/ 56 w 66"/>
              <a:gd name="T13" fmla="*/ 10 h 66"/>
              <a:gd name="T14" fmla="*/ 63 w 66"/>
              <a:gd name="T15" fmla="*/ 19 h 66"/>
              <a:gd name="T16" fmla="*/ 66 w 66"/>
              <a:gd name="T17" fmla="*/ 32 h 66"/>
              <a:gd name="T18" fmla="*/ 63 w 66"/>
              <a:gd name="T19" fmla="*/ 45 h 66"/>
              <a:gd name="T20" fmla="*/ 56 w 66"/>
              <a:gd name="T21" fmla="*/ 56 h 66"/>
              <a:gd name="T22" fmla="*/ 45 w 66"/>
              <a:gd name="T23" fmla="*/ 63 h 66"/>
              <a:gd name="T24" fmla="*/ 32 w 66"/>
              <a:gd name="T25" fmla="*/ 66 h 66"/>
              <a:gd name="T26" fmla="*/ 20 w 66"/>
              <a:gd name="T27" fmla="*/ 63 h 66"/>
              <a:gd name="T28" fmla="*/ 10 w 66"/>
              <a:gd name="T29" fmla="*/ 56 h 66"/>
              <a:gd name="T30" fmla="*/ 3 w 66"/>
              <a:gd name="T31" fmla="*/ 45 h 66"/>
              <a:gd name="T32" fmla="*/ 0 w 66"/>
              <a:gd name="T33" fmla="*/ 32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6" h="66">
                <a:moveTo>
                  <a:pt x="0" y="32"/>
                </a:moveTo>
                <a:lnTo>
                  <a:pt x="3" y="19"/>
                </a:lnTo>
                <a:lnTo>
                  <a:pt x="10" y="10"/>
                </a:lnTo>
                <a:lnTo>
                  <a:pt x="20" y="1"/>
                </a:lnTo>
                <a:lnTo>
                  <a:pt x="32" y="0"/>
                </a:lnTo>
                <a:lnTo>
                  <a:pt x="45" y="1"/>
                </a:lnTo>
                <a:lnTo>
                  <a:pt x="56" y="10"/>
                </a:lnTo>
                <a:lnTo>
                  <a:pt x="63" y="19"/>
                </a:lnTo>
                <a:lnTo>
                  <a:pt x="66" y="32"/>
                </a:lnTo>
                <a:lnTo>
                  <a:pt x="63" y="45"/>
                </a:lnTo>
                <a:lnTo>
                  <a:pt x="56" y="56"/>
                </a:lnTo>
                <a:lnTo>
                  <a:pt x="45" y="63"/>
                </a:lnTo>
                <a:lnTo>
                  <a:pt x="32" y="66"/>
                </a:lnTo>
                <a:lnTo>
                  <a:pt x="20" y="63"/>
                </a:lnTo>
                <a:lnTo>
                  <a:pt x="10" y="56"/>
                </a:lnTo>
                <a:lnTo>
                  <a:pt x="3" y="45"/>
                </a:lnTo>
                <a:lnTo>
                  <a:pt x="0" y="32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9" name="Freeform 33">
            <a:extLst>
              <a:ext uri="{FF2B5EF4-FFF2-40B4-BE49-F238E27FC236}">
                <a16:creationId xmlns:a16="http://schemas.microsoft.com/office/drawing/2014/main" id="{D0992DA8-0967-665B-3F88-2D2E77E40B9F}"/>
              </a:ext>
            </a:extLst>
          </p:cNvPr>
          <p:cNvSpPr>
            <a:spLocks/>
          </p:cNvSpPr>
          <p:nvPr/>
        </p:nvSpPr>
        <p:spPr bwMode="auto">
          <a:xfrm>
            <a:off x="6427259" y="2148813"/>
            <a:ext cx="178594" cy="2357437"/>
          </a:xfrm>
          <a:custGeom>
            <a:avLst/>
            <a:gdLst>
              <a:gd name="T0" fmla="*/ 0 w 150"/>
              <a:gd name="T1" fmla="*/ 1980 h 1980"/>
              <a:gd name="T2" fmla="*/ 37 w 150"/>
              <a:gd name="T3" fmla="*/ 1852 h 1980"/>
              <a:gd name="T4" fmla="*/ 69 w 150"/>
              <a:gd name="T5" fmla="*/ 1722 h 1980"/>
              <a:gd name="T6" fmla="*/ 96 w 150"/>
              <a:gd name="T7" fmla="*/ 1591 h 1980"/>
              <a:gd name="T8" fmla="*/ 118 w 150"/>
              <a:gd name="T9" fmla="*/ 1458 h 1980"/>
              <a:gd name="T10" fmla="*/ 135 w 150"/>
              <a:gd name="T11" fmla="*/ 1325 h 1980"/>
              <a:gd name="T12" fmla="*/ 146 w 150"/>
              <a:gd name="T13" fmla="*/ 1192 h 1980"/>
              <a:gd name="T14" fmla="*/ 150 w 150"/>
              <a:gd name="T15" fmla="*/ 1058 h 1980"/>
              <a:gd name="T16" fmla="*/ 150 w 150"/>
              <a:gd name="T17" fmla="*/ 924 h 1980"/>
              <a:gd name="T18" fmla="*/ 146 w 150"/>
              <a:gd name="T19" fmla="*/ 790 h 1980"/>
              <a:gd name="T20" fmla="*/ 135 w 150"/>
              <a:gd name="T21" fmla="*/ 655 h 1980"/>
              <a:gd name="T22" fmla="*/ 118 w 150"/>
              <a:gd name="T23" fmla="*/ 523 h 1980"/>
              <a:gd name="T24" fmla="*/ 96 w 150"/>
              <a:gd name="T25" fmla="*/ 390 h 1980"/>
              <a:gd name="T26" fmla="*/ 69 w 150"/>
              <a:gd name="T27" fmla="*/ 259 h 1980"/>
              <a:gd name="T28" fmla="*/ 37 w 150"/>
              <a:gd name="T29" fmla="*/ 129 h 1980"/>
              <a:gd name="T30" fmla="*/ 0 w 150"/>
              <a:gd name="T31" fmla="*/ 0 h 1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0" h="1980">
                <a:moveTo>
                  <a:pt x="0" y="1980"/>
                </a:moveTo>
                <a:lnTo>
                  <a:pt x="37" y="1852"/>
                </a:lnTo>
                <a:lnTo>
                  <a:pt x="69" y="1722"/>
                </a:lnTo>
                <a:lnTo>
                  <a:pt x="96" y="1591"/>
                </a:lnTo>
                <a:lnTo>
                  <a:pt x="118" y="1458"/>
                </a:lnTo>
                <a:lnTo>
                  <a:pt x="135" y="1325"/>
                </a:lnTo>
                <a:lnTo>
                  <a:pt x="146" y="1192"/>
                </a:lnTo>
                <a:lnTo>
                  <a:pt x="150" y="1058"/>
                </a:lnTo>
                <a:lnTo>
                  <a:pt x="150" y="924"/>
                </a:lnTo>
                <a:lnTo>
                  <a:pt x="146" y="790"/>
                </a:lnTo>
                <a:lnTo>
                  <a:pt x="135" y="655"/>
                </a:lnTo>
                <a:lnTo>
                  <a:pt x="118" y="523"/>
                </a:lnTo>
                <a:lnTo>
                  <a:pt x="96" y="390"/>
                </a:lnTo>
                <a:lnTo>
                  <a:pt x="69" y="259"/>
                </a:lnTo>
                <a:lnTo>
                  <a:pt x="37" y="129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0" name="Freeform 34">
            <a:extLst>
              <a:ext uri="{FF2B5EF4-FFF2-40B4-BE49-F238E27FC236}">
                <a16:creationId xmlns:a16="http://schemas.microsoft.com/office/drawing/2014/main" id="{8B472D4E-5A23-31FF-8ADA-5E8CA5804021}"/>
              </a:ext>
            </a:extLst>
          </p:cNvPr>
          <p:cNvSpPr>
            <a:spLocks/>
          </p:cNvSpPr>
          <p:nvPr/>
        </p:nvSpPr>
        <p:spPr bwMode="auto">
          <a:xfrm>
            <a:off x="5836709" y="2345266"/>
            <a:ext cx="150019" cy="1965722"/>
          </a:xfrm>
          <a:custGeom>
            <a:avLst/>
            <a:gdLst>
              <a:gd name="T0" fmla="*/ 0 w 126"/>
              <a:gd name="T1" fmla="*/ 1651 h 1651"/>
              <a:gd name="T2" fmla="*/ 34 w 126"/>
              <a:gd name="T3" fmla="*/ 1536 h 1651"/>
              <a:gd name="T4" fmla="*/ 62 w 126"/>
              <a:gd name="T5" fmla="*/ 1420 h 1651"/>
              <a:gd name="T6" fmla="*/ 85 w 126"/>
              <a:gd name="T7" fmla="*/ 1303 h 1651"/>
              <a:gd name="T8" fmla="*/ 103 w 126"/>
              <a:gd name="T9" fmla="*/ 1184 h 1651"/>
              <a:gd name="T10" fmla="*/ 116 w 126"/>
              <a:gd name="T11" fmla="*/ 1065 h 1651"/>
              <a:gd name="T12" fmla="*/ 124 w 126"/>
              <a:gd name="T13" fmla="*/ 945 h 1651"/>
              <a:gd name="T14" fmla="*/ 126 w 126"/>
              <a:gd name="T15" fmla="*/ 826 h 1651"/>
              <a:gd name="T16" fmla="*/ 124 w 126"/>
              <a:gd name="T17" fmla="*/ 706 h 1651"/>
              <a:gd name="T18" fmla="*/ 116 w 126"/>
              <a:gd name="T19" fmla="*/ 587 h 1651"/>
              <a:gd name="T20" fmla="*/ 103 w 126"/>
              <a:gd name="T21" fmla="*/ 467 h 1651"/>
              <a:gd name="T22" fmla="*/ 85 w 126"/>
              <a:gd name="T23" fmla="*/ 349 h 1651"/>
              <a:gd name="T24" fmla="*/ 62 w 126"/>
              <a:gd name="T25" fmla="*/ 232 h 1651"/>
              <a:gd name="T26" fmla="*/ 34 w 126"/>
              <a:gd name="T27" fmla="*/ 114 h 1651"/>
              <a:gd name="T28" fmla="*/ 0 w 126"/>
              <a:gd name="T29" fmla="*/ 0 h 1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6" h="1651">
                <a:moveTo>
                  <a:pt x="0" y="1651"/>
                </a:moveTo>
                <a:lnTo>
                  <a:pt x="34" y="1536"/>
                </a:lnTo>
                <a:lnTo>
                  <a:pt x="62" y="1420"/>
                </a:lnTo>
                <a:lnTo>
                  <a:pt x="85" y="1303"/>
                </a:lnTo>
                <a:lnTo>
                  <a:pt x="103" y="1184"/>
                </a:lnTo>
                <a:lnTo>
                  <a:pt x="116" y="1065"/>
                </a:lnTo>
                <a:lnTo>
                  <a:pt x="124" y="945"/>
                </a:lnTo>
                <a:lnTo>
                  <a:pt x="126" y="826"/>
                </a:lnTo>
                <a:lnTo>
                  <a:pt x="124" y="706"/>
                </a:lnTo>
                <a:lnTo>
                  <a:pt x="116" y="587"/>
                </a:lnTo>
                <a:lnTo>
                  <a:pt x="103" y="467"/>
                </a:lnTo>
                <a:lnTo>
                  <a:pt x="85" y="349"/>
                </a:lnTo>
                <a:lnTo>
                  <a:pt x="62" y="232"/>
                </a:lnTo>
                <a:lnTo>
                  <a:pt x="34" y="114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1" name="Freeform 35">
            <a:extLst>
              <a:ext uri="{FF2B5EF4-FFF2-40B4-BE49-F238E27FC236}">
                <a16:creationId xmlns:a16="http://schemas.microsoft.com/office/drawing/2014/main" id="{57DCE78C-83E3-4CB4-2E04-249C0C755721}"/>
              </a:ext>
            </a:extLst>
          </p:cNvPr>
          <p:cNvSpPr>
            <a:spLocks/>
          </p:cNvSpPr>
          <p:nvPr/>
        </p:nvSpPr>
        <p:spPr bwMode="auto">
          <a:xfrm>
            <a:off x="5248540" y="2566186"/>
            <a:ext cx="117872" cy="1572815"/>
          </a:xfrm>
          <a:custGeom>
            <a:avLst/>
            <a:gdLst>
              <a:gd name="T0" fmla="*/ 0 w 99"/>
              <a:gd name="T1" fmla="*/ 1321 h 1321"/>
              <a:gd name="T2" fmla="*/ 31 w 99"/>
              <a:gd name="T3" fmla="*/ 1213 h 1321"/>
              <a:gd name="T4" fmla="*/ 55 w 99"/>
              <a:gd name="T5" fmla="*/ 1104 h 1321"/>
              <a:gd name="T6" fmla="*/ 74 w 99"/>
              <a:gd name="T7" fmla="*/ 995 h 1321"/>
              <a:gd name="T8" fmla="*/ 88 w 99"/>
              <a:gd name="T9" fmla="*/ 883 h 1321"/>
              <a:gd name="T10" fmla="*/ 97 w 99"/>
              <a:gd name="T11" fmla="*/ 773 h 1321"/>
              <a:gd name="T12" fmla="*/ 99 w 99"/>
              <a:gd name="T13" fmla="*/ 661 h 1321"/>
              <a:gd name="T14" fmla="*/ 97 w 99"/>
              <a:gd name="T15" fmla="*/ 549 h 1321"/>
              <a:gd name="T16" fmla="*/ 88 w 99"/>
              <a:gd name="T17" fmla="*/ 437 h 1321"/>
              <a:gd name="T18" fmla="*/ 74 w 99"/>
              <a:gd name="T19" fmla="*/ 327 h 1321"/>
              <a:gd name="T20" fmla="*/ 55 w 99"/>
              <a:gd name="T21" fmla="*/ 216 h 1321"/>
              <a:gd name="T22" fmla="*/ 31 w 99"/>
              <a:gd name="T23" fmla="*/ 107 h 1321"/>
              <a:gd name="T24" fmla="*/ 0 w 99"/>
              <a:gd name="T25" fmla="*/ 0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9" h="1321">
                <a:moveTo>
                  <a:pt x="0" y="1321"/>
                </a:moveTo>
                <a:lnTo>
                  <a:pt x="31" y="1213"/>
                </a:lnTo>
                <a:lnTo>
                  <a:pt x="55" y="1104"/>
                </a:lnTo>
                <a:lnTo>
                  <a:pt x="74" y="995"/>
                </a:lnTo>
                <a:lnTo>
                  <a:pt x="88" y="883"/>
                </a:lnTo>
                <a:lnTo>
                  <a:pt x="97" y="773"/>
                </a:lnTo>
                <a:lnTo>
                  <a:pt x="99" y="661"/>
                </a:lnTo>
                <a:lnTo>
                  <a:pt x="97" y="549"/>
                </a:lnTo>
                <a:lnTo>
                  <a:pt x="88" y="437"/>
                </a:lnTo>
                <a:lnTo>
                  <a:pt x="74" y="327"/>
                </a:lnTo>
                <a:lnTo>
                  <a:pt x="55" y="216"/>
                </a:lnTo>
                <a:lnTo>
                  <a:pt x="31" y="107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2" name="Freeform 36">
            <a:extLst>
              <a:ext uri="{FF2B5EF4-FFF2-40B4-BE49-F238E27FC236}">
                <a16:creationId xmlns:a16="http://schemas.microsoft.com/office/drawing/2014/main" id="{EF1C7ED3-838D-BA6D-7E82-512000B03CAA}"/>
              </a:ext>
            </a:extLst>
          </p:cNvPr>
          <p:cNvSpPr>
            <a:spLocks/>
          </p:cNvSpPr>
          <p:nvPr/>
        </p:nvSpPr>
        <p:spPr bwMode="auto">
          <a:xfrm>
            <a:off x="4676897" y="2738173"/>
            <a:ext cx="85725" cy="1179909"/>
          </a:xfrm>
          <a:custGeom>
            <a:avLst/>
            <a:gdLst>
              <a:gd name="T0" fmla="*/ 0 w 72"/>
              <a:gd name="T1" fmla="*/ 991 h 991"/>
              <a:gd name="T2" fmla="*/ 24 w 72"/>
              <a:gd name="T3" fmla="*/ 903 h 991"/>
              <a:gd name="T4" fmla="*/ 44 w 72"/>
              <a:gd name="T5" fmla="*/ 813 h 991"/>
              <a:gd name="T6" fmla="*/ 58 w 72"/>
              <a:gd name="T7" fmla="*/ 724 h 991"/>
              <a:gd name="T8" fmla="*/ 67 w 72"/>
              <a:gd name="T9" fmla="*/ 633 h 991"/>
              <a:gd name="T10" fmla="*/ 72 w 72"/>
              <a:gd name="T11" fmla="*/ 541 h 991"/>
              <a:gd name="T12" fmla="*/ 72 w 72"/>
              <a:gd name="T13" fmla="*/ 450 h 991"/>
              <a:gd name="T14" fmla="*/ 67 w 72"/>
              <a:gd name="T15" fmla="*/ 359 h 991"/>
              <a:gd name="T16" fmla="*/ 58 w 72"/>
              <a:gd name="T17" fmla="*/ 268 h 991"/>
              <a:gd name="T18" fmla="*/ 44 w 72"/>
              <a:gd name="T19" fmla="*/ 177 h 991"/>
              <a:gd name="T20" fmla="*/ 24 w 72"/>
              <a:gd name="T21" fmla="*/ 88 h 991"/>
              <a:gd name="T22" fmla="*/ 0 w 72"/>
              <a:gd name="T23" fmla="*/ 0 h 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2" h="991">
                <a:moveTo>
                  <a:pt x="0" y="991"/>
                </a:moveTo>
                <a:lnTo>
                  <a:pt x="24" y="903"/>
                </a:lnTo>
                <a:lnTo>
                  <a:pt x="44" y="813"/>
                </a:lnTo>
                <a:lnTo>
                  <a:pt x="58" y="724"/>
                </a:lnTo>
                <a:lnTo>
                  <a:pt x="67" y="633"/>
                </a:lnTo>
                <a:lnTo>
                  <a:pt x="72" y="541"/>
                </a:lnTo>
                <a:lnTo>
                  <a:pt x="72" y="450"/>
                </a:lnTo>
                <a:lnTo>
                  <a:pt x="67" y="359"/>
                </a:lnTo>
                <a:lnTo>
                  <a:pt x="58" y="268"/>
                </a:lnTo>
                <a:lnTo>
                  <a:pt x="44" y="177"/>
                </a:lnTo>
                <a:lnTo>
                  <a:pt x="24" y="88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3" name="Freeform 37">
            <a:extLst>
              <a:ext uri="{FF2B5EF4-FFF2-40B4-BE49-F238E27FC236}">
                <a16:creationId xmlns:a16="http://schemas.microsoft.com/office/drawing/2014/main" id="{9AD226FD-00B3-32A0-45A4-AEAF103A4C53}"/>
              </a:ext>
            </a:extLst>
          </p:cNvPr>
          <p:cNvSpPr>
            <a:spLocks/>
          </p:cNvSpPr>
          <p:nvPr/>
        </p:nvSpPr>
        <p:spPr bwMode="auto">
          <a:xfrm>
            <a:off x="4071012" y="2934626"/>
            <a:ext cx="54769" cy="787003"/>
          </a:xfrm>
          <a:custGeom>
            <a:avLst/>
            <a:gdLst>
              <a:gd name="T0" fmla="*/ 0 w 46"/>
              <a:gd name="T1" fmla="*/ 661 h 661"/>
              <a:gd name="T2" fmla="*/ 18 w 46"/>
              <a:gd name="T3" fmla="*/ 588 h 661"/>
              <a:gd name="T4" fmla="*/ 32 w 46"/>
              <a:gd name="T5" fmla="*/ 515 h 661"/>
              <a:gd name="T6" fmla="*/ 42 w 46"/>
              <a:gd name="T7" fmla="*/ 441 h 661"/>
              <a:gd name="T8" fmla="*/ 46 w 46"/>
              <a:gd name="T9" fmla="*/ 367 h 661"/>
              <a:gd name="T10" fmla="*/ 46 w 46"/>
              <a:gd name="T11" fmla="*/ 293 h 661"/>
              <a:gd name="T12" fmla="*/ 42 w 46"/>
              <a:gd name="T13" fmla="*/ 219 h 661"/>
              <a:gd name="T14" fmla="*/ 32 w 46"/>
              <a:gd name="T15" fmla="*/ 145 h 661"/>
              <a:gd name="T16" fmla="*/ 18 w 46"/>
              <a:gd name="T17" fmla="*/ 72 h 661"/>
              <a:gd name="T18" fmla="*/ 0 w 46"/>
              <a:gd name="T19" fmla="*/ 0 h 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6" h="661">
                <a:moveTo>
                  <a:pt x="0" y="661"/>
                </a:moveTo>
                <a:lnTo>
                  <a:pt x="18" y="588"/>
                </a:lnTo>
                <a:lnTo>
                  <a:pt x="32" y="515"/>
                </a:lnTo>
                <a:lnTo>
                  <a:pt x="42" y="441"/>
                </a:lnTo>
                <a:lnTo>
                  <a:pt x="46" y="367"/>
                </a:lnTo>
                <a:lnTo>
                  <a:pt x="46" y="293"/>
                </a:lnTo>
                <a:lnTo>
                  <a:pt x="42" y="219"/>
                </a:lnTo>
                <a:lnTo>
                  <a:pt x="32" y="145"/>
                </a:lnTo>
                <a:lnTo>
                  <a:pt x="18" y="72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4" name="Freeform 38">
            <a:extLst>
              <a:ext uri="{FF2B5EF4-FFF2-40B4-BE49-F238E27FC236}">
                <a16:creationId xmlns:a16="http://schemas.microsoft.com/office/drawing/2014/main" id="{52694603-7BF7-2315-69A3-8B25E4B33791}"/>
              </a:ext>
            </a:extLst>
          </p:cNvPr>
          <p:cNvSpPr>
            <a:spLocks/>
          </p:cNvSpPr>
          <p:nvPr/>
        </p:nvSpPr>
        <p:spPr bwMode="auto">
          <a:xfrm>
            <a:off x="3482843" y="3132270"/>
            <a:ext cx="25004" cy="392906"/>
          </a:xfrm>
          <a:custGeom>
            <a:avLst/>
            <a:gdLst>
              <a:gd name="T0" fmla="*/ 0 w 21"/>
              <a:gd name="T1" fmla="*/ 330 h 330"/>
              <a:gd name="T2" fmla="*/ 11 w 21"/>
              <a:gd name="T3" fmla="*/ 275 h 330"/>
              <a:gd name="T4" fmla="*/ 18 w 21"/>
              <a:gd name="T5" fmla="*/ 219 h 330"/>
              <a:gd name="T6" fmla="*/ 21 w 21"/>
              <a:gd name="T7" fmla="*/ 165 h 330"/>
              <a:gd name="T8" fmla="*/ 18 w 21"/>
              <a:gd name="T9" fmla="*/ 109 h 330"/>
              <a:gd name="T10" fmla="*/ 11 w 21"/>
              <a:gd name="T11" fmla="*/ 53 h 330"/>
              <a:gd name="T12" fmla="*/ 0 w 21"/>
              <a:gd name="T13" fmla="*/ 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" h="330">
                <a:moveTo>
                  <a:pt x="0" y="330"/>
                </a:moveTo>
                <a:lnTo>
                  <a:pt x="11" y="275"/>
                </a:lnTo>
                <a:lnTo>
                  <a:pt x="18" y="219"/>
                </a:lnTo>
                <a:lnTo>
                  <a:pt x="21" y="165"/>
                </a:lnTo>
                <a:lnTo>
                  <a:pt x="18" y="109"/>
                </a:lnTo>
                <a:lnTo>
                  <a:pt x="11" y="53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5" name="Freeform 39">
            <a:extLst>
              <a:ext uri="{FF2B5EF4-FFF2-40B4-BE49-F238E27FC236}">
                <a16:creationId xmlns:a16="http://schemas.microsoft.com/office/drawing/2014/main" id="{9C6D1824-2701-E8A0-4610-062BFA870991}"/>
              </a:ext>
            </a:extLst>
          </p:cNvPr>
          <p:cNvSpPr>
            <a:spLocks/>
          </p:cNvSpPr>
          <p:nvPr/>
        </p:nvSpPr>
        <p:spPr bwMode="auto">
          <a:xfrm>
            <a:off x="2713700" y="2148813"/>
            <a:ext cx="180975" cy="2357437"/>
          </a:xfrm>
          <a:custGeom>
            <a:avLst/>
            <a:gdLst>
              <a:gd name="T0" fmla="*/ 152 w 152"/>
              <a:gd name="T1" fmla="*/ 1980 h 1980"/>
              <a:gd name="T2" fmla="*/ 115 w 152"/>
              <a:gd name="T3" fmla="*/ 1852 h 1980"/>
              <a:gd name="T4" fmla="*/ 81 w 152"/>
              <a:gd name="T5" fmla="*/ 1722 h 1980"/>
              <a:gd name="T6" fmla="*/ 55 w 152"/>
              <a:gd name="T7" fmla="*/ 1591 h 1980"/>
              <a:gd name="T8" fmla="*/ 32 w 152"/>
              <a:gd name="T9" fmla="*/ 1458 h 1980"/>
              <a:gd name="T10" fmla="*/ 17 w 152"/>
              <a:gd name="T11" fmla="*/ 1325 h 1980"/>
              <a:gd name="T12" fmla="*/ 6 w 152"/>
              <a:gd name="T13" fmla="*/ 1192 h 1980"/>
              <a:gd name="T14" fmla="*/ 0 w 152"/>
              <a:gd name="T15" fmla="*/ 1058 h 1980"/>
              <a:gd name="T16" fmla="*/ 0 w 152"/>
              <a:gd name="T17" fmla="*/ 924 h 1980"/>
              <a:gd name="T18" fmla="*/ 6 w 152"/>
              <a:gd name="T19" fmla="*/ 790 h 1980"/>
              <a:gd name="T20" fmla="*/ 17 w 152"/>
              <a:gd name="T21" fmla="*/ 655 h 1980"/>
              <a:gd name="T22" fmla="*/ 32 w 152"/>
              <a:gd name="T23" fmla="*/ 523 h 1980"/>
              <a:gd name="T24" fmla="*/ 55 w 152"/>
              <a:gd name="T25" fmla="*/ 390 h 1980"/>
              <a:gd name="T26" fmla="*/ 81 w 152"/>
              <a:gd name="T27" fmla="*/ 259 h 1980"/>
              <a:gd name="T28" fmla="*/ 115 w 152"/>
              <a:gd name="T29" fmla="*/ 129 h 1980"/>
              <a:gd name="T30" fmla="*/ 152 w 152"/>
              <a:gd name="T31" fmla="*/ 0 h 1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2" h="1980">
                <a:moveTo>
                  <a:pt x="152" y="1980"/>
                </a:moveTo>
                <a:lnTo>
                  <a:pt x="115" y="1852"/>
                </a:lnTo>
                <a:lnTo>
                  <a:pt x="81" y="1722"/>
                </a:lnTo>
                <a:lnTo>
                  <a:pt x="55" y="1591"/>
                </a:lnTo>
                <a:lnTo>
                  <a:pt x="32" y="1458"/>
                </a:lnTo>
                <a:lnTo>
                  <a:pt x="17" y="1325"/>
                </a:lnTo>
                <a:lnTo>
                  <a:pt x="6" y="1192"/>
                </a:lnTo>
                <a:lnTo>
                  <a:pt x="0" y="1058"/>
                </a:lnTo>
                <a:lnTo>
                  <a:pt x="0" y="924"/>
                </a:lnTo>
                <a:lnTo>
                  <a:pt x="6" y="790"/>
                </a:lnTo>
                <a:lnTo>
                  <a:pt x="17" y="655"/>
                </a:lnTo>
                <a:lnTo>
                  <a:pt x="32" y="523"/>
                </a:lnTo>
                <a:lnTo>
                  <a:pt x="55" y="390"/>
                </a:lnTo>
                <a:lnTo>
                  <a:pt x="81" y="259"/>
                </a:lnTo>
                <a:lnTo>
                  <a:pt x="115" y="129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6" name="Freeform 40">
            <a:extLst>
              <a:ext uri="{FF2B5EF4-FFF2-40B4-BE49-F238E27FC236}">
                <a16:creationId xmlns:a16="http://schemas.microsoft.com/office/drawing/2014/main" id="{9DC475A1-4F0B-CC55-ED48-4511728DC733}"/>
              </a:ext>
            </a:extLst>
          </p:cNvPr>
          <p:cNvSpPr>
            <a:spLocks/>
          </p:cNvSpPr>
          <p:nvPr/>
        </p:nvSpPr>
        <p:spPr bwMode="auto">
          <a:xfrm>
            <a:off x="3334015" y="2345266"/>
            <a:ext cx="148829" cy="1965722"/>
          </a:xfrm>
          <a:custGeom>
            <a:avLst/>
            <a:gdLst>
              <a:gd name="T0" fmla="*/ 125 w 125"/>
              <a:gd name="T1" fmla="*/ 1651 h 1651"/>
              <a:gd name="T2" fmla="*/ 92 w 125"/>
              <a:gd name="T3" fmla="*/ 1536 h 1651"/>
              <a:gd name="T4" fmla="*/ 64 w 125"/>
              <a:gd name="T5" fmla="*/ 1420 h 1651"/>
              <a:gd name="T6" fmla="*/ 41 w 125"/>
              <a:gd name="T7" fmla="*/ 1303 h 1651"/>
              <a:gd name="T8" fmla="*/ 23 w 125"/>
              <a:gd name="T9" fmla="*/ 1184 h 1651"/>
              <a:gd name="T10" fmla="*/ 9 w 125"/>
              <a:gd name="T11" fmla="*/ 1065 h 1651"/>
              <a:gd name="T12" fmla="*/ 2 w 125"/>
              <a:gd name="T13" fmla="*/ 945 h 1651"/>
              <a:gd name="T14" fmla="*/ 0 w 125"/>
              <a:gd name="T15" fmla="*/ 826 h 1651"/>
              <a:gd name="T16" fmla="*/ 2 w 125"/>
              <a:gd name="T17" fmla="*/ 706 h 1651"/>
              <a:gd name="T18" fmla="*/ 9 w 125"/>
              <a:gd name="T19" fmla="*/ 587 h 1651"/>
              <a:gd name="T20" fmla="*/ 23 w 125"/>
              <a:gd name="T21" fmla="*/ 467 h 1651"/>
              <a:gd name="T22" fmla="*/ 41 w 125"/>
              <a:gd name="T23" fmla="*/ 349 h 1651"/>
              <a:gd name="T24" fmla="*/ 64 w 125"/>
              <a:gd name="T25" fmla="*/ 232 h 1651"/>
              <a:gd name="T26" fmla="*/ 92 w 125"/>
              <a:gd name="T27" fmla="*/ 114 h 1651"/>
              <a:gd name="T28" fmla="*/ 125 w 125"/>
              <a:gd name="T29" fmla="*/ 0 h 1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5" h="1651">
                <a:moveTo>
                  <a:pt x="125" y="1651"/>
                </a:moveTo>
                <a:lnTo>
                  <a:pt x="92" y="1536"/>
                </a:lnTo>
                <a:lnTo>
                  <a:pt x="64" y="1420"/>
                </a:lnTo>
                <a:lnTo>
                  <a:pt x="41" y="1303"/>
                </a:lnTo>
                <a:lnTo>
                  <a:pt x="23" y="1184"/>
                </a:lnTo>
                <a:lnTo>
                  <a:pt x="9" y="1065"/>
                </a:lnTo>
                <a:lnTo>
                  <a:pt x="2" y="945"/>
                </a:lnTo>
                <a:lnTo>
                  <a:pt x="0" y="826"/>
                </a:lnTo>
                <a:lnTo>
                  <a:pt x="2" y="706"/>
                </a:lnTo>
                <a:lnTo>
                  <a:pt x="9" y="587"/>
                </a:lnTo>
                <a:lnTo>
                  <a:pt x="23" y="467"/>
                </a:lnTo>
                <a:lnTo>
                  <a:pt x="41" y="349"/>
                </a:lnTo>
                <a:lnTo>
                  <a:pt x="64" y="232"/>
                </a:lnTo>
                <a:lnTo>
                  <a:pt x="92" y="114"/>
                </a:lnTo>
                <a:lnTo>
                  <a:pt x="125" y="0"/>
                </a:lnTo>
              </a:path>
            </a:pathLst>
          </a:cu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7" name="Freeform 41">
            <a:extLst>
              <a:ext uri="{FF2B5EF4-FFF2-40B4-BE49-F238E27FC236}">
                <a16:creationId xmlns:a16="http://schemas.microsoft.com/office/drawing/2014/main" id="{60C5F110-226B-7413-26D5-59ABE3CAAC7E}"/>
              </a:ext>
            </a:extLst>
          </p:cNvPr>
          <p:cNvSpPr>
            <a:spLocks/>
          </p:cNvSpPr>
          <p:nvPr/>
        </p:nvSpPr>
        <p:spPr bwMode="auto">
          <a:xfrm>
            <a:off x="3953140" y="2541720"/>
            <a:ext cx="117872" cy="1572815"/>
          </a:xfrm>
          <a:custGeom>
            <a:avLst/>
            <a:gdLst>
              <a:gd name="T0" fmla="*/ 99 w 99"/>
              <a:gd name="T1" fmla="*/ 1321 h 1321"/>
              <a:gd name="T2" fmla="*/ 70 w 99"/>
              <a:gd name="T3" fmla="*/ 1213 h 1321"/>
              <a:gd name="T4" fmla="*/ 45 w 99"/>
              <a:gd name="T5" fmla="*/ 1104 h 1321"/>
              <a:gd name="T6" fmla="*/ 25 w 99"/>
              <a:gd name="T7" fmla="*/ 995 h 1321"/>
              <a:gd name="T8" fmla="*/ 11 w 99"/>
              <a:gd name="T9" fmla="*/ 883 h 1321"/>
              <a:gd name="T10" fmla="*/ 3 w 99"/>
              <a:gd name="T11" fmla="*/ 773 h 1321"/>
              <a:gd name="T12" fmla="*/ 0 w 99"/>
              <a:gd name="T13" fmla="*/ 661 h 1321"/>
              <a:gd name="T14" fmla="*/ 3 w 99"/>
              <a:gd name="T15" fmla="*/ 549 h 1321"/>
              <a:gd name="T16" fmla="*/ 11 w 99"/>
              <a:gd name="T17" fmla="*/ 437 h 1321"/>
              <a:gd name="T18" fmla="*/ 25 w 99"/>
              <a:gd name="T19" fmla="*/ 327 h 1321"/>
              <a:gd name="T20" fmla="*/ 45 w 99"/>
              <a:gd name="T21" fmla="*/ 216 h 1321"/>
              <a:gd name="T22" fmla="*/ 70 w 99"/>
              <a:gd name="T23" fmla="*/ 107 h 1321"/>
              <a:gd name="T24" fmla="*/ 99 w 99"/>
              <a:gd name="T25" fmla="*/ 0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9" h="1321">
                <a:moveTo>
                  <a:pt x="99" y="1321"/>
                </a:moveTo>
                <a:lnTo>
                  <a:pt x="70" y="1213"/>
                </a:lnTo>
                <a:lnTo>
                  <a:pt x="45" y="1104"/>
                </a:lnTo>
                <a:lnTo>
                  <a:pt x="25" y="995"/>
                </a:lnTo>
                <a:lnTo>
                  <a:pt x="11" y="883"/>
                </a:lnTo>
                <a:lnTo>
                  <a:pt x="3" y="773"/>
                </a:lnTo>
                <a:lnTo>
                  <a:pt x="0" y="661"/>
                </a:lnTo>
                <a:lnTo>
                  <a:pt x="3" y="549"/>
                </a:lnTo>
                <a:lnTo>
                  <a:pt x="11" y="437"/>
                </a:lnTo>
                <a:lnTo>
                  <a:pt x="25" y="327"/>
                </a:lnTo>
                <a:lnTo>
                  <a:pt x="45" y="216"/>
                </a:lnTo>
                <a:lnTo>
                  <a:pt x="70" y="107"/>
                </a:lnTo>
                <a:lnTo>
                  <a:pt x="99" y="0"/>
                </a:lnTo>
              </a:path>
            </a:pathLst>
          </a:cu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8" name="Freeform 42">
            <a:extLst>
              <a:ext uri="{FF2B5EF4-FFF2-40B4-BE49-F238E27FC236}">
                <a16:creationId xmlns:a16="http://schemas.microsoft.com/office/drawing/2014/main" id="{EE561201-8A55-0A04-F1AE-4A6D0C16A53F}"/>
              </a:ext>
            </a:extLst>
          </p:cNvPr>
          <p:cNvSpPr>
            <a:spLocks/>
          </p:cNvSpPr>
          <p:nvPr/>
        </p:nvSpPr>
        <p:spPr bwMode="auto">
          <a:xfrm>
            <a:off x="4549858" y="2738173"/>
            <a:ext cx="85725" cy="1179909"/>
          </a:xfrm>
          <a:custGeom>
            <a:avLst/>
            <a:gdLst>
              <a:gd name="T0" fmla="*/ 72 w 72"/>
              <a:gd name="T1" fmla="*/ 991 h 991"/>
              <a:gd name="T2" fmla="*/ 49 w 72"/>
              <a:gd name="T3" fmla="*/ 903 h 991"/>
              <a:gd name="T4" fmla="*/ 29 w 72"/>
              <a:gd name="T5" fmla="*/ 813 h 991"/>
              <a:gd name="T6" fmla="*/ 15 w 72"/>
              <a:gd name="T7" fmla="*/ 724 h 991"/>
              <a:gd name="T8" fmla="*/ 5 w 72"/>
              <a:gd name="T9" fmla="*/ 633 h 991"/>
              <a:gd name="T10" fmla="*/ 0 w 72"/>
              <a:gd name="T11" fmla="*/ 541 h 991"/>
              <a:gd name="T12" fmla="*/ 0 w 72"/>
              <a:gd name="T13" fmla="*/ 450 h 991"/>
              <a:gd name="T14" fmla="*/ 5 w 72"/>
              <a:gd name="T15" fmla="*/ 359 h 991"/>
              <a:gd name="T16" fmla="*/ 15 w 72"/>
              <a:gd name="T17" fmla="*/ 268 h 991"/>
              <a:gd name="T18" fmla="*/ 29 w 72"/>
              <a:gd name="T19" fmla="*/ 177 h 991"/>
              <a:gd name="T20" fmla="*/ 49 w 72"/>
              <a:gd name="T21" fmla="*/ 88 h 991"/>
              <a:gd name="T22" fmla="*/ 72 w 72"/>
              <a:gd name="T23" fmla="*/ 0 h 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2" h="991">
                <a:moveTo>
                  <a:pt x="72" y="991"/>
                </a:moveTo>
                <a:lnTo>
                  <a:pt x="49" y="903"/>
                </a:lnTo>
                <a:lnTo>
                  <a:pt x="29" y="813"/>
                </a:lnTo>
                <a:lnTo>
                  <a:pt x="15" y="724"/>
                </a:lnTo>
                <a:lnTo>
                  <a:pt x="5" y="633"/>
                </a:lnTo>
                <a:lnTo>
                  <a:pt x="0" y="541"/>
                </a:lnTo>
                <a:lnTo>
                  <a:pt x="0" y="450"/>
                </a:lnTo>
                <a:lnTo>
                  <a:pt x="5" y="359"/>
                </a:lnTo>
                <a:lnTo>
                  <a:pt x="15" y="268"/>
                </a:lnTo>
                <a:lnTo>
                  <a:pt x="29" y="177"/>
                </a:lnTo>
                <a:lnTo>
                  <a:pt x="49" y="88"/>
                </a:lnTo>
                <a:lnTo>
                  <a:pt x="72" y="0"/>
                </a:lnTo>
              </a:path>
            </a:pathLst>
          </a:cu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9" name="Freeform 43">
            <a:extLst>
              <a:ext uri="{FF2B5EF4-FFF2-40B4-BE49-F238E27FC236}">
                <a16:creationId xmlns:a16="http://schemas.microsoft.com/office/drawing/2014/main" id="{9CDA5019-69BB-5449-FF28-87D9A867CA54}"/>
              </a:ext>
            </a:extLst>
          </p:cNvPr>
          <p:cNvSpPr>
            <a:spLocks/>
          </p:cNvSpPr>
          <p:nvPr/>
        </p:nvSpPr>
        <p:spPr bwMode="auto">
          <a:xfrm>
            <a:off x="5193771" y="2934626"/>
            <a:ext cx="54769" cy="787003"/>
          </a:xfrm>
          <a:custGeom>
            <a:avLst/>
            <a:gdLst>
              <a:gd name="T0" fmla="*/ 46 w 46"/>
              <a:gd name="T1" fmla="*/ 661 h 661"/>
              <a:gd name="T2" fmla="*/ 28 w 46"/>
              <a:gd name="T3" fmla="*/ 588 h 661"/>
              <a:gd name="T4" fmla="*/ 14 w 46"/>
              <a:gd name="T5" fmla="*/ 515 h 661"/>
              <a:gd name="T6" fmla="*/ 6 w 46"/>
              <a:gd name="T7" fmla="*/ 441 h 661"/>
              <a:gd name="T8" fmla="*/ 0 w 46"/>
              <a:gd name="T9" fmla="*/ 367 h 661"/>
              <a:gd name="T10" fmla="*/ 0 w 46"/>
              <a:gd name="T11" fmla="*/ 293 h 661"/>
              <a:gd name="T12" fmla="*/ 6 w 46"/>
              <a:gd name="T13" fmla="*/ 219 h 661"/>
              <a:gd name="T14" fmla="*/ 14 w 46"/>
              <a:gd name="T15" fmla="*/ 145 h 661"/>
              <a:gd name="T16" fmla="*/ 28 w 46"/>
              <a:gd name="T17" fmla="*/ 72 h 661"/>
              <a:gd name="T18" fmla="*/ 46 w 46"/>
              <a:gd name="T19" fmla="*/ 0 h 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6" h="661">
                <a:moveTo>
                  <a:pt x="46" y="661"/>
                </a:moveTo>
                <a:lnTo>
                  <a:pt x="28" y="588"/>
                </a:lnTo>
                <a:lnTo>
                  <a:pt x="14" y="515"/>
                </a:lnTo>
                <a:lnTo>
                  <a:pt x="6" y="441"/>
                </a:lnTo>
                <a:lnTo>
                  <a:pt x="0" y="367"/>
                </a:lnTo>
                <a:lnTo>
                  <a:pt x="0" y="293"/>
                </a:lnTo>
                <a:lnTo>
                  <a:pt x="6" y="219"/>
                </a:lnTo>
                <a:lnTo>
                  <a:pt x="14" y="145"/>
                </a:lnTo>
                <a:lnTo>
                  <a:pt x="28" y="72"/>
                </a:lnTo>
                <a:lnTo>
                  <a:pt x="46" y="0"/>
                </a:lnTo>
              </a:path>
            </a:pathLst>
          </a:cu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40" name="Freeform 44">
            <a:extLst>
              <a:ext uri="{FF2B5EF4-FFF2-40B4-BE49-F238E27FC236}">
                <a16:creationId xmlns:a16="http://schemas.microsoft.com/office/drawing/2014/main" id="{8B59ED25-F514-7076-31C8-3E757988517C}"/>
              </a:ext>
            </a:extLst>
          </p:cNvPr>
          <p:cNvSpPr>
            <a:spLocks/>
          </p:cNvSpPr>
          <p:nvPr/>
        </p:nvSpPr>
        <p:spPr bwMode="auto">
          <a:xfrm>
            <a:off x="5814088" y="3132270"/>
            <a:ext cx="22622" cy="392906"/>
          </a:xfrm>
          <a:custGeom>
            <a:avLst/>
            <a:gdLst>
              <a:gd name="T0" fmla="*/ 19 w 19"/>
              <a:gd name="T1" fmla="*/ 330 h 330"/>
              <a:gd name="T2" fmla="*/ 8 w 19"/>
              <a:gd name="T3" fmla="*/ 275 h 330"/>
              <a:gd name="T4" fmla="*/ 1 w 19"/>
              <a:gd name="T5" fmla="*/ 219 h 330"/>
              <a:gd name="T6" fmla="*/ 0 w 19"/>
              <a:gd name="T7" fmla="*/ 165 h 330"/>
              <a:gd name="T8" fmla="*/ 1 w 19"/>
              <a:gd name="T9" fmla="*/ 109 h 330"/>
              <a:gd name="T10" fmla="*/ 8 w 19"/>
              <a:gd name="T11" fmla="*/ 53 h 330"/>
              <a:gd name="T12" fmla="*/ 19 w 19"/>
              <a:gd name="T13" fmla="*/ 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" h="330">
                <a:moveTo>
                  <a:pt x="19" y="330"/>
                </a:moveTo>
                <a:lnTo>
                  <a:pt x="8" y="275"/>
                </a:lnTo>
                <a:lnTo>
                  <a:pt x="1" y="219"/>
                </a:lnTo>
                <a:lnTo>
                  <a:pt x="0" y="165"/>
                </a:lnTo>
                <a:lnTo>
                  <a:pt x="1" y="109"/>
                </a:lnTo>
                <a:lnTo>
                  <a:pt x="8" y="53"/>
                </a:lnTo>
                <a:lnTo>
                  <a:pt x="19" y="0"/>
                </a:lnTo>
              </a:path>
            </a:pathLst>
          </a:cu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41" name="Freeform 45">
            <a:extLst>
              <a:ext uri="{FF2B5EF4-FFF2-40B4-BE49-F238E27FC236}">
                <a16:creationId xmlns:a16="http://schemas.microsoft.com/office/drawing/2014/main" id="{CBD82039-BD63-945F-CC1C-54D66AE8C00D}"/>
              </a:ext>
            </a:extLst>
          </p:cNvPr>
          <p:cNvSpPr>
            <a:spLocks/>
          </p:cNvSpPr>
          <p:nvPr/>
        </p:nvSpPr>
        <p:spPr bwMode="auto">
          <a:xfrm>
            <a:off x="3486204" y="3598190"/>
            <a:ext cx="2747963" cy="27000"/>
          </a:xfrm>
          <a:custGeom>
            <a:avLst/>
            <a:gdLst>
              <a:gd name="T0" fmla="*/ 2308 w 2308"/>
              <a:gd name="T1" fmla="*/ 105 h 419"/>
              <a:gd name="T2" fmla="*/ 2308 w 2308"/>
              <a:gd name="T3" fmla="*/ 315 h 419"/>
              <a:gd name="T4" fmla="*/ 105 w 2308"/>
              <a:gd name="T5" fmla="*/ 315 h 419"/>
              <a:gd name="T6" fmla="*/ 105 w 2308"/>
              <a:gd name="T7" fmla="*/ 419 h 419"/>
              <a:gd name="T8" fmla="*/ 0 w 2308"/>
              <a:gd name="T9" fmla="*/ 210 h 419"/>
              <a:gd name="T10" fmla="*/ 105 w 2308"/>
              <a:gd name="T11" fmla="*/ 0 h 419"/>
              <a:gd name="T12" fmla="*/ 105 w 2308"/>
              <a:gd name="T13" fmla="*/ 105 h 419"/>
              <a:gd name="T14" fmla="*/ 2308 w 2308"/>
              <a:gd name="T15" fmla="*/ 105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08" h="419">
                <a:moveTo>
                  <a:pt x="2308" y="105"/>
                </a:moveTo>
                <a:lnTo>
                  <a:pt x="2308" y="315"/>
                </a:lnTo>
                <a:lnTo>
                  <a:pt x="105" y="315"/>
                </a:lnTo>
                <a:lnTo>
                  <a:pt x="105" y="419"/>
                </a:lnTo>
                <a:lnTo>
                  <a:pt x="0" y="210"/>
                </a:lnTo>
                <a:lnTo>
                  <a:pt x="105" y="0"/>
                </a:lnTo>
                <a:lnTo>
                  <a:pt x="105" y="105"/>
                </a:lnTo>
                <a:lnTo>
                  <a:pt x="2308" y="105"/>
                </a:lnTo>
                <a:close/>
              </a:path>
            </a:pathLst>
          </a:custGeom>
          <a:solidFill>
            <a:srgbClr val="FFFFFF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42" name="Rectangle 46">
            <a:extLst>
              <a:ext uri="{FF2B5EF4-FFF2-40B4-BE49-F238E27FC236}">
                <a16:creationId xmlns:a16="http://schemas.microsoft.com/office/drawing/2014/main" id="{EA09677A-0D1E-AD22-0101-4F2B6D382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9918" y="3635676"/>
            <a:ext cx="9618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buClrTx/>
              <a:buSzTx/>
            </a:pPr>
            <a:r>
              <a:rPr lang="en-US" altLang="en-US" sz="135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P</a:t>
            </a:r>
          </a:p>
        </p:txBody>
      </p:sp>
      <p:sp>
        <p:nvSpPr>
          <p:cNvPr id="43" name="Rectangle 47">
            <a:extLst>
              <a:ext uri="{FF2B5EF4-FFF2-40B4-BE49-F238E27FC236}">
                <a16:creationId xmlns:a16="http://schemas.microsoft.com/office/drawing/2014/main" id="{EF2C8929-8412-CF1E-6827-CC59EF5DF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1293" y="3737684"/>
            <a:ext cx="607539" cy="11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buClrTx/>
              <a:buSzTx/>
            </a:pPr>
            <a:r>
              <a:rPr lang="en-US" altLang="en-US" sz="75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Tag, modulated</a:t>
            </a:r>
          </a:p>
        </p:txBody>
      </p:sp>
      <p:sp>
        <p:nvSpPr>
          <p:cNvPr id="44" name="Freeform 48">
            <a:extLst>
              <a:ext uri="{FF2B5EF4-FFF2-40B4-BE49-F238E27FC236}">
                <a16:creationId xmlns:a16="http://schemas.microsoft.com/office/drawing/2014/main" id="{3C8D1FCD-C5EF-7407-3F7E-9F1B617CB8AD}"/>
              </a:ext>
            </a:extLst>
          </p:cNvPr>
          <p:cNvSpPr>
            <a:spLocks/>
          </p:cNvSpPr>
          <p:nvPr/>
        </p:nvSpPr>
        <p:spPr bwMode="auto">
          <a:xfrm>
            <a:off x="4895920" y="3325593"/>
            <a:ext cx="1373981" cy="27000"/>
          </a:xfrm>
          <a:custGeom>
            <a:avLst/>
            <a:gdLst>
              <a:gd name="T0" fmla="*/ 1154 w 1154"/>
              <a:gd name="T1" fmla="*/ 105 h 420"/>
              <a:gd name="T2" fmla="*/ 1154 w 1154"/>
              <a:gd name="T3" fmla="*/ 315 h 420"/>
              <a:gd name="T4" fmla="*/ 105 w 1154"/>
              <a:gd name="T5" fmla="*/ 315 h 420"/>
              <a:gd name="T6" fmla="*/ 105 w 1154"/>
              <a:gd name="T7" fmla="*/ 420 h 420"/>
              <a:gd name="T8" fmla="*/ 0 w 1154"/>
              <a:gd name="T9" fmla="*/ 210 h 420"/>
              <a:gd name="T10" fmla="*/ 105 w 1154"/>
              <a:gd name="T11" fmla="*/ 0 h 420"/>
              <a:gd name="T12" fmla="*/ 105 w 1154"/>
              <a:gd name="T13" fmla="*/ 105 h 420"/>
              <a:gd name="T14" fmla="*/ 1154 w 1154"/>
              <a:gd name="T15" fmla="*/ 105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4" h="420">
                <a:moveTo>
                  <a:pt x="1154" y="105"/>
                </a:moveTo>
                <a:lnTo>
                  <a:pt x="1154" y="315"/>
                </a:lnTo>
                <a:lnTo>
                  <a:pt x="105" y="315"/>
                </a:lnTo>
                <a:lnTo>
                  <a:pt x="105" y="420"/>
                </a:lnTo>
                <a:lnTo>
                  <a:pt x="0" y="210"/>
                </a:lnTo>
                <a:lnTo>
                  <a:pt x="105" y="0"/>
                </a:lnTo>
                <a:lnTo>
                  <a:pt x="105" y="105"/>
                </a:lnTo>
                <a:lnTo>
                  <a:pt x="1154" y="105"/>
                </a:lnTo>
                <a:close/>
              </a:path>
            </a:pathLst>
          </a:custGeom>
          <a:solidFill>
            <a:srgbClr val="FFFFFF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45" name="Rectangle 49">
            <a:extLst>
              <a:ext uri="{FF2B5EF4-FFF2-40B4-BE49-F238E27FC236}">
                <a16:creationId xmlns:a16="http://schemas.microsoft.com/office/drawing/2014/main" id="{1D0D0E16-DEE6-4993-462D-19B555B7D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7615" y="3360081"/>
            <a:ext cx="9618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buClrTx/>
              <a:buSzTx/>
            </a:pPr>
            <a:r>
              <a:rPr lang="en-US" altLang="en-US" sz="135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P</a:t>
            </a:r>
          </a:p>
        </p:txBody>
      </p:sp>
      <p:sp>
        <p:nvSpPr>
          <p:cNvPr id="46" name="Rectangle 50">
            <a:extLst>
              <a:ext uri="{FF2B5EF4-FFF2-40B4-BE49-F238E27FC236}">
                <a16:creationId xmlns:a16="http://schemas.microsoft.com/office/drawing/2014/main" id="{58AB9523-EE5E-7586-9C09-D408F5BA1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2395" y="3459032"/>
            <a:ext cx="703719" cy="11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buClrTx/>
              <a:buSzTx/>
            </a:pPr>
            <a:r>
              <a:rPr lang="en-US" altLang="en-US" sz="75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Tag, unmodulated</a:t>
            </a:r>
          </a:p>
        </p:txBody>
      </p:sp>
      <p:sp>
        <p:nvSpPr>
          <p:cNvPr id="47" name="Freeform 51">
            <a:extLst>
              <a:ext uri="{FF2B5EF4-FFF2-40B4-BE49-F238E27FC236}">
                <a16:creationId xmlns:a16="http://schemas.microsoft.com/office/drawing/2014/main" id="{9791B395-7B3D-E7CA-EA77-CF7AB9BB5E7B}"/>
              </a:ext>
            </a:extLst>
          </p:cNvPr>
          <p:cNvSpPr>
            <a:spLocks/>
          </p:cNvSpPr>
          <p:nvPr/>
        </p:nvSpPr>
        <p:spPr bwMode="auto">
          <a:xfrm>
            <a:off x="3482844" y="3864503"/>
            <a:ext cx="1373981" cy="27000"/>
          </a:xfrm>
          <a:custGeom>
            <a:avLst/>
            <a:gdLst>
              <a:gd name="T0" fmla="*/ 1154 w 1154"/>
              <a:gd name="T1" fmla="*/ 105 h 419"/>
              <a:gd name="T2" fmla="*/ 1154 w 1154"/>
              <a:gd name="T3" fmla="*/ 314 h 419"/>
              <a:gd name="T4" fmla="*/ 105 w 1154"/>
              <a:gd name="T5" fmla="*/ 314 h 419"/>
              <a:gd name="T6" fmla="*/ 105 w 1154"/>
              <a:gd name="T7" fmla="*/ 419 h 419"/>
              <a:gd name="T8" fmla="*/ 0 w 1154"/>
              <a:gd name="T9" fmla="*/ 210 h 419"/>
              <a:gd name="T10" fmla="*/ 105 w 1154"/>
              <a:gd name="T11" fmla="*/ 0 h 419"/>
              <a:gd name="T12" fmla="*/ 105 w 1154"/>
              <a:gd name="T13" fmla="*/ 105 h 419"/>
              <a:gd name="T14" fmla="*/ 1154 w 1154"/>
              <a:gd name="T15" fmla="*/ 105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4" h="419">
                <a:moveTo>
                  <a:pt x="1154" y="105"/>
                </a:moveTo>
                <a:lnTo>
                  <a:pt x="1154" y="314"/>
                </a:lnTo>
                <a:lnTo>
                  <a:pt x="105" y="314"/>
                </a:lnTo>
                <a:lnTo>
                  <a:pt x="105" y="419"/>
                </a:lnTo>
                <a:lnTo>
                  <a:pt x="0" y="210"/>
                </a:lnTo>
                <a:lnTo>
                  <a:pt x="105" y="0"/>
                </a:lnTo>
                <a:lnTo>
                  <a:pt x="105" y="105"/>
                </a:lnTo>
                <a:lnTo>
                  <a:pt x="1154" y="105"/>
                </a:lnTo>
                <a:close/>
              </a:path>
            </a:pathLst>
          </a:custGeom>
          <a:solidFill>
            <a:srgbClr val="FFFFFF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48" name="Rectangle 52">
            <a:extLst>
              <a:ext uri="{FF2B5EF4-FFF2-40B4-BE49-F238E27FC236}">
                <a16:creationId xmlns:a16="http://schemas.microsoft.com/office/drawing/2014/main" id="{860F0B87-9087-6A61-252B-C45D37E17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3439" y="3963641"/>
            <a:ext cx="9618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buClrTx/>
              <a:buSzTx/>
            </a:pPr>
            <a:r>
              <a:rPr lang="en-US" altLang="en-US" sz="135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P</a:t>
            </a:r>
          </a:p>
        </p:txBody>
      </p:sp>
      <p:sp>
        <p:nvSpPr>
          <p:cNvPr id="49" name="Rectangle 53">
            <a:extLst>
              <a:ext uri="{FF2B5EF4-FFF2-40B4-BE49-F238E27FC236}">
                <a16:creationId xmlns:a16="http://schemas.microsoft.com/office/drawing/2014/main" id="{41878B69-46AA-8AD1-548C-35C98B3C6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4223" y="4091506"/>
            <a:ext cx="752330" cy="11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buClrTx/>
              <a:buSzTx/>
            </a:pPr>
            <a:r>
              <a:rPr lang="en-US" altLang="en-US" sz="75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Delta, reflected</a:t>
            </a:r>
          </a:p>
        </p:txBody>
      </p:sp>
      <p:sp>
        <p:nvSpPr>
          <p:cNvPr id="50" name="Freeform 45">
            <a:extLst>
              <a:ext uri="{FF2B5EF4-FFF2-40B4-BE49-F238E27FC236}">
                <a16:creationId xmlns:a16="http://schemas.microsoft.com/office/drawing/2014/main" id="{93F0636A-1684-9F5E-2864-11269A5820B4}"/>
              </a:ext>
            </a:extLst>
          </p:cNvPr>
          <p:cNvSpPr>
            <a:spLocks/>
          </p:cNvSpPr>
          <p:nvPr/>
        </p:nvSpPr>
        <p:spPr bwMode="auto">
          <a:xfrm rot="10800000">
            <a:off x="3209544" y="1831909"/>
            <a:ext cx="2961731" cy="654183"/>
          </a:xfrm>
          <a:custGeom>
            <a:avLst/>
            <a:gdLst>
              <a:gd name="T0" fmla="*/ 2308 w 2308"/>
              <a:gd name="T1" fmla="*/ 105 h 419"/>
              <a:gd name="T2" fmla="*/ 2308 w 2308"/>
              <a:gd name="T3" fmla="*/ 315 h 419"/>
              <a:gd name="T4" fmla="*/ 105 w 2308"/>
              <a:gd name="T5" fmla="*/ 315 h 419"/>
              <a:gd name="T6" fmla="*/ 105 w 2308"/>
              <a:gd name="T7" fmla="*/ 419 h 419"/>
              <a:gd name="T8" fmla="*/ 0 w 2308"/>
              <a:gd name="T9" fmla="*/ 210 h 419"/>
              <a:gd name="T10" fmla="*/ 105 w 2308"/>
              <a:gd name="T11" fmla="*/ 0 h 419"/>
              <a:gd name="T12" fmla="*/ 105 w 2308"/>
              <a:gd name="T13" fmla="*/ 105 h 419"/>
              <a:gd name="T14" fmla="*/ 2308 w 2308"/>
              <a:gd name="T15" fmla="*/ 105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08" h="419">
                <a:moveTo>
                  <a:pt x="2308" y="105"/>
                </a:moveTo>
                <a:lnTo>
                  <a:pt x="2308" y="315"/>
                </a:lnTo>
                <a:lnTo>
                  <a:pt x="105" y="315"/>
                </a:lnTo>
                <a:lnTo>
                  <a:pt x="105" y="419"/>
                </a:lnTo>
                <a:lnTo>
                  <a:pt x="0" y="210"/>
                </a:lnTo>
                <a:lnTo>
                  <a:pt x="105" y="0"/>
                </a:lnTo>
                <a:lnTo>
                  <a:pt x="105" y="105"/>
                </a:lnTo>
                <a:lnTo>
                  <a:pt x="2308" y="105"/>
                </a:lnTo>
                <a:close/>
              </a:path>
            </a:pathLst>
          </a:custGeom>
          <a:solidFill>
            <a:srgbClr val="FFFFFF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r"/>
            <a:endParaRPr lang="en-US" sz="1800" dirty="0"/>
          </a:p>
        </p:txBody>
      </p:sp>
      <p:sp>
        <p:nvSpPr>
          <p:cNvPr id="51" name="Rectangle 46">
            <a:extLst>
              <a:ext uri="{FF2B5EF4-FFF2-40B4-BE49-F238E27FC236}">
                <a16:creationId xmlns:a16="http://schemas.microsoft.com/office/drawing/2014/main" id="{358662C3-82F7-3D54-BB42-EAD03CD2A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4537" y="2049706"/>
            <a:ext cx="9618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buClrTx/>
              <a:buSzTx/>
            </a:pPr>
            <a:r>
              <a:rPr lang="en-US" altLang="en-US" sz="1350" dirty="0">
                <a:solidFill>
                  <a:schemeClr val="accent6"/>
                </a:solidFill>
                <a:latin typeface="+mn-lt"/>
              </a:rPr>
              <a:t>P</a:t>
            </a:r>
          </a:p>
        </p:txBody>
      </p:sp>
      <p:sp>
        <p:nvSpPr>
          <p:cNvPr id="52" name="Rectangle 47">
            <a:extLst>
              <a:ext uri="{FF2B5EF4-FFF2-40B4-BE49-F238E27FC236}">
                <a16:creationId xmlns:a16="http://schemas.microsoft.com/office/drawing/2014/main" id="{EC6A1CA4-56B2-3C99-08F9-BED4D463A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0873" y="2160979"/>
            <a:ext cx="274114" cy="11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buClrTx/>
              <a:buSzTx/>
            </a:pPr>
            <a:r>
              <a:rPr lang="de-AT" altLang="en-US" sz="750" dirty="0">
                <a:solidFill>
                  <a:schemeClr val="accent6"/>
                </a:solidFill>
                <a:latin typeface="+mn-lt"/>
              </a:rPr>
              <a:t>Reader</a:t>
            </a:r>
            <a:endParaRPr lang="en-US" altLang="en-US" sz="75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53" name="Rectangle 13">
            <a:extLst>
              <a:ext uri="{FF2B5EF4-FFF2-40B4-BE49-F238E27FC236}">
                <a16:creationId xmlns:a16="http://schemas.microsoft.com/office/drawing/2014/main" id="{E8E65F6A-4359-B09C-EF5E-A34311288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834" y="5112264"/>
            <a:ext cx="114375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buClrTx/>
              <a:buSzTx/>
            </a:pPr>
            <a:r>
              <a:rPr lang="en-US" altLang="en-US" sz="1800" dirty="0">
                <a:solidFill>
                  <a:srgbClr val="000000"/>
                </a:solidFill>
                <a:latin typeface="+mn-lt"/>
              </a:rPr>
              <a:t>RFID</a:t>
            </a:r>
            <a:r>
              <a:rPr lang="en-US" altLang="en-US" sz="1350" dirty="0">
                <a:solidFill>
                  <a:srgbClr val="000000"/>
                </a:solidFill>
                <a:latin typeface="+mn-lt"/>
              </a:rPr>
              <a:t> Reader</a:t>
            </a:r>
            <a:endParaRPr lang="en-US" altLang="en-US" sz="1350" dirty="0">
              <a:latin typeface="+mn-lt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35E643C-8E18-4433-9CEB-2013FD23F700}"/>
              </a:ext>
            </a:extLst>
          </p:cNvPr>
          <p:cNvSpPr txBox="1"/>
          <p:nvPr/>
        </p:nvSpPr>
        <p:spPr>
          <a:xfrm>
            <a:off x="2829182" y="1619580"/>
            <a:ext cx="4055285" cy="408716"/>
          </a:xfrm>
          <a:prstGeom prst="rect">
            <a:avLst/>
          </a:prstGeom>
          <a:noFill/>
        </p:spPr>
        <p:txBody>
          <a:bodyPr wrap="none" lIns="68580" tIns="34290" rIns="68580" rtlCol="0" anchor="t">
            <a:noAutofit/>
          </a:bodyPr>
          <a:lstStyle/>
          <a:p>
            <a:r>
              <a:rPr lang="en-US" sz="1050" dirty="0">
                <a:solidFill>
                  <a:schemeClr val="accent6"/>
                </a:solidFill>
              </a:rPr>
              <a:t>Modulated UHF carrier for power and data transmission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595F18E-BFD2-D2BB-FA86-B915DB39E241}"/>
              </a:ext>
            </a:extLst>
          </p:cNvPr>
          <p:cNvSpPr txBox="1"/>
          <p:nvPr/>
        </p:nvSpPr>
        <p:spPr>
          <a:xfrm>
            <a:off x="2904881" y="4431856"/>
            <a:ext cx="3567874" cy="26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580" tIns="34290" rIns="68580" rtlCol="0" anchor="t">
            <a:noAutofit/>
          </a:bodyPr>
          <a:lstStyle/>
          <a:p>
            <a:r>
              <a:rPr lang="en-US" sz="1050" dirty="0">
                <a:solidFill>
                  <a:schemeClr val="accent2">
                    <a:lumMod val="75000"/>
                  </a:schemeClr>
                </a:solidFill>
              </a:rPr>
              <a:t>Reflected wave (backscatter) for data transmission</a:t>
            </a:r>
          </a:p>
        </p:txBody>
      </p:sp>
      <p:pic>
        <p:nvPicPr>
          <p:cNvPr id="56" name="Picture 2">
            <a:extLst>
              <a:ext uri="{FF2B5EF4-FFF2-40B4-BE49-F238E27FC236}">
                <a16:creationId xmlns:a16="http://schemas.microsoft.com/office/drawing/2014/main" id="{10D91E6D-85BE-A2C6-623A-F5918DD2C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280" y="3608397"/>
            <a:ext cx="1811868" cy="181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>
            <a:extLst>
              <a:ext uri="{FF2B5EF4-FFF2-40B4-BE49-F238E27FC236}">
                <a16:creationId xmlns:a16="http://schemas.microsoft.com/office/drawing/2014/main" id="{1DDC6CC4-1BD8-DA77-C959-8AACECA12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2525" y="1941544"/>
            <a:ext cx="1708547" cy="113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>
            <a:extLst>
              <a:ext uri="{FF2B5EF4-FFF2-40B4-BE49-F238E27FC236}">
                <a16:creationId xmlns:a16="http://schemas.microsoft.com/office/drawing/2014/main" id="{44D4FDC7-1225-AAF8-D881-F0163B7B9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5313" y="3176337"/>
            <a:ext cx="1885950" cy="38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Line 25">
            <a:extLst>
              <a:ext uri="{FF2B5EF4-FFF2-40B4-BE49-F238E27FC236}">
                <a16:creationId xmlns:a16="http://schemas.microsoft.com/office/drawing/2014/main" id="{8D977926-6AF7-EC24-06CD-073E39A2961E}"/>
              </a:ext>
            </a:extLst>
          </p:cNvPr>
          <p:cNvSpPr>
            <a:spLocks noChangeShapeType="1"/>
          </p:cNvSpPr>
          <p:nvPr/>
        </p:nvSpPr>
        <p:spPr bwMode="auto">
          <a:xfrm>
            <a:off x="2697459" y="4709704"/>
            <a:ext cx="0" cy="33338"/>
          </a:xfrm>
          <a:prstGeom prst="line">
            <a:avLst/>
          </a:pr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0" name="Line 26">
            <a:extLst>
              <a:ext uri="{FF2B5EF4-FFF2-40B4-BE49-F238E27FC236}">
                <a16:creationId xmlns:a16="http://schemas.microsoft.com/office/drawing/2014/main" id="{A5EE6732-9DDA-A93F-680A-FDA3AAA8444E}"/>
              </a:ext>
            </a:extLst>
          </p:cNvPr>
          <p:cNvSpPr>
            <a:spLocks noChangeShapeType="1"/>
          </p:cNvSpPr>
          <p:nvPr/>
        </p:nvSpPr>
        <p:spPr bwMode="auto">
          <a:xfrm>
            <a:off x="2697459" y="4776379"/>
            <a:ext cx="0" cy="33338"/>
          </a:xfrm>
          <a:prstGeom prst="line">
            <a:avLst/>
          </a:pr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1" name="Line 27">
            <a:extLst>
              <a:ext uri="{FF2B5EF4-FFF2-40B4-BE49-F238E27FC236}">
                <a16:creationId xmlns:a16="http://schemas.microsoft.com/office/drawing/2014/main" id="{ECF3A2D2-D710-4CCE-909D-3388218DE970}"/>
              </a:ext>
            </a:extLst>
          </p:cNvPr>
          <p:cNvSpPr>
            <a:spLocks noChangeShapeType="1"/>
          </p:cNvSpPr>
          <p:nvPr/>
        </p:nvSpPr>
        <p:spPr bwMode="auto">
          <a:xfrm>
            <a:off x="2697459" y="4843054"/>
            <a:ext cx="0" cy="33338"/>
          </a:xfrm>
          <a:prstGeom prst="line">
            <a:avLst/>
          </a:pr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2" name="Line 28">
            <a:extLst>
              <a:ext uri="{FF2B5EF4-FFF2-40B4-BE49-F238E27FC236}">
                <a16:creationId xmlns:a16="http://schemas.microsoft.com/office/drawing/2014/main" id="{3D8AECE8-1929-7D3F-89DE-5D77AD6FF094}"/>
              </a:ext>
            </a:extLst>
          </p:cNvPr>
          <p:cNvSpPr>
            <a:spLocks noChangeShapeType="1"/>
          </p:cNvSpPr>
          <p:nvPr/>
        </p:nvSpPr>
        <p:spPr bwMode="auto">
          <a:xfrm>
            <a:off x="2697459" y="4909729"/>
            <a:ext cx="0" cy="33338"/>
          </a:xfrm>
          <a:prstGeom prst="line">
            <a:avLst/>
          </a:pr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3" name="Line 29">
            <a:extLst>
              <a:ext uri="{FF2B5EF4-FFF2-40B4-BE49-F238E27FC236}">
                <a16:creationId xmlns:a16="http://schemas.microsoft.com/office/drawing/2014/main" id="{95B31BFE-3EA2-C959-13FE-E3767CFB3B50}"/>
              </a:ext>
            </a:extLst>
          </p:cNvPr>
          <p:cNvSpPr>
            <a:spLocks noChangeShapeType="1"/>
          </p:cNvSpPr>
          <p:nvPr/>
        </p:nvSpPr>
        <p:spPr bwMode="auto">
          <a:xfrm>
            <a:off x="2697459" y="4976404"/>
            <a:ext cx="0" cy="33338"/>
          </a:xfrm>
          <a:prstGeom prst="line">
            <a:avLst/>
          </a:pr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4" name="Line 30">
            <a:extLst>
              <a:ext uri="{FF2B5EF4-FFF2-40B4-BE49-F238E27FC236}">
                <a16:creationId xmlns:a16="http://schemas.microsoft.com/office/drawing/2014/main" id="{51B7C1CB-0C6F-FECC-4819-6611F4009D32}"/>
              </a:ext>
            </a:extLst>
          </p:cNvPr>
          <p:cNvSpPr>
            <a:spLocks noChangeShapeType="1"/>
          </p:cNvSpPr>
          <p:nvPr/>
        </p:nvSpPr>
        <p:spPr bwMode="auto">
          <a:xfrm>
            <a:off x="2697459" y="5043079"/>
            <a:ext cx="0" cy="33338"/>
          </a:xfrm>
          <a:prstGeom prst="line">
            <a:avLst/>
          </a:pr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pic>
        <p:nvPicPr>
          <p:cNvPr id="65" name="Picture 64" descr="A close-up of a hole in a metal surface&#10;&#10;Description automatically generated">
            <a:extLst>
              <a:ext uri="{FF2B5EF4-FFF2-40B4-BE49-F238E27FC236}">
                <a16:creationId xmlns:a16="http://schemas.microsoft.com/office/drawing/2014/main" id="{8E8C0AD0-1A4E-4D36-A980-0E5607F487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4726" y="3817766"/>
            <a:ext cx="933029" cy="699772"/>
          </a:xfrm>
          <a:prstGeom prst="rect">
            <a:avLst/>
          </a:prstGeom>
        </p:spPr>
      </p:pic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B9D79A2D-90F0-BF18-954E-A8ABDC404C1B}"/>
              </a:ext>
            </a:extLst>
          </p:cNvPr>
          <p:cNvCxnSpPr>
            <a:cxnSpLocks/>
            <a:endCxn id="65" idx="0"/>
          </p:cNvCxnSpPr>
          <p:nvPr/>
        </p:nvCxnSpPr>
        <p:spPr>
          <a:xfrm>
            <a:off x="7801430" y="3411060"/>
            <a:ext cx="209811" cy="4067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889D7B6D-862B-4BD5-54BD-C66DBFAA06C2}"/>
              </a:ext>
            </a:extLst>
          </p:cNvPr>
          <p:cNvSpPr txBox="1"/>
          <p:nvPr/>
        </p:nvSpPr>
        <p:spPr>
          <a:xfrm>
            <a:off x="7633173" y="4614136"/>
            <a:ext cx="742420" cy="205958"/>
          </a:xfrm>
          <a:prstGeom prst="rect">
            <a:avLst/>
          </a:prstGeom>
          <a:noFill/>
        </p:spPr>
        <p:txBody>
          <a:bodyPr wrap="none" lIns="68580" tIns="34290" rIns="68580" rtlCol="0" anchor="t">
            <a:noAutofit/>
          </a:bodyPr>
          <a:lstStyle/>
          <a:p>
            <a:r>
              <a:rPr lang="en-US" sz="1050" dirty="0">
                <a:solidFill>
                  <a:schemeClr val="tx1"/>
                </a:solidFill>
              </a:rPr>
              <a:t>UCODE IC</a:t>
            </a:r>
          </a:p>
        </p:txBody>
      </p:sp>
    </p:spTree>
    <p:extLst>
      <p:ext uri="{BB962C8B-B14F-4D97-AF65-F5344CB8AC3E}">
        <p14:creationId xmlns:p14="http://schemas.microsoft.com/office/powerpoint/2010/main" val="2619601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C NXP color pallete">
    <a:dk1>
      <a:srgbClr val="000000"/>
    </a:dk1>
    <a:lt1>
      <a:sysClr val="window" lastClr="FFFFFF"/>
    </a:lt1>
    <a:dk2>
      <a:srgbClr val="DADADA"/>
    </a:dk2>
    <a:lt2>
      <a:srgbClr val="FFFFFF"/>
    </a:lt2>
    <a:accent1>
      <a:srgbClr val="4FABE3"/>
    </a:accent1>
    <a:accent2>
      <a:srgbClr val="1A48AA"/>
    </a:accent2>
    <a:accent3>
      <a:srgbClr val="97B81E"/>
    </a:accent3>
    <a:accent4>
      <a:srgbClr val="FF9B09"/>
    </a:accent4>
    <a:accent5>
      <a:srgbClr val="58595B"/>
    </a:accent5>
    <a:accent6>
      <a:srgbClr val="001B46"/>
    </a:accent6>
    <a:hlink>
      <a:srgbClr val="4FABE3"/>
    </a:hlink>
    <a:folHlink>
      <a:srgbClr val="4FABE3"/>
    </a:folHlink>
  </a:clrScheme>
  <a:fontScheme name="Master_PPT_Confident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 (2)</Template>
  <TotalTime>0</TotalTime>
  <Words>1776</Words>
  <Application>Microsoft Office PowerPoint</Application>
  <PresentationFormat>On-screen Show (4:3)</PresentationFormat>
  <Paragraphs>529</Paragraphs>
  <Slides>29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inherit</vt:lpstr>
      <vt:lpstr>SourceSansPro-Regular</vt:lpstr>
      <vt:lpstr>Arial</vt:lpstr>
      <vt:lpstr>Avenir Next LT Pro</vt:lpstr>
      <vt:lpstr>Calibri</vt:lpstr>
      <vt:lpstr>Roboto</vt:lpstr>
      <vt:lpstr>Times New Roman</vt:lpstr>
      <vt:lpstr>Office Theme</vt:lpstr>
      <vt:lpstr>Document</vt:lpstr>
      <vt:lpstr>Visio</vt:lpstr>
      <vt:lpstr>Photo Editor Photo</vt:lpstr>
      <vt:lpstr>Introduction to Passive sub-1GHz RFID systems</vt:lpstr>
      <vt:lpstr>Introduction</vt:lpstr>
      <vt:lpstr>Agenda</vt:lpstr>
      <vt:lpstr>Dual system tags:  use cases</vt:lpstr>
      <vt:lpstr>What if 10’s of billions of UHF tags can be read with a mobile device?</vt:lpstr>
      <vt:lpstr>What if 10’s of billions of tags can be read with a mobile device and a Wi-Fi Router?</vt:lpstr>
      <vt:lpstr>UHF RFID system:  overview</vt:lpstr>
      <vt:lpstr>Major markets</vt:lpstr>
      <vt:lpstr>Passive UHF RFID (Radio Frequency Identification) system: overview </vt:lpstr>
      <vt:lpstr>EPC Gen 2:  Protocol</vt:lpstr>
      <vt:lpstr>Reader to Tag Communication: OOK modulation using PIE Encoding  </vt:lpstr>
      <vt:lpstr>Pulse shape of OOK signal </vt:lpstr>
      <vt:lpstr>Tag to Reader Communication</vt:lpstr>
      <vt:lpstr>Tag to Reader Communication: Data Rates </vt:lpstr>
      <vt:lpstr>Key requirement in RFID applications: Identification rate </vt:lpstr>
      <vt:lpstr>Inventory process EPC Gen2 (1) </vt:lpstr>
      <vt:lpstr>Inventory process EPC Gen2 (2) </vt:lpstr>
      <vt:lpstr>Inventory process EPC Gen2 (3) </vt:lpstr>
      <vt:lpstr>A/B Symmetry replaces quiet state</vt:lpstr>
      <vt:lpstr>Multiple Reader -&gt; Sessions</vt:lpstr>
      <vt:lpstr>Tag state diagram (1)</vt:lpstr>
      <vt:lpstr>Tag state diagram (2)</vt:lpstr>
      <vt:lpstr>EPC Gen2: Memory structure</vt:lpstr>
      <vt:lpstr>EPC Gen2: Memory Organization</vt:lpstr>
      <vt:lpstr>Command List (without security, file management and privacy commands)</vt:lpstr>
      <vt:lpstr>EPC Gen 2 security: crypto suites (examples)</vt:lpstr>
      <vt:lpstr>Low-cost dual system   tag:   key requirements</vt:lpstr>
      <vt:lpstr>Dual system Tag: block diagram</vt:lpstr>
      <vt:lpstr>Low-cost dual system tag: key requirements 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rui.cao_2@nxp.com</dc:creator>
  <cp:lastModifiedBy>Franz Amtmann</cp:lastModifiedBy>
  <cp:revision>2248</cp:revision>
  <cp:lastPrinted>2024-05-08T08:15:55Z</cp:lastPrinted>
  <dcterms:created xsi:type="dcterms:W3CDTF">2015-10-31T00:33:08Z</dcterms:created>
  <dcterms:modified xsi:type="dcterms:W3CDTF">2024-05-10T04:46:05Z</dcterms:modified>
</cp:coreProperties>
</file>