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5"/>
  </p:notesMasterIdLst>
  <p:handoutMasterIdLst>
    <p:handoutMasterId r:id="rId16"/>
  </p:handoutMasterIdLst>
  <p:sldIdLst>
    <p:sldId id="256" r:id="rId4"/>
    <p:sldId id="436" r:id="rId5"/>
    <p:sldId id="413" r:id="rId6"/>
    <p:sldId id="437" r:id="rId7"/>
    <p:sldId id="438" r:id="rId8"/>
    <p:sldId id="439" r:id="rId9"/>
    <p:sldId id="440" r:id="rId10"/>
    <p:sldId id="441" r:id="rId11"/>
    <p:sldId id="265" r:id="rId12"/>
    <p:sldId id="297" r:id="rId13"/>
    <p:sldId id="44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10343608" initials="1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85667" y="332740"/>
            <a:ext cx="3175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24/720r2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605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May.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802.11-23/2190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725613" y="2095183"/>
          <a:ext cx="10094595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3101340" progId="Word.Document.8">
                  <p:embed/>
                </p:oleObj>
              </mc:Choice>
              <mc:Fallback>
                <p:oleObj name="Document" r:id="rId1" imgW="11430000" imgH="31013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3" y="2095183"/>
                        <a:ext cx="10094595" cy="293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Jay Yang, et al. (ZTE)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ym typeface="+mn-ea"/>
              </a:rPr>
              <a:t>MAP Co-CAC follow up</a:t>
            </a:r>
            <a:endParaRPr lang="en-US" dirty="0"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88447"/>
            <a:ext cx="10363200" cy="457199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altLang="zh-CN" sz="2000" b="0">
                <a:sym typeface="+mn-ea"/>
              </a:rPr>
              <a:t>[1] 802.11bn PAR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[2] 23/2186r0	 MAP coordination for DFS channel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[3] ETSI EN 301 893 V2.1.1 (2017-05)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[4] Wi-Fi EasyMesh® Specification Version DRAFT 6.0</a:t>
            </a:r>
            <a:endParaRPr lang="en-US" altLang="zh-CN" sz="2000" b="0">
              <a:sym typeface="+mn-ea"/>
            </a:endParaRPr>
          </a:p>
          <a:p>
            <a:r>
              <a:rPr lang="en-US" altLang="zh-CN" b="0">
                <a:sym typeface="+mn-ea"/>
              </a:rPr>
              <a:t>				</a:t>
            </a:r>
            <a:endParaRPr lang="en-US" altLang="zh-CN" b="0"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2400" b="0">
                <a:sym typeface="+mn-ea"/>
              </a:rPr>
              <a:t>Do you agree 11bn should define a co-CAC procedure under MAP coordination scheme?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95755"/>
            <a:ext cx="10363200" cy="4672330"/>
          </a:xfrm>
        </p:spPr>
        <p:txBody>
          <a:bodyPr/>
          <a:p>
            <a:r>
              <a:rPr lang="en-US" sz="2200">
                <a:sym typeface="+mn-ea"/>
              </a:rPr>
              <a:t>In reference[2], we have a high-level discuss on MAP co-CAC(</a:t>
            </a:r>
            <a:r>
              <a:rPr lang="en-US" altLang="zh-CN" sz="2200">
                <a:ea typeface="宋体" panose="02010600030101010101" pitchFamily="2" charset="-122"/>
                <a:sym typeface="+mn-ea"/>
              </a:rPr>
              <a:t>Channel A</a:t>
            </a:r>
            <a:r>
              <a:rPr lang="en-US" sz="2200">
                <a:sym typeface="+mn-ea"/>
              </a:rPr>
              <a:t>vailable check) mechanism with the following merit:</a:t>
            </a:r>
            <a:endParaRPr lang="en-US" sz="2200">
              <a:sym typeface="+mn-ea"/>
            </a:endParaRPr>
          </a:p>
          <a:p>
            <a:pPr lvl="1"/>
            <a:r>
              <a:rPr lang="en-US" sz="1800" b="0"/>
              <a:t>Address Wi-Fi service interruption issue caused by all RF chains switching to a target DFS channel(e.g. for the low cost AP product) </a:t>
            </a:r>
            <a:endParaRPr lang="en-US" sz="1800" b="0"/>
          </a:p>
          <a:p>
            <a:pPr lvl="1"/>
            <a:r>
              <a:rPr lang="en-US" sz="1800" b="0"/>
              <a:t>Reduce Wi-Fi chipset cost caused by a dedicated RF chain design for CAC operation(e.g. for the high end AP product)</a:t>
            </a:r>
            <a:endParaRPr lang="en-US" sz="1800" b="0"/>
          </a:p>
          <a:p>
            <a:pPr lvl="1"/>
            <a:r>
              <a:rPr lang="en-US" sz="1800" b="0"/>
              <a:t>Avoid throughput drop issue caused by partial RF chain switching to a DFS channel(e.g. for the high end AP product)</a:t>
            </a:r>
            <a:endParaRPr lang="en-US" sz="1800" b="0"/>
          </a:p>
          <a:p>
            <a:endParaRPr lang="en-US"/>
          </a:p>
          <a:p>
            <a:r>
              <a:rPr lang="en-US" sz="2200"/>
              <a:t>MAP (DFS)  co-CAC is a mature feature</a:t>
            </a:r>
            <a:endParaRPr lang="en-US" sz="2200"/>
          </a:p>
          <a:p>
            <a:pPr lvl="1"/>
            <a:r>
              <a:rPr lang="en-US"/>
              <a:t>Already standardized by other Wi-Fi standard group</a:t>
            </a:r>
            <a:endParaRPr lang="en-US" b="0"/>
          </a:p>
          <a:p>
            <a:r>
              <a:rPr lang="en-US" sz="2200"/>
              <a:t>In this contribution, we would like to see whether we can leverage MAP scheme to extend co-CAC feature to a more general MAP scenarios.</a:t>
            </a:r>
            <a:endParaRPr lang="en-US" sz="2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Text Box 5"/>
          <p:cNvSpPr txBox="1"/>
          <p:nvPr/>
        </p:nvSpPr>
        <p:spPr>
          <a:xfrm>
            <a:off x="11489690" y="46151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MAP (DFS) co-CAC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985" y="1468120"/>
            <a:ext cx="10957560" cy="4856480"/>
          </a:xfrm>
        </p:spPr>
        <p:txBody>
          <a:bodyPr/>
          <a:p>
            <a:r>
              <a:rPr lang="en-US" b="0"/>
              <a:t>What’s CAC?</a:t>
            </a:r>
            <a:endParaRPr lang="en-US" b="0"/>
          </a:p>
          <a:p>
            <a:pPr lvl="1"/>
            <a:r>
              <a:rPr lang="en-US" b="0"/>
              <a:t>CAC</a:t>
            </a:r>
            <a:r>
              <a:rPr lang="zh-CN" altLang="en-US" b="0">
                <a:ea typeface="宋体" panose="02010600030101010101" pitchFamily="2" charset="-122"/>
              </a:rPr>
              <a:t>（</a:t>
            </a:r>
            <a:r>
              <a:rPr lang="en-US" altLang="zh-CN" b="0">
                <a:ea typeface="宋体" panose="02010600030101010101" pitchFamily="2" charset="-122"/>
              </a:rPr>
              <a:t>Channel Available Check</a:t>
            </a:r>
            <a:r>
              <a:rPr lang="zh-CN" altLang="en-US" b="0">
                <a:ea typeface="宋体" panose="02010600030101010101" pitchFamily="2" charset="-122"/>
              </a:rPr>
              <a:t>）</a:t>
            </a:r>
            <a:r>
              <a:rPr lang="en-US" altLang="zh-CN" b="0">
                <a:ea typeface="宋体" panose="02010600030101010101" pitchFamily="2" charset="-122"/>
              </a:rPr>
              <a:t>:  Ensure that </a:t>
            </a:r>
            <a:r>
              <a:rPr lang="en-US" b="0"/>
              <a:t>there are no radars operating on any selected channel for 1 min or 10 mins. e.g. no predefined radar pulse signal detected.</a:t>
            </a:r>
            <a:endParaRPr lang="en-US" b="0"/>
          </a:p>
          <a:p>
            <a:pPr marL="457200" lvl="1" indent="0">
              <a:buNone/>
            </a:pPr>
            <a:endParaRPr lang="en-US" b="0"/>
          </a:p>
          <a:p>
            <a:r>
              <a:rPr lang="en-US" b="0"/>
              <a:t>The basic mechanism of Coordinated DFS CAC in Mesh network</a:t>
            </a:r>
            <a:endParaRPr lang="en-US" b="0"/>
          </a:p>
          <a:p>
            <a:pPr lvl="1"/>
            <a:r>
              <a:rPr lang="en-US" sz="1800" b="0"/>
              <a:t>Controller sends a CAC request to an Agent AP(e.g. Agent AP1.)</a:t>
            </a:r>
            <a:endParaRPr lang="en-US" sz="1800" b="0"/>
          </a:p>
          <a:p>
            <a:pPr lvl="1"/>
            <a:r>
              <a:rPr lang="en-US" sz="1800" b="0"/>
              <a:t>Agent AP1 reports the CAC status on the target DFS channel(assume no radar signal found)</a:t>
            </a:r>
            <a:endParaRPr lang="en-US" sz="1800" b="0"/>
          </a:p>
          <a:p>
            <a:pPr lvl="1"/>
            <a:r>
              <a:rPr lang="en-US" sz="1800" b="0"/>
              <a:t>Another Agent AP(e.g. AP2) can switch into that DFS channel without </a:t>
            </a:r>
            <a:endParaRPr lang="en-US" sz="1800" b="0"/>
          </a:p>
          <a:p>
            <a:pPr marL="457200" lvl="1" indent="0">
              <a:buNone/>
            </a:pPr>
            <a:r>
              <a:rPr lang="en-US" sz="1800" b="0"/>
              <a:t>CAC operation based on AP1’s CAC report results.</a:t>
            </a:r>
            <a:endParaRPr lang="en-US" sz="18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7" name="Rectangles 6"/>
          <p:cNvSpPr/>
          <p:nvPr/>
        </p:nvSpPr>
        <p:spPr>
          <a:xfrm>
            <a:off x="9325610" y="4511040"/>
            <a:ext cx="1732915" cy="4432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Multi-AP controller</a:t>
            </a: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Rectangles 7"/>
          <p:cNvSpPr/>
          <p:nvPr/>
        </p:nvSpPr>
        <p:spPr>
          <a:xfrm>
            <a:off x="8714105" y="5414010"/>
            <a:ext cx="1047750" cy="4019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Agent AP1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Rectangles 8"/>
          <p:cNvSpPr/>
          <p:nvPr/>
        </p:nvSpPr>
        <p:spPr>
          <a:xfrm>
            <a:off x="10492105" y="5417185"/>
            <a:ext cx="1047750" cy="4019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Agent AP2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>
            <a:stCxn id="7" idx="2"/>
            <a:endCxn id="8" idx="0"/>
          </p:cNvCxnSpPr>
          <p:nvPr/>
        </p:nvCxnSpPr>
        <p:spPr>
          <a:xfrm flipH="1">
            <a:off x="9237980" y="4954270"/>
            <a:ext cx="954405" cy="4597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11" name="Straight Arrow Connector 10"/>
          <p:cNvCxnSpPr>
            <a:endCxn id="9" idx="0"/>
          </p:cNvCxnSpPr>
          <p:nvPr/>
        </p:nvCxnSpPr>
        <p:spPr>
          <a:xfrm>
            <a:off x="10187940" y="4996180"/>
            <a:ext cx="828040" cy="4210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2" name="Text Box 11"/>
          <p:cNvSpPr txBox="1"/>
          <p:nvPr/>
        </p:nvSpPr>
        <p:spPr>
          <a:xfrm>
            <a:off x="12143105" y="491680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Regulatory rule(EN-301-893-ETSI)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535" y="1450975"/>
            <a:ext cx="11343005" cy="4873625"/>
          </a:xfrm>
        </p:spPr>
        <p:txBody>
          <a:bodyPr/>
          <a:p>
            <a:r>
              <a:rPr lang="en-US"/>
              <a:t>Master devices:</a:t>
            </a:r>
            <a:endParaRPr lang="en-US"/>
          </a:p>
          <a:p>
            <a:pPr lvl="1"/>
            <a:r>
              <a:rPr lang="en-US"/>
              <a:t>The master device shall use a Radar Interference Detection function in order to detect radar signals. </a:t>
            </a:r>
            <a:endParaRPr lang="en-US"/>
          </a:p>
          <a:p>
            <a:pPr lvl="1"/>
            <a:r>
              <a:rPr lang="en-US" u="sng"/>
              <a:t>The master device may rely on </a:t>
            </a:r>
            <a:r>
              <a:rPr lang="en-US" u="sng"/>
              <a:t>another device,</a:t>
            </a:r>
            <a:r>
              <a:rPr lang="en-US"/>
              <a:t> associated with the master, to implement the Radar </a:t>
            </a:r>
            <a:endParaRPr lang="en-US"/>
          </a:p>
          <a:p>
            <a:pPr marL="457200" lvl="1" indent="0">
              <a:buNone/>
            </a:pPr>
            <a:r>
              <a:rPr lang="en-US"/>
              <a:t>Interference Detection function. In such a case, </a:t>
            </a:r>
            <a:r>
              <a:rPr lang="en-US" u="sng"/>
              <a:t>the combination shall comply with the requirements applicable to a master. </a:t>
            </a:r>
            <a:endParaRPr lang="en-US" u="sng"/>
          </a:p>
          <a:p>
            <a:pPr lvl="1"/>
            <a:r>
              <a:rPr lang="en-US"/>
              <a:t>An RLAN network always has </a:t>
            </a:r>
            <a:r>
              <a:rPr lang="en-US"/>
              <a:t>at least one RLAN device operating in master mode when operating in the bands 5 250 MHz to 5 350 MHz and 5 470 MHz to 5 725 MHz.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illustration of co-CAC in MAP coordination network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87500"/>
            <a:ext cx="10790555" cy="544830"/>
          </a:xfrm>
        </p:spPr>
        <p:txBody>
          <a:bodyPr/>
          <a:p>
            <a:r>
              <a:rPr lang="en-US"/>
              <a:t>Assume MAP/multi-BSS consist a RLAN(Radio Local Area Networks) </a:t>
            </a:r>
            <a:endParaRPr lang="en-US"/>
          </a:p>
          <a:p>
            <a:pPr lvl="1"/>
            <a:r>
              <a:rPr lang="en-US" sz="1800"/>
              <a:t>One AP(AP1) may rely on another AP(AP2), which will perform CAC on  the target DFS channel</a:t>
            </a:r>
            <a:endParaRPr lang="en-US" sz="1800"/>
          </a:p>
          <a:p>
            <a:pPr lvl="1"/>
            <a:r>
              <a:rPr lang="en-US" sz="1800"/>
              <a:t>If no radar detected on the target DFS channel, that channel be marked as “</a:t>
            </a:r>
            <a:r>
              <a:rPr lang="en-US" sz="1800">
                <a:sym typeface="+mn-ea"/>
              </a:rPr>
              <a:t>Available Channels</a:t>
            </a:r>
            <a:r>
              <a:rPr lang="en-US" sz="1800"/>
              <a:t>”</a:t>
            </a:r>
            <a:endParaRPr lang="en-US" sz="1800"/>
          </a:p>
          <a:p>
            <a:pPr lvl="1"/>
            <a:r>
              <a:rPr lang="en-US" sz="1800"/>
              <a:t>AP(1) can operate on an “Available Channels” based on the report results from AP2</a:t>
            </a:r>
            <a:endParaRPr lang="en-US" sz="1800"/>
          </a:p>
          <a:p>
            <a:pPr lvl="1"/>
            <a:r>
              <a:rPr lang="en-US" sz="1800"/>
              <a:t>The worst case, if AP2 may reject the (new) CAC request, AP1 may perform CAC operation by itself. </a:t>
            </a:r>
            <a:endParaRPr lang="en-US" sz="1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6577330" y="3632200"/>
            <a:ext cx="4914900" cy="2804795"/>
            <a:chOff x="4815" y="3800"/>
            <a:chExt cx="9349" cy="5960"/>
          </a:xfrm>
        </p:grpSpPr>
        <p:sp>
          <p:nvSpPr>
            <p:cNvPr id="6" name="Oval 5"/>
            <p:cNvSpPr/>
            <p:nvPr/>
          </p:nvSpPr>
          <p:spPr>
            <a:xfrm>
              <a:off x="4815" y="3800"/>
              <a:ext cx="9349" cy="5960"/>
            </a:xfrm>
            <a:prstGeom prst="ellipse">
              <a:avLst/>
            </a:prstGeom>
            <a:ln w="9525" cap="flat" cmpd="sng" algn="ctr">
              <a:solidFill>
                <a:schemeClr val="accent1"/>
              </a:solidFill>
              <a:prstDash val="dash"/>
              <a:headEnd type="none" w="sm" len="sm"/>
              <a:tailEnd type="none" w="sm" len="sm"/>
            </a:ln>
          </p:spPr>
          <p:style>
            <a:lnRef idx="0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s 6"/>
            <p:cNvSpPr/>
            <p:nvPr/>
          </p:nvSpPr>
          <p:spPr>
            <a:xfrm>
              <a:off x="7278" y="5400"/>
              <a:ext cx="1013" cy="5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AP1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578" y="4252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7286" y="4650"/>
              <a:ext cx="1594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STA12</a:t>
              </a:r>
              <a:endParaRPr lang="en-US" sz="1200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8753" y="4985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" name="Text Box 10"/>
            <p:cNvSpPr txBox="1"/>
            <p:nvPr/>
          </p:nvSpPr>
          <p:spPr>
            <a:xfrm>
              <a:off x="8462" y="5383"/>
              <a:ext cx="135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STA13</a:t>
              </a:r>
              <a:endParaRPr lang="en-US" sz="1200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7583" y="6077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3" name="Text Box 12"/>
            <p:cNvSpPr txBox="1"/>
            <p:nvPr/>
          </p:nvSpPr>
          <p:spPr>
            <a:xfrm>
              <a:off x="7291" y="6474"/>
              <a:ext cx="146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STA14</a:t>
              </a:r>
              <a:endParaRPr lang="en-US" sz="1200"/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6361" y="5271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5" name="Text Box 14"/>
            <p:cNvSpPr txBox="1"/>
            <p:nvPr/>
          </p:nvSpPr>
          <p:spPr>
            <a:xfrm>
              <a:off x="6069" y="5669"/>
              <a:ext cx="139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STA11</a:t>
              </a:r>
              <a:endParaRPr lang="en-US" sz="120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8135" y="5372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6632" y="5481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720" y="5795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7744" y="4917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29" name="Rectangles 28"/>
            <p:cNvSpPr/>
            <p:nvPr/>
          </p:nvSpPr>
          <p:spPr>
            <a:xfrm>
              <a:off x="10728" y="5327"/>
              <a:ext cx="1052" cy="5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AP2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0" name="Isosceles Triangle 29"/>
            <p:cNvSpPr/>
            <p:nvPr/>
          </p:nvSpPr>
          <p:spPr>
            <a:xfrm>
              <a:off x="11028" y="4179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10736" y="4577"/>
              <a:ext cx="140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STA22</a:t>
              </a:r>
              <a:endParaRPr lang="en-US" sz="1200"/>
            </a:p>
          </p:txBody>
        </p:sp>
        <p:sp>
          <p:nvSpPr>
            <p:cNvPr id="32" name="Isosceles Triangle 31"/>
            <p:cNvSpPr/>
            <p:nvPr/>
          </p:nvSpPr>
          <p:spPr>
            <a:xfrm>
              <a:off x="12427" y="4948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12135" y="5346"/>
              <a:ext cx="1256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STA23</a:t>
              </a:r>
              <a:endParaRPr lang="en-US" sz="1200"/>
            </a:p>
          </p:txBody>
        </p:sp>
        <p:sp>
          <p:nvSpPr>
            <p:cNvPr id="34" name="Isosceles Triangle 33"/>
            <p:cNvSpPr/>
            <p:nvPr/>
          </p:nvSpPr>
          <p:spPr>
            <a:xfrm>
              <a:off x="11033" y="6004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10741" y="6402"/>
              <a:ext cx="1283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STA24</a:t>
              </a:r>
              <a:endParaRPr lang="en-US" sz="1200"/>
            </a:p>
          </p:txBody>
        </p:sp>
        <p:sp>
          <p:nvSpPr>
            <p:cNvPr id="36" name="Isosceles Triangle 35"/>
            <p:cNvSpPr/>
            <p:nvPr/>
          </p:nvSpPr>
          <p:spPr>
            <a:xfrm>
              <a:off x="9811" y="5198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7" name="Text Box 36"/>
            <p:cNvSpPr txBox="1"/>
            <p:nvPr/>
          </p:nvSpPr>
          <p:spPr>
            <a:xfrm>
              <a:off x="9429" y="5618"/>
              <a:ext cx="1203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STA21</a:t>
              </a:r>
              <a:endParaRPr lang="en-US" sz="1200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>
              <a:off x="11680" y="5284"/>
              <a:ext cx="774" cy="67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>
              <a:off x="10082" y="5408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11170" y="5722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11194" y="4844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42" name="Rectangles 41"/>
            <p:cNvSpPr/>
            <p:nvPr/>
          </p:nvSpPr>
          <p:spPr>
            <a:xfrm>
              <a:off x="9108" y="7620"/>
              <a:ext cx="1059" cy="5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AP3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5" name="Isosceles Triangle 44"/>
            <p:cNvSpPr/>
            <p:nvPr/>
          </p:nvSpPr>
          <p:spPr>
            <a:xfrm>
              <a:off x="10823" y="7426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10516" y="7785"/>
              <a:ext cx="141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STA32</a:t>
              </a:r>
              <a:endParaRPr lang="en-US" sz="1200"/>
            </a:p>
          </p:txBody>
        </p:sp>
        <p:sp>
          <p:nvSpPr>
            <p:cNvPr id="47" name="Isosceles Triangle 46"/>
            <p:cNvSpPr/>
            <p:nvPr/>
          </p:nvSpPr>
          <p:spPr>
            <a:xfrm>
              <a:off x="9413" y="8297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9121" y="8695"/>
              <a:ext cx="1395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STA33</a:t>
              </a:r>
              <a:endParaRPr lang="en-US" sz="1200"/>
            </a:p>
          </p:txBody>
        </p:sp>
        <p:sp>
          <p:nvSpPr>
            <p:cNvPr id="49" name="Isosceles Triangle 48"/>
            <p:cNvSpPr/>
            <p:nvPr/>
          </p:nvSpPr>
          <p:spPr>
            <a:xfrm>
              <a:off x="8001" y="7491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7429" y="7888"/>
              <a:ext cx="1451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STA31</a:t>
              </a:r>
              <a:endParaRPr lang="en-US" sz="1200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H="1">
              <a:off x="10231" y="7658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H="1">
              <a:off x="8462" y="7701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9550" y="8015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Regulatory certification concern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b="0"/>
          </a:p>
          <a:p>
            <a:r>
              <a:rPr lang="en-US" b="0"/>
              <a:t> Individual AP certification test</a:t>
            </a:r>
            <a:endParaRPr lang="en-US" b="0"/>
          </a:p>
          <a:p>
            <a:pPr lvl="1"/>
            <a:r>
              <a:rPr lang="en-US" b="0"/>
              <a:t> Each AP should operates in Master mode as they did today.</a:t>
            </a:r>
            <a:endParaRPr lang="en-US" b="0"/>
          </a:p>
          <a:p>
            <a:pPr marL="0" indent="0">
              <a:buNone/>
            </a:pPr>
            <a:endParaRPr lang="en-US" b="0"/>
          </a:p>
          <a:p>
            <a:r>
              <a:rPr lang="en-US" b="0"/>
              <a:t>For AP group certification test</a:t>
            </a:r>
            <a:endParaRPr lang="en-US" b="0"/>
          </a:p>
          <a:p>
            <a:pPr lvl="1"/>
            <a:r>
              <a:rPr lang="en-US" b="0"/>
              <a:t>The certification test should be based on the combination according to ETSI regulatory rule. </a:t>
            </a:r>
            <a:endParaRPr lang="en-US" b="0"/>
          </a:p>
          <a:p>
            <a:pPr marL="457200" lvl="1" indent="0">
              <a:buNone/>
            </a:pPr>
            <a:r>
              <a:rPr lang="en-US" b="0"/>
              <a:t> 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proposed signaling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Rectangles 5"/>
          <p:cNvSpPr/>
          <p:nvPr/>
        </p:nvSpPr>
        <p:spPr>
          <a:xfrm>
            <a:off x="3267075" y="1918970"/>
            <a:ext cx="887095" cy="4940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</a:t>
            </a: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6810375" y="1918970"/>
            <a:ext cx="937895" cy="4940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669030" y="2413000"/>
            <a:ext cx="16510" cy="382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Connector 9"/>
          <p:cNvCxnSpPr/>
          <p:nvPr/>
        </p:nvCxnSpPr>
        <p:spPr>
          <a:xfrm>
            <a:off x="7150100" y="2413000"/>
            <a:ext cx="16510" cy="382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Straight Arrow Connector 10"/>
          <p:cNvCxnSpPr/>
          <p:nvPr/>
        </p:nvCxnSpPr>
        <p:spPr>
          <a:xfrm>
            <a:off x="3669030" y="2663825"/>
            <a:ext cx="3458210" cy="8877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2" name="Text Box 11"/>
          <p:cNvSpPr txBox="1"/>
          <p:nvPr/>
        </p:nvSpPr>
        <p:spPr>
          <a:xfrm rot="780000">
            <a:off x="4432935" y="2659380"/>
            <a:ext cx="22129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CAC request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702050" y="3827780"/>
            <a:ext cx="3458210" cy="9969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4" name="Text Box 13"/>
          <p:cNvSpPr txBox="1"/>
          <p:nvPr/>
        </p:nvSpPr>
        <p:spPr>
          <a:xfrm rot="20160000">
            <a:off x="4559935" y="3876040"/>
            <a:ext cx="22129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CAC report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90580" cy="4572000"/>
          </a:xfrm>
        </p:spPr>
        <p:txBody>
          <a:bodyPr/>
          <a:p>
            <a:r>
              <a:rPr lang="en-US" b="0"/>
              <a:t>Recap the current mechanism of MAP co-CAC in mesh network</a:t>
            </a:r>
            <a:endParaRPr lang="en-US" b="0"/>
          </a:p>
          <a:p>
            <a:r>
              <a:rPr lang="en-US" b="0"/>
              <a:t>Analyze the possible approach of 11bn MAP co-CAC under ETSI Regulatory rule</a:t>
            </a:r>
            <a:endParaRPr lang="en-US" b="0"/>
          </a:p>
          <a:p>
            <a:r>
              <a:rPr lang="en-US" b="0"/>
              <a:t>Propose a simple signaling exchange to implement MAP co-CAC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3404</Words>
  <Application>WPS Presentation</Application>
  <PresentationFormat>Widescreen</PresentationFormat>
  <Paragraphs>151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等线</vt:lpstr>
      <vt:lpstr>802-11-Submission</vt:lpstr>
      <vt:lpstr>1_802-11-Submission</vt:lpstr>
      <vt:lpstr>Word.Document.8</vt:lpstr>
      <vt:lpstr>PowerPoint 演示文稿</vt:lpstr>
      <vt:lpstr>Introduction</vt:lpstr>
      <vt:lpstr>Recap MAP (DFS) co-CAC</vt:lpstr>
      <vt:lpstr>Regulatory rule(EN-301-893-ETSI)</vt:lpstr>
      <vt:lpstr>The illustration of co-CAC in MAP coordination network</vt:lpstr>
      <vt:lpstr>Regulatory certification concern</vt:lpstr>
      <vt:lpstr>The proposed signaling</vt:lpstr>
      <vt:lpstr>Summary</vt:lpstr>
      <vt:lpstr>PowerPoint 演示文稿</vt:lpstr>
      <vt:lpstr>Reference</vt:lpstr>
      <vt:lpstr>SP1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348</cp:revision>
  <dcterms:created xsi:type="dcterms:W3CDTF">2024-02-27T03:42:00Z</dcterms:created>
  <dcterms:modified xsi:type="dcterms:W3CDTF">2024-07-15T02:50:55Z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8B53A79A2C764F82AE1A6CD0EECEE318_13</vt:lpwstr>
  </property>
  <property fmtid="{D5CDD505-2E9C-101B-9397-08002B2CF9AE}" pid="5" name="KSOProductBuildVer">
    <vt:lpwstr>1033-12.2.0.13201</vt:lpwstr>
  </property>
</Properties>
</file>