
<file path=[Content_Types].xml><?xml version="1.0" encoding="utf-8"?>
<Types xmlns="http://schemas.openxmlformats.org/package/2006/content-types">
  <Default Extension="vml" ContentType="application/vnd.openxmlformats-officedocument.vmlDrawing"/>
  <Default Extension="doc" ContentType="application/msword"/>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media/image4.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16"/>
  </p:notesMasterIdLst>
  <p:handoutMasterIdLst>
    <p:handoutMasterId r:id="rId17"/>
  </p:handoutMasterIdLst>
  <p:sldIdLst>
    <p:sldId id="256" r:id="rId4"/>
    <p:sldId id="413" r:id="rId5"/>
    <p:sldId id="421" r:id="rId6"/>
    <p:sldId id="422" r:id="rId7"/>
    <p:sldId id="423" r:id="rId8"/>
    <p:sldId id="424" r:id="rId9"/>
    <p:sldId id="425" r:id="rId10"/>
    <p:sldId id="429" r:id="rId11"/>
    <p:sldId id="265" r:id="rId12"/>
    <p:sldId id="297" r:id="rId13"/>
    <p:sldId id="430" r:id="rId14"/>
    <p:sldId id="43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cmAuthor id="2" name="Galati Giordano, Lorenzo (Nokia - DE/Stuttgart)" initials="GGL(-D" lastIdx="9" clrIdx="1"/>
  <p:cmAuthor id="3" name="10343608" initials="1"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25" autoAdjust="0"/>
    <p:restoredTop sz="95859" autoAdjust="0"/>
  </p:normalViewPr>
  <p:slideViewPr>
    <p:cSldViewPr snapToGrid="0">
      <p:cViewPr varScale="1">
        <p:scale>
          <a:sx n="113" d="100"/>
          <a:sy n="113" d="100"/>
        </p:scale>
        <p:origin x="720" y="176"/>
      </p:cViewPr>
      <p:guideLst/>
    </p:cSldViewPr>
  </p:slideViewPr>
  <p:notesTextViewPr>
    <p:cViewPr>
      <p:scale>
        <a:sx n="1" d="1"/>
        <a:sy n="1" d="1"/>
      </p:scale>
      <p:origin x="0" y="0"/>
    </p:cViewPr>
  </p:notesTextViewPr>
  <p:notesViewPr>
    <p:cSldViewPr snapToGrid="0">
      <p:cViewPr varScale="1">
        <p:scale>
          <a:sx n="47" d="100"/>
          <a:sy n="47" d="100"/>
        </p:scale>
        <p:origin x="2784" y="6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1" Type="http://schemas.openxmlformats.org/officeDocument/2006/relationships/commentAuthors" Target="commentAuthors.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handoutMaster" Target="handoutMasters/handoutMaster1.xml"/><Relationship Id="rId16" Type="http://schemas.openxmlformats.org/officeDocument/2006/relationships/notesMaster" Target="notesMasters/notesMaster1.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ltLang="zh-CN"/>
              <a:t>Doc.: 802.11-22/828r4</a:t>
            </a:r>
            <a:endParaRPr lang="zh-CN" alt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64B3C3-1730-4818-86F0-26E791C69C69}" type="datetime1">
              <a:rPr lang="en-US" altLang="zh-CN" smtClean="0"/>
            </a:fld>
            <a:endParaRPr lang="zh-CN" alt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fld>
            <a:endParaRPr lang="zh-CN" altLang="en-US"/>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802.11-22/828r4</a:t>
            </a: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BEC8A-9456-4C66-AD86-F29878999039}" type="datetime1">
              <a:rPr lang="en-US" altLang="zh-CN"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fld>
            <a:endParaRPr lang="en-US"/>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9658985" y="6475413"/>
            <a:ext cx="1732915"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Jay Yang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8085667" y="332740"/>
            <a:ext cx="31750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a:t>
            </a:r>
            <a:r>
              <a:rPr lang="en-US" altLang="en-GB" sz="1800" b="1" kern="1200" dirty="0">
                <a:solidFill>
                  <a:schemeClr val="tx1"/>
                </a:solidFill>
                <a:latin typeface="Times New Roman" panose="02020603050405020304" pitchFamily="18" charset="0"/>
                <a:ea typeface="+mn-ea"/>
                <a:cs typeface="Arial" panose="020B0604020202020204" pitchFamily="34" charset="0"/>
              </a:rPr>
              <a:t>24/719r0</a:t>
            </a:r>
            <a:endParaRPr lang="en-US" altLang="en-GB" sz="1800" b="1" kern="1200" dirty="0">
              <a:solidFill>
                <a:schemeClr val="tx1"/>
              </a:solidFill>
              <a:latin typeface="Times New Roman" panose="02020603050405020304" pitchFamily="18" charset="0"/>
              <a:ea typeface="+mn-ea"/>
              <a:cs typeface="Arial" panose="020B0604020202020204" pitchFamily="34" charset="0"/>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304801" y="324520"/>
            <a:ext cx="140081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Apr. 2024</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p>
            <a:endParaRPr lang="en-US"/>
          </a:p>
        </p:txBody>
      </p:sp>
      <p:sp>
        <p:nvSpPr>
          <p:cNvPr id="3" name="Text Box 2"/>
          <p:cNvSpPr txBox="1"/>
          <p:nvPr userDrawn="1"/>
        </p:nvSpPr>
        <p:spPr>
          <a:xfrm>
            <a:off x="11772265" y="3015615"/>
            <a:ext cx="4064000" cy="368300"/>
          </a:xfrm>
          <a:prstGeom prst="rect">
            <a:avLst/>
          </a:prstGeom>
          <a:noFill/>
        </p:spPr>
        <p:txBody>
          <a:bodyPr wrap="square" rtlCol="0">
            <a:spAutoFit/>
          </a:bodyPr>
          <a:p>
            <a:endParaRPr lang="en-US"/>
          </a:p>
        </p:txBody>
      </p:sp>
      <p:sp>
        <p:nvSpPr>
          <p:cNvPr id="4" name="Text Box 3"/>
          <p:cNvSpPr txBox="1"/>
          <p:nvPr userDrawn="1"/>
        </p:nvSpPr>
        <p:spPr>
          <a:xfrm>
            <a:off x="3712845" y="-46355"/>
            <a:ext cx="4064000" cy="368300"/>
          </a:xfrm>
          <a:prstGeom prst="rect">
            <a:avLst/>
          </a:prstGeom>
          <a:noFill/>
        </p:spPr>
        <p:txBody>
          <a:bodyPr wrap="square" rtlCol="0">
            <a:spAutoFit/>
          </a:bodyPr>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9658985" y="6475413"/>
            <a:ext cx="1732915"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Jay Yang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7971367" y="332740"/>
            <a:ext cx="32893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802.11-23/2190</a:t>
            </a:r>
            <a:r>
              <a:rPr lang="en-US" altLang="en-US" sz="1800" b="1" kern="1200" dirty="0">
                <a:solidFill>
                  <a:schemeClr val="tx1"/>
                </a:solidFill>
                <a:latin typeface="Times New Roman" panose="02020603050405020304" pitchFamily="18" charset="0"/>
                <a:ea typeface="+mn-ea"/>
                <a:cs typeface="+mn-cs"/>
              </a:rPr>
              <a:t>r0</a:t>
            </a:r>
            <a:endParaRPr lang="en-US" altLang="en-US" sz="1800" b="1" kern="1200" dirty="0">
              <a:solidFill>
                <a:schemeClr val="tx1"/>
              </a:solidFill>
              <a:latin typeface="Times New Roman" panose="02020603050405020304" pitchFamily="18" charset="0"/>
              <a:ea typeface="+mn-ea"/>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304801" y="324520"/>
            <a:ext cx="140970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Nov. 2023</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p>
            <a:endParaRPr lang="en-US"/>
          </a:p>
        </p:txBody>
      </p:sp>
      <p:sp>
        <p:nvSpPr>
          <p:cNvPr id="3" name="Text Box 2"/>
          <p:cNvSpPr txBox="1"/>
          <p:nvPr userDrawn="1"/>
        </p:nvSpPr>
        <p:spPr>
          <a:xfrm>
            <a:off x="11772265" y="3015615"/>
            <a:ext cx="4064000" cy="368300"/>
          </a:xfrm>
          <a:prstGeom prst="rect">
            <a:avLst/>
          </a:prstGeom>
          <a:noFill/>
        </p:spPr>
        <p:txBody>
          <a:bodyPr wrap="square" rtlCol="0">
            <a:spAutoFit/>
          </a:bodyPr>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svg"/><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svg"/><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svg"/><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svg"/><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Object 3"/>
          <p:cNvGraphicFramePr>
            <a:graphicFrameLocks noChangeAspect="1"/>
          </p:cNvGraphicFramePr>
          <p:nvPr/>
        </p:nvGraphicFramePr>
        <p:xfrm>
          <a:off x="1725613" y="2095183"/>
          <a:ext cx="10094595" cy="2933700"/>
        </p:xfrm>
        <a:graphic>
          <a:graphicData uri="http://schemas.openxmlformats.org/presentationml/2006/ole">
            <mc:AlternateContent xmlns:mc="http://schemas.openxmlformats.org/markup-compatibility/2006">
              <mc:Choice xmlns:v="urn:schemas-microsoft-com:vml" Requires="v">
                <p:oleObj spid="_x0000_s4" name="Document" r:id="rId1" imgW="11430000" imgH="3101340" progId="Word.Document.8">
                  <p:embed/>
                </p:oleObj>
              </mc:Choice>
              <mc:Fallback>
                <p:oleObj name="Document" r:id="rId1" imgW="11430000" imgH="3101340" progId="Word.Document.8">
                  <p:embed/>
                  <p:pic>
                    <p:nvPicPr>
                      <p:cNvPr id="0" name="Object 3"/>
                      <p:cNvPicPr>
                        <a:picLocks noChangeAspect="1" noChangeArrowheads="1"/>
                      </p:cNvPicPr>
                      <p:nvPr/>
                    </p:nvPicPr>
                    <p:blipFill>
                      <a:blip r:embed="rId2"/>
                      <a:srcRect/>
                      <a:stretch>
                        <a:fillRect/>
                      </a:stretch>
                    </p:blipFill>
                    <p:spPr bwMode="auto">
                      <a:xfrm>
                        <a:off x="1725613" y="2095183"/>
                        <a:ext cx="10094595" cy="2933700"/>
                      </a:xfrm>
                      <a:prstGeom prst="rect">
                        <a:avLst/>
                      </a:prstGeom>
                      <a:noFill/>
                    </p:spPr>
                  </p:pic>
                </p:oleObj>
              </mc:Fallback>
            </mc:AlternateContent>
          </a:graphicData>
        </a:graphic>
      </p:graphicFrame>
      <p:sp>
        <p:nvSpPr>
          <p:cNvPr id="7" name="页脚占位符 4"/>
          <p:cNvSpPr>
            <a:spLocks noGrp="1"/>
          </p:cNvSpPr>
          <p:nvPr>
            <p:ph type="ftr" sz="quarter" idx="11"/>
          </p:nvPr>
        </p:nvSpPr>
        <p:spPr>
          <a:xfrm>
            <a:off x="9323426" y="6481446"/>
            <a:ext cx="2012315" cy="276860"/>
          </a:xfrm>
        </p:spPr>
        <p:txBody>
          <a:bodyPr/>
          <a:lstStyle/>
          <a:p>
            <a:pPr algn="r">
              <a:defRPr/>
            </a:pPr>
            <a:r>
              <a:rPr lang="en-US">
                <a:sym typeface="+mn-ea"/>
              </a:rPr>
              <a:t>Jay Yang, et al. (ZTE)</a:t>
            </a:r>
            <a:endParaRPr lang="en-GB" dirty="0"/>
          </a:p>
        </p:txBody>
      </p:sp>
      <p:sp>
        <p:nvSpPr>
          <p:cNvPr id="8" name="Title 1"/>
          <p:cNvSpPr>
            <a:spLocks noGrp="1"/>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0" compatLnSpc="1"/>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dirty="0">
                <a:sym typeface="+mn-ea"/>
              </a:rPr>
              <a:t>MAP Set Operation</a:t>
            </a:r>
            <a:endParaRPr lang="en-US" dirty="0">
              <a:sym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Reference</a:t>
            </a:r>
            <a:endParaRPr lang="en-US" dirty="0"/>
          </a:p>
        </p:txBody>
      </p:sp>
      <p:sp>
        <p:nvSpPr>
          <p:cNvPr id="3" name="Content Placeholder 2"/>
          <p:cNvSpPr>
            <a:spLocks noGrp="1"/>
          </p:cNvSpPr>
          <p:nvPr>
            <p:ph idx="1"/>
          </p:nvPr>
        </p:nvSpPr>
        <p:spPr>
          <a:xfrm>
            <a:off x="914400" y="1488447"/>
            <a:ext cx="10363200" cy="4571990"/>
          </a:xfrm>
        </p:spPr>
        <p:txBody>
          <a:bodyPr/>
          <a:lstStyle/>
          <a:p>
            <a:pPr marL="0" indent="0">
              <a:buNone/>
            </a:pPr>
            <a:endParaRPr lang="en-US" dirty="0"/>
          </a:p>
          <a:p>
            <a:r>
              <a:rPr lang="en-US" altLang="zh-CN" sz="2000" b="0">
                <a:sym typeface="+mn-ea"/>
              </a:rPr>
              <a:t>[1]802.11bn PAR</a:t>
            </a:r>
            <a:endParaRPr lang="en-US" altLang="zh-CN" sz="2000" b="0">
              <a:sym typeface="+mn-ea"/>
            </a:endParaRPr>
          </a:p>
          <a:p>
            <a:r>
              <a:rPr lang="en-US" altLang="zh-CN" sz="2000" b="0">
                <a:sym typeface="+mn-ea"/>
              </a:rPr>
              <a:t>[2]23/1871r2 	  M-AP Coordinated Transmission framework</a:t>
            </a:r>
            <a:endParaRPr lang="en-US" altLang="zh-CN" sz="2000" b="0">
              <a:sym typeface="+mn-ea"/>
            </a:endParaRPr>
          </a:p>
          <a:p>
            <a:r>
              <a:rPr lang="en-US" altLang="zh-CN" sz="2000" b="0">
                <a:sym typeface="+mn-ea"/>
              </a:rPr>
              <a:t>[3]24/0093 	  C-TDMA NAV setting</a:t>
            </a:r>
            <a:endParaRPr lang="en-US" altLang="zh-CN" sz="2000" b="0">
              <a:sym typeface="+mn-ea"/>
            </a:endParaRPr>
          </a:p>
          <a:p>
            <a:r>
              <a:rPr lang="en-US" altLang="zh-CN" sz="2000" b="0">
                <a:sym typeface="+mn-ea"/>
              </a:rPr>
              <a:t>[4]24/0227 	  TXOP Protection in C-TDMA	</a:t>
            </a:r>
            <a:endParaRPr lang="en-US" altLang="zh-CN" sz="2000" b="0">
              <a:sym typeface="+mn-ea"/>
            </a:endParaRPr>
          </a:p>
          <a:p>
            <a:r>
              <a:rPr lang="en-US" altLang="zh-CN" sz="2000" b="0">
                <a:sym typeface="+mn-ea"/>
              </a:rPr>
              <a:t>[5]24/0375 	   NAV protection for C-TDMA</a:t>
            </a:r>
            <a:endParaRPr lang="en-US" altLang="zh-CN" sz="2000" b="0">
              <a:sym typeface="+mn-ea"/>
            </a:endParaRPr>
          </a:p>
          <a:p>
            <a:r>
              <a:rPr lang="en-US" altLang="zh-CN" sz="2000" b="0">
                <a:sym typeface="+mn-ea"/>
              </a:rPr>
              <a:t>[6]24/0382 	   Further Considerations on Coordinated TDMA</a:t>
            </a:r>
            <a:endParaRPr lang="en-US" altLang="zh-CN" sz="2000" b="0">
              <a:sym typeface="+mn-ea"/>
            </a:endParaRPr>
          </a:p>
          <a:p>
            <a:r>
              <a:rPr lang="en-US" altLang="zh-CN" sz="2000" b="0">
                <a:sym typeface="+mn-ea"/>
              </a:rPr>
              <a:t>[7]24/0411 	   TXOP Return in C-TDMA</a:t>
            </a:r>
            <a:r>
              <a:rPr lang="en-US" altLang="zh-CN" b="0">
                <a:sym typeface="+mn-ea"/>
              </a:rPr>
              <a:t>				</a:t>
            </a:r>
            <a:endParaRPr lang="en-US" altLang="zh-CN" b="0">
              <a:sym typeface="+mn-ea"/>
            </a:endParaRPr>
          </a:p>
        </p:txBody>
      </p:sp>
      <p:sp>
        <p:nvSpPr>
          <p:cNvPr id="4" name="Slide Number Placeholder 3"/>
          <p:cNvSpPr>
            <a:spLocks noGrp="1"/>
          </p:cNvSpPr>
          <p:nvPr>
            <p:ph type="sldNum" sz="quarter" idx="12"/>
          </p:nvPr>
        </p:nvSpPr>
        <p:spPr/>
        <p:txBody>
          <a:bodyPr/>
          <a:lstStyle/>
          <a:p>
            <a:pPr>
              <a:defRPr/>
            </a:pPr>
            <a:r>
              <a:rPr lang="en-US"/>
              <a:t>Slide </a:t>
            </a:r>
            <a:fld id="{C1789BC7-C074-42CC-ADF8-5107DF6BD1C1}" type="slidenum">
              <a:rPr lang="en-US" smtClean="0"/>
            </a:fld>
            <a:endParaRPr lang="en-US"/>
          </a:p>
        </p:txBody>
      </p:sp>
      <p:sp>
        <p:nvSpPr>
          <p:cNvPr id="5" name="Footer Placeholder 4"/>
          <p:cNvSpPr>
            <a:spLocks noGrp="1"/>
          </p:cNvSpPr>
          <p:nvPr>
            <p:ph type="ftr" sz="quarter" idx="11"/>
          </p:nvPr>
        </p:nvSpPr>
        <p:spPr>
          <a:xfrm>
            <a:off x="9323426" y="6481446"/>
            <a:ext cx="2012315" cy="276860"/>
          </a:xfrm>
        </p:spPr>
        <p:txBody>
          <a:bodyPr/>
          <a:lstStyle/>
          <a:p>
            <a:pPr>
              <a:defRPr/>
            </a:pPr>
            <a:r>
              <a:rPr lang="en-US"/>
              <a:t>Jay Yang, et al. (ZTE)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SP1</a:t>
            </a:r>
            <a:endParaRPr lang="en-US"/>
          </a:p>
        </p:txBody>
      </p:sp>
      <p:sp>
        <p:nvSpPr>
          <p:cNvPr id="3" name="Content Placeholder 2"/>
          <p:cNvSpPr>
            <a:spLocks noGrp="1"/>
          </p:cNvSpPr>
          <p:nvPr>
            <p:ph idx="1"/>
          </p:nvPr>
        </p:nvSpPr>
        <p:spPr/>
        <p:txBody>
          <a:bodyPr/>
          <a:p>
            <a:r>
              <a:rPr lang="en-US" altLang="zh-CN" b="0">
                <a:sym typeface="+mn-ea"/>
              </a:rPr>
              <a:t>Do you agree 11bn SFD should have the following definition of AP set under MAP coordination scheme.</a:t>
            </a:r>
            <a:endParaRPr lang="en-US" altLang="zh-CN" b="0">
              <a:sym typeface="+mn-ea"/>
            </a:endParaRPr>
          </a:p>
          <a:p>
            <a:pPr marL="571500" lvl="2" indent="-342900">
              <a:buFont typeface="Wingdings" panose="05000000000000000000" charset="0"/>
              <a:buChar char="Ø"/>
            </a:pPr>
            <a:r>
              <a:rPr lang="en-US" sz="2000"/>
              <a:t>AP set: A set of all</a:t>
            </a:r>
            <a:r>
              <a:rPr lang="en-US" sz="2000">
                <a:sym typeface="+mn-ea"/>
              </a:rPr>
              <a:t> the affiliated APs including either or both of MBSSID set and co-hosted BSSID set on one radio</a:t>
            </a:r>
            <a:endParaRPr lang="en-US" sz="2000">
              <a:sym typeface="+mn-ea"/>
            </a:endParaRPr>
          </a:p>
          <a:p>
            <a:pPr marL="0" indent="0">
              <a:buNone/>
            </a:pPr>
            <a:endParaRPr lang="en-US" sz="2000">
              <a:sym typeface="+mn-ea"/>
            </a:endParaRPr>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ym typeface="+mn-ea"/>
              </a:rPr>
              <a:t>SP2</a:t>
            </a:r>
            <a:endParaRPr lang="en-US"/>
          </a:p>
        </p:txBody>
      </p:sp>
      <p:sp>
        <p:nvSpPr>
          <p:cNvPr id="3" name="Content Placeholder 2"/>
          <p:cNvSpPr>
            <a:spLocks noGrp="1"/>
          </p:cNvSpPr>
          <p:nvPr>
            <p:ph idx="1"/>
          </p:nvPr>
        </p:nvSpPr>
        <p:spPr/>
        <p:txBody>
          <a:bodyPr/>
          <a:p>
            <a:r>
              <a:rPr lang="en-US" altLang="zh-CN" sz="2400" b="0">
                <a:sym typeface="+mn-ea"/>
              </a:rPr>
              <a:t>Do you agree 11bn SFD should define a uniformed MAP set operation?</a:t>
            </a:r>
            <a:endParaRPr lang="en-US" altLang="zh-CN" sz="2400" b="0">
              <a:sym typeface="+mn-ea"/>
            </a:endParaRPr>
          </a:p>
          <a:p>
            <a:r>
              <a:rPr lang="en-US" b="0"/>
              <a:t>Note: MAP set operation includes MAP set discovery, agreement, co-ordination transmission etc.</a:t>
            </a:r>
            <a:endParaRPr lang="en-US" b="0"/>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Introduction</a:t>
            </a:r>
            <a:endParaRPr lang="en-US"/>
          </a:p>
        </p:txBody>
      </p:sp>
      <p:sp>
        <p:nvSpPr>
          <p:cNvPr id="3" name="Content Placeholder 2"/>
          <p:cNvSpPr>
            <a:spLocks noGrp="1"/>
          </p:cNvSpPr>
          <p:nvPr>
            <p:ph idx="1"/>
          </p:nvPr>
        </p:nvSpPr>
        <p:spPr>
          <a:xfrm>
            <a:off x="641985" y="1468120"/>
            <a:ext cx="10957560" cy="4856480"/>
          </a:xfrm>
        </p:spPr>
        <p:txBody>
          <a:bodyPr/>
          <a:p>
            <a:r>
              <a:rPr lang="en-US" b="0"/>
              <a:t>Several contributions discussed the uniform MAP coordination framework.</a:t>
            </a:r>
            <a:endParaRPr lang="en-US" b="0"/>
          </a:p>
          <a:p>
            <a:r>
              <a:rPr lang="en-US" b="0"/>
              <a:t>e.g. a general MAP coordination procedure in [2]:</a:t>
            </a:r>
            <a:endParaRPr lang="en-US" b="0"/>
          </a:p>
          <a:p>
            <a:endParaRPr lang="en-US" b="0"/>
          </a:p>
          <a:p>
            <a:endParaRPr lang="en-US" b="0"/>
          </a:p>
          <a:p>
            <a:endParaRPr lang="en-US" b="0"/>
          </a:p>
          <a:p>
            <a:r>
              <a:rPr lang="en-US" b="0"/>
              <a:t>Also, several contributions[3]--[7] agree that one AP(Sharing AP) shares its partial TXOP to another AP(Shared AP) via a Trigger frame in C-TDMA scheme. </a:t>
            </a:r>
            <a:endParaRPr lang="en-US" b="0"/>
          </a:p>
          <a:p>
            <a:endParaRPr lang="en-US" b="0"/>
          </a:p>
          <a:p>
            <a:r>
              <a:rPr lang="en-US" b="0"/>
              <a:t>In this contribution, we will discuss the MAP coordination framework in MBSSID set and co-hosted BSSID set scenario</a:t>
            </a:r>
            <a:endParaRPr lang="en-US" b="0"/>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pic>
        <p:nvPicPr>
          <p:cNvPr id="6" name="Picture 5"/>
          <p:cNvPicPr>
            <a:picLocks noChangeAspect="1"/>
          </p:cNvPicPr>
          <p:nvPr/>
        </p:nvPicPr>
        <p:blipFill>
          <a:blip r:embed="rId1"/>
          <a:stretch>
            <a:fillRect/>
          </a:stretch>
        </p:blipFill>
        <p:spPr>
          <a:xfrm>
            <a:off x="2145665" y="2468880"/>
            <a:ext cx="6344920" cy="61468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Recap MBSSID set and co-hosted BSSID set feature</a:t>
            </a:r>
            <a:endParaRPr lang="en-US"/>
          </a:p>
        </p:txBody>
      </p:sp>
      <p:sp>
        <p:nvSpPr>
          <p:cNvPr id="3" name="Content Placeholder 2"/>
          <p:cNvSpPr>
            <a:spLocks noGrp="1"/>
          </p:cNvSpPr>
          <p:nvPr>
            <p:ph idx="1"/>
          </p:nvPr>
        </p:nvSpPr>
        <p:spPr/>
        <p:txBody>
          <a:bodyPr/>
          <a:p>
            <a:r>
              <a:rPr lang="en-US"/>
              <a:t>Characteristic for both:</a:t>
            </a:r>
            <a:endParaRPr lang="en-US"/>
          </a:p>
          <a:p>
            <a:pPr lvl="1">
              <a:buFont typeface="Wingdings" panose="05000000000000000000" charset="0"/>
              <a:buChar char="Ø"/>
            </a:pPr>
            <a:r>
              <a:rPr lang="en-US"/>
              <a:t>Share the same operating class, channel, receive antenna connector, and transmit antenna connector</a:t>
            </a:r>
            <a:endParaRPr lang="en-US"/>
          </a:p>
          <a:p>
            <a:pPr lvl="1">
              <a:buFont typeface="Wingdings" panose="05000000000000000000" charset="0"/>
              <a:buChar char="Ø"/>
            </a:pPr>
            <a:r>
              <a:rPr lang="en-US">
                <a:sym typeface="+mn-ea"/>
              </a:rPr>
              <a:t>The maximum number of BSSIDs can up to </a:t>
            </a:r>
            <a:r>
              <a:rPr lang="en-US"/>
              <a:t>2</a:t>
            </a:r>
            <a:r>
              <a:rPr lang="en-US" baseline="30000"/>
              <a:t>8</a:t>
            </a:r>
            <a:r>
              <a:rPr lang="en-US"/>
              <a:t> =256 in one co-hosted or MBSSID set(</a:t>
            </a:r>
            <a:r>
              <a:rPr lang="en-US" b="1"/>
              <a:t>Set</a:t>
            </a:r>
            <a:r>
              <a:rPr lang="en-US"/>
              <a:t>)</a:t>
            </a:r>
            <a:endParaRPr lang="en-US"/>
          </a:p>
          <a:p>
            <a:pPr lvl="1">
              <a:buFont typeface="Wingdings" panose="05000000000000000000" charset="0"/>
              <a:buChar char="Ø"/>
            </a:pPr>
            <a:r>
              <a:rPr lang="en-US"/>
              <a:t>All BSSIDs in the </a:t>
            </a:r>
            <a:r>
              <a:rPr lang="en-US" b="1"/>
              <a:t>Set </a:t>
            </a:r>
            <a:r>
              <a:rPr lang="en-US"/>
              <a:t>compete the channel and transmit DL traffics in TDMA manner</a:t>
            </a:r>
            <a:endParaRPr lang="en-US"/>
          </a:p>
          <a:p>
            <a:pPr marL="457200" lvl="1" indent="0">
              <a:buNone/>
            </a:pP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pic>
        <p:nvPicPr>
          <p:cNvPr id="53" name="Graphic 52" descr="Wireless router"/>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1529080" y="4478655"/>
            <a:ext cx="672465" cy="672465"/>
          </a:xfrm>
          <a:prstGeom prst="rect">
            <a:avLst/>
          </a:prstGeom>
        </p:spPr>
      </p:pic>
      <p:cxnSp>
        <p:nvCxnSpPr>
          <p:cNvPr id="6" name="Straight Arrow Connector 5"/>
          <p:cNvCxnSpPr>
            <a:stCxn id="53" idx="3"/>
          </p:cNvCxnSpPr>
          <p:nvPr/>
        </p:nvCxnSpPr>
        <p:spPr>
          <a:xfrm>
            <a:off x="2201545" y="4815205"/>
            <a:ext cx="8139430" cy="31750"/>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7" name="Text Box 6"/>
          <p:cNvSpPr txBox="1"/>
          <p:nvPr/>
        </p:nvSpPr>
        <p:spPr>
          <a:xfrm>
            <a:off x="10340975" y="4638040"/>
            <a:ext cx="1351280" cy="645160"/>
          </a:xfrm>
          <a:prstGeom prst="rect">
            <a:avLst/>
          </a:prstGeom>
          <a:noFill/>
        </p:spPr>
        <p:txBody>
          <a:bodyPr wrap="square" rtlCol="0">
            <a:spAutoFit/>
          </a:bodyPr>
          <a:p>
            <a:r>
              <a:rPr lang="en-US"/>
              <a:t>2.4GHz radio</a:t>
            </a:r>
            <a:endParaRPr lang="en-US" altLang="zh-CN">
              <a:ea typeface="宋体" panose="02010600030101010101" pitchFamily="2" charset="-122"/>
            </a:endParaRPr>
          </a:p>
        </p:txBody>
      </p:sp>
      <p:sp>
        <p:nvSpPr>
          <p:cNvPr id="8" name="Rectangles 7"/>
          <p:cNvSpPr/>
          <p:nvPr/>
        </p:nvSpPr>
        <p:spPr>
          <a:xfrm>
            <a:off x="2327275" y="4553585"/>
            <a:ext cx="1795780" cy="26797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sz="1400" b="0" i="0" u="none" strike="noStrike" cap="none" normalizeH="0" baseline="0" smtClean="0">
                <a:ln>
                  <a:noFill/>
                </a:ln>
                <a:solidFill>
                  <a:schemeClr val="tx1"/>
                </a:solidFill>
                <a:effectLst/>
                <a:latin typeface="Times New Roman" panose="02020603050405020304" pitchFamily="18" charset="0"/>
              </a:rPr>
              <a:t>AP11 SP</a:t>
            </a:r>
            <a:endParaRPr kumimoji="0" lang="en-US" sz="1400" b="0" i="0" u="none" strike="noStrike" cap="none" normalizeH="0" baseline="0" smtClean="0">
              <a:ln>
                <a:noFill/>
              </a:ln>
              <a:solidFill>
                <a:schemeClr val="tx1"/>
              </a:solidFill>
              <a:effectLst/>
              <a:latin typeface="Times New Roman" panose="02020603050405020304" pitchFamily="18" charset="0"/>
            </a:endParaRPr>
          </a:p>
        </p:txBody>
      </p:sp>
      <p:sp>
        <p:nvSpPr>
          <p:cNvPr id="9" name="Left Brace 8"/>
          <p:cNvSpPr/>
          <p:nvPr/>
        </p:nvSpPr>
        <p:spPr>
          <a:xfrm rot="5400000">
            <a:off x="5911215" y="551815"/>
            <a:ext cx="375920" cy="7543800"/>
          </a:xfrm>
          <a:prstGeom prst="leftBrace">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0" name="Text Box 9"/>
          <p:cNvSpPr txBox="1"/>
          <p:nvPr/>
        </p:nvSpPr>
        <p:spPr>
          <a:xfrm>
            <a:off x="5003165" y="3760470"/>
            <a:ext cx="2291080" cy="368300"/>
          </a:xfrm>
          <a:prstGeom prst="rect">
            <a:avLst/>
          </a:prstGeom>
          <a:noFill/>
        </p:spPr>
        <p:txBody>
          <a:bodyPr wrap="square" rtlCol="0">
            <a:spAutoFit/>
          </a:bodyPr>
          <a:p>
            <a:r>
              <a:rPr lang="en-US"/>
              <a:t>Period=100ms</a:t>
            </a:r>
            <a:endParaRPr lang="en-US"/>
          </a:p>
        </p:txBody>
      </p:sp>
      <p:sp>
        <p:nvSpPr>
          <p:cNvPr id="11" name="Rectangles 10"/>
          <p:cNvSpPr/>
          <p:nvPr/>
        </p:nvSpPr>
        <p:spPr>
          <a:xfrm>
            <a:off x="4227830" y="4555490"/>
            <a:ext cx="1771015" cy="267970"/>
          </a:xfrm>
          <a:prstGeom prst="rect">
            <a:avLst/>
          </a:prstGeom>
          <a:solidFill>
            <a:schemeClr val="bg1">
              <a:lumMod val="85000"/>
            </a:schemeClr>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sz="1400" b="0" i="0" u="none" strike="noStrike" cap="none" normalizeH="0" baseline="0" smtClean="0">
                <a:ln>
                  <a:noFill/>
                </a:ln>
                <a:solidFill>
                  <a:schemeClr val="tx1"/>
                </a:solidFill>
                <a:effectLst/>
                <a:latin typeface="Times New Roman" panose="02020603050405020304" pitchFamily="18" charset="0"/>
              </a:rPr>
              <a:t>AP12 SP</a:t>
            </a:r>
            <a:endParaRPr kumimoji="0" lang="en-US" sz="1400" b="0" i="0" u="none" strike="noStrike" cap="none" normalizeH="0" baseline="0" smtClean="0">
              <a:ln>
                <a:noFill/>
              </a:ln>
              <a:solidFill>
                <a:schemeClr val="tx1"/>
              </a:solidFill>
              <a:effectLst/>
              <a:latin typeface="Times New Roman" panose="02020603050405020304" pitchFamily="18" charset="0"/>
            </a:endParaRPr>
          </a:p>
        </p:txBody>
      </p:sp>
      <p:sp>
        <p:nvSpPr>
          <p:cNvPr id="12" name="Rectangles 11"/>
          <p:cNvSpPr/>
          <p:nvPr/>
        </p:nvSpPr>
        <p:spPr>
          <a:xfrm>
            <a:off x="6136640" y="4563745"/>
            <a:ext cx="1772920" cy="267970"/>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sz="1400" b="0" i="0" u="none" strike="noStrike" cap="none" normalizeH="0" baseline="0" smtClean="0">
                <a:ln>
                  <a:noFill/>
                </a:ln>
                <a:solidFill>
                  <a:schemeClr val="tx1"/>
                </a:solidFill>
                <a:effectLst/>
                <a:latin typeface="Times New Roman" panose="02020603050405020304" pitchFamily="18" charset="0"/>
              </a:rPr>
              <a:t>AP13 SP</a:t>
            </a:r>
            <a:endParaRPr kumimoji="0" lang="en-US" sz="1400" b="0" i="0" u="none" strike="noStrike" cap="none" normalizeH="0" baseline="0" smtClean="0">
              <a:ln>
                <a:noFill/>
              </a:ln>
              <a:solidFill>
                <a:schemeClr val="tx1"/>
              </a:solidFill>
              <a:effectLst/>
              <a:latin typeface="Times New Roman" panose="02020603050405020304" pitchFamily="18" charset="0"/>
            </a:endParaRPr>
          </a:p>
        </p:txBody>
      </p:sp>
      <p:sp>
        <p:nvSpPr>
          <p:cNvPr id="13" name="Rectangles 12"/>
          <p:cNvSpPr/>
          <p:nvPr/>
        </p:nvSpPr>
        <p:spPr>
          <a:xfrm>
            <a:off x="8028940" y="4570730"/>
            <a:ext cx="1900555" cy="267970"/>
          </a:xfrm>
          <a:prstGeom prst="rect">
            <a:avLst/>
          </a:prstGeom>
          <a:solidFill>
            <a:schemeClr val="accent5">
              <a:lumMod val="40000"/>
              <a:lumOff val="60000"/>
            </a:schemeClr>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sz="1400" b="0" i="0" u="none" strike="noStrike" cap="none" normalizeH="0" baseline="0" smtClean="0">
                <a:ln>
                  <a:noFill/>
                </a:ln>
                <a:solidFill>
                  <a:schemeClr val="tx1"/>
                </a:solidFill>
                <a:effectLst/>
                <a:latin typeface="Times New Roman" panose="02020603050405020304" pitchFamily="18" charset="0"/>
              </a:rPr>
              <a:t>AP14 SP</a:t>
            </a:r>
            <a:endParaRPr kumimoji="0" lang="en-US" sz="1400" b="0" i="0" u="none" strike="noStrike" cap="none" normalizeH="0" baseline="0" smtClean="0">
              <a:ln>
                <a:noFill/>
              </a:ln>
              <a:solidFill>
                <a:schemeClr val="tx1"/>
              </a:solidFill>
              <a:effectLst/>
              <a:latin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The problem in the proposed uniformed MAP coordination framework</a:t>
            </a:r>
            <a:endParaRPr lang="en-US"/>
          </a:p>
        </p:txBody>
      </p:sp>
      <p:sp>
        <p:nvSpPr>
          <p:cNvPr id="3" name="Content Placeholder 2"/>
          <p:cNvSpPr>
            <a:spLocks noGrp="1"/>
          </p:cNvSpPr>
          <p:nvPr>
            <p:ph idx="1"/>
          </p:nvPr>
        </p:nvSpPr>
        <p:spPr>
          <a:xfrm>
            <a:off x="914400" y="1670050"/>
            <a:ext cx="10363200" cy="1136015"/>
          </a:xfrm>
        </p:spPr>
        <p:txBody>
          <a:bodyPr/>
          <a:p>
            <a:r>
              <a:rPr lang="en-US"/>
              <a:t>Overhead issue</a:t>
            </a:r>
            <a:endParaRPr lang="en-US"/>
          </a:p>
          <a:p>
            <a:pPr lvl="1">
              <a:buFont typeface="Wingdings" panose="05000000000000000000" charset="0"/>
              <a:buChar char="Ø"/>
            </a:pPr>
            <a:r>
              <a:rPr lang="en-US" b="0"/>
              <a:t>Assume each AP in one </a:t>
            </a:r>
            <a:r>
              <a:rPr lang="en-US" b="1"/>
              <a:t>Set </a:t>
            </a:r>
            <a:r>
              <a:rPr lang="en-US" b="0"/>
              <a:t>need to set up agreement with another AP in the second </a:t>
            </a:r>
            <a:r>
              <a:rPr lang="en-US" b="1"/>
              <a:t>Set </a:t>
            </a:r>
            <a:r>
              <a:rPr lang="en-US" b="0"/>
              <a:t>before MAP coordination transmission, there will be C</a:t>
            </a:r>
            <a:r>
              <a:rPr lang="en-US" b="0" baseline="-25000"/>
              <a:t>M</a:t>
            </a:r>
            <a:r>
              <a:rPr lang="en-US" b="0" baseline="30000"/>
              <a:t>1</a:t>
            </a:r>
            <a:r>
              <a:rPr lang="en-US" b="0"/>
              <a:t> * C</a:t>
            </a:r>
            <a:r>
              <a:rPr lang="en-US" b="0" baseline="-25000"/>
              <a:t>N</a:t>
            </a:r>
            <a:r>
              <a:rPr lang="en-US" b="0" baseline="30000"/>
              <a:t>1</a:t>
            </a:r>
            <a:r>
              <a:rPr lang="en-US" b="0"/>
              <a:t>= M*N times agreement frames exchange in the air.</a:t>
            </a:r>
            <a:endParaRPr lang="en-US" b="0"/>
          </a:p>
          <a:p>
            <a:pPr marL="0" indent="0">
              <a:buNone/>
            </a:pPr>
            <a:endParaRPr lang="en-US"/>
          </a:p>
          <a:p>
            <a:pPr marL="0" indent="0">
              <a:buNone/>
            </a:pP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pic>
        <p:nvPicPr>
          <p:cNvPr id="53" name="Graphic 52" descr="Wireless router"/>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1330960" y="4016375"/>
            <a:ext cx="601980" cy="601980"/>
          </a:xfrm>
          <a:prstGeom prst="rect">
            <a:avLst/>
          </a:prstGeom>
        </p:spPr>
      </p:pic>
      <p:cxnSp>
        <p:nvCxnSpPr>
          <p:cNvPr id="6" name="Straight Arrow Connector 5"/>
          <p:cNvCxnSpPr/>
          <p:nvPr/>
        </p:nvCxnSpPr>
        <p:spPr>
          <a:xfrm>
            <a:off x="1965960" y="4507230"/>
            <a:ext cx="8139430" cy="31750"/>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8" name="Rectangles 7"/>
          <p:cNvSpPr/>
          <p:nvPr/>
        </p:nvSpPr>
        <p:spPr>
          <a:xfrm>
            <a:off x="2162175" y="4239895"/>
            <a:ext cx="1599565" cy="26797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sz="1400" b="0" i="0" u="none" strike="noStrike" cap="none" normalizeH="0" baseline="0" smtClean="0">
                <a:ln>
                  <a:noFill/>
                </a:ln>
                <a:solidFill>
                  <a:schemeClr val="tx1"/>
                </a:solidFill>
                <a:effectLst/>
                <a:latin typeface="Times New Roman" panose="02020603050405020304" pitchFamily="18" charset="0"/>
              </a:rPr>
              <a:t>AP11 </a:t>
            </a:r>
            <a:endParaRPr kumimoji="0" lang="en-US" sz="1400" b="0" i="0" u="none" strike="noStrike" cap="none" normalizeH="0" baseline="0" smtClean="0">
              <a:ln>
                <a:noFill/>
              </a:ln>
              <a:solidFill>
                <a:schemeClr val="tx1"/>
              </a:solidFill>
              <a:effectLst/>
              <a:latin typeface="Times New Roman" panose="02020603050405020304" pitchFamily="18" charset="0"/>
            </a:endParaRPr>
          </a:p>
        </p:txBody>
      </p:sp>
      <p:sp>
        <p:nvSpPr>
          <p:cNvPr id="11" name="Rectangles 10"/>
          <p:cNvSpPr/>
          <p:nvPr/>
        </p:nvSpPr>
        <p:spPr>
          <a:xfrm>
            <a:off x="4062730" y="4241800"/>
            <a:ext cx="1540510" cy="267970"/>
          </a:xfrm>
          <a:prstGeom prst="rect">
            <a:avLst/>
          </a:prstGeom>
          <a:solidFill>
            <a:schemeClr val="bg1">
              <a:lumMod val="85000"/>
            </a:schemeClr>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sz="1400" b="0" i="0" u="none" strike="noStrike" cap="none" normalizeH="0" baseline="0" smtClean="0">
                <a:ln>
                  <a:noFill/>
                </a:ln>
                <a:solidFill>
                  <a:schemeClr val="tx1"/>
                </a:solidFill>
                <a:effectLst/>
                <a:latin typeface="Times New Roman" panose="02020603050405020304" pitchFamily="18" charset="0"/>
              </a:rPr>
              <a:t>AP12 </a:t>
            </a:r>
            <a:endParaRPr kumimoji="0" lang="en-US" sz="1400" b="0" i="0" u="none" strike="noStrike" cap="none" normalizeH="0" baseline="0" smtClean="0">
              <a:ln>
                <a:noFill/>
              </a:ln>
              <a:solidFill>
                <a:schemeClr val="tx1"/>
              </a:solidFill>
              <a:effectLst/>
              <a:latin typeface="Times New Roman" panose="02020603050405020304" pitchFamily="18" charset="0"/>
            </a:endParaRPr>
          </a:p>
        </p:txBody>
      </p:sp>
      <p:sp>
        <p:nvSpPr>
          <p:cNvPr id="12" name="Rectangles 11"/>
          <p:cNvSpPr/>
          <p:nvPr/>
        </p:nvSpPr>
        <p:spPr>
          <a:xfrm>
            <a:off x="5971540" y="4250055"/>
            <a:ext cx="1591310" cy="267970"/>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sz="1400" b="0" i="0" u="none" strike="noStrike" cap="none" normalizeH="0" baseline="0" smtClean="0">
                <a:ln>
                  <a:noFill/>
                </a:ln>
                <a:solidFill>
                  <a:schemeClr val="tx1"/>
                </a:solidFill>
                <a:effectLst/>
                <a:latin typeface="Times New Roman" panose="02020603050405020304" pitchFamily="18" charset="0"/>
              </a:rPr>
              <a:t>AP13 </a:t>
            </a:r>
            <a:endParaRPr kumimoji="0" lang="en-US" sz="1400" b="0" i="0" u="none" strike="noStrike" cap="none" normalizeH="0" baseline="0" smtClean="0">
              <a:ln>
                <a:noFill/>
              </a:ln>
              <a:solidFill>
                <a:schemeClr val="tx1"/>
              </a:solidFill>
              <a:effectLst/>
              <a:latin typeface="Times New Roman" panose="02020603050405020304" pitchFamily="18" charset="0"/>
            </a:endParaRPr>
          </a:p>
        </p:txBody>
      </p:sp>
      <p:sp>
        <p:nvSpPr>
          <p:cNvPr id="13" name="Rectangles 12"/>
          <p:cNvSpPr/>
          <p:nvPr/>
        </p:nvSpPr>
        <p:spPr>
          <a:xfrm>
            <a:off x="7863840" y="4257040"/>
            <a:ext cx="1627505" cy="267970"/>
          </a:xfrm>
          <a:prstGeom prst="rect">
            <a:avLst/>
          </a:prstGeom>
          <a:solidFill>
            <a:schemeClr val="accent5">
              <a:lumMod val="40000"/>
              <a:lumOff val="60000"/>
            </a:schemeClr>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sz="1400" b="0" i="0" u="none" strike="noStrike" cap="none" normalizeH="0" baseline="0" smtClean="0">
                <a:ln>
                  <a:noFill/>
                </a:ln>
                <a:solidFill>
                  <a:schemeClr val="tx1"/>
                </a:solidFill>
                <a:effectLst/>
                <a:latin typeface="Times New Roman" panose="02020603050405020304" pitchFamily="18" charset="0"/>
              </a:rPr>
              <a:t>AP14 </a:t>
            </a:r>
            <a:endParaRPr kumimoji="0" lang="en-US" sz="1400" b="0" i="0" u="none" strike="noStrike" cap="none" normalizeH="0" baseline="0" smtClean="0">
              <a:ln>
                <a:noFill/>
              </a:ln>
              <a:solidFill>
                <a:schemeClr val="tx1"/>
              </a:solidFill>
              <a:effectLst/>
              <a:latin typeface="Times New Roman" panose="02020603050405020304" pitchFamily="18" charset="0"/>
            </a:endParaRPr>
          </a:p>
        </p:txBody>
      </p:sp>
      <p:sp>
        <p:nvSpPr>
          <p:cNvPr id="7" name="Text Box 6"/>
          <p:cNvSpPr txBox="1"/>
          <p:nvPr/>
        </p:nvSpPr>
        <p:spPr>
          <a:xfrm>
            <a:off x="10151110" y="4239260"/>
            <a:ext cx="1480185" cy="368300"/>
          </a:xfrm>
          <a:prstGeom prst="rect">
            <a:avLst/>
          </a:prstGeom>
          <a:noFill/>
        </p:spPr>
        <p:txBody>
          <a:bodyPr wrap="square" rtlCol="0">
            <a:spAutoFit/>
          </a:bodyPr>
          <a:p>
            <a:r>
              <a:rPr lang="en-US"/>
              <a:t>CH36/5GHz</a:t>
            </a:r>
            <a:endParaRPr lang="en-US" altLang="zh-CN">
              <a:ea typeface="宋体" panose="02010600030101010101" pitchFamily="2" charset="-122"/>
            </a:endParaRPr>
          </a:p>
        </p:txBody>
      </p:sp>
      <p:sp>
        <p:nvSpPr>
          <p:cNvPr id="14" name="Text Box 13"/>
          <p:cNvSpPr txBox="1"/>
          <p:nvPr/>
        </p:nvSpPr>
        <p:spPr>
          <a:xfrm>
            <a:off x="1198245" y="3565525"/>
            <a:ext cx="1057910" cy="368300"/>
          </a:xfrm>
          <a:prstGeom prst="rect">
            <a:avLst/>
          </a:prstGeom>
          <a:noFill/>
        </p:spPr>
        <p:txBody>
          <a:bodyPr wrap="square" rtlCol="0">
            <a:spAutoFit/>
          </a:bodyPr>
          <a:p>
            <a:r>
              <a:rPr lang="en-US"/>
              <a:t>Router1</a:t>
            </a:r>
            <a:endParaRPr lang="en-US"/>
          </a:p>
        </p:txBody>
      </p:sp>
      <p:pic>
        <p:nvPicPr>
          <p:cNvPr id="15" name="Graphic 52" descr="Wireless router"/>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1309370" y="3169285"/>
            <a:ext cx="535305" cy="535305"/>
          </a:xfrm>
          <a:prstGeom prst="rect">
            <a:avLst/>
          </a:prstGeom>
        </p:spPr>
      </p:pic>
      <p:cxnSp>
        <p:nvCxnSpPr>
          <p:cNvPr id="16" name="Straight Arrow Connector 15"/>
          <p:cNvCxnSpPr>
            <a:stCxn id="15" idx="3"/>
          </p:cNvCxnSpPr>
          <p:nvPr/>
        </p:nvCxnSpPr>
        <p:spPr>
          <a:xfrm>
            <a:off x="1844675" y="3437255"/>
            <a:ext cx="8139430" cy="31750"/>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17" name="Rectangles 16"/>
          <p:cNvSpPr/>
          <p:nvPr/>
        </p:nvSpPr>
        <p:spPr>
          <a:xfrm>
            <a:off x="2132330" y="3161665"/>
            <a:ext cx="1064895" cy="26797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sz="1400" b="0" i="0" u="none" strike="noStrike" cap="none" normalizeH="0" baseline="0" smtClean="0">
                <a:ln>
                  <a:noFill/>
                </a:ln>
                <a:solidFill>
                  <a:schemeClr val="tx1"/>
                </a:solidFill>
                <a:effectLst/>
                <a:latin typeface="Times New Roman" panose="02020603050405020304" pitchFamily="18" charset="0"/>
              </a:rPr>
              <a:t>AP21 </a:t>
            </a:r>
            <a:endParaRPr kumimoji="0" lang="en-US" sz="1400" b="0" i="0" u="none" strike="noStrike" cap="none" normalizeH="0" baseline="0" smtClean="0">
              <a:ln>
                <a:noFill/>
              </a:ln>
              <a:solidFill>
                <a:schemeClr val="tx1"/>
              </a:solidFill>
              <a:effectLst/>
              <a:latin typeface="Times New Roman" panose="02020603050405020304" pitchFamily="18" charset="0"/>
            </a:endParaRPr>
          </a:p>
        </p:txBody>
      </p:sp>
      <p:sp>
        <p:nvSpPr>
          <p:cNvPr id="18" name="Rectangles 17"/>
          <p:cNvSpPr/>
          <p:nvPr/>
        </p:nvSpPr>
        <p:spPr>
          <a:xfrm>
            <a:off x="3314700" y="3155315"/>
            <a:ext cx="913130" cy="267970"/>
          </a:xfrm>
          <a:prstGeom prst="rect">
            <a:avLst/>
          </a:prstGeom>
          <a:solidFill>
            <a:schemeClr val="bg1">
              <a:lumMod val="85000"/>
            </a:schemeClr>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sz="1400" b="0" i="0" u="none" strike="noStrike" cap="none" normalizeH="0" baseline="0" smtClean="0">
                <a:ln>
                  <a:noFill/>
                </a:ln>
                <a:solidFill>
                  <a:schemeClr val="tx1"/>
                </a:solidFill>
                <a:effectLst/>
                <a:latin typeface="Times New Roman" panose="02020603050405020304" pitchFamily="18" charset="0"/>
              </a:rPr>
              <a:t>AP22</a:t>
            </a:r>
            <a:endParaRPr kumimoji="0" lang="en-US" sz="1400" b="0" i="0" u="none" strike="noStrike" cap="none" normalizeH="0" baseline="0" smtClean="0">
              <a:ln>
                <a:noFill/>
              </a:ln>
              <a:solidFill>
                <a:schemeClr val="tx1"/>
              </a:solidFill>
              <a:effectLst/>
              <a:latin typeface="Times New Roman" panose="02020603050405020304" pitchFamily="18" charset="0"/>
            </a:endParaRPr>
          </a:p>
        </p:txBody>
      </p:sp>
      <p:sp>
        <p:nvSpPr>
          <p:cNvPr id="19" name="Rectangles 18"/>
          <p:cNvSpPr/>
          <p:nvPr/>
        </p:nvSpPr>
        <p:spPr>
          <a:xfrm>
            <a:off x="4472305" y="3171825"/>
            <a:ext cx="996315" cy="267970"/>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sz="1400" b="0" i="0" u="none" strike="noStrike" cap="none" normalizeH="0" baseline="0" smtClean="0">
                <a:ln>
                  <a:noFill/>
                </a:ln>
                <a:solidFill>
                  <a:schemeClr val="tx1"/>
                </a:solidFill>
                <a:effectLst/>
                <a:latin typeface="Times New Roman" panose="02020603050405020304" pitchFamily="18" charset="0"/>
              </a:rPr>
              <a:t>AP23</a:t>
            </a:r>
            <a:endParaRPr kumimoji="0" lang="en-US" sz="1400" b="0" i="0" u="none" strike="noStrike" cap="none" normalizeH="0" baseline="0" smtClean="0">
              <a:ln>
                <a:noFill/>
              </a:ln>
              <a:solidFill>
                <a:schemeClr val="tx1"/>
              </a:solidFill>
              <a:effectLst/>
              <a:latin typeface="Times New Roman" panose="02020603050405020304" pitchFamily="18" charset="0"/>
            </a:endParaRPr>
          </a:p>
        </p:txBody>
      </p:sp>
      <p:sp>
        <p:nvSpPr>
          <p:cNvPr id="20" name="Rectangles 19"/>
          <p:cNvSpPr/>
          <p:nvPr/>
        </p:nvSpPr>
        <p:spPr>
          <a:xfrm>
            <a:off x="8737600" y="3203575"/>
            <a:ext cx="996950" cy="267970"/>
          </a:xfrm>
          <a:prstGeom prst="rect">
            <a:avLst/>
          </a:prstGeom>
          <a:solidFill>
            <a:schemeClr val="accent5">
              <a:lumMod val="40000"/>
              <a:lumOff val="60000"/>
            </a:schemeClr>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sz="1400" b="0" i="0" u="none" strike="noStrike" cap="none" normalizeH="0" baseline="0" smtClean="0">
                <a:ln>
                  <a:noFill/>
                </a:ln>
                <a:solidFill>
                  <a:schemeClr val="tx1"/>
                </a:solidFill>
                <a:effectLst/>
                <a:latin typeface="Times New Roman" panose="02020603050405020304" pitchFamily="18" charset="0"/>
              </a:rPr>
              <a:t>AP28</a:t>
            </a:r>
            <a:endParaRPr kumimoji="0" lang="en-US" sz="1400" b="0" i="0" u="none" strike="noStrike" cap="none" normalizeH="0" baseline="0" smtClean="0">
              <a:ln>
                <a:noFill/>
              </a:ln>
              <a:solidFill>
                <a:schemeClr val="tx1"/>
              </a:solidFill>
              <a:effectLst/>
              <a:latin typeface="Times New Roman" panose="02020603050405020304" pitchFamily="18" charset="0"/>
            </a:endParaRPr>
          </a:p>
        </p:txBody>
      </p:sp>
      <p:sp>
        <p:nvSpPr>
          <p:cNvPr id="21" name="Text Box 20"/>
          <p:cNvSpPr txBox="1"/>
          <p:nvPr/>
        </p:nvSpPr>
        <p:spPr>
          <a:xfrm>
            <a:off x="1223010" y="4521835"/>
            <a:ext cx="1057910" cy="368300"/>
          </a:xfrm>
          <a:prstGeom prst="rect">
            <a:avLst/>
          </a:prstGeom>
          <a:noFill/>
        </p:spPr>
        <p:txBody>
          <a:bodyPr wrap="square" rtlCol="0">
            <a:spAutoFit/>
          </a:bodyPr>
          <a:p>
            <a:r>
              <a:rPr lang="en-US"/>
              <a:t>Router2</a:t>
            </a:r>
            <a:endParaRPr lang="en-US"/>
          </a:p>
        </p:txBody>
      </p:sp>
      <p:sp>
        <p:nvSpPr>
          <p:cNvPr id="22" name="Text Box 21"/>
          <p:cNvSpPr txBox="1"/>
          <p:nvPr/>
        </p:nvSpPr>
        <p:spPr>
          <a:xfrm>
            <a:off x="5427345" y="3173095"/>
            <a:ext cx="4064000" cy="368300"/>
          </a:xfrm>
          <a:prstGeom prst="rect">
            <a:avLst/>
          </a:prstGeom>
          <a:noFill/>
        </p:spPr>
        <p:txBody>
          <a:bodyPr wrap="square" rtlCol="0">
            <a:spAutoFit/>
          </a:bodyPr>
          <a:p>
            <a:r>
              <a:rPr lang="en-US"/>
              <a:t>...............................................</a:t>
            </a:r>
            <a:endParaRPr lang="en-US"/>
          </a:p>
        </p:txBody>
      </p:sp>
      <p:cxnSp>
        <p:nvCxnSpPr>
          <p:cNvPr id="23" name="Straight Arrow Connector 22"/>
          <p:cNvCxnSpPr>
            <a:stCxn id="17" idx="2"/>
            <a:endCxn id="8" idx="0"/>
          </p:cNvCxnSpPr>
          <p:nvPr/>
        </p:nvCxnSpPr>
        <p:spPr>
          <a:xfrm>
            <a:off x="2665095" y="3429635"/>
            <a:ext cx="297180" cy="810260"/>
          </a:xfrm>
          <a:prstGeom prst="straightConnector1">
            <a:avLst/>
          </a:prstGeom>
          <a:solidFill>
            <a:schemeClr val="accent1"/>
          </a:solidFill>
          <a:ln w="12700" cap="flat" cmpd="sng" algn="ctr">
            <a:solidFill>
              <a:schemeClr val="tx1"/>
            </a:solidFill>
            <a:prstDash val="solid"/>
            <a:round/>
            <a:headEnd type="arrow" w="sm" len="sm"/>
            <a:tailEnd type="arrow" w="sm" len="sm"/>
          </a:ln>
        </p:spPr>
      </p:cxnSp>
      <p:cxnSp>
        <p:nvCxnSpPr>
          <p:cNvPr id="24" name="Straight Arrow Connector 23"/>
          <p:cNvCxnSpPr>
            <a:endCxn id="11" idx="0"/>
          </p:cNvCxnSpPr>
          <p:nvPr/>
        </p:nvCxnSpPr>
        <p:spPr>
          <a:xfrm>
            <a:off x="2653665" y="3507740"/>
            <a:ext cx="2179320" cy="734060"/>
          </a:xfrm>
          <a:prstGeom prst="straightConnector1">
            <a:avLst/>
          </a:prstGeom>
          <a:solidFill>
            <a:schemeClr val="accent1"/>
          </a:solidFill>
          <a:ln w="12700" cap="flat" cmpd="sng" algn="ctr">
            <a:solidFill>
              <a:schemeClr val="tx1"/>
            </a:solidFill>
            <a:prstDash val="solid"/>
            <a:round/>
            <a:headEnd type="arrow" w="sm" len="sm"/>
            <a:tailEnd type="arrow" w="sm" len="sm"/>
          </a:ln>
        </p:spPr>
      </p:cxnSp>
      <p:cxnSp>
        <p:nvCxnSpPr>
          <p:cNvPr id="25" name="Straight Arrow Connector 24"/>
          <p:cNvCxnSpPr>
            <a:endCxn id="12" idx="0"/>
          </p:cNvCxnSpPr>
          <p:nvPr/>
        </p:nvCxnSpPr>
        <p:spPr>
          <a:xfrm>
            <a:off x="2687320" y="3515995"/>
            <a:ext cx="4079875" cy="734060"/>
          </a:xfrm>
          <a:prstGeom prst="straightConnector1">
            <a:avLst/>
          </a:prstGeom>
          <a:solidFill>
            <a:schemeClr val="accent1"/>
          </a:solidFill>
          <a:ln w="12700" cap="flat" cmpd="sng" algn="ctr">
            <a:solidFill>
              <a:schemeClr val="tx1"/>
            </a:solidFill>
            <a:prstDash val="solid"/>
            <a:round/>
            <a:headEnd type="arrow" w="sm" len="sm"/>
            <a:tailEnd type="arrow" w="sm" len="sm"/>
          </a:ln>
        </p:spPr>
      </p:cxnSp>
      <p:cxnSp>
        <p:nvCxnSpPr>
          <p:cNvPr id="26" name="Straight Arrow Connector 25"/>
          <p:cNvCxnSpPr>
            <a:endCxn id="13" idx="0"/>
          </p:cNvCxnSpPr>
          <p:nvPr/>
        </p:nvCxnSpPr>
        <p:spPr>
          <a:xfrm>
            <a:off x="2703830" y="3491230"/>
            <a:ext cx="5974080" cy="765810"/>
          </a:xfrm>
          <a:prstGeom prst="straightConnector1">
            <a:avLst/>
          </a:prstGeom>
          <a:solidFill>
            <a:schemeClr val="accent1"/>
          </a:solidFill>
          <a:ln w="12700" cap="flat" cmpd="sng" algn="ctr">
            <a:solidFill>
              <a:schemeClr val="tx1"/>
            </a:solidFill>
            <a:prstDash val="solid"/>
            <a:round/>
            <a:headEnd type="arrow" w="sm" len="sm"/>
            <a:tailEnd type="arrow" w="sm" len="sm"/>
          </a:ln>
        </p:spPr>
      </p:cxnSp>
      <p:cxnSp>
        <p:nvCxnSpPr>
          <p:cNvPr id="27" name="Straight Arrow Connector 26"/>
          <p:cNvCxnSpPr>
            <a:endCxn id="8" idx="0"/>
          </p:cNvCxnSpPr>
          <p:nvPr/>
        </p:nvCxnSpPr>
        <p:spPr>
          <a:xfrm flipH="1">
            <a:off x="2962275" y="3581400"/>
            <a:ext cx="6283960" cy="658495"/>
          </a:xfrm>
          <a:prstGeom prst="straightConnector1">
            <a:avLst/>
          </a:prstGeom>
          <a:ln>
            <a:headEnd type="arrow" w="sm" len="sm"/>
            <a:tailEnd type="arrow" w="sm" len="sm"/>
          </a:ln>
        </p:spPr>
        <p:style>
          <a:lnRef idx="2">
            <a:schemeClr val="accent2"/>
          </a:lnRef>
          <a:fillRef idx="0">
            <a:srgbClr val="FFFFFF"/>
          </a:fillRef>
          <a:effectRef idx="0">
            <a:srgbClr val="FFFFFF"/>
          </a:effectRef>
          <a:fontRef idx="minor">
            <a:schemeClr val="tx1"/>
          </a:fontRef>
        </p:style>
      </p:cxnSp>
      <p:cxnSp>
        <p:nvCxnSpPr>
          <p:cNvPr id="28" name="Straight Arrow Connector 27"/>
          <p:cNvCxnSpPr>
            <a:endCxn id="11" idx="0"/>
          </p:cNvCxnSpPr>
          <p:nvPr/>
        </p:nvCxnSpPr>
        <p:spPr>
          <a:xfrm flipH="1">
            <a:off x="4832985" y="3493135"/>
            <a:ext cx="4402455" cy="748665"/>
          </a:xfrm>
          <a:prstGeom prst="straightConnector1">
            <a:avLst/>
          </a:prstGeom>
          <a:ln>
            <a:headEnd type="arrow" w="sm" len="sm"/>
            <a:tailEnd type="arrow" w="sm" len="sm"/>
          </a:ln>
        </p:spPr>
        <p:style>
          <a:lnRef idx="2">
            <a:schemeClr val="accent2"/>
          </a:lnRef>
          <a:fillRef idx="0">
            <a:srgbClr val="FFFFFF"/>
          </a:fillRef>
          <a:effectRef idx="0">
            <a:srgbClr val="FFFFFF"/>
          </a:effectRef>
          <a:fontRef idx="minor">
            <a:schemeClr val="tx1"/>
          </a:fontRef>
        </p:style>
      </p:cxnSp>
      <p:cxnSp>
        <p:nvCxnSpPr>
          <p:cNvPr id="29" name="Straight Arrow Connector 28"/>
          <p:cNvCxnSpPr/>
          <p:nvPr/>
        </p:nvCxnSpPr>
        <p:spPr>
          <a:xfrm flipH="1">
            <a:off x="6758940" y="3543300"/>
            <a:ext cx="2493010" cy="708025"/>
          </a:xfrm>
          <a:prstGeom prst="straightConnector1">
            <a:avLst/>
          </a:prstGeom>
          <a:ln>
            <a:headEnd type="arrow" w="sm" len="sm"/>
            <a:tailEnd type="arrow" w="sm" len="sm"/>
          </a:ln>
        </p:spPr>
        <p:style>
          <a:lnRef idx="2">
            <a:schemeClr val="accent2"/>
          </a:lnRef>
          <a:fillRef idx="0">
            <a:srgbClr val="FFFFFF"/>
          </a:fillRef>
          <a:effectRef idx="0">
            <a:srgbClr val="FFFFFF"/>
          </a:effectRef>
          <a:fontRef idx="minor">
            <a:schemeClr val="tx1"/>
          </a:fontRef>
        </p:style>
      </p:cxnSp>
      <p:cxnSp>
        <p:nvCxnSpPr>
          <p:cNvPr id="30" name="Straight Arrow Connector 29"/>
          <p:cNvCxnSpPr/>
          <p:nvPr/>
        </p:nvCxnSpPr>
        <p:spPr>
          <a:xfrm flipH="1">
            <a:off x="8674735" y="3535045"/>
            <a:ext cx="544195" cy="718185"/>
          </a:xfrm>
          <a:prstGeom prst="straightConnector1">
            <a:avLst/>
          </a:prstGeom>
          <a:ln>
            <a:headEnd type="arrow" w="sm" len="sm"/>
            <a:tailEnd type="arrow" w="sm" len="sm"/>
          </a:ln>
        </p:spPr>
        <p:style>
          <a:lnRef idx="2">
            <a:schemeClr val="accent2"/>
          </a:lnRef>
          <a:fillRef idx="0">
            <a:srgbClr val="FFFFFF"/>
          </a:fillRef>
          <a:effectRef idx="0">
            <a:srgbClr val="FFFFFF"/>
          </a:effectRef>
          <a:fontRef idx="minor">
            <a:schemeClr val="tx1"/>
          </a:fontRef>
        </p:style>
      </p:cxnSp>
      <p:sp>
        <p:nvSpPr>
          <p:cNvPr id="31" name="Text Box 30"/>
          <p:cNvSpPr txBox="1"/>
          <p:nvPr/>
        </p:nvSpPr>
        <p:spPr>
          <a:xfrm>
            <a:off x="10151110" y="3230880"/>
            <a:ext cx="1480185" cy="368300"/>
          </a:xfrm>
          <a:prstGeom prst="rect">
            <a:avLst/>
          </a:prstGeom>
          <a:noFill/>
        </p:spPr>
        <p:txBody>
          <a:bodyPr wrap="square" rtlCol="0">
            <a:spAutoFit/>
          </a:bodyPr>
          <a:p>
            <a:r>
              <a:rPr lang="en-US"/>
              <a:t>CH36/5GHz</a:t>
            </a:r>
            <a:endParaRPr lang="en-US" altLang="zh-CN">
              <a:ea typeface="宋体" panose="02010600030101010101" pitchFamily="2" charset="-122"/>
            </a:endParaRPr>
          </a:p>
        </p:txBody>
      </p:sp>
      <p:sp>
        <p:nvSpPr>
          <p:cNvPr id="32" name="Content Placeholder 2"/>
          <p:cNvSpPr>
            <a:spLocks noGrp="1"/>
          </p:cNvSpPr>
          <p:nvPr/>
        </p:nvSpPr>
        <p:spPr>
          <a:xfrm>
            <a:off x="1041400" y="4958715"/>
            <a:ext cx="10363200" cy="142240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endParaRPr lang="en-US"/>
          </a:p>
        </p:txBody>
      </p:sp>
      <p:sp>
        <p:nvSpPr>
          <p:cNvPr id="9" name="Text Box 8"/>
          <p:cNvSpPr txBox="1"/>
          <p:nvPr/>
        </p:nvSpPr>
        <p:spPr>
          <a:xfrm>
            <a:off x="977265" y="4845050"/>
            <a:ext cx="9956165" cy="1906905"/>
          </a:xfrm>
          <a:prstGeom prst="rect">
            <a:avLst/>
          </a:prstGeom>
          <a:noFill/>
        </p:spPr>
        <p:txBody>
          <a:bodyPr wrap="square" rtlCol="0" anchor="t">
            <a:spAutoFit/>
          </a:bodyPr>
          <a:p>
            <a:pPr marL="342900" indent="-342900">
              <a:buFont typeface="Arial" panose="020B0604020202020204" pitchFamily="34" charset="0"/>
              <a:buChar char="•"/>
            </a:pPr>
            <a:r>
              <a:rPr lang="en-US" sz="2400" b="1" kern="0">
                <a:sym typeface="+mn-ea"/>
              </a:rPr>
              <a:t>Complex issue</a:t>
            </a:r>
            <a:endParaRPr lang="en-US" sz="2400" b="1" kern="0">
              <a:sym typeface="+mn-ea"/>
            </a:endParaRPr>
          </a:p>
          <a:p>
            <a:pPr marL="742950" lvl="1" indent="-285750">
              <a:buFont typeface="Wingdings" panose="05000000000000000000" charset="0"/>
              <a:buChar char="Ø"/>
            </a:pPr>
            <a:r>
              <a:rPr lang="en-US" sz="2000">
                <a:sym typeface="+mn-ea"/>
              </a:rPr>
              <a:t>Considering each radio may add or delete BSSIDs from Set at any time, AP level agreement will become more complicated. </a:t>
            </a:r>
            <a:endParaRPr lang="en-US" sz="2000"/>
          </a:p>
          <a:p>
            <a:pPr marL="1200150" lvl="2" indent="-285750">
              <a:buFont typeface="Wingdings" panose="05000000000000000000" charset="0"/>
              <a:buChar char="ü"/>
            </a:pPr>
            <a:r>
              <a:rPr lang="en-US">
                <a:sym typeface="+mn-ea"/>
              </a:rPr>
              <a:t>Adding or deleting AP(s) from AP set(e.g via ML reconfiguration) may cause new signaling(set-up new agreement, agreement break down etc.) sending to its peer AP. </a:t>
            </a:r>
            <a:endParaRPr lang="en-US">
              <a:sym typeface="+mn-ea"/>
            </a:endParaRPr>
          </a:p>
          <a:p>
            <a:endParaRPr lang="en-US">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Motivation</a:t>
            </a:r>
            <a:endParaRPr lang="en-US"/>
          </a:p>
        </p:txBody>
      </p:sp>
      <p:sp>
        <p:nvSpPr>
          <p:cNvPr id="3" name="Content Placeholder 2"/>
          <p:cNvSpPr>
            <a:spLocks noGrp="1"/>
          </p:cNvSpPr>
          <p:nvPr>
            <p:ph idx="1"/>
          </p:nvPr>
        </p:nvSpPr>
        <p:spPr>
          <a:xfrm>
            <a:off x="914400" y="1686567"/>
            <a:ext cx="10363200" cy="4571990"/>
          </a:xfrm>
        </p:spPr>
        <p:txBody>
          <a:bodyPr/>
          <a:p>
            <a:pPr lvl="1"/>
            <a:endParaRPr lang="en-US"/>
          </a:p>
          <a:p>
            <a:pPr lvl="0"/>
            <a:r>
              <a:rPr lang="en-US">
                <a:sym typeface="+mn-ea"/>
              </a:rPr>
              <a:t>We propose a uniformed MAP Set coordination framework</a:t>
            </a:r>
            <a:endParaRPr lang="en-US">
              <a:sym typeface="+mn-ea"/>
            </a:endParaRPr>
          </a:p>
          <a:p>
            <a:pPr lvl="1">
              <a:buFont typeface="Wingdings" panose="05000000000000000000" charset="0"/>
              <a:buChar char="Ø"/>
            </a:pPr>
            <a:r>
              <a:rPr lang="en-US">
                <a:sym typeface="+mn-ea"/>
              </a:rPr>
              <a:t>All APs including either or both MBSSID set and co-hosted BSSID set on one radio consists an AP Set</a:t>
            </a:r>
            <a:endParaRPr lang="en-US"/>
          </a:p>
          <a:p>
            <a:pPr lvl="1">
              <a:buFont typeface="Wingdings" panose="05000000000000000000" charset="0"/>
              <a:buChar char="Ø"/>
            </a:pPr>
            <a:r>
              <a:rPr lang="en-US"/>
              <a:t>The MAP </a:t>
            </a:r>
            <a:r>
              <a:rPr lang="en-US">
                <a:sym typeface="+mn-ea"/>
              </a:rPr>
              <a:t>coordination framework like</a:t>
            </a:r>
            <a:r>
              <a:rPr lang="en-US"/>
              <a:t> Discovery, Agreement,etc. should be MAP Set level</a:t>
            </a:r>
            <a:endParaRPr lang="en-US"/>
          </a:p>
          <a:p>
            <a:pPr lvl="1">
              <a:buFont typeface="Wingdings" panose="05000000000000000000" charset="0"/>
              <a:buChar char="Ø"/>
            </a:pPr>
            <a:r>
              <a:rPr lang="en-US"/>
              <a:t>AP Set may have it own EDCA parameter to compete the channel </a:t>
            </a:r>
            <a:endParaRPr lang="en-US"/>
          </a:p>
          <a:p>
            <a:pPr lvl="1">
              <a:buFont typeface="Wingdings" panose="05000000000000000000" charset="0"/>
              <a:buChar char="Ø"/>
            </a:pPr>
            <a:r>
              <a:rPr lang="en-US"/>
              <a:t>MAP Trigger frame should include the identifier of its peer AP Set, and the peer AP Set decide how to allocate the granted TXOP to it APs internally. e.g. which AP makes the response.</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The following figure depicts an example of MAP Set agreement</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pic>
        <p:nvPicPr>
          <p:cNvPr id="53" name="Graphic 52" descr="Wireless router"/>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1529080" y="4313555"/>
            <a:ext cx="672465" cy="672465"/>
          </a:xfrm>
          <a:prstGeom prst="rect">
            <a:avLst/>
          </a:prstGeom>
        </p:spPr>
      </p:pic>
      <p:cxnSp>
        <p:nvCxnSpPr>
          <p:cNvPr id="6" name="Straight Arrow Connector 5"/>
          <p:cNvCxnSpPr>
            <a:stCxn id="53" idx="3"/>
          </p:cNvCxnSpPr>
          <p:nvPr/>
        </p:nvCxnSpPr>
        <p:spPr>
          <a:xfrm>
            <a:off x="2201545" y="4650105"/>
            <a:ext cx="8139430" cy="31750"/>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8" name="Rectangles 7"/>
          <p:cNvSpPr/>
          <p:nvPr/>
        </p:nvSpPr>
        <p:spPr>
          <a:xfrm>
            <a:off x="2327275" y="4388485"/>
            <a:ext cx="1315720" cy="26797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sz="1400" b="0" i="0" u="none" strike="noStrike" cap="none" normalizeH="0" baseline="0" smtClean="0">
                <a:ln>
                  <a:noFill/>
                </a:ln>
                <a:solidFill>
                  <a:schemeClr val="tx1"/>
                </a:solidFill>
                <a:effectLst/>
                <a:latin typeface="Times New Roman" panose="02020603050405020304" pitchFamily="18" charset="0"/>
              </a:rPr>
              <a:t>AP11 </a:t>
            </a:r>
            <a:endParaRPr kumimoji="0" lang="en-US" sz="1400" b="0" i="0" u="none" strike="noStrike" cap="none" normalizeH="0" baseline="0" smtClean="0">
              <a:ln>
                <a:noFill/>
              </a:ln>
              <a:solidFill>
                <a:schemeClr val="tx1"/>
              </a:solidFill>
              <a:effectLst/>
              <a:latin typeface="Times New Roman" panose="02020603050405020304" pitchFamily="18" charset="0"/>
            </a:endParaRPr>
          </a:p>
        </p:txBody>
      </p:sp>
      <p:sp>
        <p:nvSpPr>
          <p:cNvPr id="11" name="Rectangles 10"/>
          <p:cNvSpPr/>
          <p:nvPr/>
        </p:nvSpPr>
        <p:spPr>
          <a:xfrm>
            <a:off x="4227830" y="4390390"/>
            <a:ext cx="1361440" cy="267970"/>
          </a:xfrm>
          <a:prstGeom prst="rect">
            <a:avLst/>
          </a:prstGeom>
          <a:solidFill>
            <a:schemeClr val="bg1">
              <a:lumMod val="85000"/>
            </a:schemeClr>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sz="1400" b="0" i="0" u="none" strike="noStrike" cap="none" normalizeH="0" baseline="0" smtClean="0">
                <a:ln>
                  <a:noFill/>
                </a:ln>
                <a:solidFill>
                  <a:schemeClr val="tx1"/>
                </a:solidFill>
                <a:effectLst/>
                <a:latin typeface="Times New Roman" panose="02020603050405020304" pitchFamily="18" charset="0"/>
              </a:rPr>
              <a:t>AP12 </a:t>
            </a:r>
            <a:endParaRPr kumimoji="0" lang="en-US" sz="1400" b="0" i="0" u="none" strike="noStrike" cap="none" normalizeH="0" baseline="0" smtClean="0">
              <a:ln>
                <a:noFill/>
              </a:ln>
              <a:solidFill>
                <a:schemeClr val="tx1"/>
              </a:solidFill>
              <a:effectLst/>
              <a:latin typeface="Times New Roman" panose="02020603050405020304" pitchFamily="18" charset="0"/>
            </a:endParaRPr>
          </a:p>
        </p:txBody>
      </p:sp>
      <p:sp>
        <p:nvSpPr>
          <p:cNvPr id="12" name="Rectangles 11"/>
          <p:cNvSpPr/>
          <p:nvPr/>
        </p:nvSpPr>
        <p:spPr>
          <a:xfrm>
            <a:off x="6136640" y="4398645"/>
            <a:ext cx="1369060" cy="267970"/>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sz="1400" b="0" i="0" u="none" strike="noStrike" cap="none" normalizeH="0" baseline="0" smtClean="0">
                <a:ln>
                  <a:noFill/>
                </a:ln>
                <a:solidFill>
                  <a:schemeClr val="tx1"/>
                </a:solidFill>
                <a:effectLst/>
                <a:latin typeface="Times New Roman" panose="02020603050405020304" pitchFamily="18" charset="0"/>
              </a:rPr>
              <a:t>AP13 </a:t>
            </a:r>
            <a:endParaRPr kumimoji="0" lang="en-US" sz="1400" b="0" i="0" u="none" strike="noStrike" cap="none" normalizeH="0" baseline="0" smtClean="0">
              <a:ln>
                <a:noFill/>
              </a:ln>
              <a:solidFill>
                <a:schemeClr val="tx1"/>
              </a:solidFill>
              <a:effectLst/>
              <a:latin typeface="Times New Roman" panose="02020603050405020304" pitchFamily="18" charset="0"/>
            </a:endParaRPr>
          </a:p>
        </p:txBody>
      </p:sp>
      <p:sp>
        <p:nvSpPr>
          <p:cNvPr id="13" name="Rectangles 12"/>
          <p:cNvSpPr/>
          <p:nvPr/>
        </p:nvSpPr>
        <p:spPr>
          <a:xfrm>
            <a:off x="8288020" y="4405630"/>
            <a:ext cx="1421130" cy="267970"/>
          </a:xfrm>
          <a:prstGeom prst="rect">
            <a:avLst/>
          </a:prstGeom>
          <a:solidFill>
            <a:schemeClr val="accent5">
              <a:lumMod val="40000"/>
              <a:lumOff val="60000"/>
            </a:schemeClr>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sz="1400" b="0" i="0" u="none" strike="noStrike" cap="none" normalizeH="0" baseline="0" smtClean="0">
                <a:ln>
                  <a:noFill/>
                </a:ln>
                <a:solidFill>
                  <a:schemeClr val="tx1"/>
                </a:solidFill>
                <a:effectLst/>
                <a:latin typeface="Times New Roman" panose="02020603050405020304" pitchFamily="18" charset="0"/>
              </a:rPr>
              <a:t>AP14 </a:t>
            </a:r>
            <a:endParaRPr kumimoji="0" lang="en-US" sz="1400" b="0" i="0" u="none" strike="noStrike" cap="none" normalizeH="0" baseline="0" smtClean="0">
              <a:ln>
                <a:noFill/>
              </a:ln>
              <a:solidFill>
                <a:schemeClr val="tx1"/>
              </a:solidFill>
              <a:effectLst/>
              <a:latin typeface="Times New Roman" panose="02020603050405020304" pitchFamily="18" charset="0"/>
            </a:endParaRPr>
          </a:p>
        </p:txBody>
      </p:sp>
      <p:sp>
        <p:nvSpPr>
          <p:cNvPr id="14" name="Text Box 13"/>
          <p:cNvSpPr txBox="1"/>
          <p:nvPr/>
        </p:nvSpPr>
        <p:spPr>
          <a:xfrm>
            <a:off x="1421130" y="3119755"/>
            <a:ext cx="1057910" cy="368300"/>
          </a:xfrm>
          <a:prstGeom prst="rect">
            <a:avLst/>
          </a:prstGeom>
          <a:noFill/>
        </p:spPr>
        <p:txBody>
          <a:bodyPr wrap="square" rtlCol="0">
            <a:spAutoFit/>
          </a:bodyPr>
          <a:p>
            <a:r>
              <a:rPr lang="en-US"/>
              <a:t>router1</a:t>
            </a:r>
            <a:endParaRPr lang="en-US"/>
          </a:p>
        </p:txBody>
      </p:sp>
      <p:pic>
        <p:nvPicPr>
          <p:cNvPr id="15" name="Graphic 52" descr="Wireless router"/>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1457960" y="2508885"/>
            <a:ext cx="672465" cy="672465"/>
          </a:xfrm>
          <a:prstGeom prst="rect">
            <a:avLst/>
          </a:prstGeom>
        </p:spPr>
      </p:pic>
      <p:cxnSp>
        <p:nvCxnSpPr>
          <p:cNvPr id="16" name="Straight Arrow Connector 15"/>
          <p:cNvCxnSpPr>
            <a:stCxn id="15" idx="3"/>
          </p:cNvCxnSpPr>
          <p:nvPr/>
        </p:nvCxnSpPr>
        <p:spPr>
          <a:xfrm>
            <a:off x="2130425" y="2845435"/>
            <a:ext cx="8139430" cy="31750"/>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17" name="Rectangles 16"/>
          <p:cNvSpPr/>
          <p:nvPr/>
        </p:nvSpPr>
        <p:spPr>
          <a:xfrm>
            <a:off x="2297430" y="2583815"/>
            <a:ext cx="897255" cy="26797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sz="1400" b="0" i="0" u="none" strike="noStrike" cap="none" normalizeH="0" baseline="0" smtClean="0">
                <a:ln>
                  <a:noFill/>
                </a:ln>
                <a:solidFill>
                  <a:schemeClr val="tx1"/>
                </a:solidFill>
                <a:effectLst/>
                <a:latin typeface="Times New Roman" panose="02020603050405020304" pitchFamily="18" charset="0"/>
              </a:rPr>
              <a:t>AP21 </a:t>
            </a:r>
            <a:endParaRPr kumimoji="0" lang="en-US" sz="1400" b="0" i="0" u="none" strike="noStrike" cap="none" normalizeH="0" baseline="0" smtClean="0">
              <a:ln>
                <a:noFill/>
              </a:ln>
              <a:solidFill>
                <a:schemeClr val="tx1"/>
              </a:solidFill>
              <a:effectLst/>
              <a:latin typeface="Times New Roman" panose="02020603050405020304" pitchFamily="18" charset="0"/>
            </a:endParaRPr>
          </a:p>
        </p:txBody>
      </p:sp>
      <p:sp>
        <p:nvSpPr>
          <p:cNvPr id="18" name="Rectangles 17"/>
          <p:cNvSpPr/>
          <p:nvPr/>
        </p:nvSpPr>
        <p:spPr>
          <a:xfrm>
            <a:off x="3529330" y="2585720"/>
            <a:ext cx="913130" cy="267970"/>
          </a:xfrm>
          <a:prstGeom prst="rect">
            <a:avLst/>
          </a:prstGeom>
          <a:solidFill>
            <a:schemeClr val="bg1">
              <a:lumMod val="85000"/>
            </a:schemeClr>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sz="1400" b="0" i="0" u="none" strike="noStrike" cap="none" normalizeH="0" baseline="0" smtClean="0">
                <a:ln>
                  <a:noFill/>
                </a:ln>
                <a:solidFill>
                  <a:schemeClr val="tx1"/>
                </a:solidFill>
                <a:effectLst/>
                <a:latin typeface="Times New Roman" panose="02020603050405020304" pitchFamily="18" charset="0"/>
              </a:rPr>
              <a:t>AP22 </a:t>
            </a:r>
            <a:endParaRPr kumimoji="0" lang="en-US" sz="1400" b="0" i="0" u="none" strike="noStrike" cap="none" normalizeH="0" baseline="0" smtClean="0">
              <a:ln>
                <a:noFill/>
              </a:ln>
              <a:solidFill>
                <a:schemeClr val="tx1"/>
              </a:solidFill>
              <a:effectLst/>
              <a:latin typeface="Times New Roman" panose="02020603050405020304" pitchFamily="18" charset="0"/>
            </a:endParaRPr>
          </a:p>
        </p:txBody>
      </p:sp>
      <p:sp>
        <p:nvSpPr>
          <p:cNvPr id="19" name="Rectangles 18"/>
          <p:cNvSpPr/>
          <p:nvPr/>
        </p:nvSpPr>
        <p:spPr>
          <a:xfrm>
            <a:off x="4637405" y="2585720"/>
            <a:ext cx="996315" cy="267970"/>
          </a:xfrm>
          <a:prstGeom prst="rect">
            <a:avLst/>
          </a:prstGeom>
          <a:solidFill>
            <a:schemeClr val="accent2">
              <a:lumMod val="40000"/>
              <a:lumOff val="60000"/>
            </a:schemeClr>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sz="1400" b="0" i="0" u="none" strike="noStrike" cap="none" normalizeH="0" baseline="0" smtClean="0">
                <a:ln>
                  <a:noFill/>
                </a:ln>
                <a:solidFill>
                  <a:schemeClr val="tx1"/>
                </a:solidFill>
                <a:effectLst/>
                <a:latin typeface="Times New Roman" panose="02020603050405020304" pitchFamily="18" charset="0"/>
              </a:rPr>
              <a:t>AP23 </a:t>
            </a:r>
            <a:endParaRPr kumimoji="0" lang="en-US" sz="1400" b="0" i="0" u="none" strike="noStrike" cap="none" normalizeH="0" baseline="0" smtClean="0">
              <a:ln>
                <a:noFill/>
              </a:ln>
              <a:solidFill>
                <a:schemeClr val="tx1"/>
              </a:solidFill>
              <a:effectLst/>
              <a:latin typeface="Times New Roman" panose="02020603050405020304" pitchFamily="18" charset="0"/>
            </a:endParaRPr>
          </a:p>
        </p:txBody>
      </p:sp>
      <p:sp>
        <p:nvSpPr>
          <p:cNvPr id="20" name="Rectangles 19"/>
          <p:cNvSpPr/>
          <p:nvPr/>
        </p:nvSpPr>
        <p:spPr>
          <a:xfrm>
            <a:off x="8902700" y="2600960"/>
            <a:ext cx="996950" cy="267970"/>
          </a:xfrm>
          <a:prstGeom prst="rect">
            <a:avLst/>
          </a:prstGeom>
          <a:solidFill>
            <a:schemeClr val="accent5">
              <a:lumMod val="40000"/>
              <a:lumOff val="60000"/>
            </a:schemeClr>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ctr" defTabSz="914400" rtl="0" eaLnBrk="0" fontAlgn="base" latinLnBrk="0" hangingPunct="0">
              <a:lnSpc>
                <a:spcPct val="100000"/>
              </a:lnSpc>
              <a:spcBef>
                <a:spcPct val="0"/>
              </a:spcBef>
              <a:spcAft>
                <a:spcPct val="0"/>
              </a:spcAft>
              <a:buClrTx/>
              <a:buSzTx/>
              <a:buFontTx/>
              <a:buNone/>
            </a:pPr>
            <a:r>
              <a:rPr kumimoji="0" lang="en-US" sz="1400" b="0" i="0" u="none" strike="noStrike" cap="none" normalizeH="0" baseline="0" smtClean="0">
                <a:ln>
                  <a:noFill/>
                </a:ln>
                <a:solidFill>
                  <a:schemeClr val="tx1"/>
                </a:solidFill>
                <a:effectLst/>
                <a:latin typeface="Times New Roman" panose="02020603050405020304" pitchFamily="18" charset="0"/>
              </a:rPr>
              <a:t>AP28 </a:t>
            </a:r>
            <a:endParaRPr kumimoji="0" lang="en-US" sz="1400" b="0" i="0" u="none" strike="noStrike" cap="none" normalizeH="0" baseline="0" smtClean="0">
              <a:ln>
                <a:noFill/>
              </a:ln>
              <a:solidFill>
                <a:schemeClr val="tx1"/>
              </a:solidFill>
              <a:effectLst/>
              <a:latin typeface="Times New Roman" panose="02020603050405020304" pitchFamily="18" charset="0"/>
            </a:endParaRPr>
          </a:p>
        </p:txBody>
      </p:sp>
      <p:sp>
        <p:nvSpPr>
          <p:cNvPr id="21" name="Text Box 20"/>
          <p:cNvSpPr txBox="1"/>
          <p:nvPr/>
        </p:nvSpPr>
        <p:spPr>
          <a:xfrm>
            <a:off x="1388110" y="4868545"/>
            <a:ext cx="1057910" cy="368300"/>
          </a:xfrm>
          <a:prstGeom prst="rect">
            <a:avLst/>
          </a:prstGeom>
          <a:noFill/>
        </p:spPr>
        <p:txBody>
          <a:bodyPr wrap="square" rtlCol="0">
            <a:spAutoFit/>
          </a:bodyPr>
          <a:p>
            <a:r>
              <a:rPr lang="en-US"/>
              <a:t>router2</a:t>
            </a:r>
            <a:endParaRPr lang="en-US"/>
          </a:p>
        </p:txBody>
      </p:sp>
      <p:sp>
        <p:nvSpPr>
          <p:cNvPr id="22" name="Text Box 21"/>
          <p:cNvSpPr txBox="1"/>
          <p:nvPr/>
        </p:nvSpPr>
        <p:spPr>
          <a:xfrm>
            <a:off x="5592445" y="2512695"/>
            <a:ext cx="4064000" cy="368300"/>
          </a:xfrm>
          <a:prstGeom prst="rect">
            <a:avLst/>
          </a:prstGeom>
          <a:noFill/>
        </p:spPr>
        <p:txBody>
          <a:bodyPr wrap="square" rtlCol="0">
            <a:spAutoFit/>
          </a:bodyPr>
          <a:p>
            <a:r>
              <a:rPr lang="en-US"/>
              <a:t>...............................................</a:t>
            </a:r>
            <a:endParaRPr lang="en-US"/>
          </a:p>
        </p:txBody>
      </p:sp>
      <p:sp>
        <p:nvSpPr>
          <p:cNvPr id="7" name="Rectangles 6"/>
          <p:cNvSpPr/>
          <p:nvPr/>
        </p:nvSpPr>
        <p:spPr>
          <a:xfrm>
            <a:off x="2159635" y="2367280"/>
            <a:ext cx="7963535" cy="871855"/>
          </a:xfrm>
          <a:prstGeom prst="rect">
            <a:avLst/>
          </a:prstGeom>
          <a:ln>
            <a:headEnd type="none" w="sm" len="sm"/>
            <a:tailEnd type="none" w="sm" len="sm"/>
          </a:ln>
        </p:spPr>
        <p:style>
          <a:lnRef idx="2">
            <a:schemeClr val="accent1"/>
          </a:lnRef>
          <a:fillRef idx="0">
            <a:srgbClr val="FFFFFF"/>
          </a:fillRef>
          <a:effectRef idx="0">
            <a:srgbClr val="FFFFFF"/>
          </a:effectRef>
          <a:fontRef idx="minor">
            <a:schemeClr val="dk1"/>
          </a:fontRef>
        </p:style>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1" name="Text Box 30"/>
          <p:cNvSpPr txBox="1"/>
          <p:nvPr/>
        </p:nvSpPr>
        <p:spPr>
          <a:xfrm>
            <a:off x="10134600" y="2536190"/>
            <a:ext cx="1526540" cy="368300"/>
          </a:xfrm>
          <a:prstGeom prst="rect">
            <a:avLst/>
          </a:prstGeom>
          <a:noFill/>
        </p:spPr>
        <p:txBody>
          <a:bodyPr wrap="square" rtlCol="0">
            <a:spAutoFit/>
          </a:bodyPr>
          <a:p>
            <a:r>
              <a:rPr lang="en-US"/>
              <a:t>CH36/5GHz </a:t>
            </a:r>
            <a:endParaRPr lang="en-US" altLang="zh-CN">
              <a:ea typeface="宋体" panose="02010600030101010101" pitchFamily="2" charset="-122"/>
            </a:endParaRPr>
          </a:p>
        </p:txBody>
      </p:sp>
      <p:sp>
        <p:nvSpPr>
          <p:cNvPr id="9" name="Text Box 8"/>
          <p:cNvSpPr txBox="1"/>
          <p:nvPr/>
        </p:nvSpPr>
        <p:spPr>
          <a:xfrm>
            <a:off x="10162540" y="4347210"/>
            <a:ext cx="1501140" cy="368300"/>
          </a:xfrm>
          <a:prstGeom prst="rect">
            <a:avLst/>
          </a:prstGeom>
          <a:noFill/>
        </p:spPr>
        <p:txBody>
          <a:bodyPr wrap="square" rtlCol="0">
            <a:spAutoFit/>
          </a:bodyPr>
          <a:p>
            <a:r>
              <a:rPr lang="en-US"/>
              <a:t>CH36/5GHz</a:t>
            </a:r>
            <a:endParaRPr lang="en-US" altLang="zh-CN">
              <a:ea typeface="宋体" panose="02010600030101010101" pitchFamily="2" charset="-122"/>
            </a:endParaRPr>
          </a:p>
        </p:txBody>
      </p:sp>
      <p:sp>
        <p:nvSpPr>
          <p:cNvPr id="10" name="Rectangles 9"/>
          <p:cNvSpPr/>
          <p:nvPr/>
        </p:nvSpPr>
        <p:spPr>
          <a:xfrm>
            <a:off x="2179320" y="4170045"/>
            <a:ext cx="7963535" cy="809625"/>
          </a:xfrm>
          <a:prstGeom prst="rect">
            <a:avLst/>
          </a:prstGeom>
          <a:ln>
            <a:headEnd type="none" w="sm" len="sm"/>
            <a:tailEnd type="none" w="sm" len="sm"/>
          </a:ln>
        </p:spPr>
        <p:style>
          <a:lnRef idx="2">
            <a:schemeClr val="accent1"/>
          </a:lnRef>
          <a:fillRef idx="0">
            <a:srgbClr val="FFFFFF"/>
          </a:fillRef>
          <a:effectRef idx="0">
            <a:srgbClr val="FFFFFF"/>
          </a:effectRef>
          <a:fontRef idx="minor">
            <a:schemeClr val="dk1"/>
          </a:fontRef>
        </p:style>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2" name="Text Box 31"/>
          <p:cNvSpPr txBox="1"/>
          <p:nvPr/>
        </p:nvSpPr>
        <p:spPr>
          <a:xfrm>
            <a:off x="8789035" y="2028825"/>
            <a:ext cx="1292225" cy="368300"/>
          </a:xfrm>
          <a:prstGeom prst="rect">
            <a:avLst/>
          </a:prstGeom>
          <a:noFill/>
        </p:spPr>
        <p:txBody>
          <a:bodyPr wrap="square" rtlCol="0">
            <a:spAutoFit/>
          </a:bodyPr>
          <a:p>
            <a:r>
              <a:rPr lang="en-US" b="1"/>
              <a:t>AP Set1</a:t>
            </a:r>
            <a:endParaRPr lang="en-US" b="1"/>
          </a:p>
        </p:txBody>
      </p:sp>
      <p:sp>
        <p:nvSpPr>
          <p:cNvPr id="33" name="Text Box 32"/>
          <p:cNvSpPr txBox="1"/>
          <p:nvPr/>
        </p:nvSpPr>
        <p:spPr>
          <a:xfrm>
            <a:off x="8841105" y="3808730"/>
            <a:ext cx="1292225" cy="368300"/>
          </a:xfrm>
          <a:prstGeom prst="rect">
            <a:avLst/>
          </a:prstGeom>
          <a:noFill/>
        </p:spPr>
        <p:txBody>
          <a:bodyPr wrap="square" rtlCol="0">
            <a:spAutoFit/>
          </a:bodyPr>
          <a:p>
            <a:r>
              <a:rPr lang="en-US" b="1"/>
              <a:t>AP Set2</a:t>
            </a:r>
            <a:endParaRPr lang="en-US" b="1"/>
          </a:p>
        </p:txBody>
      </p:sp>
      <p:cxnSp>
        <p:nvCxnSpPr>
          <p:cNvPr id="35" name="Straight Arrow Connector 34"/>
          <p:cNvCxnSpPr/>
          <p:nvPr/>
        </p:nvCxnSpPr>
        <p:spPr>
          <a:xfrm>
            <a:off x="3725545" y="3300730"/>
            <a:ext cx="8255" cy="762000"/>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36" name="Text Box 35"/>
          <p:cNvSpPr txBox="1"/>
          <p:nvPr/>
        </p:nvSpPr>
        <p:spPr>
          <a:xfrm>
            <a:off x="2694305" y="3302635"/>
            <a:ext cx="1209040" cy="829945"/>
          </a:xfrm>
          <a:prstGeom prst="rect">
            <a:avLst/>
          </a:prstGeom>
          <a:noFill/>
        </p:spPr>
        <p:txBody>
          <a:bodyPr wrap="square" rtlCol="0">
            <a:spAutoFit/>
          </a:bodyPr>
          <a:p>
            <a:r>
              <a:rPr lang="en-US" sz="1600">
                <a:gradFill>
                  <a:gsLst>
                    <a:gs pos="0">
                      <a:srgbClr val="E30000"/>
                    </a:gs>
                    <a:gs pos="100000">
                      <a:srgbClr val="760303"/>
                    </a:gs>
                  </a:gsLst>
                  <a:lin scaled="0"/>
                </a:gradFill>
              </a:rPr>
              <a:t>MAP Set </a:t>
            </a:r>
            <a:endParaRPr lang="en-US" sz="1600">
              <a:gradFill>
                <a:gsLst>
                  <a:gs pos="0">
                    <a:srgbClr val="E30000"/>
                  </a:gs>
                  <a:gs pos="100000">
                    <a:srgbClr val="760303"/>
                  </a:gs>
                </a:gsLst>
                <a:lin scaled="0"/>
              </a:gradFill>
            </a:endParaRPr>
          </a:p>
          <a:p>
            <a:r>
              <a:rPr lang="en-US" sz="1600">
                <a:gradFill>
                  <a:gsLst>
                    <a:gs pos="0">
                      <a:srgbClr val="E30000"/>
                    </a:gs>
                    <a:gs pos="100000">
                      <a:srgbClr val="760303"/>
                    </a:gs>
                  </a:gsLst>
                  <a:lin scaled="0"/>
                </a:gradFill>
              </a:rPr>
              <a:t>agreement </a:t>
            </a:r>
            <a:endParaRPr lang="en-US" sz="1600">
              <a:gradFill>
                <a:gsLst>
                  <a:gs pos="0">
                    <a:srgbClr val="E30000"/>
                  </a:gs>
                  <a:gs pos="100000">
                    <a:srgbClr val="760303"/>
                  </a:gs>
                </a:gsLst>
                <a:lin scaled="0"/>
              </a:gradFill>
            </a:endParaRPr>
          </a:p>
          <a:p>
            <a:r>
              <a:rPr lang="en-US" sz="1600">
                <a:gradFill>
                  <a:gsLst>
                    <a:gs pos="0">
                      <a:srgbClr val="E30000"/>
                    </a:gs>
                    <a:gs pos="100000">
                      <a:srgbClr val="760303"/>
                    </a:gs>
                  </a:gsLst>
                  <a:lin scaled="0"/>
                </a:gradFill>
              </a:rPr>
              <a:t>request</a:t>
            </a:r>
            <a:endParaRPr lang="en-US" sz="1600">
              <a:gradFill>
                <a:gsLst>
                  <a:gs pos="0">
                    <a:srgbClr val="E30000"/>
                  </a:gs>
                  <a:gs pos="100000">
                    <a:srgbClr val="760303"/>
                  </a:gs>
                </a:gsLst>
                <a:lin scaled="0"/>
              </a:gradFill>
            </a:endParaRPr>
          </a:p>
        </p:txBody>
      </p:sp>
      <p:cxnSp>
        <p:nvCxnSpPr>
          <p:cNvPr id="37" name="Straight Arrow Connector 36"/>
          <p:cNvCxnSpPr/>
          <p:nvPr/>
        </p:nvCxnSpPr>
        <p:spPr>
          <a:xfrm flipV="1">
            <a:off x="4638040" y="3342640"/>
            <a:ext cx="0" cy="686435"/>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38" name="Text Box 37"/>
          <p:cNvSpPr txBox="1"/>
          <p:nvPr/>
        </p:nvSpPr>
        <p:spPr>
          <a:xfrm>
            <a:off x="4612640" y="3272790"/>
            <a:ext cx="1209040" cy="829945"/>
          </a:xfrm>
          <a:prstGeom prst="rect">
            <a:avLst/>
          </a:prstGeom>
          <a:noFill/>
        </p:spPr>
        <p:txBody>
          <a:bodyPr wrap="square" rtlCol="0">
            <a:spAutoFit/>
          </a:bodyPr>
          <a:p>
            <a:r>
              <a:rPr lang="en-US" sz="1600">
                <a:gradFill>
                  <a:gsLst>
                    <a:gs pos="0">
                      <a:srgbClr val="E30000"/>
                    </a:gs>
                    <a:gs pos="100000">
                      <a:srgbClr val="760303"/>
                    </a:gs>
                  </a:gsLst>
                  <a:lin scaled="0"/>
                </a:gradFill>
              </a:rPr>
              <a:t>MAP Set </a:t>
            </a:r>
            <a:endParaRPr lang="en-US" sz="1600">
              <a:gradFill>
                <a:gsLst>
                  <a:gs pos="0">
                    <a:srgbClr val="E30000"/>
                  </a:gs>
                  <a:gs pos="100000">
                    <a:srgbClr val="760303"/>
                  </a:gs>
                </a:gsLst>
                <a:lin scaled="0"/>
              </a:gradFill>
            </a:endParaRPr>
          </a:p>
          <a:p>
            <a:r>
              <a:rPr lang="en-US" sz="1600">
                <a:gradFill>
                  <a:gsLst>
                    <a:gs pos="0">
                      <a:srgbClr val="E30000"/>
                    </a:gs>
                    <a:gs pos="100000">
                      <a:srgbClr val="760303"/>
                    </a:gs>
                  </a:gsLst>
                  <a:lin scaled="0"/>
                </a:gradFill>
              </a:rPr>
              <a:t>agreement </a:t>
            </a:r>
            <a:endParaRPr lang="en-US" sz="1600">
              <a:gradFill>
                <a:gsLst>
                  <a:gs pos="0">
                    <a:srgbClr val="E30000"/>
                  </a:gs>
                  <a:gs pos="100000">
                    <a:srgbClr val="760303"/>
                  </a:gs>
                </a:gsLst>
                <a:lin scaled="0"/>
              </a:gradFill>
            </a:endParaRPr>
          </a:p>
          <a:p>
            <a:r>
              <a:rPr lang="en-US" sz="1600">
                <a:gradFill>
                  <a:gsLst>
                    <a:gs pos="0">
                      <a:srgbClr val="E30000"/>
                    </a:gs>
                    <a:gs pos="100000">
                      <a:srgbClr val="760303"/>
                    </a:gs>
                  </a:gsLst>
                  <a:lin scaled="0"/>
                </a:gradFill>
              </a:rPr>
              <a:t>response</a:t>
            </a:r>
            <a:endParaRPr lang="en-US" sz="1600">
              <a:gradFill>
                <a:gsLst>
                  <a:gs pos="0">
                    <a:srgbClr val="E30000"/>
                  </a:gs>
                  <a:gs pos="100000">
                    <a:srgbClr val="760303"/>
                  </a:gs>
                </a:gsLst>
                <a:lin scaled="0"/>
              </a:gra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ym typeface="+mn-ea"/>
              </a:rPr>
              <a:t>The following figure depicts an example of the MAP Set transmission under the proposed C-TDMA scheme</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cxnSp>
        <p:nvCxnSpPr>
          <p:cNvPr id="8" name="Straight Connector 7"/>
          <p:cNvCxnSpPr/>
          <p:nvPr/>
        </p:nvCxnSpPr>
        <p:spPr bwMode="auto">
          <a:xfrm>
            <a:off x="2796909" y="3065780"/>
            <a:ext cx="6245860" cy="635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Straight Connector 8"/>
          <p:cNvCxnSpPr/>
          <p:nvPr/>
        </p:nvCxnSpPr>
        <p:spPr bwMode="auto">
          <a:xfrm>
            <a:off x="2796909" y="4600964"/>
            <a:ext cx="631317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TextBox 11"/>
          <p:cNvSpPr txBox="1"/>
          <p:nvPr/>
        </p:nvSpPr>
        <p:spPr>
          <a:xfrm>
            <a:off x="1497965" y="2787650"/>
            <a:ext cx="1631315" cy="521970"/>
          </a:xfrm>
          <a:prstGeom prst="rect">
            <a:avLst/>
          </a:prstGeom>
          <a:noFill/>
        </p:spPr>
        <p:txBody>
          <a:bodyPr wrap="square" rtlCol="0">
            <a:spAutoFit/>
          </a:bodyPr>
          <a:p>
            <a:r>
              <a:rPr lang="en-US" sz="1400" dirty="0">
                <a:solidFill>
                  <a:schemeClr val="tx1"/>
                </a:solidFill>
              </a:rPr>
              <a:t>AP Set1</a:t>
            </a:r>
            <a:endParaRPr lang="en-US" sz="1400" dirty="0">
              <a:solidFill>
                <a:schemeClr val="tx1"/>
              </a:solidFill>
            </a:endParaRPr>
          </a:p>
          <a:p>
            <a:r>
              <a:rPr lang="en-US" sz="1400" dirty="0">
                <a:solidFill>
                  <a:schemeClr val="tx1"/>
                </a:solidFill>
              </a:rPr>
              <a:t>(AP</a:t>
            </a:r>
            <a:r>
              <a:rPr lang="en-US" sz="1400" baseline="-25000" dirty="0">
                <a:solidFill>
                  <a:schemeClr val="tx1"/>
                </a:solidFill>
              </a:rPr>
              <a:t>11</a:t>
            </a:r>
            <a:r>
              <a:rPr lang="en-US" sz="1400" dirty="0">
                <a:solidFill>
                  <a:schemeClr val="tx1"/>
                </a:solidFill>
              </a:rPr>
              <a:t>,AP</a:t>
            </a:r>
            <a:r>
              <a:rPr lang="en-US" sz="1400" baseline="-25000" dirty="0">
                <a:solidFill>
                  <a:schemeClr val="tx1"/>
                </a:solidFill>
              </a:rPr>
              <a:t>12</a:t>
            </a:r>
            <a:r>
              <a:rPr lang="en-US" sz="1400" dirty="0">
                <a:solidFill>
                  <a:schemeClr val="tx1"/>
                </a:solidFill>
              </a:rPr>
              <a:t>.. AP</a:t>
            </a:r>
            <a:r>
              <a:rPr lang="en-US" sz="1400" baseline="-25000" dirty="0">
                <a:solidFill>
                  <a:schemeClr val="tx1"/>
                </a:solidFill>
              </a:rPr>
              <a:t>1X</a:t>
            </a:r>
            <a:r>
              <a:rPr lang="en-US" sz="1400" dirty="0">
                <a:solidFill>
                  <a:schemeClr val="tx1"/>
                </a:solidFill>
              </a:rPr>
              <a:t>)</a:t>
            </a:r>
            <a:endParaRPr lang="en-US" sz="1400" dirty="0">
              <a:solidFill>
                <a:schemeClr val="tx1"/>
              </a:solidFill>
            </a:endParaRPr>
          </a:p>
        </p:txBody>
      </p:sp>
      <p:sp>
        <p:nvSpPr>
          <p:cNvPr id="13" name="TextBox 12"/>
          <p:cNvSpPr txBox="1"/>
          <p:nvPr/>
        </p:nvSpPr>
        <p:spPr>
          <a:xfrm>
            <a:off x="1497330" y="4360545"/>
            <a:ext cx="1520825" cy="521970"/>
          </a:xfrm>
          <a:prstGeom prst="rect">
            <a:avLst/>
          </a:prstGeom>
          <a:noFill/>
        </p:spPr>
        <p:txBody>
          <a:bodyPr wrap="square" rtlCol="0">
            <a:spAutoFit/>
          </a:bodyPr>
          <a:p>
            <a:r>
              <a:rPr lang="en-US" sz="1400" dirty="0">
                <a:solidFill>
                  <a:schemeClr val="tx1"/>
                </a:solidFill>
              </a:rPr>
              <a:t>AP Set2</a:t>
            </a:r>
            <a:endParaRPr lang="en-US" sz="1400" dirty="0">
              <a:solidFill>
                <a:schemeClr val="tx1"/>
              </a:solidFill>
            </a:endParaRPr>
          </a:p>
          <a:p>
            <a:r>
              <a:rPr lang="en-US" sz="1400" dirty="0">
                <a:solidFill>
                  <a:schemeClr val="tx1"/>
                </a:solidFill>
              </a:rPr>
              <a:t>(AP</a:t>
            </a:r>
            <a:r>
              <a:rPr lang="en-US" sz="1400" baseline="-25000" dirty="0">
                <a:solidFill>
                  <a:schemeClr val="tx1"/>
                </a:solidFill>
              </a:rPr>
              <a:t>21</a:t>
            </a:r>
            <a:r>
              <a:rPr lang="en-US" sz="1400" dirty="0">
                <a:solidFill>
                  <a:schemeClr val="tx1"/>
                </a:solidFill>
              </a:rPr>
              <a:t>,AP</a:t>
            </a:r>
            <a:r>
              <a:rPr lang="en-US" sz="1400" baseline="-25000" dirty="0">
                <a:solidFill>
                  <a:schemeClr val="tx1"/>
                </a:solidFill>
              </a:rPr>
              <a:t>22</a:t>
            </a:r>
            <a:r>
              <a:rPr lang="en-US" sz="1400" dirty="0">
                <a:solidFill>
                  <a:schemeClr val="tx1"/>
                </a:solidFill>
              </a:rPr>
              <a:t>..AP</a:t>
            </a:r>
            <a:r>
              <a:rPr lang="en-US" sz="1400" baseline="-25000" dirty="0">
                <a:solidFill>
                  <a:schemeClr val="tx1"/>
                </a:solidFill>
              </a:rPr>
              <a:t>2Y</a:t>
            </a:r>
            <a:r>
              <a:rPr lang="en-US" sz="1400" dirty="0">
                <a:solidFill>
                  <a:schemeClr val="tx1"/>
                </a:solidFill>
              </a:rPr>
              <a:t>)</a:t>
            </a:r>
            <a:endParaRPr lang="en-US" sz="1400" dirty="0">
              <a:solidFill>
                <a:schemeClr val="tx1"/>
              </a:solidFill>
            </a:endParaRPr>
          </a:p>
        </p:txBody>
      </p:sp>
      <p:sp>
        <p:nvSpPr>
          <p:cNvPr id="34" name="Rectangle 33"/>
          <p:cNvSpPr/>
          <p:nvPr/>
        </p:nvSpPr>
        <p:spPr bwMode="auto">
          <a:xfrm>
            <a:off x="3131185" y="2646680"/>
            <a:ext cx="596265" cy="426085"/>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r>
              <a:rPr kumimoji="0" lang="en-US" sz="1200" b="0" i="0" u="none" strike="noStrike" cap="none" normalizeH="0" baseline="0" dirty="0">
                <a:ln>
                  <a:noFill/>
                </a:ln>
                <a:solidFill>
                  <a:schemeClr val="bg1"/>
                </a:solidFill>
                <a:effectLst/>
                <a:latin typeface="Times New Roman" panose="02020603050405020304" pitchFamily="18" charset="0"/>
                <a:ea typeface="MS Gothic" panose="020B0609070205080204" charset="-128"/>
              </a:rPr>
              <a:t>In-BSS</a:t>
            </a:r>
            <a:endParaRPr kumimoji="0" lang="en-US" sz="1200" b="0" i="0" u="none" strike="noStrike" cap="none" normalizeH="0" baseline="0" dirty="0">
              <a:ln>
                <a:noFill/>
              </a:ln>
              <a:solidFill>
                <a:schemeClr val="bg1"/>
              </a:solidFill>
              <a:effectLst/>
              <a:latin typeface="Times New Roman" panose="02020603050405020304" pitchFamily="18" charset="0"/>
              <a:ea typeface="MS Gothic" panose="020B0609070205080204" charset="-128"/>
            </a:endParaRPr>
          </a:p>
        </p:txBody>
      </p:sp>
      <p:sp>
        <p:nvSpPr>
          <p:cNvPr id="40" name="Rectangle 39"/>
          <p:cNvSpPr/>
          <p:nvPr/>
        </p:nvSpPr>
        <p:spPr bwMode="auto">
          <a:xfrm>
            <a:off x="4180840" y="4185285"/>
            <a:ext cx="1070610" cy="413385"/>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r>
              <a:rPr kumimoji="0" lang="en-US" sz="1200" b="0" i="0" u="none" strike="noStrike" cap="none" normalizeH="0" baseline="0" dirty="0">
                <a:ln>
                  <a:noFill/>
                </a:ln>
                <a:solidFill>
                  <a:schemeClr val="bg1"/>
                </a:solidFill>
                <a:effectLst/>
                <a:latin typeface="Times New Roman" panose="02020603050405020304" pitchFamily="18" charset="0"/>
                <a:ea typeface="MS Gothic" panose="020B0609070205080204" charset="-128"/>
              </a:rPr>
              <a:t>AP</a:t>
            </a:r>
            <a:r>
              <a:rPr kumimoji="0" lang="en-US" sz="1200" b="0" i="0" u="none" strike="noStrike" cap="none" normalizeH="0" baseline="-25000" dirty="0">
                <a:ln>
                  <a:noFill/>
                </a:ln>
                <a:solidFill>
                  <a:schemeClr val="bg1"/>
                </a:solidFill>
                <a:effectLst/>
                <a:latin typeface="Times New Roman" panose="02020603050405020304" pitchFamily="18" charset="0"/>
                <a:ea typeface="MS Gothic" panose="020B0609070205080204" charset="-128"/>
              </a:rPr>
              <a:t>21 </a:t>
            </a:r>
            <a:r>
              <a:rPr kumimoji="0" lang="en-US" sz="1200" b="0" i="0" u="none" strike="noStrike" cap="none" normalizeH="0" baseline="0" dirty="0">
                <a:ln>
                  <a:noFill/>
                </a:ln>
                <a:solidFill>
                  <a:schemeClr val="bg1"/>
                </a:solidFill>
                <a:effectLst/>
                <a:latin typeface="Times New Roman" panose="02020603050405020304" pitchFamily="18" charset="0"/>
                <a:ea typeface="MS Gothic" panose="020B0609070205080204" charset="-128"/>
              </a:rPr>
              <a:t>In-BSS</a:t>
            </a:r>
            <a:endParaRPr kumimoji="0" lang="en-US" sz="1200" b="0" i="0" u="none" strike="noStrike" cap="none" normalizeH="0" baseline="0" dirty="0">
              <a:ln>
                <a:noFill/>
              </a:ln>
              <a:solidFill>
                <a:schemeClr val="bg1"/>
              </a:solidFill>
              <a:effectLst/>
              <a:latin typeface="Times New Roman" panose="02020603050405020304" pitchFamily="18" charset="0"/>
              <a:ea typeface="MS Gothic" panose="020B0609070205080204" charset="-128"/>
            </a:endParaRPr>
          </a:p>
        </p:txBody>
      </p:sp>
      <p:sp>
        <p:nvSpPr>
          <p:cNvPr id="41" name="TextBox 40"/>
          <p:cNvSpPr txBox="1"/>
          <p:nvPr/>
        </p:nvSpPr>
        <p:spPr>
          <a:xfrm>
            <a:off x="3746500" y="2174240"/>
            <a:ext cx="1615440" cy="460375"/>
          </a:xfrm>
          <a:prstGeom prst="rect">
            <a:avLst/>
          </a:prstGeom>
          <a:noFill/>
        </p:spPr>
        <p:txBody>
          <a:bodyPr wrap="square" rtlCol="0">
            <a:spAutoFit/>
          </a:bodyPr>
          <a:p>
            <a:r>
              <a:rPr lang="en-US" sz="1200" dirty="0">
                <a:solidFill>
                  <a:schemeClr val="tx1"/>
                </a:solidFill>
              </a:rPr>
              <a:t>Time shared to AP Set2</a:t>
            </a:r>
            <a:endParaRPr lang="en-US" sz="1200" dirty="0">
              <a:solidFill>
                <a:schemeClr val="tx1"/>
              </a:solidFill>
            </a:endParaRPr>
          </a:p>
        </p:txBody>
      </p:sp>
      <p:sp>
        <p:nvSpPr>
          <p:cNvPr id="53" name="Rectangle 33"/>
          <p:cNvSpPr/>
          <p:nvPr/>
        </p:nvSpPr>
        <p:spPr bwMode="auto">
          <a:xfrm>
            <a:off x="5643880" y="4185285"/>
            <a:ext cx="596265" cy="426085"/>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r>
              <a:rPr kumimoji="0" lang="en-US" sz="1200" b="0" i="0" u="none" strike="noStrike" cap="none" normalizeH="0" baseline="0" dirty="0">
                <a:ln>
                  <a:noFill/>
                </a:ln>
                <a:solidFill>
                  <a:schemeClr val="bg1"/>
                </a:solidFill>
                <a:effectLst/>
                <a:latin typeface="Times New Roman" panose="02020603050405020304" pitchFamily="18" charset="0"/>
                <a:ea typeface="MS Gothic" panose="020B0609070205080204" charset="-128"/>
              </a:rPr>
              <a:t>In-BSS</a:t>
            </a:r>
            <a:endParaRPr kumimoji="0" lang="en-US" sz="1200" b="0" i="0" u="none" strike="noStrike" cap="none" normalizeH="0" baseline="0" dirty="0">
              <a:ln>
                <a:noFill/>
              </a:ln>
              <a:solidFill>
                <a:schemeClr val="bg1"/>
              </a:solidFill>
              <a:effectLst/>
              <a:latin typeface="Times New Roman" panose="02020603050405020304" pitchFamily="18" charset="0"/>
              <a:ea typeface="MS Gothic" panose="020B0609070205080204" charset="-128"/>
            </a:endParaRPr>
          </a:p>
        </p:txBody>
      </p:sp>
      <p:sp>
        <p:nvSpPr>
          <p:cNvPr id="56" name="Text Box 55"/>
          <p:cNvSpPr txBox="1"/>
          <p:nvPr/>
        </p:nvSpPr>
        <p:spPr>
          <a:xfrm>
            <a:off x="9144635" y="2818130"/>
            <a:ext cx="334010" cy="301625"/>
          </a:xfrm>
          <a:prstGeom prst="rect">
            <a:avLst/>
          </a:prstGeom>
          <a:noFill/>
        </p:spPr>
        <p:txBody>
          <a:bodyPr wrap="square" rtlCol="0">
            <a:noAutofit/>
          </a:bodyPr>
          <a:p>
            <a:r>
              <a:rPr lang="en-US"/>
              <a:t>t</a:t>
            </a:r>
            <a:endParaRPr lang="en-US"/>
          </a:p>
        </p:txBody>
      </p:sp>
      <p:sp>
        <p:nvSpPr>
          <p:cNvPr id="57" name="Text Box 56"/>
          <p:cNvSpPr txBox="1"/>
          <p:nvPr/>
        </p:nvSpPr>
        <p:spPr>
          <a:xfrm>
            <a:off x="9139555" y="4298950"/>
            <a:ext cx="334010" cy="301625"/>
          </a:xfrm>
          <a:prstGeom prst="rect">
            <a:avLst/>
          </a:prstGeom>
          <a:noFill/>
        </p:spPr>
        <p:txBody>
          <a:bodyPr wrap="square" rtlCol="0">
            <a:noAutofit/>
          </a:bodyPr>
          <a:p>
            <a:r>
              <a:rPr lang="en-US"/>
              <a:t>t</a:t>
            </a:r>
            <a:endParaRPr lang="en-US"/>
          </a:p>
        </p:txBody>
      </p:sp>
      <p:sp>
        <p:nvSpPr>
          <p:cNvPr id="72" name="Rectangle 39"/>
          <p:cNvSpPr/>
          <p:nvPr/>
        </p:nvSpPr>
        <p:spPr bwMode="auto">
          <a:xfrm>
            <a:off x="6809105" y="2651760"/>
            <a:ext cx="995680" cy="42291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r>
              <a:rPr kumimoji="0" lang="en-US" sz="1200" b="0" i="0" u="none" strike="noStrike" cap="none" normalizeH="0" baseline="0" dirty="0">
                <a:ln>
                  <a:noFill/>
                </a:ln>
                <a:solidFill>
                  <a:schemeClr val="bg1"/>
                </a:solidFill>
                <a:effectLst/>
                <a:latin typeface="Times New Roman" panose="02020603050405020304" pitchFamily="18" charset="0"/>
                <a:ea typeface="MS Gothic" panose="020B0609070205080204" charset="-128"/>
              </a:rPr>
              <a:t>AP</a:t>
            </a:r>
            <a:r>
              <a:rPr kumimoji="0" lang="en-US" sz="1200" b="0" i="0" u="none" strike="noStrike" cap="none" normalizeH="0" baseline="-25000" dirty="0">
                <a:ln>
                  <a:noFill/>
                </a:ln>
                <a:solidFill>
                  <a:schemeClr val="bg1"/>
                </a:solidFill>
                <a:effectLst/>
                <a:latin typeface="Times New Roman" panose="02020603050405020304" pitchFamily="18" charset="0"/>
                <a:ea typeface="MS Gothic" panose="020B0609070205080204" charset="-128"/>
              </a:rPr>
              <a:t>12</a:t>
            </a:r>
            <a:r>
              <a:rPr kumimoji="0" lang="en-US" sz="1200" b="0" i="0" u="none" strike="noStrike" cap="none" normalizeH="0" baseline="0" dirty="0">
                <a:ln>
                  <a:noFill/>
                </a:ln>
                <a:solidFill>
                  <a:schemeClr val="bg1"/>
                </a:solidFill>
                <a:effectLst/>
                <a:latin typeface="Times New Roman" panose="02020603050405020304" pitchFamily="18" charset="0"/>
                <a:ea typeface="MS Gothic" panose="020B0609070205080204" charset="-128"/>
              </a:rPr>
              <a:t> In-BSS</a:t>
            </a:r>
            <a:endParaRPr kumimoji="0" lang="en-US" sz="1200" b="0" i="0" u="none" strike="noStrike" cap="none" normalizeH="0" baseline="0" dirty="0">
              <a:ln>
                <a:noFill/>
              </a:ln>
              <a:solidFill>
                <a:schemeClr val="bg1"/>
              </a:solidFill>
              <a:effectLst/>
              <a:latin typeface="Times New Roman" panose="02020603050405020304" pitchFamily="18" charset="0"/>
              <a:ea typeface="MS Gothic" panose="020B0609070205080204" charset="-128"/>
            </a:endParaRPr>
          </a:p>
        </p:txBody>
      </p:sp>
      <p:pic>
        <p:nvPicPr>
          <p:cNvPr id="10" name="Graphic 52" descr="Wireless router"/>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1961515" y="2230755"/>
            <a:ext cx="672465" cy="672465"/>
          </a:xfrm>
          <a:prstGeom prst="rect">
            <a:avLst/>
          </a:prstGeom>
        </p:spPr>
      </p:pic>
      <p:pic>
        <p:nvPicPr>
          <p:cNvPr id="11" name="Graphic 52" descr="Wireless router"/>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1948180" y="3827145"/>
            <a:ext cx="672465" cy="672465"/>
          </a:xfrm>
          <a:prstGeom prst="rect">
            <a:avLst/>
          </a:prstGeom>
        </p:spPr>
      </p:pic>
      <p:sp>
        <p:nvSpPr>
          <p:cNvPr id="14" name="TextBox 40"/>
          <p:cNvSpPr txBox="1"/>
          <p:nvPr/>
        </p:nvSpPr>
        <p:spPr>
          <a:xfrm>
            <a:off x="6000750" y="3883025"/>
            <a:ext cx="1931035" cy="275590"/>
          </a:xfrm>
          <a:prstGeom prst="rect">
            <a:avLst/>
          </a:prstGeom>
          <a:noFill/>
        </p:spPr>
        <p:txBody>
          <a:bodyPr wrap="square" rtlCol="0">
            <a:spAutoFit/>
          </a:bodyPr>
          <a:p>
            <a:r>
              <a:rPr lang="en-US" sz="1200" dirty="0">
                <a:solidFill>
                  <a:schemeClr val="tx1"/>
                </a:solidFill>
              </a:rPr>
              <a:t>Time shared to AP Set1</a:t>
            </a:r>
            <a:endParaRPr lang="en-US" sz="1200" dirty="0">
              <a:solidFill>
                <a:schemeClr val="tx1"/>
              </a:solidFill>
            </a:endParaRPr>
          </a:p>
        </p:txBody>
      </p:sp>
      <p:cxnSp>
        <p:nvCxnSpPr>
          <p:cNvPr id="3" name="Straight Connector 2"/>
          <p:cNvCxnSpPr/>
          <p:nvPr/>
        </p:nvCxnSpPr>
        <p:spPr>
          <a:xfrm>
            <a:off x="3122295" y="2354580"/>
            <a:ext cx="0" cy="2327910"/>
          </a:xfrm>
          <a:prstGeom prst="line">
            <a:avLst/>
          </a:prstGeom>
          <a:ln w="9525" cap="flat" cmpd="sng" algn="ctr">
            <a:solidFill>
              <a:schemeClr val="accent1"/>
            </a:solidFill>
            <a:prstDash val="dash"/>
            <a:headEnd type="none" w="sm" len="sm"/>
            <a:tailEnd type="none" w="sm" len="sm"/>
          </a:ln>
        </p:spPr>
        <p:style>
          <a:lnRef idx="0">
            <a:schemeClr val="accent1"/>
          </a:lnRef>
          <a:fillRef idx="0">
            <a:srgbClr val="FFFFFF"/>
          </a:fillRef>
          <a:effectRef idx="0">
            <a:srgbClr val="FFFFFF"/>
          </a:effectRef>
          <a:fontRef idx="minor">
            <a:schemeClr val="tx1"/>
          </a:fontRef>
        </p:style>
      </p:cxnSp>
      <p:sp>
        <p:nvSpPr>
          <p:cNvPr id="6" name="Text Box 5"/>
          <p:cNvSpPr txBox="1"/>
          <p:nvPr/>
        </p:nvSpPr>
        <p:spPr>
          <a:xfrm>
            <a:off x="2940685" y="4693285"/>
            <a:ext cx="413385" cy="275590"/>
          </a:xfrm>
          <a:prstGeom prst="rect">
            <a:avLst/>
          </a:prstGeom>
          <a:noFill/>
        </p:spPr>
        <p:txBody>
          <a:bodyPr wrap="square" rtlCol="0">
            <a:spAutoFit/>
          </a:bodyPr>
          <a:p>
            <a:r>
              <a:rPr lang="en-US" sz="1200"/>
              <a:t>T1</a:t>
            </a:r>
            <a:endParaRPr lang="en-US" sz="1200"/>
          </a:p>
        </p:txBody>
      </p:sp>
      <p:cxnSp>
        <p:nvCxnSpPr>
          <p:cNvPr id="7" name="Straight Connector 6"/>
          <p:cNvCxnSpPr/>
          <p:nvPr/>
        </p:nvCxnSpPr>
        <p:spPr>
          <a:xfrm>
            <a:off x="3761105" y="2357755"/>
            <a:ext cx="0" cy="2327910"/>
          </a:xfrm>
          <a:prstGeom prst="line">
            <a:avLst/>
          </a:prstGeom>
          <a:ln w="9525" cap="flat" cmpd="sng" algn="ctr">
            <a:solidFill>
              <a:schemeClr val="accent1"/>
            </a:solidFill>
            <a:prstDash val="dash"/>
            <a:headEnd type="none" w="sm" len="sm"/>
            <a:tailEnd type="none" w="sm" len="sm"/>
          </a:ln>
        </p:spPr>
        <p:style>
          <a:lnRef idx="0">
            <a:schemeClr val="accent1"/>
          </a:lnRef>
          <a:fillRef idx="0">
            <a:srgbClr val="FFFFFF"/>
          </a:fillRef>
          <a:effectRef idx="0">
            <a:srgbClr val="FFFFFF"/>
          </a:effectRef>
          <a:fontRef idx="minor">
            <a:schemeClr val="tx1"/>
          </a:fontRef>
        </p:style>
      </p:cxnSp>
      <p:sp>
        <p:nvSpPr>
          <p:cNvPr id="15" name="Text Box 14"/>
          <p:cNvSpPr txBox="1"/>
          <p:nvPr/>
        </p:nvSpPr>
        <p:spPr>
          <a:xfrm>
            <a:off x="3562985" y="4696460"/>
            <a:ext cx="413385" cy="275590"/>
          </a:xfrm>
          <a:prstGeom prst="rect">
            <a:avLst/>
          </a:prstGeom>
          <a:noFill/>
        </p:spPr>
        <p:txBody>
          <a:bodyPr wrap="square" rtlCol="0">
            <a:spAutoFit/>
          </a:bodyPr>
          <a:p>
            <a:r>
              <a:rPr lang="en-US" sz="1200"/>
              <a:t>T2</a:t>
            </a:r>
            <a:endParaRPr lang="en-US" sz="1200"/>
          </a:p>
        </p:txBody>
      </p:sp>
      <p:cxnSp>
        <p:nvCxnSpPr>
          <p:cNvPr id="16" name="Straight Connector 15"/>
          <p:cNvCxnSpPr/>
          <p:nvPr/>
        </p:nvCxnSpPr>
        <p:spPr>
          <a:xfrm>
            <a:off x="5643245" y="2349500"/>
            <a:ext cx="0" cy="2327910"/>
          </a:xfrm>
          <a:prstGeom prst="line">
            <a:avLst/>
          </a:prstGeom>
          <a:ln w="9525" cap="flat" cmpd="sng" algn="ctr">
            <a:solidFill>
              <a:schemeClr val="accent1"/>
            </a:solidFill>
            <a:prstDash val="dash"/>
            <a:headEnd type="none" w="sm" len="sm"/>
            <a:tailEnd type="none" w="sm" len="sm"/>
          </a:ln>
        </p:spPr>
        <p:style>
          <a:lnRef idx="0">
            <a:schemeClr val="accent1"/>
          </a:lnRef>
          <a:fillRef idx="0">
            <a:srgbClr val="FFFFFF"/>
          </a:fillRef>
          <a:effectRef idx="0">
            <a:srgbClr val="FFFFFF"/>
          </a:effectRef>
          <a:fontRef idx="minor">
            <a:schemeClr val="tx1"/>
          </a:fontRef>
        </p:style>
      </p:cxnSp>
      <p:sp>
        <p:nvSpPr>
          <p:cNvPr id="17" name="Text Box 16"/>
          <p:cNvSpPr txBox="1"/>
          <p:nvPr/>
        </p:nvSpPr>
        <p:spPr>
          <a:xfrm>
            <a:off x="5461635" y="4696460"/>
            <a:ext cx="413385" cy="275590"/>
          </a:xfrm>
          <a:prstGeom prst="rect">
            <a:avLst/>
          </a:prstGeom>
          <a:noFill/>
        </p:spPr>
        <p:txBody>
          <a:bodyPr wrap="square" rtlCol="0">
            <a:spAutoFit/>
          </a:bodyPr>
          <a:p>
            <a:r>
              <a:rPr lang="en-US" sz="1200"/>
              <a:t>T3</a:t>
            </a:r>
            <a:endParaRPr lang="en-US" sz="1200"/>
          </a:p>
        </p:txBody>
      </p:sp>
      <p:cxnSp>
        <p:nvCxnSpPr>
          <p:cNvPr id="18" name="Straight Connector 17"/>
          <p:cNvCxnSpPr/>
          <p:nvPr/>
        </p:nvCxnSpPr>
        <p:spPr>
          <a:xfrm>
            <a:off x="6303645" y="2366010"/>
            <a:ext cx="0" cy="2327910"/>
          </a:xfrm>
          <a:prstGeom prst="line">
            <a:avLst/>
          </a:prstGeom>
          <a:ln w="9525" cap="flat" cmpd="sng" algn="ctr">
            <a:solidFill>
              <a:schemeClr val="accent1"/>
            </a:solidFill>
            <a:prstDash val="dash"/>
            <a:headEnd type="none" w="sm" len="sm"/>
            <a:tailEnd type="none" w="sm" len="sm"/>
          </a:ln>
        </p:spPr>
        <p:style>
          <a:lnRef idx="0">
            <a:schemeClr val="accent1"/>
          </a:lnRef>
          <a:fillRef idx="0">
            <a:srgbClr val="FFFFFF"/>
          </a:fillRef>
          <a:effectRef idx="0">
            <a:srgbClr val="FFFFFF"/>
          </a:effectRef>
          <a:fontRef idx="minor">
            <a:schemeClr val="tx1"/>
          </a:fontRef>
        </p:style>
      </p:cxnSp>
      <p:sp>
        <p:nvSpPr>
          <p:cNvPr id="19" name="Text Box 18"/>
          <p:cNvSpPr txBox="1"/>
          <p:nvPr/>
        </p:nvSpPr>
        <p:spPr>
          <a:xfrm>
            <a:off x="6138545" y="4696460"/>
            <a:ext cx="413385" cy="275590"/>
          </a:xfrm>
          <a:prstGeom prst="rect">
            <a:avLst/>
          </a:prstGeom>
          <a:noFill/>
        </p:spPr>
        <p:txBody>
          <a:bodyPr wrap="square" rtlCol="0">
            <a:spAutoFit/>
          </a:bodyPr>
          <a:p>
            <a:r>
              <a:rPr lang="en-US" sz="1200"/>
              <a:t>T4</a:t>
            </a:r>
            <a:endParaRPr lang="en-US" sz="1200"/>
          </a:p>
        </p:txBody>
      </p:sp>
      <p:sp>
        <p:nvSpPr>
          <p:cNvPr id="21" name="Rectangles 20"/>
          <p:cNvSpPr/>
          <p:nvPr/>
        </p:nvSpPr>
        <p:spPr>
          <a:xfrm>
            <a:off x="6296025" y="4185285"/>
            <a:ext cx="378460" cy="401955"/>
          </a:xfrm>
          <a:prstGeom prst="rect">
            <a:avLst/>
          </a:prstGeom>
          <a:pattFill prst="pct5">
            <a:fgClr>
              <a:srgbClr val="00CC99"/>
            </a:fgClr>
            <a:bgClr>
              <a:srgbClr val="FFFFFF"/>
            </a:bgClr>
          </a:patt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smtClean="0">
                <a:ln>
                  <a:noFill/>
                </a:ln>
                <a:solidFill>
                  <a:schemeClr val="tx1"/>
                </a:solidFill>
                <a:effectLst/>
                <a:latin typeface="Times New Roman" panose="02020603050405020304" pitchFamily="18" charset="0"/>
              </a:rPr>
              <a:t>TF</a:t>
            </a: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2" name="Rectangles 21"/>
          <p:cNvSpPr/>
          <p:nvPr/>
        </p:nvSpPr>
        <p:spPr>
          <a:xfrm>
            <a:off x="3756660" y="2653030"/>
            <a:ext cx="378460" cy="401955"/>
          </a:xfrm>
          <a:prstGeom prst="rect">
            <a:avLst/>
          </a:prstGeom>
          <a:pattFill prst="pct5">
            <a:fgClr>
              <a:srgbClr val="00CC99"/>
            </a:fgClr>
            <a:bgClr>
              <a:srgbClr val="FFFFFF"/>
            </a:bgClr>
          </a:patt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smtClean="0">
                <a:ln>
                  <a:noFill/>
                </a:ln>
                <a:solidFill>
                  <a:schemeClr val="tx1"/>
                </a:solidFill>
                <a:effectLst/>
                <a:latin typeface="Times New Roman" panose="02020603050405020304" pitchFamily="18" charset="0"/>
              </a:rPr>
              <a:t>TF</a:t>
            </a: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23" name="Straight Connector 22"/>
          <p:cNvCxnSpPr/>
          <p:nvPr/>
        </p:nvCxnSpPr>
        <p:spPr>
          <a:xfrm>
            <a:off x="4185285" y="2484755"/>
            <a:ext cx="0" cy="2327910"/>
          </a:xfrm>
          <a:prstGeom prst="line">
            <a:avLst/>
          </a:prstGeom>
          <a:ln w="9525" cap="flat" cmpd="sng" algn="ctr">
            <a:solidFill>
              <a:schemeClr val="accent1"/>
            </a:solidFill>
            <a:prstDash val="dash"/>
            <a:headEnd type="none" w="sm" len="sm"/>
            <a:tailEnd type="none" w="sm" len="sm"/>
          </a:ln>
        </p:spPr>
        <p:style>
          <a:lnRef idx="0">
            <a:schemeClr val="accent1"/>
          </a:lnRef>
          <a:fillRef idx="0">
            <a:srgbClr val="FFFFFF"/>
          </a:fillRef>
          <a:effectRef idx="0">
            <a:srgbClr val="FFFFFF"/>
          </a:effectRef>
          <a:fontRef idx="minor">
            <a:schemeClr val="tx1"/>
          </a:fontRef>
        </p:style>
      </p:cxnSp>
      <p:sp>
        <p:nvSpPr>
          <p:cNvPr id="24" name="Text Box 23"/>
          <p:cNvSpPr txBox="1"/>
          <p:nvPr/>
        </p:nvSpPr>
        <p:spPr>
          <a:xfrm>
            <a:off x="3995420" y="4691380"/>
            <a:ext cx="413385" cy="275590"/>
          </a:xfrm>
          <a:prstGeom prst="rect">
            <a:avLst/>
          </a:prstGeom>
          <a:noFill/>
        </p:spPr>
        <p:txBody>
          <a:bodyPr wrap="square" rtlCol="0">
            <a:spAutoFit/>
          </a:bodyPr>
          <a:p>
            <a:r>
              <a:rPr lang="en-US" sz="1200"/>
              <a:t>T3</a:t>
            </a:r>
            <a:endParaRPr lang="en-US" sz="12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Summary</a:t>
            </a:r>
            <a:endParaRPr lang="en-US"/>
          </a:p>
        </p:txBody>
      </p:sp>
      <p:sp>
        <p:nvSpPr>
          <p:cNvPr id="3" name="Content Placeholder 2"/>
          <p:cNvSpPr>
            <a:spLocks noGrp="1"/>
          </p:cNvSpPr>
          <p:nvPr>
            <p:ph idx="1"/>
          </p:nvPr>
        </p:nvSpPr>
        <p:spPr/>
        <p:txBody>
          <a:bodyPr/>
          <a:p>
            <a:r>
              <a:rPr lang="en-US" b="0"/>
              <a:t>Analysis the potential issues on MAP coordination framework in co-hosted BSSID and MBSSID scenario</a:t>
            </a:r>
            <a:endParaRPr lang="en-US" b="0"/>
          </a:p>
          <a:p>
            <a:r>
              <a:rPr lang="en-US" b="0"/>
              <a:t>Propose MAP Set coordination framework to address the overhead issue</a:t>
            </a:r>
            <a:endParaRPr lang="en-US" b="0"/>
          </a:p>
          <a:p>
            <a:endParaRPr lang="en-US" b="0"/>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6704"/>
            <a:ext cx="10515600" cy="1404592"/>
          </a:xfrm>
        </p:spPr>
        <p:txBody>
          <a:bodyPr>
            <a:noAutofit/>
          </a:bodyPr>
          <a:lstStyle/>
          <a:p>
            <a:pPr marL="0" indent="0" algn="ctr">
              <a:buNone/>
            </a:pPr>
            <a:r>
              <a:rPr lang="en-US" altLang="zh-CN" sz="4400" dirty="0"/>
              <a:t>THANK YOU </a:t>
            </a:r>
            <a:r>
              <a:rPr lang="en-US" altLang="zh-CN" sz="4400" dirty="0">
                <a:sym typeface="Wingdings" panose="05000000000000000000" pitchFamily="2" charset="2"/>
              </a:rPr>
              <a:t></a:t>
            </a:r>
            <a:endParaRPr lang="zh-CN" altLang="en-US" sz="4400"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3630</Words>
  <Application>WPS Presentation</Application>
  <PresentationFormat>Widescreen</PresentationFormat>
  <Paragraphs>228</Paragraphs>
  <Slides>12</Slides>
  <Notes>0</Notes>
  <HiddenSlides>0</HiddenSlides>
  <MMClips>0</MMClips>
  <ScaleCrop>false</ScaleCrop>
  <HeadingPairs>
    <vt:vector size="8" baseType="variant">
      <vt:variant>
        <vt:lpstr>已用的字体</vt:lpstr>
      </vt:variant>
      <vt:variant>
        <vt:i4>10</vt:i4>
      </vt:variant>
      <vt:variant>
        <vt:lpstr>主题</vt:lpstr>
      </vt:variant>
      <vt:variant>
        <vt:i4>2</vt:i4>
      </vt:variant>
      <vt:variant>
        <vt:lpstr>嵌入 OLE 服务器</vt:lpstr>
      </vt:variant>
      <vt:variant>
        <vt:i4>1</vt:i4>
      </vt:variant>
      <vt:variant>
        <vt:lpstr>幻灯片标题</vt:lpstr>
      </vt:variant>
      <vt:variant>
        <vt:i4>12</vt:i4>
      </vt:variant>
    </vt:vector>
  </HeadingPairs>
  <TitlesOfParts>
    <vt:vector size="25" baseType="lpstr">
      <vt:lpstr>Arial</vt:lpstr>
      <vt:lpstr>宋体</vt:lpstr>
      <vt:lpstr>Wingdings</vt:lpstr>
      <vt:lpstr>Times New Roman</vt:lpstr>
      <vt:lpstr>Wingdings</vt:lpstr>
      <vt:lpstr>MS Gothic</vt:lpstr>
      <vt:lpstr>微软雅黑</vt:lpstr>
      <vt:lpstr>Arial Unicode MS</vt:lpstr>
      <vt:lpstr>Calibri</vt:lpstr>
      <vt:lpstr>等线</vt:lpstr>
      <vt:lpstr>802-11-Submission</vt:lpstr>
      <vt:lpstr>1_802-11-Submission</vt:lpstr>
      <vt:lpstr>Word.Document.8</vt:lpstr>
      <vt:lpstr>PowerPoint 演示文稿</vt:lpstr>
      <vt:lpstr>Introduction</vt:lpstr>
      <vt:lpstr>Recap MBSSID set and co-hosted BSSID set feature</vt:lpstr>
      <vt:lpstr>The problem in the proposed uniformed MAP coordination framework</vt:lpstr>
      <vt:lpstr>Motivation</vt:lpstr>
      <vt:lpstr>The following figure depicts an example of MAP Set agreement</vt:lpstr>
      <vt:lpstr>The following figure depicts an example of the MAP Set transmission based on C-TDMA</vt:lpstr>
      <vt:lpstr>Summary</vt:lpstr>
      <vt:lpstr>PowerPoint 演示文稿</vt:lpstr>
      <vt:lpstr>Reference</vt:lpstr>
      <vt:lpstr>SP1</vt:lpstr>
      <vt:lpstr>SP2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10343608</cp:lastModifiedBy>
  <cp:revision>333</cp:revision>
  <dcterms:created xsi:type="dcterms:W3CDTF">2024-02-27T03:42:00Z</dcterms:created>
  <dcterms:modified xsi:type="dcterms:W3CDTF">2024-05-07T04:24:02Z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y fmtid="{D5CDD505-2E9C-101B-9397-08002B2CF9AE}" pid="4" name="ICV">
    <vt:lpwstr>1BFDAC32BDC945A6ACFD554776341B67_13</vt:lpwstr>
  </property>
  <property fmtid="{D5CDD505-2E9C-101B-9397-08002B2CF9AE}" pid="5" name="KSOProductBuildVer">
    <vt:lpwstr>1033-12.2.0.13201</vt:lpwstr>
  </property>
</Properties>
</file>