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331" r:id="rId5"/>
    <p:sldId id="696" r:id="rId6"/>
    <p:sldId id="4511" r:id="rId7"/>
    <p:sldId id="4515" r:id="rId8"/>
    <p:sldId id="4516" r:id="rId9"/>
    <p:sldId id="19318" r:id="rId10"/>
    <p:sldId id="19316" r:id="rId11"/>
    <p:sldId id="4521" r:id="rId12"/>
    <p:sldId id="4522" r:id="rId13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68482B9-0683-9D03-27C4-CEC19D840A24}" name="Andy Scott" initials="AS" userId="S::AScott@ncta.com::1a91c28a-49e0-4388-9cda-c26d927ed3b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FC"/>
    <a:srgbClr val="E4E5E5"/>
    <a:srgbClr val="A6A6A6"/>
    <a:srgbClr val="64B4FF"/>
    <a:srgbClr val="BCBDBF"/>
    <a:srgbClr val="64656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872AF8-A379-4628-A975-7CEB8F9ECED9}" v="2" dt="2024-04-26T12:36:21.7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62" autoAdjust="0"/>
    <p:restoredTop sz="93771" autoAdjust="0"/>
  </p:normalViewPr>
  <p:slideViewPr>
    <p:cSldViewPr showGuides="1">
      <p:cViewPr varScale="1">
        <p:scale>
          <a:sx n="89" d="100"/>
          <a:sy n="89" d="100"/>
        </p:scale>
        <p:origin x="658" y="8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2952" y="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078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2601"/>
            <a:ext cx="1579600" cy="276999"/>
          </a:xfrm>
        </p:spPr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 (Bluetooth SIG)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469899" y="6475413"/>
            <a:ext cx="19220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/>
              <a:t>Rich Kennedy (Bluetooth SIG)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2673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802.11-24/0717r0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6" y="6475413"/>
            <a:ext cx="1506824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 dirty="0"/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Bluetooth SIG May 2024 Update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2024-03-13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1032602"/>
              </p:ext>
            </p:extLst>
          </p:nvPr>
        </p:nvGraphicFramePr>
        <p:xfrm>
          <a:off x="1920875" y="2597150"/>
          <a:ext cx="8767763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121798" imgH="2348139" progId="Word.Document.8">
                  <p:embed/>
                </p:oleObj>
              </mc:Choice>
              <mc:Fallback>
                <p:oleObj name="Document" r:id="rId3" imgW="8121798" imgH="2348139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2597150"/>
                        <a:ext cx="8767763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4DD183-1EDE-CAF6-EC27-7E34A36057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8688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2813" y="1828800"/>
            <a:ext cx="103632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800" dirty="0"/>
              <a:t>This is an update on Bluetooth SIG actions and plans for sharing the 5 and 6 GHz bands with incumbents and unlicensed/license-exempt devices.</a:t>
            </a:r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Rich Kennedy (Bluetooth SIG)</a:t>
            </a:r>
            <a:endParaRPr lang="en-GB" altLang="en-US" sz="1200" b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2ACAFB-4D27-A674-6E7E-3C31AD20F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35052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>
            <a:extLst>
              <a:ext uri="{FF2B5EF4-FFF2-40B4-BE49-F238E27FC236}">
                <a16:creationId xmlns:a16="http://schemas.microsoft.com/office/drawing/2014/main" id="{5DA5559F-6D90-4CC5-96DE-A9E95DF4F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Agenda</a:t>
            </a:r>
          </a:p>
        </p:txBody>
      </p:sp>
      <p:sp>
        <p:nvSpPr>
          <p:cNvPr id="61442" name="Content Placeholder 2">
            <a:extLst>
              <a:ext uri="{FF2B5EF4-FFF2-40B4-BE49-F238E27FC236}">
                <a16:creationId xmlns:a16="http://schemas.microsoft.com/office/drawing/2014/main" id="{9A0E4AE1-1B7D-4621-BCED-4F52DEEA30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Sharing Goals</a:t>
            </a:r>
          </a:p>
          <a:p>
            <a:r>
              <a:rPr lang="en-US" altLang="en-US" dirty="0">
                <a:cs typeface="Times New Roman"/>
              </a:rPr>
              <a:t>The Overall Bluetooth SIG Plan</a:t>
            </a:r>
          </a:p>
          <a:p>
            <a:r>
              <a:rPr lang="en-US" altLang="en-US" dirty="0">
                <a:cs typeface="Times New Roman"/>
              </a:rPr>
              <a:t>Recent Actions</a:t>
            </a:r>
          </a:p>
          <a:p>
            <a:r>
              <a:rPr lang="en-US" dirty="0"/>
              <a:t>ETSI BRAN #124 (June) planning</a:t>
            </a:r>
          </a:p>
          <a:p>
            <a:r>
              <a:rPr lang="en-US" dirty="0"/>
              <a:t>Recent actions</a:t>
            </a:r>
          </a:p>
          <a:p>
            <a:r>
              <a:rPr lang="en-US" altLang="en-US" dirty="0">
                <a:cs typeface="Times New Roman"/>
              </a:rPr>
              <a:t>Bluetooth Next Steps</a:t>
            </a:r>
          </a:p>
        </p:txBody>
      </p:sp>
      <p:sp>
        <p:nvSpPr>
          <p:cNvPr id="16389" name="Footer Placeholder 4">
            <a:extLst>
              <a:ext uri="{FF2B5EF4-FFF2-40B4-BE49-F238E27FC236}">
                <a16:creationId xmlns:a16="http://schemas.microsoft.com/office/drawing/2014/main" id="{AB76FE4A-5070-4C8C-8ABA-91A5C0AB5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885077" y="6475413"/>
            <a:ext cx="1506823" cy="184666"/>
          </a:xfrm>
        </p:spPr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US" dirty="0"/>
          </a:p>
        </p:txBody>
      </p:sp>
      <p:sp>
        <p:nvSpPr>
          <p:cNvPr id="61445" name="Slide Number Placeholder 5">
            <a:extLst>
              <a:ext uri="{FF2B5EF4-FFF2-40B4-BE49-F238E27FC236}">
                <a16:creationId xmlns:a16="http://schemas.microsoft.com/office/drawing/2014/main" id="{2789DD9D-F2BE-4231-9867-2B89CB84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3" y="6475413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0EE1FBE-B006-4AB0-AC11-4E5E0A6AB5D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FD619F-518F-4CF7-FCD6-94CDDF614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46879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D112B-36FC-6045-27E2-E7B5A49AE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Sharing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99B95-3B58-255F-C8DF-B560F6233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3" y="1989138"/>
            <a:ext cx="10363200" cy="4248174"/>
          </a:xfrm>
        </p:spPr>
        <p:txBody>
          <a:bodyPr/>
          <a:lstStyle/>
          <a:p>
            <a:r>
              <a:rPr lang="en-US" sz="2000" dirty="0"/>
              <a:t>The Bluetooth SIG recognizes the contribution the Wi-Fi industry has made in opening the 6 GHz band for unlicensed/license-exempt sharing to grow the technology</a:t>
            </a:r>
          </a:p>
          <a:p>
            <a:r>
              <a:rPr lang="en-US" sz="2000" dirty="0"/>
              <a:t>Today, Bluetooth technology needs to secure its future growth </a:t>
            </a:r>
          </a:p>
          <a:p>
            <a:pPr lvl="1"/>
            <a:r>
              <a:rPr lang="en-US" sz="1600" dirty="0"/>
              <a:t>The 83.5 MHz of the 2.4 GHz band is not a sufficient hedge against congestion or sufficient to support innovation</a:t>
            </a:r>
          </a:p>
          <a:p>
            <a:r>
              <a:rPr lang="en-US" sz="2000" dirty="0"/>
              <a:t>Bluetooth and Wi-Fi successfully shared the 2.4 GHz band for many years</a:t>
            </a:r>
          </a:p>
          <a:p>
            <a:pPr lvl="1"/>
            <a:r>
              <a:rPr lang="en-US" sz="1800" dirty="0"/>
              <a:t>Unfortunately, most of 5 GHz is not viable for Bluetooth, i.e., indoor restrictions and DFS</a:t>
            </a:r>
          </a:p>
          <a:p>
            <a:pPr lvl="1"/>
            <a:r>
              <a:rPr lang="en-US" sz="1800" dirty="0"/>
              <a:t>5.8 GHz band available in many regulatory domains</a:t>
            </a:r>
          </a:p>
          <a:p>
            <a:pPr lvl="1"/>
            <a:r>
              <a:rPr lang="en-US" sz="1800" dirty="0"/>
              <a:t>Narrowband technology already deployed in U-NII-3</a:t>
            </a:r>
          </a:p>
          <a:p>
            <a:r>
              <a:rPr lang="en-US" sz="2000" dirty="0"/>
              <a:t>The 6 GHz band has room for Bluetooth and Wi-Fi, and there is time to develop optimal sharing mechanisms</a:t>
            </a:r>
          </a:p>
          <a:p>
            <a:r>
              <a:rPr lang="en-US" sz="2000" dirty="0"/>
              <a:t>We will work closely with the Wi-Fi industry in IEEE 802 and Wi-Fi Alliance to enable Bluetooth sharing these band equitably</a:t>
            </a:r>
          </a:p>
          <a:p>
            <a:endParaRPr lang="en-US" sz="2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065A2-6D8F-488C-B83C-87A0AD221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7AC1CC-6120-85DA-576B-220D245E5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F3C56-86F1-46F7-31D6-3F027842A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947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6751D-118C-5C31-695C-F26C69B92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Overall Bluetooth SIG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6EBDA-4D2E-FC84-DEB8-76A59D1BA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an industry coalition of Bluetooth companies to drive regulatory and standards changes just as Wi-Fi did </a:t>
            </a:r>
          </a:p>
          <a:p>
            <a:pPr lvl="1"/>
            <a:r>
              <a:rPr lang="en-US" dirty="0"/>
              <a:t>Including companies with both Wi-Fi and Bluetooth businesses</a:t>
            </a:r>
          </a:p>
          <a:p>
            <a:pPr lvl="1"/>
            <a:r>
              <a:rPr lang="en-US" dirty="0"/>
              <a:t>Collaborate with Wi-Fi industry to drive needed changes </a:t>
            </a:r>
          </a:p>
          <a:p>
            <a:r>
              <a:rPr lang="en-US" dirty="0"/>
              <a:t>Work with SDOs to develop optimum spectrum sharing methods and advance regulatory/standards to codify them as required</a:t>
            </a:r>
          </a:p>
          <a:p>
            <a:pPr lvl="1"/>
            <a:r>
              <a:rPr lang="en-US" dirty="0"/>
              <a:t>ETSI BRAN New Work Item adopted in September 2023 (BRAN #120)</a:t>
            </a:r>
          </a:p>
          <a:p>
            <a:r>
              <a:rPr lang="en-US" dirty="0"/>
              <a:t>The detailed plan can best be developed working together</a:t>
            </a:r>
          </a:p>
          <a:p>
            <a:r>
              <a:rPr lang="en-US" dirty="0"/>
              <a:t>Now that the FCC has completed the first round of VLP decisions, we are requesting another for narrowband sharing (without geofencing)</a:t>
            </a:r>
          </a:p>
          <a:p>
            <a:pPr lvl="1"/>
            <a:r>
              <a:rPr lang="en-US" dirty="0"/>
              <a:t>Chairwoman </a:t>
            </a:r>
            <a:r>
              <a:rPr lang="en-US" dirty="0" err="1"/>
              <a:t>Rosenworcel</a:t>
            </a:r>
            <a:r>
              <a:rPr lang="en-US" dirty="0"/>
              <a:t> said there will be a number of additional NPRMs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AF069-D958-1730-C0AA-C4982AEE5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88E69-16E5-074E-095A-BA725353A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6A05E-360B-097D-291C-A72F2E288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4146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6236B-84FB-8651-A9B2-595CF9814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BRAN #124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A126E-C905-3F78-5F9F-C03B9D98A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Six Rapporteur’s and one Ad Hoc meetings are scheduled before BRAN #124</a:t>
            </a:r>
          </a:p>
          <a:p>
            <a:pPr lvl="1"/>
            <a:r>
              <a:rPr lang="en-US" sz="1600" dirty="0"/>
              <a:t>April 22, 23, </a:t>
            </a:r>
            <a:r>
              <a:rPr lang="en-US" sz="1600" dirty="0">
                <a:solidFill>
                  <a:srgbClr val="FF0000"/>
                </a:solidFill>
              </a:rPr>
              <a:t>24*, 25*</a:t>
            </a:r>
            <a:r>
              <a:rPr lang="en-US" sz="1600" dirty="0"/>
              <a:t>, May 21 and 24 Rapporteur’s Meetings </a:t>
            </a:r>
          </a:p>
          <a:p>
            <a:pPr lvl="1"/>
            <a:r>
              <a:rPr lang="en-US" sz="1600" dirty="0"/>
              <a:t>May 23 Ad Hoc Meeting</a:t>
            </a:r>
          </a:p>
          <a:p>
            <a:r>
              <a:rPr lang="en-US" sz="2000" dirty="0"/>
              <a:t>A group of companies including Bluetooth SIG will make proposals for LBT channel access mechanism(s) for consideration</a:t>
            </a:r>
          </a:p>
          <a:p>
            <a:r>
              <a:rPr lang="en-US" sz="2000" dirty="0"/>
              <a:t>The plan is to have draft text ready for the June BRAN meeting for channel access provisions</a:t>
            </a:r>
          </a:p>
          <a:p>
            <a:pPr lvl="1"/>
            <a:r>
              <a:rPr lang="en-US" sz="1600" dirty="0"/>
              <a:t>No square brackets!</a:t>
            </a:r>
          </a:p>
          <a:p>
            <a:r>
              <a:rPr lang="en-US" sz="2000" dirty="0"/>
              <a:t>Additional work needs to be done before it is ready to begin the formal approval process</a:t>
            </a:r>
          </a:p>
          <a:p>
            <a:pPr lvl="1"/>
            <a:r>
              <a:rPr lang="en-US" sz="1600" dirty="0"/>
              <a:t>EDT levels, LBT exceptions for low duty cycle operation, Occupied Bandwidth, In-band emissions, Out-of-band emissions, and Short Control Signaling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2EFC7-1D66-957B-83BF-8A9A4DAF0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7C85C-6B18-C108-FF24-F3BE9EB61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6750E9-D5E1-D04C-8E42-ED232C26D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6F0156-8CAF-78E2-4334-0156B36788F0}"/>
              </a:ext>
            </a:extLst>
          </p:cNvPr>
          <p:cNvSpPr txBox="1"/>
          <p:nvPr/>
        </p:nvSpPr>
        <p:spPr>
          <a:xfrm>
            <a:off x="2639616" y="6172200"/>
            <a:ext cx="2592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*Cancelled – no discussion topics</a:t>
            </a:r>
          </a:p>
        </p:txBody>
      </p:sp>
    </p:spTree>
    <p:extLst>
      <p:ext uri="{BB962C8B-B14F-4D97-AF65-F5344CB8AC3E}">
        <p14:creationId xmlns:p14="http://schemas.microsoft.com/office/powerpoint/2010/main" val="1125833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AAD8E-7397-5004-7401-03F49C66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BRAN New Work Item Provisions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631AC-F9E2-CD93-86EB-9665DB987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(1) To develop a channel access mechanism for Narrowband Frequency Hopping equipment operation </a:t>
            </a:r>
          </a:p>
          <a:p>
            <a:r>
              <a:rPr lang="en-US" dirty="0"/>
              <a:t>(2) To develop mechanisms enabling LPI client-to-client operations in accordance with ECC/DEC/(20)01 and EC Decision 2021/1067 on 6 GHz WAS/RLANs </a:t>
            </a:r>
          </a:p>
          <a:p>
            <a:r>
              <a:rPr lang="en-US" dirty="0"/>
              <a:t>(3) To consider further development of FBE and LBE parameters for channel access mechanism</a:t>
            </a:r>
          </a:p>
          <a:p>
            <a:r>
              <a:rPr lang="en-US" dirty="0"/>
              <a:t>(4) To consider inclusion of new channelization to support next generation technologies (bandwidths exceeding 160 MHz, e. g. 320 MHz)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85207-DD12-2DF5-D290-3779F46C0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2F79C-2419-09E2-7B4E-8FDF20D0F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3FAC6-5C5B-549C-AAC2-AEE422512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3949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20FA-8CB9-79B3-3B59-FFCF2EAA7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Recent Actions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FF5A7-7EC8-A883-7283-68E231E3E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Bluetooth SIG meeting April 2024 meeting with the FCC</a:t>
            </a:r>
          </a:p>
          <a:p>
            <a:pPr lvl="1"/>
            <a:r>
              <a:rPr lang="en-US" dirty="0"/>
              <a:t>OET Chief suggested we file a Petition for Rulemaking in June</a:t>
            </a:r>
          </a:p>
          <a:p>
            <a:pPr lvl="1"/>
            <a:r>
              <a:rPr lang="en-US" dirty="0"/>
              <a:t>Commissioners very supportive of Bluetooth in 6 GHz</a:t>
            </a:r>
          </a:p>
          <a:p>
            <a:r>
              <a:rPr lang="en-US" dirty="0"/>
              <a:t>Draft text for EN 303 687 in final review</a:t>
            </a:r>
          </a:p>
          <a:p>
            <a:pPr lvl="1"/>
            <a:r>
              <a:rPr lang="en-US" dirty="0"/>
              <a:t>Timing parameters must be approved by the group prior to ETSI BRAN adoption</a:t>
            </a:r>
          </a:p>
          <a:p>
            <a:pPr lvl="1"/>
            <a:r>
              <a:rPr lang="en-US" dirty="0"/>
              <a:t>Anticipate it will be added to the draft in June, approved in September</a:t>
            </a:r>
          </a:p>
          <a:p>
            <a:r>
              <a:rPr lang="en-US" dirty="0"/>
              <a:t>Industry coalition (6NB) being formed to drive regulatory acceptance</a:t>
            </a:r>
          </a:p>
          <a:p>
            <a:pPr lvl="1"/>
            <a:r>
              <a:rPr lang="en-US" dirty="0"/>
              <a:t>Similar to the Wi-Fi industry 6USC</a:t>
            </a:r>
          </a:p>
          <a:p>
            <a:pPr lvl="1"/>
            <a:r>
              <a:rPr lang="en-US" dirty="0"/>
              <a:t>Expenses not anticipated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E30E7-3A47-5EDC-75F6-05FBAEB29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ECE34-BFDA-1D1A-6326-26F76ECCD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B8DA9-6A11-E012-167B-2E8F3FDB6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2590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6E0A9-1DD8-DA43-6BAD-D1FF64163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/>
              </a:rPr>
              <a:t>Bluetooth Next Steps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405C0-C628-AC10-994E-B3B0B0C278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813" y="1628800"/>
            <a:ext cx="10363200" cy="4114800"/>
          </a:xfrm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dirty="0"/>
              <a:t>Submitting a Petition for Rulemaking to the FCC for narrowband operation inclusion in the 6 GHz rules in June</a:t>
            </a:r>
          </a:p>
          <a:p>
            <a:r>
              <a:rPr lang="en-US" dirty="0"/>
              <a:t>Participating in and contributing to the ETSI BRAN development of narrowband rules in 6 GHz (EN 303 687)</a:t>
            </a:r>
          </a:p>
          <a:p>
            <a:pPr lvl="1"/>
            <a:r>
              <a:rPr lang="en-US" dirty="0"/>
              <a:t>Four online Rapporteur’s meetings and one ad hoc meeting* prior to BRAN #124</a:t>
            </a:r>
          </a:p>
          <a:p>
            <a:pPr lvl="1"/>
            <a:r>
              <a:rPr lang="en-US" dirty="0"/>
              <a:t>ETSI BRAN #124 June 2024, #125 in September, #126 in October, #127 in December</a:t>
            </a:r>
          </a:p>
          <a:p>
            <a:r>
              <a:rPr lang="en-US" dirty="0"/>
              <a:t>Exploring enhanced sharing mechanisms for the 5725 – 5850 MHz band</a:t>
            </a:r>
          </a:p>
          <a:p>
            <a:r>
              <a:rPr lang="en-US" dirty="0"/>
              <a:t>Further regulatory action needed on the 5.8 GHz band globally</a:t>
            </a:r>
          </a:p>
          <a:p>
            <a:pPr lvl="1"/>
            <a:r>
              <a:rPr lang="en-US" dirty="0"/>
              <a:t>EU: EN 300 440-1 (non-specific SRD for radio communication) must be updated due to lack of recent traction on WI created Jan-2019, otherwise may be heading towards deprecation </a:t>
            </a:r>
          </a:p>
          <a:p>
            <a:pPr lvl="1"/>
            <a:r>
              <a:rPr lang="en-US" dirty="0"/>
              <a:t>China: Bluetooth type-approval requirements discussion with MIIT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EB202-0A9E-59C7-0C9E-D26D038F6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6D321-E140-23C1-F275-A39F153A8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 (Bluetooth SIG)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DEB49-BD1F-9CD3-DDD3-3DA0D4BA9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C7D7E6-50F6-1FAF-B73A-6FDE9F2FB418}"/>
              </a:ext>
            </a:extLst>
          </p:cNvPr>
          <p:cNvSpPr txBox="1"/>
          <p:nvPr/>
        </p:nvSpPr>
        <p:spPr>
          <a:xfrm>
            <a:off x="2783632" y="6237312"/>
            <a:ext cx="59046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*Rapporteur’s meetings are working sessions; decisions can be taken at ad hoc meetings.</a:t>
            </a:r>
          </a:p>
        </p:txBody>
      </p:sp>
    </p:spTree>
    <p:extLst>
      <p:ext uri="{BB962C8B-B14F-4D97-AF65-F5344CB8AC3E}">
        <p14:creationId xmlns:p14="http://schemas.microsoft.com/office/powerpoint/2010/main" val="31081861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4CF723-B635-438C-88CE-66D4278AA6EB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cc9c437c-ae0c-4066-8d90-a0f7de786127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75320</TotalTime>
  <Words>916</Words>
  <Application>Microsoft Office PowerPoint</Application>
  <PresentationFormat>Widescreen</PresentationFormat>
  <Paragraphs>107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Times New Roman</vt:lpstr>
      <vt:lpstr>802-11-Submission</vt:lpstr>
      <vt:lpstr>Document</vt:lpstr>
      <vt:lpstr>Bluetooth SIG May 2024 Update</vt:lpstr>
      <vt:lpstr>Abstract</vt:lpstr>
      <vt:lpstr>Agenda</vt:lpstr>
      <vt:lpstr>Bluetooth Sharing Goals</vt:lpstr>
      <vt:lpstr>The Overall Bluetooth SIG Plan</vt:lpstr>
      <vt:lpstr>ETSI BRAN #124 Planning</vt:lpstr>
      <vt:lpstr>ETSI BRAN New Work Item Provisions</vt:lpstr>
      <vt:lpstr>Recent Actions</vt:lpstr>
      <vt:lpstr>Bluetooth Next Steps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RR-TAG spectrum survey</dc:title>
  <dc:creator>RKennedy@bluetooth.com</dc:creator>
  <cp:lastModifiedBy>Rich Kennedy</cp:lastModifiedBy>
  <cp:revision>1291</cp:revision>
  <cp:lastPrinted>1998-02-10T13:28:06Z</cp:lastPrinted>
  <dcterms:created xsi:type="dcterms:W3CDTF">2004-12-02T14:01:45Z</dcterms:created>
  <dcterms:modified xsi:type="dcterms:W3CDTF">2024-05-05T11:21:17Z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