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301" r:id="rId3"/>
    <p:sldId id="269" r:id="rId4"/>
    <p:sldId id="304" r:id="rId5"/>
    <p:sldId id="303" r:id="rId6"/>
    <p:sldId id="302" r:id="rId7"/>
    <p:sldId id="291" r:id="rId8"/>
    <p:sldId id="296" r:id="rId9"/>
    <p:sldId id="292"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oyuchen (Jason Yuchen Guo)" initials="G(YG" lastIdx="2" clrIdx="0">
    <p:extLst>
      <p:ext uri="{19B8F6BF-5375-455C-9EA6-DF929625EA0E}">
        <p15:presenceInfo xmlns:p15="http://schemas.microsoft.com/office/powerpoint/2012/main" userId="S-1-5-21-147214757-305610072-1517763936-259429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中度样式 4 - 强调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71" autoAdjust="0"/>
    <p:restoredTop sz="96349" autoAdjust="0"/>
  </p:normalViewPr>
  <p:slideViewPr>
    <p:cSldViewPr>
      <p:cViewPr varScale="1">
        <p:scale>
          <a:sx n="83" d="100"/>
          <a:sy n="83" d="100"/>
        </p:scale>
        <p:origin x="775" y="41"/>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80"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a:t>
            </a:r>
            <a:r>
              <a:rPr lang="en-GB" dirty="0" err="1"/>
              <a:t>etc</a:t>
            </a:r>
            <a:r>
              <a:rPr lang="en-GB" dirty="0"/>
              <a:t>,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7" name="Footer Placeholder 5"/>
          <p:cNvSpPr>
            <a:spLocks noGrp="1"/>
          </p:cNvSpPr>
          <p:nvPr userDrawn="1"/>
        </p:nvSpPr>
        <p:spPr bwMode="auto">
          <a:xfrm>
            <a:off x="5310193" y="652462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Jason </a:t>
            </a:r>
            <a:r>
              <a:rPr lang="en-GB" dirty="0" err="1"/>
              <a:t>Yuchen</a:t>
            </a:r>
            <a:r>
              <a:rPr lang="en-GB" dirty="0"/>
              <a:t> Guo, et al., Huawei Technologies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ltLang="zh-CN" dirty="0"/>
              <a:t>2023</a:t>
            </a:r>
            <a:endParaRPr lang="en-GB" altLang="zh-CN" dirty="0"/>
          </a:p>
        </p:txBody>
      </p:sp>
      <p:sp>
        <p:nvSpPr>
          <p:cNvPr id="5" name="Footer Placeholder 4"/>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ltLang="zh-CN" dirty="0"/>
              <a:t>2023</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11"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Ross Jian Yu, etc., Huawei Technologies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Date Placeholder 4"/>
          <p:cNvSpPr>
            <a:spLocks noGrp="1"/>
          </p:cNvSpPr>
          <p:nvPr>
            <p:ph type="dt" idx="10"/>
          </p:nvPr>
        </p:nvSpPr>
        <p:spPr>
          <a:xfrm>
            <a:off x="696912" y="333375"/>
            <a:ext cx="1874823" cy="273050"/>
          </a:xfrm>
        </p:spPr>
        <p:txBody>
          <a:bodyPr/>
          <a:lstStyle>
            <a:lvl1pPr>
              <a:defRPr/>
            </a:lvl1pPr>
          </a:lstStyle>
          <a:p>
            <a:r>
              <a:rPr lang="en-US" altLang="zh-CN" dirty="0"/>
              <a:t>2023</a:t>
            </a:r>
            <a:endParaRPr lang="en-GB" altLang="zh-CN" dirty="0"/>
          </a:p>
        </p:txBody>
      </p:sp>
      <p:sp>
        <p:nvSpPr>
          <p:cNvPr id="7"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6"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Date Placeholder 4"/>
          <p:cNvSpPr>
            <a:spLocks noGrp="1"/>
          </p:cNvSpPr>
          <p:nvPr>
            <p:ph type="dt" idx="10"/>
          </p:nvPr>
        </p:nvSpPr>
        <p:spPr>
          <a:xfrm>
            <a:off x="696912" y="333375"/>
            <a:ext cx="1874823" cy="273050"/>
          </a:xfrm>
        </p:spPr>
        <p:txBody>
          <a:bodyPr/>
          <a:lstStyle>
            <a:lvl1pPr>
              <a:defRPr/>
            </a:lvl1pPr>
          </a:lstStyle>
          <a:p>
            <a:r>
              <a:rPr lang="en-US" altLang="zh-CN" dirty="0"/>
              <a:t>2018</a:t>
            </a:r>
            <a:endParaRPr lang="en-GB" altLang="zh-CN" dirty="0"/>
          </a:p>
        </p:txBody>
      </p:sp>
      <p:sp>
        <p:nvSpPr>
          <p:cNvPr id="8" name="Footer Placeholder 5"/>
          <p:cNvSpPr>
            <a:spLocks noGrp="1"/>
          </p:cNvSpPr>
          <p:nvPr>
            <p:ph type="ftr" idx="11"/>
          </p:nvPr>
        </p:nvSpPr>
        <p:spPr>
          <a:xfrm>
            <a:off x="5357818" y="6475413"/>
            <a:ext cx="3184520" cy="180975"/>
          </a:xfrm>
          <a:prstGeom prst="rect">
            <a:avLst/>
          </a:prstGeom>
        </p:spPr>
        <p:txBody>
          <a:bodyPr/>
          <a:lstStyle>
            <a:lvl1pPr>
              <a:defRPr/>
            </a:lvl1pPr>
          </a:lstStyle>
          <a:p>
            <a:r>
              <a:rPr lang="en-GB" dirty="0"/>
              <a:t>Shahrnaz Azizi, etc., Intel Corporation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zh-CN" dirty="0"/>
              <a:t>2023</a:t>
            </a:r>
            <a:endParaRPr lang="en-GB" altLang="zh-CN"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802.11-24/0715r1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8001000" cy="1065213"/>
          </a:xfrm>
        </p:spPr>
        <p:txBody>
          <a:bodyPr/>
          <a:lstStyle/>
          <a:p>
            <a:r>
              <a:rPr lang="en-US" altLang="zh-CN" dirty="0"/>
              <a:t>Multi-Link SM Power Save Mode Follow Up</a:t>
            </a:r>
            <a:endParaRPr lang="en-GB" dirty="0"/>
          </a:p>
        </p:txBody>
      </p:sp>
      <p:sp>
        <p:nvSpPr>
          <p:cNvPr id="3074" name="Rectangle 2"/>
          <p:cNvSpPr>
            <a:spLocks noGrp="1" noChangeArrowheads="1"/>
          </p:cNvSpPr>
          <p:nvPr>
            <p:ph idx="1"/>
          </p:nvPr>
        </p:nvSpPr>
        <p:spPr/>
        <p:txBody>
          <a:bodyPr/>
          <a:lstStyle/>
          <a:p>
            <a:pPr algn="ctr"/>
            <a:r>
              <a:rPr lang="en-GB" dirty="0"/>
              <a:t>Date: 2024-04-08</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sp>
        <p:nvSpPr>
          <p:cNvPr id="3076" name="Rectangle 4"/>
          <p:cNvSpPr>
            <a:spLocks noChangeArrowheads="1"/>
          </p:cNvSpPr>
          <p:nvPr/>
        </p:nvSpPr>
        <p:spPr bwMode="auto">
          <a:xfrm>
            <a:off x="74295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2" name="表格 1"/>
          <p:cNvGraphicFramePr>
            <a:graphicFrameLocks noGrp="1"/>
          </p:cNvGraphicFramePr>
          <p:nvPr>
            <p:extLst>
              <p:ext uri="{D42A27DB-BD31-4B8C-83A1-F6EECF244321}">
                <p14:modId xmlns:p14="http://schemas.microsoft.com/office/powerpoint/2010/main" val="2022954739"/>
              </p:ext>
            </p:extLst>
          </p:nvPr>
        </p:nvGraphicFramePr>
        <p:xfrm>
          <a:off x="1219198" y="2821146"/>
          <a:ext cx="6629400" cy="3053080"/>
        </p:xfrm>
        <a:graphic>
          <a:graphicData uri="http://schemas.openxmlformats.org/drawingml/2006/table">
            <a:tbl>
              <a:tblPr firstRow="1" bandRow="1">
                <a:tableStyleId>{C4B1156A-380E-4F78-BDF5-A606A8083BF9}</a:tableStyleId>
              </a:tblPr>
              <a:tblGrid>
                <a:gridCol w="1325880">
                  <a:extLst>
                    <a:ext uri="{9D8B030D-6E8A-4147-A177-3AD203B41FA5}">
                      <a16:colId xmlns:a16="http://schemas.microsoft.com/office/drawing/2014/main" val="20000"/>
                    </a:ext>
                  </a:extLst>
                </a:gridCol>
                <a:gridCol w="1325880">
                  <a:extLst>
                    <a:ext uri="{9D8B030D-6E8A-4147-A177-3AD203B41FA5}">
                      <a16:colId xmlns:a16="http://schemas.microsoft.com/office/drawing/2014/main" val="20001"/>
                    </a:ext>
                  </a:extLst>
                </a:gridCol>
                <a:gridCol w="1325880">
                  <a:extLst>
                    <a:ext uri="{9D8B030D-6E8A-4147-A177-3AD203B41FA5}">
                      <a16:colId xmlns:a16="http://schemas.microsoft.com/office/drawing/2014/main" val="20002"/>
                    </a:ext>
                  </a:extLst>
                </a:gridCol>
                <a:gridCol w="1325880">
                  <a:extLst>
                    <a:ext uri="{9D8B030D-6E8A-4147-A177-3AD203B41FA5}">
                      <a16:colId xmlns:a16="http://schemas.microsoft.com/office/drawing/2014/main" val="20003"/>
                    </a:ext>
                  </a:extLst>
                </a:gridCol>
                <a:gridCol w="1325880">
                  <a:extLst>
                    <a:ext uri="{9D8B030D-6E8A-4147-A177-3AD203B41FA5}">
                      <a16:colId xmlns:a16="http://schemas.microsoft.com/office/drawing/2014/main" val="20004"/>
                    </a:ext>
                  </a:extLst>
                </a:gridCol>
              </a:tblGrid>
              <a:tr h="370840">
                <a:tc>
                  <a:txBody>
                    <a:bodyPr/>
                    <a:lstStyle/>
                    <a:p>
                      <a:r>
                        <a:rPr lang="en-US" sz="1600" dirty="0"/>
                        <a:t>Name</a:t>
                      </a:r>
                    </a:p>
                  </a:txBody>
                  <a:tcPr/>
                </a:tc>
                <a:tc>
                  <a:txBody>
                    <a:bodyPr/>
                    <a:lstStyle/>
                    <a:p>
                      <a:r>
                        <a:rPr lang="en-US" sz="1600" dirty="0"/>
                        <a:t>Affiliations</a:t>
                      </a:r>
                    </a:p>
                  </a:txBody>
                  <a:tcPr/>
                </a:tc>
                <a:tc>
                  <a:txBody>
                    <a:bodyPr/>
                    <a:lstStyle/>
                    <a:p>
                      <a:r>
                        <a:rPr lang="en-US" sz="1600" dirty="0"/>
                        <a:t>Address</a:t>
                      </a:r>
                    </a:p>
                  </a:txBody>
                  <a:tcPr/>
                </a:tc>
                <a:tc>
                  <a:txBody>
                    <a:bodyPr/>
                    <a:lstStyle/>
                    <a:p>
                      <a:r>
                        <a:rPr lang="en-US" sz="1600" dirty="0"/>
                        <a:t>Phone</a:t>
                      </a:r>
                    </a:p>
                  </a:txBody>
                  <a:tcPr/>
                </a:tc>
                <a:tc>
                  <a:txBody>
                    <a:bodyPr/>
                    <a:lstStyle/>
                    <a:p>
                      <a:r>
                        <a:rPr lang="en-US" sz="1600" dirty="0"/>
                        <a:t>email</a:t>
                      </a:r>
                    </a:p>
                  </a:txBody>
                  <a:tcPr/>
                </a:tc>
                <a:extLst>
                  <a:ext uri="{0D108BD9-81ED-4DB2-BD59-A6C34878D82A}">
                    <a16:rowId xmlns:a16="http://schemas.microsoft.com/office/drawing/2014/main" val="10000"/>
                  </a:ext>
                </a:extLst>
              </a:tr>
              <a:tr h="370840">
                <a:tc>
                  <a:txBody>
                    <a:bodyPr/>
                    <a:lstStyle/>
                    <a:p>
                      <a:r>
                        <a:rPr lang="en-US" sz="1200" dirty="0"/>
                        <a:t>Jason Yuchen Guo</a:t>
                      </a:r>
                    </a:p>
                  </a:txBody>
                  <a:tcPr/>
                </a:tc>
                <a:tc row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a:t>Huawei Technologies</a:t>
                      </a:r>
                    </a:p>
                    <a:p>
                      <a:endParaRPr lang="en-US" sz="1200" dirty="0"/>
                    </a:p>
                  </a:txBody>
                  <a:tcPr/>
                </a:tc>
                <a:tc>
                  <a:txBody>
                    <a:bodyPr/>
                    <a:lstStyle/>
                    <a:p>
                      <a:endParaRPr lang="en-US" sz="1200"/>
                    </a:p>
                  </a:txBody>
                  <a:tcPr/>
                </a:tc>
                <a:tc>
                  <a:txBody>
                    <a:bodyPr/>
                    <a:lstStyle/>
                    <a:p>
                      <a:endParaRPr lang="en-US" sz="1200"/>
                    </a:p>
                  </a:txBody>
                  <a:tcPr/>
                </a:tc>
                <a:tc>
                  <a:txBody>
                    <a:bodyPr/>
                    <a:lstStyle/>
                    <a:p>
                      <a:r>
                        <a:rPr lang="en-US" sz="1200" dirty="0"/>
                        <a:t>guoyuchen@huawei.com</a:t>
                      </a:r>
                    </a:p>
                  </a:txBody>
                  <a:tcPr/>
                </a:tc>
                <a:extLst>
                  <a:ext uri="{0D108BD9-81ED-4DB2-BD59-A6C34878D82A}">
                    <a16:rowId xmlns:a16="http://schemas.microsoft.com/office/drawing/2014/main" val="10001"/>
                  </a:ext>
                </a:extLst>
              </a:tr>
              <a:tr h="370840">
                <a:tc>
                  <a:txBody>
                    <a:bodyPr/>
                    <a:lstStyle/>
                    <a:p>
                      <a:r>
                        <a:rPr lang="en-US" sz="1200" dirty="0" err="1"/>
                        <a:t>Yunbo</a:t>
                      </a:r>
                      <a:r>
                        <a:rPr lang="en-US" sz="1200" dirty="0"/>
                        <a:t> Li</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a:p>
                  </a:txBody>
                  <a:tcPr/>
                </a:tc>
                <a:extLst>
                  <a:ext uri="{0D108BD9-81ED-4DB2-BD59-A6C34878D82A}">
                    <a16:rowId xmlns:a16="http://schemas.microsoft.com/office/drawing/2014/main" val="10002"/>
                  </a:ext>
                </a:extLst>
              </a:tr>
              <a:tr h="370840">
                <a:tc>
                  <a:txBody>
                    <a:bodyPr/>
                    <a:lstStyle/>
                    <a:p>
                      <a:r>
                        <a:rPr lang="en-US" sz="1200" dirty="0" err="1"/>
                        <a:t>Guogang</a:t>
                      </a:r>
                      <a:r>
                        <a:rPr lang="en-US" sz="1200" dirty="0"/>
                        <a:t> Huang</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3"/>
                  </a:ext>
                </a:extLst>
              </a:tr>
              <a:tr h="370840">
                <a:tc>
                  <a:txBody>
                    <a:bodyPr/>
                    <a:lstStyle/>
                    <a:p>
                      <a:r>
                        <a:rPr lang="en-US" sz="1200" dirty="0"/>
                        <a:t>Ming </a:t>
                      </a:r>
                      <a:r>
                        <a:rPr lang="en-US" sz="1200" dirty="0" err="1"/>
                        <a:t>Gan</a:t>
                      </a:r>
                      <a:endParaRPr lang="en-US" sz="1200" dirty="0"/>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4"/>
                  </a:ext>
                </a:extLst>
              </a:tr>
              <a:tr h="370840">
                <a:tc>
                  <a:txBody>
                    <a:bodyPr/>
                    <a:lstStyle/>
                    <a:p>
                      <a:r>
                        <a:rPr lang="en-US" sz="1200" dirty="0"/>
                        <a:t>Ross Jian Yu</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5"/>
                  </a:ext>
                </a:extLst>
              </a:tr>
              <a:tr h="370840">
                <a:tc>
                  <a:txBody>
                    <a:bodyPr/>
                    <a:lstStyle/>
                    <a:p>
                      <a:r>
                        <a:rPr lang="en-US" sz="1200" dirty="0"/>
                        <a:t>Yue Zhao</a:t>
                      </a:r>
                    </a:p>
                  </a:txBody>
                  <a:tcPr/>
                </a:tc>
                <a:tc vMerge="1">
                  <a:txBody>
                    <a:bodyPr/>
                    <a:lstStyle/>
                    <a:p>
                      <a:endParaRPr lang="en-US" sz="1200" dirty="0"/>
                    </a:p>
                  </a:txBody>
                  <a:tcPr/>
                </a:tc>
                <a:tc>
                  <a:txBody>
                    <a:bodyPr/>
                    <a:lstStyle/>
                    <a:p>
                      <a:endParaRPr lang="en-US" sz="1200" dirty="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10006"/>
                  </a:ext>
                </a:extLst>
              </a:tr>
              <a:tr h="370840">
                <a:tc>
                  <a:txBody>
                    <a:bodyPr/>
                    <a:lstStyle/>
                    <a:p>
                      <a:r>
                        <a:rPr lang="en-US" sz="1200" dirty="0" err="1"/>
                        <a:t>Maolin</a:t>
                      </a:r>
                      <a:r>
                        <a:rPr lang="en-US" sz="1200" dirty="0"/>
                        <a:t> Zhang</a:t>
                      </a:r>
                    </a:p>
                  </a:txBody>
                  <a:tcPr/>
                </a:tc>
                <a:tc vMerge="1">
                  <a:txBody>
                    <a:bodyPr/>
                    <a:lstStyle/>
                    <a:p>
                      <a:endParaRPr lang="en-US" sz="1200" dirty="0"/>
                    </a:p>
                  </a:txBody>
                  <a:tcPr/>
                </a:tc>
                <a:tc>
                  <a:txBody>
                    <a:bodyPr/>
                    <a:lstStyle/>
                    <a:p>
                      <a:endParaRPr lang="en-US" sz="1200"/>
                    </a:p>
                  </a:txBody>
                  <a:tcPr/>
                </a:tc>
                <a:tc>
                  <a:txBody>
                    <a:bodyPr/>
                    <a:lstStyle/>
                    <a:p>
                      <a:endParaRPr lang="en-US" sz="1200" dirty="0"/>
                    </a:p>
                  </a:txBody>
                  <a:tcPr/>
                </a:tc>
                <a:tc>
                  <a:txBody>
                    <a:bodyPr/>
                    <a:lstStyle/>
                    <a:p>
                      <a:endParaRPr lang="en-US" sz="1200" dirty="0"/>
                    </a:p>
                  </a:txBody>
                  <a:tcPr/>
                </a:tc>
                <a:extLst>
                  <a:ext uri="{0D108BD9-81ED-4DB2-BD59-A6C34878D82A}">
                    <a16:rowId xmlns:a16="http://schemas.microsoft.com/office/drawing/2014/main" val="4009954364"/>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The following motion has passed for the power save of single-link operation:</a:t>
            </a:r>
          </a:p>
          <a:p>
            <a:pPr>
              <a:buFont typeface="Arial" pitchFamily="34" charset="0"/>
              <a:buChar char="•"/>
            </a:pPr>
            <a:r>
              <a:rPr lang="en-US" altLang="zh-CN" sz="1600" dirty="0" err="1"/>
              <a:t>TGbn</a:t>
            </a:r>
            <a:r>
              <a:rPr lang="en-US" altLang="zh-CN" sz="1600" dirty="0"/>
              <a:t> defines a power save mode for a STA that is a UHR Mobile AP or a UHR non-AP STA wherein the STA may transition from a lower capability mode to a higher capability mode upon reception of an initial control frame</a:t>
            </a:r>
          </a:p>
          <a:p>
            <a:pPr lvl="1">
              <a:buFont typeface="Arial" panose="020B0604020202020204" pitchFamily="34" charset="0"/>
              <a:buChar char="•"/>
            </a:pPr>
            <a:r>
              <a:rPr lang="en-US" altLang="zh-CN" sz="1400" dirty="0"/>
              <a:t>Lower capability mode (e.g., 20 MHz BW, one SS, limited data rates, PPDU format)</a:t>
            </a:r>
          </a:p>
          <a:p>
            <a:pPr lvl="1">
              <a:buFont typeface="Arial" panose="020B0604020202020204" pitchFamily="34" charset="0"/>
              <a:buChar char="•"/>
            </a:pPr>
            <a:r>
              <a:rPr lang="en-US" altLang="zh-CN" sz="1400" dirty="0"/>
              <a:t>Higher capability mode (e.g., operating BW, NSS and MCSs, with at least one higher capability than that in the lower power capability mode)</a:t>
            </a:r>
          </a:p>
          <a:p>
            <a:pPr lvl="1">
              <a:buFont typeface="Arial" panose="020B0604020202020204" pitchFamily="34" charset="0"/>
              <a:buChar char="•"/>
            </a:pPr>
            <a:r>
              <a:rPr lang="en-US" altLang="zh-CN" sz="1400" dirty="0"/>
              <a:t>Initial Control frame is TBD</a:t>
            </a:r>
          </a:p>
          <a:p>
            <a:pPr lvl="1">
              <a:buFont typeface="Arial" panose="020B0604020202020204" pitchFamily="34" charset="0"/>
              <a:buChar char="•"/>
            </a:pPr>
            <a:r>
              <a:rPr lang="en-US" altLang="zh-CN" sz="1400" dirty="0"/>
              <a:t>Whether that applies for a non-mobile AP is TBD</a:t>
            </a:r>
          </a:p>
          <a:p>
            <a:pPr>
              <a:buFont typeface="Arial" pitchFamily="34" charset="0"/>
              <a:buChar char="•"/>
            </a:pPr>
            <a:r>
              <a:rPr lang="en-US" altLang="zh-CN" sz="1800" b="0" dirty="0"/>
              <a:t>Multi-Link operation (MLO) is widely used since Wi-Fi 7, it is strongly required to define power save schemes for MLDs in </a:t>
            </a:r>
            <a:r>
              <a:rPr lang="en-US" altLang="zh-CN" sz="1800" b="0" dirty="0" err="1"/>
              <a:t>TGbn</a:t>
            </a:r>
            <a:r>
              <a:rPr lang="en-US" altLang="zh-CN" sz="1800" b="0" dirty="0"/>
              <a:t>.</a:t>
            </a:r>
          </a:p>
        </p:txBody>
      </p:sp>
    </p:spTree>
    <p:extLst>
      <p:ext uri="{BB962C8B-B14F-4D97-AF65-F5344CB8AC3E}">
        <p14:creationId xmlns:p14="http://schemas.microsoft.com/office/powerpoint/2010/main" val="1021038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Introduction</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Multi-Link SM power save (MLSMPS) mode has been proposed in </a:t>
            </a:r>
            <a:r>
              <a:rPr lang="en-US" altLang="zh-CN" sz="1800" b="0" dirty="0" err="1"/>
              <a:t>TGbe</a:t>
            </a:r>
            <a:r>
              <a:rPr lang="en-US" altLang="zh-CN" sz="1800" b="0" dirty="0"/>
              <a:t> [1-2] and </a:t>
            </a:r>
            <a:r>
              <a:rPr lang="en-US" altLang="zh-CN" sz="1800" b="0" dirty="0" err="1"/>
              <a:t>TGbn</a:t>
            </a:r>
            <a:r>
              <a:rPr lang="en-US" altLang="zh-CN" sz="1800" b="0" dirty="0"/>
              <a:t> [3], which aims to reduce the power consumption for MLDs.</a:t>
            </a:r>
          </a:p>
          <a:p>
            <a:pPr>
              <a:buFont typeface="Arial" pitchFamily="34" charset="0"/>
              <a:buChar char="•"/>
            </a:pPr>
            <a:r>
              <a:rPr lang="en-US" altLang="zh-CN" sz="1800" b="0" dirty="0"/>
              <a:t>Under the MLSMPS mode, a non-AP MLD uses a single link for listening, and becomes available on multiple links when it receives an initial control frame (ICF). After the frame exchange sequence, the non-AP MLD is available on only one link.</a:t>
            </a:r>
          </a:p>
          <a:p>
            <a:pPr lvl="1">
              <a:buFont typeface="Arial" pitchFamily="34" charset="0"/>
              <a:buChar char="•"/>
            </a:pPr>
            <a:r>
              <a:rPr lang="en-US" altLang="zh-CN" sz="1400" b="0" dirty="0"/>
              <a:t>The link that is used for listening and receiving ICF is named as MLSM primary link</a:t>
            </a:r>
          </a:p>
          <a:p>
            <a:pPr lvl="1">
              <a:buFont typeface="Arial" pitchFamily="34" charset="0"/>
              <a:buChar char="•"/>
            </a:pPr>
            <a:r>
              <a:rPr lang="en-US" altLang="zh-CN" sz="1400" b="0" dirty="0"/>
              <a:t>The link(s) that become available after receiving ICF are named as MLSM non-primary link(s)</a:t>
            </a:r>
          </a:p>
          <a:p>
            <a:pPr lvl="1">
              <a:buFont typeface="Arial" pitchFamily="34" charset="0"/>
              <a:buChar char="•"/>
            </a:pPr>
            <a:r>
              <a:rPr lang="en-US" altLang="zh-CN" sz="1400" b="0" dirty="0"/>
              <a:t>Both the MLSM primary link and the MLSM non-primary links are named as MLSM links</a:t>
            </a:r>
            <a:endParaRPr lang="en-US" altLang="zh-CN" sz="1000" b="0" dirty="0"/>
          </a:p>
          <a:p>
            <a:pPr>
              <a:buFont typeface="Arial" pitchFamily="34" charset="0"/>
              <a:buChar char="•"/>
            </a:pPr>
            <a:r>
              <a:rPr lang="en-US" altLang="zh-CN" sz="1800" b="0" dirty="0"/>
              <a:t>The ICF shall be transmitted using non-HT (dup) PPDU, with one spatial stream, and low MCS (e.g., MCS 0~3), which can be received using low capability.</a:t>
            </a:r>
          </a:p>
          <a:p>
            <a:pPr>
              <a:buFont typeface="Arial" pitchFamily="34" charset="0"/>
              <a:buChar char="•"/>
            </a:pPr>
            <a:r>
              <a:rPr lang="en-US" altLang="zh-CN" sz="1800" b="0" dirty="0"/>
              <a:t>The ICF shall also indicate the links that the AP MLD intends to use to transmit to the non-AP MLD.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Link status under MLSMPS mode</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25" name="内容占位符 2"/>
          <p:cNvSpPr>
            <a:spLocks noGrp="1"/>
          </p:cNvSpPr>
          <p:nvPr>
            <p:ph idx="1"/>
          </p:nvPr>
        </p:nvSpPr>
        <p:spPr>
          <a:xfrm>
            <a:off x="685800" y="1600206"/>
            <a:ext cx="7772400" cy="2971787"/>
          </a:xfrm>
        </p:spPr>
        <p:txBody>
          <a:bodyPr/>
          <a:lstStyle/>
          <a:p>
            <a:pPr>
              <a:buFont typeface="Arial" pitchFamily="34" charset="0"/>
              <a:buChar char="•"/>
            </a:pPr>
            <a:r>
              <a:rPr lang="en-US" altLang="zh-CN" sz="1800" b="0" dirty="0"/>
              <a:t>MLSM Primary link:</a:t>
            </a:r>
          </a:p>
          <a:p>
            <a:pPr lvl="1">
              <a:buFont typeface="Arial" pitchFamily="34" charset="0"/>
              <a:buChar char="•"/>
            </a:pPr>
            <a:r>
              <a:rPr lang="en-US" altLang="zh-CN" sz="1400" dirty="0"/>
              <a:t>Initial status: listen for ICF using low capability</a:t>
            </a:r>
          </a:p>
          <a:p>
            <a:pPr lvl="1">
              <a:buFont typeface="Arial" pitchFamily="34" charset="0"/>
              <a:buChar char="•"/>
            </a:pPr>
            <a:r>
              <a:rPr lang="en-US" altLang="zh-CN" sz="1400" b="0" dirty="0"/>
              <a:t>After receiving ICF: transition to high capability to receive data frame</a:t>
            </a:r>
          </a:p>
          <a:p>
            <a:pPr lvl="1">
              <a:buFont typeface="Arial" pitchFamily="34" charset="0"/>
              <a:buChar char="•"/>
            </a:pPr>
            <a:r>
              <a:rPr lang="en-US" altLang="zh-CN" sz="1400" dirty="0"/>
              <a:t>After frame exchange: transition to low capability to listen for ICF</a:t>
            </a:r>
            <a:endParaRPr lang="en-US" altLang="zh-CN" sz="1400" b="0" dirty="0"/>
          </a:p>
          <a:p>
            <a:pPr>
              <a:buFont typeface="Arial" pitchFamily="34" charset="0"/>
              <a:buChar char="•"/>
            </a:pPr>
            <a:r>
              <a:rPr lang="en-US" altLang="zh-CN" sz="1800" b="0" dirty="0"/>
              <a:t>MLSM Non-Primary link:</a:t>
            </a:r>
          </a:p>
          <a:p>
            <a:pPr lvl="1">
              <a:buFont typeface="Arial" pitchFamily="34" charset="0"/>
              <a:buChar char="•"/>
            </a:pPr>
            <a:r>
              <a:rPr lang="en-US" altLang="zh-CN" sz="1400" dirty="0"/>
              <a:t>Initial status: unavailable</a:t>
            </a:r>
          </a:p>
          <a:p>
            <a:pPr lvl="1">
              <a:buFont typeface="Arial" pitchFamily="34" charset="0"/>
              <a:buChar char="•"/>
            </a:pPr>
            <a:r>
              <a:rPr lang="en-US" altLang="zh-CN" sz="1400" dirty="0"/>
              <a:t>After receiving ICF on the MLSM primary link: become available, able to receive data frame using high capability</a:t>
            </a:r>
          </a:p>
          <a:p>
            <a:pPr lvl="1">
              <a:buFont typeface="Arial" pitchFamily="34" charset="0"/>
              <a:buChar char="•"/>
            </a:pPr>
            <a:r>
              <a:rPr lang="en-US" altLang="zh-CN" sz="1400" dirty="0"/>
              <a:t>After frame exchange: become unavailable</a:t>
            </a:r>
          </a:p>
          <a:p>
            <a:pPr lvl="1">
              <a:buFont typeface="Arial" pitchFamily="34" charset="0"/>
              <a:buChar char="•"/>
            </a:pPr>
            <a:r>
              <a:rPr lang="en-US" altLang="zh-CN" sz="1400" b="0" dirty="0"/>
              <a:t>If no frame exchange: </a:t>
            </a:r>
            <a:r>
              <a:rPr lang="en-US" altLang="zh-CN" sz="1400" dirty="0"/>
              <a:t>become unavailable after a timeout period</a:t>
            </a:r>
            <a:endParaRPr lang="en-US" altLang="zh-CN" sz="1800" b="0" dirty="0"/>
          </a:p>
          <a:p>
            <a:pPr>
              <a:buFont typeface="Arial" pitchFamily="34" charset="0"/>
              <a:buChar char="•"/>
            </a:pPr>
            <a:endParaRPr lang="en-US" altLang="zh-CN" sz="1800" b="0" dirty="0"/>
          </a:p>
        </p:txBody>
      </p:sp>
      <p:cxnSp>
        <p:nvCxnSpPr>
          <p:cNvPr id="5" name="直接连接符 4">
            <a:extLst>
              <a:ext uri="{FF2B5EF4-FFF2-40B4-BE49-F238E27FC236}">
                <a16:creationId xmlns:a16="http://schemas.microsoft.com/office/drawing/2014/main" id="{5B939325-6478-4CBB-B884-506505C01AD3}"/>
              </a:ext>
            </a:extLst>
          </p:cNvPr>
          <p:cNvCxnSpPr>
            <a:cxnSpLocks/>
          </p:cNvCxnSpPr>
          <p:nvPr/>
        </p:nvCxnSpPr>
        <p:spPr bwMode="auto">
          <a:xfrm flipV="1">
            <a:off x="2020095" y="5181589"/>
            <a:ext cx="6285705" cy="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 name="直接连接符 6">
            <a:extLst>
              <a:ext uri="{FF2B5EF4-FFF2-40B4-BE49-F238E27FC236}">
                <a16:creationId xmlns:a16="http://schemas.microsoft.com/office/drawing/2014/main" id="{C6A33309-48B0-4746-AC34-D55BE778C9F9}"/>
              </a:ext>
            </a:extLst>
          </p:cNvPr>
          <p:cNvCxnSpPr>
            <a:cxnSpLocks/>
          </p:cNvCxnSpPr>
          <p:nvPr/>
        </p:nvCxnSpPr>
        <p:spPr bwMode="auto">
          <a:xfrm>
            <a:off x="2020095" y="5638797"/>
            <a:ext cx="6285705"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8" name="直接连接符 7">
            <a:extLst>
              <a:ext uri="{FF2B5EF4-FFF2-40B4-BE49-F238E27FC236}">
                <a16:creationId xmlns:a16="http://schemas.microsoft.com/office/drawing/2014/main" id="{AD2F9E5C-2785-43E5-B693-DC6C5F96376E}"/>
              </a:ext>
            </a:extLst>
          </p:cNvPr>
          <p:cNvCxnSpPr>
            <a:cxnSpLocks/>
          </p:cNvCxnSpPr>
          <p:nvPr/>
        </p:nvCxnSpPr>
        <p:spPr bwMode="auto">
          <a:xfrm>
            <a:off x="2020095" y="6019797"/>
            <a:ext cx="6285705"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 name="矩形 5">
            <a:extLst>
              <a:ext uri="{FF2B5EF4-FFF2-40B4-BE49-F238E27FC236}">
                <a16:creationId xmlns:a16="http://schemas.microsoft.com/office/drawing/2014/main" id="{EE356112-47CB-414E-AAF9-9E6B81B5C582}"/>
              </a:ext>
            </a:extLst>
          </p:cNvPr>
          <p:cNvSpPr/>
          <p:nvPr/>
        </p:nvSpPr>
        <p:spPr bwMode="auto">
          <a:xfrm>
            <a:off x="2629695" y="4876797"/>
            <a:ext cx="685800" cy="30479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bg1"/>
                </a:solidFill>
                <a:effectLst/>
                <a:latin typeface="Times New Roman" pitchFamily="16" charset="0"/>
                <a:ea typeface="MS Gothic" charset="-128"/>
              </a:rPr>
              <a:t>ICF</a:t>
            </a:r>
            <a:endParaRPr kumimoji="0" lang="zh-CN" alt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AF5558D6-58C2-48F2-B3EB-EB79572C6918}"/>
              </a:ext>
            </a:extLst>
          </p:cNvPr>
          <p:cNvSpPr/>
          <p:nvPr/>
        </p:nvSpPr>
        <p:spPr bwMode="auto">
          <a:xfrm>
            <a:off x="3544095" y="5186559"/>
            <a:ext cx="685800" cy="30479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bg1"/>
                </a:solidFill>
                <a:effectLst/>
                <a:latin typeface="Times New Roman" pitchFamily="16" charset="0"/>
                <a:ea typeface="MS Gothic" charset="-128"/>
              </a:rPr>
              <a:t>ICR</a:t>
            </a:r>
            <a:endParaRPr kumimoji="0" lang="zh-CN" altLang="en-US" sz="1600" b="0" i="0" u="none" strike="noStrike" cap="none" normalizeH="0" baseline="0" dirty="0">
              <a:ln>
                <a:noFill/>
              </a:ln>
              <a:solidFill>
                <a:schemeClr val="bg1"/>
              </a:solidFill>
              <a:effectLst/>
              <a:latin typeface="Times New Roman" pitchFamily="16" charset="0"/>
              <a:ea typeface="MS Gothic" charset="-128"/>
            </a:endParaRPr>
          </a:p>
        </p:txBody>
      </p:sp>
      <p:cxnSp>
        <p:nvCxnSpPr>
          <p:cNvPr id="11" name="直接连接符 10">
            <a:extLst>
              <a:ext uri="{FF2B5EF4-FFF2-40B4-BE49-F238E27FC236}">
                <a16:creationId xmlns:a16="http://schemas.microsoft.com/office/drawing/2014/main" id="{5508B2D4-123A-4EB6-A9B3-18DC7AE48003}"/>
              </a:ext>
            </a:extLst>
          </p:cNvPr>
          <p:cNvCxnSpPr>
            <a:cxnSpLocks/>
          </p:cNvCxnSpPr>
          <p:nvPr/>
        </p:nvCxnSpPr>
        <p:spPr bwMode="auto">
          <a:xfrm>
            <a:off x="4229895" y="4724397"/>
            <a:ext cx="0" cy="1752599"/>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5" name="直接连接符 14">
            <a:extLst>
              <a:ext uri="{FF2B5EF4-FFF2-40B4-BE49-F238E27FC236}">
                <a16:creationId xmlns:a16="http://schemas.microsoft.com/office/drawing/2014/main" id="{2A7EA92A-69C9-43D3-B74B-F8A160F3D7E1}"/>
              </a:ext>
            </a:extLst>
          </p:cNvPr>
          <p:cNvCxnSpPr>
            <a:cxnSpLocks/>
          </p:cNvCxnSpPr>
          <p:nvPr/>
        </p:nvCxnSpPr>
        <p:spPr bwMode="auto">
          <a:xfrm>
            <a:off x="6668295" y="4648197"/>
            <a:ext cx="0" cy="182879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6" name="矩形 15">
            <a:extLst>
              <a:ext uri="{FF2B5EF4-FFF2-40B4-BE49-F238E27FC236}">
                <a16:creationId xmlns:a16="http://schemas.microsoft.com/office/drawing/2014/main" id="{9B49007D-4EE2-4467-9B8E-E6D65E03B3FA}"/>
              </a:ext>
            </a:extLst>
          </p:cNvPr>
          <p:cNvSpPr/>
          <p:nvPr/>
        </p:nvSpPr>
        <p:spPr bwMode="auto">
          <a:xfrm>
            <a:off x="4431716" y="4937802"/>
            <a:ext cx="1943881" cy="37554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bg1"/>
                </a:solidFill>
                <a:effectLst/>
                <a:latin typeface="Times New Roman" pitchFamily="16" charset="0"/>
                <a:ea typeface="MS Gothic" charset="-128"/>
              </a:rPr>
              <a:t>Data Exchanges</a:t>
            </a:r>
            <a:endParaRPr kumimoji="0" lang="zh-CN" alt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14" name="矩形 13">
            <a:extLst>
              <a:ext uri="{FF2B5EF4-FFF2-40B4-BE49-F238E27FC236}">
                <a16:creationId xmlns:a16="http://schemas.microsoft.com/office/drawing/2014/main" id="{FE04FE8F-D5F0-4398-AED0-E50CBE7A70E5}"/>
              </a:ext>
            </a:extLst>
          </p:cNvPr>
          <p:cNvSpPr/>
          <p:nvPr/>
        </p:nvSpPr>
        <p:spPr>
          <a:xfrm>
            <a:off x="1093443" y="4876796"/>
            <a:ext cx="1042081" cy="461665"/>
          </a:xfrm>
          <a:prstGeom prst="rect">
            <a:avLst/>
          </a:prstGeom>
        </p:spPr>
        <p:txBody>
          <a:bodyPr wrap="square">
            <a:spAutoFit/>
          </a:bodyPr>
          <a:lstStyle/>
          <a:p>
            <a:r>
              <a:rPr lang="en-US" altLang="zh-CN" sz="1200" dirty="0">
                <a:solidFill>
                  <a:schemeClr val="tx1"/>
                </a:solidFill>
              </a:rPr>
              <a:t>MLSM Primary link</a:t>
            </a:r>
            <a:endParaRPr lang="zh-CN" altLang="en-US" sz="1200" dirty="0">
              <a:solidFill>
                <a:schemeClr val="tx1"/>
              </a:solidFill>
            </a:endParaRPr>
          </a:p>
        </p:txBody>
      </p:sp>
      <p:sp>
        <p:nvSpPr>
          <p:cNvPr id="18" name="矩形 17">
            <a:extLst>
              <a:ext uri="{FF2B5EF4-FFF2-40B4-BE49-F238E27FC236}">
                <a16:creationId xmlns:a16="http://schemas.microsoft.com/office/drawing/2014/main" id="{9DB24B66-1656-45FD-A38C-D437EBF04B8F}"/>
              </a:ext>
            </a:extLst>
          </p:cNvPr>
          <p:cNvSpPr/>
          <p:nvPr/>
        </p:nvSpPr>
        <p:spPr>
          <a:xfrm>
            <a:off x="967208" y="5558132"/>
            <a:ext cx="1042081" cy="461665"/>
          </a:xfrm>
          <a:prstGeom prst="rect">
            <a:avLst/>
          </a:prstGeom>
        </p:spPr>
        <p:txBody>
          <a:bodyPr wrap="square">
            <a:spAutoFit/>
          </a:bodyPr>
          <a:lstStyle/>
          <a:p>
            <a:r>
              <a:rPr lang="en-US" altLang="zh-CN" sz="1200" dirty="0">
                <a:solidFill>
                  <a:schemeClr val="tx1"/>
                </a:solidFill>
              </a:rPr>
              <a:t>MLSM non-Primary links</a:t>
            </a:r>
            <a:endParaRPr lang="zh-CN" altLang="en-US" sz="1200" dirty="0">
              <a:solidFill>
                <a:schemeClr val="tx1"/>
              </a:solidFill>
            </a:endParaRPr>
          </a:p>
        </p:txBody>
      </p:sp>
      <p:sp>
        <p:nvSpPr>
          <p:cNvPr id="17" name="左大括号 16">
            <a:extLst>
              <a:ext uri="{FF2B5EF4-FFF2-40B4-BE49-F238E27FC236}">
                <a16:creationId xmlns:a16="http://schemas.microsoft.com/office/drawing/2014/main" id="{EF88C895-2A30-4100-9B38-CFC5B6C66C74}"/>
              </a:ext>
            </a:extLst>
          </p:cNvPr>
          <p:cNvSpPr/>
          <p:nvPr/>
        </p:nvSpPr>
        <p:spPr bwMode="auto">
          <a:xfrm>
            <a:off x="1867695" y="5562597"/>
            <a:ext cx="141593" cy="533400"/>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矩形 21">
            <a:extLst>
              <a:ext uri="{FF2B5EF4-FFF2-40B4-BE49-F238E27FC236}">
                <a16:creationId xmlns:a16="http://schemas.microsoft.com/office/drawing/2014/main" id="{CF638A4F-D9AA-4657-B98D-30F73A203E58}"/>
              </a:ext>
            </a:extLst>
          </p:cNvPr>
          <p:cNvSpPr/>
          <p:nvPr/>
        </p:nvSpPr>
        <p:spPr bwMode="auto">
          <a:xfrm>
            <a:off x="2603274" y="4491944"/>
            <a:ext cx="1142993" cy="30479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Low capability</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3" name="矩形 22">
            <a:extLst>
              <a:ext uri="{FF2B5EF4-FFF2-40B4-BE49-F238E27FC236}">
                <a16:creationId xmlns:a16="http://schemas.microsoft.com/office/drawing/2014/main" id="{10521B91-C950-4F8B-B4FD-19718C7AA7BC}"/>
              </a:ext>
            </a:extLst>
          </p:cNvPr>
          <p:cNvSpPr/>
          <p:nvPr/>
        </p:nvSpPr>
        <p:spPr bwMode="auto">
          <a:xfrm>
            <a:off x="4873625" y="4491944"/>
            <a:ext cx="1142993" cy="30479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t>High</a:t>
            </a:r>
            <a:r>
              <a:rPr kumimoji="0" lang="en-US" altLang="zh-CN" sz="1200" b="0" i="0" u="none" strike="noStrike" cap="none" normalizeH="0" baseline="0" dirty="0">
                <a:ln>
                  <a:noFill/>
                </a:ln>
                <a:solidFill>
                  <a:schemeClr val="bg1"/>
                </a:solidFill>
                <a:effectLst/>
                <a:latin typeface="Times New Roman" pitchFamily="16" charset="0"/>
                <a:ea typeface="MS Gothic" charset="-128"/>
              </a:rPr>
              <a:t> capability</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4" name="矩形 23">
            <a:extLst>
              <a:ext uri="{FF2B5EF4-FFF2-40B4-BE49-F238E27FC236}">
                <a16:creationId xmlns:a16="http://schemas.microsoft.com/office/drawing/2014/main" id="{FD4B21D1-872B-4EF8-B0EB-157103BC2A23}"/>
              </a:ext>
            </a:extLst>
          </p:cNvPr>
          <p:cNvSpPr/>
          <p:nvPr/>
        </p:nvSpPr>
        <p:spPr bwMode="auto">
          <a:xfrm>
            <a:off x="6946826" y="4491944"/>
            <a:ext cx="1142993" cy="30479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Low capability</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6" name="矩形 25">
            <a:extLst>
              <a:ext uri="{FF2B5EF4-FFF2-40B4-BE49-F238E27FC236}">
                <a16:creationId xmlns:a16="http://schemas.microsoft.com/office/drawing/2014/main" id="{8BC1E804-E5E2-47B0-AEEE-55BD12DDEDDB}"/>
              </a:ext>
            </a:extLst>
          </p:cNvPr>
          <p:cNvSpPr/>
          <p:nvPr/>
        </p:nvSpPr>
        <p:spPr bwMode="auto">
          <a:xfrm>
            <a:off x="4873624" y="6208714"/>
            <a:ext cx="1142993" cy="304790"/>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zh-CN" sz="1200" dirty="0"/>
              <a:t>High</a:t>
            </a:r>
            <a:r>
              <a:rPr kumimoji="0" lang="en-US" altLang="zh-CN" sz="1200" b="0" i="0" u="none" strike="noStrike" cap="none" normalizeH="0" baseline="0" dirty="0">
                <a:ln>
                  <a:noFill/>
                </a:ln>
                <a:solidFill>
                  <a:schemeClr val="bg1"/>
                </a:solidFill>
                <a:effectLst/>
                <a:latin typeface="Times New Roman" pitchFamily="16" charset="0"/>
                <a:ea typeface="MS Gothic" charset="-128"/>
              </a:rPr>
              <a:t> capability</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7" name="矩形 26">
            <a:extLst>
              <a:ext uri="{FF2B5EF4-FFF2-40B4-BE49-F238E27FC236}">
                <a16:creationId xmlns:a16="http://schemas.microsoft.com/office/drawing/2014/main" id="{36CE42EE-74CE-4480-A15E-E11471235CE1}"/>
              </a:ext>
            </a:extLst>
          </p:cNvPr>
          <p:cNvSpPr/>
          <p:nvPr/>
        </p:nvSpPr>
        <p:spPr bwMode="auto">
          <a:xfrm>
            <a:off x="2611893" y="6099818"/>
            <a:ext cx="1142993" cy="30479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off</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28" name="矩形 27">
            <a:extLst>
              <a:ext uri="{FF2B5EF4-FFF2-40B4-BE49-F238E27FC236}">
                <a16:creationId xmlns:a16="http://schemas.microsoft.com/office/drawing/2014/main" id="{8D10398F-4C31-4A84-B347-C637E707A97C}"/>
              </a:ext>
            </a:extLst>
          </p:cNvPr>
          <p:cNvSpPr/>
          <p:nvPr/>
        </p:nvSpPr>
        <p:spPr bwMode="auto">
          <a:xfrm>
            <a:off x="6946825" y="6099818"/>
            <a:ext cx="1142993" cy="304790"/>
          </a:xfrm>
          <a:prstGeom prst="rect">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200" b="0" i="0" u="none" strike="noStrike" cap="none" normalizeH="0" baseline="0" dirty="0">
                <a:ln>
                  <a:noFill/>
                </a:ln>
                <a:solidFill>
                  <a:schemeClr val="bg1"/>
                </a:solidFill>
                <a:effectLst/>
                <a:latin typeface="Times New Roman" pitchFamily="16" charset="0"/>
                <a:ea typeface="MS Gothic" charset="-128"/>
              </a:rPr>
              <a:t>off</a:t>
            </a:r>
            <a:endParaRPr kumimoji="0" lang="zh-CN" altLang="en-US" sz="1200" b="0" i="0" u="none" strike="noStrike" cap="none" normalizeH="0" baseline="0" dirty="0">
              <a:ln>
                <a:noFill/>
              </a:ln>
              <a:solidFill>
                <a:schemeClr val="bg1"/>
              </a:solidFill>
              <a:effectLst/>
              <a:latin typeface="Times New Roman" pitchFamily="16" charset="0"/>
              <a:ea typeface="MS Gothic" charset="-128"/>
            </a:endParaRPr>
          </a:p>
        </p:txBody>
      </p:sp>
      <p:sp>
        <p:nvSpPr>
          <p:cNvPr id="32" name="矩形 31">
            <a:extLst>
              <a:ext uri="{FF2B5EF4-FFF2-40B4-BE49-F238E27FC236}">
                <a16:creationId xmlns:a16="http://schemas.microsoft.com/office/drawing/2014/main" id="{0BF027E5-AF7B-4247-B6BF-45FD77108108}"/>
              </a:ext>
            </a:extLst>
          </p:cNvPr>
          <p:cNvSpPr/>
          <p:nvPr/>
        </p:nvSpPr>
        <p:spPr bwMode="auto">
          <a:xfrm>
            <a:off x="4557038" y="5433674"/>
            <a:ext cx="1943881" cy="37554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bg1"/>
                </a:solidFill>
                <a:effectLst/>
                <a:latin typeface="Times New Roman" pitchFamily="16" charset="0"/>
                <a:ea typeface="MS Gothic" charset="-128"/>
              </a:rPr>
              <a:t>Data Exchanges</a:t>
            </a:r>
            <a:endParaRPr kumimoji="0" lang="zh-CN" altLang="en-US" sz="1600" b="0" i="0" u="none" strike="noStrike" cap="none" normalizeH="0" baseline="0" dirty="0">
              <a:ln>
                <a:noFill/>
              </a:ln>
              <a:solidFill>
                <a:schemeClr val="bg1"/>
              </a:solidFill>
              <a:effectLst/>
              <a:latin typeface="Times New Roman" pitchFamily="16" charset="0"/>
              <a:ea typeface="MS Gothic" charset="-128"/>
            </a:endParaRPr>
          </a:p>
        </p:txBody>
      </p:sp>
      <p:sp>
        <p:nvSpPr>
          <p:cNvPr id="33" name="矩形 32">
            <a:extLst>
              <a:ext uri="{FF2B5EF4-FFF2-40B4-BE49-F238E27FC236}">
                <a16:creationId xmlns:a16="http://schemas.microsoft.com/office/drawing/2014/main" id="{662F35C4-71CD-4BDD-B709-44652798C26F}"/>
              </a:ext>
            </a:extLst>
          </p:cNvPr>
          <p:cNvSpPr/>
          <p:nvPr/>
        </p:nvSpPr>
        <p:spPr bwMode="auto">
          <a:xfrm>
            <a:off x="4669286" y="5772660"/>
            <a:ext cx="1943881" cy="375549"/>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zh-CN" sz="1600" b="0" i="0" u="none" strike="noStrike" cap="none" normalizeH="0" baseline="0" dirty="0">
                <a:ln>
                  <a:noFill/>
                </a:ln>
                <a:solidFill>
                  <a:schemeClr val="bg1"/>
                </a:solidFill>
                <a:effectLst/>
                <a:latin typeface="Times New Roman" pitchFamily="16" charset="0"/>
                <a:ea typeface="MS Gothic" charset="-128"/>
              </a:rPr>
              <a:t>Data Exchanges</a:t>
            </a:r>
            <a:endParaRPr kumimoji="0" lang="zh-CN" altLang="en-US" sz="1600" b="0" i="0" u="none" strike="noStrike" cap="none" normalizeH="0" baseline="0" dirty="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76879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How to determine MLSM Links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Step 1: during setup procedure, the non-AP MLD will indicate a set of setup links as the candidate set of links (</a:t>
            </a:r>
            <a:r>
              <a:rPr lang="en-US" altLang="zh-CN" sz="1800" dirty="0"/>
              <a:t>Set 1</a:t>
            </a:r>
            <a:r>
              <a:rPr lang="en-US" altLang="zh-CN" sz="1800" b="0" dirty="0"/>
              <a:t>) for the AP MLD to choose to transmit to the non-AP MLD under the MLSMPS mode</a:t>
            </a:r>
          </a:p>
          <a:p>
            <a:pPr>
              <a:buFont typeface="Arial" pitchFamily="34" charset="0"/>
              <a:buChar char="•"/>
            </a:pPr>
            <a:r>
              <a:rPr lang="en-US" altLang="zh-CN" sz="1800" b="0" dirty="0"/>
              <a:t>Step 2: in the ICF transmitted by the AP MLD on the MLSM primary link, the AP MLD can indicate the links (</a:t>
            </a:r>
            <a:r>
              <a:rPr lang="en-US" altLang="zh-CN" sz="1800" dirty="0"/>
              <a:t>Set 2</a:t>
            </a:r>
            <a:r>
              <a:rPr lang="en-US" altLang="zh-CN" sz="1800" b="0" dirty="0"/>
              <a:t>) that the AP MLD intends to use to transmit data frames to the non-AP MLD </a:t>
            </a:r>
          </a:p>
          <a:p>
            <a:pPr lvl="1">
              <a:buFont typeface="Arial" pitchFamily="34" charset="0"/>
              <a:buChar char="•"/>
            </a:pPr>
            <a:r>
              <a:rPr lang="en-US" altLang="zh-CN" sz="1400" b="0" dirty="0"/>
              <a:t>Set 2 is a subset of Set 1</a:t>
            </a:r>
          </a:p>
          <a:p>
            <a:pPr lvl="1">
              <a:buFont typeface="Arial" pitchFamily="34" charset="0"/>
              <a:buChar char="•"/>
            </a:pPr>
            <a:r>
              <a:rPr lang="en-US" altLang="zh-CN" sz="1400" dirty="0"/>
              <a:t>Note: AP MLD can determine Set 2 based on the scheduling (which links to use to transmit data to the non-AP MLD)</a:t>
            </a:r>
            <a:endParaRPr lang="en-US" altLang="zh-CN" sz="1800" b="0" dirty="0"/>
          </a:p>
          <a:p>
            <a:pPr>
              <a:buFont typeface="Arial" pitchFamily="34" charset="0"/>
              <a:buChar char="•"/>
            </a:pPr>
            <a:r>
              <a:rPr lang="en-US" altLang="zh-CN" sz="1800" b="0" dirty="0"/>
              <a:t>Step 3: in the ICR transmitted by the non-AP MLD on the MLSM primary link (as the response to the ICF), the non-AP MLD can further indicate the links (</a:t>
            </a:r>
            <a:r>
              <a:rPr lang="en-US" altLang="zh-CN" sz="1800" dirty="0"/>
              <a:t>Set 3</a:t>
            </a:r>
            <a:r>
              <a:rPr lang="en-US" altLang="zh-CN" sz="1800" b="0" dirty="0"/>
              <a:t>) that the non-AP MLD is ready to receive the data from the AP MLD</a:t>
            </a:r>
          </a:p>
          <a:p>
            <a:pPr lvl="1">
              <a:buFont typeface="Arial" pitchFamily="34" charset="0"/>
              <a:buChar char="•"/>
            </a:pPr>
            <a:r>
              <a:rPr lang="en-US" altLang="zh-CN" sz="1400" b="0" dirty="0"/>
              <a:t>Set 3 is a subset of Set 2</a:t>
            </a:r>
          </a:p>
          <a:p>
            <a:pPr lvl="1">
              <a:buFont typeface="Arial" pitchFamily="34" charset="0"/>
              <a:buChar char="•"/>
            </a:pPr>
            <a:r>
              <a:rPr lang="en-US" altLang="zh-CN" sz="1400" dirty="0"/>
              <a:t>Note: the non-AP MLD may not be able to receive on all the indicated MLSM links during the setup procedure due to in-device coexistence issue, hence the non-AP MLD can choose a subset of links to receive</a:t>
            </a:r>
            <a:endParaRPr lang="en-US" altLang="zh-CN" sz="1400" b="0" dirty="0"/>
          </a:p>
          <a:p>
            <a:pPr>
              <a:buFont typeface="Arial" pitchFamily="34" charset="0"/>
              <a:buChar char="•"/>
            </a:pPr>
            <a:endParaRPr lang="en-US" altLang="zh-CN" sz="1800" b="0" dirty="0"/>
          </a:p>
        </p:txBody>
      </p:sp>
    </p:spTree>
    <p:extLst>
      <p:ext uri="{BB962C8B-B14F-4D97-AF65-F5344CB8AC3E}">
        <p14:creationId xmlns:p14="http://schemas.microsoft.com/office/powerpoint/2010/main" val="2743691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ICF &amp; ICR details</a:t>
            </a:r>
            <a:endParaRPr lang="zh-CN" altLang="en-US" dirty="0"/>
          </a:p>
        </p:txBody>
      </p:sp>
      <p:sp>
        <p:nvSpPr>
          <p:cNvPr id="4" name="灯片编号占位符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5" name="内容占位符 2"/>
          <p:cNvSpPr>
            <a:spLocks noGrp="1"/>
          </p:cNvSpPr>
          <p:nvPr>
            <p:ph idx="1"/>
          </p:nvPr>
        </p:nvSpPr>
        <p:spPr>
          <a:xfrm>
            <a:off x="685800" y="1981200"/>
            <a:ext cx="7772400" cy="4267200"/>
          </a:xfrm>
        </p:spPr>
        <p:txBody>
          <a:bodyPr/>
          <a:lstStyle/>
          <a:p>
            <a:pPr>
              <a:buFont typeface="Arial" pitchFamily="34" charset="0"/>
              <a:buChar char="•"/>
            </a:pPr>
            <a:r>
              <a:rPr lang="en-US" altLang="zh-CN" sz="1800" b="0" dirty="0"/>
              <a:t>There are many schemes that require ICF/ICR exchange, e.g., dynamic power save, IDC protocol, DSO, </a:t>
            </a:r>
            <a:r>
              <a:rPr lang="en-US" altLang="zh-CN" sz="1800" b="0" dirty="0" err="1"/>
              <a:t>etc</a:t>
            </a:r>
            <a:endParaRPr lang="en-US" altLang="zh-CN" sz="1800" b="0" dirty="0"/>
          </a:p>
          <a:p>
            <a:pPr>
              <a:buFont typeface="Arial" pitchFamily="34" charset="0"/>
              <a:buChar char="•"/>
            </a:pPr>
            <a:r>
              <a:rPr lang="en-US" altLang="zh-CN" sz="1800" b="0" dirty="0"/>
              <a:t>We can use similar design for the ICF/ICR as proposed in those schemes, e.g., </a:t>
            </a:r>
          </a:p>
          <a:p>
            <a:pPr lvl="1">
              <a:buFont typeface="Arial" pitchFamily="34" charset="0"/>
              <a:buChar char="•"/>
            </a:pPr>
            <a:r>
              <a:rPr lang="en-US" altLang="zh-CN" sz="1400" dirty="0"/>
              <a:t>Reuse MU-RTS/BSRP (with some modifications)</a:t>
            </a:r>
          </a:p>
          <a:p>
            <a:pPr lvl="1">
              <a:buFont typeface="Arial" pitchFamily="34" charset="0"/>
              <a:buChar char="•"/>
            </a:pPr>
            <a:r>
              <a:rPr lang="en-US" altLang="zh-CN" sz="1400" b="0" dirty="0"/>
              <a:t>Use a new type of trigger frame</a:t>
            </a:r>
          </a:p>
          <a:p>
            <a:pPr lvl="1">
              <a:buFont typeface="Arial" pitchFamily="34" charset="0"/>
              <a:buChar char="•"/>
            </a:pPr>
            <a:r>
              <a:rPr lang="en-US" altLang="zh-CN" sz="1400" dirty="0"/>
              <a:t>Define new A-Control fields</a:t>
            </a:r>
          </a:p>
          <a:p>
            <a:pPr lvl="1">
              <a:buFont typeface="Arial" pitchFamily="34" charset="0"/>
              <a:buChar char="•"/>
            </a:pPr>
            <a:r>
              <a:rPr lang="en-US" altLang="zh-CN" sz="1400" b="0" dirty="0"/>
              <a:t>Reuse Multi-STA BA</a:t>
            </a:r>
          </a:p>
          <a:p>
            <a:pPr lvl="1">
              <a:buFont typeface="Arial" pitchFamily="34" charset="0"/>
              <a:buChar char="•"/>
            </a:pPr>
            <a:r>
              <a:rPr lang="en-US" altLang="zh-CN" sz="1400" dirty="0"/>
              <a:t>Define new control frames</a:t>
            </a:r>
          </a:p>
          <a:p>
            <a:pPr>
              <a:buFont typeface="Arial" pitchFamily="34" charset="0"/>
              <a:buChar char="•"/>
            </a:pPr>
            <a:r>
              <a:rPr lang="en-US" altLang="zh-CN" sz="1800" b="0" dirty="0"/>
              <a:t>The information needed to be carried in the ICF/ICR is:</a:t>
            </a:r>
          </a:p>
          <a:p>
            <a:pPr lvl="1">
              <a:buFont typeface="Arial" pitchFamily="34" charset="0"/>
              <a:buChar char="•"/>
            </a:pPr>
            <a:r>
              <a:rPr lang="en-US" altLang="zh-CN" sz="1400" dirty="0"/>
              <a:t>The link(s) that the AP MLD intends to use</a:t>
            </a:r>
          </a:p>
          <a:p>
            <a:pPr lvl="1">
              <a:buFont typeface="Arial" pitchFamily="34" charset="0"/>
              <a:buChar char="•"/>
            </a:pPr>
            <a:r>
              <a:rPr lang="en-US" altLang="zh-CN" sz="1400" b="0" dirty="0"/>
              <a:t>The link(s) that the non-AP MLD is ready to use</a:t>
            </a:r>
          </a:p>
        </p:txBody>
      </p:sp>
    </p:spTree>
    <p:extLst>
      <p:ext uri="{BB962C8B-B14F-4D97-AF65-F5344CB8AC3E}">
        <p14:creationId xmlns:p14="http://schemas.microsoft.com/office/powerpoint/2010/main" val="3452129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Conclusion</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We propose a MLSMPS mode for the non-AP MLD to save power under the MLO framework</a:t>
            </a:r>
          </a:p>
          <a:p>
            <a:pPr>
              <a:buFont typeface="Arial" pitchFamily="34" charset="0"/>
              <a:buChar char="•"/>
            </a:pPr>
            <a:r>
              <a:rPr lang="en-US" altLang="zh-CN" sz="1800" b="0" dirty="0"/>
              <a:t>The non-AP MLD uses one link for listening, and becomes available on multiple links after receiving ICF.</a:t>
            </a:r>
          </a:p>
          <a:p>
            <a:pPr>
              <a:buFont typeface="Arial" pitchFamily="34" charset="0"/>
              <a:buChar char="•"/>
            </a:pPr>
            <a:r>
              <a:rPr lang="en-US" altLang="zh-CN" sz="1800" b="0" dirty="0"/>
              <a:t>The AP MLD can indicate the links that it intends to use to transmit data frames to the non-AP MLD in the ICF</a:t>
            </a:r>
          </a:p>
          <a:p>
            <a:pPr>
              <a:buFont typeface="Arial" pitchFamily="34" charset="0"/>
              <a:buChar char="•"/>
            </a:pPr>
            <a:r>
              <a:rPr lang="en-US" altLang="zh-CN" sz="1800" b="0" dirty="0"/>
              <a:t>The non-AP MLD can indicate the links that the non-AP MLD is ready to receive the data from the AP MLD in the ICR</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3820752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a:t>
            </a:r>
            <a:endParaRPr lang="zh-CN" altLang="en-US" dirty="0"/>
          </a:p>
        </p:txBody>
      </p:sp>
      <p:sp>
        <p:nvSpPr>
          <p:cNvPr id="3" name="内容占位符 2"/>
          <p:cNvSpPr>
            <a:spLocks noGrp="1"/>
          </p:cNvSpPr>
          <p:nvPr>
            <p:ph idx="1"/>
          </p:nvPr>
        </p:nvSpPr>
        <p:spPr/>
        <p:txBody>
          <a:bodyPr/>
          <a:lstStyle/>
          <a:p>
            <a:pPr>
              <a:buFont typeface="Arial" pitchFamily="34" charset="0"/>
              <a:buChar char="•"/>
            </a:pPr>
            <a:r>
              <a:rPr lang="en-US" altLang="zh-CN" sz="1800" b="0" dirty="0"/>
              <a:t>Do you agree to define a MLSMPS mode in </a:t>
            </a:r>
            <a:r>
              <a:rPr lang="en-US" altLang="zh-CN" sz="1800" b="0" dirty="0" err="1"/>
              <a:t>TGbn</a:t>
            </a:r>
            <a:r>
              <a:rPr lang="en-US" altLang="zh-CN" sz="1800" b="0" dirty="0"/>
              <a:t> as follows:</a:t>
            </a:r>
          </a:p>
          <a:p>
            <a:pPr marL="742950" lvl="2" indent="-342900">
              <a:buChar char="•"/>
            </a:pPr>
            <a:r>
              <a:rPr lang="en-US" altLang="zh-CN" dirty="0"/>
              <a:t>A non-AP MLD that is in MLSM PS mode can use only one link and one active receive chain for receiving and responding to an initial frame sent by the AP, and addressed to it</a:t>
            </a:r>
          </a:p>
          <a:p>
            <a:pPr marL="742950" lvl="2" indent="-342900">
              <a:buChar char="•"/>
            </a:pPr>
            <a:r>
              <a:rPr lang="en-US" altLang="zh-CN" dirty="0"/>
              <a:t>The non-AP MLD becomes available on other links after responding to the initial frame</a:t>
            </a:r>
          </a:p>
          <a:p>
            <a:pPr marL="742950" lvl="2" indent="-342900">
              <a:buChar char="•"/>
            </a:pPr>
            <a:r>
              <a:rPr lang="en-US" altLang="zh-CN" dirty="0"/>
              <a:t>The non-AP MLD may become unavailable on any of the “other links” if The TXOP on the “other link” has ended, or the non-AP MLD does not receive any frame addressed to it on the “other links” within a timeout period</a:t>
            </a:r>
            <a:endParaRPr lang="zh-CN" altLang="en-US" sz="1400"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1259905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685800" y="1600200"/>
            <a:ext cx="7770813" cy="4875213"/>
          </a:xfrm>
        </p:spPr>
        <p:txBody>
          <a:bodyPr/>
          <a:lstStyle/>
          <a:p>
            <a:r>
              <a:rPr lang="en-US" altLang="zh-CN" sz="1600" dirty="0"/>
              <a:t>[1] 11-20-0760-05-00be-multi-link-sm-power-save-mode</a:t>
            </a:r>
          </a:p>
          <a:p>
            <a:r>
              <a:rPr lang="en-US" altLang="zh-CN" sz="1600" dirty="0"/>
              <a:t>[2] 11-22-1250-05-00be-lb266-cr-for-ml-sm-power-save-mode</a:t>
            </a:r>
          </a:p>
          <a:p>
            <a:r>
              <a:rPr lang="en-US" altLang="zh-CN" sz="1600" dirty="0"/>
              <a:t>[3] 11-23-1922-00-00bn-Multi-Link-SM-Power-Save-Mode</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03122782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60853</TotalTime>
  <Words>1063</Words>
  <Application>Microsoft Office PowerPoint</Application>
  <PresentationFormat>全屏显示(4:3)</PresentationFormat>
  <Paragraphs>102</Paragraphs>
  <Slides>9</Slides>
  <Notes>1</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9</vt:i4>
      </vt:variant>
    </vt:vector>
  </HeadingPairs>
  <TitlesOfParts>
    <vt:vector size="14" baseType="lpstr">
      <vt:lpstr>Arial Unicode MS</vt:lpstr>
      <vt:lpstr>MS Gothic</vt:lpstr>
      <vt:lpstr>Arial</vt:lpstr>
      <vt:lpstr>Times New Roman</vt:lpstr>
      <vt:lpstr>Office Theme</vt:lpstr>
      <vt:lpstr>Multi-Link SM Power Save Mode Follow Up</vt:lpstr>
      <vt:lpstr>Introduction</vt:lpstr>
      <vt:lpstr>Introduction</vt:lpstr>
      <vt:lpstr>Link status under MLSMPS mode</vt:lpstr>
      <vt:lpstr>How to determine MLSM Links</vt:lpstr>
      <vt:lpstr>ICF &amp; ICR details</vt:lpstr>
      <vt:lpstr>Conclusion</vt:lpstr>
      <vt:lpstr>Straw Poll</vt:lpstr>
      <vt:lpstr>References</vt:lpstr>
    </vt:vector>
  </TitlesOfParts>
  <Company>Huawei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Coordinated Spatial Reuse for UHR</dc:title>
  <dc:creator>Jason Yuchen Guo</dc:creator>
  <cp:lastModifiedBy>Guoyuchen (Jason Yuchen Guo)</cp:lastModifiedBy>
  <cp:revision>1328</cp:revision>
  <cp:lastPrinted>1601-01-01T00:00:00Z</cp:lastPrinted>
  <dcterms:created xsi:type="dcterms:W3CDTF">2015-10-31T00:33:08Z</dcterms:created>
  <dcterms:modified xsi:type="dcterms:W3CDTF">2024-07-17T11:56:35Z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(3)oDhROEgB0OOaUSga87uzXelopYYXtYoiyDLo+LMC9DLMq00mlz16AJ2udGFCv4dqEGXVD7lA
SGfKNxCKtmuN2BtnWskcgpYoxJPQUDtLrNYpkLcH0vYcmS5YnAyUXIjJ9l3iB0fgk0sCKKFm
jmZSAm++hvQYRYAtwXbXOW0dK3qm1Pai7Pv/LJjrqR/2y1GjRQKAg/GRQKXglc5t75OEfi3F
nogZOnVqkcL/NS37EO</vt:lpwstr>
  </property>
  <property fmtid="{D5CDD505-2E9C-101B-9397-08002B2CF9AE}" pid="3" name="_2015_ms_pID_7253431">
    <vt:lpwstr>xXzHxcp/x+nNh26aWqMKJNzmi3xP2ziAx2MkNabzxfpuFmq8zHInhA
yeyxbVk3b0mE/ooVLiRbeGf24nIW+NrAno8MPm/x+Ya3ivEcr1MVIlKSMXrb4TMOs9P5MfV4
JDzU+N27WU3dC1vf7pnJ06AaBE5EBlPw84EhpbcqpIQYZpa3Kt0k/iO8xXnPog5paXgk5XMk
k0eKAr5Y/edGMVjwot8QB6D5XRY1G1zLfarE</vt:lpwstr>
  </property>
  <property fmtid="{D5CDD505-2E9C-101B-9397-08002B2CF9AE}" pid="4" name="_2015_ms_pID_7253432">
    <vt:lpwstr>JA==</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1677468755</vt:lpwstr>
  </property>
</Properties>
</file>