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7"/>
  </p:notesMasterIdLst>
  <p:handoutMasterIdLst>
    <p:handoutMasterId r:id="rId108"/>
  </p:handoutMasterIdLst>
  <p:sldIdLst>
    <p:sldId id="256" r:id="rId2"/>
    <p:sldId id="257" r:id="rId3"/>
    <p:sldId id="258" r:id="rId4"/>
    <p:sldId id="283" r:id="rId5"/>
    <p:sldId id="262" r:id="rId6"/>
    <p:sldId id="265" r:id="rId7"/>
    <p:sldId id="273" r:id="rId8"/>
    <p:sldId id="2373" r:id="rId9"/>
    <p:sldId id="2392" r:id="rId10"/>
    <p:sldId id="2380" r:id="rId11"/>
    <p:sldId id="290" r:id="rId12"/>
    <p:sldId id="524" r:id="rId13"/>
    <p:sldId id="288" r:id="rId14"/>
    <p:sldId id="269" r:id="rId15"/>
    <p:sldId id="293" r:id="rId16"/>
    <p:sldId id="309" r:id="rId17"/>
    <p:sldId id="306" r:id="rId18"/>
    <p:sldId id="296" r:id="rId19"/>
    <p:sldId id="2394" r:id="rId20"/>
    <p:sldId id="2396" r:id="rId21"/>
    <p:sldId id="275" r:id="rId22"/>
    <p:sldId id="267" r:id="rId23"/>
    <p:sldId id="280" r:id="rId24"/>
    <p:sldId id="282" r:id="rId25"/>
    <p:sldId id="281" r:id="rId26"/>
    <p:sldId id="2397" r:id="rId27"/>
    <p:sldId id="264" r:id="rId28"/>
    <p:sldId id="2398" r:id="rId29"/>
    <p:sldId id="331" r:id="rId30"/>
    <p:sldId id="386" r:id="rId31"/>
    <p:sldId id="2711" r:id="rId32"/>
    <p:sldId id="270" r:id="rId33"/>
    <p:sldId id="2712" r:id="rId34"/>
    <p:sldId id="2402" r:id="rId35"/>
    <p:sldId id="523" r:id="rId36"/>
    <p:sldId id="862" r:id="rId37"/>
    <p:sldId id="863" r:id="rId38"/>
    <p:sldId id="2403" r:id="rId39"/>
    <p:sldId id="261" r:id="rId40"/>
    <p:sldId id="2404" r:id="rId41"/>
    <p:sldId id="2405" r:id="rId42"/>
    <p:sldId id="2406" r:id="rId43"/>
    <p:sldId id="2407" r:id="rId44"/>
    <p:sldId id="2409" r:id="rId45"/>
    <p:sldId id="1367" r:id="rId46"/>
    <p:sldId id="1425" r:id="rId47"/>
    <p:sldId id="2410" r:id="rId48"/>
    <p:sldId id="299" r:id="rId49"/>
    <p:sldId id="297" r:id="rId50"/>
    <p:sldId id="2412" r:id="rId51"/>
    <p:sldId id="2413" r:id="rId52"/>
    <p:sldId id="2414" r:id="rId53"/>
    <p:sldId id="2374" r:id="rId54"/>
    <p:sldId id="2415" r:id="rId55"/>
    <p:sldId id="2416" r:id="rId56"/>
    <p:sldId id="2550" r:id="rId57"/>
    <p:sldId id="2587" r:id="rId58"/>
    <p:sldId id="2680" r:id="rId59"/>
    <p:sldId id="2692" r:id="rId60"/>
    <p:sldId id="2585" r:id="rId61"/>
    <p:sldId id="2693" r:id="rId62"/>
    <p:sldId id="1578" r:id="rId63"/>
    <p:sldId id="1573" r:id="rId64"/>
    <p:sldId id="1579" r:id="rId65"/>
    <p:sldId id="1580" r:id="rId66"/>
    <p:sldId id="2694" r:id="rId67"/>
    <p:sldId id="2695" r:id="rId68"/>
    <p:sldId id="2696" r:id="rId69"/>
    <p:sldId id="2698" r:id="rId70"/>
    <p:sldId id="2699" r:id="rId71"/>
    <p:sldId id="910" r:id="rId72"/>
    <p:sldId id="911" r:id="rId73"/>
    <p:sldId id="912" r:id="rId74"/>
    <p:sldId id="913" r:id="rId75"/>
    <p:sldId id="2700" r:id="rId76"/>
    <p:sldId id="2701" r:id="rId77"/>
    <p:sldId id="396" r:id="rId78"/>
    <p:sldId id="2702" r:id="rId79"/>
    <p:sldId id="395" r:id="rId80"/>
    <p:sldId id="2703" r:id="rId81"/>
    <p:sldId id="2704" r:id="rId82"/>
    <p:sldId id="2705" r:id="rId83"/>
    <p:sldId id="2706" r:id="rId84"/>
    <p:sldId id="266" r:id="rId85"/>
    <p:sldId id="2707" r:id="rId86"/>
    <p:sldId id="2708" r:id="rId87"/>
    <p:sldId id="2709" r:id="rId88"/>
    <p:sldId id="2710" r:id="rId89"/>
    <p:sldId id="326" r:id="rId90"/>
    <p:sldId id="339" r:id="rId91"/>
    <p:sldId id="373" r:id="rId92"/>
    <p:sldId id="371" r:id="rId93"/>
    <p:sldId id="372" r:id="rId94"/>
    <p:sldId id="380" r:id="rId95"/>
    <p:sldId id="353" r:id="rId96"/>
    <p:sldId id="364" r:id="rId97"/>
    <p:sldId id="376" r:id="rId98"/>
    <p:sldId id="374" r:id="rId99"/>
    <p:sldId id="378" r:id="rId100"/>
    <p:sldId id="343" r:id="rId101"/>
    <p:sldId id="379" r:id="rId102"/>
    <p:sldId id="348" r:id="rId103"/>
    <p:sldId id="357" r:id="rId104"/>
    <p:sldId id="375" r:id="rId105"/>
    <p:sldId id="366" r:id="rId10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96" autoAdjust="0"/>
    <p:restoredTop sz="94660"/>
  </p:normalViewPr>
  <p:slideViewPr>
    <p:cSldViewPr>
      <p:cViewPr varScale="1">
        <p:scale>
          <a:sx n="104" d="100"/>
          <a:sy n="104" d="100"/>
        </p:scale>
        <p:origin x="91" y="35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notesMaster" Target="notesMasters/notes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handoutMaster" Target="handoutMasters/handout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LB286 CR Progress</a:t>
            </a:r>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LB286</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FD47-438F-8548-607474C05865}"/>
            </c:ext>
          </c:extLst>
        </c:ser>
        <c:ser>
          <c:idx val="1"/>
          <c:order val="1"/>
          <c:tx>
            <c:strRef>
              <c:f>Sheet1!$C$1</c:f>
              <c:strCache>
                <c:ptCount val="1"/>
                <c:pt idx="0">
                  <c:v>Current completion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52</c:v>
                </c:pt>
                <c:pt idx="1">
                  <c:v>0</c:v>
                </c:pt>
                <c:pt idx="2">
                  <c:v>45</c:v>
                </c:pt>
                <c:pt idx="3">
                  <c:v>7</c:v>
                </c:pt>
              </c:numCache>
            </c:numRef>
          </c:val>
          <c:extLst>
            <c:ext xmlns:c16="http://schemas.microsoft.com/office/drawing/2014/chart" uri="{C3380CC4-5D6E-409C-BE32-E72D297353CC}">
              <c16:uniqueId val="{00000001-FD47-438F-8548-607474C05865}"/>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LB286 CR Progress</a:t>
            </a:r>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LB286</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CCC7-4D46-9EA5-47884D18E51B}"/>
            </c:ext>
          </c:extLst>
        </c:ser>
        <c:ser>
          <c:idx val="1"/>
          <c:order val="1"/>
          <c:tx>
            <c:strRef>
              <c:f>Sheet1!$C$1</c:f>
              <c:strCache>
                <c:ptCount val="1"/>
                <c:pt idx="0">
                  <c:v>Current completion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52</c:v>
                </c:pt>
                <c:pt idx="1">
                  <c:v>0</c:v>
                </c:pt>
                <c:pt idx="2">
                  <c:v>45</c:v>
                </c:pt>
                <c:pt idx="3">
                  <c:v>7</c:v>
                </c:pt>
              </c:numCache>
            </c:numRef>
          </c:val>
          <c:extLst>
            <c:ext xmlns:c16="http://schemas.microsoft.com/office/drawing/2014/chart" uri="{C3380CC4-5D6E-409C-BE32-E72D297353CC}">
              <c16:uniqueId val="{00000001-CCC7-4D46-9EA5-47884D18E51B}"/>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dirty="0">
              <a:latin typeface="Times New Roman" charset="0"/>
            </a:endParaRPr>
          </a:p>
        </p:txBody>
      </p:sp>
      <p:sp>
        <p:nvSpPr>
          <p:cNvPr id="11268" name="Header Placeholder 3"/>
          <p:cNvSpPr>
            <a:spLocks noGrp="1"/>
          </p:cNvSpPr>
          <p:nvPr>
            <p:ph type="hdr" sz="quarter"/>
          </p:nvPr>
        </p:nvSpPr>
        <p:spPr>
          <a:noFill/>
        </p:spPr>
        <p:txBody>
          <a:bodyPr/>
          <a:lstStyle/>
          <a:p>
            <a:r>
              <a:rPr lang="en-US" dirty="0">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dirty="0">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dirty="0">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dirty="0">
                <a:latin typeface="Times New Roman" charset="0"/>
              </a:rPr>
              <a:t>Page </a:t>
            </a:r>
            <a:fld id="{484108AB-0851-459B-AB7B-943A8BD15352}" type="slidenum">
              <a:rPr lang="en-US" smtClean="0">
                <a:latin typeface="Times New Roman" charset="0"/>
              </a:rPr>
              <a:pPr/>
              <a:t>13</a:t>
            </a:fld>
            <a:endParaRPr lang="en-US" dirty="0">
              <a:latin typeface="Times New Roman" charset="0"/>
            </a:endParaRPr>
          </a:p>
        </p:txBody>
      </p:sp>
    </p:spTree>
    <p:extLst>
      <p:ext uri="{BB962C8B-B14F-4D97-AF65-F5344CB8AC3E}">
        <p14:creationId xmlns:p14="http://schemas.microsoft.com/office/powerpoint/2010/main" val="27954438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14</a:t>
            </a:fld>
            <a:endParaRPr lang="en-US"/>
          </a:p>
        </p:txBody>
      </p:sp>
      <p:sp>
        <p:nvSpPr>
          <p:cNvPr id="19462" name="Rectangle 2"/>
          <p:cNvSpPr>
            <a:spLocks noGrp="1" noRot="1" noChangeAspect="1" noChangeArrowheads="1" noTextEdit="1"/>
          </p:cNvSpPr>
          <p:nvPr>
            <p:ph type="sldImg"/>
          </p:nvPr>
        </p:nvSpPr>
        <p:spPr>
          <a:xfrm>
            <a:off x="384175" y="701675"/>
            <a:ext cx="6165850"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3729877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15</a:t>
            </a:fld>
            <a:endParaRPr lang="en-US"/>
          </a:p>
        </p:txBody>
      </p:sp>
    </p:spTree>
    <p:extLst>
      <p:ext uri="{BB962C8B-B14F-4D97-AF65-F5344CB8AC3E}">
        <p14:creationId xmlns:p14="http://schemas.microsoft.com/office/powerpoint/2010/main" val="12170594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2124433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696717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18</a:t>
            </a:fld>
            <a:endParaRPr lang="en-US"/>
          </a:p>
        </p:txBody>
      </p:sp>
    </p:spTree>
    <p:extLst>
      <p:ext uri="{BB962C8B-B14F-4D97-AF65-F5344CB8AC3E}">
        <p14:creationId xmlns:p14="http://schemas.microsoft.com/office/powerpoint/2010/main" val="26581010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802.11-24/0623</a:t>
            </a:r>
            <a:endParaRPr lang="en-US"/>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de-DE"/>
              <a:t>Marc Emmelmann (SELF)</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673790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de-DE"/>
              <a:t>doc.: IEEE 802.11-24/0623</a:t>
            </a:r>
            <a:endParaRPr lang="en-US"/>
          </a:p>
        </p:txBody>
      </p:sp>
      <p:sp>
        <p:nvSpPr>
          <p:cNvPr id="5" name="Date Placeholder 4"/>
          <p:cNvSpPr>
            <a:spLocks noGrp="1"/>
          </p:cNvSpPr>
          <p:nvPr>
            <p:ph type="dt"/>
          </p:nvPr>
        </p:nvSpPr>
        <p:spPr/>
        <p:txBody>
          <a:bodyPr/>
          <a:lstStyle/>
          <a:p>
            <a:r>
              <a:rPr lang="en-US"/>
              <a:t>May 2024</a:t>
            </a:r>
          </a:p>
        </p:txBody>
      </p:sp>
      <p:sp>
        <p:nvSpPr>
          <p:cNvPr id="6" name="Footer Placeholder 5"/>
          <p:cNvSpPr>
            <a:spLocks noGrp="1"/>
          </p:cNvSpPr>
          <p:nvPr>
            <p:ph type="ftr"/>
          </p:nvPr>
        </p:nvSpPr>
        <p:spPr/>
        <p:txBody>
          <a:bodyPr/>
          <a:lstStyle/>
          <a:p>
            <a:r>
              <a:rPr lang="de-DE"/>
              <a:t>Marc Emmelmann (SELF)</a:t>
            </a:r>
            <a:endParaRPr lang="en-US"/>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6916357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802.11-24/0623</a:t>
            </a:r>
            <a:endParaRPr lang="en-US"/>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de-DE"/>
              <a:t>Marc Emmelmann (SELF)</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404651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7411"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7412"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7413"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B6A31C27-B09A-4880-B9CE-D62100860083}" type="slidenum">
              <a:rPr lang="en-GB" altLang="en-US"/>
              <a:pPr>
                <a:spcBef>
                  <a:spcPct val="0"/>
                </a:spcBef>
              </a:pPr>
              <a:t>29</a:t>
            </a:fld>
            <a:endParaRPr lang="en-GB" altLang="en-US"/>
          </a:p>
        </p:txBody>
      </p:sp>
      <p:sp>
        <p:nvSpPr>
          <p:cNvPr id="17414" name="Rectangle 2"/>
          <p:cNvSpPr>
            <a:spLocks noGrp="1" noRot="1" noChangeAspect="1" noChangeArrowheads="1" noTextEdit="1"/>
          </p:cNvSpPr>
          <p:nvPr>
            <p:ph type="sldImg"/>
          </p:nvPr>
        </p:nvSpPr>
        <p:spPr>
          <a:xfrm>
            <a:off x="98425" y="750888"/>
            <a:ext cx="6597650" cy="3711575"/>
          </a:xfrm>
          <a:ln/>
        </p:spPr>
      </p:sp>
      <p:sp>
        <p:nvSpPr>
          <p:cNvPr id="17415"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888901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30</a:t>
            </a:fld>
            <a:endParaRPr lang="en-GB" altLang="en-US"/>
          </a:p>
        </p:txBody>
      </p:sp>
      <p:sp>
        <p:nvSpPr>
          <p:cNvPr id="19462" name="Rectangle 2"/>
          <p:cNvSpPr>
            <a:spLocks noGrp="1" noRot="1" noChangeAspect="1" noChangeArrowheads="1" noTextEdit="1"/>
          </p:cNvSpPr>
          <p:nvPr>
            <p:ph type="sldImg"/>
          </p:nvPr>
        </p:nvSpPr>
        <p:spPr>
          <a:xfrm>
            <a:off x="100013" y="750888"/>
            <a:ext cx="6596062" cy="3711575"/>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dirty="0"/>
          </a:p>
        </p:txBody>
      </p:sp>
    </p:spTree>
    <p:extLst>
      <p:ext uri="{BB962C8B-B14F-4D97-AF65-F5344CB8AC3E}">
        <p14:creationId xmlns:p14="http://schemas.microsoft.com/office/powerpoint/2010/main" val="8755072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May 2023</a:t>
            </a:r>
          </a:p>
        </p:txBody>
      </p:sp>
      <p:sp>
        <p:nvSpPr>
          <p:cNvPr id="6" name="Rectangle 6"/>
          <p:cNvSpPr>
            <a:spLocks noGrp="1" noChangeArrowheads="1"/>
          </p:cNvSpPr>
          <p:nvPr>
            <p:ph type="ftr"/>
          </p:nvPr>
        </p:nvSpPr>
        <p:spPr>
          <a:ln/>
        </p:spPr>
        <p:txBody>
          <a:bodyPr/>
          <a:lstStyle/>
          <a:p>
            <a:r>
              <a:rPr lang="en-US" dirty="0"/>
              <a:t>Peter Yee, AKAYLA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31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dirty="0"/>
              <a:t>May 2023</a:t>
            </a:r>
          </a:p>
        </p:txBody>
      </p:sp>
      <p:sp>
        <p:nvSpPr>
          <p:cNvPr id="6" name="Footer Placeholder 5"/>
          <p:cNvSpPr>
            <a:spLocks noGrp="1"/>
          </p:cNvSpPr>
          <p:nvPr>
            <p:ph type="ftr"/>
          </p:nvPr>
        </p:nvSpPr>
        <p:spPr/>
        <p:txBody>
          <a:bodyPr/>
          <a:lstStyle/>
          <a:p>
            <a:r>
              <a:rPr lang="en-US"/>
              <a:t>Peter Yee, AKAYLA</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2591537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p:spPr>
        <p:txBody>
          <a:bodyPr/>
          <a:lstStyle/>
          <a:p>
            <a:r>
              <a:rPr lang="en-US">
                <a:latin typeface="Times New Roman" charset="0"/>
              </a:rPr>
              <a:t>doc.: IEEE 802.11-yy/xxxxr0</a:t>
            </a:r>
          </a:p>
        </p:txBody>
      </p:sp>
      <p:sp>
        <p:nvSpPr>
          <p:cNvPr id="9219" name="Rectangle 3"/>
          <p:cNvSpPr>
            <a:spLocks noGrp="1" noChangeArrowheads="1"/>
          </p:cNvSpPr>
          <p:nvPr>
            <p:ph type="dt" sz="quarter" idx="1"/>
          </p:nvPr>
        </p:nvSpPr>
        <p:spPr>
          <a:noFill/>
        </p:spPr>
        <p:txBody>
          <a:bodyPr/>
          <a:lstStyle/>
          <a:p>
            <a:r>
              <a:rPr lang="en-US">
                <a:latin typeface="Times New Roman" charset="0"/>
              </a:rPr>
              <a:t>Month Year</a:t>
            </a:r>
          </a:p>
        </p:txBody>
      </p:sp>
      <p:sp>
        <p:nvSpPr>
          <p:cNvPr id="9220" name="Rectangle 6"/>
          <p:cNvSpPr>
            <a:spLocks noGrp="1" noChangeArrowheads="1"/>
          </p:cNvSpPr>
          <p:nvPr>
            <p:ph type="ftr" sz="quarter" idx="4"/>
          </p:nvPr>
        </p:nvSpPr>
        <p:spPr>
          <a:noFill/>
        </p:spPr>
        <p:txBody>
          <a:bodyPr/>
          <a:lstStyle/>
          <a:p>
            <a:pPr lvl="4"/>
            <a:r>
              <a:rPr lang="en-US">
                <a:latin typeface="Times New Roman" charset="0"/>
              </a:rPr>
              <a:t>Osama Aboul-Magd (Samsung)</a:t>
            </a:r>
          </a:p>
        </p:txBody>
      </p:sp>
      <p:sp>
        <p:nvSpPr>
          <p:cNvPr id="9221" name="Rectangle 7"/>
          <p:cNvSpPr>
            <a:spLocks noGrp="1" noChangeArrowheads="1"/>
          </p:cNvSpPr>
          <p:nvPr>
            <p:ph type="sldNum" sz="quarter" idx="5"/>
          </p:nvPr>
        </p:nvSpPr>
        <p:spPr>
          <a:noFill/>
        </p:spPr>
        <p:txBody>
          <a:bodyPr/>
          <a:lstStyle/>
          <a:p>
            <a:r>
              <a:rPr lang="en-US">
                <a:latin typeface="Times New Roman" charset="0"/>
              </a:rPr>
              <a:t>Page </a:t>
            </a:r>
            <a:fld id="{48189E4D-1385-4EFA-9270-3C7FC52F7D9E}" type="slidenum">
              <a:rPr lang="en-US" smtClean="0">
                <a:latin typeface="Times New Roman" charset="0"/>
              </a:rPr>
              <a:pPr/>
              <a:t>34</a:t>
            </a:fld>
            <a:endParaRPr lang="en-US">
              <a:latin typeface="Times New Roman" charset="0"/>
            </a:endParaRPr>
          </a:p>
        </p:txBody>
      </p:sp>
      <p:sp>
        <p:nvSpPr>
          <p:cNvPr id="9222" name="Rectangle 2"/>
          <p:cNvSpPr>
            <a:spLocks noGrp="1" noRot="1" noChangeAspect="1" noChangeArrowheads="1" noTextEdit="1"/>
          </p:cNvSpPr>
          <p:nvPr>
            <p:ph type="sldImg"/>
          </p:nvPr>
        </p:nvSpPr>
        <p:spPr>
          <a:xfrm>
            <a:off x="384175" y="701675"/>
            <a:ext cx="6165850" cy="3468688"/>
          </a:xfrm>
          <a:ln/>
        </p:spPr>
      </p:sp>
      <p:sp>
        <p:nvSpPr>
          <p:cNvPr id="9223" name="Rectangle 3"/>
          <p:cNvSpPr>
            <a:spLocks noGrp="1" noChangeArrowheads="1"/>
          </p:cNvSpPr>
          <p:nvPr>
            <p:ph type="body" idx="1"/>
          </p:nvPr>
        </p:nvSpPr>
        <p:spPr>
          <a:noFill/>
          <a:ln/>
        </p:spPr>
        <p:txBody>
          <a:bodyPr/>
          <a:lstStyle/>
          <a:p>
            <a:endParaRPr lang="en-US">
              <a:latin typeface="Times New Roman" charset="0"/>
            </a:endParaRPr>
          </a:p>
        </p:txBody>
      </p:sp>
    </p:spTree>
    <p:extLst>
      <p:ext uri="{BB962C8B-B14F-4D97-AF65-F5344CB8AC3E}">
        <p14:creationId xmlns:p14="http://schemas.microsoft.com/office/powerpoint/2010/main" val="23548839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a:latin typeface="Times New Roman" charset="0"/>
            </a:endParaRPr>
          </a:p>
        </p:txBody>
      </p:sp>
      <p:sp>
        <p:nvSpPr>
          <p:cNvPr id="11268" name="Header Placeholder 3"/>
          <p:cNvSpPr>
            <a:spLocks noGrp="1"/>
          </p:cNvSpPr>
          <p:nvPr>
            <p:ph type="hdr" sz="quarter"/>
          </p:nvPr>
        </p:nvSpPr>
        <p:spPr>
          <a:noFill/>
        </p:spPr>
        <p:txBody>
          <a:bodyPr/>
          <a:lstStyle/>
          <a:p>
            <a:r>
              <a:rPr lang="en-US">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a:latin typeface="Times New Roman" charset="0"/>
              </a:rPr>
              <a:t>Page </a:t>
            </a:r>
            <a:fld id="{484108AB-0851-459B-AB7B-943A8BD15352}" type="slidenum">
              <a:rPr lang="en-US" smtClean="0">
                <a:latin typeface="Times New Roman" charset="0"/>
              </a:rPr>
              <a:pPr/>
              <a:t>35</a:t>
            </a:fld>
            <a:endParaRPr lang="en-US">
              <a:latin typeface="Times New Roman" charset="0"/>
            </a:endParaRPr>
          </a:p>
        </p:txBody>
      </p:sp>
    </p:spTree>
    <p:extLst>
      <p:ext uri="{BB962C8B-B14F-4D97-AF65-F5344CB8AC3E}">
        <p14:creationId xmlns:p14="http://schemas.microsoft.com/office/powerpoint/2010/main" val="33409150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a:latin typeface="Times New Roman" charset="0"/>
            </a:endParaRPr>
          </a:p>
        </p:txBody>
      </p:sp>
      <p:sp>
        <p:nvSpPr>
          <p:cNvPr id="11268" name="Header Placeholder 3"/>
          <p:cNvSpPr>
            <a:spLocks noGrp="1"/>
          </p:cNvSpPr>
          <p:nvPr>
            <p:ph type="hdr" sz="quarter"/>
          </p:nvPr>
        </p:nvSpPr>
        <p:spPr>
          <a:noFill/>
        </p:spPr>
        <p:txBody>
          <a:bodyPr/>
          <a:lstStyle/>
          <a:p>
            <a:r>
              <a:rPr lang="en-US">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a:latin typeface="Times New Roman" charset="0"/>
              </a:rPr>
              <a:t>Page </a:t>
            </a:r>
            <a:fld id="{484108AB-0851-459B-AB7B-943A8BD15352}" type="slidenum">
              <a:rPr lang="en-US" smtClean="0">
                <a:latin typeface="Times New Roman" charset="0"/>
              </a:rPr>
              <a:pPr/>
              <a:t>36</a:t>
            </a:fld>
            <a:endParaRPr lang="en-US">
              <a:latin typeface="Times New Roman" charset="0"/>
            </a:endParaRPr>
          </a:p>
        </p:txBody>
      </p:sp>
    </p:spTree>
    <p:extLst>
      <p:ext uri="{BB962C8B-B14F-4D97-AF65-F5344CB8AC3E}">
        <p14:creationId xmlns:p14="http://schemas.microsoft.com/office/powerpoint/2010/main" val="14180486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25681823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87515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136014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25739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3</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752008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4090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47</a:t>
            </a:fld>
            <a:endParaRPr lang="en-US"/>
          </a:p>
        </p:txBody>
      </p:sp>
      <p:sp>
        <p:nvSpPr>
          <p:cNvPr id="19462" name="Rectangle 2"/>
          <p:cNvSpPr>
            <a:spLocks noGrp="1" noRot="1" noChangeAspect="1" noChangeArrowheads="1" noTextEdit="1"/>
          </p:cNvSpPr>
          <p:nvPr>
            <p:ph type="sldImg"/>
          </p:nvPr>
        </p:nvSpPr>
        <p:spPr>
          <a:xfrm>
            <a:off x="384175" y="701675"/>
            <a:ext cx="6165850"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8325354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48</a:t>
            </a:fld>
            <a:endParaRPr lang="en-US"/>
          </a:p>
        </p:txBody>
      </p:sp>
    </p:spTree>
    <p:extLst>
      <p:ext uri="{BB962C8B-B14F-4D97-AF65-F5344CB8AC3E}">
        <p14:creationId xmlns:p14="http://schemas.microsoft.com/office/powerpoint/2010/main" val="20574996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49</a:t>
            </a:fld>
            <a:endParaRPr lang="en-US"/>
          </a:p>
        </p:txBody>
      </p:sp>
    </p:spTree>
    <p:extLst>
      <p:ext uri="{BB962C8B-B14F-4D97-AF65-F5344CB8AC3E}">
        <p14:creationId xmlns:p14="http://schemas.microsoft.com/office/powerpoint/2010/main" val="38323535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50</a:t>
            </a:fld>
            <a:endParaRPr lang="en-US"/>
          </a:p>
        </p:txBody>
      </p:sp>
    </p:spTree>
    <p:extLst>
      <p:ext uri="{BB962C8B-B14F-4D97-AF65-F5344CB8AC3E}">
        <p14:creationId xmlns:p14="http://schemas.microsoft.com/office/powerpoint/2010/main" val="23218986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802.11-21/0444r1</a:t>
            </a:r>
            <a:endParaRPr lang="en-US" dirty="0"/>
          </a:p>
        </p:txBody>
      </p:sp>
      <p:sp>
        <p:nvSpPr>
          <p:cNvPr id="5" name="Rectangle 3"/>
          <p:cNvSpPr>
            <a:spLocks noGrp="1" noChangeArrowheads="1"/>
          </p:cNvSpPr>
          <p:nvPr>
            <p:ph type="dt"/>
          </p:nvPr>
        </p:nvSpPr>
        <p:spPr>
          <a:ln/>
        </p:spPr>
        <p:txBody>
          <a:bodyPr/>
          <a:lstStyle/>
          <a:p>
            <a:r>
              <a:rPr lang="en-US" dirty="0"/>
              <a:t>March 2021</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137346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498470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p:spPr>
        <p:txBody>
          <a:bodyPr/>
          <a:lstStyle/>
          <a:p>
            <a:r>
              <a:rPr lang="en-US" dirty="0">
                <a:latin typeface="Times New Roman" charset="0"/>
              </a:rPr>
              <a:t>doc.: IEEE 802.11-yy/xxxxr0</a:t>
            </a:r>
          </a:p>
        </p:txBody>
      </p:sp>
      <p:sp>
        <p:nvSpPr>
          <p:cNvPr id="9219" name="Rectangle 3"/>
          <p:cNvSpPr>
            <a:spLocks noGrp="1" noChangeArrowheads="1"/>
          </p:cNvSpPr>
          <p:nvPr>
            <p:ph type="dt" sz="quarter" idx="1"/>
          </p:nvPr>
        </p:nvSpPr>
        <p:spPr>
          <a:noFill/>
        </p:spPr>
        <p:txBody>
          <a:bodyPr/>
          <a:lstStyle/>
          <a:p>
            <a:r>
              <a:rPr lang="en-US" dirty="0">
                <a:latin typeface="Times New Roman" charset="0"/>
              </a:rPr>
              <a:t>Month Year</a:t>
            </a:r>
          </a:p>
        </p:txBody>
      </p:sp>
      <p:sp>
        <p:nvSpPr>
          <p:cNvPr id="9220" name="Rectangle 6"/>
          <p:cNvSpPr>
            <a:spLocks noGrp="1" noChangeArrowheads="1"/>
          </p:cNvSpPr>
          <p:nvPr>
            <p:ph type="ftr" sz="quarter" idx="4"/>
          </p:nvPr>
        </p:nvSpPr>
        <p:spPr>
          <a:noFill/>
        </p:spPr>
        <p:txBody>
          <a:bodyPr/>
          <a:lstStyle/>
          <a:p>
            <a:pPr lvl="4"/>
            <a:r>
              <a:rPr lang="en-US" dirty="0">
                <a:latin typeface="Times New Roman" charset="0"/>
              </a:rPr>
              <a:t>Osama Aboul-Magd (Samsung)</a:t>
            </a:r>
          </a:p>
        </p:txBody>
      </p:sp>
      <p:sp>
        <p:nvSpPr>
          <p:cNvPr id="9221" name="Rectangle 7"/>
          <p:cNvSpPr>
            <a:spLocks noGrp="1" noChangeArrowheads="1"/>
          </p:cNvSpPr>
          <p:nvPr>
            <p:ph type="sldNum" sz="quarter" idx="5"/>
          </p:nvPr>
        </p:nvSpPr>
        <p:spPr>
          <a:noFill/>
        </p:spPr>
        <p:txBody>
          <a:bodyPr/>
          <a:lstStyle/>
          <a:p>
            <a:r>
              <a:rPr lang="en-US" dirty="0">
                <a:latin typeface="Times New Roman" charset="0"/>
              </a:rPr>
              <a:t>Page </a:t>
            </a:r>
            <a:fld id="{48189E4D-1385-4EFA-9270-3C7FC52F7D9E}" type="slidenum">
              <a:rPr lang="en-US" smtClean="0">
                <a:latin typeface="Times New Roman" charset="0"/>
              </a:rPr>
              <a:pPr/>
              <a:t>66</a:t>
            </a:fld>
            <a:endParaRPr lang="en-US" dirty="0">
              <a:latin typeface="Times New Roman" charset="0"/>
            </a:endParaRPr>
          </a:p>
        </p:txBody>
      </p:sp>
      <p:sp>
        <p:nvSpPr>
          <p:cNvPr id="9222" name="Rectangle 2"/>
          <p:cNvSpPr>
            <a:spLocks noGrp="1" noRot="1" noChangeAspect="1" noChangeArrowheads="1" noTextEdit="1"/>
          </p:cNvSpPr>
          <p:nvPr>
            <p:ph type="sldImg"/>
          </p:nvPr>
        </p:nvSpPr>
        <p:spPr>
          <a:xfrm>
            <a:off x="384175" y="701675"/>
            <a:ext cx="6165850" cy="3468688"/>
          </a:xfrm>
          <a:ln/>
        </p:spPr>
      </p:sp>
      <p:sp>
        <p:nvSpPr>
          <p:cNvPr id="9223" name="Rectangle 3"/>
          <p:cNvSpPr>
            <a:spLocks noGrp="1" noChangeArrowheads="1"/>
          </p:cNvSpPr>
          <p:nvPr>
            <p:ph type="body" idx="1"/>
          </p:nvPr>
        </p:nvSpPr>
        <p:spPr>
          <a:noFill/>
          <a:ln/>
        </p:spPr>
        <p:txBody>
          <a:bodyPr/>
          <a:lstStyle/>
          <a:p>
            <a:endParaRPr lang="en-US" dirty="0">
              <a:latin typeface="Times New Roman" charset="0"/>
            </a:endParaRPr>
          </a:p>
        </p:txBody>
      </p:sp>
    </p:spTree>
    <p:extLst>
      <p:ext uri="{BB962C8B-B14F-4D97-AF65-F5344CB8AC3E}">
        <p14:creationId xmlns:p14="http://schemas.microsoft.com/office/powerpoint/2010/main" val="1696776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dirty="0">
              <a:latin typeface="Times New Roman" charset="0"/>
            </a:endParaRPr>
          </a:p>
        </p:txBody>
      </p:sp>
      <p:sp>
        <p:nvSpPr>
          <p:cNvPr id="11268" name="Header Placeholder 3"/>
          <p:cNvSpPr>
            <a:spLocks noGrp="1"/>
          </p:cNvSpPr>
          <p:nvPr>
            <p:ph type="hdr" sz="quarter"/>
          </p:nvPr>
        </p:nvSpPr>
        <p:spPr>
          <a:noFill/>
        </p:spPr>
        <p:txBody>
          <a:bodyPr/>
          <a:lstStyle/>
          <a:p>
            <a:r>
              <a:rPr lang="en-US" dirty="0">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dirty="0">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dirty="0">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dirty="0">
                <a:latin typeface="Times New Roman" charset="0"/>
              </a:rPr>
              <a:t>Page </a:t>
            </a:r>
            <a:fld id="{484108AB-0851-459B-AB7B-943A8BD15352}" type="slidenum">
              <a:rPr lang="en-US" smtClean="0">
                <a:latin typeface="Times New Roman" charset="0"/>
              </a:rPr>
              <a:pPr/>
              <a:t>67</a:t>
            </a:fld>
            <a:endParaRPr lang="en-US" dirty="0">
              <a:latin typeface="Times New Roman" charset="0"/>
            </a:endParaRPr>
          </a:p>
        </p:txBody>
      </p:sp>
    </p:spTree>
    <p:extLst>
      <p:ext uri="{BB962C8B-B14F-4D97-AF65-F5344CB8AC3E}">
        <p14:creationId xmlns:p14="http://schemas.microsoft.com/office/powerpoint/2010/main" val="21159610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dirty="0">
              <a:latin typeface="Times New Roman" charset="0"/>
            </a:endParaRPr>
          </a:p>
        </p:txBody>
      </p:sp>
      <p:sp>
        <p:nvSpPr>
          <p:cNvPr id="11268" name="Header Placeholder 3"/>
          <p:cNvSpPr>
            <a:spLocks noGrp="1"/>
          </p:cNvSpPr>
          <p:nvPr>
            <p:ph type="hdr" sz="quarter"/>
          </p:nvPr>
        </p:nvSpPr>
        <p:spPr>
          <a:noFill/>
        </p:spPr>
        <p:txBody>
          <a:bodyPr/>
          <a:lstStyle/>
          <a:p>
            <a:r>
              <a:rPr lang="en-US" dirty="0">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dirty="0">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dirty="0">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dirty="0">
                <a:latin typeface="Times New Roman" charset="0"/>
              </a:rPr>
              <a:t>Page </a:t>
            </a:r>
            <a:fld id="{484108AB-0851-459B-AB7B-943A8BD15352}" type="slidenum">
              <a:rPr lang="en-US" smtClean="0">
                <a:latin typeface="Times New Roman" charset="0"/>
              </a:rPr>
              <a:pPr/>
              <a:t>68</a:t>
            </a:fld>
            <a:endParaRPr lang="en-US" dirty="0">
              <a:latin typeface="Times New Roman" charset="0"/>
            </a:endParaRPr>
          </a:p>
        </p:txBody>
      </p:sp>
    </p:spTree>
    <p:extLst>
      <p:ext uri="{BB962C8B-B14F-4D97-AF65-F5344CB8AC3E}">
        <p14:creationId xmlns:p14="http://schemas.microsoft.com/office/powerpoint/2010/main" val="3799992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281599097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70</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5736352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71</a:t>
            </a:fld>
            <a:endParaRPr lang="en-US" dirty="0"/>
          </a:p>
        </p:txBody>
      </p:sp>
    </p:spTree>
    <p:extLst>
      <p:ext uri="{BB962C8B-B14F-4D97-AF65-F5344CB8AC3E}">
        <p14:creationId xmlns:p14="http://schemas.microsoft.com/office/powerpoint/2010/main" val="143398581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72</a:t>
            </a:fld>
            <a:endParaRPr lang="en-US" dirty="0"/>
          </a:p>
        </p:txBody>
      </p:sp>
    </p:spTree>
    <p:extLst>
      <p:ext uri="{BB962C8B-B14F-4D97-AF65-F5344CB8AC3E}">
        <p14:creationId xmlns:p14="http://schemas.microsoft.com/office/powerpoint/2010/main" val="377442819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73</a:t>
            </a:fld>
            <a:endParaRPr lang="en-US" dirty="0"/>
          </a:p>
        </p:txBody>
      </p:sp>
    </p:spTree>
    <p:extLst>
      <p:ext uri="{BB962C8B-B14F-4D97-AF65-F5344CB8AC3E}">
        <p14:creationId xmlns:p14="http://schemas.microsoft.com/office/powerpoint/2010/main" val="243940903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74</a:t>
            </a:fld>
            <a:endParaRPr lang="en-US" dirty="0"/>
          </a:p>
        </p:txBody>
      </p:sp>
    </p:spTree>
    <p:extLst>
      <p:ext uri="{BB962C8B-B14F-4D97-AF65-F5344CB8AC3E}">
        <p14:creationId xmlns:p14="http://schemas.microsoft.com/office/powerpoint/2010/main" val="30456242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4725283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3879337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802.11-24/0878r0</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Srinivas Kandala, Samsung</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80</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2987971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802.11-24/0878r0</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Srinivas Kandala, Samsung</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4873478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802.11-24/0878r0</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Srinivas Kandala, Samsung</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182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8329888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802.11-24/0878r0</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Srinivas Kandala, Samsung</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1461238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3555"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59DFE69E-7B67-423D-89E4-C946A1808069}" type="slidenum">
              <a:rPr lang="en-US" smtClean="0"/>
              <a:pPr/>
              <a:t>87</a:t>
            </a:fld>
            <a:endParaRPr lang="en-US"/>
          </a:p>
        </p:txBody>
      </p:sp>
      <p:sp>
        <p:nvSpPr>
          <p:cNvPr id="23558" name="Rectangle 2"/>
          <p:cNvSpPr>
            <a:spLocks noGrp="1" noRot="1" noChangeAspect="1" noChangeArrowheads="1" noTextEdit="1"/>
          </p:cNvSpPr>
          <p:nvPr>
            <p:ph type="sldImg"/>
          </p:nvPr>
        </p:nvSpPr>
        <p:spPr>
          <a:xfrm>
            <a:off x="384175" y="701675"/>
            <a:ext cx="6165850" cy="3468688"/>
          </a:xfrm>
          <a:ln/>
        </p:spPr>
      </p:sp>
      <p:sp>
        <p:nvSpPr>
          <p:cNvPr id="23559"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80763371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4579"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C2B2D208-67FA-4E74-9755-1AF3509BEB51}" type="slidenum">
              <a:rPr lang="en-US" smtClean="0"/>
              <a:pPr/>
              <a:t>88</a:t>
            </a:fld>
            <a:endParaRPr lang="en-US"/>
          </a:p>
        </p:txBody>
      </p:sp>
      <p:sp>
        <p:nvSpPr>
          <p:cNvPr id="24582" name="Rectangle 2"/>
          <p:cNvSpPr>
            <a:spLocks noGrp="1" noRot="1" noChangeAspect="1" noChangeArrowheads="1" noTextEdit="1"/>
          </p:cNvSpPr>
          <p:nvPr>
            <p:ph type="sldImg"/>
          </p:nvPr>
        </p:nvSpPr>
        <p:spPr>
          <a:xfrm>
            <a:off x="384175" y="701675"/>
            <a:ext cx="6165850"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p>
        </p:txBody>
      </p:sp>
    </p:spTree>
    <p:extLst>
      <p:ext uri="{BB962C8B-B14F-4D97-AF65-F5344CB8AC3E}">
        <p14:creationId xmlns:p14="http://schemas.microsoft.com/office/powerpoint/2010/main" val="35767776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89</a:t>
            </a:fld>
            <a:endParaRPr lang="en-US"/>
          </a:p>
        </p:txBody>
      </p:sp>
      <p:sp>
        <p:nvSpPr>
          <p:cNvPr id="41990" name="Rectangle 2"/>
          <p:cNvSpPr>
            <a:spLocks noGrp="1" noRot="1" noChangeAspect="1" noChangeArrowheads="1" noTextEdit="1"/>
          </p:cNvSpPr>
          <p:nvPr>
            <p:ph type="sldImg"/>
          </p:nvPr>
        </p:nvSpPr>
        <p:spPr>
          <a:xfrm>
            <a:off x="384175" y="701675"/>
            <a:ext cx="6165850" cy="3468688"/>
          </a:xfrm>
          <a:ln/>
        </p:spPr>
      </p:sp>
      <p:sp>
        <p:nvSpPr>
          <p:cNvPr id="4199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17099703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90</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46424647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91</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64848139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92</a:t>
            </a:fld>
            <a:endParaRPr lang="en-US"/>
          </a:p>
        </p:txBody>
      </p:sp>
      <p:sp>
        <p:nvSpPr>
          <p:cNvPr id="41990" name="Rectangle 2"/>
          <p:cNvSpPr>
            <a:spLocks noGrp="1" noRot="1" noChangeAspect="1" noChangeArrowheads="1" noTextEdit="1"/>
          </p:cNvSpPr>
          <p:nvPr>
            <p:ph type="sldImg"/>
          </p:nvPr>
        </p:nvSpPr>
        <p:spPr>
          <a:xfrm>
            <a:off x="384175" y="701675"/>
            <a:ext cx="6165850"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50911211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93</a:t>
            </a:fld>
            <a:endParaRPr lang="en-US"/>
          </a:p>
        </p:txBody>
      </p:sp>
      <p:sp>
        <p:nvSpPr>
          <p:cNvPr id="41990" name="Rectangle 2"/>
          <p:cNvSpPr>
            <a:spLocks noGrp="1" noRot="1" noChangeAspect="1" noChangeArrowheads="1" noTextEdit="1"/>
          </p:cNvSpPr>
          <p:nvPr>
            <p:ph type="sldImg"/>
          </p:nvPr>
        </p:nvSpPr>
        <p:spPr>
          <a:xfrm>
            <a:off x="384175" y="701675"/>
            <a:ext cx="6165850"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97169140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94</a:t>
            </a:fld>
            <a:endParaRPr lang="en-US"/>
          </a:p>
        </p:txBody>
      </p:sp>
      <p:sp>
        <p:nvSpPr>
          <p:cNvPr id="41990" name="Rectangle 2"/>
          <p:cNvSpPr>
            <a:spLocks noGrp="1" noRot="1" noChangeAspect="1" noChangeArrowheads="1" noTextEdit="1"/>
          </p:cNvSpPr>
          <p:nvPr>
            <p:ph type="sldImg"/>
          </p:nvPr>
        </p:nvSpPr>
        <p:spPr>
          <a:xfrm>
            <a:off x="384175" y="701675"/>
            <a:ext cx="6165850"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99633418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95</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518469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0465173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96</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037524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97</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115530932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98</a:t>
            </a:fld>
            <a:endParaRPr lang="en-US"/>
          </a:p>
        </p:txBody>
      </p:sp>
      <p:sp>
        <p:nvSpPr>
          <p:cNvPr id="40966" name="Rectangle 2"/>
          <p:cNvSpPr>
            <a:spLocks noGrp="1" noRot="1" noChangeAspect="1" noChangeArrowheads="1" noTextEdit="1"/>
          </p:cNvSpPr>
          <p:nvPr>
            <p:ph type="sldImg"/>
          </p:nvPr>
        </p:nvSpPr>
        <p:spPr>
          <a:xfrm>
            <a:off x="384175" y="701675"/>
            <a:ext cx="6165850"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91384530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99</a:t>
            </a:fld>
            <a:endParaRPr lang="en-US"/>
          </a:p>
        </p:txBody>
      </p:sp>
      <p:sp>
        <p:nvSpPr>
          <p:cNvPr id="40966" name="Rectangle 2"/>
          <p:cNvSpPr>
            <a:spLocks noGrp="1" noRot="1" noChangeAspect="1" noChangeArrowheads="1" noTextEdit="1"/>
          </p:cNvSpPr>
          <p:nvPr>
            <p:ph type="sldImg"/>
          </p:nvPr>
        </p:nvSpPr>
        <p:spPr>
          <a:xfrm>
            <a:off x="384175" y="701675"/>
            <a:ext cx="6165850"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34461742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100</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47699380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101</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7570019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102</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06127554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103</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6379856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104</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34211439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105</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2095633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00249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p:spPr>
        <p:txBody>
          <a:bodyPr/>
          <a:lstStyle/>
          <a:p>
            <a:r>
              <a:rPr lang="en-US" dirty="0">
                <a:latin typeface="Times New Roman" charset="0"/>
              </a:rPr>
              <a:t>doc.: IEEE 802.11-yy/xxxxr0</a:t>
            </a:r>
          </a:p>
        </p:txBody>
      </p:sp>
      <p:sp>
        <p:nvSpPr>
          <p:cNvPr id="9219" name="Rectangle 3"/>
          <p:cNvSpPr>
            <a:spLocks noGrp="1" noChangeArrowheads="1"/>
          </p:cNvSpPr>
          <p:nvPr>
            <p:ph type="dt" sz="quarter" idx="1"/>
          </p:nvPr>
        </p:nvSpPr>
        <p:spPr>
          <a:noFill/>
        </p:spPr>
        <p:txBody>
          <a:bodyPr/>
          <a:lstStyle/>
          <a:p>
            <a:r>
              <a:rPr lang="en-US" dirty="0">
                <a:latin typeface="Times New Roman" charset="0"/>
              </a:rPr>
              <a:t>Month Year</a:t>
            </a:r>
          </a:p>
        </p:txBody>
      </p:sp>
      <p:sp>
        <p:nvSpPr>
          <p:cNvPr id="9220" name="Rectangle 6"/>
          <p:cNvSpPr>
            <a:spLocks noGrp="1" noChangeArrowheads="1"/>
          </p:cNvSpPr>
          <p:nvPr>
            <p:ph type="ftr" sz="quarter" idx="4"/>
          </p:nvPr>
        </p:nvSpPr>
        <p:spPr>
          <a:noFill/>
        </p:spPr>
        <p:txBody>
          <a:bodyPr/>
          <a:lstStyle/>
          <a:p>
            <a:pPr lvl="4"/>
            <a:r>
              <a:rPr lang="en-US" dirty="0">
                <a:latin typeface="Times New Roman" charset="0"/>
              </a:rPr>
              <a:t>Osama Aboul-Magd (Samsung)</a:t>
            </a:r>
          </a:p>
        </p:txBody>
      </p:sp>
      <p:sp>
        <p:nvSpPr>
          <p:cNvPr id="9221" name="Rectangle 7"/>
          <p:cNvSpPr>
            <a:spLocks noGrp="1" noChangeArrowheads="1"/>
          </p:cNvSpPr>
          <p:nvPr>
            <p:ph type="sldNum" sz="quarter" idx="5"/>
          </p:nvPr>
        </p:nvSpPr>
        <p:spPr>
          <a:noFill/>
        </p:spPr>
        <p:txBody>
          <a:bodyPr/>
          <a:lstStyle/>
          <a:p>
            <a:r>
              <a:rPr lang="en-US" dirty="0">
                <a:latin typeface="Times New Roman" charset="0"/>
              </a:rPr>
              <a:t>Page </a:t>
            </a:r>
            <a:fld id="{48189E4D-1385-4EFA-9270-3C7FC52F7D9E}" type="slidenum">
              <a:rPr lang="en-US" smtClean="0">
                <a:latin typeface="Times New Roman" charset="0"/>
              </a:rPr>
              <a:pPr/>
              <a:t>11</a:t>
            </a:fld>
            <a:endParaRPr lang="en-US" dirty="0">
              <a:latin typeface="Times New Roman" charset="0"/>
            </a:endParaRPr>
          </a:p>
        </p:txBody>
      </p:sp>
      <p:sp>
        <p:nvSpPr>
          <p:cNvPr id="9222" name="Rectangle 2"/>
          <p:cNvSpPr>
            <a:spLocks noGrp="1" noRot="1" noChangeAspect="1" noChangeArrowheads="1" noTextEdit="1"/>
          </p:cNvSpPr>
          <p:nvPr>
            <p:ph type="sldImg"/>
          </p:nvPr>
        </p:nvSpPr>
        <p:spPr>
          <a:xfrm>
            <a:off x="384175" y="701675"/>
            <a:ext cx="6165850" cy="3468688"/>
          </a:xfrm>
          <a:ln/>
        </p:spPr>
      </p:sp>
      <p:sp>
        <p:nvSpPr>
          <p:cNvPr id="9223" name="Rectangle 3"/>
          <p:cNvSpPr>
            <a:spLocks noGrp="1" noChangeArrowheads="1"/>
          </p:cNvSpPr>
          <p:nvPr>
            <p:ph type="body" idx="1"/>
          </p:nvPr>
        </p:nvSpPr>
        <p:spPr>
          <a:noFill/>
          <a:ln/>
        </p:spPr>
        <p:txBody>
          <a:bodyPr/>
          <a:lstStyle/>
          <a:p>
            <a:endParaRPr lang="en-US" dirty="0">
              <a:latin typeface="Times New Roman" charset="0"/>
            </a:endParaRPr>
          </a:p>
        </p:txBody>
      </p:sp>
    </p:spTree>
    <p:extLst>
      <p:ext uri="{BB962C8B-B14F-4D97-AF65-F5344CB8AC3E}">
        <p14:creationId xmlns:p14="http://schemas.microsoft.com/office/powerpoint/2010/main" val="1255089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dirty="0">
              <a:latin typeface="Times New Roman" charset="0"/>
            </a:endParaRPr>
          </a:p>
        </p:txBody>
      </p:sp>
      <p:sp>
        <p:nvSpPr>
          <p:cNvPr id="11268" name="Header Placeholder 3"/>
          <p:cNvSpPr>
            <a:spLocks noGrp="1"/>
          </p:cNvSpPr>
          <p:nvPr>
            <p:ph type="hdr" sz="quarter"/>
          </p:nvPr>
        </p:nvSpPr>
        <p:spPr>
          <a:noFill/>
        </p:spPr>
        <p:txBody>
          <a:bodyPr/>
          <a:lstStyle/>
          <a:p>
            <a:r>
              <a:rPr lang="en-US" dirty="0">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dirty="0">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dirty="0">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dirty="0">
                <a:latin typeface="Times New Roman" charset="0"/>
              </a:rPr>
              <a:t>Page </a:t>
            </a:r>
            <a:fld id="{484108AB-0851-459B-AB7B-943A8BD15352}" type="slidenum">
              <a:rPr lang="en-US" smtClean="0">
                <a:latin typeface="Times New Roman" charset="0"/>
              </a:rPr>
              <a:pPr/>
              <a:t>12</a:t>
            </a:fld>
            <a:endParaRPr lang="en-US" dirty="0">
              <a:latin typeface="Times New Roman" charset="0"/>
            </a:endParaRPr>
          </a:p>
        </p:txBody>
      </p:sp>
    </p:spTree>
    <p:extLst>
      <p:ext uri="{BB962C8B-B14F-4D97-AF65-F5344CB8AC3E}">
        <p14:creationId xmlns:p14="http://schemas.microsoft.com/office/powerpoint/2010/main" val="1764345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2024</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dirty="0"/>
              <a:t>Xiaofei Wang (InterDigital)</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dirty="0"/>
              <a:t>Slide </a:t>
            </a:r>
            <a:fld id="{C0237118-83BD-4B23-982E-CD5E6FF86FA7}" type="slidenum">
              <a:rPr lang="en-US" smtClean="0"/>
              <a:pPr>
                <a:defRPr/>
              </a:pPr>
              <a:t>‹#›</a:t>
            </a:fld>
            <a:endParaRPr lang="en-US" dirty="0"/>
          </a:p>
        </p:txBody>
      </p:sp>
    </p:spTree>
    <p:extLst>
      <p:ext uri="{BB962C8B-B14F-4D97-AF65-F5344CB8AC3E}">
        <p14:creationId xmlns:p14="http://schemas.microsoft.com/office/powerpoint/2010/main" val="4004924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2023</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2023</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2023</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802.11-24/0710r0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datatracker.ietf.org/wg/opsawg/" TargetMode="External"/><Relationship Id="rId2" Type="http://schemas.openxmlformats.org/officeDocument/2006/relationships/notesSlide" Target="../notesSlides/notesSlide64.xml"/><Relationship Id="rId1" Type="http://schemas.openxmlformats.org/officeDocument/2006/relationships/slideLayout" Target="../slideLayouts/slideLayout2.xml"/><Relationship Id="rId6" Type="http://schemas.openxmlformats.org/officeDocument/2006/relationships/hyperlink" Target="https://www.ietf.org/topics/netmgmt/" TargetMode="External"/><Relationship Id="rId5" Type="http://schemas.openxmlformats.org/officeDocument/2006/relationships/hyperlink" Target="https://tools.ietf.org/html/rfc6632" TargetMode="External"/><Relationship Id="rId4" Type="http://schemas.openxmlformats.org/officeDocument/2006/relationships/hyperlink" Target="https://datatracker.ietf.org/doc/draft-ietf-opsawg-pcaplinktype/" TargetMode="External"/></Relationships>
</file>

<file path=ppt/slides/_rels/slide101.xml.rels><?xml version="1.0" encoding="UTF-8" standalone="yes"?>
<Relationships xmlns="http://schemas.openxmlformats.org/package/2006/relationships"><Relationship Id="rId3" Type="http://schemas.openxmlformats.org/officeDocument/2006/relationships/hyperlink" Target="https://datatracker.ietf.org/wg/intarea/" TargetMode="External"/><Relationship Id="rId2" Type="http://schemas.openxmlformats.org/officeDocument/2006/relationships/notesSlide" Target="../notesSlides/notesSlide65.xml"/><Relationship Id="rId1" Type="http://schemas.openxmlformats.org/officeDocument/2006/relationships/slideLayout" Target="../slideLayouts/slideLayout2.xml"/><Relationship Id="rId6" Type="http://schemas.openxmlformats.org/officeDocument/2006/relationships/hyperlink" Target="https://datatracker.ietf.org/doc/draft-ietf-intarea-schc-protocol-numbers/" TargetMode="External"/><Relationship Id="rId5" Type="http://schemas.openxmlformats.org/officeDocument/2006/relationships/hyperlink" Target="https://datatracker.ietf.org/doc/draft-ietf-opsawg-collected-data-manifest/" TargetMode="External"/><Relationship Id="rId4" Type="http://schemas.openxmlformats.org/officeDocument/2006/relationships/hyperlink" Target="https://www.rfc-editor.org/info/rfc9542" TargetMode="External"/></Relationships>
</file>

<file path=ppt/slides/_rels/slide102.xml.rels><?xml version="1.0" encoding="UTF-8" standalone="yes"?>
<Relationships xmlns="http://schemas.openxmlformats.org/package/2006/relationships"><Relationship Id="rId3" Type="http://schemas.openxmlformats.org/officeDocument/2006/relationships/hyperlink" Target="http://datatracker.ietf.org/wg/tls/" TargetMode="External"/><Relationship Id="rId2" Type="http://schemas.openxmlformats.org/officeDocument/2006/relationships/notesSlide" Target="../notesSlides/notesSlide66.xml"/><Relationship Id="rId1" Type="http://schemas.openxmlformats.org/officeDocument/2006/relationships/slideLayout" Target="../slideLayouts/slideLayout2.xml"/><Relationship Id="rId5" Type="http://schemas.openxmlformats.org/officeDocument/2006/relationships/hyperlink" Target="https://datatracker.ietf.org/doc/draft-ietf-tls-hybrid-design/" TargetMode="External"/><Relationship Id="rId4" Type="http://schemas.openxmlformats.org/officeDocument/2006/relationships/hyperlink" Target="https://datatracker.ietf.org/doc/draft-ietf-tls-tls12-frozen/" TargetMode="External"/></Relationships>
</file>

<file path=ppt/slides/_rels/slide103.xml.rels><?xml version="1.0" encoding="UTF-8" standalone="yes"?>
<Relationships xmlns="http://schemas.openxmlformats.org/package/2006/relationships"><Relationship Id="rId3" Type="http://schemas.openxmlformats.org/officeDocument/2006/relationships/hyperlink" Target="https://datatracker.ietf.org/wg/detnet/charter/" TargetMode="External"/><Relationship Id="rId2" Type="http://schemas.openxmlformats.org/officeDocument/2006/relationships/notesSlide" Target="../notesSlides/notesSlide67.xml"/><Relationship Id="rId1" Type="http://schemas.openxmlformats.org/officeDocument/2006/relationships/slideLayout" Target="../slideLayouts/slideLayout2.xml"/><Relationship Id="rId5" Type="http://schemas.openxmlformats.org/officeDocument/2006/relationships/hyperlink" Target="https://datatracker.ietf.org/doc/draft-ietf-raw-architecture/" TargetMode="External"/><Relationship Id="rId4" Type="http://schemas.openxmlformats.org/officeDocument/2006/relationships/hyperlink" Target="https://www.rfc-editor.org/rfc/rfc9550" TargetMode="External"/></Relationships>
</file>

<file path=ppt/slides/_rels/slide104.xml.rels><?xml version="1.0" encoding="UTF-8" standalone="yes"?>
<Relationships xmlns="http://schemas.openxmlformats.org/package/2006/relationships"><Relationship Id="rId3" Type="http://schemas.openxmlformats.org/officeDocument/2006/relationships/hyperlink" Target="https://datatracker.ietf.org/group/anima/" TargetMode="External"/><Relationship Id="rId2" Type="http://schemas.openxmlformats.org/officeDocument/2006/relationships/notesSlide" Target="../notesSlides/notesSlide68.xml"/><Relationship Id="rId1" Type="http://schemas.openxmlformats.org/officeDocument/2006/relationships/slideLayout" Target="../slideLayouts/slideLayout2.xml"/><Relationship Id="rId4" Type="http://schemas.openxmlformats.org/officeDocument/2006/relationships/hyperlink" Target="https://datatracker.ietf.org/doc/draft-ietf-anima-brski-discovery/"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datatracker.ietf.org/doc/rfc7241/" TargetMode="External"/><Relationship Id="rId2" Type="http://schemas.openxmlformats.org/officeDocument/2006/relationships/notesSlide" Target="../notesSlides/notesSlide69.xml"/><Relationship Id="rId1" Type="http://schemas.openxmlformats.org/officeDocument/2006/relationships/slideLayout" Target="../slideLayouts/slideLayout2.xml"/><Relationship Id="rId4" Type="http://schemas.openxmlformats.org/officeDocument/2006/relationships/hyperlink" Target="http://ieee-sa.centraldesktop.com/802liaisondb/FrontPage"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0664-03-0arc-arc-sc-agenda-may-2024.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0644-01-0wng-agenda-for-wng-sc-2024-may.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4/11-24-0923-00-0wng-wng-meeting-minutes-2024-may-warsaw-meeting.docx" TargetMode="Externa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7.bin"/></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0594-04-0jtc-agenda-for-may-2024-mixed-mode.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859-01-000m-p802-11revm-revision-par.docx" TargetMode="External"/><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9.emf"/></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0140-03-0000-p802-11bh-d3-0-mdr-report.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651-05-00be-tgbe-may-2024-meeting-agenda.ppt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10.emf"/><Relationship Id="rId4" Type="http://schemas.openxmlformats.org/officeDocument/2006/relationships/hyperlink" Target="https://mentor.ieee.org/802.11/dcn/23/11-23-0442-52-00be-tgbe-motions-list-part-4.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4.emf"/><Relationship Id="rId4" Type="http://schemas.openxmlformats.org/officeDocument/2006/relationships/oleObject" Target="../embeddings/oleObject10.bin"/></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0662-10-00bh-agenda-tgbh-2024-may-session.pptx"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hyperlink" Target="https://mentor.ieee.org/802.11/dcn/24/11-24-0883-03-00bh-p802-11bh-initial-sa-comments.xlsx" TargetMode="External"/><Relationship Id="rId4" Type="http://schemas.openxmlformats.org/officeDocument/2006/relationships/hyperlink" Target="https://mentor.ieee.org/802.11/dcn/22/11-22-0651-44-00bh-tgbh-motions-list.pptx" TargetMode="Externa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ross.yujian@huawei.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arol@ansley.com" TargetMode="External"/><Relationship Id="rId5" Type="http://schemas.openxmlformats.org/officeDocument/2006/relationships/hyperlink" Target="mailto:edward.ks.au@gmail.com" TargetMode="External"/><Relationship Id="rId10" Type="http://schemas.openxmlformats.org/officeDocument/2006/relationships/hyperlink" Target="mailto:claudiodasilva@meta.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xml"/><Relationship Id="rId1" Type="http://schemas.openxmlformats.org/officeDocument/2006/relationships/vmlDrawing" Target="../drawings/vmlDrawing11.vml"/><Relationship Id="rId5" Type="http://schemas.openxmlformats.org/officeDocument/2006/relationships/image" Target="../media/image11.emf"/><Relationship Id="rId4" Type="http://schemas.openxmlformats.org/officeDocument/2006/relationships/oleObject" Target="../embeddings/oleObject11.bin"/></Relationships>
</file>

<file path=ppt/slides/_rels/slide5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0666-06-00bp-tg-bp-meeting-agenda-for-may-interim-2024.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2.emf"/><Relationship Id="rId4" Type="http://schemas.openxmlformats.org/officeDocument/2006/relationships/oleObject" Target="../embeddings/oleObject12.bin"/></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0.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3.emf"/><Relationship Id="rId4" Type="http://schemas.openxmlformats.org/officeDocument/2006/relationships/oleObject" Target="../embeddings/oleObject13.bin"/></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hyperlink" Target="https://mentor.ieee.org/802.18/dcn/24/18-24-0048-06-0000-proposed-response-to-canada-ised-s-consultation-re-draft-rss-210-issue-11.pdf"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mentor.ieee.org/802.18/dcn/24/18-24-0036-04-0000-proposed-response-to-thailand-nbtc-s-consultation-re-technical-requirements-on-the-lower-6-ghz-band.pdf"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hyperlink" Target="https://mentor.ieee.org/802.18/dcn/24/18-24-0032-01-0000-proposed-modifications-to-itu-r-m-1450-5-for-may-2024-wp5a-meeting.docx" TargetMode="External"/><Relationship Id="rId5" Type="http://schemas.openxmlformats.org/officeDocument/2006/relationships/hyperlink" Target="https://mentor.ieee.org/802.18/dcn/24/18-24-0028-09-0000-proposed-feedback-to-the-cept-pc-on-draft-ecc-report-355.pdf" TargetMode="External"/><Relationship Id="rId4" Type="http://schemas.openxmlformats.org/officeDocument/2006/relationships/hyperlink" Target="https://mentor.ieee.org/802.18/dcn/24/18-24-0007-11-0000-proposed-response-to-fcc-second-further-notice-of-proposed-rulemaking-for-6ghz.pdf" TargetMode="External"/><Relationship Id="rId9" Type="http://schemas.openxmlformats.org/officeDocument/2006/relationships/hyperlink" Target="https://mentor.ieee.org/802.18/dcn/24/18-24-0039-08-0000-proposed-response-to-draft-acma-five-year-spectrum-outlook-2024-29-and-2024-25-work-program.pdf"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8/documents?is_dcn=53&amp;is_group=0000&amp;is_year=2024"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ocuments?is_dcn=910&amp;is_year=2024" TargetMode="External"/><Relationship Id="rId3" Type="http://schemas.openxmlformats.org/officeDocument/2006/relationships/hyperlink" Target="https://www.icasa.org.za/news/2024/icasa-publishes-the-draft-radio-frequency-migration-plan-and-the-draft-international-mobile-telecommunication-roadmap-for-public-consultation" TargetMode="External"/><Relationship Id="rId7" Type="http://schemas.openxmlformats.org/officeDocument/2006/relationships/hyperlink" Target="https://mentor.ieee.org/802.18/dcn/24/18-24-0047-00-0000-liaison-from-etsi-isg-thz-on-the-publication-of-gr-thz-001-and-gr-thz-002.docx"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hyperlink" Target="https://mentor.ieee.org/802.15/documents?is_dcn=280&amp;is_group=0mag&amp;is_year=2024" TargetMode="External"/><Relationship Id="rId5" Type="http://schemas.openxmlformats.org/officeDocument/2006/relationships/hyperlink" Target="https://www.fcc.gov/ecfs/document/10416238018537/1" TargetMode="External"/><Relationship Id="rId4" Type="http://schemas.openxmlformats.org/officeDocument/2006/relationships/hyperlink" Target="https://mentor.ieee.org/802.18/documents?is_dcn=54&amp;is_group=0000&amp;is_year=2024" TargetMode="External"/></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1.xml"/><Relationship Id="rId1" Type="http://schemas.openxmlformats.org/officeDocument/2006/relationships/vmlDrawing" Target="../drawings/vmlDrawing14.vml"/><Relationship Id="rId5" Type="http://schemas.openxmlformats.org/officeDocument/2006/relationships/image" Target="../media/image15.emf"/><Relationship Id="rId4" Type="http://schemas.openxmlformats.org/officeDocument/2006/relationships/oleObject" Target="../embeddings/oleObject14.bin"/></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1.xml"/><Relationship Id="rId1" Type="http://schemas.openxmlformats.org/officeDocument/2006/relationships/vmlDrawing" Target="../drawings/vmlDrawing15.vml"/><Relationship Id="rId5" Type="http://schemas.openxmlformats.org/officeDocument/2006/relationships/image" Target="../media/image17.emf"/><Relationship Id="rId4" Type="http://schemas.openxmlformats.org/officeDocument/2006/relationships/oleObject" Target="../embeddings/oleObject15.bin"/></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https://www.wi-fi.org/news-events/newsroom/wi-fi-alliance-congratulates-ntia-spectrum-team-on-the-national-spectrum" TargetMode="External"/><Relationship Id="rId2" Type="http://schemas.openxmlformats.org/officeDocument/2006/relationships/hyperlink" Target="https://www.wi-fi.org/news-events/newsroom/wi-fi-alliance-afc-specifications-and-tools-streamline-standard-power-device" TargetMode="External"/><Relationship Id="rId1" Type="http://schemas.openxmlformats.org/officeDocument/2006/relationships/slideLayout" Target="../slideLayouts/slideLayout2.xml"/><Relationship Id="rId6" Type="http://schemas.openxmlformats.org/officeDocument/2006/relationships/hyperlink" Target="https://www.wi-fi.org/news-events/newsroom/wi-fi-alliance-members-showcase-value-of-wi-fi-certified" TargetMode="External"/><Relationship Id="rId5" Type="http://schemas.openxmlformats.org/officeDocument/2006/relationships/hyperlink" Target="https://www.wi-fi.org/news-events/newsroom/wi-fi-alliance-celebrates-25-years-of-wi-fi-innovation-and-impact" TargetMode="External"/><Relationship Id="rId4" Type="http://schemas.openxmlformats.org/officeDocument/2006/relationships/hyperlink" Target="https://www.wi-fi.org/news-events/newsroom/wi-fi-alliance-applauds-automated-frequency-coordination-afc-system-approval" TargetMode="External"/></Relationships>
</file>

<file path=ppt/slides/_rels/slide86.xml.rels><?xml version="1.0" encoding="UTF-8" standalone="yes"?>
<Relationships xmlns="http://schemas.openxmlformats.org/package/2006/relationships"><Relationship Id="rId3" Type="http://schemas.openxmlformats.org/officeDocument/2006/relationships/hyperlink" Target="http://www.wi-fi.org/who-we-are/current-work-areas"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hyperlink" Target="http://www.wi-fi.org/" TargetMode="External"/></Relationships>
</file>

<file path=ppt/slides/_rels/slide87.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19.emf"/><Relationship Id="rId4" Type="http://schemas.openxmlformats.org/officeDocument/2006/relationships/oleObject" Target="../embeddings/oleObject16.bin"/></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 Id="rId6" Type="http://schemas.openxmlformats.org/officeDocument/2006/relationships/hyperlink" Target="https://datatracker.ietf.org/group/edu/materials/" TargetMode="External"/><Relationship Id="rId5" Type="http://schemas.openxmlformats.org/officeDocument/2006/relationships/hyperlink" Target="https://mentor.ieee.org/802.11/dcn/16/11-16-0500-01-0000-ietf-95-wireless-tutorial-802-11-overview.pptx" TargetMode="External"/><Relationship Id="rId4" Type="http://schemas.openxmlformats.org/officeDocument/2006/relationships/hyperlink" Target="https://www.ietf.org/about/participate/get-starte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4/11-24-0879-00-0000-ieee-p802-11bk-d2-0-mandatory-draft-review-mdr-repor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www.iab.org/activities/joint-activities/iab-ieee-coordination/" TargetMode="External"/><Relationship Id="rId2" Type="http://schemas.openxmlformats.org/officeDocument/2006/relationships/notesSlide" Target="../notesSlides/notesSlide54.xml"/><Relationship Id="rId1" Type="http://schemas.openxmlformats.org/officeDocument/2006/relationships/slideLayout" Target="../slideLayouts/slideLayout2.xml"/><Relationship Id="rId4" Type="http://schemas.openxmlformats.org/officeDocument/2006/relationships/hyperlink" Target="https://datatracker.ietf.org/iabasg/ietfieee/meetings/"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www.rfc-editor.org/info/rfc9542" TargetMode="External"/><Relationship Id="rId2" Type="http://schemas.openxmlformats.org/officeDocument/2006/relationships/notesSlide" Target="../notesSlides/notesSlide55.xml"/><Relationship Id="rId1" Type="http://schemas.openxmlformats.org/officeDocument/2006/relationships/slideLayout" Target="../slideLayouts/slideLayout2.xml"/><Relationship Id="rId5" Type="http://schemas.openxmlformats.org/officeDocument/2006/relationships/hyperlink" Target="https://www.rfc-editor.org/info/rfc9562" TargetMode="External"/><Relationship Id="rId4" Type="http://schemas.openxmlformats.org/officeDocument/2006/relationships/hyperlink" Target="https://www.rfc-editor.org/info/rfc7042" TargetMode="External"/></Relationships>
</file>

<file path=ppt/slides/_rels/slide92.xml.rels><?xml version="1.0" encoding="UTF-8" standalone="yes"?>
<Relationships xmlns="http://schemas.openxmlformats.org/package/2006/relationships"><Relationship Id="rId3" Type="http://schemas.openxmlformats.org/officeDocument/2006/relationships/hyperlink" Target="https://datatracker.ietf.org/wg/bofs/"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 Id="rId6" Type="http://schemas.openxmlformats.org/officeDocument/2006/relationships/hyperlink" Target="https://datatracker.ietf.org/wg/spice/about/" TargetMode="External"/><Relationship Id="rId5" Type="http://schemas.openxmlformats.org/officeDocument/2006/relationships/hyperlink" Target="https://datatracker.ietf.org/wg/alldispatch/about/" TargetMode="External"/><Relationship Id="rId4" Type="http://schemas.openxmlformats.org/officeDocument/2006/relationships/hyperlink" Target="https://datatracker.ietf.org/wg/sconepro/about/" TargetMode="External"/></Relationships>
</file>

<file path=ppt/slides/_rels/slide93.xml.rels><?xml version="1.0" encoding="UTF-8" standalone="yes"?>
<Relationships xmlns="http://schemas.openxmlformats.org/package/2006/relationships"><Relationship Id="rId8" Type="http://schemas.openxmlformats.org/officeDocument/2006/relationships/hyperlink" Target="https://datatracker.ietf.org/wg/ccamp/about/" TargetMode="External"/><Relationship Id="rId13" Type="http://schemas.openxmlformats.org/officeDocument/2006/relationships/hyperlink" Target="https://datatracker.ietf.org/doc/charter-ietf-emu/" TargetMode="External"/><Relationship Id="rId18" Type="http://schemas.openxmlformats.org/officeDocument/2006/relationships/hyperlink" Target="https://datatracker.ietf.org/wg/multi/about/" TargetMode="External"/><Relationship Id="rId3" Type="http://schemas.openxmlformats.org/officeDocument/2006/relationships/hyperlink" Target="https://datatracker.ietf.org/group/chartering/" TargetMode="External"/><Relationship Id="rId7" Type="http://schemas.openxmlformats.org/officeDocument/2006/relationships/hyperlink" Target="https://datatracker.ietf.org/doc/charter-ietf-asdf/" TargetMode="External"/><Relationship Id="rId12" Type="http://schemas.openxmlformats.org/officeDocument/2006/relationships/hyperlink" Target="https://datatracker.ietf.org/wg/emu/about/" TargetMode="External"/><Relationship Id="rId17" Type="http://schemas.openxmlformats.org/officeDocument/2006/relationships/hyperlink" Target="https://datatracker.ietf.org/doc/charter-ietf-mls/" TargetMode="External"/><Relationship Id="rId2" Type="http://schemas.openxmlformats.org/officeDocument/2006/relationships/notesSlide" Target="../notesSlides/notesSlide57.xml"/><Relationship Id="rId16" Type="http://schemas.openxmlformats.org/officeDocument/2006/relationships/hyperlink" Target="https://datatracker.ietf.org/wg/mls/about/" TargetMode="External"/><Relationship Id="rId1" Type="http://schemas.openxmlformats.org/officeDocument/2006/relationships/slideLayout" Target="../slideLayouts/slideLayout2.xml"/><Relationship Id="rId6" Type="http://schemas.openxmlformats.org/officeDocument/2006/relationships/hyperlink" Target="https://datatracker.ietf.org/wg/asdf/about/" TargetMode="External"/><Relationship Id="rId11" Type="http://schemas.openxmlformats.org/officeDocument/2006/relationships/hyperlink" Target="https://datatracker.ietf.org/doc/charter-ietf-deleg/" TargetMode="External"/><Relationship Id="rId5" Type="http://schemas.openxmlformats.org/officeDocument/2006/relationships/hyperlink" Target="https://datatracker.ietf.org/doc/charter-irtf-hrpc/" TargetMode="External"/><Relationship Id="rId15" Type="http://schemas.openxmlformats.org/officeDocument/2006/relationships/hyperlink" Target="https://datatracker.ietf.org/doc/charter-ietf-grow/" TargetMode="External"/><Relationship Id="rId10" Type="http://schemas.openxmlformats.org/officeDocument/2006/relationships/hyperlink" Target="https://datatracker.ietf.org/wg/deleg/about/" TargetMode="External"/><Relationship Id="rId19" Type="http://schemas.openxmlformats.org/officeDocument/2006/relationships/hyperlink" Target="https://datatracker.ietf.org/doc/charter-ietf-multi/" TargetMode="External"/><Relationship Id="rId4" Type="http://schemas.openxmlformats.org/officeDocument/2006/relationships/hyperlink" Target="https://datatracker.ietf.org/rg/hrpc/about/" TargetMode="External"/><Relationship Id="rId9" Type="http://schemas.openxmlformats.org/officeDocument/2006/relationships/hyperlink" Target="https://datatracker.ietf.org/doc/charter-ietf-ccamp/" TargetMode="External"/><Relationship Id="rId14" Type="http://schemas.openxmlformats.org/officeDocument/2006/relationships/hyperlink" Target="https://datatracker.ietf.org/wg/grow/about/"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datatracker.ietf.org/wg/srv6ops/about/" TargetMode="External"/><Relationship Id="rId3" Type="http://schemas.openxmlformats.org/officeDocument/2006/relationships/hyperlink" Target="https://datatracker.ietf.org/group/chartering/" TargetMode="External"/><Relationship Id="rId7" Type="http://schemas.openxmlformats.org/officeDocument/2006/relationships/hyperlink" Target="https://datatracker.ietf.org/doc/charter-ietf-spice/" TargetMode="External"/><Relationship Id="rId2" Type="http://schemas.openxmlformats.org/officeDocument/2006/relationships/notesSlide" Target="../notesSlides/notesSlide58.xml"/><Relationship Id="rId1" Type="http://schemas.openxmlformats.org/officeDocument/2006/relationships/slideLayout" Target="../slideLayouts/slideLayout2.xml"/><Relationship Id="rId6" Type="http://schemas.openxmlformats.org/officeDocument/2006/relationships/hyperlink" Target="https://datatracker.ietf.org/wg/spice/about/" TargetMode="External"/><Relationship Id="rId5" Type="http://schemas.openxmlformats.org/officeDocument/2006/relationships/hyperlink" Target="https://datatracker.ietf.org/doc/charter-ietf-opsawg/" TargetMode="External"/><Relationship Id="rId4" Type="http://schemas.openxmlformats.org/officeDocument/2006/relationships/hyperlink" Target="https://datatracker.ietf.org/wg/opsawg/about/" TargetMode="External"/><Relationship Id="rId9" Type="http://schemas.openxmlformats.org/officeDocument/2006/relationships/hyperlink" Target="https://datatracker.ietf.org/doc/charter-ietf-srv6ops/"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www.ietf.org/blog/yang-catalog-latest-developments-ietf-100-hackathon/" TargetMode="External"/><Relationship Id="rId2" Type="http://schemas.openxmlformats.org/officeDocument/2006/relationships/notesSlide" Target="../notesSlides/notesSlide59.xml"/><Relationship Id="rId1" Type="http://schemas.openxmlformats.org/officeDocument/2006/relationships/slideLayout" Target="../slideLayouts/slideLayout2.xml"/><Relationship Id="rId5" Type="http://schemas.openxmlformats.org/officeDocument/2006/relationships/hyperlink" Target="https://1.ieee802.org/yangsters/" TargetMode="External"/><Relationship Id="rId4" Type="http://schemas.openxmlformats.org/officeDocument/2006/relationships/hyperlink" Target="https://yangcatalog.org/" TargetMode="External"/></Relationships>
</file>

<file path=ppt/slides/_rels/slide96.xml.rels><?xml version="1.0" encoding="UTF-8" standalone="yes"?>
<Relationships xmlns="http://schemas.openxmlformats.org/package/2006/relationships"><Relationship Id="rId3" Type="http://schemas.openxmlformats.org/officeDocument/2006/relationships/hyperlink" Target="http://datatracker.ietf.org/wg/6lo/" TargetMode="External"/><Relationship Id="rId2" Type="http://schemas.openxmlformats.org/officeDocument/2006/relationships/notesSlide" Target="../notesSlides/notesSlide60.xml"/><Relationship Id="rId1" Type="http://schemas.openxmlformats.org/officeDocument/2006/relationships/slideLayout" Target="../slideLayouts/slideLayout2.xml"/><Relationship Id="rId4" Type="http://schemas.openxmlformats.org/officeDocument/2006/relationships/hyperlink" Target="https://datatracker.ietf.org/doc/draft-ietf-6lo-prefix-registration/" TargetMode="External"/></Relationships>
</file>

<file path=ppt/slides/_rels/slide97.xml.rels><?xml version="1.0" encoding="UTF-8" standalone="yes"?>
<Relationships xmlns="http://schemas.openxmlformats.org/package/2006/relationships"><Relationship Id="rId3" Type="http://schemas.openxmlformats.org/officeDocument/2006/relationships/hyperlink" Target="http://datatracker.ietf.org/wg/roll/" TargetMode="External"/><Relationship Id="rId2" Type="http://schemas.openxmlformats.org/officeDocument/2006/relationships/notesSlide" Target="../notesSlides/notesSlide61.xml"/><Relationship Id="rId1" Type="http://schemas.openxmlformats.org/officeDocument/2006/relationships/slideLayout" Target="../slideLayouts/slideLayout2.xml"/><Relationship Id="rId5" Type="http://schemas.openxmlformats.org/officeDocument/2006/relationships/hyperlink" Target="https://datatracker.ietf.org/group/iotdir/about/" TargetMode="External"/><Relationship Id="rId4" Type="http://schemas.openxmlformats.org/officeDocument/2006/relationships/hyperlink" Target="http://datatracker.ietf.org/wg/core/" TargetMode="External"/></Relationships>
</file>

<file path=ppt/slides/_rels/slide98.xml.rels><?xml version="1.0" encoding="UTF-8" standalone="yes"?>
<Relationships xmlns="http://schemas.openxmlformats.org/package/2006/relationships"><Relationship Id="rId3" Type="http://schemas.openxmlformats.org/officeDocument/2006/relationships/hyperlink" Target="http://datatracker.ietf.org/wg/madinas/" TargetMode="External"/><Relationship Id="rId2" Type="http://schemas.openxmlformats.org/officeDocument/2006/relationships/notesSlide" Target="../notesSlides/notesSlide62.xml"/><Relationship Id="rId1" Type="http://schemas.openxmlformats.org/officeDocument/2006/relationships/slideLayout" Target="../slideLayouts/slideLayout2.xml"/><Relationship Id="rId5" Type="http://schemas.openxmlformats.org/officeDocument/2006/relationships/hyperlink" Target="https://datatracker.ietf.org/doc/draft-ietf-madinas-use-cases/" TargetMode="External"/><Relationship Id="rId4" Type="http://schemas.openxmlformats.org/officeDocument/2006/relationships/hyperlink" Target="https://datatracker.ietf.org/doc/draft-ietf-madinas-mac-address-randomization/" TargetMode="External"/></Relationships>
</file>

<file path=ppt/slides/_rels/slide99.xml.rels><?xml version="1.0" encoding="UTF-8" standalone="yes"?>
<Relationships xmlns="http://schemas.openxmlformats.org/package/2006/relationships"><Relationship Id="rId3" Type="http://schemas.openxmlformats.org/officeDocument/2006/relationships/hyperlink" Target="http://datatracker.ietf.org/wg/emu/" TargetMode="External"/><Relationship Id="rId7" Type="http://schemas.openxmlformats.org/officeDocument/2006/relationships/hyperlink" Target="https://datatracker.ietf.org/doc/draft-janfred-eap-fido/" TargetMode="External"/><Relationship Id="rId2" Type="http://schemas.openxmlformats.org/officeDocument/2006/relationships/notesSlide" Target="../notesSlides/notesSlide63.xml"/><Relationship Id="rId1" Type="http://schemas.openxmlformats.org/officeDocument/2006/relationships/slideLayout" Target="../slideLayouts/slideLayout2.xml"/><Relationship Id="rId6" Type="http://schemas.openxmlformats.org/officeDocument/2006/relationships/hyperlink" Target="https://datatracker.ietf.org/doc/draft-ingles-eap-edhoc/" TargetMode="External"/><Relationship Id="rId5" Type="http://schemas.openxmlformats.org/officeDocument/2006/relationships/hyperlink" Target="https://datatracker.ietf.org/doc/draft-dekok-emu-eap-arpa/" TargetMode="External"/><Relationship Id="rId4" Type="http://schemas.openxmlformats.org/officeDocument/2006/relationships/hyperlink" Target="https://datatracker.ietf.org/doc/draft-ietf-emu-rfc7170bi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802.11 WG May 2024 Closing Reports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2024-05-16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56312109"/>
              </p:ext>
            </p:extLst>
          </p:nvPr>
        </p:nvGraphicFramePr>
        <p:xfrm>
          <a:off x="982663" y="2416175"/>
          <a:ext cx="10058400" cy="2428875"/>
        </p:xfrm>
        <a:graphic>
          <a:graphicData uri="http://schemas.openxmlformats.org/presentationml/2006/ole">
            <mc:AlternateContent xmlns:mc="http://schemas.openxmlformats.org/markup-compatibility/2006">
              <mc:Choice xmlns:v="urn:schemas-microsoft-com:vml" Requires="v">
                <p:oleObj spid="_x0000_s1030" name="Document" r:id="rId4" imgW="10504897" imgH="2538262" progId="Word.Document.8">
                  <p:embed/>
                </p:oleObj>
              </mc:Choice>
              <mc:Fallback>
                <p:oleObj name="Document" r:id="rId4" imgW="10504897" imgH="2538262" progId="Word.Document.8">
                  <p:embed/>
                  <p:pic>
                    <p:nvPicPr>
                      <p:cNvPr id="0" name="Picture 3"/>
                      <p:cNvPicPr>
                        <a:picLocks noChangeAspect="1" noChangeArrowheads="1"/>
                      </p:cNvPicPr>
                      <p:nvPr/>
                    </p:nvPicPr>
                    <p:blipFill>
                      <a:blip r:embed="rId5"/>
                      <a:srcRect/>
                      <a:stretch>
                        <a:fillRect/>
                      </a:stretch>
                    </p:blipFill>
                    <p:spPr bwMode="auto">
                      <a:xfrm>
                        <a:off x="982663" y="2416175"/>
                        <a:ext cx="10058400" cy="24288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id="{D632FD04-4C77-43F9-BC04-94463E79ECED}"/>
              </a:ext>
            </a:extLst>
          </p:cNvPr>
          <p:cNvSpPr>
            <a:spLocks noGrp="1"/>
          </p:cNvSpPr>
          <p:nvPr>
            <p:ph type="ftr" idx="11"/>
          </p:nvPr>
        </p:nvSpPr>
        <p:spPr/>
        <p:txBody>
          <a:bodyPr/>
          <a:lstStyle/>
          <a:p>
            <a:r>
              <a:rPr lang="en-GB"/>
              <a:t>Stephen McCann, Huawei</a:t>
            </a:r>
          </a:p>
        </p:txBody>
      </p:sp>
      <p:sp>
        <p:nvSpPr>
          <p:cNvPr id="3" name="Slide Number Placeholder 2">
            <a:extLst>
              <a:ext uri="{FF2B5EF4-FFF2-40B4-BE49-F238E27FC236}">
                <a16:creationId xmlns:a16="http://schemas.microsoft.com/office/drawing/2014/main" id="{15942B00-031F-4851-A8DC-A1B94623C3AA}"/>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4" name="Date Placeholder 3">
            <a:extLst>
              <a:ext uri="{FF2B5EF4-FFF2-40B4-BE49-F238E27FC236}">
                <a16:creationId xmlns:a16="http://schemas.microsoft.com/office/drawing/2014/main" id="{05FF5A44-396B-4361-B9AB-D6B70F1C8F0C}"/>
              </a:ext>
            </a:extLst>
          </p:cNvPr>
          <p:cNvSpPr>
            <a:spLocks noGrp="1"/>
          </p:cNvSpPr>
          <p:nvPr>
            <p:ph type="dt" idx="10"/>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81000" y="1374776"/>
            <a:ext cx="11429999" cy="3930649"/>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7" name="Footer Placeholder 6">
            <a:extLst>
              <a:ext uri="{FF2B5EF4-FFF2-40B4-BE49-F238E27FC236}">
                <a16:creationId xmlns:a16="http://schemas.microsoft.com/office/drawing/2014/main" id="{3A19A585-488B-4BE1-8002-7EC7CA2756A9}"/>
              </a:ext>
            </a:extLst>
          </p:cNvPr>
          <p:cNvSpPr>
            <a:spLocks noGrp="1"/>
          </p:cNvSpPr>
          <p:nvPr>
            <p:ph type="ftr" idx="14"/>
          </p:nvPr>
        </p:nvSpPr>
        <p:spPr/>
        <p:txBody>
          <a:bodyPr/>
          <a:lstStyle/>
          <a:p>
            <a:r>
              <a:rPr lang="en-GB"/>
              <a:t>Emily Qi, Intel</a:t>
            </a:r>
            <a:endParaRPr lang="en-GB" dirty="0"/>
          </a:p>
        </p:txBody>
      </p:sp>
      <p:sp>
        <p:nvSpPr>
          <p:cNvPr id="8" name="Slide Number Placeholder 7">
            <a:extLst>
              <a:ext uri="{FF2B5EF4-FFF2-40B4-BE49-F238E27FC236}">
                <a16:creationId xmlns:a16="http://schemas.microsoft.com/office/drawing/2014/main" id="{A2A8D436-9930-4230-A84B-B9BA9772DC6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9" name="Date Placeholder 8">
            <a:extLst>
              <a:ext uri="{FF2B5EF4-FFF2-40B4-BE49-F238E27FC236}">
                <a16:creationId xmlns:a16="http://schemas.microsoft.com/office/drawing/2014/main" id="{6A4B5ACC-87CE-4630-A225-77A1B056BD2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87678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Operations Area Working Group</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http://datatracker.ietf.org/wg/opsawg/</a:t>
            </a:r>
            <a:endParaRPr lang="en-US" sz="2000" dirty="0"/>
          </a:p>
          <a:p>
            <a:pPr marL="457200" lvl="1" indent="0">
              <a:lnSpc>
                <a:spcPct val="80000"/>
              </a:lnSpc>
              <a:defRPr/>
            </a:pPr>
            <a:endParaRPr lang="en-US" sz="1400" dirty="0"/>
          </a:p>
          <a:p>
            <a:pPr>
              <a:lnSpc>
                <a:spcPct val="80000"/>
              </a:lnSpc>
              <a:defRPr/>
            </a:pPr>
            <a:r>
              <a:rPr lang="en-US" sz="1800" dirty="0"/>
              <a:t>Updates</a:t>
            </a:r>
            <a:endParaRPr lang="en-US" sz="1400" dirty="0"/>
          </a:p>
          <a:p>
            <a:pPr lvl="1">
              <a:lnSpc>
                <a:spcPct val="80000"/>
              </a:lnSpc>
              <a:defRPr/>
            </a:pPr>
            <a:r>
              <a:rPr lang="en-US" sz="1400" dirty="0"/>
              <a:t>Revised: Link-Layer Types for PCAP and PCAPNG Capture File Formats: </a:t>
            </a:r>
            <a:r>
              <a:rPr lang="en-US" sz="1400" dirty="0">
                <a:hlinkClick r:id="rId4"/>
              </a:rPr>
              <a:t>https://datatracker.ietf.org/doc/draft-ietf-opsawg-pcaplinktype/</a:t>
            </a:r>
            <a:r>
              <a:rPr lang="en-US" sz="1400" dirty="0"/>
              <a:t> (April 2024)</a:t>
            </a:r>
          </a:p>
          <a:p>
            <a:pPr lvl="2">
              <a:lnSpc>
                <a:spcPct val="80000"/>
              </a:lnSpc>
              <a:defRPr/>
            </a:pPr>
            <a:r>
              <a:rPr lang="en-US" sz="1200" dirty="0"/>
              <a:t>Has several IEEE 802.11-related types</a:t>
            </a:r>
          </a:p>
          <a:p>
            <a:pPr lvl="1">
              <a:lnSpc>
                <a:spcPct val="80000"/>
              </a:lnSpc>
              <a:defRPr/>
            </a:pPr>
            <a:endParaRPr lang="en-US" sz="1800" dirty="0"/>
          </a:p>
          <a:p>
            <a:pPr>
              <a:lnSpc>
                <a:spcPct val="80000"/>
              </a:lnSpc>
              <a:defRPr/>
            </a:pPr>
            <a:r>
              <a:rPr lang="en-US" sz="1800" dirty="0"/>
              <a:t>Background</a:t>
            </a:r>
            <a:endParaRPr lang="en-US" sz="1600" dirty="0"/>
          </a:p>
          <a:p>
            <a:pPr lvl="1">
              <a:lnSpc>
                <a:spcPct val="80000"/>
              </a:lnSpc>
              <a:spcAft>
                <a:spcPts val="600"/>
              </a:spcAft>
              <a:defRPr/>
            </a:pPr>
            <a:r>
              <a:rPr lang="en-US" sz="1400" dirty="0"/>
              <a:t>Of interest: RFC 6632, An Overview of the IETF Network Management Protocols, see </a:t>
            </a:r>
            <a:r>
              <a:rPr lang="en-US" sz="1400" dirty="0">
                <a:hlinkClick r:id="rId5"/>
              </a:rPr>
              <a:t>https://tools.ietf.org/html/rfc6632</a:t>
            </a:r>
            <a:r>
              <a:rPr lang="en-US" sz="1400" dirty="0"/>
              <a:t> </a:t>
            </a:r>
          </a:p>
          <a:p>
            <a:pPr lvl="1">
              <a:lnSpc>
                <a:spcPct val="80000"/>
              </a:lnSpc>
              <a:spcAft>
                <a:spcPts val="600"/>
              </a:spcAft>
              <a:defRPr/>
            </a:pPr>
            <a:r>
              <a:rPr lang="en-US" sz="1400" dirty="0"/>
              <a:t>Automated network management, including YANG data models, see </a:t>
            </a:r>
            <a:r>
              <a:rPr lang="en-US" sz="1400" dirty="0">
                <a:hlinkClick r:id="rId6"/>
              </a:rPr>
              <a:t>https://www.ietf.org/topics/netmgmt/</a:t>
            </a:r>
            <a:r>
              <a:rPr lang="en-US" sz="1400" dirty="0"/>
              <a:t> </a:t>
            </a:r>
          </a:p>
          <a:p>
            <a:pPr lvl="1">
              <a:lnSpc>
                <a:spcPct val="80000"/>
              </a:lnSpc>
              <a:defRPr/>
            </a:pPr>
            <a:endParaRPr lang="en-US" sz="1600" dirty="0"/>
          </a:p>
          <a:p>
            <a:pPr marL="457200" lvl="1" indent="0">
              <a:lnSpc>
                <a:spcPct val="80000"/>
              </a:lnSpc>
              <a:defRPr/>
            </a:pPr>
            <a:endParaRPr lang="en-US" sz="18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2" name="Footer Placeholder 1">
            <a:extLst>
              <a:ext uri="{FF2B5EF4-FFF2-40B4-BE49-F238E27FC236}">
                <a16:creationId xmlns:a16="http://schemas.microsoft.com/office/drawing/2014/main" id="{06D0C74F-1EAB-4DF0-A4B6-2C40C444590A}"/>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2D14BC47-BC6F-4290-A7A1-EB1E3C935AB8}"/>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4" name="Date Placeholder 3">
            <a:extLst>
              <a:ext uri="{FF2B5EF4-FFF2-40B4-BE49-F238E27FC236}">
                <a16:creationId xmlns:a16="http://schemas.microsoft.com/office/drawing/2014/main" id="{63EA686C-B037-4E35-916F-471516A4CB5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8204277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Internet Area Working Group </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https://datatracker.ietf.org/wg/intarea/</a:t>
            </a:r>
            <a:endParaRPr lang="en-US" sz="2000" dirty="0"/>
          </a:p>
          <a:p>
            <a:pPr>
              <a:lnSpc>
                <a:spcPct val="80000"/>
              </a:lnSpc>
              <a:defRPr/>
            </a:pPr>
            <a:endParaRPr lang="en-US" sz="1400" dirty="0"/>
          </a:p>
          <a:p>
            <a:pPr>
              <a:lnSpc>
                <a:spcPct val="80000"/>
              </a:lnSpc>
              <a:defRPr/>
            </a:pPr>
            <a:r>
              <a:rPr lang="en-US" sz="1800" dirty="0"/>
              <a:t>Updates</a:t>
            </a:r>
          </a:p>
          <a:p>
            <a:pPr lvl="1">
              <a:lnSpc>
                <a:spcPct val="80000"/>
              </a:lnSpc>
              <a:defRPr/>
            </a:pPr>
            <a:r>
              <a:rPr lang="en-US" sz="1400" dirty="0"/>
              <a:t>Published as RFC 9542: IANA Considerations and IETF Protocol and Documentation Usage for IEEE 802 Parameters: </a:t>
            </a:r>
            <a:r>
              <a:rPr lang="en-US" sz="1400" dirty="0">
                <a:hlinkClick r:id="rId4"/>
              </a:rPr>
              <a:t>https://www.rfc-editor.org/info/rfc9542</a:t>
            </a:r>
            <a:r>
              <a:rPr lang="en-US" sz="1400" dirty="0">
                <a:hlinkClick r:id="rId5"/>
              </a:rPr>
              <a:t>/</a:t>
            </a:r>
            <a:r>
              <a:rPr lang="en-US" sz="1400" dirty="0"/>
              <a:t> (April 2024)</a:t>
            </a:r>
          </a:p>
          <a:p>
            <a:pPr lvl="2">
              <a:lnSpc>
                <a:spcPct val="80000"/>
              </a:lnSpc>
              <a:defRPr/>
            </a:pPr>
            <a:r>
              <a:rPr lang="en-US" sz="1400" dirty="0"/>
              <a:t>Discusses several aspects of IEEE 802 parameter and their use in IETF protocols, specifies IANA considerations for assignment of points under the IANA OUI, and provides some values for use in documentation.</a:t>
            </a:r>
          </a:p>
          <a:p>
            <a:pPr lvl="1">
              <a:lnSpc>
                <a:spcPct val="80000"/>
              </a:lnSpc>
              <a:defRPr/>
            </a:pPr>
            <a:r>
              <a:rPr lang="en-US" sz="1400" dirty="0"/>
              <a:t>Revised: Protocol Numbers for SCHC: </a:t>
            </a:r>
            <a:r>
              <a:rPr lang="en-US" sz="1400" dirty="0">
                <a:hlinkClick r:id="rId6"/>
              </a:rPr>
              <a:t>https://datatracker.ietf.org/doc/draft-ietf-intarea-schc-protocol-numbers/</a:t>
            </a:r>
            <a:r>
              <a:rPr lang="en-US" sz="1400" dirty="0"/>
              <a:t> (April 2024)</a:t>
            </a:r>
          </a:p>
          <a:p>
            <a:pPr lvl="2">
              <a:lnSpc>
                <a:spcPct val="80000"/>
              </a:lnSpc>
              <a:defRPr/>
            </a:pPr>
            <a:r>
              <a:rPr lang="en-US" sz="1400" dirty="0"/>
              <a:t>Requests an </a:t>
            </a:r>
            <a:r>
              <a:rPr lang="en-US" sz="1400" dirty="0" err="1"/>
              <a:t>Ethertype</a:t>
            </a:r>
            <a:r>
              <a:rPr lang="en-US" sz="1400" dirty="0"/>
              <a:t> for use of native Static Context Header Compression over IEEE 802 networks (for IP and non-IP protocols).</a:t>
            </a:r>
          </a:p>
        </p:txBody>
      </p:sp>
      <p:sp>
        <p:nvSpPr>
          <p:cNvPr id="2" name="Footer Placeholder 1">
            <a:extLst>
              <a:ext uri="{FF2B5EF4-FFF2-40B4-BE49-F238E27FC236}">
                <a16:creationId xmlns:a16="http://schemas.microsoft.com/office/drawing/2014/main" id="{280C08C1-D78C-4A0B-B44D-7DBD69A59D15}"/>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13CFE576-50BF-412D-8D2C-ACECF235724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4" name="Date Placeholder 3">
            <a:extLst>
              <a:ext uri="{FF2B5EF4-FFF2-40B4-BE49-F238E27FC236}">
                <a16:creationId xmlns:a16="http://schemas.microsoft.com/office/drawing/2014/main" id="{75B6C1DF-5A4F-401C-86C7-C0B61F12AA7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7533641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Transport Layer Security (TLS)</a:t>
            </a:r>
          </a:p>
        </p:txBody>
      </p:sp>
      <p:sp>
        <p:nvSpPr>
          <p:cNvPr id="113667" name="Rectangle 3"/>
          <p:cNvSpPr>
            <a:spLocks noGrp="1" noChangeArrowheads="1"/>
          </p:cNvSpPr>
          <p:nvPr>
            <p:ph idx="1"/>
          </p:nvPr>
        </p:nvSpPr>
        <p:spPr/>
        <p:txBody>
          <a:bodyPr/>
          <a:lstStyle/>
          <a:p>
            <a:pPr>
              <a:lnSpc>
                <a:spcPct val="80000"/>
              </a:lnSpc>
              <a:defRPr/>
            </a:pPr>
            <a:r>
              <a:rPr lang="en-US" sz="2000" dirty="0"/>
              <a:t>See: </a:t>
            </a:r>
            <a:r>
              <a:rPr lang="en-US" sz="2000" dirty="0">
                <a:hlinkClick r:id="rId3"/>
              </a:rPr>
              <a:t>http://datatracker.ietf.org/wg/tls/</a:t>
            </a:r>
            <a:r>
              <a:rPr lang="en-US" sz="2000" dirty="0"/>
              <a:t> </a:t>
            </a:r>
          </a:p>
          <a:p>
            <a:pPr>
              <a:lnSpc>
                <a:spcPct val="80000"/>
              </a:lnSpc>
              <a:defRPr/>
            </a:pPr>
            <a:endParaRPr lang="en-US" sz="1400" dirty="0"/>
          </a:p>
          <a:p>
            <a:pPr>
              <a:lnSpc>
                <a:spcPct val="80000"/>
              </a:lnSpc>
              <a:defRPr/>
            </a:pPr>
            <a:r>
              <a:rPr lang="en-US" sz="1800" dirty="0"/>
              <a:t>Updates</a:t>
            </a:r>
          </a:p>
          <a:p>
            <a:pPr lvl="1">
              <a:lnSpc>
                <a:spcPct val="80000"/>
              </a:lnSpc>
              <a:spcAft>
                <a:spcPts val="600"/>
              </a:spcAft>
              <a:defRPr/>
            </a:pPr>
            <a:r>
              <a:rPr lang="en-US" sz="1400" dirty="0"/>
              <a:t>New: TLS 1.2 is in Feature Freeze: </a:t>
            </a:r>
            <a:r>
              <a:rPr lang="en-US" sz="1400" dirty="0">
                <a:hlinkClick r:id="rId4"/>
              </a:rPr>
              <a:t>https://datatracker.ietf.org/doc/draft-ietf-tls-tls12-frozen/</a:t>
            </a:r>
            <a:r>
              <a:rPr lang="en-US" sz="1400" dirty="0"/>
              <a:t> (April 2024)</a:t>
            </a:r>
          </a:p>
          <a:p>
            <a:pPr lvl="1">
              <a:lnSpc>
                <a:spcPct val="80000"/>
              </a:lnSpc>
              <a:spcAft>
                <a:spcPts val="600"/>
              </a:spcAft>
              <a:defRPr/>
            </a:pPr>
            <a:r>
              <a:rPr lang="en-US" sz="1400" dirty="0"/>
              <a:t>Revised: Hybrid key exchange in TLS 1.3: </a:t>
            </a:r>
            <a:r>
              <a:rPr lang="en-US" sz="1400" dirty="0">
                <a:hlinkClick r:id="rId5"/>
              </a:rPr>
              <a:t>https://datatracker.ietf.org/doc/draft-ietf-tls-hybrid-design/</a:t>
            </a:r>
            <a:r>
              <a:rPr lang="en-US" sz="1400" dirty="0"/>
              <a:t> (April 2024)</a:t>
            </a:r>
          </a:p>
          <a:p>
            <a:pPr lvl="1">
              <a:lnSpc>
                <a:spcPct val="80000"/>
              </a:lnSpc>
              <a:spcAft>
                <a:spcPts val="600"/>
              </a:spcAft>
              <a:defRPr/>
            </a:pPr>
            <a:endParaRPr lang="en-US" sz="1400" dirty="0"/>
          </a:p>
        </p:txBody>
      </p:sp>
      <p:sp>
        <p:nvSpPr>
          <p:cNvPr id="2" name="Footer Placeholder 1">
            <a:extLst>
              <a:ext uri="{FF2B5EF4-FFF2-40B4-BE49-F238E27FC236}">
                <a16:creationId xmlns:a16="http://schemas.microsoft.com/office/drawing/2014/main" id="{48785B63-BEC0-49E0-8490-3B322D27080E}"/>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C58ED6A6-007F-42D3-9F9E-745015F92979}"/>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4" name="Date Placeholder 3">
            <a:extLst>
              <a:ext uri="{FF2B5EF4-FFF2-40B4-BE49-F238E27FC236}">
                <a16:creationId xmlns:a16="http://schemas.microsoft.com/office/drawing/2014/main" id="{74CC3C75-F068-4A13-9FC6-5375659F1CFD}"/>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0286470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Deterministic Networking (DETNET)</a:t>
            </a:r>
          </a:p>
        </p:txBody>
      </p:sp>
      <p:sp>
        <p:nvSpPr>
          <p:cNvPr id="113667" name="Rectangle 3"/>
          <p:cNvSpPr>
            <a:spLocks noGrp="1" noChangeArrowheads="1"/>
          </p:cNvSpPr>
          <p:nvPr>
            <p:ph idx="1"/>
          </p:nvPr>
        </p:nvSpPr>
        <p:spPr>
          <a:xfrm>
            <a:off x="1905000" y="1371600"/>
            <a:ext cx="8610600" cy="5029200"/>
          </a:xfrm>
        </p:spPr>
        <p:txBody>
          <a:bodyPr/>
          <a:lstStyle/>
          <a:p>
            <a:pPr marL="0" indent="0">
              <a:lnSpc>
                <a:spcPct val="80000"/>
              </a:lnSpc>
              <a:defRPr/>
            </a:pPr>
            <a:endParaRPr lang="en-US" sz="900" dirty="0"/>
          </a:p>
          <a:p>
            <a:pPr lvl="1">
              <a:lnSpc>
                <a:spcPct val="80000"/>
              </a:lnSpc>
              <a:defRPr/>
            </a:pPr>
            <a:endParaRPr lang="en-US" sz="1600" dirty="0"/>
          </a:p>
          <a:p>
            <a:pPr>
              <a:lnSpc>
                <a:spcPct val="80000"/>
              </a:lnSpc>
            </a:pPr>
            <a:r>
              <a:rPr lang="en-US" sz="2000" dirty="0">
                <a:ea typeface="Arial Unicode MS" pitchFamily="34" charset="-128"/>
                <a:cs typeface="Arial Unicode MS" pitchFamily="34" charset="-128"/>
              </a:rPr>
              <a:t>DETNET: </a:t>
            </a:r>
            <a:r>
              <a:rPr lang="en-US" sz="2000" dirty="0">
                <a:ea typeface="Arial Unicode MS" pitchFamily="34" charset="-128"/>
                <a:cs typeface="Arial Unicode MS" pitchFamily="34" charset="-128"/>
                <a:hlinkClick r:id="rId3"/>
              </a:rPr>
              <a:t>https://datatracker.ietf.org/wg/detnet/</a:t>
            </a:r>
            <a:r>
              <a:rPr lang="en-US" sz="2000" dirty="0">
                <a:ea typeface="Arial Unicode MS" pitchFamily="34" charset="-128"/>
                <a:cs typeface="Arial Unicode MS" pitchFamily="34" charset="-128"/>
              </a:rPr>
              <a:t> </a:t>
            </a:r>
          </a:p>
          <a:p>
            <a:pPr lvl="1"/>
            <a:r>
              <a:rPr lang="en-US" sz="1400" dirty="0"/>
              <a:t>The Deterministic Networking (</a:t>
            </a:r>
            <a:r>
              <a:rPr lang="en-US" sz="1400" dirty="0" err="1"/>
              <a:t>DetNet</a:t>
            </a:r>
            <a:r>
              <a:rPr lang="en-US" sz="1400" dirty="0"/>
              <a:t>) Working Group focuses on deterministic data paths that operate over Layer 2 bridged and Layer 3 routed segments, where such paths can provide bounds on latency, loss, and packet delay variation (jitter), and high reliability. </a:t>
            </a:r>
          </a:p>
          <a:p>
            <a:pPr lvl="1"/>
            <a:r>
              <a:rPr lang="en-US" sz="1400" dirty="0"/>
              <a:t>The IEEE 802.11be activities seem like they may fit in with </a:t>
            </a:r>
            <a:r>
              <a:rPr lang="en-US" sz="1400" dirty="0" err="1"/>
              <a:t>DetNet</a:t>
            </a:r>
            <a:r>
              <a:rPr lang="en-US" sz="1400" dirty="0"/>
              <a:t> and there was a joint IEEE-IETF </a:t>
            </a:r>
            <a:r>
              <a:rPr lang="en-US" sz="1400" dirty="0" err="1"/>
              <a:t>DetNet</a:t>
            </a:r>
            <a:r>
              <a:rPr lang="en-US" sz="1400" dirty="0"/>
              <a:t> discussion in Bangkok (November 2018).</a:t>
            </a:r>
          </a:p>
          <a:p>
            <a:pPr lvl="1"/>
            <a:r>
              <a:rPr lang="en-US" sz="1400" dirty="0"/>
              <a:t>Addresses Layer 3 aspects in support of applications requiring deterministic networking. </a:t>
            </a:r>
          </a:p>
          <a:p>
            <a:pPr lvl="1"/>
            <a:r>
              <a:rPr lang="en-US" sz="1400" dirty="0"/>
              <a:t>The Working Group collaborates with IEEE 802.1 Time Sensitive Networking (TSN), which is responsible for Layer 2 operations, to define a common architecture for both Layer 2 and Layer 3. </a:t>
            </a:r>
          </a:p>
          <a:p>
            <a:pPr lvl="1"/>
            <a:r>
              <a:rPr lang="en-US" sz="1400" dirty="0"/>
              <a:t>Example applications for deterministic networks include professional and home audio/video, multimedia in transportation, engine control systems, and other general industrial and vehicular applications being considered by the IEEE 802.1 TSN Task Group.</a:t>
            </a:r>
          </a:p>
          <a:p>
            <a:r>
              <a:rPr lang="en-US" sz="1800" dirty="0"/>
              <a:t>Updates:</a:t>
            </a:r>
          </a:p>
          <a:p>
            <a:pPr lvl="1"/>
            <a:r>
              <a:rPr lang="en-US" sz="1400" dirty="0"/>
              <a:t>Published as RFC 9550: Deterministic Networking (</a:t>
            </a:r>
            <a:r>
              <a:rPr lang="en-US" sz="1400" dirty="0" err="1"/>
              <a:t>DetNet</a:t>
            </a:r>
            <a:r>
              <a:rPr lang="en-US" sz="1400" dirty="0"/>
              <a:t>): Packet Ordering Function: </a:t>
            </a:r>
            <a:r>
              <a:rPr lang="en-US" sz="1400" dirty="0">
                <a:hlinkClick r:id="rId4"/>
              </a:rPr>
              <a:t>https://www.rfc-editor.org/rfc/rfc9550</a:t>
            </a:r>
            <a:r>
              <a:rPr lang="en-US" sz="1400" dirty="0"/>
              <a:t> (March 2024)</a:t>
            </a:r>
          </a:p>
          <a:p>
            <a:pPr lvl="1"/>
            <a:r>
              <a:rPr lang="en-US" sz="1400" dirty="0"/>
              <a:t>Revised: Reliable and Available Wireless Architecture: </a:t>
            </a:r>
            <a:r>
              <a:rPr lang="en-US" sz="1400" dirty="0">
                <a:hlinkClick r:id="rId5"/>
              </a:rPr>
              <a:t>https://datatracker.ietf.org/doc/draft-ietf-raw-architecture/</a:t>
            </a:r>
            <a:r>
              <a:rPr lang="en-US" sz="1400" dirty="0"/>
              <a:t> (March 2024)</a:t>
            </a:r>
          </a:p>
        </p:txBody>
      </p:sp>
      <p:sp>
        <p:nvSpPr>
          <p:cNvPr id="2" name="Footer Placeholder 1">
            <a:extLst>
              <a:ext uri="{FF2B5EF4-FFF2-40B4-BE49-F238E27FC236}">
                <a16:creationId xmlns:a16="http://schemas.microsoft.com/office/drawing/2014/main" id="{A331EEAC-A689-470A-A2AC-C3F83AC4D1FD}"/>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6D4C5EDF-7CCF-47D7-B716-C53C0BAF8A41}"/>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4" name="Date Placeholder 3">
            <a:extLst>
              <a:ext uri="{FF2B5EF4-FFF2-40B4-BE49-F238E27FC236}">
                <a16:creationId xmlns:a16="http://schemas.microsoft.com/office/drawing/2014/main" id="{BD1FD9DE-3D18-4B67-A2AC-33E1241BE46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2931474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Autonomic Networking Integrated Model and Approach (ANIMA) </a:t>
            </a:r>
          </a:p>
        </p:txBody>
      </p:sp>
      <p:sp>
        <p:nvSpPr>
          <p:cNvPr id="113667" name="Rectangle 3"/>
          <p:cNvSpPr>
            <a:spLocks noGrp="1" noChangeArrowheads="1"/>
          </p:cNvSpPr>
          <p:nvPr>
            <p:ph idx="1"/>
          </p:nvPr>
        </p:nvSpPr>
        <p:spPr/>
        <p:txBody>
          <a:bodyPr/>
          <a:lstStyle/>
          <a:p>
            <a:pPr marL="0" indent="0">
              <a:lnSpc>
                <a:spcPct val="80000"/>
              </a:lnSpc>
              <a:defRPr/>
            </a:pPr>
            <a:endParaRPr lang="en-US" sz="900" dirty="0"/>
          </a:p>
          <a:p>
            <a:pPr lvl="1">
              <a:lnSpc>
                <a:spcPct val="80000"/>
              </a:lnSpc>
              <a:defRPr/>
            </a:pPr>
            <a:endParaRPr lang="en-US" sz="1600" dirty="0"/>
          </a:p>
          <a:p>
            <a:pPr>
              <a:lnSpc>
                <a:spcPct val="80000"/>
              </a:lnSpc>
            </a:pPr>
            <a:r>
              <a:rPr lang="en-US" sz="2000" dirty="0">
                <a:ea typeface="Arial Unicode MS" pitchFamily="34" charset="-128"/>
                <a:cs typeface="Arial Unicode MS" pitchFamily="34" charset="-128"/>
              </a:rPr>
              <a:t>ANIMA: </a:t>
            </a:r>
            <a:r>
              <a:rPr lang="en-US" sz="2000" dirty="0">
                <a:ea typeface="Arial Unicode MS" pitchFamily="34" charset="-128"/>
                <a:cs typeface="Arial Unicode MS" pitchFamily="34" charset="-128"/>
                <a:hlinkClick r:id="rId3"/>
              </a:rPr>
              <a:t>https://datatracker.ietf.org/group/anima/</a:t>
            </a:r>
            <a:endParaRPr lang="en-US" sz="2000" dirty="0">
              <a:ea typeface="Arial Unicode MS" pitchFamily="34" charset="-128"/>
              <a:cs typeface="Arial Unicode MS" pitchFamily="34" charset="-128"/>
            </a:endParaRPr>
          </a:p>
          <a:p>
            <a:pPr>
              <a:lnSpc>
                <a:spcPct val="80000"/>
              </a:lnSpc>
            </a:pPr>
            <a:endParaRPr lang="en-US" sz="2000" dirty="0">
              <a:ea typeface="Arial Unicode MS" pitchFamily="34" charset="-128"/>
              <a:cs typeface="Arial Unicode MS" pitchFamily="34" charset="-128"/>
            </a:endParaRPr>
          </a:p>
          <a:p>
            <a:pPr lvl="1">
              <a:lnSpc>
                <a:spcPct val="80000"/>
              </a:lnSpc>
            </a:pPr>
            <a:r>
              <a:rPr lang="en-US" sz="1400" dirty="0">
                <a:ea typeface="Arial Unicode MS" pitchFamily="34" charset="-128"/>
                <a:cs typeface="Arial Unicode MS" pitchFamily="34" charset="-128"/>
              </a:rPr>
              <a:t>ANIMA designs protocols to allow network operations (</a:t>
            </a:r>
            <a:r>
              <a:rPr lang="en-US" sz="1400" i="1" dirty="0">
                <a:ea typeface="Arial Unicode MS" pitchFamily="34" charset="-128"/>
                <a:cs typeface="Arial Unicode MS" pitchFamily="34" charset="-128"/>
              </a:rPr>
              <a:t>e.g.</a:t>
            </a:r>
            <a:r>
              <a:rPr lang="en-US" sz="1400" dirty="0">
                <a:ea typeface="Arial Unicode MS" pitchFamily="34" charset="-128"/>
                <a:cs typeface="Arial Unicode MS" pitchFamily="34" charset="-128"/>
              </a:rPr>
              <a:t>, on-boarding) to be carried out without requiring low-level management of individual devices</a:t>
            </a:r>
            <a:endParaRPr lang="en-US" sz="1400" dirty="0"/>
          </a:p>
          <a:p>
            <a:r>
              <a:rPr lang="en-US" sz="1800" dirty="0"/>
              <a:t>Updates:</a:t>
            </a:r>
          </a:p>
          <a:p>
            <a:pPr lvl="1">
              <a:lnSpc>
                <a:spcPct val="80000"/>
              </a:lnSpc>
              <a:spcAft>
                <a:spcPts val="600"/>
              </a:spcAft>
              <a:defRPr/>
            </a:pPr>
            <a:r>
              <a:rPr lang="en-US" sz="1400" dirty="0"/>
              <a:t>Revised: Discovery for BRSKI variations: </a:t>
            </a:r>
            <a:r>
              <a:rPr lang="en-US" sz="1400" dirty="0">
                <a:hlinkClick r:id="rId4"/>
              </a:rPr>
              <a:t>https://datatracker.ietf.org/doc/draft-ietf-anima-brski-discovery/</a:t>
            </a:r>
            <a:r>
              <a:rPr lang="en-US" sz="1400" dirty="0"/>
              <a:t> (April 2024)</a:t>
            </a:r>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2" name="Footer Placeholder 1">
            <a:extLst>
              <a:ext uri="{FF2B5EF4-FFF2-40B4-BE49-F238E27FC236}">
                <a16:creationId xmlns:a16="http://schemas.microsoft.com/office/drawing/2014/main" id="{205E14EB-B805-44F1-A8B4-DCB68DBCAF59}"/>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82B9C1E0-51E2-4613-A6AB-4C5BCB8141E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4" name="Date Placeholder 3">
            <a:extLst>
              <a:ext uri="{FF2B5EF4-FFF2-40B4-BE49-F238E27FC236}">
                <a16:creationId xmlns:a16="http://schemas.microsoft.com/office/drawing/2014/main" id="{7C916795-0241-4568-B325-E876B6DC694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1041878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References</a:t>
            </a:r>
          </a:p>
        </p:txBody>
      </p:sp>
      <p:sp>
        <p:nvSpPr>
          <p:cNvPr id="113667" name="Rectangle 3"/>
          <p:cNvSpPr>
            <a:spLocks noGrp="1" noChangeArrowheads="1"/>
          </p:cNvSpPr>
          <p:nvPr>
            <p:ph idx="1"/>
          </p:nvPr>
        </p:nvSpPr>
        <p:spPr/>
        <p:txBody>
          <a:bodyPr/>
          <a:lstStyle/>
          <a:p>
            <a:pPr marL="0" indent="0">
              <a:lnSpc>
                <a:spcPct val="80000"/>
              </a:lnSpc>
              <a:defRPr/>
            </a:pPr>
            <a:endParaRPr lang="en-US" sz="900" dirty="0"/>
          </a:p>
          <a:p>
            <a:pPr marL="457200" lvl="1" indent="0">
              <a:lnSpc>
                <a:spcPct val="80000"/>
              </a:lnSpc>
              <a:defRPr/>
            </a:pPr>
            <a:endParaRPr lang="en-US" sz="1200" dirty="0"/>
          </a:p>
          <a:p>
            <a:pPr>
              <a:lnSpc>
                <a:spcPct val="80000"/>
              </a:lnSpc>
              <a:defRPr/>
            </a:pPr>
            <a:r>
              <a:rPr lang="en-US" sz="2000" dirty="0"/>
              <a:t>RFC 7241, “The IEEE 802/IETF Relationship” (RFC 4441 update)</a:t>
            </a:r>
          </a:p>
          <a:p>
            <a:pPr lvl="1">
              <a:lnSpc>
                <a:spcPct val="80000"/>
              </a:lnSpc>
              <a:defRPr/>
            </a:pPr>
            <a:r>
              <a:rPr lang="en-US" sz="1600" dirty="0">
                <a:hlinkClick r:id="rId3"/>
              </a:rPr>
              <a:t>https://datatracker.ietf.org/doc/rfc7241/</a:t>
            </a:r>
            <a:r>
              <a:rPr lang="en-US" sz="1600" dirty="0"/>
              <a:t> </a:t>
            </a:r>
          </a:p>
          <a:p>
            <a:pPr>
              <a:lnSpc>
                <a:spcPct val="80000"/>
              </a:lnSpc>
              <a:spcBef>
                <a:spcPts val="1200"/>
              </a:spcBef>
              <a:defRPr/>
            </a:pPr>
            <a:r>
              <a:rPr lang="en-US" sz="2000" dirty="0"/>
              <a:t>IEEE 802 Liaisons list is available </a:t>
            </a:r>
          </a:p>
          <a:p>
            <a:pPr lvl="1">
              <a:lnSpc>
                <a:spcPct val="80000"/>
              </a:lnSpc>
              <a:defRPr/>
            </a:pPr>
            <a:r>
              <a:rPr lang="en-US" sz="1600" u="sng" dirty="0">
                <a:hlinkClick r:id="rId4"/>
              </a:rPr>
              <a:t>http://ieee-sa.centraldesktop.com/802liaisondb/FrontPage</a:t>
            </a:r>
            <a:endParaRPr lang="en-US" sz="1600" u="sng" dirty="0"/>
          </a:p>
          <a:p>
            <a:pPr lvl="1">
              <a:lnSpc>
                <a:spcPct val="80000"/>
              </a:lnSpc>
              <a:defRPr/>
            </a:pPr>
            <a:endParaRPr lang="en-US" sz="1600" u="sng" dirty="0"/>
          </a:p>
          <a:p>
            <a:pPr marL="0" indent="0">
              <a:lnSpc>
                <a:spcPct val="80000"/>
              </a:lnSpc>
              <a:defRPr/>
            </a:pPr>
            <a:endParaRPr lang="en-US" sz="2200" dirty="0"/>
          </a:p>
        </p:txBody>
      </p:sp>
      <p:sp>
        <p:nvSpPr>
          <p:cNvPr id="2" name="Footer Placeholder 1">
            <a:extLst>
              <a:ext uri="{FF2B5EF4-FFF2-40B4-BE49-F238E27FC236}">
                <a16:creationId xmlns:a16="http://schemas.microsoft.com/office/drawing/2014/main" id="{904473F3-4A52-4BA2-AA2D-B37F189B6CC2}"/>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1FDE8671-38FE-43FB-9205-341D6565F5E7}"/>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4" name="Date Placeholder 3">
            <a:extLst>
              <a:ext uri="{FF2B5EF4-FFF2-40B4-BE49-F238E27FC236}">
                <a16:creationId xmlns:a16="http://schemas.microsoft.com/office/drawing/2014/main" id="{FA840E4E-5867-483E-9A12-6B94AECFBF9D}"/>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76861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xfrm>
            <a:off x="2209800" y="685800"/>
            <a:ext cx="7772400" cy="1066800"/>
          </a:xfrm>
          <a:noFill/>
        </p:spPr>
        <p:txBody>
          <a:bodyPr/>
          <a:lstStyle/>
          <a:p>
            <a:r>
              <a:rPr lang="en-US" dirty="0"/>
              <a:t>May 2024 AIML SC Closing Report</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2024-05-15</a:t>
            </a:r>
          </a:p>
        </p:txBody>
      </p:sp>
      <p:graphicFrame>
        <p:nvGraphicFramePr>
          <p:cNvPr id="1026" name="Object 11"/>
          <p:cNvGraphicFramePr>
            <a:graphicFrameLocks noChangeAspect="1"/>
          </p:cNvGraphicFramePr>
          <p:nvPr>
            <p:extLst>
              <p:ext uri="{D42A27DB-BD31-4B8C-83A1-F6EECF244321}">
                <p14:modId xmlns:p14="http://schemas.microsoft.com/office/powerpoint/2010/main" val="2620055521"/>
              </p:ext>
            </p:extLst>
          </p:nvPr>
        </p:nvGraphicFramePr>
        <p:xfrm>
          <a:off x="2063750" y="2357438"/>
          <a:ext cx="8505825" cy="1516062"/>
        </p:xfrm>
        <a:graphic>
          <a:graphicData uri="http://schemas.openxmlformats.org/presentationml/2006/ole">
            <mc:AlternateContent xmlns:mc="http://schemas.openxmlformats.org/markup-compatibility/2006">
              <mc:Choice xmlns:v="urn:schemas-microsoft-com:vml" Requires="v">
                <p:oleObj spid="_x0000_s3078" name="Document" r:id="rId4" imgW="8550720" imgH="1531112" progId="Word.Document.8">
                  <p:embed/>
                </p:oleObj>
              </mc:Choice>
              <mc:Fallback>
                <p:oleObj name="Document" r:id="rId4" imgW="8550720" imgH="1531112" progId="Word.Document.8">
                  <p:embed/>
                  <p:pic>
                    <p:nvPicPr>
                      <p:cNvPr id="1026" name="Object 11"/>
                      <p:cNvPicPr>
                        <a:picLocks noChangeAspect="1" noChangeArrowheads="1"/>
                      </p:cNvPicPr>
                      <p:nvPr/>
                    </p:nvPicPr>
                    <p:blipFill>
                      <a:blip r:embed="rId5"/>
                      <a:srcRect/>
                      <a:stretch>
                        <a:fillRect/>
                      </a:stretch>
                    </p:blipFill>
                    <p:spPr bwMode="auto">
                      <a:xfrm>
                        <a:off x="2063750" y="2357438"/>
                        <a:ext cx="8505825" cy="1516062"/>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dirty="0"/>
              <a:t>Authors:</a:t>
            </a:r>
          </a:p>
        </p:txBody>
      </p:sp>
      <p:sp>
        <p:nvSpPr>
          <p:cNvPr id="3" name="Footer Placeholder 2">
            <a:extLst>
              <a:ext uri="{FF2B5EF4-FFF2-40B4-BE49-F238E27FC236}">
                <a16:creationId xmlns:a16="http://schemas.microsoft.com/office/drawing/2014/main" id="{6F4CF9FD-80BA-4244-A653-84B3EB6860E4}"/>
              </a:ext>
            </a:extLst>
          </p:cNvPr>
          <p:cNvSpPr>
            <a:spLocks noGrp="1"/>
          </p:cNvSpPr>
          <p:nvPr>
            <p:ph type="ftr" idx="14"/>
          </p:nvPr>
        </p:nvSpPr>
        <p:spPr/>
        <p:txBody>
          <a:bodyPr/>
          <a:lstStyle/>
          <a:p>
            <a:r>
              <a:rPr lang="en-GB"/>
              <a:t>Xiaofei Wang, InterDigital</a:t>
            </a:r>
            <a:endParaRPr lang="en-GB" dirty="0"/>
          </a:p>
        </p:txBody>
      </p:sp>
      <p:sp>
        <p:nvSpPr>
          <p:cNvPr id="4" name="Slide Number Placeholder 3">
            <a:extLst>
              <a:ext uri="{FF2B5EF4-FFF2-40B4-BE49-F238E27FC236}">
                <a16:creationId xmlns:a16="http://schemas.microsoft.com/office/drawing/2014/main" id="{FB1408CC-254B-469D-A75E-0C9CD20DA09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Date Placeholder 4">
            <a:extLst>
              <a:ext uri="{FF2B5EF4-FFF2-40B4-BE49-F238E27FC236}">
                <a16:creationId xmlns:a16="http://schemas.microsoft.com/office/drawing/2014/main" id="{6DFD40D3-3AC7-4C08-A8D2-32D6D178B1F3}"/>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57323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3"/>
          <p:cNvSpPr>
            <a:spLocks noGrp="1" noChangeArrowheads="1"/>
          </p:cNvSpPr>
          <p:nvPr>
            <p:ph idx="1"/>
          </p:nvPr>
        </p:nvSpPr>
        <p:spPr>
          <a:xfrm>
            <a:off x="904240" y="1524000"/>
            <a:ext cx="10363200" cy="4114800"/>
          </a:xfrm>
        </p:spPr>
        <p:txBody>
          <a:bodyPr/>
          <a:lstStyle/>
          <a:p>
            <a:pPr marL="342900" lvl="1" indent="-342900">
              <a:lnSpc>
                <a:spcPct val="90000"/>
              </a:lnSpc>
              <a:buChar char="•"/>
            </a:pPr>
            <a:r>
              <a:rPr lang="en-US" sz="2400" b="1" dirty="0">
                <a:ea typeface="+mn-ea"/>
                <a:cs typeface="+mn-cs"/>
              </a:rPr>
              <a:t>1 Meeting Slot</a:t>
            </a:r>
          </a:p>
          <a:p>
            <a:pPr marL="685800" lvl="2" indent="-342900">
              <a:lnSpc>
                <a:spcPct val="90000"/>
              </a:lnSpc>
            </a:pPr>
            <a:r>
              <a:rPr lang="en-US" sz="2000" dirty="0"/>
              <a:t>Tuesday PM2</a:t>
            </a:r>
          </a:p>
          <a:p>
            <a:pPr marL="685800" lvl="2" indent="-342900">
              <a:lnSpc>
                <a:spcPct val="90000"/>
              </a:lnSpc>
            </a:pPr>
            <a:r>
              <a:rPr lang="en-US" sz="2000" b="1" i="1" dirty="0"/>
              <a:t>Agenda:</a:t>
            </a:r>
            <a:r>
              <a:rPr lang="en-US" sz="2000" dirty="0"/>
              <a:t> 11-24/673r1</a:t>
            </a:r>
          </a:p>
          <a:p>
            <a:pPr marL="685800" lvl="2" indent="-342900">
              <a:lnSpc>
                <a:spcPct val="90000"/>
              </a:lnSpc>
            </a:pPr>
            <a:r>
              <a:rPr lang="en-US" sz="2000" b="1" i="1" dirty="0"/>
              <a:t>SP and Motion Booklet</a:t>
            </a:r>
            <a:r>
              <a:rPr lang="en-US" sz="2000" dirty="0"/>
              <a:t>: 11-24/765r0</a:t>
            </a:r>
          </a:p>
          <a:p>
            <a:pPr marL="685800" lvl="2" indent="-342900">
              <a:lnSpc>
                <a:spcPct val="90000"/>
              </a:lnSpc>
            </a:pPr>
            <a:endParaRPr lang="en-US" sz="2000" dirty="0"/>
          </a:p>
          <a:p>
            <a:pPr marL="685800" lvl="2" indent="-342900">
              <a:lnSpc>
                <a:spcPct val="90000"/>
              </a:lnSpc>
            </a:pPr>
            <a:endParaRPr lang="en-US" sz="900" dirty="0"/>
          </a:p>
          <a:p>
            <a:pPr marL="342900" lvl="1" indent="-342900">
              <a:lnSpc>
                <a:spcPct val="90000"/>
              </a:lnSpc>
              <a:buChar char="•"/>
            </a:pPr>
            <a:r>
              <a:rPr lang="en-US" sz="2400" b="1" dirty="0">
                <a:ea typeface="+mn-ea"/>
                <a:cs typeface="+mn-cs"/>
              </a:rPr>
              <a:t>Achievements </a:t>
            </a:r>
            <a:endParaRPr lang="en-US" sz="2000" dirty="0"/>
          </a:p>
          <a:p>
            <a:pPr marL="685800" lvl="2" indent="-342900">
              <a:lnSpc>
                <a:spcPct val="90000"/>
              </a:lnSpc>
            </a:pPr>
            <a:r>
              <a:rPr lang="en-US" sz="2000" dirty="0"/>
              <a:t>Conducted officer election and confirmation</a:t>
            </a:r>
          </a:p>
          <a:p>
            <a:pPr marL="685800" lvl="2" indent="-342900">
              <a:lnSpc>
                <a:spcPct val="90000"/>
              </a:lnSpc>
            </a:pPr>
            <a:r>
              <a:rPr lang="en-US" sz="2000" dirty="0"/>
              <a:t>Two technical presentations</a:t>
            </a:r>
          </a:p>
          <a:p>
            <a:pPr marL="1028700" lvl="3" indent="-342900">
              <a:lnSpc>
                <a:spcPct val="90000"/>
              </a:lnSpc>
            </a:pPr>
            <a:r>
              <a:rPr lang="en-US" dirty="0"/>
              <a:t>Additional details and gain analysis for multi-AP coordination</a:t>
            </a:r>
          </a:p>
          <a:p>
            <a:pPr marL="1028700" lvl="3" indent="-342900">
              <a:lnSpc>
                <a:spcPct val="90000"/>
              </a:lnSpc>
            </a:pPr>
            <a:r>
              <a:rPr lang="en-US" dirty="0"/>
              <a:t>AIML based PHY parameters recommendation use case</a:t>
            </a:r>
          </a:p>
          <a:p>
            <a:pPr marL="1028700" lvl="3" indent="-342900">
              <a:lnSpc>
                <a:spcPct val="90000"/>
              </a:lnSpc>
            </a:pPr>
            <a:endParaRPr lang="en-US" dirty="0"/>
          </a:p>
          <a:p>
            <a:pPr marL="685800" lvl="2" indent="-342900">
              <a:lnSpc>
                <a:spcPct val="90000"/>
              </a:lnSpc>
            </a:pPr>
            <a:r>
              <a:rPr lang="en-US" sz="2000" dirty="0"/>
              <a:t>Approved minutes of AIML TIG for March 2024 Denver plenary: 11-24/628r0 </a:t>
            </a:r>
          </a:p>
          <a:p>
            <a:pPr marL="342900" lvl="2" indent="0">
              <a:lnSpc>
                <a:spcPct val="90000"/>
              </a:lnSpc>
              <a:buNone/>
            </a:pPr>
            <a:endParaRPr lang="en-US" sz="2000" dirty="0"/>
          </a:p>
          <a:p>
            <a:pPr marL="685800" lvl="3" indent="0">
              <a:lnSpc>
                <a:spcPct val="90000"/>
              </a:lnSpc>
              <a:buNone/>
            </a:pPr>
            <a:endParaRPr lang="en-US" sz="1800" dirty="0"/>
          </a:p>
          <a:p>
            <a:pPr marL="342900" lvl="2" indent="0">
              <a:lnSpc>
                <a:spcPct val="90000"/>
              </a:lnSpc>
              <a:buNone/>
            </a:pPr>
            <a:endParaRPr lang="en-US" sz="900" dirty="0"/>
          </a:p>
          <a:p>
            <a:pPr marL="342900" lvl="1" indent="-342900">
              <a:lnSpc>
                <a:spcPct val="90000"/>
              </a:lnSpc>
              <a:buChar char="•"/>
            </a:pPr>
            <a:endParaRPr lang="en-US" dirty="0"/>
          </a:p>
          <a:p>
            <a:pPr marL="457200" lvl="1" indent="0">
              <a:lnSpc>
                <a:spcPct val="90000"/>
              </a:lnSpc>
              <a:buNone/>
            </a:pPr>
            <a:endParaRPr lang="en-US" dirty="0"/>
          </a:p>
          <a:p>
            <a:pPr>
              <a:lnSpc>
                <a:spcPct val="90000"/>
              </a:lnSpc>
            </a:pPr>
            <a:endParaRPr lang="en-US" dirty="0"/>
          </a:p>
          <a:p>
            <a:pPr lvl="1">
              <a:lnSpc>
                <a:spcPct val="90000"/>
              </a:lnSpc>
            </a:pPr>
            <a:endParaRPr lang="en-US" sz="1600" dirty="0"/>
          </a:p>
          <a:p>
            <a:pPr lvl="1">
              <a:lnSpc>
                <a:spcPct val="90000"/>
              </a:lnSpc>
            </a:pPr>
            <a:endParaRPr lang="en-US" sz="1600" dirty="0"/>
          </a:p>
          <a:p>
            <a:pPr marL="57150" indent="0">
              <a:lnSpc>
                <a:spcPct val="90000"/>
              </a:lnSpc>
              <a:buNone/>
            </a:pPr>
            <a:endParaRPr lang="en-US" sz="2000" dirty="0"/>
          </a:p>
          <a:p>
            <a:pPr>
              <a:lnSpc>
                <a:spcPct val="90000"/>
              </a:lnSpc>
            </a:pPr>
            <a:endParaRPr lang="en-US" altLang="en-US" sz="1800" dirty="0">
              <a:ea typeface="MS PGothic" panose="020B0600070205080204" pitchFamily="34" charset="-128"/>
            </a:endParaRPr>
          </a:p>
        </p:txBody>
      </p:sp>
      <p:sp>
        <p:nvSpPr>
          <p:cNvPr id="5125" name="Rectangle 2"/>
          <p:cNvSpPr>
            <a:spLocks noGrp="1" noChangeArrowheads="1"/>
          </p:cNvSpPr>
          <p:nvPr>
            <p:ph type="title"/>
          </p:nvPr>
        </p:nvSpPr>
        <p:spPr/>
        <p:txBody>
          <a:bodyPr/>
          <a:lstStyle/>
          <a:p>
            <a:r>
              <a:rPr lang="en-US" dirty="0"/>
              <a:t>Work Completed</a:t>
            </a:r>
          </a:p>
        </p:txBody>
      </p:sp>
      <p:sp>
        <p:nvSpPr>
          <p:cNvPr id="3" name="Footer Placeholder 2">
            <a:extLst>
              <a:ext uri="{FF2B5EF4-FFF2-40B4-BE49-F238E27FC236}">
                <a16:creationId xmlns:a16="http://schemas.microsoft.com/office/drawing/2014/main" id="{6617D72E-0A60-46EC-9A37-BE17A5B5803C}"/>
              </a:ext>
            </a:extLst>
          </p:cNvPr>
          <p:cNvSpPr>
            <a:spLocks noGrp="1"/>
          </p:cNvSpPr>
          <p:nvPr>
            <p:ph type="ftr" sz="quarter" idx="11"/>
          </p:nvPr>
        </p:nvSpPr>
        <p:spPr/>
        <p:txBody>
          <a:bodyPr/>
          <a:lstStyle/>
          <a:p>
            <a:pPr>
              <a:defRPr/>
            </a:pPr>
            <a:r>
              <a:rPr lang="en-US"/>
              <a:t>Xiaofei Wang, InterDigital</a:t>
            </a:r>
            <a:endParaRPr lang="en-US" dirty="0"/>
          </a:p>
        </p:txBody>
      </p:sp>
      <p:sp>
        <p:nvSpPr>
          <p:cNvPr id="4" name="Slide Number Placeholder 3">
            <a:extLst>
              <a:ext uri="{FF2B5EF4-FFF2-40B4-BE49-F238E27FC236}">
                <a16:creationId xmlns:a16="http://schemas.microsoft.com/office/drawing/2014/main" id="{B883C80B-DE0B-4769-9EAB-4CDCC2F1F2AB}"/>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12</a:t>
            </a:fld>
            <a:endParaRPr lang="en-US" dirty="0"/>
          </a:p>
        </p:txBody>
      </p:sp>
      <p:sp>
        <p:nvSpPr>
          <p:cNvPr id="5" name="Date Placeholder 4">
            <a:extLst>
              <a:ext uri="{FF2B5EF4-FFF2-40B4-BE49-F238E27FC236}">
                <a16:creationId xmlns:a16="http://schemas.microsoft.com/office/drawing/2014/main" id="{E8CA2E5B-C75B-44AC-A82B-FC4CB084E4E0}"/>
              </a:ext>
            </a:extLst>
          </p:cNvPr>
          <p:cNvSpPr>
            <a:spLocks noGrp="1"/>
          </p:cNvSpPr>
          <p:nvPr>
            <p:ph type="dt" sz="half" idx="10"/>
          </p:nvPr>
        </p:nvSpPr>
        <p:spPr/>
        <p:txBody>
          <a:bodyPr/>
          <a:lstStyle/>
          <a:p>
            <a:pPr>
              <a:defRPr/>
            </a:pPr>
            <a:r>
              <a:rPr lang="en-US"/>
              <a:t>May 2024</a:t>
            </a:r>
            <a:endParaRPr lang="en-US" dirty="0"/>
          </a:p>
        </p:txBody>
      </p:sp>
    </p:spTree>
    <p:extLst>
      <p:ext uri="{BB962C8B-B14F-4D97-AF65-F5344CB8AC3E}">
        <p14:creationId xmlns:p14="http://schemas.microsoft.com/office/powerpoint/2010/main" val="8044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9CC6D9C-231E-4010-9950-661F4D83FA2C}"/>
              </a:ext>
            </a:extLst>
          </p:cNvPr>
          <p:cNvSpPr>
            <a:spLocks noGrp="1"/>
          </p:cNvSpPr>
          <p:nvPr>
            <p:ph idx="1"/>
          </p:nvPr>
        </p:nvSpPr>
        <p:spPr/>
        <p:txBody>
          <a:bodyPr/>
          <a:lstStyle/>
          <a:p>
            <a:pPr>
              <a:lnSpc>
                <a:spcPct val="90000"/>
              </a:lnSpc>
            </a:pPr>
            <a:r>
              <a:rPr lang="en-US" kern="0" dirty="0"/>
              <a:t>No teleconference planned</a:t>
            </a:r>
          </a:p>
          <a:p>
            <a:pPr>
              <a:lnSpc>
                <a:spcPct val="90000"/>
              </a:lnSpc>
            </a:pPr>
            <a:endParaRPr lang="en-US" dirty="0"/>
          </a:p>
          <a:p>
            <a:pPr>
              <a:lnSpc>
                <a:spcPct val="90000"/>
              </a:lnSpc>
            </a:pPr>
            <a:r>
              <a:rPr lang="en-US" dirty="0"/>
              <a:t>T</a:t>
            </a:r>
            <a:r>
              <a:rPr lang="en-US" kern="0" dirty="0"/>
              <a:t>echnical presentations</a:t>
            </a:r>
          </a:p>
          <a:p>
            <a:pPr lvl="1">
              <a:lnSpc>
                <a:spcPct val="90000"/>
              </a:lnSpc>
            </a:pPr>
            <a:r>
              <a:rPr lang="en-US" dirty="0"/>
              <a:t>Additional results, exploration and feasibility for existing use cases</a:t>
            </a:r>
          </a:p>
          <a:p>
            <a:pPr lvl="1">
              <a:lnSpc>
                <a:spcPct val="90000"/>
              </a:lnSpc>
            </a:pPr>
            <a:endParaRPr lang="en-US" dirty="0"/>
          </a:p>
          <a:p>
            <a:pPr lvl="1">
              <a:lnSpc>
                <a:spcPct val="90000"/>
              </a:lnSpc>
            </a:pPr>
            <a:r>
              <a:rPr lang="en-US" dirty="0"/>
              <a:t>Additional AIML use cases</a:t>
            </a:r>
          </a:p>
          <a:p>
            <a:pPr lvl="1">
              <a:lnSpc>
                <a:spcPct val="90000"/>
              </a:lnSpc>
            </a:pPr>
            <a:endParaRPr lang="en-US" dirty="0"/>
          </a:p>
          <a:p>
            <a:pPr lvl="1">
              <a:lnSpc>
                <a:spcPct val="90000"/>
              </a:lnSpc>
            </a:pPr>
            <a:r>
              <a:rPr lang="en-US" dirty="0"/>
              <a:t>Technical report drafts</a:t>
            </a:r>
          </a:p>
          <a:p>
            <a:pPr>
              <a:lnSpc>
                <a:spcPct val="90000"/>
              </a:lnSpc>
            </a:pPr>
            <a:endParaRPr lang="en-US" dirty="0"/>
          </a:p>
          <a:p>
            <a:pPr marL="457200" lvl="1" indent="0">
              <a:lnSpc>
                <a:spcPct val="90000"/>
              </a:lnSpc>
              <a:buNone/>
            </a:pPr>
            <a:endParaRPr lang="en-US" kern="0" dirty="0"/>
          </a:p>
        </p:txBody>
      </p:sp>
      <p:sp>
        <p:nvSpPr>
          <p:cNvPr id="5125" name="Rectangle 2"/>
          <p:cNvSpPr>
            <a:spLocks noGrp="1" noChangeArrowheads="1"/>
          </p:cNvSpPr>
          <p:nvPr>
            <p:ph type="title"/>
          </p:nvPr>
        </p:nvSpPr>
        <p:spPr/>
        <p:txBody>
          <a:bodyPr/>
          <a:lstStyle/>
          <a:p>
            <a:r>
              <a:rPr lang="en-US" dirty="0"/>
              <a:t>Plans for </a:t>
            </a:r>
            <a:r>
              <a:rPr lang="en-US"/>
              <a:t>July 2024</a:t>
            </a:r>
            <a:endParaRPr lang="en-US" dirty="0"/>
          </a:p>
        </p:txBody>
      </p:sp>
      <p:sp>
        <p:nvSpPr>
          <p:cNvPr id="3" name="Footer Placeholder 2">
            <a:extLst>
              <a:ext uri="{FF2B5EF4-FFF2-40B4-BE49-F238E27FC236}">
                <a16:creationId xmlns:a16="http://schemas.microsoft.com/office/drawing/2014/main" id="{3F15FC49-6A5D-44A5-A525-063A25D23705}"/>
              </a:ext>
            </a:extLst>
          </p:cNvPr>
          <p:cNvSpPr>
            <a:spLocks noGrp="1"/>
          </p:cNvSpPr>
          <p:nvPr>
            <p:ph type="ftr" sz="quarter" idx="11"/>
          </p:nvPr>
        </p:nvSpPr>
        <p:spPr/>
        <p:txBody>
          <a:bodyPr/>
          <a:lstStyle/>
          <a:p>
            <a:pPr>
              <a:defRPr/>
            </a:pPr>
            <a:r>
              <a:rPr lang="en-US"/>
              <a:t>Xiaofei Wang, InterDigital</a:t>
            </a:r>
            <a:endParaRPr lang="en-US" dirty="0"/>
          </a:p>
        </p:txBody>
      </p:sp>
      <p:sp>
        <p:nvSpPr>
          <p:cNvPr id="5" name="Slide Number Placeholder 4">
            <a:extLst>
              <a:ext uri="{FF2B5EF4-FFF2-40B4-BE49-F238E27FC236}">
                <a16:creationId xmlns:a16="http://schemas.microsoft.com/office/drawing/2014/main" id="{1B5EDA9B-A1EC-42BB-AB3E-95CFB5BF9A89}"/>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13</a:t>
            </a:fld>
            <a:endParaRPr lang="en-US" dirty="0"/>
          </a:p>
        </p:txBody>
      </p:sp>
      <p:sp>
        <p:nvSpPr>
          <p:cNvPr id="6" name="Date Placeholder 5">
            <a:extLst>
              <a:ext uri="{FF2B5EF4-FFF2-40B4-BE49-F238E27FC236}">
                <a16:creationId xmlns:a16="http://schemas.microsoft.com/office/drawing/2014/main" id="{9EDD1CBB-B21B-47AE-B7F2-3A31AB310D6C}"/>
              </a:ext>
            </a:extLst>
          </p:cNvPr>
          <p:cNvSpPr>
            <a:spLocks noGrp="1"/>
          </p:cNvSpPr>
          <p:nvPr>
            <p:ph type="dt" sz="half" idx="10"/>
          </p:nvPr>
        </p:nvSpPr>
        <p:spPr/>
        <p:txBody>
          <a:bodyPr/>
          <a:lstStyle/>
          <a:p>
            <a:pPr>
              <a:defRPr/>
            </a:pPr>
            <a:r>
              <a:rPr lang="en-US"/>
              <a:t>May 2024</a:t>
            </a:r>
            <a:endParaRPr lang="en-US" dirty="0"/>
          </a:p>
        </p:txBody>
      </p:sp>
    </p:spTree>
    <p:extLst>
      <p:ext uri="{BB962C8B-B14F-4D97-AF65-F5344CB8AC3E}">
        <p14:creationId xmlns:p14="http://schemas.microsoft.com/office/powerpoint/2010/main" val="1390072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2024-05-16</a:t>
            </a:r>
          </a:p>
        </p:txBody>
      </p:sp>
      <p:graphicFrame>
        <p:nvGraphicFramePr>
          <p:cNvPr id="1026" name="Object 11"/>
          <p:cNvGraphicFramePr>
            <a:graphicFrameLocks noChangeAspect="1"/>
          </p:cNvGraphicFramePr>
          <p:nvPr>
            <p:extLst>
              <p:ext uri="{D42A27DB-BD31-4B8C-83A1-F6EECF244321}">
                <p14:modId xmlns:p14="http://schemas.microsoft.com/office/powerpoint/2010/main" val="3305098018"/>
              </p:ext>
            </p:extLst>
          </p:nvPr>
        </p:nvGraphicFramePr>
        <p:xfrm>
          <a:off x="2041526" y="2286001"/>
          <a:ext cx="7559675" cy="2632075"/>
        </p:xfrm>
        <a:graphic>
          <a:graphicData uri="http://schemas.openxmlformats.org/presentationml/2006/ole">
            <mc:AlternateContent xmlns:mc="http://schemas.openxmlformats.org/markup-compatibility/2006">
              <mc:Choice xmlns:v="urn:schemas-microsoft-com:vml" Requires="v">
                <p:oleObj spid="_x0000_s4102" name="Document" r:id="rId4" imgW="8267030" imgH="2874253" progId="Word.Document.8">
                  <p:embed/>
                </p:oleObj>
              </mc:Choice>
              <mc:Fallback>
                <p:oleObj name="Document" r:id="rId4" imgW="8267030" imgH="2874253" progId="Word.Document.8">
                  <p:embed/>
                  <p:pic>
                    <p:nvPicPr>
                      <p:cNvPr id="1026" name="Object 11"/>
                      <p:cNvPicPr>
                        <a:picLocks noChangeAspect="1" noChangeArrowheads="1"/>
                      </p:cNvPicPr>
                      <p:nvPr/>
                    </p:nvPicPr>
                    <p:blipFill>
                      <a:blip r:embed="rId5"/>
                      <a:srcRect/>
                      <a:stretch>
                        <a:fillRect/>
                      </a:stretch>
                    </p:blipFill>
                    <p:spPr bwMode="auto">
                      <a:xfrm>
                        <a:off x="2041526" y="2286001"/>
                        <a:ext cx="7559675" cy="263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Footer Placeholder 1">
            <a:extLst>
              <a:ext uri="{FF2B5EF4-FFF2-40B4-BE49-F238E27FC236}">
                <a16:creationId xmlns:a16="http://schemas.microsoft.com/office/drawing/2014/main" id="{A165EAAA-2F4D-4662-8C1C-0A783A16751A}"/>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E07F2802-B0C2-4657-ADBC-F287B362085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4" name="Date Placeholder 3">
            <a:extLst>
              <a:ext uri="{FF2B5EF4-FFF2-40B4-BE49-F238E27FC236}">
                <a16:creationId xmlns:a16="http://schemas.microsoft.com/office/drawing/2014/main" id="{E3EE0C86-7547-4953-93E8-B7ED5B2DA5A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58084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- 1</a:t>
            </a:r>
          </a:p>
        </p:txBody>
      </p:sp>
      <p:sp>
        <p:nvSpPr>
          <p:cNvPr id="15366" name="Rectangle 3"/>
          <p:cNvSpPr>
            <a:spLocks noGrp="1" noChangeArrowheads="1"/>
          </p:cNvSpPr>
          <p:nvPr>
            <p:ph type="body" idx="1"/>
          </p:nvPr>
        </p:nvSpPr>
        <p:spPr>
          <a:xfrm>
            <a:off x="1905000" y="1447800"/>
            <a:ext cx="8458200" cy="5029200"/>
          </a:xfrm>
        </p:spPr>
        <p:txBody>
          <a:bodyPr/>
          <a:lstStyle/>
          <a:p>
            <a:pPr>
              <a:spcBef>
                <a:spcPts val="0"/>
              </a:spcBef>
            </a:pPr>
            <a:r>
              <a:rPr lang="en-US" sz="2800" dirty="0"/>
              <a:t>Agenda is here: </a:t>
            </a:r>
            <a:r>
              <a:rPr lang="en-US" sz="2800" dirty="0">
                <a:hlinkClick r:id="rId3"/>
              </a:rPr>
              <a:t>11-24/0664r3</a:t>
            </a:r>
            <a:r>
              <a:rPr lang="en-US" sz="2800" dirty="0"/>
              <a:t> </a:t>
            </a:r>
          </a:p>
          <a:p>
            <a:pPr>
              <a:spcBef>
                <a:spcPts val="0"/>
              </a:spcBef>
            </a:pPr>
            <a:endParaRPr lang="en-US" sz="2800" dirty="0"/>
          </a:p>
          <a:p>
            <a:pPr>
              <a:spcBef>
                <a:spcPts val="0"/>
              </a:spcBef>
            </a:pPr>
            <a:r>
              <a:rPr lang="en-US" sz="2800" dirty="0"/>
              <a:t>IEEE Std 802 revision: </a:t>
            </a:r>
          </a:p>
          <a:p>
            <a:pPr lvl="1">
              <a:lnSpc>
                <a:spcPct val="90000"/>
              </a:lnSpc>
              <a:spcBef>
                <a:spcPts val="300"/>
              </a:spcBef>
              <a:defRPr/>
            </a:pPr>
            <a:r>
              <a:rPr lang="en-US" sz="2400" dirty="0">
                <a:ea typeface="Calibri" panose="020F0502020204030204" pitchFamily="34" charset="0"/>
              </a:rPr>
              <a:t>Three relatively minor comments remained to be resolved this week (in the 802.1 maintenance meeting)</a:t>
            </a:r>
          </a:p>
          <a:p>
            <a:pPr lvl="1">
              <a:lnSpc>
                <a:spcPct val="90000"/>
              </a:lnSpc>
              <a:spcBef>
                <a:spcPts val="300"/>
              </a:spcBef>
              <a:defRPr/>
            </a:pPr>
            <a:r>
              <a:rPr lang="en-US" sz="2400" dirty="0">
                <a:ea typeface="Calibri" panose="020F0502020204030204" pitchFamily="34" charset="0"/>
              </a:rPr>
              <a:t>All were resolved to the satisfaction of the 802.11 representatives</a:t>
            </a:r>
          </a:p>
          <a:p>
            <a:pPr lvl="1">
              <a:lnSpc>
                <a:spcPct val="90000"/>
              </a:lnSpc>
              <a:spcBef>
                <a:spcPts val="300"/>
              </a:spcBef>
              <a:defRPr/>
            </a:pPr>
            <a:r>
              <a:rPr lang="en-US" sz="2400" dirty="0">
                <a:ea typeface="Calibri" panose="020F0502020204030204" pitchFamily="34" charset="0"/>
              </a:rPr>
              <a:t>WG recirc will be done very soon, expecting little/no comments, and starting SA ballot per the conditional approval already granted.  Intent is to have SA ballot results in time for July session.</a:t>
            </a:r>
          </a:p>
          <a:p>
            <a:pPr lvl="1">
              <a:lnSpc>
                <a:spcPct val="90000"/>
              </a:lnSpc>
              <a:spcBef>
                <a:spcPts val="300"/>
              </a:spcBef>
              <a:defRPr/>
            </a:pPr>
            <a:endParaRPr lang="en-US" sz="2400" dirty="0">
              <a:ea typeface="Calibri" panose="020F0502020204030204" pitchFamily="34" charset="0"/>
            </a:endParaRPr>
          </a:p>
          <a:p>
            <a:pPr lvl="1">
              <a:lnSpc>
                <a:spcPct val="90000"/>
              </a:lnSpc>
              <a:spcBef>
                <a:spcPts val="300"/>
              </a:spcBef>
              <a:defRPr/>
            </a:pPr>
            <a:endParaRPr lang="en-US" sz="2200" dirty="0">
              <a:ea typeface="Calibri" panose="020F0502020204030204" pitchFamily="34" charset="0"/>
            </a:endParaRPr>
          </a:p>
        </p:txBody>
      </p:sp>
      <p:sp>
        <p:nvSpPr>
          <p:cNvPr id="2" name="Footer Placeholder 1">
            <a:extLst>
              <a:ext uri="{FF2B5EF4-FFF2-40B4-BE49-F238E27FC236}">
                <a16:creationId xmlns:a16="http://schemas.microsoft.com/office/drawing/2014/main" id="{04DBE4E6-8A1D-4149-90EA-3894475EA676}"/>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CA71550C-A339-46A2-B400-F478597819A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4" name="Date Placeholder 3">
            <a:extLst>
              <a:ext uri="{FF2B5EF4-FFF2-40B4-BE49-F238E27FC236}">
                <a16:creationId xmlns:a16="http://schemas.microsoft.com/office/drawing/2014/main" id="{A9BE44DB-77E1-4171-B567-201753EA99C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04470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- 2</a:t>
            </a:r>
          </a:p>
        </p:txBody>
      </p:sp>
      <p:sp>
        <p:nvSpPr>
          <p:cNvPr id="15366" name="Rectangle 3"/>
          <p:cNvSpPr>
            <a:spLocks noGrp="1" noChangeArrowheads="1"/>
          </p:cNvSpPr>
          <p:nvPr>
            <p:ph type="body" idx="1"/>
          </p:nvPr>
        </p:nvSpPr>
        <p:spPr>
          <a:xfrm>
            <a:off x="1905000" y="1295400"/>
            <a:ext cx="8458200" cy="5181600"/>
          </a:xfrm>
        </p:spPr>
        <p:txBody>
          <a:bodyPr/>
          <a:lstStyle/>
          <a:p>
            <a:pPr lvl="1">
              <a:lnSpc>
                <a:spcPct val="90000"/>
              </a:lnSpc>
              <a:spcBef>
                <a:spcPts val="300"/>
              </a:spcBef>
              <a:defRPr/>
            </a:pPr>
            <a:endParaRPr lang="en-US" sz="2200" dirty="0">
              <a:ea typeface="Calibri" panose="020F0502020204030204" pitchFamily="34" charset="0"/>
            </a:endParaRPr>
          </a:p>
          <a:p>
            <a:pPr>
              <a:lnSpc>
                <a:spcPct val="90000"/>
              </a:lnSpc>
              <a:spcBef>
                <a:spcPts val="300"/>
              </a:spcBef>
              <a:defRPr/>
            </a:pPr>
            <a:r>
              <a:rPr lang="en-US" sz="2600" dirty="0">
                <a:ea typeface="Calibri" panose="020F0502020204030204" pitchFamily="34" charset="0"/>
              </a:rPr>
              <a:t>WBA E2E QoS presentation</a:t>
            </a:r>
          </a:p>
          <a:p>
            <a:pPr lvl="1">
              <a:lnSpc>
                <a:spcPct val="90000"/>
              </a:lnSpc>
              <a:spcBef>
                <a:spcPts val="300"/>
              </a:spcBef>
              <a:defRPr/>
            </a:pPr>
            <a:r>
              <a:rPr lang="en-US" sz="2200" dirty="0">
                <a:ea typeface="Calibri" panose="020F0502020204030204" pitchFamily="34" charset="0"/>
              </a:rPr>
              <a:t>Deferred to July at request of the member that attends the related WBA meetings.</a:t>
            </a:r>
          </a:p>
          <a:p>
            <a:pPr lvl="1">
              <a:lnSpc>
                <a:spcPct val="90000"/>
              </a:lnSpc>
              <a:spcBef>
                <a:spcPts val="300"/>
              </a:spcBef>
              <a:defRPr/>
            </a:pPr>
            <a:endParaRPr lang="en-US" sz="2200" dirty="0">
              <a:ea typeface="Calibri" panose="020F0502020204030204" pitchFamily="34" charset="0"/>
            </a:endParaRPr>
          </a:p>
          <a:p>
            <a:pPr>
              <a:lnSpc>
                <a:spcPct val="90000"/>
              </a:lnSpc>
              <a:spcBef>
                <a:spcPts val="300"/>
              </a:spcBef>
              <a:defRPr/>
            </a:pPr>
            <a:r>
              <a:rPr lang="en-US" sz="2600" dirty="0">
                <a:ea typeface="Calibri" panose="020F0502020204030204" pitchFamily="34" charset="0"/>
              </a:rPr>
              <a:t>Annex G:</a:t>
            </a:r>
          </a:p>
          <a:p>
            <a:pPr lvl="1">
              <a:lnSpc>
                <a:spcPct val="90000"/>
              </a:lnSpc>
              <a:spcBef>
                <a:spcPts val="300"/>
              </a:spcBef>
              <a:defRPr/>
            </a:pPr>
            <a:r>
              <a:rPr lang="en-US" sz="2400" dirty="0">
                <a:ea typeface="Calibri" panose="020F0502020204030204" pitchFamily="34" charset="0"/>
              </a:rPr>
              <a:t>The author of an updated proposal progressing the Annex G replacement, was not available.  This item is deferred to July.</a:t>
            </a:r>
          </a:p>
          <a:p>
            <a:pPr>
              <a:lnSpc>
                <a:spcPct val="90000"/>
              </a:lnSpc>
              <a:spcBef>
                <a:spcPts val="300"/>
              </a:spcBef>
              <a:defRPr/>
            </a:pPr>
            <a:endParaRPr lang="en-US" sz="2600" dirty="0">
              <a:ea typeface="Calibri" panose="020F0502020204030204" pitchFamily="34" charset="0"/>
            </a:endParaRPr>
          </a:p>
        </p:txBody>
      </p:sp>
      <p:sp>
        <p:nvSpPr>
          <p:cNvPr id="2" name="Footer Placeholder 1">
            <a:extLst>
              <a:ext uri="{FF2B5EF4-FFF2-40B4-BE49-F238E27FC236}">
                <a16:creationId xmlns:a16="http://schemas.microsoft.com/office/drawing/2014/main" id="{27E46A29-EA2B-468B-BD0C-73FE238815F6}"/>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30491E2A-36CC-4D03-A704-1F502119171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4" name="Date Placeholder 3">
            <a:extLst>
              <a:ext uri="{FF2B5EF4-FFF2-40B4-BE49-F238E27FC236}">
                <a16:creationId xmlns:a16="http://schemas.microsoft.com/office/drawing/2014/main" id="{8281CC51-9F0B-4138-83B7-E883377F54B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77848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Monitoring/future activities</a:t>
            </a:r>
          </a:p>
        </p:txBody>
      </p:sp>
      <p:sp>
        <p:nvSpPr>
          <p:cNvPr id="7" name="Rectangle 3">
            <a:extLst>
              <a:ext uri="{FF2B5EF4-FFF2-40B4-BE49-F238E27FC236}">
                <a16:creationId xmlns:a16="http://schemas.microsoft.com/office/drawing/2014/main" id="{81351754-4384-4741-98EB-67ED3215A0D9}"/>
              </a:ext>
            </a:extLst>
          </p:cNvPr>
          <p:cNvSpPr txBox="1">
            <a:spLocks noChangeArrowheads="1"/>
          </p:cNvSpPr>
          <p:nvPr/>
        </p:nvSpPr>
        <p:spPr bwMode="auto">
          <a:xfrm>
            <a:off x="1981200" y="1371600"/>
            <a:ext cx="8229600" cy="5105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None/>
              <a:defRPr/>
            </a:pPr>
            <a:r>
              <a:rPr lang="en-US" altLang="en-US" sz="2000" b="1" kern="0"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1143000" lvl="3" indent="-342900">
              <a:lnSpc>
                <a:spcPct val="90000"/>
              </a:lnSpc>
              <a:buFont typeface="Arial" pitchFamily="34" charset="0"/>
              <a:buChar char="•"/>
              <a:defRPr/>
            </a:pPr>
            <a:r>
              <a:rPr lang="en-US" sz="2000" b="1" dirty="0"/>
              <a:t>Clarify EPD/LPD within 802.11: </a:t>
            </a:r>
            <a:r>
              <a:rPr lang="en-US" sz="2000" dirty="0">
                <a:hlinkClick r:id="rId3"/>
              </a:rPr>
              <a:t>11-20/0174r0</a:t>
            </a:r>
            <a:endParaRPr lang="en-US" sz="2000" dirty="0"/>
          </a:p>
          <a:p>
            <a:pPr marL="1485900" lvl="4" indent="-342900">
              <a:lnSpc>
                <a:spcPct val="90000"/>
              </a:lnSpc>
              <a:buFont typeface="Arial" pitchFamily="34" charset="0"/>
              <a:buChar char="•"/>
              <a:defRPr/>
            </a:pPr>
            <a:r>
              <a:rPr lang="en-US" sz="2000" b="1" dirty="0">
                <a:solidFill>
                  <a:schemeClr val="accent2">
                    <a:lumMod val="75000"/>
                  </a:schemeClr>
                </a:solidFill>
              </a:rPr>
              <a:t>Follow the lead from 802REVc?</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1" indent="-342900" eaLnBrk="1" hangingPunct="1">
              <a:lnSpc>
                <a:spcPct val="90000"/>
              </a:lnSpc>
              <a:spcBef>
                <a:spcPts val="300"/>
              </a:spcBef>
              <a:buFont typeface="Arial" pitchFamily="34" charset="0"/>
              <a:buChar char="•"/>
              <a:defRPr/>
            </a:pPr>
            <a:endParaRPr lang="en-US" sz="1800" kern="0" dirty="0"/>
          </a:p>
        </p:txBody>
      </p:sp>
      <p:sp>
        <p:nvSpPr>
          <p:cNvPr id="2" name="Footer Placeholder 1">
            <a:extLst>
              <a:ext uri="{FF2B5EF4-FFF2-40B4-BE49-F238E27FC236}">
                <a16:creationId xmlns:a16="http://schemas.microsoft.com/office/drawing/2014/main" id="{92A17E2E-657D-41F0-AD41-497A822A3833}"/>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60492A74-6F0B-4E00-8A09-31A63F3C3E74}"/>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4" name="Date Placeholder 3">
            <a:extLst>
              <a:ext uri="{FF2B5EF4-FFF2-40B4-BE49-F238E27FC236}">
                <a16:creationId xmlns:a16="http://schemas.microsoft.com/office/drawing/2014/main" id="{B1D67662-A80D-4F7E-847D-5664AA14F0C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32048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2209800" y="685800"/>
            <a:ext cx="7772400" cy="605118"/>
          </a:xfrm>
        </p:spPr>
        <p:txBody>
          <a:bodyPr/>
          <a:lstStyle/>
          <a:p>
            <a:r>
              <a:rPr lang="en-US" dirty="0"/>
              <a:t>Plans</a:t>
            </a:r>
          </a:p>
        </p:txBody>
      </p:sp>
      <p:sp>
        <p:nvSpPr>
          <p:cNvPr id="17414" name="Rectangle 3"/>
          <p:cNvSpPr>
            <a:spLocks noGrp="1" noChangeArrowheads="1"/>
          </p:cNvSpPr>
          <p:nvPr>
            <p:ph type="body" idx="1"/>
          </p:nvPr>
        </p:nvSpPr>
        <p:spPr>
          <a:xfrm>
            <a:off x="1752600" y="1371600"/>
            <a:ext cx="8686800" cy="4953000"/>
          </a:xfrm>
          <a:ln>
            <a:solidFill>
              <a:schemeClr val="bg1"/>
            </a:solidFill>
          </a:ln>
        </p:spPr>
        <p:txBody>
          <a:bodyPr/>
          <a:lstStyle/>
          <a:p>
            <a:pPr>
              <a:lnSpc>
                <a:spcPct val="90000"/>
              </a:lnSpc>
            </a:pPr>
            <a:r>
              <a:rPr lang="en-US" sz="3200" dirty="0"/>
              <a:t>Ongoing work:</a:t>
            </a:r>
            <a:endParaRPr lang="en-US" dirty="0"/>
          </a:p>
          <a:p>
            <a:pPr marL="684213">
              <a:lnSpc>
                <a:spcPct val="90000"/>
              </a:lnSpc>
            </a:pPr>
            <a:r>
              <a:rPr lang="en-US" dirty="0"/>
              <a:t>Monitor results of IEEE P802REVc recirculation ballot</a:t>
            </a:r>
          </a:p>
          <a:p>
            <a:pPr marL="684213">
              <a:lnSpc>
                <a:spcPct val="90000"/>
              </a:lnSpc>
            </a:pPr>
            <a:r>
              <a:rPr lang="en-US" dirty="0"/>
              <a:t>Annex G replacement phase 2, continued</a:t>
            </a:r>
          </a:p>
          <a:p>
            <a:pPr marL="684213">
              <a:lnSpc>
                <a:spcPct val="90000"/>
              </a:lnSpc>
            </a:pPr>
            <a:r>
              <a:rPr lang="en-US" dirty="0"/>
              <a:t>WBA E2E QoS coordination, continued</a:t>
            </a:r>
          </a:p>
          <a:p>
            <a:pPr marL="684213">
              <a:lnSpc>
                <a:spcPct val="90000"/>
              </a:lnSpc>
            </a:pPr>
            <a:r>
              <a:rPr lang="en-US" dirty="0"/>
              <a:t>Monitoring/future activities, or other relevant topics, if any contributions</a:t>
            </a:r>
          </a:p>
          <a:p>
            <a:pPr>
              <a:lnSpc>
                <a:spcPct val="90000"/>
              </a:lnSpc>
            </a:pPr>
            <a:r>
              <a:rPr lang="en-US" sz="3200" dirty="0"/>
              <a:t>Teleconferences – Might need one, to contribute comments on P802REVc ballot(s).  Will schedule with 10-days notice.</a:t>
            </a:r>
          </a:p>
          <a:p>
            <a:pPr>
              <a:lnSpc>
                <a:spcPct val="90000"/>
              </a:lnSpc>
            </a:pPr>
            <a:r>
              <a:rPr lang="en-US" sz="3200" dirty="0"/>
              <a:t>Two meeting slots requested in July</a:t>
            </a:r>
          </a:p>
          <a:p>
            <a:pPr marL="684213">
              <a:lnSpc>
                <a:spcPct val="90000"/>
              </a:lnSpc>
            </a:pPr>
            <a:endParaRPr lang="en-US" dirty="0"/>
          </a:p>
        </p:txBody>
      </p:sp>
      <p:sp>
        <p:nvSpPr>
          <p:cNvPr id="2" name="Footer Placeholder 1">
            <a:extLst>
              <a:ext uri="{FF2B5EF4-FFF2-40B4-BE49-F238E27FC236}">
                <a16:creationId xmlns:a16="http://schemas.microsoft.com/office/drawing/2014/main" id="{EB8E20BF-8D96-4EEE-B682-0EC5834367A4}"/>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F6181EE7-8586-41D8-B169-7CF1E6C717F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Date Placeholder 3">
            <a:extLst>
              <a:ext uri="{FF2B5EF4-FFF2-40B4-BE49-F238E27FC236}">
                <a16:creationId xmlns:a16="http://schemas.microsoft.com/office/drawing/2014/main" id="{97A74D1C-8FEC-43C1-90DE-39564C7E8D9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38454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772400" cy="1066800"/>
          </a:xfrm>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err="1"/>
              <a:t>Coex</a:t>
            </a:r>
            <a:r>
              <a:rPr lang="en-GB" dirty="0"/>
              <a:t> SC Closing Report</a:t>
            </a:r>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791" algn="l"/>
                <a:tab pos="1827168" algn="l"/>
                <a:tab pos="2741545" algn="l"/>
                <a:tab pos="3655922" algn="l"/>
                <a:tab pos="4570299" algn="l"/>
                <a:tab pos="5484676" algn="l"/>
                <a:tab pos="6399053" algn="l"/>
                <a:tab pos="7313430" algn="l"/>
                <a:tab pos="8227808" algn="l"/>
                <a:tab pos="9142185" algn="l"/>
                <a:tab pos="10056562" algn="l"/>
              </a:tabLst>
            </a:pPr>
            <a:r>
              <a:rPr lang="en-GB" sz="2000" dirty="0"/>
              <a:t>Date:</a:t>
            </a:r>
            <a:r>
              <a:rPr lang="en-GB" sz="2000" b="0" dirty="0"/>
              <a:t> 2024-05-16</a:t>
            </a:r>
          </a:p>
        </p:txBody>
      </p:sp>
      <p:graphicFrame>
        <p:nvGraphicFramePr>
          <p:cNvPr id="3075" name="Object 3"/>
          <p:cNvGraphicFramePr>
            <a:graphicFrameLocks noChangeAspect="1"/>
          </p:cNvGraphicFramePr>
          <p:nvPr>
            <p:extLst>
              <p:ext uri="{D42A27DB-BD31-4B8C-83A1-F6EECF244321}">
                <p14:modId xmlns:p14="http://schemas.microsoft.com/office/powerpoint/2010/main" val="1216912886"/>
              </p:ext>
            </p:extLst>
          </p:nvPr>
        </p:nvGraphicFramePr>
        <p:xfrm>
          <a:off x="2032000" y="2276872"/>
          <a:ext cx="8128000" cy="2463800"/>
        </p:xfrm>
        <a:graphic>
          <a:graphicData uri="http://schemas.openxmlformats.org/presentationml/2006/ole">
            <mc:AlternateContent xmlns:mc="http://schemas.openxmlformats.org/markup-compatibility/2006">
              <mc:Choice xmlns:v="urn:schemas-microsoft-com:vml" Requires="v">
                <p:oleObj spid="_x0000_s5126" name="Document" r:id="rId4" imgW="8255000" imgH="2514600" progId="Word.Document.8">
                  <p:embed/>
                </p:oleObj>
              </mc:Choice>
              <mc:Fallback>
                <p:oleObj name="Document" r:id="rId4" imgW="8255000" imgH="2514600" progId="Word.Document.8">
                  <p:embed/>
                  <p:pic>
                    <p:nvPicPr>
                      <p:cNvPr id="3075" name="Object 3"/>
                      <p:cNvPicPr>
                        <a:picLocks noChangeAspect="1" noChangeArrowheads="1"/>
                      </p:cNvPicPr>
                      <p:nvPr/>
                    </p:nvPicPr>
                    <p:blipFill>
                      <a:blip r:embed="rId5"/>
                      <a:srcRect/>
                      <a:stretch>
                        <a:fillRect/>
                      </a:stretch>
                    </p:blipFill>
                    <p:spPr bwMode="auto">
                      <a:xfrm>
                        <a:off x="2032000" y="2276872"/>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891" algn="l"/>
                <a:tab pos="1257269" algn="l"/>
                <a:tab pos="2171646" algn="l"/>
                <a:tab pos="3086023" algn="l"/>
                <a:tab pos="4000400" algn="l"/>
                <a:tab pos="4914777" algn="l"/>
                <a:tab pos="5829154" algn="l"/>
                <a:tab pos="6743531" algn="l"/>
                <a:tab pos="7657909" algn="l"/>
                <a:tab pos="8572286" algn="l"/>
                <a:tab pos="9486663" algn="l"/>
                <a:tab pos="10401040" algn="l"/>
              </a:tabLst>
            </a:pPr>
            <a:r>
              <a:rPr lang="en-GB" sz="2000">
                <a:solidFill>
                  <a:srgbClr val="000000"/>
                </a:solidFill>
              </a:rPr>
              <a:t>Authors:</a:t>
            </a:r>
          </a:p>
        </p:txBody>
      </p:sp>
      <p:sp>
        <p:nvSpPr>
          <p:cNvPr id="2" name="Footer Placeholder 1">
            <a:extLst>
              <a:ext uri="{FF2B5EF4-FFF2-40B4-BE49-F238E27FC236}">
                <a16:creationId xmlns:a16="http://schemas.microsoft.com/office/drawing/2014/main" id="{29E2F39A-15BF-4E02-A4B0-168F37FEEA12}"/>
              </a:ext>
            </a:extLst>
          </p:cNvPr>
          <p:cNvSpPr>
            <a:spLocks noGrp="1"/>
          </p:cNvSpPr>
          <p:nvPr>
            <p:ph type="ftr" idx="14"/>
          </p:nvPr>
        </p:nvSpPr>
        <p:spPr/>
        <p:txBody>
          <a:bodyPr/>
          <a:lstStyle/>
          <a:p>
            <a:r>
              <a:rPr lang="en-GB"/>
              <a:t>Marc Emmelmann, Self</a:t>
            </a:r>
            <a:endParaRPr lang="en-GB" dirty="0"/>
          </a:p>
        </p:txBody>
      </p:sp>
      <p:sp>
        <p:nvSpPr>
          <p:cNvPr id="3" name="Slide Number Placeholder 2">
            <a:extLst>
              <a:ext uri="{FF2B5EF4-FFF2-40B4-BE49-F238E27FC236}">
                <a16:creationId xmlns:a16="http://schemas.microsoft.com/office/drawing/2014/main" id="{17AE1A47-B612-49A8-A18F-91124946C95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Date Placeholder 3">
            <a:extLst>
              <a:ext uri="{FF2B5EF4-FFF2-40B4-BE49-F238E27FC236}">
                <a16:creationId xmlns:a16="http://schemas.microsoft.com/office/drawing/2014/main" id="{67E4C20B-25C4-42DC-A5D9-B8DB2A2CF19D}"/>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10246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t>This document is a digest of the closing reports of all 802.11 sub-groups for presentation at the May 2024 closing plenary meeting. Liaison reports (including liaison reports from the opening plenary) are also included.</a:t>
            </a:r>
            <a:endParaRPr lang="en-GB" dirty="0"/>
          </a:p>
        </p:txBody>
      </p:sp>
      <p:sp>
        <p:nvSpPr>
          <p:cNvPr id="2" name="Footer Placeholder 1">
            <a:extLst>
              <a:ext uri="{FF2B5EF4-FFF2-40B4-BE49-F238E27FC236}">
                <a16:creationId xmlns:a16="http://schemas.microsoft.com/office/drawing/2014/main" id="{1C0A318B-12EC-478F-832A-76F3B07DF535}"/>
              </a:ext>
            </a:extLst>
          </p:cNvPr>
          <p:cNvSpPr>
            <a:spLocks noGrp="1"/>
          </p:cNvSpPr>
          <p:nvPr>
            <p:ph type="ftr" idx="14"/>
          </p:nvPr>
        </p:nvSpPr>
        <p:spPr/>
        <p:txBody>
          <a:bodyPr/>
          <a:lstStyle/>
          <a:p>
            <a:r>
              <a:rPr lang="en-GB"/>
              <a:t>Stephen McCann, Huawei</a:t>
            </a:r>
            <a:endParaRPr lang="en-GB" dirty="0"/>
          </a:p>
        </p:txBody>
      </p:sp>
      <p:sp>
        <p:nvSpPr>
          <p:cNvPr id="3" name="Slide Number Placeholder 2">
            <a:extLst>
              <a:ext uri="{FF2B5EF4-FFF2-40B4-BE49-F238E27FC236}">
                <a16:creationId xmlns:a16="http://schemas.microsoft.com/office/drawing/2014/main" id="{E102ACC2-0013-47B8-9B2B-FF2524B62A7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7" name="Date Placeholder 6">
            <a:extLst>
              <a:ext uri="{FF2B5EF4-FFF2-40B4-BE49-F238E27FC236}">
                <a16:creationId xmlns:a16="http://schemas.microsoft.com/office/drawing/2014/main" id="{909781F5-59B2-44E0-ADEF-3B65EECBB48D}"/>
              </a:ext>
            </a:extLst>
          </p:cNvPr>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46F1A-D660-5288-C5CB-CCDBBEEA4F4B}"/>
              </a:ext>
            </a:extLst>
          </p:cNvPr>
          <p:cNvSpPr>
            <a:spLocks noGrp="1"/>
          </p:cNvSpPr>
          <p:nvPr>
            <p:ph type="title"/>
          </p:nvPr>
        </p:nvSpPr>
        <p:spPr/>
        <p:txBody>
          <a:bodyPr/>
          <a:lstStyle/>
          <a:p>
            <a:r>
              <a:rPr lang="en-US" dirty="0" err="1"/>
              <a:t>Coex</a:t>
            </a:r>
            <a:r>
              <a:rPr lang="en-US" dirty="0"/>
              <a:t> SC’s week at a glance</a:t>
            </a:r>
          </a:p>
        </p:txBody>
      </p:sp>
      <p:sp>
        <p:nvSpPr>
          <p:cNvPr id="3" name="Content Placeholder 2">
            <a:extLst>
              <a:ext uri="{FF2B5EF4-FFF2-40B4-BE49-F238E27FC236}">
                <a16:creationId xmlns:a16="http://schemas.microsoft.com/office/drawing/2014/main" id="{19932AE5-FEF0-17E5-3639-85AAE468CBED}"/>
              </a:ext>
            </a:extLst>
          </p:cNvPr>
          <p:cNvSpPr>
            <a:spLocks noGrp="1"/>
          </p:cNvSpPr>
          <p:nvPr>
            <p:ph idx="1"/>
          </p:nvPr>
        </p:nvSpPr>
        <p:spPr/>
        <p:txBody>
          <a:bodyPr/>
          <a:lstStyle/>
          <a:p>
            <a:r>
              <a:rPr lang="en-US" dirty="0"/>
              <a:t>Met three times</a:t>
            </a:r>
          </a:p>
          <a:p>
            <a:pPr marL="380990" indent="-380990">
              <a:buFont typeface="Arial" panose="020B0604020202020204" pitchFamily="34" charset="0"/>
              <a:buChar char="•"/>
            </a:pPr>
            <a:r>
              <a:rPr lang="en-US" dirty="0"/>
              <a:t>Two </a:t>
            </a:r>
            <a:r>
              <a:rPr lang="en-US" dirty="0" err="1"/>
              <a:t>Coex</a:t>
            </a:r>
            <a:r>
              <a:rPr lang="en-US" dirty="0"/>
              <a:t> SC (only) slots</a:t>
            </a:r>
          </a:p>
          <a:p>
            <a:pPr marL="380990" indent="-380990">
              <a:buFont typeface="Arial" panose="020B0604020202020204" pitchFamily="34" charset="0"/>
              <a:buChar char="•"/>
            </a:pPr>
            <a:r>
              <a:rPr lang="en-US" dirty="0"/>
              <a:t>One Joint session with 15.4.ab</a:t>
            </a:r>
          </a:p>
          <a:p>
            <a:pPr marL="0" indent="0"/>
            <a:endParaRPr lang="en-US" dirty="0"/>
          </a:p>
        </p:txBody>
      </p:sp>
      <p:sp>
        <p:nvSpPr>
          <p:cNvPr id="7" name="Footer Placeholder 6">
            <a:extLst>
              <a:ext uri="{FF2B5EF4-FFF2-40B4-BE49-F238E27FC236}">
                <a16:creationId xmlns:a16="http://schemas.microsoft.com/office/drawing/2014/main" id="{BF7F2F14-8CEB-4631-9D60-4D18A5E18838}"/>
              </a:ext>
            </a:extLst>
          </p:cNvPr>
          <p:cNvSpPr>
            <a:spLocks noGrp="1"/>
          </p:cNvSpPr>
          <p:nvPr>
            <p:ph type="ftr" idx="14"/>
          </p:nvPr>
        </p:nvSpPr>
        <p:spPr/>
        <p:txBody>
          <a:bodyPr/>
          <a:lstStyle/>
          <a:p>
            <a:r>
              <a:rPr lang="en-GB"/>
              <a:t>Marc Emmelmann, Self</a:t>
            </a:r>
            <a:endParaRPr lang="en-GB" dirty="0"/>
          </a:p>
        </p:txBody>
      </p:sp>
      <p:sp>
        <p:nvSpPr>
          <p:cNvPr id="8" name="Slide Number Placeholder 7">
            <a:extLst>
              <a:ext uri="{FF2B5EF4-FFF2-40B4-BE49-F238E27FC236}">
                <a16:creationId xmlns:a16="http://schemas.microsoft.com/office/drawing/2014/main" id="{6374477D-BC90-41B1-AE57-1B321B12BD3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9" name="Date Placeholder 8">
            <a:extLst>
              <a:ext uri="{FF2B5EF4-FFF2-40B4-BE49-F238E27FC236}">
                <a16:creationId xmlns:a16="http://schemas.microsoft.com/office/drawing/2014/main" id="{FAD817B7-A644-4D57-B2EB-D41692CEEA7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901754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5503C-F210-AB51-C361-A20C3CC6DB57}"/>
              </a:ext>
            </a:extLst>
          </p:cNvPr>
          <p:cNvSpPr>
            <a:spLocks noGrp="1"/>
          </p:cNvSpPr>
          <p:nvPr>
            <p:ph type="title"/>
          </p:nvPr>
        </p:nvSpPr>
        <p:spPr/>
        <p:txBody>
          <a:bodyPr/>
          <a:lstStyle/>
          <a:p>
            <a:r>
              <a:rPr lang="en-US" dirty="0"/>
              <a:t>ETSI BRAN Update to 802.11 (1/2)</a:t>
            </a:r>
          </a:p>
        </p:txBody>
      </p:sp>
      <p:sp>
        <p:nvSpPr>
          <p:cNvPr id="3" name="Content Placeholder 2">
            <a:extLst>
              <a:ext uri="{FF2B5EF4-FFF2-40B4-BE49-F238E27FC236}">
                <a16:creationId xmlns:a16="http://schemas.microsoft.com/office/drawing/2014/main" id="{C3CBFE3F-7C38-9B1F-2604-A2C100C95452}"/>
              </a:ext>
            </a:extLst>
          </p:cNvPr>
          <p:cNvSpPr>
            <a:spLocks noGrp="1"/>
          </p:cNvSpPr>
          <p:nvPr>
            <p:ph idx="1"/>
          </p:nvPr>
        </p:nvSpPr>
        <p:spPr>
          <a:xfrm>
            <a:off x="914402" y="1908075"/>
            <a:ext cx="10361084" cy="4113213"/>
          </a:xfrm>
          <a:noFill/>
          <a:ln w="9525">
            <a:noFill/>
            <a:round/>
            <a:headEnd/>
            <a:tailEnd/>
          </a:ln>
          <a:effectLst/>
        </p:spPr>
        <p:txBody>
          <a:bodyPr vert="horz" wrap="square" lIns="122880" tIns="61440" rIns="122880" bIns="61440" numCol="1" anchor="t" anchorCtr="0" compatLnSpc="1">
            <a:prstTxWarp prst="textNoShape">
              <a:avLst/>
            </a:prstTxWarp>
          </a:bodyPr>
          <a:lstStyle/>
          <a:p>
            <a:pPr marL="0" indent="0"/>
            <a:r>
              <a:rPr lang="en-US" dirty="0">
                <a:latin typeface="Helvetica" pitchFamily="2" charset="0"/>
              </a:rPr>
              <a:t>EN 303 687 (Wireless Access System/Radio Local Area Network (WAS/RLAN) in the license-exempt 6 GHz band)</a:t>
            </a:r>
          </a:p>
          <a:p>
            <a:pPr marL="380990" indent="-380990">
              <a:buFont typeface="Arial" panose="020B0604020202020204" pitchFamily="34" charset="0"/>
              <a:buChar char="•"/>
            </a:pPr>
            <a:r>
              <a:rPr lang="en-US" b="0" dirty="0">
                <a:latin typeface="Helvetica" pitchFamily="2" charset="0"/>
              </a:rPr>
              <a:t>Version 1.1.1 published by ETSI and reviewed by European Commission (EC)</a:t>
            </a:r>
          </a:p>
          <a:p>
            <a:pPr marL="380990" indent="-380990">
              <a:buFont typeface="Arial" panose="020B0604020202020204" pitchFamily="34" charset="0"/>
              <a:buChar char="•"/>
            </a:pPr>
            <a:r>
              <a:rPr lang="en-US" b="0" dirty="0">
                <a:latin typeface="Helvetica" pitchFamily="2" charset="0"/>
              </a:rPr>
              <a:t>EC criticizes normative reference to IEEE 802.11ax-2021 because EC does not recognize IEEE as SDO</a:t>
            </a:r>
          </a:p>
          <a:p>
            <a:pPr marL="380990" indent="-380990">
              <a:buFont typeface="Arial" panose="020B0604020202020204" pitchFamily="34" charset="0"/>
              <a:buChar char="•"/>
            </a:pPr>
            <a:r>
              <a:rPr lang="en-US" b="0" dirty="0">
                <a:latin typeface="Helvetica" pitchFamily="2" charset="0"/>
              </a:rPr>
              <a:t>Reference need for the definition of one signal used to conduct an Energy Detection Threshold (EDT) level related test</a:t>
            </a:r>
          </a:p>
          <a:p>
            <a:pPr marL="380990" indent="-380990">
              <a:buFont typeface="Arial" panose="020B0604020202020204" pitchFamily="34" charset="0"/>
              <a:buChar char="•"/>
            </a:pPr>
            <a:r>
              <a:rPr lang="en-US" b="0" dirty="0">
                <a:latin typeface="Helvetica" pitchFamily="2" charset="0"/>
              </a:rPr>
              <a:t>ETSI TC BRAN developed response to EC</a:t>
            </a:r>
          </a:p>
          <a:p>
            <a:pPr marL="380990" indent="-380990">
              <a:buFont typeface="Arial" panose="020B0604020202020204" pitchFamily="34" charset="0"/>
              <a:buChar char="•"/>
            </a:pPr>
            <a:r>
              <a:rPr lang="en-US" b="0" dirty="0">
                <a:latin typeface="Helvetica" pitchFamily="2" charset="0"/>
              </a:rPr>
              <a:t>Waiting for feedback by regarding the use of IEEE 802.11ax-2021 as normative reference</a:t>
            </a:r>
          </a:p>
        </p:txBody>
      </p:sp>
      <p:sp>
        <p:nvSpPr>
          <p:cNvPr id="7" name="Footer Placeholder 6">
            <a:extLst>
              <a:ext uri="{FF2B5EF4-FFF2-40B4-BE49-F238E27FC236}">
                <a16:creationId xmlns:a16="http://schemas.microsoft.com/office/drawing/2014/main" id="{EF1498FB-17A2-477A-9CFE-F9AAD0226153}"/>
              </a:ext>
            </a:extLst>
          </p:cNvPr>
          <p:cNvSpPr>
            <a:spLocks noGrp="1"/>
          </p:cNvSpPr>
          <p:nvPr>
            <p:ph type="ftr" idx="14"/>
          </p:nvPr>
        </p:nvSpPr>
        <p:spPr/>
        <p:txBody>
          <a:bodyPr/>
          <a:lstStyle/>
          <a:p>
            <a:r>
              <a:rPr lang="en-GB"/>
              <a:t>Marc Emmelmann, Self</a:t>
            </a:r>
            <a:endParaRPr lang="en-GB" dirty="0"/>
          </a:p>
        </p:txBody>
      </p:sp>
      <p:sp>
        <p:nvSpPr>
          <p:cNvPr id="8" name="Slide Number Placeholder 7">
            <a:extLst>
              <a:ext uri="{FF2B5EF4-FFF2-40B4-BE49-F238E27FC236}">
                <a16:creationId xmlns:a16="http://schemas.microsoft.com/office/drawing/2014/main" id="{0D1ED54E-6761-40D9-8DD2-9293B49C5C0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33D01F0C-151A-4D12-9C3B-45F93EF25C53}"/>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52676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5503C-F210-AB51-C361-A20C3CC6DB57}"/>
              </a:ext>
            </a:extLst>
          </p:cNvPr>
          <p:cNvSpPr>
            <a:spLocks noGrp="1"/>
          </p:cNvSpPr>
          <p:nvPr>
            <p:ph type="title"/>
          </p:nvPr>
        </p:nvSpPr>
        <p:spPr/>
        <p:txBody>
          <a:bodyPr/>
          <a:lstStyle/>
          <a:p>
            <a:r>
              <a:rPr lang="en-US" dirty="0"/>
              <a:t>ETSI BRAN Update to 802.11 (2/2)</a:t>
            </a:r>
          </a:p>
        </p:txBody>
      </p:sp>
      <p:sp>
        <p:nvSpPr>
          <p:cNvPr id="3" name="Content Placeholder 2">
            <a:extLst>
              <a:ext uri="{FF2B5EF4-FFF2-40B4-BE49-F238E27FC236}">
                <a16:creationId xmlns:a16="http://schemas.microsoft.com/office/drawing/2014/main" id="{C3CBFE3F-7C38-9B1F-2604-A2C100C95452}"/>
              </a:ext>
            </a:extLst>
          </p:cNvPr>
          <p:cNvSpPr>
            <a:spLocks noGrp="1"/>
          </p:cNvSpPr>
          <p:nvPr>
            <p:ph idx="1"/>
          </p:nvPr>
        </p:nvSpPr>
        <p:spPr>
          <a:xfrm>
            <a:off x="914402" y="1908075"/>
            <a:ext cx="10361084" cy="4113213"/>
          </a:xfrm>
          <a:noFill/>
          <a:ln w="9525">
            <a:noFill/>
            <a:round/>
            <a:headEnd/>
            <a:tailEnd/>
          </a:ln>
          <a:effectLst/>
        </p:spPr>
        <p:txBody>
          <a:bodyPr vert="horz" wrap="square" lIns="122880" tIns="61440" rIns="122880" bIns="61440" numCol="1" anchor="t" anchorCtr="0" compatLnSpc="1">
            <a:prstTxWarp prst="textNoShape">
              <a:avLst/>
            </a:prstTxWarp>
          </a:bodyPr>
          <a:lstStyle/>
          <a:p>
            <a:pPr marL="0" indent="0"/>
            <a:r>
              <a:rPr lang="en-US" dirty="0">
                <a:latin typeface="Helvetica" pitchFamily="2" charset="0"/>
              </a:rPr>
              <a:t>EN 301 893 (Wireless Access System/Radio Local Area Network (WAS/RLAN) in the license-exempt 5 GHz band)</a:t>
            </a:r>
          </a:p>
          <a:p>
            <a:pPr marL="380990" indent="-380990">
              <a:buFont typeface="Arial" panose="020B0604020202020204" pitchFamily="34" charset="0"/>
              <a:buChar char="•"/>
            </a:pPr>
            <a:r>
              <a:rPr lang="en-US" b="0" dirty="0">
                <a:latin typeface="Helvetica" pitchFamily="2" charset="0"/>
              </a:rPr>
              <a:t>First national vote (</a:t>
            </a:r>
            <a:r>
              <a:rPr lang="en-US" b="0" dirty="0" err="1">
                <a:latin typeface="Helvetica" pitchFamily="2" charset="0"/>
              </a:rPr>
              <a:t>Standardisation</a:t>
            </a:r>
            <a:r>
              <a:rPr lang="en-US" b="0" dirty="0">
                <a:latin typeface="Helvetica" pitchFamily="2" charset="0"/>
              </a:rPr>
              <a:t> Request deliverables Approval Process, </a:t>
            </a:r>
            <a:r>
              <a:rPr lang="en-US" b="0" dirty="0" err="1">
                <a:latin typeface="Helvetica" pitchFamily="2" charset="0"/>
              </a:rPr>
              <a:t>SRdAP</a:t>
            </a:r>
            <a:r>
              <a:rPr lang="en-US" b="0" dirty="0">
                <a:latin typeface="Helvetica" pitchFamily="2" charset="0"/>
              </a:rPr>
              <a:t>) completed  (note: </a:t>
            </a:r>
            <a:r>
              <a:rPr lang="en-US" b="0" dirty="0" err="1">
                <a:latin typeface="Helvetica" pitchFamily="2" charset="0"/>
              </a:rPr>
              <a:t>SRdAP</a:t>
            </a:r>
            <a:r>
              <a:rPr lang="en-US" b="0" dirty="0">
                <a:latin typeface="Helvetica" pitchFamily="2" charset="0"/>
              </a:rPr>
              <a:t> replacing ENAP)</a:t>
            </a:r>
          </a:p>
          <a:p>
            <a:pPr marL="380990" indent="-380990">
              <a:buFont typeface="Arial" panose="020B0604020202020204" pitchFamily="34" charset="0"/>
              <a:buChar char="•"/>
            </a:pPr>
            <a:r>
              <a:rPr lang="en-US" b="0" dirty="0">
                <a:latin typeface="Helvetica" pitchFamily="2" charset="0"/>
              </a:rPr>
              <a:t>All </a:t>
            </a:r>
            <a:r>
              <a:rPr lang="en-US" b="0" dirty="0" err="1">
                <a:latin typeface="Helvetica" pitchFamily="2" charset="0"/>
              </a:rPr>
              <a:t>SRdAP</a:t>
            </a:r>
            <a:r>
              <a:rPr lang="en-US" b="0" dirty="0">
                <a:latin typeface="Helvetica" pitchFamily="2" charset="0"/>
              </a:rPr>
              <a:t> comments resolved</a:t>
            </a:r>
          </a:p>
          <a:p>
            <a:pPr marL="380990" indent="-380990">
              <a:buFont typeface="Arial" panose="020B0604020202020204" pitchFamily="34" charset="0"/>
              <a:buChar char="•"/>
            </a:pPr>
            <a:r>
              <a:rPr lang="en-US" b="0" dirty="0">
                <a:latin typeface="Helvetica" pitchFamily="2" charset="0"/>
              </a:rPr>
              <a:t>Since draft uses IEEE 802.11-2020 as normative reference, TC BRAN expects similar issues with the EC.</a:t>
            </a:r>
          </a:p>
        </p:txBody>
      </p:sp>
      <p:sp>
        <p:nvSpPr>
          <p:cNvPr id="7" name="Footer Placeholder 6">
            <a:extLst>
              <a:ext uri="{FF2B5EF4-FFF2-40B4-BE49-F238E27FC236}">
                <a16:creationId xmlns:a16="http://schemas.microsoft.com/office/drawing/2014/main" id="{99ADBF70-A159-4026-BDAE-44888E2F020C}"/>
              </a:ext>
            </a:extLst>
          </p:cNvPr>
          <p:cNvSpPr>
            <a:spLocks noGrp="1"/>
          </p:cNvSpPr>
          <p:nvPr>
            <p:ph type="ftr" idx="14"/>
          </p:nvPr>
        </p:nvSpPr>
        <p:spPr/>
        <p:txBody>
          <a:bodyPr/>
          <a:lstStyle/>
          <a:p>
            <a:r>
              <a:rPr lang="en-GB"/>
              <a:t>Marc Emmelmann, Self</a:t>
            </a:r>
            <a:endParaRPr lang="en-GB" dirty="0"/>
          </a:p>
        </p:txBody>
      </p:sp>
      <p:sp>
        <p:nvSpPr>
          <p:cNvPr id="8" name="Slide Number Placeholder 7">
            <a:extLst>
              <a:ext uri="{FF2B5EF4-FFF2-40B4-BE49-F238E27FC236}">
                <a16:creationId xmlns:a16="http://schemas.microsoft.com/office/drawing/2014/main" id="{CA31C73B-287D-4176-8444-1A2A9B9A1CE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9" name="Date Placeholder 8">
            <a:extLst>
              <a:ext uri="{FF2B5EF4-FFF2-40B4-BE49-F238E27FC236}">
                <a16:creationId xmlns:a16="http://schemas.microsoft.com/office/drawing/2014/main" id="{0950F5DC-34FC-45B2-98D8-5FE312BD9CE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481865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5567B-2CFC-8223-6950-BF298979C3C7}"/>
              </a:ext>
            </a:extLst>
          </p:cNvPr>
          <p:cNvSpPr>
            <a:spLocks noGrp="1"/>
          </p:cNvSpPr>
          <p:nvPr>
            <p:ph type="title"/>
          </p:nvPr>
        </p:nvSpPr>
        <p:spPr/>
        <p:txBody>
          <a:bodyPr/>
          <a:lstStyle/>
          <a:p>
            <a:r>
              <a:rPr lang="en-US" dirty="0"/>
              <a:t>Update from Bluetooth SIG Work</a:t>
            </a:r>
          </a:p>
        </p:txBody>
      </p:sp>
      <p:sp>
        <p:nvSpPr>
          <p:cNvPr id="3" name="Content Placeholder 2">
            <a:extLst>
              <a:ext uri="{FF2B5EF4-FFF2-40B4-BE49-F238E27FC236}">
                <a16:creationId xmlns:a16="http://schemas.microsoft.com/office/drawing/2014/main" id="{0CBA3634-F82D-A682-0C6D-7A0026D646D3}"/>
              </a:ext>
            </a:extLst>
          </p:cNvPr>
          <p:cNvSpPr>
            <a:spLocks noGrp="1"/>
          </p:cNvSpPr>
          <p:nvPr>
            <p:ph idx="1"/>
          </p:nvPr>
        </p:nvSpPr>
        <p:spPr>
          <a:xfrm>
            <a:off x="914402" y="1908075"/>
            <a:ext cx="10361084" cy="4113213"/>
          </a:xfrm>
        </p:spPr>
        <p:txBody>
          <a:bodyPr/>
          <a:lstStyle/>
          <a:p>
            <a:r>
              <a:rPr lang="en-US" sz="2133" dirty="0"/>
              <a:t>Recent actions</a:t>
            </a:r>
          </a:p>
          <a:p>
            <a:pPr marL="380990" indent="-380990">
              <a:buFont typeface="Arial" panose="020B0604020202020204" pitchFamily="34" charset="0"/>
              <a:buChar char="•"/>
            </a:pPr>
            <a:r>
              <a:rPr lang="en-US" sz="2133" dirty="0"/>
              <a:t>Participating in and contributing to the ETSI BRAN</a:t>
            </a:r>
          </a:p>
          <a:p>
            <a:pPr marL="380990" indent="-380990">
              <a:buFont typeface="Arial" panose="020B0604020202020204" pitchFamily="34" charset="0"/>
              <a:buChar char="•"/>
            </a:pPr>
            <a:r>
              <a:rPr lang="en-US" sz="2133" dirty="0">
                <a:sym typeface="Wingdings" pitchFamily="2" charset="2"/>
              </a:rPr>
              <a:t> </a:t>
            </a:r>
            <a:r>
              <a:rPr lang="en-US" sz="2133" dirty="0"/>
              <a:t>Proposed channel access scheme to ETSI BRAN (BRAN(24)123a003)</a:t>
            </a:r>
          </a:p>
          <a:p>
            <a:pPr marL="380990" indent="-380990">
              <a:buFont typeface="Arial" panose="020B0604020202020204" pitchFamily="34" charset="0"/>
              <a:buChar char="•"/>
            </a:pPr>
            <a:endParaRPr lang="en-US" sz="2133" dirty="0"/>
          </a:p>
          <a:p>
            <a:pPr marL="0" indent="0"/>
            <a:r>
              <a:rPr lang="en-US" sz="2133" dirty="0"/>
              <a:t>Next steps</a:t>
            </a:r>
          </a:p>
          <a:p>
            <a:pPr marL="380990" indent="-380990">
              <a:buFont typeface="Arial" panose="020B0604020202020204" pitchFamily="34" charset="0"/>
              <a:buChar char="•"/>
            </a:pPr>
            <a:r>
              <a:rPr lang="en-US" sz="1733" dirty="0"/>
              <a:t>Exploring enhanced sharing mechanisms for the 5725 – 5850 MHz band</a:t>
            </a:r>
          </a:p>
          <a:p>
            <a:pPr marL="380990" indent="-380990">
              <a:buFont typeface="Arial" panose="020B0604020202020204" pitchFamily="34" charset="0"/>
              <a:buChar char="•"/>
            </a:pPr>
            <a:endParaRPr lang="en-US" sz="1733" dirty="0"/>
          </a:p>
          <a:p>
            <a:endParaRPr lang="en-US" sz="2133" dirty="0"/>
          </a:p>
        </p:txBody>
      </p:sp>
      <p:sp>
        <p:nvSpPr>
          <p:cNvPr id="7" name="Footer Placeholder 6">
            <a:extLst>
              <a:ext uri="{FF2B5EF4-FFF2-40B4-BE49-F238E27FC236}">
                <a16:creationId xmlns:a16="http://schemas.microsoft.com/office/drawing/2014/main" id="{103936D2-E562-4908-A716-4305696BB07A}"/>
              </a:ext>
            </a:extLst>
          </p:cNvPr>
          <p:cNvSpPr>
            <a:spLocks noGrp="1"/>
          </p:cNvSpPr>
          <p:nvPr>
            <p:ph type="ftr" idx="14"/>
          </p:nvPr>
        </p:nvSpPr>
        <p:spPr/>
        <p:txBody>
          <a:bodyPr/>
          <a:lstStyle/>
          <a:p>
            <a:r>
              <a:rPr lang="en-GB"/>
              <a:t>Marc Emmelmann, Self</a:t>
            </a:r>
            <a:endParaRPr lang="en-GB" dirty="0"/>
          </a:p>
        </p:txBody>
      </p:sp>
      <p:sp>
        <p:nvSpPr>
          <p:cNvPr id="8" name="Slide Number Placeholder 7">
            <a:extLst>
              <a:ext uri="{FF2B5EF4-FFF2-40B4-BE49-F238E27FC236}">
                <a16:creationId xmlns:a16="http://schemas.microsoft.com/office/drawing/2014/main" id="{CA770DC2-827D-4FD9-B378-D3FE08CBA6D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9" name="Date Placeholder 8">
            <a:extLst>
              <a:ext uri="{FF2B5EF4-FFF2-40B4-BE49-F238E27FC236}">
                <a16:creationId xmlns:a16="http://schemas.microsoft.com/office/drawing/2014/main" id="{27908D12-5C26-402E-B6B2-B84760EF044C}"/>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172764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A289F5-6754-68A3-993D-EB8D264950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0F4F9C-C33A-9127-D6AF-84073E48206F}"/>
              </a:ext>
            </a:extLst>
          </p:cNvPr>
          <p:cNvSpPr>
            <a:spLocks noGrp="1"/>
          </p:cNvSpPr>
          <p:nvPr>
            <p:ph type="title"/>
          </p:nvPr>
        </p:nvSpPr>
        <p:spPr/>
        <p:txBody>
          <a:bodyPr/>
          <a:lstStyle/>
          <a:p>
            <a:r>
              <a:rPr lang="en-US" dirty="0"/>
              <a:t>Technical Submissions &amp; Discussion Items (1/2)</a:t>
            </a:r>
          </a:p>
        </p:txBody>
      </p:sp>
      <p:sp>
        <p:nvSpPr>
          <p:cNvPr id="3" name="Content Placeholder 2">
            <a:extLst>
              <a:ext uri="{FF2B5EF4-FFF2-40B4-BE49-F238E27FC236}">
                <a16:creationId xmlns:a16="http://schemas.microsoft.com/office/drawing/2014/main" id="{FBF7309B-6E82-FBF4-7F3E-230A8BD0DD9D}"/>
              </a:ext>
            </a:extLst>
          </p:cNvPr>
          <p:cNvSpPr>
            <a:spLocks noGrp="1"/>
          </p:cNvSpPr>
          <p:nvPr>
            <p:ph idx="1"/>
          </p:nvPr>
        </p:nvSpPr>
        <p:spPr>
          <a:xfrm>
            <a:off x="914402" y="1796819"/>
            <a:ext cx="10361084" cy="4113213"/>
          </a:xfrm>
        </p:spPr>
        <p:txBody>
          <a:bodyPr/>
          <a:lstStyle/>
          <a:p>
            <a:r>
              <a:rPr lang="en-US" dirty="0"/>
              <a:t>NB Status Update (11-24/907r0)</a:t>
            </a:r>
          </a:p>
          <a:p>
            <a:pPr marL="380990" indent="-380990">
              <a:buFont typeface="Arial" panose="020B0604020202020204" pitchFamily="34" charset="0"/>
              <a:buChar char="•"/>
            </a:pPr>
            <a:r>
              <a:rPr lang="en-GB" dirty="0"/>
              <a:t>Summary of current activities, including discussion between .11 and .15.4ab</a:t>
            </a:r>
          </a:p>
          <a:p>
            <a:pPr marL="380990" indent="-380990">
              <a:buFont typeface="Arial" panose="020B0604020202020204" pitchFamily="34" charset="0"/>
              <a:buChar char="•"/>
            </a:pPr>
            <a:r>
              <a:rPr lang="en-GB" dirty="0"/>
              <a:t>Review of channel access proposal introduced by BT SIG to ETSI BRAN (BRAN(24)123a003)</a:t>
            </a:r>
          </a:p>
          <a:p>
            <a:pPr marL="380990" indent="-380990">
              <a:buFont typeface="Arial" panose="020B0604020202020204" pitchFamily="34" charset="0"/>
              <a:buChar char="•"/>
            </a:pPr>
            <a:endParaRPr lang="en-GB" dirty="0"/>
          </a:p>
          <a:p>
            <a:pPr marL="0" indent="0"/>
            <a:r>
              <a:rPr lang="en-GB" dirty="0"/>
              <a:t>Impact of non-listing of EN 303 687 in the OJEU (11-24/922r0)</a:t>
            </a:r>
          </a:p>
          <a:p>
            <a:pPr marL="380990" indent="-380990">
              <a:buFont typeface="Arial" panose="020B0604020202020204" pitchFamily="34" charset="0"/>
              <a:buChar char="•"/>
            </a:pPr>
            <a:r>
              <a:rPr lang="en-GB" dirty="0"/>
              <a:t>IEEE staff and LMSC Chair attended to provide feedback</a:t>
            </a:r>
          </a:p>
          <a:p>
            <a:pPr marL="380990" indent="-380990">
              <a:buFont typeface="Arial" panose="020B0604020202020204" pitchFamily="34" charset="0"/>
              <a:buChar char="•"/>
            </a:pPr>
            <a:r>
              <a:rPr lang="en-GB" dirty="0"/>
              <a:t>IEEE open to evaluate request to grant copyright for citing / copying relevant parts of the standard</a:t>
            </a:r>
          </a:p>
        </p:txBody>
      </p:sp>
      <p:sp>
        <p:nvSpPr>
          <p:cNvPr id="7" name="Footer Placeholder 6">
            <a:extLst>
              <a:ext uri="{FF2B5EF4-FFF2-40B4-BE49-F238E27FC236}">
                <a16:creationId xmlns:a16="http://schemas.microsoft.com/office/drawing/2014/main" id="{40DA95BE-1840-4A80-BA32-7D69E0B8AC31}"/>
              </a:ext>
            </a:extLst>
          </p:cNvPr>
          <p:cNvSpPr>
            <a:spLocks noGrp="1"/>
          </p:cNvSpPr>
          <p:nvPr>
            <p:ph type="ftr" idx="14"/>
          </p:nvPr>
        </p:nvSpPr>
        <p:spPr/>
        <p:txBody>
          <a:bodyPr/>
          <a:lstStyle/>
          <a:p>
            <a:r>
              <a:rPr lang="en-GB"/>
              <a:t>Marc Emmelmann, Self</a:t>
            </a:r>
            <a:endParaRPr lang="en-GB" dirty="0"/>
          </a:p>
        </p:txBody>
      </p:sp>
      <p:sp>
        <p:nvSpPr>
          <p:cNvPr id="8" name="Slide Number Placeholder 7">
            <a:extLst>
              <a:ext uri="{FF2B5EF4-FFF2-40B4-BE49-F238E27FC236}">
                <a16:creationId xmlns:a16="http://schemas.microsoft.com/office/drawing/2014/main" id="{B9087BEF-3455-4F50-AE82-10799D775C6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9" name="Date Placeholder 8">
            <a:extLst>
              <a:ext uri="{FF2B5EF4-FFF2-40B4-BE49-F238E27FC236}">
                <a16:creationId xmlns:a16="http://schemas.microsoft.com/office/drawing/2014/main" id="{D70F46C8-1A8C-40BB-A771-776B95624A2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79462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5529E-50C9-77FD-8B0A-916CBC7EF2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8209A5-7EB3-6F64-6FCE-EB9FC836930E}"/>
              </a:ext>
            </a:extLst>
          </p:cNvPr>
          <p:cNvSpPr>
            <a:spLocks noGrp="1"/>
          </p:cNvSpPr>
          <p:nvPr>
            <p:ph type="title"/>
          </p:nvPr>
        </p:nvSpPr>
        <p:spPr/>
        <p:txBody>
          <a:bodyPr/>
          <a:lstStyle/>
          <a:p>
            <a:r>
              <a:rPr lang="en-US" dirty="0"/>
              <a:t>Technical Submissions &amp; Discussion Items (2/2)</a:t>
            </a:r>
          </a:p>
        </p:txBody>
      </p:sp>
      <p:sp>
        <p:nvSpPr>
          <p:cNvPr id="3" name="Content Placeholder 2">
            <a:extLst>
              <a:ext uri="{FF2B5EF4-FFF2-40B4-BE49-F238E27FC236}">
                <a16:creationId xmlns:a16="http://schemas.microsoft.com/office/drawing/2014/main" id="{444602BA-8F35-863B-9EDE-0448583135B0}"/>
              </a:ext>
            </a:extLst>
          </p:cNvPr>
          <p:cNvSpPr>
            <a:spLocks noGrp="1"/>
          </p:cNvSpPr>
          <p:nvPr>
            <p:ph idx="1"/>
          </p:nvPr>
        </p:nvSpPr>
        <p:spPr>
          <a:xfrm>
            <a:off x="914402" y="1796819"/>
            <a:ext cx="10361084" cy="4113213"/>
          </a:xfrm>
        </p:spPr>
        <p:txBody>
          <a:bodyPr/>
          <a:lstStyle/>
          <a:p>
            <a:r>
              <a:rPr lang="en-US" dirty="0"/>
              <a:t>Joint Session </a:t>
            </a:r>
            <a:r>
              <a:rPr lang="en-US" dirty="0" err="1"/>
              <a:t>Coex</a:t>
            </a:r>
            <a:r>
              <a:rPr lang="en-US" dirty="0"/>
              <a:t> SC with 802.15.4ab</a:t>
            </a:r>
          </a:p>
          <a:p>
            <a:pPr marL="0" indent="0"/>
            <a:r>
              <a:rPr lang="en-US" b="0" dirty="0"/>
              <a:t>Continued discussion on CCA modes</a:t>
            </a:r>
          </a:p>
          <a:p>
            <a:pPr marL="380990" indent="-380990">
              <a:buFont typeface="Arial" panose="020B0604020202020204" pitchFamily="34" charset="0"/>
              <a:buChar char="•"/>
            </a:pPr>
            <a:r>
              <a:rPr lang="en-US" b="0" dirty="0"/>
              <a:t>CCA Modes in 802.15.4 (11-24/360r3)</a:t>
            </a:r>
          </a:p>
          <a:p>
            <a:pPr marL="380990" indent="-380990">
              <a:buFont typeface="Arial" panose="020B0604020202020204" pitchFamily="34" charset="0"/>
              <a:buChar char="•"/>
            </a:pPr>
            <a:r>
              <a:rPr lang="en-US" b="0" dirty="0"/>
              <a:t>Response to </a:t>
            </a:r>
            <a:r>
              <a:rPr lang="en-US" b="0" dirty="0" err="1"/>
              <a:t>CoexSC</a:t>
            </a:r>
            <a:r>
              <a:rPr lang="en-US" b="0" dirty="0"/>
              <a:t> 11-24 360r3 (15-24/212r5)</a:t>
            </a:r>
          </a:p>
          <a:p>
            <a:pPr marL="380990" indent="-380990">
              <a:buFont typeface="Arial" panose="020B0604020202020204" pitchFamily="34" charset="0"/>
              <a:buChar char="•"/>
            </a:pPr>
            <a:endParaRPr lang="en-US" b="0" dirty="0"/>
          </a:p>
          <a:p>
            <a:pPr marL="0" indent="0"/>
            <a:r>
              <a:rPr lang="en-US" b="0" dirty="0"/>
              <a:t>Addition information item</a:t>
            </a:r>
          </a:p>
          <a:p>
            <a:pPr marL="380990" indent="-380990">
              <a:buFont typeface="Arial" panose="020B0604020202020204" pitchFamily="34" charset="0"/>
              <a:buChar char="•"/>
            </a:pPr>
            <a:r>
              <a:rPr lang="en-US" b="0" dirty="0"/>
              <a:t>FCC Filing for for PNT and 5G in 900 MHz (15-24/280r0)</a:t>
            </a:r>
          </a:p>
        </p:txBody>
      </p:sp>
      <p:sp>
        <p:nvSpPr>
          <p:cNvPr id="7" name="Footer Placeholder 6">
            <a:extLst>
              <a:ext uri="{FF2B5EF4-FFF2-40B4-BE49-F238E27FC236}">
                <a16:creationId xmlns:a16="http://schemas.microsoft.com/office/drawing/2014/main" id="{4320CA76-EC50-48E6-B362-87A07BF826D4}"/>
              </a:ext>
            </a:extLst>
          </p:cNvPr>
          <p:cNvSpPr>
            <a:spLocks noGrp="1"/>
          </p:cNvSpPr>
          <p:nvPr>
            <p:ph type="ftr" idx="14"/>
          </p:nvPr>
        </p:nvSpPr>
        <p:spPr/>
        <p:txBody>
          <a:bodyPr/>
          <a:lstStyle/>
          <a:p>
            <a:r>
              <a:rPr lang="en-GB"/>
              <a:t>Marc Emmelmann, Self</a:t>
            </a:r>
            <a:endParaRPr lang="en-GB" dirty="0"/>
          </a:p>
        </p:txBody>
      </p:sp>
      <p:sp>
        <p:nvSpPr>
          <p:cNvPr id="8" name="Slide Number Placeholder 7">
            <a:extLst>
              <a:ext uri="{FF2B5EF4-FFF2-40B4-BE49-F238E27FC236}">
                <a16:creationId xmlns:a16="http://schemas.microsoft.com/office/drawing/2014/main" id="{1047A95C-01EF-44BC-BD4D-DA59E18F34D9}"/>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9" name="Date Placeholder 8">
            <a:extLst>
              <a:ext uri="{FF2B5EF4-FFF2-40B4-BE49-F238E27FC236}">
                <a16:creationId xmlns:a16="http://schemas.microsoft.com/office/drawing/2014/main" id="{9B1F67F9-DDEB-4A50-AAFB-A9FB82C393A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903570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AD243-3AA6-87D8-6191-370CAF77D1E4}"/>
              </a:ext>
            </a:extLst>
          </p:cNvPr>
          <p:cNvSpPr>
            <a:spLocks noGrp="1"/>
          </p:cNvSpPr>
          <p:nvPr>
            <p:ph type="title"/>
          </p:nvPr>
        </p:nvSpPr>
        <p:spPr/>
        <p:txBody>
          <a:bodyPr/>
          <a:lstStyle/>
          <a:p>
            <a:r>
              <a:rPr lang="en-US" dirty="0"/>
              <a:t>Plans for July</a:t>
            </a:r>
          </a:p>
        </p:txBody>
      </p:sp>
      <p:sp>
        <p:nvSpPr>
          <p:cNvPr id="3" name="Content Placeholder 2">
            <a:extLst>
              <a:ext uri="{FF2B5EF4-FFF2-40B4-BE49-F238E27FC236}">
                <a16:creationId xmlns:a16="http://schemas.microsoft.com/office/drawing/2014/main" id="{A67A459E-2387-4221-74BE-AFF3B6A1FED5}"/>
              </a:ext>
            </a:extLst>
          </p:cNvPr>
          <p:cNvSpPr>
            <a:spLocks noGrp="1"/>
          </p:cNvSpPr>
          <p:nvPr>
            <p:ph idx="1"/>
          </p:nvPr>
        </p:nvSpPr>
        <p:spPr>
          <a:xfrm>
            <a:off x="914294" y="1372394"/>
            <a:ext cx="10361084" cy="4113213"/>
          </a:xfrm>
        </p:spPr>
        <p:txBody>
          <a:bodyPr/>
          <a:lstStyle/>
          <a:p>
            <a:pPr marL="0" indent="0"/>
            <a:r>
              <a:rPr lang="en-US" sz="1867" dirty="0" err="1"/>
              <a:t>Coex</a:t>
            </a:r>
            <a:r>
              <a:rPr lang="en-US" sz="1867" dirty="0"/>
              <a:t> slots:</a:t>
            </a:r>
          </a:p>
          <a:p>
            <a:pPr marL="380990" indent="-380990">
              <a:buFont typeface="Arial" panose="020B0604020202020204" pitchFamily="34" charset="0"/>
              <a:buChar char="•"/>
            </a:pPr>
            <a:r>
              <a:rPr lang="en-US" sz="1867" dirty="0"/>
              <a:t>One joint 802.11 </a:t>
            </a:r>
            <a:r>
              <a:rPr lang="en-US" sz="1867" dirty="0" err="1"/>
              <a:t>Coex</a:t>
            </a:r>
            <a:r>
              <a:rPr lang="en-US" sz="1867" dirty="0"/>
              <a:t> SC – 802.15.4ab – Tuesday EVE</a:t>
            </a:r>
          </a:p>
          <a:p>
            <a:pPr marL="380990" indent="-380990">
              <a:buFont typeface="Arial" panose="020B0604020202020204" pitchFamily="34" charset="0"/>
              <a:buChar char="•"/>
            </a:pPr>
            <a:r>
              <a:rPr lang="en-US" sz="1867" dirty="0"/>
              <a:t>Two dot11 </a:t>
            </a:r>
            <a:r>
              <a:rPr lang="en-US" sz="1867" dirty="0" err="1"/>
              <a:t>Coex</a:t>
            </a:r>
            <a:r>
              <a:rPr lang="en-US" sz="1867" dirty="0"/>
              <a:t> (only) slot (one before and one after the joint session with .15.4ab)</a:t>
            </a:r>
          </a:p>
          <a:p>
            <a:pPr marL="0" indent="0"/>
            <a:endParaRPr lang="en-US" sz="1867" dirty="0"/>
          </a:p>
          <a:p>
            <a:pPr marL="0" indent="0"/>
            <a:r>
              <a:rPr lang="en-US" sz="1867" dirty="0"/>
              <a:t>Joint dot11 dot15.4ab slot:</a:t>
            </a:r>
          </a:p>
          <a:p>
            <a:pPr marL="380990" indent="-380990">
              <a:buFont typeface="Arial" panose="020B0604020202020204" pitchFamily="34" charset="0"/>
              <a:buChar char="•"/>
            </a:pPr>
            <a:r>
              <a:rPr lang="en-US" sz="1867" dirty="0"/>
              <a:t>Continue discussion on channel access schemes</a:t>
            </a:r>
          </a:p>
          <a:p>
            <a:pPr marL="0" indent="0"/>
            <a:endParaRPr lang="en-US" sz="1867" dirty="0"/>
          </a:p>
          <a:p>
            <a:pPr marL="0" indent="0"/>
            <a:r>
              <a:rPr lang="en-US" sz="1867" dirty="0" err="1"/>
              <a:t>Coex</a:t>
            </a:r>
            <a:r>
              <a:rPr lang="en-US" sz="1867" dirty="0"/>
              <a:t> (only):</a:t>
            </a:r>
          </a:p>
          <a:p>
            <a:pPr marL="380990" indent="-380990">
              <a:buFont typeface="Arial" panose="020B0604020202020204" pitchFamily="34" charset="0"/>
              <a:buChar char="•"/>
            </a:pPr>
            <a:r>
              <a:rPr lang="en-US" sz="1867" dirty="0"/>
              <a:t>Update on ETSI BRAN</a:t>
            </a:r>
          </a:p>
          <a:p>
            <a:pPr marL="380990" indent="-380990">
              <a:buFont typeface="Arial" panose="020B0604020202020204" pitchFamily="34" charset="0"/>
              <a:buChar char="•"/>
            </a:pPr>
            <a:r>
              <a:rPr lang="en-US" sz="1867" dirty="0"/>
              <a:t>Update on Bluetooth SIG</a:t>
            </a:r>
          </a:p>
          <a:p>
            <a:pPr marL="380990" indent="-380990">
              <a:buFont typeface="Arial" panose="020B0604020202020204" pitchFamily="34" charset="0"/>
              <a:buChar char="•"/>
            </a:pPr>
            <a:r>
              <a:rPr lang="en-US" sz="1867" dirty="0"/>
              <a:t>Technical submissions (tba)</a:t>
            </a:r>
          </a:p>
          <a:p>
            <a:pPr marL="0" indent="0"/>
            <a:endParaRPr lang="en-US" sz="1867" dirty="0"/>
          </a:p>
          <a:p>
            <a:pPr marL="0" indent="0"/>
            <a:r>
              <a:rPr lang="en-US" sz="1867" dirty="0"/>
              <a:t>Note: coexistence-related topics are welcome. Please contact the Chair</a:t>
            </a:r>
          </a:p>
        </p:txBody>
      </p:sp>
      <p:sp>
        <p:nvSpPr>
          <p:cNvPr id="7" name="Footer Placeholder 6">
            <a:extLst>
              <a:ext uri="{FF2B5EF4-FFF2-40B4-BE49-F238E27FC236}">
                <a16:creationId xmlns:a16="http://schemas.microsoft.com/office/drawing/2014/main" id="{D5878174-E4EB-40C1-ACB3-64D44BC27E1A}"/>
              </a:ext>
            </a:extLst>
          </p:cNvPr>
          <p:cNvSpPr>
            <a:spLocks noGrp="1"/>
          </p:cNvSpPr>
          <p:nvPr>
            <p:ph type="ftr" idx="14"/>
          </p:nvPr>
        </p:nvSpPr>
        <p:spPr/>
        <p:txBody>
          <a:bodyPr/>
          <a:lstStyle/>
          <a:p>
            <a:r>
              <a:rPr lang="en-GB"/>
              <a:t>Marc Emmelmann, Self</a:t>
            </a:r>
            <a:endParaRPr lang="en-GB" dirty="0"/>
          </a:p>
        </p:txBody>
      </p:sp>
      <p:sp>
        <p:nvSpPr>
          <p:cNvPr id="8" name="Slide Number Placeholder 7">
            <a:extLst>
              <a:ext uri="{FF2B5EF4-FFF2-40B4-BE49-F238E27FC236}">
                <a16:creationId xmlns:a16="http://schemas.microsoft.com/office/drawing/2014/main" id="{ADDF9219-2B26-42F9-88AC-6BF27FF9C1C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9" name="Date Placeholder 8">
            <a:extLst>
              <a:ext uri="{FF2B5EF4-FFF2-40B4-BE49-F238E27FC236}">
                <a16:creationId xmlns:a16="http://schemas.microsoft.com/office/drawing/2014/main" id="{5D6259B2-5F4B-4E3F-A067-9B6A0BF707C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797980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a:t>References for this week</a:t>
            </a:r>
          </a:p>
        </p:txBody>
      </p:sp>
      <p:sp>
        <p:nvSpPr>
          <p:cNvPr id="11266" name="Rectangle 2"/>
          <p:cNvSpPr>
            <a:spLocks noGrp="1" noChangeArrowheads="1"/>
          </p:cNvSpPr>
          <p:nvPr>
            <p:ph type="body" idx="1"/>
          </p:nvPr>
        </p:nvSpPr>
        <p:spPr>
          <a:xfrm>
            <a:off x="840791" y="1981202"/>
            <a:ext cx="10631807" cy="4208463"/>
          </a:xfrm>
          <a:ln/>
        </p:spPr>
        <p:txBody>
          <a:bodyPr/>
          <a:lstStyle/>
          <a:p>
            <a:r>
              <a:rPr lang="en-US" dirty="0"/>
              <a:t>Agenda for this week:				11-24/0620</a:t>
            </a:r>
          </a:p>
          <a:p>
            <a:r>
              <a:rPr lang="en-US" dirty="0"/>
              <a:t>Snapshot Slide:						11-24/0621</a:t>
            </a:r>
          </a:p>
          <a:p>
            <a:r>
              <a:rPr lang="en-US" dirty="0"/>
              <a:t>Meeting / Chair’s Slide Deck:		11-24/0622</a:t>
            </a:r>
          </a:p>
          <a:p>
            <a:r>
              <a:rPr lang="en-US" dirty="0"/>
              <a:t>Closing report:						11-24/0623</a:t>
            </a:r>
          </a:p>
          <a:p>
            <a:r>
              <a:rPr lang="en-US" dirty="0"/>
              <a:t>Meeting minutes:					11-24/0932</a:t>
            </a:r>
          </a:p>
        </p:txBody>
      </p:sp>
      <p:sp>
        <p:nvSpPr>
          <p:cNvPr id="2" name="Footer Placeholder 1">
            <a:extLst>
              <a:ext uri="{FF2B5EF4-FFF2-40B4-BE49-F238E27FC236}">
                <a16:creationId xmlns:a16="http://schemas.microsoft.com/office/drawing/2014/main" id="{AA4F436E-175C-483F-857F-8CAB8915313D}"/>
              </a:ext>
            </a:extLst>
          </p:cNvPr>
          <p:cNvSpPr>
            <a:spLocks noGrp="1"/>
          </p:cNvSpPr>
          <p:nvPr>
            <p:ph type="ftr" idx="14"/>
          </p:nvPr>
        </p:nvSpPr>
        <p:spPr/>
        <p:txBody>
          <a:bodyPr/>
          <a:lstStyle/>
          <a:p>
            <a:r>
              <a:rPr lang="en-GB"/>
              <a:t>Marc Emmelmann, Self</a:t>
            </a:r>
            <a:endParaRPr lang="en-GB" dirty="0"/>
          </a:p>
        </p:txBody>
      </p:sp>
      <p:sp>
        <p:nvSpPr>
          <p:cNvPr id="3" name="Slide Number Placeholder 2">
            <a:extLst>
              <a:ext uri="{FF2B5EF4-FFF2-40B4-BE49-F238E27FC236}">
                <a16:creationId xmlns:a16="http://schemas.microsoft.com/office/drawing/2014/main" id="{6B80DA4D-CF0E-43E9-8475-AA22946F325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Date Placeholder 6">
            <a:extLst>
              <a:ext uri="{FF2B5EF4-FFF2-40B4-BE49-F238E27FC236}">
                <a16:creationId xmlns:a16="http://schemas.microsoft.com/office/drawing/2014/main" id="{0D00EC80-2EA7-4926-B83C-B8F1EA907FA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049212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A73AD-25FB-F0D2-7D67-1E211FDCF9B5}"/>
              </a:ext>
            </a:extLst>
          </p:cNvPr>
          <p:cNvSpPr>
            <a:spLocks noGrp="1"/>
          </p:cNvSpPr>
          <p:nvPr>
            <p:ph type="title"/>
          </p:nvPr>
        </p:nvSpPr>
        <p:spPr/>
        <p:txBody>
          <a:bodyPr/>
          <a:lstStyle/>
          <a:p>
            <a:r>
              <a:rPr lang="en-US" dirty="0" err="1"/>
              <a:t>Coex</a:t>
            </a:r>
            <a:r>
              <a:rPr lang="en-US" dirty="0"/>
              <a:t> Submissions</a:t>
            </a:r>
          </a:p>
        </p:txBody>
      </p:sp>
      <p:graphicFrame>
        <p:nvGraphicFramePr>
          <p:cNvPr id="3" name="Table 2">
            <a:extLst>
              <a:ext uri="{FF2B5EF4-FFF2-40B4-BE49-F238E27FC236}">
                <a16:creationId xmlns:a16="http://schemas.microsoft.com/office/drawing/2014/main" id="{1E04B8A0-4404-0DB2-37AE-C47566E6031A}"/>
              </a:ext>
            </a:extLst>
          </p:cNvPr>
          <p:cNvGraphicFramePr>
            <a:graphicFrameLocks noGrp="1"/>
          </p:cNvGraphicFramePr>
          <p:nvPr>
            <p:extLst>
              <p:ext uri="{D42A27DB-BD31-4B8C-83A1-F6EECF244321}">
                <p14:modId xmlns:p14="http://schemas.microsoft.com/office/powerpoint/2010/main" val="958205945"/>
              </p:ext>
            </p:extLst>
          </p:nvPr>
        </p:nvGraphicFramePr>
        <p:xfrm>
          <a:off x="2250017" y="1892830"/>
          <a:ext cx="7694699" cy="4112681"/>
        </p:xfrm>
        <a:graphic>
          <a:graphicData uri="http://schemas.openxmlformats.org/drawingml/2006/table">
            <a:tbl>
              <a:tblPr>
                <a:tableStyleId>{21E4AEA4-8DFA-4A89-87EB-49C32662AFE0}</a:tableStyleId>
              </a:tblPr>
              <a:tblGrid>
                <a:gridCol w="5606316">
                  <a:extLst>
                    <a:ext uri="{9D8B030D-6E8A-4147-A177-3AD203B41FA5}">
                      <a16:colId xmlns:a16="http://schemas.microsoft.com/office/drawing/2014/main" val="253797500"/>
                    </a:ext>
                  </a:extLst>
                </a:gridCol>
                <a:gridCol w="2088383">
                  <a:extLst>
                    <a:ext uri="{9D8B030D-6E8A-4147-A177-3AD203B41FA5}">
                      <a16:colId xmlns:a16="http://schemas.microsoft.com/office/drawing/2014/main" val="1050621624"/>
                    </a:ext>
                  </a:extLst>
                </a:gridCol>
              </a:tblGrid>
              <a:tr h="281917">
                <a:tc>
                  <a:txBody>
                    <a:bodyPr/>
                    <a:lstStyle/>
                    <a:p>
                      <a:pPr algn="l" fontAlgn="t"/>
                      <a:r>
                        <a:rPr lang="en-US" sz="1600" u="sng" strike="noStrike">
                          <a:effectLst/>
                        </a:rPr>
                        <a:t>Bluetooth SG update</a:t>
                      </a:r>
                      <a:endParaRPr lang="en-US" sz="1600" b="1" i="0" u="sng" strike="noStrike">
                        <a:solidFill>
                          <a:srgbClr val="000000"/>
                        </a:solidFill>
                        <a:effectLst/>
                        <a:latin typeface="Arial" panose="020B0604020202020204" pitchFamily="34" charset="0"/>
                      </a:endParaRPr>
                    </a:p>
                  </a:txBody>
                  <a:tcPr marL="12437" marR="12437" marT="12437" marB="0"/>
                </a:tc>
                <a:tc>
                  <a:txBody>
                    <a:bodyPr/>
                    <a:lstStyle/>
                    <a:p>
                      <a:pPr algn="l" fontAlgn="t"/>
                      <a:r>
                        <a:rPr lang="en-US" sz="1600" u="sng" strike="noStrike">
                          <a:effectLst/>
                        </a:rPr>
                        <a:t>11-24/717</a:t>
                      </a:r>
                      <a:endParaRPr lang="en-US" sz="1600" b="1" i="0" u="sng" strike="noStrike">
                        <a:solidFill>
                          <a:srgbClr val="000000"/>
                        </a:solidFill>
                        <a:effectLst/>
                        <a:latin typeface="Arial" panose="020B0604020202020204" pitchFamily="34" charset="0"/>
                      </a:endParaRPr>
                    </a:p>
                  </a:txBody>
                  <a:tcPr marL="12437" marR="12437" marT="12437" marB="0"/>
                </a:tc>
                <a:extLst>
                  <a:ext uri="{0D108BD9-81ED-4DB2-BD59-A6C34878D82A}">
                    <a16:rowId xmlns:a16="http://schemas.microsoft.com/office/drawing/2014/main" val="1330795969"/>
                  </a:ext>
                </a:extLst>
              </a:tr>
              <a:tr h="265335">
                <a:tc>
                  <a:txBody>
                    <a:bodyPr/>
                    <a:lstStyle/>
                    <a:p>
                      <a:pPr algn="l" fontAlgn="b"/>
                      <a:endParaRPr lang="en-US" sz="1600" b="1" i="0" u="sng" strike="noStrike">
                        <a:solidFill>
                          <a:srgbClr val="000000"/>
                        </a:solidFill>
                        <a:effectLst/>
                        <a:latin typeface="Arial" panose="020B0604020202020204" pitchFamily="34" charset="0"/>
                      </a:endParaRPr>
                    </a:p>
                  </a:txBody>
                  <a:tcPr marL="12437" marR="12437" marT="12437" marB="0" anchor="b"/>
                </a:tc>
                <a:tc>
                  <a:txBody>
                    <a:bodyPr/>
                    <a:lstStyle/>
                    <a:p>
                      <a:pPr algn="l" fontAlgn="b"/>
                      <a:endParaRPr lang="en-US" sz="1600" b="1" i="0" u="sng" strike="noStrike">
                        <a:solidFill>
                          <a:srgbClr val="000000"/>
                        </a:solidFill>
                        <a:effectLst/>
                        <a:latin typeface="Arial" panose="020B0604020202020204" pitchFamily="34" charset="0"/>
                      </a:endParaRPr>
                    </a:p>
                  </a:txBody>
                  <a:tcPr marL="12437" marR="12437" marT="12437" marB="0" anchor="b"/>
                </a:tc>
                <a:extLst>
                  <a:ext uri="{0D108BD9-81ED-4DB2-BD59-A6C34878D82A}">
                    <a16:rowId xmlns:a16="http://schemas.microsoft.com/office/drawing/2014/main" val="2136185926"/>
                  </a:ext>
                </a:extLst>
              </a:tr>
              <a:tr h="281917">
                <a:tc>
                  <a:txBody>
                    <a:bodyPr/>
                    <a:lstStyle/>
                    <a:p>
                      <a:pPr algn="l" fontAlgn="t"/>
                      <a:r>
                        <a:rPr lang="en-US" sz="1600" u="sng" strike="noStrike">
                          <a:effectLst/>
                        </a:rPr>
                        <a:t>ETSI TC BRAN update</a:t>
                      </a:r>
                      <a:endParaRPr lang="en-US" sz="1600" b="1" i="0" u="sng" strike="noStrike">
                        <a:solidFill>
                          <a:srgbClr val="000000"/>
                        </a:solidFill>
                        <a:effectLst/>
                        <a:latin typeface="Arial" panose="020B0604020202020204" pitchFamily="34" charset="0"/>
                      </a:endParaRPr>
                    </a:p>
                  </a:txBody>
                  <a:tcPr marL="12437" marR="12437" marT="12437" marB="0"/>
                </a:tc>
                <a:tc>
                  <a:txBody>
                    <a:bodyPr/>
                    <a:lstStyle/>
                    <a:p>
                      <a:pPr algn="l" fontAlgn="t"/>
                      <a:r>
                        <a:rPr lang="en-US" sz="1600" u="sng" strike="noStrike">
                          <a:effectLst/>
                        </a:rPr>
                        <a:t>11-24/910</a:t>
                      </a:r>
                      <a:endParaRPr lang="en-US" sz="1600" b="1" i="0" u="sng" strike="noStrike">
                        <a:solidFill>
                          <a:srgbClr val="000000"/>
                        </a:solidFill>
                        <a:effectLst/>
                        <a:latin typeface="Arial" panose="020B0604020202020204" pitchFamily="34" charset="0"/>
                      </a:endParaRPr>
                    </a:p>
                  </a:txBody>
                  <a:tcPr marL="12437" marR="12437" marT="12437" marB="0"/>
                </a:tc>
                <a:extLst>
                  <a:ext uri="{0D108BD9-81ED-4DB2-BD59-A6C34878D82A}">
                    <a16:rowId xmlns:a16="http://schemas.microsoft.com/office/drawing/2014/main" val="1546105586"/>
                  </a:ext>
                </a:extLst>
              </a:tr>
              <a:tr h="265335">
                <a:tc>
                  <a:txBody>
                    <a:bodyPr/>
                    <a:lstStyle/>
                    <a:p>
                      <a:pPr algn="l" fontAlgn="t"/>
                      <a:endParaRPr lang="en-US" sz="1600" b="1" i="0" u="sng" strike="noStrike">
                        <a:solidFill>
                          <a:srgbClr val="000000"/>
                        </a:solidFill>
                        <a:effectLst/>
                        <a:latin typeface="Arial" panose="020B0604020202020204" pitchFamily="34" charset="0"/>
                      </a:endParaRPr>
                    </a:p>
                  </a:txBody>
                  <a:tcPr marL="12437" marR="12437" marT="12437" marB="0"/>
                </a:tc>
                <a:tc>
                  <a:txBody>
                    <a:bodyPr/>
                    <a:lstStyle/>
                    <a:p>
                      <a:pPr algn="l" fontAlgn="t"/>
                      <a:endParaRPr lang="en-US" sz="1600" b="1" i="0" u="sng" strike="noStrike">
                        <a:solidFill>
                          <a:srgbClr val="000000"/>
                        </a:solidFill>
                        <a:effectLst/>
                        <a:latin typeface="Arial" panose="020B0604020202020204" pitchFamily="34" charset="0"/>
                      </a:endParaRPr>
                    </a:p>
                  </a:txBody>
                  <a:tcPr marL="12437" marR="12437" marT="12437" marB="0"/>
                </a:tc>
                <a:extLst>
                  <a:ext uri="{0D108BD9-81ED-4DB2-BD59-A6C34878D82A}">
                    <a16:rowId xmlns:a16="http://schemas.microsoft.com/office/drawing/2014/main" val="4090132601"/>
                  </a:ext>
                </a:extLst>
              </a:tr>
              <a:tr h="281917">
                <a:tc>
                  <a:txBody>
                    <a:bodyPr/>
                    <a:lstStyle/>
                    <a:p>
                      <a:pPr algn="l" fontAlgn="t"/>
                      <a:r>
                        <a:rPr lang="en-US" sz="1600" u="sng" strike="noStrike">
                          <a:effectLst/>
                        </a:rPr>
                        <a:t>Impact of non-listing of EN 303 687 in the OJEU</a:t>
                      </a:r>
                      <a:endParaRPr lang="en-US" sz="1600" b="1" i="0" u="sng" strike="noStrike">
                        <a:solidFill>
                          <a:srgbClr val="000000"/>
                        </a:solidFill>
                        <a:effectLst/>
                        <a:latin typeface="Arial" panose="020B0604020202020204" pitchFamily="34" charset="0"/>
                      </a:endParaRPr>
                    </a:p>
                  </a:txBody>
                  <a:tcPr marL="12437" marR="12437" marT="12437" marB="0"/>
                </a:tc>
                <a:tc>
                  <a:txBody>
                    <a:bodyPr/>
                    <a:lstStyle/>
                    <a:p>
                      <a:pPr algn="l" fontAlgn="t"/>
                      <a:r>
                        <a:rPr lang="en-US" sz="1600" u="sng" strike="noStrike">
                          <a:effectLst/>
                        </a:rPr>
                        <a:t>11-24/922</a:t>
                      </a:r>
                      <a:endParaRPr lang="en-US" sz="1600" b="1" i="0" u="sng" strike="noStrike">
                        <a:solidFill>
                          <a:srgbClr val="000000"/>
                        </a:solidFill>
                        <a:effectLst/>
                        <a:latin typeface="Arial" panose="020B0604020202020204" pitchFamily="34" charset="0"/>
                      </a:endParaRPr>
                    </a:p>
                  </a:txBody>
                  <a:tcPr marL="12437" marR="12437" marT="12437" marB="0"/>
                </a:tc>
                <a:extLst>
                  <a:ext uri="{0D108BD9-81ED-4DB2-BD59-A6C34878D82A}">
                    <a16:rowId xmlns:a16="http://schemas.microsoft.com/office/drawing/2014/main" val="156394038"/>
                  </a:ext>
                </a:extLst>
              </a:tr>
              <a:tr h="265335">
                <a:tc>
                  <a:txBody>
                    <a:bodyPr/>
                    <a:lstStyle/>
                    <a:p>
                      <a:pPr algn="l" fontAlgn="t"/>
                      <a:endParaRPr lang="en-US" sz="1600" b="1" i="0" u="sng" strike="noStrike">
                        <a:solidFill>
                          <a:srgbClr val="000000"/>
                        </a:solidFill>
                        <a:effectLst/>
                        <a:latin typeface="Arial" panose="020B0604020202020204" pitchFamily="34" charset="0"/>
                      </a:endParaRPr>
                    </a:p>
                  </a:txBody>
                  <a:tcPr marL="12437" marR="12437" marT="12437" marB="0"/>
                </a:tc>
                <a:tc>
                  <a:txBody>
                    <a:bodyPr/>
                    <a:lstStyle/>
                    <a:p>
                      <a:pPr algn="l" fontAlgn="t"/>
                      <a:endParaRPr lang="en-US" sz="1600" b="1" i="0" u="sng" strike="noStrike">
                        <a:solidFill>
                          <a:srgbClr val="000000"/>
                        </a:solidFill>
                        <a:effectLst/>
                        <a:latin typeface="Arial" panose="020B0604020202020204" pitchFamily="34" charset="0"/>
                      </a:endParaRPr>
                    </a:p>
                  </a:txBody>
                  <a:tcPr marL="12437" marR="12437" marT="12437" marB="0"/>
                </a:tc>
                <a:extLst>
                  <a:ext uri="{0D108BD9-81ED-4DB2-BD59-A6C34878D82A}">
                    <a16:rowId xmlns:a16="http://schemas.microsoft.com/office/drawing/2014/main" val="3213787579"/>
                  </a:ext>
                </a:extLst>
              </a:tr>
              <a:tr h="281917">
                <a:tc>
                  <a:txBody>
                    <a:bodyPr/>
                    <a:lstStyle/>
                    <a:p>
                      <a:pPr algn="l" fontAlgn="t"/>
                      <a:r>
                        <a:rPr lang="en-US" sz="1600" u="sng" strike="noStrike">
                          <a:effectLst/>
                        </a:rPr>
                        <a:t>NB Status Update</a:t>
                      </a:r>
                      <a:endParaRPr lang="en-US" sz="1600" b="1" i="0" u="sng" strike="noStrike">
                        <a:solidFill>
                          <a:srgbClr val="000000"/>
                        </a:solidFill>
                        <a:effectLst/>
                        <a:latin typeface="Arial" panose="020B0604020202020204" pitchFamily="34" charset="0"/>
                      </a:endParaRPr>
                    </a:p>
                  </a:txBody>
                  <a:tcPr marL="12437" marR="12437" marT="12437" marB="0"/>
                </a:tc>
                <a:tc>
                  <a:txBody>
                    <a:bodyPr/>
                    <a:lstStyle/>
                    <a:p>
                      <a:pPr algn="l" fontAlgn="t"/>
                      <a:r>
                        <a:rPr lang="en-US" sz="1600" u="sng" strike="noStrike">
                          <a:effectLst/>
                        </a:rPr>
                        <a:t>11-24/907</a:t>
                      </a:r>
                      <a:endParaRPr lang="en-US" sz="1600" b="1" i="0" u="sng" strike="noStrike">
                        <a:solidFill>
                          <a:srgbClr val="000000"/>
                        </a:solidFill>
                        <a:effectLst/>
                        <a:latin typeface="Arial" panose="020B0604020202020204" pitchFamily="34" charset="0"/>
                      </a:endParaRPr>
                    </a:p>
                  </a:txBody>
                  <a:tcPr marL="12437" marR="12437" marT="12437" marB="0"/>
                </a:tc>
                <a:extLst>
                  <a:ext uri="{0D108BD9-81ED-4DB2-BD59-A6C34878D82A}">
                    <a16:rowId xmlns:a16="http://schemas.microsoft.com/office/drawing/2014/main" val="2138863578"/>
                  </a:ext>
                </a:extLst>
              </a:tr>
              <a:tr h="265335">
                <a:tc>
                  <a:txBody>
                    <a:bodyPr/>
                    <a:lstStyle/>
                    <a:p>
                      <a:pPr algn="l" fontAlgn="b"/>
                      <a:endParaRPr lang="en-US" sz="1600" b="0" i="0" u="none" strike="noStrike">
                        <a:solidFill>
                          <a:srgbClr val="000000"/>
                        </a:solidFill>
                        <a:effectLst/>
                        <a:latin typeface="Aptos Narrow" panose="020B0004020202020204" pitchFamily="34" charset="0"/>
                      </a:endParaRPr>
                    </a:p>
                  </a:txBody>
                  <a:tcPr marL="12437" marR="12437" marT="12437" marB="0" anchor="b"/>
                </a:tc>
                <a:tc>
                  <a:txBody>
                    <a:bodyPr/>
                    <a:lstStyle/>
                    <a:p>
                      <a:pPr algn="l" fontAlgn="b"/>
                      <a:endParaRPr lang="en-US" sz="1600" b="0" i="0" u="none" strike="noStrike">
                        <a:solidFill>
                          <a:srgbClr val="000000"/>
                        </a:solidFill>
                        <a:effectLst/>
                        <a:latin typeface="Aptos Narrow" panose="020B0004020202020204" pitchFamily="34" charset="0"/>
                      </a:endParaRPr>
                    </a:p>
                  </a:txBody>
                  <a:tcPr marL="12437" marR="12437" marT="12437" marB="0" anchor="b"/>
                </a:tc>
                <a:extLst>
                  <a:ext uri="{0D108BD9-81ED-4DB2-BD59-A6C34878D82A}">
                    <a16:rowId xmlns:a16="http://schemas.microsoft.com/office/drawing/2014/main" val="3095403359"/>
                  </a:ext>
                </a:extLst>
              </a:tr>
              <a:tr h="281917">
                <a:tc>
                  <a:txBody>
                    <a:bodyPr/>
                    <a:lstStyle/>
                    <a:p>
                      <a:pPr algn="l" fontAlgn="t"/>
                      <a:r>
                        <a:rPr lang="en-US" sz="1600" u="none" strike="noStrike">
                          <a:effectLst/>
                        </a:rPr>
                        <a:t>FCC Filing for for PNT and 5G in 900 MHz</a:t>
                      </a:r>
                      <a:endParaRPr lang="en-US" sz="1600" b="1" i="0" u="none" strike="noStrike">
                        <a:solidFill>
                          <a:srgbClr val="000000"/>
                        </a:solidFill>
                        <a:effectLst/>
                        <a:latin typeface="Arial" panose="020B0604020202020204" pitchFamily="34" charset="0"/>
                      </a:endParaRPr>
                    </a:p>
                  </a:txBody>
                  <a:tcPr marL="12437" marR="12437" marT="12437" marB="0"/>
                </a:tc>
                <a:tc>
                  <a:txBody>
                    <a:bodyPr/>
                    <a:lstStyle/>
                    <a:p>
                      <a:pPr algn="l" fontAlgn="t"/>
                      <a:r>
                        <a:rPr lang="en-US" sz="1600" u="none" strike="noStrike">
                          <a:effectLst/>
                        </a:rPr>
                        <a:t>15-24/0280r0</a:t>
                      </a:r>
                      <a:endParaRPr lang="en-US" sz="1600" b="1" i="0" u="none" strike="noStrike">
                        <a:solidFill>
                          <a:srgbClr val="000000"/>
                        </a:solidFill>
                        <a:effectLst/>
                        <a:latin typeface="Arial" panose="020B0604020202020204" pitchFamily="34" charset="0"/>
                      </a:endParaRPr>
                    </a:p>
                  </a:txBody>
                  <a:tcPr marL="12437" marR="12437" marT="12437" marB="0"/>
                </a:tc>
                <a:extLst>
                  <a:ext uri="{0D108BD9-81ED-4DB2-BD59-A6C34878D82A}">
                    <a16:rowId xmlns:a16="http://schemas.microsoft.com/office/drawing/2014/main" val="3785629221"/>
                  </a:ext>
                </a:extLst>
              </a:tr>
              <a:tr h="265335">
                <a:tc>
                  <a:txBody>
                    <a:bodyPr/>
                    <a:lstStyle/>
                    <a:p>
                      <a:pPr algn="l" fontAlgn="t"/>
                      <a:endParaRPr lang="en-US" sz="1600" b="1" i="0" u="none" strike="noStrike">
                        <a:solidFill>
                          <a:srgbClr val="000000"/>
                        </a:solidFill>
                        <a:effectLst/>
                        <a:latin typeface="Arial" panose="020B0604020202020204" pitchFamily="34" charset="0"/>
                      </a:endParaRPr>
                    </a:p>
                  </a:txBody>
                  <a:tcPr marL="12437" marR="12437" marT="12437" marB="0"/>
                </a:tc>
                <a:tc>
                  <a:txBody>
                    <a:bodyPr/>
                    <a:lstStyle/>
                    <a:p>
                      <a:pPr algn="l" fontAlgn="t"/>
                      <a:endParaRPr lang="en-US" sz="1600" b="1" i="0" u="none" strike="noStrike">
                        <a:solidFill>
                          <a:srgbClr val="000000"/>
                        </a:solidFill>
                        <a:effectLst/>
                        <a:latin typeface="Arial" panose="020B0604020202020204" pitchFamily="34" charset="0"/>
                      </a:endParaRPr>
                    </a:p>
                  </a:txBody>
                  <a:tcPr marL="12437" marR="12437" marT="12437" marB="0"/>
                </a:tc>
                <a:extLst>
                  <a:ext uri="{0D108BD9-81ED-4DB2-BD59-A6C34878D82A}">
                    <a16:rowId xmlns:a16="http://schemas.microsoft.com/office/drawing/2014/main" val="3034933749"/>
                  </a:ext>
                </a:extLst>
              </a:tr>
              <a:tr h="281917">
                <a:tc>
                  <a:txBody>
                    <a:bodyPr/>
                    <a:lstStyle/>
                    <a:p>
                      <a:pPr algn="l" fontAlgn="t"/>
                      <a:r>
                        <a:rPr lang="en-US" sz="1600" u="none" strike="noStrike">
                          <a:effectLst/>
                        </a:rPr>
                        <a:t>CCA Modes in 802.15.4</a:t>
                      </a:r>
                      <a:endParaRPr lang="en-US" sz="1600" b="1" i="0" u="none" strike="noStrike">
                        <a:solidFill>
                          <a:srgbClr val="000000"/>
                        </a:solidFill>
                        <a:effectLst/>
                        <a:latin typeface="Arial" panose="020B0604020202020204" pitchFamily="34" charset="0"/>
                      </a:endParaRPr>
                    </a:p>
                  </a:txBody>
                  <a:tcPr marL="12437" marR="12437" marT="12437" marB="0"/>
                </a:tc>
                <a:tc>
                  <a:txBody>
                    <a:bodyPr/>
                    <a:lstStyle/>
                    <a:p>
                      <a:pPr algn="l" fontAlgn="t"/>
                      <a:r>
                        <a:rPr lang="en-US" sz="1600" u="none" strike="noStrike">
                          <a:effectLst/>
                        </a:rPr>
                        <a:t>11-24/0360r4</a:t>
                      </a:r>
                      <a:endParaRPr lang="en-US" sz="1600" b="1" i="0" u="none" strike="noStrike">
                        <a:solidFill>
                          <a:srgbClr val="000000"/>
                        </a:solidFill>
                        <a:effectLst/>
                        <a:latin typeface="Arial" panose="020B0604020202020204" pitchFamily="34" charset="0"/>
                      </a:endParaRPr>
                    </a:p>
                  </a:txBody>
                  <a:tcPr marL="12437" marR="12437" marT="12437" marB="0"/>
                </a:tc>
                <a:extLst>
                  <a:ext uri="{0D108BD9-81ED-4DB2-BD59-A6C34878D82A}">
                    <a16:rowId xmlns:a16="http://schemas.microsoft.com/office/drawing/2014/main" val="3375968158"/>
                  </a:ext>
                </a:extLst>
              </a:tr>
              <a:tr h="265335">
                <a:tc>
                  <a:txBody>
                    <a:bodyPr/>
                    <a:lstStyle/>
                    <a:p>
                      <a:pPr algn="l" fontAlgn="b"/>
                      <a:endParaRPr lang="en-US" sz="1600" b="0" i="0" u="none" strike="noStrike">
                        <a:solidFill>
                          <a:srgbClr val="000000"/>
                        </a:solidFill>
                        <a:effectLst/>
                        <a:latin typeface="Aptos Narrow" panose="020B0004020202020204" pitchFamily="34" charset="0"/>
                      </a:endParaRPr>
                    </a:p>
                  </a:txBody>
                  <a:tcPr marL="12437" marR="12437" marT="12437" marB="0" anchor="b"/>
                </a:tc>
                <a:tc>
                  <a:txBody>
                    <a:bodyPr/>
                    <a:lstStyle/>
                    <a:p>
                      <a:pPr algn="l" fontAlgn="b"/>
                      <a:endParaRPr lang="en-US" sz="1600" b="0" i="0" u="none" strike="noStrike">
                        <a:solidFill>
                          <a:srgbClr val="000000"/>
                        </a:solidFill>
                        <a:effectLst/>
                        <a:latin typeface="Aptos Narrow" panose="020B0004020202020204" pitchFamily="34" charset="0"/>
                      </a:endParaRPr>
                    </a:p>
                  </a:txBody>
                  <a:tcPr marL="12437" marR="12437" marT="12437" marB="0" anchor="b"/>
                </a:tc>
                <a:extLst>
                  <a:ext uri="{0D108BD9-81ED-4DB2-BD59-A6C34878D82A}">
                    <a16:rowId xmlns:a16="http://schemas.microsoft.com/office/drawing/2014/main" val="1015605368"/>
                  </a:ext>
                </a:extLst>
              </a:tr>
              <a:tr h="281917">
                <a:tc>
                  <a:txBody>
                    <a:bodyPr/>
                    <a:lstStyle/>
                    <a:p>
                      <a:pPr algn="l" fontAlgn="t"/>
                      <a:r>
                        <a:rPr lang="en-US" sz="1600" u="none" strike="noStrike">
                          <a:effectLst/>
                        </a:rPr>
                        <a:t>Bluetooth channel access proposal</a:t>
                      </a:r>
                      <a:endParaRPr lang="en-US" sz="1600" b="1" i="0" u="none" strike="noStrike">
                        <a:solidFill>
                          <a:srgbClr val="000000"/>
                        </a:solidFill>
                        <a:effectLst/>
                        <a:latin typeface="Arial" panose="020B0604020202020204" pitchFamily="34" charset="0"/>
                      </a:endParaRPr>
                    </a:p>
                  </a:txBody>
                  <a:tcPr marL="12437" marR="12437" marT="12437" marB="0"/>
                </a:tc>
                <a:tc>
                  <a:txBody>
                    <a:bodyPr/>
                    <a:lstStyle/>
                    <a:p>
                      <a:pPr algn="l" fontAlgn="t"/>
                      <a:r>
                        <a:rPr lang="en-US" sz="1600" u="none" strike="noStrike">
                          <a:effectLst/>
                        </a:rPr>
                        <a:t>BRAN(24)123a003</a:t>
                      </a:r>
                      <a:endParaRPr lang="en-US" sz="1600" b="1" i="0" u="none" strike="noStrike">
                        <a:solidFill>
                          <a:srgbClr val="000000"/>
                        </a:solidFill>
                        <a:effectLst/>
                        <a:latin typeface="Arial" panose="020B0604020202020204" pitchFamily="34" charset="0"/>
                      </a:endParaRPr>
                    </a:p>
                  </a:txBody>
                  <a:tcPr marL="12437" marR="12437" marT="12437" marB="0"/>
                </a:tc>
                <a:extLst>
                  <a:ext uri="{0D108BD9-81ED-4DB2-BD59-A6C34878D82A}">
                    <a16:rowId xmlns:a16="http://schemas.microsoft.com/office/drawing/2014/main" val="1929136757"/>
                  </a:ext>
                </a:extLst>
              </a:tr>
              <a:tr h="265335">
                <a:tc>
                  <a:txBody>
                    <a:bodyPr/>
                    <a:lstStyle/>
                    <a:p>
                      <a:pPr algn="l" fontAlgn="b"/>
                      <a:endParaRPr lang="en-US" sz="1600" b="0" i="0" u="none" strike="noStrike">
                        <a:solidFill>
                          <a:srgbClr val="000000"/>
                        </a:solidFill>
                        <a:effectLst/>
                        <a:latin typeface="Aptos Narrow" panose="020B0004020202020204" pitchFamily="34" charset="0"/>
                      </a:endParaRPr>
                    </a:p>
                  </a:txBody>
                  <a:tcPr marL="12437" marR="12437" marT="12437" marB="0" anchor="b"/>
                </a:tc>
                <a:tc>
                  <a:txBody>
                    <a:bodyPr/>
                    <a:lstStyle/>
                    <a:p>
                      <a:pPr algn="l" fontAlgn="b"/>
                      <a:endParaRPr lang="en-US" sz="1600" b="0" i="0" u="none" strike="noStrike">
                        <a:solidFill>
                          <a:srgbClr val="000000"/>
                        </a:solidFill>
                        <a:effectLst/>
                        <a:latin typeface="Aptos Narrow" panose="020B0004020202020204" pitchFamily="34" charset="0"/>
                      </a:endParaRPr>
                    </a:p>
                  </a:txBody>
                  <a:tcPr marL="12437" marR="12437" marT="12437" marB="0" anchor="b"/>
                </a:tc>
                <a:extLst>
                  <a:ext uri="{0D108BD9-81ED-4DB2-BD59-A6C34878D82A}">
                    <a16:rowId xmlns:a16="http://schemas.microsoft.com/office/drawing/2014/main" val="4237699463"/>
                  </a:ext>
                </a:extLst>
              </a:tr>
              <a:tr h="281917">
                <a:tc>
                  <a:txBody>
                    <a:bodyPr/>
                    <a:lstStyle/>
                    <a:p>
                      <a:pPr algn="l" fontAlgn="t"/>
                      <a:r>
                        <a:rPr lang="en-US" sz="1600" u="none" strike="noStrike">
                          <a:effectLst/>
                        </a:rPr>
                        <a:t>Response to CoexSC </a:t>
                      </a:r>
                      <a:endParaRPr lang="en-US" sz="1600" b="1" i="0" u="none" strike="noStrike">
                        <a:solidFill>
                          <a:srgbClr val="000000"/>
                        </a:solidFill>
                        <a:effectLst/>
                        <a:latin typeface="Arial" panose="020B0604020202020204" pitchFamily="34" charset="0"/>
                      </a:endParaRPr>
                    </a:p>
                  </a:txBody>
                  <a:tcPr marL="12437" marR="12437" marT="12437" marB="0"/>
                </a:tc>
                <a:tc>
                  <a:txBody>
                    <a:bodyPr/>
                    <a:lstStyle/>
                    <a:p>
                      <a:pPr algn="l" fontAlgn="t"/>
                      <a:r>
                        <a:rPr lang="en-US" sz="1600" u="none" strike="noStrike" dirty="0">
                          <a:effectLst/>
                        </a:rPr>
                        <a:t>15-24/212r5</a:t>
                      </a:r>
                      <a:endParaRPr lang="en-US" sz="1600" b="1" i="0" u="none" strike="noStrike" dirty="0">
                        <a:solidFill>
                          <a:srgbClr val="000000"/>
                        </a:solidFill>
                        <a:effectLst/>
                        <a:latin typeface="Arial" panose="020B0604020202020204" pitchFamily="34" charset="0"/>
                      </a:endParaRPr>
                    </a:p>
                  </a:txBody>
                  <a:tcPr marL="12437" marR="12437" marT="12437" marB="0"/>
                </a:tc>
                <a:extLst>
                  <a:ext uri="{0D108BD9-81ED-4DB2-BD59-A6C34878D82A}">
                    <a16:rowId xmlns:a16="http://schemas.microsoft.com/office/drawing/2014/main" val="4285791444"/>
                  </a:ext>
                </a:extLst>
              </a:tr>
            </a:tbl>
          </a:graphicData>
        </a:graphic>
      </p:graphicFrame>
      <p:sp>
        <p:nvSpPr>
          <p:cNvPr id="7" name="Footer Placeholder 6">
            <a:extLst>
              <a:ext uri="{FF2B5EF4-FFF2-40B4-BE49-F238E27FC236}">
                <a16:creationId xmlns:a16="http://schemas.microsoft.com/office/drawing/2014/main" id="{B5D65FD6-A417-4938-9DCE-695C69C2F441}"/>
              </a:ext>
            </a:extLst>
          </p:cNvPr>
          <p:cNvSpPr>
            <a:spLocks noGrp="1"/>
          </p:cNvSpPr>
          <p:nvPr>
            <p:ph type="ftr" idx="14"/>
          </p:nvPr>
        </p:nvSpPr>
        <p:spPr/>
        <p:txBody>
          <a:bodyPr/>
          <a:lstStyle/>
          <a:p>
            <a:r>
              <a:rPr lang="en-GB"/>
              <a:t>Marc Emmelmann, Self</a:t>
            </a:r>
            <a:endParaRPr lang="en-GB" dirty="0"/>
          </a:p>
        </p:txBody>
      </p:sp>
      <p:sp>
        <p:nvSpPr>
          <p:cNvPr id="8" name="Slide Number Placeholder 7">
            <a:extLst>
              <a:ext uri="{FF2B5EF4-FFF2-40B4-BE49-F238E27FC236}">
                <a16:creationId xmlns:a16="http://schemas.microsoft.com/office/drawing/2014/main" id="{A0826624-2A32-45BF-ABC5-743E2015696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9" name="Date Placeholder 8">
            <a:extLst>
              <a:ext uri="{FF2B5EF4-FFF2-40B4-BE49-F238E27FC236}">
                <a16:creationId xmlns:a16="http://schemas.microsoft.com/office/drawing/2014/main" id="{B3ACD209-BDCC-420A-9269-66906DF41DD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093944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noFill/>
        </p:spPr>
        <p:txBody>
          <a:bodyPr/>
          <a:lstStyle/>
          <a:p>
            <a:r>
              <a:rPr lang="en-GB" altLang="en-US" dirty="0"/>
              <a:t>WNG SC Closing Report</a:t>
            </a:r>
          </a:p>
        </p:txBody>
      </p:sp>
      <p:sp>
        <p:nvSpPr>
          <p:cNvPr id="13318" name="Rectangle 4"/>
          <p:cNvSpPr>
            <a:spLocks noGrp="1" noChangeArrowheads="1"/>
          </p:cNvSpPr>
          <p:nvPr>
            <p:ph type="body" idx="1"/>
          </p:nvPr>
        </p:nvSpPr>
        <p:spPr>
          <a:xfrm>
            <a:off x="2209800" y="1524000"/>
            <a:ext cx="7772400" cy="381000"/>
          </a:xfrm>
          <a:noFill/>
        </p:spPr>
        <p:txBody>
          <a:bodyPr/>
          <a:lstStyle/>
          <a:p>
            <a:pPr algn="ctr">
              <a:buFontTx/>
              <a:buNone/>
            </a:pPr>
            <a:r>
              <a:rPr lang="en-GB" altLang="en-US" sz="2000" dirty="0"/>
              <a:t>Date:</a:t>
            </a:r>
            <a:r>
              <a:rPr lang="en-GB" altLang="en-US" sz="2000" b="0" dirty="0"/>
              <a:t> 2024-05-17</a:t>
            </a:r>
          </a:p>
        </p:txBody>
      </p:sp>
      <p:graphicFrame>
        <p:nvGraphicFramePr>
          <p:cNvPr id="13319" name="Object 5"/>
          <p:cNvGraphicFramePr>
            <a:graphicFrameLocks noChangeAspect="1"/>
          </p:cNvGraphicFramePr>
          <p:nvPr>
            <p:extLst>
              <p:ext uri="{D42A27DB-BD31-4B8C-83A1-F6EECF244321}">
                <p14:modId xmlns:p14="http://schemas.microsoft.com/office/powerpoint/2010/main" val="612265656"/>
              </p:ext>
            </p:extLst>
          </p:nvPr>
        </p:nvGraphicFramePr>
        <p:xfrm>
          <a:off x="2214563" y="2535238"/>
          <a:ext cx="9271000" cy="2373312"/>
        </p:xfrm>
        <a:graphic>
          <a:graphicData uri="http://schemas.openxmlformats.org/presentationml/2006/ole">
            <mc:AlternateContent xmlns:mc="http://schemas.openxmlformats.org/markup-compatibility/2006">
              <mc:Choice xmlns:v="urn:schemas-microsoft-com:vml" Requires="v">
                <p:oleObj spid="_x0000_s6150" name="Document" r:id="rId4" imgW="9048966" imgH="2309547" progId="Word.Document.8">
                  <p:embed/>
                </p:oleObj>
              </mc:Choice>
              <mc:Fallback>
                <p:oleObj name="Document" r:id="rId4" imgW="9048966" imgH="2309547" progId="Word.Document.8">
                  <p:embed/>
                  <p:pic>
                    <p:nvPicPr>
                      <p:cNvPr id="13319" name="Object 5"/>
                      <p:cNvPicPr>
                        <a:picLocks noChangeAspect="1" noChangeArrowheads="1"/>
                      </p:cNvPicPr>
                      <p:nvPr/>
                    </p:nvPicPr>
                    <p:blipFill>
                      <a:blip r:embed="rId5"/>
                      <a:srcRect/>
                      <a:stretch>
                        <a:fillRect/>
                      </a:stretch>
                    </p:blipFill>
                    <p:spPr bwMode="auto">
                      <a:xfrm>
                        <a:off x="2214563" y="2535238"/>
                        <a:ext cx="9271000" cy="2373312"/>
                      </a:xfrm>
                      <a:prstGeom prst="rect">
                        <a:avLst/>
                      </a:prstGeom>
                      <a:noFill/>
                      <a:ln>
                        <a:noFill/>
                      </a:ln>
                      <a:effectLst/>
                    </p:spPr>
                  </p:pic>
                </p:oleObj>
              </mc:Fallback>
            </mc:AlternateContent>
          </a:graphicData>
        </a:graphic>
      </p:graphicFrame>
      <p:sp>
        <p:nvSpPr>
          <p:cNvPr id="13320" name="Rectangle 6"/>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GB" altLang="en-US" sz="2000"/>
              <a:t>Authors:</a:t>
            </a:r>
            <a:endParaRPr lang="en-GB" altLang="en-US" sz="2000" b="0"/>
          </a:p>
        </p:txBody>
      </p:sp>
      <p:sp>
        <p:nvSpPr>
          <p:cNvPr id="2" name="Footer Placeholder 1">
            <a:extLst>
              <a:ext uri="{FF2B5EF4-FFF2-40B4-BE49-F238E27FC236}">
                <a16:creationId xmlns:a16="http://schemas.microsoft.com/office/drawing/2014/main" id="{B1033C31-34C5-4C28-8464-A83343077513}"/>
              </a:ext>
            </a:extLst>
          </p:cNvPr>
          <p:cNvSpPr>
            <a:spLocks noGrp="1"/>
          </p:cNvSpPr>
          <p:nvPr>
            <p:ph type="ftr" idx="14"/>
          </p:nvPr>
        </p:nvSpPr>
        <p:spPr/>
        <p:txBody>
          <a:bodyPr/>
          <a:lstStyle/>
          <a:p>
            <a:r>
              <a:rPr lang="en-GB"/>
              <a:t>Jim Lansford, Qualcomm</a:t>
            </a:r>
            <a:endParaRPr lang="en-GB" dirty="0"/>
          </a:p>
        </p:txBody>
      </p:sp>
      <p:sp>
        <p:nvSpPr>
          <p:cNvPr id="3" name="Slide Number Placeholder 2">
            <a:extLst>
              <a:ext uri="{FF2B5EF4-FFF2-40B4-BE49-F238E27FC236}">
                <a16:creationId xmlns:a16="http://schemas.microsoft.com/office/drawing/2014/main" id="{4A2C90CE-CFF1-49EA-BEC7-B82E2D2C0AA6}"/>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4" name="Date Placeholder 3">
            <a:extLst>
              <a:ext uri="{FF2B5EF4-FFF2-40B4-BE49-F238E27FC236}">
                <a16:creationId xmlns:a16="http://schemas.microsoft.com/office/drawing/2014/main" id="{B830116F-05BE-4130-AC18-FCAC01E0CC0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46901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(May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2024-05-14</a:t>
            </a:r>
          </a:p>
        </p:txBody>
      </p:sp>
      <p:graphicFrame>
        <p:nvGraphicFramePr>
          <p:cNvPr id="3075" name="Object 3"/>
          <p:cNvGraphicFramePr>
            <a:graphicFrameLocks noChangeAspect="1"/>
          </p:cNvGraphicFramePr>
          <p:nvPr>
            <p:extLst>
              <p:ext uri="{D42A27DB-BD31-4B8C-83A1-F6EECF244321}">
                <p14:modId xmlns:p14="http://schemas.microsoft.com/office/powerpoint/2010/main" val="1753193628"/>
              </p:ext>
            </p:extLst>
          </p:nvPr>
        </p:nvGraphicFramePr>
        <p:xfrm>
          <a:off x="1066800" y="2353991"/>
          <a:ext cx="9921875" cy="2409825"/>
        </p:xfrm>
        <a:graphic>
          <a:graphicData uri="http://schemas.openxmlformats.org/presentationml/2006/ole">
            <mc:AlternateContent xmlns:mc="http://schemas.openxmlformats.org/markup-compatibility/2006">
              <mc:Choice xmlns:v="urn:schemas-microsoft-com:vml" Requires="v">
                <p:oleObj spid="_x0000_s2054" name="Document" r:id="rId4" imgW="10459112" imgH="2542938" progId="Word.Document.8">
                  <p:embed/>
                </p:oleObj>
              </mc:Choice>
              <mc:Fallback>
                <p:oleObj name="Document" r:id="rId4" imgW="10459112" imgH="2542938" progId="Word.Document.8">
                  <p:embed/>
                  <p:pic>
                    <p:nvPicPr>
                      <p:cNvPr id="3075" name="Object 3"/>
                      <p:cNvPicPr>
                        <a:picLocks noChangeAspect="1" noChangeArrowheads="1"/>
                      </p:cNvPicPr>
                      <p:nvPr/>
                    </p:nvPicPr>
                    <p:blipFill>
                      <a:blip r:embed="rId5"/>
                      <a:srcRect/>
                      <a:stretch>
                        <a:fillRect/>
                      </a:stretch>
                    </p:blipFill>
                    <p:spPr bwMode="auto">
                      <a:xfrm>
                        <a:off x="1066800" y="2353991"/>
                        <a:ext cx="9921875"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id="{955A5C56-8604-41C4-8621-F7648059D76A}"/>
              </a:ext>
            </a:extLst>
          </p:cNvPr>
          <p:cNvSpPr>
            <a:spLocks noGrp="1"/>
          </p:cNvSpPr>
          <p:nvPr>
            <p:ph type="ftr" idx="11"/>
          </p:nvPr>
        </p:nvSpPr>
        <p:spPr/>
        <p:txBody>
          <a:bodyPr/>
          <a:lstStyle/>
          <a:p>
            <a:r>
              <a:rPr lang="en-GB"/>
              <a:t>Emily Qi, Intel</a:t>
            </a:r>
          </a:p>
        </p:txBody>
      </p:sp>
      <p:sp>
        <p:nvSpPr>
          <p:cNvPr id="3" name="Slide Number Placeholder 2">
            <a:extLst>
              <a:ext uri="{FF2B5EF4-FFF2-40B4-BE49-F238E27FC236}">
                <a16:creationId xmlns:a16="http://schemas.microsoft.com/office/drawing/2014/main" id="{9D06A025-A6A6-48EC-A65B-243501488F9B}"/>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
        <p:nvSpPr>
          <p:cNvPr id="4" name="Date Placeholder 3">
            <a:extLst>
              <a:ext uri="{FF2B5EF4-FFF2-40B4-BE49-F238E27FC236}">
                <a16:creationId xmlns:a16="http://schemas.microsoft.com/office/drawing/2014/main" id="{ACE2A7AD-C78E-4874-B079-6DAD39A90A8A}"/>
              </a:ext>
            </a:extLst>
          </p:cNvPr>
          <p:cNvSpPr>
            <a:spLocks noGrp="1"/>
          </p:cNvSpPr>
          <p:nvPr>
            <p:ph type="dt" idx="10"/>
          </p:nvPr>
        </p:nvSpPr>
        <p:spPr/>
        <p:txBody>
          <a:bodyPr/>
          <a:lstStyle/>
          <a:p>
            <a:r>
              <a:rPr lang="en-US"/>
              <a:t>May 2024</a:t>
            </a:r>
            <a:endParaRPr lang="en-GB"/>
          </a:p>
        </p:txBody>
      </p:sp>
    </p:spTree>
    <p:extLst>
      <p:ext uri="{BB962C8B-B14F-4D97-AF65-F5344CB8AC3E}">
        <p14:creationId xmlns:p14="http://schemas.microsoft.com/office/powerpoint/2010/main" val="3445203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body" idx="1"/>
          </p:nvPr>
        </p:nvSpPr>
        <p:spPr>
          <a:xfrm>
            <a:off x="407368" y="548680"/>
            <a:ext cx="11593288" cy="5184576"/>
          </a:xfrm>
        </p:spPr>
        <p:txBody>
          <a:bodyPr/>
          <a:lstStyle/>
          <a:p>
            <a:pPr marL="0" indent="0" algn="ctr" eaLnBrk="1" hangingPunct="1">
              <a:spcBef>
                <a:spcPts val="0"/>
              </a:spcBef>
              <a:buNone/>
            </a:pPr>
            <a:r>
              <a:rPr lang="en-US" altLang="en-US" sz="3600" dirty="0"/>
              <a:t>Summary</a:t>
            </a:r>
          </a:p>
          <a:p>
            <a:pPr eaLnBrk="1" hangingPunct="1">
              <a:spcBef>
                <a:spcPts val="0"/>
              </a:spcBef>
            </a:pPr>
            <a:r>
              <a:rPr lang="en-US" altLang="en-US" dirty="0"/>
              <a:t>Final Agenda</a:t>
            </a:r>
          </a:p>
          <a:p>
            <a:pPr marL="857250" lvl="1" indent="-457200">
              <a:spcBef>
                <a:spcPts val="0"/>
              </a:spcBef>
              <a:defRPr/>
            </a:pPr>
            <a:r>
              <a:rPr lang="en-US" altLang="en-US" dirty="0">
                <a:solidFill>
                  <a:schemeClr val="accent2"/>
                </a:solidFill>
              </a:rPr>
              <a:t> </a:t>
            </a:r>
            <a:r>
              <a:rPr lang="en-US" altLang="en-US" dirty="0">
                <a:solidFill>
                  <a:schemeClr val="accent2"/>
                </a:solidFill>
                <a:hlinkClick r:id="rId3"/>
              </a:rPr>
              <a:t>https://mentor.ieee.org/802.11/dcn/24/11-24-0644-01-0wng-agenda-for-wng-sc-2024-may.pptx</a:t>
            </a:r>
            <a:r>
              <a:rPr lang="en-US" altLang="en-US" dirty="0">
                <a:solidFill>
                  <a:schemeClr val="accent2"/>
                </a:solidFill>
              </a:rPr>
              <a:t>  </a:t>
            </a:r>
          </a:p>
          <a:p>
            <a:pPr marL="457200" indent="-457200">
              <a:spcBef>
                <a:spcPts val="0"/>
              </a:spcBef>
              <a:defRPr/>
            </a:pPr>
            <a:r>
              <a:rPr lang="en-US" altLang="en-US" dirty="0"/>
              <a:t>Confirmed Lei Wang as Vice-chair and Secretary</a:t>
            </a:r>
          </a:p>
          <a:p>
            <a:pPr marL="457200" indent="-457200">
              <a:spcBef>
                <a:spcPts val="0"/>
              </a:spcBef>
              <a:defRPr/>
            </a:pPr>
            <a:r>
              <a:rPr lang="en-US" altLang="en-US" dirty="0"/>
              <a:t>Presentations at May 2024 meeting</a:t>
            </a:r>
            <a:endParaRPr lang="en-GB" altLang="en-US" dirty="0"/>
          </a:p>
          <a:p>
            <a:pPr marL="857250" lvl="1" indent="-457200">
              <a:lnSpc>
                <a:spcPct val="110000"/>
              </a:lnSpc>
              <a:spcBef>
                <a:spcPts val="0"/>
              </a:spcBef>
              <a:defRPr/>
            </a:pPr>
            <a:r>
              <a:rPr lang="en-US" sz="2000" dirty="0"/>
              <a:t>“Towards Reducing Handoff Times in Next Generation Wireless Networks,” Sohaib Manzoor (Mirpur University of Science and Technology, Pakistan) </a:t>
            </a:r>
            <a:r>
              <a:rPr lang="en-US" sz="2000" b="1" dirty="0"/>
              <a:t>0781r0</a:t>
            </a:r>
          </a:p>
          <a:p>
            <a:pPr marL="857250" lvl="1" indent="-457200">
              <a:lnSpc>
                <a:spcPct val="110000"/>
              </a:lnSpc>
              <a:spcBef>
                <a:spcPts val="0"/>
              </a:spcBef>
              <a:defRPr/>
            </a:pPr>
            <a:r>
              <a:rPr lang="en-US" sz="2000" dirty="0"/>
              <a:t>“</a:t>
            </a:r>
            <a:r>
              <a:rPr lang="it-IT" sz="2000" dirty="0"/>
              <a:t>Quo vadis, LC in 802.11?</a:t>
            </a:r>
            <a:r>
              <a:rPr lang="en-US" sz="2000" dirty="0"/>
              <a:t>,” Volker </a:t>
            </a:r>
            <a:r>
              <a:rPr lang="en-US" sz="2000" dirty="0" err="1"/>
              <a:t>Jungnickel</a:t>
            </a:r>
            <a:r>
              <a:rPr lang="en-US" sz="2000" dirty="0"/>
              <a:t> (</a:t>
            </a:r>
            <a:r>
              <a:rPr lang="de-DE" sz="2000" dirty="0"/>
              <a:t>Fraunhofer Heinrich Hertz Institute HHI</a:t>
            </a:r>
            <a:r>
              <a:rPr lang="en-US" sz="2000" dirty="0"/>
              <a:t>) </a:t>
            </a:r>
            <a:r>
              <a:rPr lang="en-US" sz="2000" b="1" dirty="0"/>
              <a:t>0894r1</a:t>
            </a:r>
          </a:p>
          <a:p>
            <a:pPr marL="857250" lvl="1" indent="-457200">
              <a:lnSpc>
                <a:spcPct val="110000"/>
              </a:lnSpc>
              <a:spcBef>
                <a:spcPts val="0"/>
              </a:spcBef>
              <a:defRPr/>
            </a:pPr>
            <a:r>
              <a:rPr lang="en-US" sz="2000" dirty="0"/>
              <a:t>“Follow-up of the data offload using WLAN in connected vehicle case,” Jing Ma (Toyota) </a:t>
            </a:r>
            <a:r>
              <a:rPr lang="en-US" sz="2000" b="1" dirty="0"/>
              <a:t>0793r1</a:t>
            </a:r>
          </a:p>
          <a:p>
            <a:pPr marL="457200" indent="-457200">
              <a:spcBef>
                <a:spcPts val="0"/>
              </a:spcBef>
            </a:pPr>
            <a:r>
              <a:rPr lang="en-GB" altLang="en-US" dirty="0"/>
              <a:t>Minutes</a:t>
            </a:r>
          </a:p>
          <a:p>
            <a:pPr lvl="1">
              <a:spcBef>
                <a:spcPts val="0"/>
              </a:spcBef>
            </a:pPr>
            <a:r>
              <a:rPr lang="en-GB" altLang="en-US" dirty="0">
                <a:solidFill>
                  <a:schemeClr val="accent2"/>
                </a:solidFill>
                <a:hlinkClick r:id="rId4"/>
              </a:rPr>
              <a:t>https://mentor.ieee.org/802.11/dcn/24/11-24-0923-00-0wng-wng-meeting-minutes-2024-may-warsaw-meeting.docx</a:t>
            </a:r>
            <a:endParaRPr lang="en-GB" altLang="en-US" dirty="0">
              <a:solidFill>
                <a:schemeClr val="accent2"/>
              </a:solidFill>
            </a:endParaRPr>
          </a:p>
          <a:p>
            <a:pPr>
              <a:spcBef>
                <a:spcPts val="0"/>
              </a:spcBef>
            </a:pPr>
            <a:r>
              <a:rPr lang="en-GB" altLang="ko-KR" dirty="0">
                <a:ea typeface="Gulim" pitchFamily="34" charset="-127"/>
              </a:rPr>
              <a:t>Plans for July</a:t>
            </a:r>
            <a:endParaRPr lang="en-US" altLang="en-US" dirty="0"/>
          </a:p>
          <a:p>
            <a:pPr lvl="1" eaLnBrk="1" hangingPunct="1">
              <a:spcBef>
                <a:spcPts val="0"/>
              </a:spcBef>
              <a:defRPr/>
            </a:pPr>
            <a:r>
              <a:rPr lang="en-US" altLang="en-US" dirty="0"/>
              <a:t>TBD: call for presentations will be sent out in June</a:t>
            </a:r>
          </a:p>
          <a:p>
            <a:pPr eaLnBrk="1" hangingPunct="1">
              <a:spcBef>
                <a:spcPts val="0"/>
              </a:spcBef>
              <a:defRPr/>
            </a:pPr>
            <a:r>
              <a:rPr lang="en-US" altLang="en-US" dirty="0"/>
              <a:t>No motions in the SG, one straw poll</a:t>
            </a:r>
          </a:p>
          <a:p>
            <a:pPr lvl="1" eaLnBrk="1" hangingPunct="1">
              <a:spcBef>
                <a:spcPts val="0"/>
              </a:spcBef>
              <a:defRPr/>
            </a:pPr>
            <a:r>
              <a:rPr lang="en-US" altLang="en-US" dirty="0"/>
              <a:t>Support for creation of an Integrated Light Communication (ILC) SG</a:t>
            </a:r>
          </a:p>
          <a:p>
            <a:pPr lvl="2" eaLnBrk="1" hangingPunct="1">
              <a:spcBef>
                <a:spcPts val="0"/>
              </a:spcBef>
              <a:defRPr/>
            </a:pPr>
            <a:r>
              <a:rPr lang="en-US" altLang="en-US" dirty="0"/>
              <a:t>Y:73 / N:37 / A:68</a:t>
            </a:r>
            <a:endParaRPr lang="en-GB" altLang="en-US" dirty="0"/>
          </a:p>
          <a:p>
            <a:pPr eaLnBrk="1" hangingPunct="1">
              <a:spcBef>
                <a:spcPts val="0"/>
              </a:spcBef>
              <a:defRPr/>
            </a:pPr>
            <a:endParaRPr lang="en-US" altLang="en-US" sz="3200" dirty="0"/>
          </a:p>
        </p:txBody>
      </p:sp>
      <p:sp>
        <p:nvSpPr>
          <p:cNvPr id="2" name="Footer Placeholder 1">
            <a:extLst>
              <a:ext uri="{FF2B5EF4-FFF2-40B4-BE49-F238E27FC236}">
                <a16:creationId xmlns:a16="http://schemas.microsoft.com/office/drawing/2014/main" id="{95C9B90B-C2F8-446E-A4E3-EA0AD1FB034D}"/>
              </a:ext>
            </a:extLst>
          </p:cNvPr>
          <p:cNvSpPr>
            <a:spLocks noGrp="1"/>
          </p:cNvSpPr>
          <p:nvPr>
            <p:ph type="ftr" idx="14"/>
          </p:nvPr>
        </p:nvSpPr>
        <p:spPr/>
        <p:txBody>
          <a:bodyPr/>
          <a:lstStyle/>
          <a:p>
            <a:r>
              <a:rPr lang="en-GB"/>
              <a:t>Jim Lansford, Qualcomm</a:t>
            </a:r>
            <a:endParaRPr lang="en-GB" dirty="0"/>
          </a:p>
        </p:txBody>
      </p:sp>
      <p:sp>
        <p:nvSpPr>
          <p:cNvPr id="3" name="Slide Number Placeholder 2">
            <a:extLst>
              <a:ext uri="{FF2B5EF4-FFF2-40B4-BE49-F238E27FC236}">
                <a16:creationId xmlns:a16="http://schemas.microsoft.com/office/drawing/2014/main" id="{614B9BEF-6986-4B77-BB6F-15F9A2291DF6}"/>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4" name="Date Placeholder 3">
            <a:extLst>
              <a:ext uri="{FF2B5EF4-FFF2-40B4-BE49-F238E27FC236}">
                <a16:creationId xmlns:a16="http://schemas.microsoft.com/office/drawing/2014/main" id="{E8422D48-69FB-4929-895E-7D7B4D4D3CC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97141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dirty="0"/>
              <a:t>IEEE 802 JTC1 Standing Committee</a:t>
            </a:r>
            <a:br>
              <a:rPr lang="en-AU" dirty="0"/>
            </a:br>
            <a:r>
              <a:rPr lang="en-AU" dirty="0"/>
              <a:t>May 2024 (mixed-mode) closing report</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2024-05-17</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dirty="0"/>
              <a:t>Peter Yee, NSA-CSD</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31</a:t>
            </a:fld>
            <a:endParaRPr lang="en-GB" dirty="0"/>
          </a:p>
        </p:txBody>
      </p:sp>
      <p:graphicFrame>
        <p:nvGraphicFramePr>
          <p:cNvPr id="3075" name="Object 3"/>
          <p:cNvGraphicFramePr>
            <a:graphicFrameLocks noChangeAspect="1"/>
          </p:cNvGraphicFramePr>
          <p:nvPr>
            <p:extLst/>
          </p:nvPr>
        </p:nvGraphicFramePr>
        <p:xfrm>
          <a:off x="1487488" y="3302517"/>
          <a:ext cx="10263463" cy="2066925"/>
        </p:xfrm>
        <a:graphic>
          <a:graphicData uri="http://schemas.openxmlformats.org/presentationml/2006/ole">
            <mc:AlternateContent xmlns:mc="http://schemas.openxmlformats.org/markup-compatibility/2006">
              <mc:Choice xmlns:v="urn:schemas-microsoft-com:vml" Requires="v">
                <p:oleObj spid="_x0000_s16387" name="Document" r:id="rId4" imgW="10439400" imgH="2159000" progId="Word.Document.8">
                  <p:embed/>
                </p:oleObj>
              </mc:Choice>
              <mc:Fallback>
                <p:oleObj name="Document" r:id="rId4" imgW="10439400" imgH="2159000" progId="Word.Document.8">
                  <p:embed/>
                  <p:pic>
                    <p:nvPicPr>
                      <p:cNvPr id="3075" name="Object 3"/>
                      <p:cNvPicPr>
                        <a:picLocks noChangeAspect="1" noChangeArrowheads="1"/>
                      </p:cNvPicPr>
                      <p:nvPr/>
                    </p:nvPicPr>
                    <p:blipFill>
                      <a:blip r:embed="rId5"/>
                      <a:srcRect/>
                      <a:stretch>
                        <a:fillRect/>
                      </a:stretch>
                    </p:blipFill>
                    <p:spPr bwMode="auto">
                      <a:xfrm>
                        <a:off x="1487488" y="3302517"/>
                        <a:ext cx="10263463" cy="2066925"/>
                      </a:xfrm>
                      <a:prstGeom prst="rect">
                        <a:avLst/>
                      </a:prstGeom>
                      <a:noFill/>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IEEE 802 JTC1 SC reviewed the PSDO process status, including IPR issues holding up all </a:t>
            </a:r>
            <a:r>
              <a:rPr kumimoji="0" lang="en-AU" sz="3200" b="1" i="0" u="none" strike="noStrike" cap="none" normalizeH="0" baseline="0" dirty="0">
                <a:ln>
                  <a:noFill/>
                </a:ln>
                <a:solidFill>
                  <a:schemeClr val="tx1"/>
                </a:solidFill>
                <a:effectLst/>
                <a:latin typeface="Times New Roman" pitchFamily="16" charset="0"/>
                <a:ea typeface="MS Gothic" charset="-128"/>
              </a:rPr>
              <a:t>802.11 specs</a:t>
            </a:r>
            <a:endParaRPr lang="en-AU" dirty="0">
              <a:solidFill>
                <a:schemeClr val="tx1"/>
              </a:solidFill>
            </a:endParaRPr>
          </a:p>
        </p:txBody>
      </p:sp>
      <p:sp>
        <p:nvSpPr>
          <p:cNvPr id="3" name="Content Placeholder 2"/>
          <p:cNvSpPr>
            <a:spLocks noGrp="1"/>
          </p:cNvSpPr>
          <p:nvPr>
            <p:ph idx="1"/>
          </p:nvPr>
        </p:nvSpPr>
        <p:spPr/>
        <p:txBody>
          <a:bodyPr/>
          <a:lstStyle/>
          <a:p>
            <a:pPr>
              <a:buFont typeface="Arial" panose="020B0604020202020204" pitchFamily="34" charset="0"/>
              <a:buChar char="•"/>
            </a:pPr>
            <a:r>
              <a:rPr lang="en-AU" dirty="0">
                <a:solidFill>
                  <a:schemeClr val="tx1"/>
                </a:solidFill>
              </a:rPr>
              <a:t>Agenda - </a:t>
            </a:r>
            <a:r>
              <a:rPr lang="en-AU" dirty="0">
                <a:solidFill>
                  <a:schemeClr val="tx1"/>
                </a:solidFill>
                <a:hlinkClick r:id="rId3"/>
              </a:rPr>
              <a:t>11-24/0594r04</a:t>
            </a:r>
            <a:r>
              <a:rPr lang="en-AU" dirty="0">
                <a:solidFill>
                  <a:schemeClr val="tx1"/>
                </a:solidFill>
              </a:rPr>
              <a:t>; Minutes – ec-24/0103</a:t>
            </a:r>
          </a:p>
          <a:p>
            <a:pPr>
              <a:buFont typeface="Arial" panose="020B0604020202020204" pitchFamily="34" charset="0"/>
              <a:buChar char="•"/>
            </a:pPr>
            <a:endParaRPr lang="en-AU" dirty="0">
              <a:solidFill>
                <a:schemeClr val="tx1"/>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dirty="0"/>
              <a:t>Peter Yee, NSA-CSD</a:t>
            </a:r>
          </a:p>
        </p:txBody>
      </p:sp>
      <p:sp>
        <p:nvSpPr>
          <p:cNvPr id="6" name="Date Placeholder 5"/>
          <p:cNvSpPr>
            <a:spLocks noGrp="1"/>
          </p:cNvSpPr>
          <p:nvPr>
            <p:ph type="dt" idx="15"/>
          </p:nvPr>
        </p:nvSpPr>
        <p:spPr>
          <a:xfrm>
            <a:off x="929217" y="333375"/>
            <a:ext cx="2499764" cy="273050"/>
          </a:xfrm>
        </p:spPr>
        <p:txBody>
          <a:bodyPr/>
          <a:lstStyle/>
          <a:p>
            <a:r>
              <a:rPr lang="en-US" dirty="0"/>
              <a:t>May 2024</a:t>
            </a:r>
            <a:endParaRPr lang="en-GB" dirty="0"/>
          </a:p>
        </p:txBody>
      </p:sp>
      <p:sp>
        <p:nvSpPr>
          <p:cNvPr id="7" name="Rectangle 6">
            <a:extLst>
              <a:ext uri="{FF2B5EF4-FFF2-40B4-BE49-F238E27FC236}">
                <a16:creationId xmlns:a16="http://schemas.microsoft.com/office/drawing/2014/main" id="{F7F19B36-2873-48E9-B4AD-CD47A49D9156}"/>
              </a:ext>
            </a:extLst>
          </p:cNvPr>
          <p:cNvSpPr/>
          <p:nvPr/>
        </p:nvSpPr>
        <p:spPr bwMode="auto">
          <a:xfrm>
            <a:off x="6816080" y="2503946"/>
            <a:ext cx="4573704" cy="3708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spcBef>
                <a:spcPts val="800"/>
              </a:spcBef>
            </a:pPr>
            <a:r>
              <a:rPr kumimoji="0" lang="en-AU" sz="2000" b="1" i="0" u="none" strike="noStrike" cap="none" normalizeH="0" baseline="0" dirty="0">
                <a:ln>
                  <a:noFill/>
                </a:ln>
                <a:solidFill>
                  <a:schemeClr val="tx1"/>
                </a:solidFill>
                <a:effectLst/>
                <a:latin typeface="Times New Roman" pitchFamily="16" charset="0"/>
                <a:ea typeface="MS Gothic" charset="-128"/>
              </a:rPr>
              <a:t>802.11ax/ay/</a:t>
            </a:r>
            <a:r>
              <a:rPr kumimoji="0" lang="en-AU" sz="2000" b="1" i="0" u="none" strike="noStrike" cap="none" normalizeH="0" baseline="0" dirty="0" err="1">
                <a:ln>
                  <a:noFill/>
                </a:ln>
                <a:solidFill>
                  <a:schemeClr val="tx1"/>
                </a:solidFill>
                <a:effectLst/>
                <a:latin typeface="Times New Roman" pitchFamily="16" charset="0"/>
                <a:ea typeface="MS Gothic" charset="-128"/>
              </a:rPr>
              <a:t>ba</a:t>
            </a:r>
            <a:r>
              <a:rPr kumimoji="0" lang="en-AU" sz="2000" b="1" i="0" u="none" strike="noStrike" cap="none" normalizeH="0" baseline="0" dirty="0">
                <a:ln>
                  <a:noFill/>
                </a:ln>
                <a:solidFill>
                  <a:schemeClr val="tx1"/>
                </a:solidFill>
                <a:effectLst/>
                <a:latin typeface="Times New Roman" pitchFamily="16" charset="0"/>
                <a:ea typeface="MS Gothic" charset="-128"/>
              </a:rPr>
              <a:t>/</a:t>
            </a:r>
            <a:r>
              <a:rPr kumimoji="0" lang="en-AU" sz="2000" b="1" i="0" u="none" strike="noStrike" cap="none" normalizeH="0" baseline="0" dirty="0" err="1">
                <a:ln>
                  <a:noFill/>
                </a:ln>
                <a:solidFill>
                  <a:schemeClr val="tx1"/>
                </a:solidFill>
                <a:effectLst/>
                <a:latin typeface="Times New Roman" pitchFamily="16" charset="0"/>
                <a:ea typeface="MS Gothic" charset="-128"/>
              </a:rPr>
              <a:t>az</a:t>
            </a:r>
            <a:r>
              <a:rPr kumimoji="0" lang="en-AU" sz="2000" b="1" i="0" u="none" strike="noStrike" cap="none" normalizeH="0" baseline="0" dirty="0">
                <a:ln>
                  <a:noFill/>
                </a:ln>
                <a:solidFill>
                  <a:schemeClr val="tx1"/>
                </a:solidFill>
                <a:effectLst/>
                <a:latin typeface="Times New Roman" pitchFamily="16" charset="0"/>
                <a:ea typeface="MS Gothic" charset="-128"/>
              </a:rPr>
              <a:t> IPR issue</a:t>
            </a:r>
          </a:p>
          <a:p>
            <a:pPr marL="182563" indent="-182563">
              <a:spcBef>
                <a:spcPts val="800"/>
              </a:spcBef>
              <a:buFont typeface="Arial" panose="020B0604020202020204" pitchFamily="34" charset="0"/>
              <a:buChar char="•"/>
            </a:pPr>
            <a:r>
              <a:rPr lang="en-AU" sz="1800" b="1" dirty="0">
                <a:solidFill>
                  <a:schemeClr val="tx1"/>
                </a:solidFill>
              </a:rPr>
              <a:t>Situation: IPR holding up PSDO process</a:t>
            </a:r>
          </a:p>
          <a:p>
            <a:pPr marL="357188" lvl="1" indent="-174625">
              <a:spcBef>
                <a:spcPts val="800"/>
              </a:spcBef>
              <a:buFont typeface="Arial" panose="020B0604020202020204" pitchFamily="34" charset="0"/>
              <a:buChar char="•"/>
            </a:pPr>
            <a:r>
              <a:rPr lang="en-AU" sz="1600" dirty="0">
                <a:solidFill>
                  <a:schemeClr val="tx1"/>
                </a:solidFill>
              </a:rPr>
              <a:t>Multiple 802.11 submissions into PSDO process are “on hold” due to negative </a:t>
            </a:r>
            <a:r>
              <a:rPr lang="en-AU" sz="1600" dirty="0" err="1">
                <a:solidFill>
                  <a:schemeClr val="tx1"/>
                </a:solidFill>
              </a:rPr>
              <a:t>LoAs</a:t>
            </a:r>
            <a:r>
              <a:rPr lang="en-AU" sz="1600" dirty="0">
                <a:solidFill>
                  <a:schemeClr val="tx1"/>
                </a:solidFill>
              </a:rPr>
              <a:t> (in IEEE)</a:t>
            </a:r>
          </a:p>
          <a:p>
            <a:pPr marL="357188" lvl="1" indent="-174625">
              <a:spcBef>
                <a:spcPts val="800"/>
              </a:spcBef>
              <a:buFont typeface="Arial" panose="020B0604020202020204" pitchFamily="34" charset="0"/>
              <a:buChar char="•"/>
            </a:pPr>
            <a:r>
              <a:rPr lang="en-AU" sz="1600" dirty="0">
                <a:solidFill>
                  <a:schemeClr val="tx1"/>
                </a:solidFill>
              </a:rPr>
              <a:t>802.3’s situation has turned for the better</a:t>
            </a:r>
          </a:p>
          <a:p>
            <a:pPr marL="182563" indent="-182563">
              <a:spcBef>
                <a:spcPts val="800"/>
              </a:spcBef>
              <a:buFont typeface="Arial" panose="020B0604020202020204" pitchFamily="34" charset="0"/>
              <a:buChar char="•"/>
            </a:pPr>
            <a:r>
              <a:rPr kumimoji="0" lang="en-AU" sz="1800" b="1" u="none" strike="noStrike" cap="none" normalizeH="0" baseline="0" dirty="0">
                <a:ln>
                  <a:noFill/>
                </a:ln>
                <a:solidFill>
                  <a:schemeClr val="tx1"/>
                </a:solidFill>
                <a:effectLst/>
              </a:rPr>
              <a:t>Next ste</a:t>
            </a:r>
            <a:r>
              <a:rPr lang="en-AU" sz="1800" b="1" dirty="0">
                <a:solidFill>
                  <a:schemeClr val="tx1"/>
                </a:solidFill>
              </a:rPr>
              <a:t>ps: keep waiting!</a:t>
            </a:r>
          </a:p>
          <a:p>
            <a:pPr marL="357188" lvl="1" indent="-174625">
              <a:spcBef>
                <a:spcPts val="800"/>
              </a:spcBef>
              <a:buFont typeface="Arial" panose="020B0604020202020204" pitchFamily="34" charset="0"/>
              <a:buChar char="•"/>
              <a:tabLst>
                <a:tab pos="269875" algn="l"/>
              </a:tabLst>
            </a:pPr>
            <a:r>
              <a:rPr lang="en-AU" sz="1600" dirty="0">
                <a:solidFill>
                  <a:schemeClr val="tx1"/>
                </a:solidFill>
              </a:rPr>
              <a:t>Resolution possible but progress is unclear</a:t>
            </a:r>
          </a:p>
          <a:p>
            <a:pPr marL="357188" lvl="1" indent="-174625">
              <a:spcBef>
                <a:spcPts val="800"/>
              </a:spcBef>
              <a:buFont typeface="Arial" panose="020B0604020202020204" pitchFamily="34" charset="0"/>
              <a:buChar char="•"/>
              <a:tabLst>
                <a:tab pos="269875" algn="l"/>
              </a:tabLst>
            </a:pPr>
            <a:r>
              <a:rPr lang="en-AU" sz="1600" dirty="0">
                <a:solidFill>
                  <a:schemeClr val="tx1"/>
                </a:solidFill>
              </a:rPr>
              <a:t>Observe how IEEE 802.3 fares in the parallel ITU-T SG15 process</a:t>
            </a:r>
          </a:p>
        </p:txBody>
      </p:sp>
      <p:graphicFrame>
        <p:nvGraphicFramePr>
          <p:cNvPr id="10" name="Content Placeholder 5">
            <a:extLst>
              <a:ext uri="{FF2B5EF4-FFF2-40B4-BE49-F238E27FC236}">
                <a16:creationId xmlns:a16="http://schemas.microsoft.com/office/drawing/2014/main" id="{62602ECF-0EE1-4687-A387-7283411A4A23}"/>
              </a:ext>
            </a:extLst>
          </p:cNvPr>
          <p:cNvGraphicFramePr>
            <a:graphicFrameLocks/>
          </p:cNvGraphicFramePr>
          <p:nvPr>
            <p:extLst/>
          </p:nvPr>
        </p:nvGraphicFramePr>
        <p:xfrm>
          <a:off x="914401" y="2503946"/>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a:t>WG</a:t>
                      </a:r>
                    </a:p>
                  </a:txBody>
                  <a:tcPr/>
                </a:tc>
                <a:tc>
                  <a:txBody>
                    <a:bodyPr/>
                    <a:lstStyle/>
                    <a:p>
                      <a:pPr algn="ctr"/>
                      <a:r>
                        <a:rPr lang="en-AU" dirty="0"/>
                        <a:t>Completed</a:t>
                      </a:r>
                    </a:p>
                  </a:txBody>
                  <a:tcPr/>
                </a:tc>
                <a:tc>
                  <a:txBody>
                    <a:bodyPr/>
                    <a:lstStyle/>
                    <a:p>
                      <a:pPr algn="ctr"/>
                      <a:r>
                        <a:rPr lang="en-AU" dirty="0"/>
                        <a:t>In-process</a:t>
                      </a:r>
                    </a:p>
                  </a:txBody>
                  <a:tcPr/>
                </a:tc>
                <a:extLst>
                  <a:ext uri="{0D108BD9-81ED-4DB2-BD59-A6C34878D82A}">
                    <a16:rowId xmlns:a16="http://schemas.microsoft.com/office/drawing/2014/main" val="2218623818"/>
                  </a:ext>
                </a:extLst>
              </a:tr>
              <a:tr h="370840">
                <a:tc>
                  <a:txBody>
                    <a:bodyPr/>
                    <a:lstStyle/>
                    <a:p>
                      <a:pPr algn="ctr"/>
                      <a:r>
                        <a:rPr lang="en-AU" b="1" dirty="0"/>
                        <a:t>802.1</a:t>
                      </a:r>
                    </a:p>
                  </a:txBody>
                  <a:tcPr/>
                </a:tc>
                <a:tc>
                  <a:txBody>
                    <a:bodyPr/>
                    <a:lstStyle/>
                    <a:p>
                      <a:pPr algn="ctr"/>
                      <a:r>
                        <a:rPr lang="en-AU" dirty="0"/>
                        <a:t>50</a:t>
                      </a:r>
                    </a:p>
                  </a:txBody>
                  <a:tcPr/>
                </a:tc>
                <a:tc>
                  <a:txBody>
                    <a:bodyPr/>
                    <a:lstStyle/>
                    <a:p>
                      <a:pPr algn="ctr"/>
                      <a:r>
                        <a:rPr lang="en-US" dirty="0"/>
                        <a:t>14</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a:t>802.3</a:t>
                      </a:r>
                    </a:p>
                  </a:txBody>
                  <a:tcPr/>
                </a:tc>
                <a:tc>
                  <a:txBody>
                    <a:bodyPr/>
                    <a:lstStyle/>
                    <a:p>
                      <a:pPr algn="ctr"/>
                      <a:r>
                        <a:rPr lang="en-AU" dirty="0"/>
                        <a:t>32</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dirty="0"/>
                        <a:t>802.11</a:t>
                      </a:r>
                    </a:p>
                  </a:txBody>
                  <a:tcPr/>
                </a:tc>
                <a:tc>
                  <a:txBody>
                    <a:bodyPr/>
                    <a:lstStyle/>
                    <a:p>
                      <a:pPr algn="ctr"/>
                      <a:r>
                        <a:rPr lang="en-AU" dirty="0"/>
                        <a:t>13</a:t>
                      </a:r>
                    </a:p>
                  </a:txBody>
                  <a:tcPr/>
                </a:tc>
                <a:tc>
                  <a:txBody>
                    <a:bodyPr/>
                    <a:lstStyle/>
                    <a:p>
                      <a:pPr algn="ctr"/>
                      <a:r>
                        <a:rPr lang="en-AU" dirty="0"/>
                        <a:t>14</a:t>
                      </a:r>
                    </a:p>
                  </a:txBody>
                  <a:tcPr/>
                </a:tc>
                <a:extLst>
                  <a:ext uri="{0D108BD9-81ED-4DB2-BD59-A6C34878D82A}">
                    <a16:rowId xmlns:a16="http://schemas.microsoft.com/office/drawing/2014/main" val="3943146548"/>
                  </a:ext>
                </a:extLst>
              </a:tr>
              <a:tr h="370840">
                <a:tc>
                  <a:txBody>
                    <a:bodyPr/>
                    <a:lstStyle/>
                    <a:p>
                      <a:pPr algn="ctr"/>
                      <a:r>
                        <a:rPr lang="en-AU" b="1" dirty="0"/>
                        <a:t>802.15</a:t>
                      </a:r>
                    </a:p>
                  </a:txBody>
                  <a:tcPr/>
                </a:tc>
                <a:tc>
                  <a:txBody>
                    <a:bodyPr/>
                    <a:lstStyle/>
                    <a:p>
                      <a:pPr algn="ctr"/>
                      <a:r>
                        <a:rPr lang="en-AU" dirty="0"/>
                        <a:t>3</a:t>
                      </a:r>
                    </a:p>
                  </a:txBody>
                  <a:tcPr/>
                </a:tc>
                <a:tc>
                  <a:txBody>
                    <a:bodyPr/>
                    <a:lstStyle/>
                    <a:p>
                      <a:pPr algn="ctr"/>
                      <a:r>
                        <a:rPr lang="en-AU" dirty="0"/>
                        <a:t>14</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105</a:t>
                      </a:r>
                    </a:p>
                  </a:txBody>
                  <a:tcPr>
                    <a:lnT w="12700" cap="flat" cmpd="sng" algn="ctr">
                      <a:solidFill>
                        <a:schemeClr val="tx1"/>
                      </a:solidFill>
                      <a:prstDash val="solid"/>
                      <a:round/>
                      <a:headEnd type="none" w="med" len="med"/>
                      <a:tailEnd type="none" w="med" len="med"/>
                    </a:lnT>
                  </a:tcPr>
                </a:tc>
                <a:tc>
                  <a:txBody>
                    <a:bodyPr/>
                    <a:lstStyle/>
                    <a:p>
                      <a:pPr algn="ctr"/>
                      <a:r>
                        <a:rPr lang="en-US" b="1" dirty="0"/>
                        <a:t>50</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Tree>
    <p:extLst>
      <p:ext uri="{BB962C8B-B14F-4D97-AF65-F5344CB8AC3E}">
        <p14:creationId xmlns:p14="http://schemas.microsoft.com/office/powerpoint/2010/main" val="21196137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800099"/>
            <a:ext cx="10361084" cy="1065213"/>
          </a:xfrm>
        </p:spPr>
        <p:txBody>
          <a:bodyPr/>
          <a:lstStyle/>
          <a:p>
            <a:r>
              <a:rPr lang="en-AU" dirty="0"/>
              <a:t>The IEEE 802 JTC1 SC will undertake its usual work</a:t>
            </a:r>
            <a:br>
              <a:rPr lang="en-AU" dirty="0"/>
            </a:br>
            <a:r>
              <a:rPr lang="en-AU" dirty="0"/>
              <a:t>at its mixed-mode meeting in Montréal in July 2024</a:t>
            </a:r>
          </a:p>
        </p:txBody>
      </p:sp>
      <p:sp>
        <p:nvSpPr>
          <p:cNvPr id="3" name="Content Placeholder 2"/>
          <p:cNvSpPr>
            <a:spLocks noGrp="1"/>
          </p:cNvSpPr>
          <p:nvPr>
            <p:ph idx="1"/>
          </p:nvPr>
        </p:nvSpPr>
        <p:spPr>
          <a:xfrm>
            <a:off x="914401" y="2204864"/>
            <a:ext cx="10361084" cy="4113213"/>
          </a:xfrm>
        </p:spPr>
        <p:txBody>
          <a:bodyPr/>
          <a:lstStyle/>
          <a:p>
            <a:r>
              <a:rPr lang="en-AU" dirty="0"/>
              <a:t>IEEE 802 JTC1 SC plans for July 2024 … </a:t>
            </a:r>
          </a:p>
          <a:p>
            <a:pPr lvl="1"/>
            <a:r>
              <a:rPr lang="en-AU" dirty="0"/>
              <a:t>Execute PSDO process, to the extent possible</a:t>
            </a:r>
          </a:p>
          <a:p>
            <a:pPr lvl="2"/>
            <a:r>
              <a:rPr lang="en-AU" dirty="0"/>
              <a:t>There are current ballots open for IEEE 802.1Q-REV (FDIS: 4 July), IEEE 802.1Qcz (FDIS: 25 Sep), IEEE 802.1AEdk (FDIS: 25 Sep), IEEE 802.1ASdr (CIB: 27 May), IEEE 802.1CS-2020/Cor1 (DCOR: 7 Aug), and IEEE 802.15.4 (FDIS: 4 Jul). </a:t>
            </a:r>
          </a:p>
          <a:p>
            <a:pPr lvl="2"/>
            <a:r>
              <a:rPr lang="en-AU" dirty="0"/>
              <a:t>But this still doesn’t include IEEE 802.11 </a:t>
            </a:r>
            <a:r>
              <a:rPr lang="en-AU" dirty="0">
                <a:sym typeface="Wingdings" pitchFamily="2" charset="2"/>
              </a:rPr>
              <a:t>and is not likely to in the near future</a:t>
            </a:r>
            <a:endParaRPr lang="en-AU" dirty="0"/>
          </a:p>
          <a:p>
            <a:pPr lvl="1"/>
            <a:r>
              <a:rPr lang="en-AU" dirty="0"/>
              <a:t>Monitor ISO/IEC JTC 1/SC 6 activities</a:t>
            </a:r>
          </a:p>
          <a:p>
            <a:pPr lvl="2"/>
            <a:r>
              <a:rPr lang="en-AU" dirty="0"/>
              <a:t>And remain hopeful the ISO/CS and IEEE have a breakthrough on the IPR issues</a:t>
            </a:r>
          </a:p>
        </p:txBody>
      </p:sp>
      <p:sp>
        <p:nvSpPr>
          <p:cNvPr id="5" name="Slide Number Placeholder 4"/>
          <p:cNvSpPr>
            <a:spLocks noGrp="1"/>
          </p:cNvSpPr>
          <p:nvPr>
            <p:ph type="sldNum" idx="12"/>
          </p:nvPr>
        </p:nvSpPr>
        <p:spPr/>
        <p:txBody>
          <a:bodyPr/>
          <a:lstStyle/>
          <a:p>
            <a:r>
              <a:rPr lang="en-US"/>
              <a:t>Slide </a:t>
            </a:r>
            <a:fld id="{EF4002E7-DB4D-4CC3-8382-1939D19420D8}" type="slidenum">
              <a:rPr lang="en-US" smtClean="0"/>
              <a:pPr/>
              <a:t>33</a:t>
            </a:fld>
            <a:endParaRPr lang="en-US"/>
          </a:p>
        </p:txBody>
      </p:sp>
      <p:sp>
        <p:nvSpPr>
          <p:cNvPr id="4" name="Footer Placeholder 3"/>
          <p:cNvSpPr>
            <a:spLocks noGrp="1"/>
          </p:cNvSpPr>
          <p:nvPr>
            <p:ph type="ftr" idx="14"/>
          </p:nvPr>
        </p:nvSpPr>
        <p:spPr/>
        <p:txBody>
          <a:bodyPr/>
          <a:lstStyle/>
          <a:p>
            <a:r>
              <a:rPr lang="en-US" dirty="0"/>
              <a:t>Peter Yee, NSA-CSD</a:t>
            </a:r>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2848320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xfrm>
            <a:off x="2209800" y="685800"/>
            <a:ext cx="7772400" cy="1066800"/>
          </a:xfrm>
          <a:noFill/>
        </p:spPr>
        <p:txBody>
          <a:bodyPr/>
          <a:lstStyle/>
          <a:p>
            <a:r>
              <a:rPr lang="en-US" dirty="0" err="1"/>
              <a:t>REVme</a:t>
            </a:r>
            <a:r>
              <a:rPr lang="en-US" dirty="0"/>
              <a:t> Closing Report – May 2024</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2024-05-16</a:t>
            </a:r>
          </a:p>
        </p:txBody>
      </p:sp>
      <p:graphicFrame>
        <p:nvGraphicFramePr>
          <p:cNvPr id="1026" name="Object 11"/>
          <p:cNvGraphicFramePr>
            <a:graphicFrameLocks noChangeAspect="1"/>
          </p:cNvGraphicFramePr>
          <p:nvPr>
            <p:extLst>
              <p:ext uri="{D42A27DB-BD31-4B8C-83A1-F6EECF244321}">
                <p14:modId xmlns:p14="http://schemas.microsoft.com/office/powerpoint/2010/main" val="1736937220"/>
              </p:ext>
            </p:extLst>
          </p:nvPr>
        </p:nvGraphicFramePr>
        <p:xfrm>
          <a:off x="2078038" y="2406650"/>
          <a:ext cx="9288462" cy="1285875"/>
        </p:xfrm>
        <a:graphic>
          <a:graphicData uri="http://schemas.openxmlformats.org/presentationml/2006/ole">
            <mc:AlternateContent xmlns:mc="http://schemas.openxmlformats.org/markup-compatibility/2006">
              <mc:Choice xmlns:v="urn:schemas-microsoft-com:vml" Requires="v">
                <p:oleObj spid="_x0000_s7174" name="Document" r:id="rId4" imgW="8515439" imgH="1184650" progId="Word.Document.8">
                  <p:embed/>
                </p:oleObj>
              </mc:Choice>
              <mc:Fallback>
                <p:oleObj name="Document" r:id="rId4" imgW="8515439" imgH="1184650" progId="Word.Document.8">
                  <p:embed/>
                  <p:pic>
                    <p:nvPicPr>
                      <p:cNvPr id="1026" name="Object 11"/>
                      <p:cNvPicPr>
                        <a:picLocks noChangeAspect="1" noChangeArrowheads="1"/>
                      </p:cNvPicPr>
                      <p:nvPr/>
                    </p:nvPicPr>
                    <p:blipFill>
                      <a:blip r:embed="rId5"/>
                      <a:srcRect/>
                      <a:stretch>
                        <a:fillRect/>
                      </a:stretch>
                    </p:blipFill>
                    <p:spPr bwMode="auto">
                      <a:xfrm>
                        <a:off x="2078038" y="2406650"/>
                        <a:ext cx="9288462" cy="128587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p>
        </p:txBody>
      </p:sp>
      <p:sp>
        <p:nvSpPr>
          <p:cNvPr id="3" name="Footer Placeholder 2">
            <a:extLst>
              <a:ext uri="{FF2B5EF4-FFF2-40B4-BE49-F238E27FC236}">
                <a16:creationId xmlns:a16="http://schemas.microsoft.com/office/drawing/2014/main" id="{C9E8D7A7-8602-42A5-B59E-2C1622D7AA68}"/>
              </a:ext>
            </a:extLst>
          </p:cNvPr>
          <p:cNvSpPr>
            <a:spLocks noGrp="1"/>
          </p:cNvSpPr>
          <p:nvPr>
            <p:ph type="ftr" idx="14"/>
          </p:nvPr>
        </p:nvSpPr>
        <p:spPr/>
        <p:txBody>
          <a:bodyPr/>
          <a:lstStyle/>
          <a:p>
            <a:r>
              <a:rPr lang="en-GB"/>
              <a:t>Mike Montemurro, Huawei</a:t>
            </a:r>
            <a:endParaRPr lang="en-GB" dirty="0"/>
          </a:p>
        </p:txBody>
      </p:sp>
      <p:sp>
        <p:nvSpPr>
          <p:cNvPr id="4" name="Slide Number Placeholder 3">
            <a:extLst>
              <a:ext uri="{FF2B5EF4-FFF2-40B4-BE49-F238E27FC236}">
                <a16:creationId xmlns:a16="http://schemas.microsoft.com/office/drawing/2014/main" id="{A9C69757-2EB6-4BEE-AEFC-0D1069FA6EC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Date Placeholder 4">
            <a:extLst>
              <a:ext uri="{FF2B5EF4-FFF2-40B4-BE49-F238E27FC236}">
                <a16:creationId xmlns:a16="http://schemas.microsoft.com/office/drawing/2014/main" id="{1C6608B8-0BB2-464C-B823-E6D568B396F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318999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3"/>
          <p:cNvSpPr>
            <a:spLocks noGrp="1" noChangeArrowheads="1"/>
          </p:cNvSpPr>
          <p:nvPr>
            <p:ph idx="1"/>
          </p:nvPr>
        </p:nvSpPr>
        <p:spPr/>
        <p:txBody>
          <a:bodyPr/>
          <a:lstStyle/>
          <a:p>
            <a:pPr>
              <a:lnSpc>
                <a:spcPct val="90000"/>
              </a:lnSpc>
            </a:pPr>
            <a:r>
              <a:rPr lang="en-US" sz="2800" dirty="0"/>
              <a:t>Confirmed </a:t>
            </a:r>
            <a:r>
              <a:rPr lang="en-US" sz="2800" dirty="0" err="1"/>
              <a:t>TGme</a:t>
            </a:r>
            <a:r>
              <a:rPr lang="en-US" sz="2800" dirty="0"/>
              <a:t> officers</a:t>
            </a:r>
          </a:p>
          <a:p>
            <a:pPr>
              <a:lnSpc>
                <a:spcPct val="90000"/>
              </a:lnSpc>
            </a:pPr>
            <a:r>
              <a:rPr lang="en-US" sz="2800" dirty="0"/>
              <a:t>Completed comment resolution on SA </a:t>
            </a:r>
            <a:r>
              <a:rPr lang="en-US" sz="2800"/>
              <a:t>Ballot recirculation  </a:t>
            </a:r>
            <a:r>
              <a:rPr lang="en-US" sz="2800" dirty="0"/>
              <a:t>comments received on D5.0</a:t>
            </a:r>
          </a:p>
          <a:p>
            <a:pPr>
              <a:lnSpc>
                <a:spcPct val="90000"/>
              </a:lnSpc>
            </a:pPr>
            <a:r>
              <a:rPr lang="en-US" sz="2800" dirty="0"/>
              <a:t>Initiated a 15-day recirculation ballot on D6.0</a:t>
            </a:r>
          </a:p>
          <a:p>
            <a:pPr>
              <a:lnSpc>
                <a:spcPct val="90000"/>
              </a:lnSpc>
            </a:pPr>
            <a:r>
              <a:rPr lang="en-US" sz="2800" dirty="0"/>
              <a:t>Approved a new revision PAR for IEEE 802.11 to be submitted to the EC for approval.</a:t>
            </a:r>
            <a:endParaRPr lang="en-US" sz="2400" dirty="0"/>
          </a:p>
          <a:p>
            <a:pPr marL="0" indent="0">
              <a:lnSpc>
                <a:spcPct val="90000"/>
              </a:lnSpc>
              <a:buNone/>
            </a:pPr>
            <a:endParaRPr lang="en-US" dirty="0"/>
          </a:p>
          <a:p>
            <a:pPr marL="0" indent="0">
              <a:lnSpc>
                <a:spcPct val="90000"/>
              </a:lnSpc>
              <a:buNone/>
            </a:pPr>
            <a:endParaRPr lang="en-US" dirty="0"/>
          </a:p>
          <a:p>
            <a:pPr marL="0" indent="0">
              <a:lnSpc>
                <a:spcPct val="90000"/>
              </a:lnSpc>
              <a:buNone/>
            </a:pPr>
            <a:endParaRPr lang="en-US" dirty="0"/>
          </a:p>
          <a:p>
            <a:pPr marL="0" indent="0">
              <a:lnSpc>
                <a:spcPct val="90000"/>
              </a:lnSpc>
              <a:buNone/>
            </a:pPr>
            <a:endParaRPr lang="en-US" dirty="0"/>
          </a:p>
          <a:p>
            <a:pPr lvl="1">
              <a:lnSpc>
                <a:spcPct val="90000"/>
              </a:lnSpc>
            </a:pPr>
            <a:endParaRPr lang="en-US" sz="1600" dirty="0"/>
          </a:p>
          <a:p>
            <a:pPr lvl="1">
              <a:lnSpc>
                <a:spcPct val="90000"/>
              </a:lnSpc>
            </a:pPr>
            <a:endParaRPr lang="en-US" sz="1600" dirty="0"/>
          </a:p>
          <a:p>
            <a:pPr marL="57150" indent="0">
              <a:lnSpc>
                <a:spcPct val="90000"/>
              </a:lnSpc>
              <a:buNone/>
            </a:pPr>
            <a:endParaRPr lang="en-US" sz="2000" dirty="0"/>
          </a:p>
          <a:p>
            <a:pPr>
              <a:lnSpc>
                <a:spcPct val="90000"/>
              </a:lnSpc>
            </a:pPr>
            <a:endParaRPr lang="en-US" altLang="en-US" sz="1800" dirty="0">
              <a:ea typeface="MS PGothic" panose="020B0600070205080204" pitchFamily="34" charset="-128"/>
            </a:endParaRPr>
          </a:p>
        </p:txBody>
      </p:sp>
      <p:sp>
        <p:nvSpPr>
          <p:cNvPr id="5125" name="Rectangle 2"/>
          <p:cNvSpPr>
            <a:spLocks noGrp="1" noChangeArrowheads="1"/>
          </p:cNvSpPr>
          <p:nvPr>
            <p:ph type="title"/>
          </p:nvPr>
        </p:nvSpPr>
        <p:spPr/>
        <p:txBody>
          <a:bodyPr/>
          <a:lstStyle/>
          <a:p>
            <a:r>
              <a:rPr lang="en-US" dirty="0"/>
              <a:t>Work Completed</a:t>
            </a:r>
          </a:p>
        </p:txBody>
      </p:sp>
      <p:sp>
        <p:nvSpPr>
          <p:cNvPr id="3" name="Footer Placeholder 2">
            <a:extLst>
              <a:ext uri="{FF2B5EF4-FFF2-40B4-BE49-F238E27FC236}">
                <a16:creationId xmlns:a16="http://schemas.microsoft.com/office/drawing/2014/main" id="{E06951B3-C8BB-426B-A8AF-5981DC971936}"/>
              </a:ext>
            </a:extLst>
          </p:cNvPr>
          <p:cNvSpPr>
            <a:spLocks noGrp="1"/>
          </p:cNvSpPr>
          <p:nvPr>
            <p:ph type="ftr" sz="quarter" idx="11"/>
          </p:nvPr>
        </p:nvSpPr>
        <p:spPr/>
        <p:txBody>
          <a:bodyPr/>
          <a:lstStyle/>
          <a:p>
            <a:pPr>
              <a:defRPr/>
            </a:pPr>
            <a:r>
              <a:rPr lang="en-US"/>
              <a:t>Mike Montemurro, Huawei</a:t>
            </a:r>
            <a:endParaRPr lang="en-US" dirty="0"/>
          </a:p>
        </p:txBody>
      </p:sp>
      <p:sp>
        <p:nvSpPr>
          <p:cNvPr id="4" name="Slide Number Placeholder 3">
            <a:extLst>
              <a:ext uri="{FF2B5EF4-FFF2-40B4-BE49-F238E27FC236}">
                <a16:creationId xmlns:a16="http://schemas.microsoft.com/office/drawing/2014/main" id="{EC74EE63-E2CD-41E9-B3A8-C7FA238008FB}"/>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35</a:t>
            </a:fld>
            <a:endParaRPr lang="en-US" dirty="0"/>
          </a:p>
        </p:txBody>
      </p:sp>
      <p:sp>
        <p:nvSpPr>
          <p:cNvPr id="5" name="Date Placeholder 4">
            <a:extLst>
              <a:ext uri="{FF2B5EF4-FFF2-40B4-BE49-F238E27FC236}">
                <a16:creationId xmlns:a16="http://schemas.microsoft.com/office/drawing/2014/main" id="{F7499CFF-D242-4827-BCAF-CC47CB17DC16}"/>
              </a:ext>
            </a:extLst>
          </p:cNvPr>
          <p:cNvSpPr>
            <a:spLocks noGrp="1"/>
          </p:cNvSpPr>
          <p:nvPr>
            <p:ph type="dt" sz="half" idx="10"/>
          </p:nvPr>
        </p:nvSpPr>
        <p:spPr/>
        <p:txBody>
          <a:bodyPr/>
          <a:lstStyle/>
          <a:p>
            <a:pPr>
              <a:defRPr/>
            </a:pPr>
            <a:r>
              <a:rPr lang="en-US"/>
              <a:t>May 2024</a:t>
            </a:r>
            <a:endParaRPr lang="en-US" dirty="0"/>
          </a:p>
        </p:txBody>
      </p:sp>
    </p:spTree>
    <p:extLst>
      <p:ext uri="{BB962C8B-B14F-4D97-AF65-F5344CB8AC3E}">
        <p14:creationId xmlns:p14="http://schemas.microsoft.com/office/powerpoint/2010/main" val="35785909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3"/>
          <p:cNvSpPr>
            <a:spLocks noGrp="1" noChangeArrowheads="1"/>
          </p:cNvSpPr>
          <p:nvPr>
            <p:ph idx="1"/>
          </p:nvPr>
        </p:nvSpPr>
        <p:spPr>
          <a:xfrm>
            <a:off x="726150" y="1558443"/>
            <a:ext cx="10363200" cy="4114800"/>
          </a:xfrm>
        </p:spPr>
        <p:txBody>
          <a:bodyPr/>
          <a:lstStyle/>
          <a:p>
            <a:pPr>
              <a:lnSpc>
                <a:spcPct val="90000"/>
              </a:lnSpc>
            </a:pPr>
            <a:r>
              <a:rPr lang="en-US" dirty="0"/>
              <a:t>Teleconferences scheduled</a:t>
            </a:r>
          </a:p>
          <a:p>
            <a:pPr lvl="1">
              <a:lnSpc>
                <a:spcPct val="90000"/>
              </a:lnSpc>
            </a:pPr>
            <a:r>
              <a:rPr lang="en-US" dirty="0"/>
              <a:t> </a:t>
            </a:r>
            <a:r>
              <a:rPr lang="en-US" altLang="en-US" sz="2000" dirty="0"/>
              <a:t>Monday July 8 at 10am ET for 2hrs </a:t>
            </a:r>
          </a:p>
          <a:p>
            <a:pPr>
              <a:lnSpc>
                <a:spcPct val="90000"/>
              </a:lnSpc>
            </a:pPr>
            <a:r>
              <a:rPr lang="en-US" dirty="0"/>
              <a:t>6 meetings requested for the July plenary session</a:t>
            </a:r>
          </a:p>
          <a:p>
            <a:pPr>
              <a:lnSpc>
                <a:spcPct val="90000"/>
              </a:lnSpc>
            </a:pPr>
            <a:r>
              <a:rPr lang="en-US" dirty="0"/>
              <a:t>Objectives:</a:t>
            </a:r>
          </a:p>
          <a:p>
            <a:pPr lvl="1">
              <a:lnSpc>
                <a:spcPct val="90000"/>
              </a:lnSpc>
            </a:pPr>
            <a:r>
              <a:rPr lang="en-US" dirty="0"/>
              <a:t>Complete comment resolution on D6.0</a:t>
            </a:r>
          </a:p>
          <a:p>
            <a:pPr lvl="1">
              <a:lnSpc>
                <a:spcPct val="90000"/>
              </a:lnSpc>
            </a:pPr>
            <a:r>
              <a:rPr lang="en-US" dirty="0"/>
              <a:t>Approve a report to the EC to request conditional approval for submitting </a:t>
            </a:r>
            <a:r>
              <a:rPr lang="en-US" dirty="0" err="1"/>
              <a:t>REVme</a:t>
            </a:r>
            <a:r>
              <a:rPr lang="en-US" dirty="0"/>
              <a:t> D7.0  to REVCOM</a:t>
            </a:r>
          </a:p>
          <a:p>
            <a:pPr lvl="1">
              <a:lnSpc>
                <a:spcPct val="90000"/>
              </a:lnSpc>
            </a:pPr>
            <a:r>
              <a:rPr lang="en-US" dirty="0"/>
              <a:t>Address any comments received on 802 EC review of the next IEEE 802.11 revision PAR</a:t>
            </a:r>
          </a:p>
          <a:p>
            <a:pPr marL="0" indent="0">
              <a:lnSpc>
                <a:spcPct val="90000"/>
              </a:lnSpc>
              <a:buNone/>
            </a:pPr>
            <a:endParaRPr lang="en-US" dirty="0"/>
          </a:p>
          <a:p>
            <a:pPr marL="0" indent="0">
              <a:lnSpc>
                <a:spcPct val="90000"/>
              </a:lnSpc>
              <a:buNone/>
            </a:pPr>
            <a:endParaRPr lang="en-US" dirty="0"/>
          </a:p>
          <a:p>
            <a:pPr marL="0" indent="0">
              <a:lnSpc>
                <a:spcPct val="90000"/>
              </a:lnSpc>
              <a:buNone/>
            </a:pPr>
            <a:endParaRPr lang="en-US" dirty="0"/>
          </a:p>
          <a:p>
            <a:pPr lvl="1">
              <a:lnSpc>
                <a:spcPct val="90000"/>
              </a:lnSpc>
            </a:pPr>
            <a:endParaRPr lang="en-US" sz="1600" dirty="0"/>
          </a:p>
          <a:p>
            <a:pPr lvl="1">
              <a:lnSpc>
                <a:spcPct val="90000"/>
              </a:lnSpc>
            </a:pPr>
            <a:endParaRPr lang="en-US" sz="1600" dirty="0"/>
          </a:p>
          <a:p>
            <a:pPr marL="57150" indent="0">
              <a:lnSpc>
                <a:spcPct val="90000"/>
              </a:lnSpc>
              <a:buNone/>
            </a:pPr>
            <a:endParaRPr lang="en-US" sz="2000" dirty="0"/>
          </a:p>
          <a:p>
            <a:pPr>
              <a:lnSpc>
                <a:spcPct val="90000"/>
              </a:lnSpc>
            </a:pPr>
            <a:endParaRPr lang="en-US" altLang="en-US" sz="1800" dirty="0">
              <a:ea typeface="MS PGothic" panose="020B0600070205080204" pitchFamily="34" charset="-128"/>
            </a:endParaRPr>
          </a:p>
        </p:txBody>
      </p:sp>
      <p:sp>
        <p:nvSpPr>
          <p:cNvPr id="5125" name="Rectangle 2"/>
          <p:cNvSpPr>
            <a:spLocks noGrp="1" noChangeArrowheads="1"/>
          </p:cNvSpPr>
          <p:nvPr>
            <p:ph type="title"/>
          </p:nvPr>
        </p:nvSpPr>
        <p:spPr>
          <a:xfrm>
            <a:off x="894383" y="651357"/>
            <a:ext cx="10363200" cy="1066800"/>
          </a:xfrm>
        </p:spPr>
        <p:txBody>
          <a:bodyPr/>
          <a:lstStyle/>
          <a:p>
            <a:r>
              <a:rPr lang="en-US" dirty="0"/>
              <a:t>Plans for July</a:t>
            </a:r>
          </a:p>
        </p:txBody>
      </p:sp>
      <p:sp>
        <p:nvSpPr>
          <p:cNvPr id="3" name="Footer Placeholder 2">
            <a:extLst>
              <a:ext uri="{FF2B5EF4-FFF2-40B4-BE49-F238E27FC236}">
                <a16:creationId xmlns:a16="http://schemas.microsoft.com/office/drawing/2014/main" id="{B636BC38-8D94-4349-B26E-2F28C34E98F6}"/>
              </a:ext>
            </a:extLst>
          </p:cNvPr>
          <p:cNvSpPr>
            <a:spLocks noGrp="1"/>
          </p:cNvSpPr>
          <p:nvPr>
            <p:ph type="ftr" sz="quarter" idx="11"/>
          </p:nvPr>
        </p:nvSpPr>
        <p:spPr/>
        <p:txBody>
          <a:bodyPr/>
          <a:lstStyle/>
          <a:p>
            <a:pPr>
              <a:defRPr/>
            </a:pPr>
            <a:r>
              <a:rPr lang="en-US"/>
              <a:t>Mike Montemurro, Huawei</a:t>
            </a:r>
            <a:endParaRPr lang="en-US" dirty="0"/>
          </a:p>
        </p:txBody>
      </p:sp>
      <p:sp>
        <p:nvSpPr>
          <p:cNvPr id="4" name="Slide Number Placeholder 3">
            <a:extLst>
              <a:ext uri="{FF2B5EF4-FFF2-40B4-BE49-F238E27FC236}">
                <a16:creationId xmlns:a16="http://schemas.microsoft.com/office/drawing/2014/main" id="{143D3457-A55B-4200-B830-924346744EAB}"/>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36</a:t>
            </a:fld>
            <a:endParaRPr lang="en-US" dirty="0"/>
          </a:p>
        </p:txBody>
      </p:sp>
      <p:sp>
        <p:nvSpPr>
          <p:cNvPr id="5" name="Date Placeholder 4">
            <a:extLst>
              <a:ext uri="{FF2B5EF4-FFF2-40B4-BE49-F238E27FC236}">
                <a16:creationId xmlns:a16="http://schemas.microsoft.com/office/drawing/2014/main" id="{F0E4ECE9-3064-4294-B8E7-4CCC075BC060}"/>
              </a:ext>
            </a:extLst>
          </p:cNvPr>
          <p:cNvSpPr>
            <a:spLocks noGrp="1"/>
          </p:cNvSpPr>
          <p:nvPr>
            <p:ph type="dt" sz="half" idx="10"/>
          </p:nvPr>
        </p:nvSpPr>
        <p:spPr/>
        <p:txBody>
          <a:bodyPr/>
          <a:lstStyle/>
          <a:p>
            <a:pPr>
              <a:defRPr/>
            </a:pPr>
            <a:r>
              <a:rPr lang="en-US"/>
              <a:t>May 2024</a:t>
            </a:r>
            <a:endParaRPr lang="en-US" dirty="0"/>
          </a:p>
        </p:txBody>
      </p:sp>
    </p:spTree>
    <p:extLst>
      <p:ext uri="{BB962C8B-B14F-4D97-AF65-F5344CB8AC3E}">
        <p14:creationId xmlns:p14="http://schemas.microsoft.com/office/powerpoint/2010/main" val="7997729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D5.0 Initial SA Ballot </a:t>
            </a:r>
          </a:p>
          <a:p>
            <a:pPr>
              <a:lnSpc>
                <a:spcPct val="80000"/>
              </a:lnSpc>
            </a:pPr>
            <a:r>
              <a:rPr lang="en-US" altLang="en-US" sz="1800" dirty="0">
                <a:solidFill>
                  <a:srgbClr val="00B050"/>
                </a:solidFill>
              </a:rPr>
              <a:t>Feb 2024 – D6.0 Recirculation SA Ballot (roll-in of published amendment 11az, 11bd, 11bc, 11bb)</a:t>
            </a:r>
          </a:p>
          <a:p>
            <a:pPr>
              <a:lnSpc>
                <a:spcPct val="80000"/>
              </a:lnSpc>
            </a:pPr>
            <a:r>
              <a:rPr lang="en-US" altLang="en-US" sz="1800" dirty="0">
                <a:solidFill>
                  <a:srgbClr val="00B050"/>
                </a:solidFill>
              </a:rPr>
              <a:t>May 2024 – D7.0 Recirculation SA Ballot</a:t>
            </a:r>
          </a:p>
          <a:p>
            <a:pPr>
              <a:lnSpc>
                <a:spcPct val="80000"/>
              </a:lnSpc>
            </a:pPr>
            <a:r>
              <a:rPr lang="en-US" altLang="en-US" sz="1800" dirty="0">
                <a:solidFill>
                  <a:srgbClr val="00B0F0"/>
                </a:solidFill>
              </a:rPr>
              <a:t>Jul 2024 – D8.0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 (</a:t>
            </a:r>
            <a:r>
              <a:rPr lang="en-CA"/>
              <a:t>No changes)</a:t>
            </a:r>
            <a:endParaRPr lang="en-CA" dirty="0"/>
          </a:p>
        </p:txBody>
      </p:sp>
      <p:sp>
        <p:nvSpPr>
          <p:cNvPr id="6" name="Footer Placeholder 5">
            <a:extLst>
              <a:ext uri="{FF2B5EF4-FFF2-40B4-BE49-F238E27FC236}">
                <a16:creationId xmlns:a16="http://schemas.microsoft.com/office/drawing/2014/main" id="{4364B1D1-CA0F-48C4-BFF1-EADFBF2DA9D3}"/>
              </a:ext>
            </a:extLst>
          </p:cNvPr>
          <p:cNvSpPr>
            <a:spLocks noGrp="1"/>
          </p:cNvSpPr>
          <p:nvPr>
            <p:ph type="ftr" sz="quarter" idx="11"/>
          </p:nvPr>
        </p:nvSpPr>
        <p:spPr/>
        <p:txBody>
          <a:bodyPr/>
          <a:lstStyle/>
          <a:p>
            <a:pPr>
              <a:defRPr/>
            </a:pPr>
            <a:r>
              <a:rPr lang="en-US"/>
              <a:t>Mike Montemurro, Huawei</a:t>
            </a:r>
            <a:endParaRPr lang="en-US" dirty="0"/>
          </a:p>
        </p:txBody>
      </p:sp>
      <p:sp>
        <p:nvSpPr>
          <p:cNvPr id="7" name="Slide Number Placeholder 6">
            <a:extLst>
              <a:ext uri="{FF2B5EF4-FFF2-40B4-BE49-F238E27FC236}">
                <a16:creationId xmlns:a16="http://schemas.microsoft.com/office/drawing/2014/main" id="{AC929213-8294-4D36-8D77-F069FE6FBD8C}"/>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37</a:t>
            </a:fld>
            <a:endParaRPr lang="en-US" dirty="0"/>
          </a:p>
        </p:txBody>
      </p:sp>
      <p:sp>
        <p:nvSpPr>
          <p:cNvPr id="8" name="Date Placeholder 7">
            <a:extLst>
              <a:ext uri="{FF2B5EF4-FFF2-40B4-BE49-F238E27FC236}">
                <a16:creationId xmlns:a16="http://schemas.microsoft.com/office/drawing/2014/main" id="{6E1370B3-785D-44F6-A9FF-35E350B12A0B}"/>
              </a:ext>
            </a:extLst>
          </p:cNvPr>
          <p:cNvSpPr>
            <a:spLocks noGrp="1"/>
          </p:cNvSpPr>
          <p:nvPr>
            <p:ph type="dt" sz="half" idx="10"/>
          </p:nvPr>
        </p:nvSpPr>
        <p:spPr/>
        <p:txBody>
          <a:bodyPr/>
          <a:lstStyle/>
          <a:p>
            <a:pPr>
              <a:defRPr/>
            </a:pPr>
            <a:r>
              <a:rPr lang="en-US"/>
              <a:t>May 2024</a:t>
            </a:r>
            <a:endParaRPr lang="en-US" dirty="0"/>
          </a:p>
        </p:txBody>
      </p:sp>
    </p:spTree>
    <p:extLst>
      <p:ext uri="{BB962C8B-B14F-4D97-AF65-F5344CB8AC3E}">
        <p14:creationId xmlns:p14="http://schemas.microsoft.com/office/powerpoint/2010/main" val="22600471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Believing that the PAR contained in the document referenced below meets IEEE-SA guidelines,</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dirty="0">
                <a:latin typeface="Times New Roman" panose="02020603050405020304" pitchFamily="18" charset="0"/>
                <a:ea typeface="Times New Roman" panose="02020603050405020304" pitchFamily="18" charset="0"/>
              </a:rPr>
              <a:t>r</a:t>
            </a:r>
            <a:r>
              <a:rPr lang="en-GB" sz="1800" b="1" dirty="0">
                <a:effectLst/>
                <a:latin typeface="Times New Roman" panose="02020603050405020304" pitchFamily="18" charset="0"/>
                <a:ea typeface="Times New Roman" panose="02020603050405020304" pitchFamily="18" charset="0"/>
              </a:rPr>
              <a:t>equest that the PAR contained in </a:t>
            </a:r>
            <a:r>
              <a:rPr lang="en-GB" sz="1800" b="1" dirty="0">
                <a:effectLst/>
                <a:latin typeface="Times New Roman" panose="02020603050405020304" pitchFamily="18" charset="0"/>
                <a:ea typeface="Times New Roman" panose="02020603050405020304" pitchFamily="18" charset="0"/>
                <a:hlinkClick r:id="rId2"/>
              </a:rPr>
              <a:t>https://mentor.ieee.org/802.11/dcn/24/11-24-0859-01-000m-p802-11revm-revision-par.docx</a:t>
            </a:r>
            <a:r>
              <a:rPr lang="en-GB" sz="1800" b="1" dirty="0">
                <a:effectLst/>
                <a:latin typeface="Times New Roman" panose="02020603050405020304" pitchFamily="18" charset="0"/>
                <a:ea typeface="Times New Roman" panose="02020603050405020304" pitchFamily="18" charset="0"/>
              </a:rPr>
              <a:t> be posted to the IEEE 802 Executive Committee (EC) agenda for WG 802 preview and EC approval to submit to NESCOM, granting the WG Chair editorial </a:t>
            </a:r>
            <a:r>
              <a:rPr lang="en-GB" sz="1800" dirty="0">
                <a:latin typeface="Times New Roman" panose="02020603050405020304" pitchFamily="18" charset="0"/>
                <a:ea typeface="Times New Roman" panose="02020603050405020304" pitchFamily="18" charset="0"/>
              </a:rPr>
              <a:t>license</a:t>
            </a:r>
            <a:r>
              <a:rPr lang="en-GB" sz="1800" b="1" dirty="0">
                <a:effectLst/>
                <a:latin typeface="Times New Roman" panose="02020603050405020304" pitchFamily="18" charset="0"/>
                <a:ea typeface="Times New Roman" panose="02020603050405020304" pitchFamily="18" charset="0"/>
              </a:rPr>
              <a:t>.</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Jerome Henry</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Robert Stacey</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[Moved by Michael Montemurro on behalf of </a:t>
            </a:r>
            <a:r>
              <a:rPr lang="en-CA"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vote: 11-0-1 ]</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a:t>802.11 Revision </a:t>
            </a:r>
            <a:r>
              <a:rPr lang="en-CA" dirty="0"/>
              <a:t>PAR approval motion</a:t>
            </a:r>
          </a:p>
        </p:txBody>
      </p:sp>
      <p:sp>
        <p:nvSpPr>
          <p:cNvPr id="6" name="Footer Placeholder 5">
            <a:extLst>
              <a:ext uri="{FF2B5EF4-FFF2-40B4-BE49-F238E27FC236}">
                <a16:creationId xmlns:a16="http://schemas.microsoft.com/office/drawing/2014/main" id="{90D2941F-0D5E-4C98-9B84-BD56E64857D6}"/>
              </a:ext>
            </a:extLst>
          </p:cNvPr>
          <p:cNvSpPr>
            <a:spLocks noGrp="1"/>
          </p:cNvSpPr>
          <p:nvPr>
            <p:ph type="ftr" sz="quarter" idx="11"/>
          </p:nvPr>
        </p:nvSpPr>
        <p:spPr/>
        <p:txBody>
          <a:bodyPr/>
          <a:lstStyle/>
          <a:p>
            <a:pPr>
              <a:defRPr/>
            </a:pPr>
            <a:r>
              <a:rPr lang="en-US"/>
              <a:t>Mike Montemurro, Huawei</a:t>
            </a:r>
            <a:endParaRPr lang="en-US" dirty="0"/>
          </a:p>
        </p:txBody>
      </p:sp>
      <p:sp>
        <p:nvSpPr>
          <p:cNvPr id="7" name="Slide Number Placeholder 6">
            <a:extLst>
              <a:ext uri="{FF2B5EF4-FFF2-40B4-BE49-F238E27FC236}">
                <a16:creationId xmlns:a16="http://schemas.microsoft.com/office/drawing/2014/main" id="{539CE527-0AC0-4863-9FC0-92C4023D50CB}"/>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38</a:t>
            </a:fld>
            <a:endParaRPr lang="en-US" dirty="0"/>
          </a:p>
        </p:txBody>
      </p:sp>
      <p:sp>
        <p:nvSpPr>
          <p:cNvPr id="8" name="Date Placeholder 7">
            <a:extLst>
              <a:ext uri="{FF2B5EF4-FFF2-40B4-BE49-F238E27FC236}">
                <a16:creationId xmlns:a16="http://schemas.microsoft.com/office/drawing/2014/main" id="{F7679D41-24BF-4F67-B99D-32A450A2B454}"/>
              </a:ext>
            </a:extLst>
          </p:cNvPr>
          <p:cNvSpPr>
            <a:spLocks noGrp="1"/>
          </p:cNvSpPr>
          <p:nvPr>
            <p:ph type="dt" sz="half" idx="10"/>
          </p:nvPr>
        </p:nvSpPr>
        <p:spPr/>
        <p:txBody>
          <a:bodyPr/>
          <a:lstStyle/>
          <a:p>
            <a:pPr>
              <a:defRPr/>
            </a:pPr>
            <a:r>
              <a:rPr lang="en-US"/>
              <a:t>May 2024</a:t>
            </a:r>
            <a:endParaRPr lang="en-US" dirty="0"/>
          </a:p>
        </p:txBody>
      </p:sp>
    </p:spTree>
    <p:extLst>
      <p:ext uri="{BB962C8B-B14F-4D97-AF65-F5344CB8AC3E}">
        <p14:creationId xmlns:p14="http://schemas.microsoft.com/office/powerpoint/2010/main" val="19569548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078C9E1-E261-45D9-B17A-B795E415F549}"/>
              </a:ext>
            </a:extLst>
          </p:cNvPr>
          <p:cNvSpPr>
            <a:spLocks noGrp="1"/>
          </p:cNvSpPr>
          <p:nvPr>
            <p:ph type="title"/>
          </p:nvPr>
        </p:nvSpPr>
        <p:spPr/>
        <p:txBody>
          <a:bodyPr/>
          <a:lstStyle/>
          <a:p>
            <a:r>
              <a:rPr lang="en-US" altLang="en-US" dirty="0">
                <a:solidFill>
                  <a:schemeClr val="tx1"/>
                </a:solidFill>
              </a:rPr>
              <a:t>TGbe </a:t>
            </a:r>
            <a:r>
              <a:rPr lang="en-US" dirty="0"/>
              <a:t>May </a:t>
            </a:r>
            <a:r>
              <a:rPr lang="en-US" altLang="en-US" dirty="0">
                <a:solidFill>
                  <a:schemeClr val="tx1"/>
                </a:solidFill>
              </a:rPr>
              <a:t>Closing Report</a:t>
            </a:r>
            <a:endParaRPr lang="en-US" dirty="0">
              <a:solidFill>
                <a:schemeClr val="tx1"/>
              </a:solidFill>
            </a:endParaRPr>
          </a:p>
        </p:txBody>
      </p:sp>
      <p:sp>
        <p:nvSpPr>
          <p:cNvPr id="9" name="Rectangle 2">
            <a:extLst>
              <a:ext uri="{FF2B5EF4-FFF2-40B4-BE49-F238E27FC236}">
                <a16:creationId xmlns:a16="http://schemas.microsoft.com/office/drawing/2014/main" id="{C7B67E75-6FEC-43C0-9EE5-4FDD767F3EA8}"/>
              </a:ext>
            </a:extLst>
          </p:cNvPr>
          <p:cNvSpPr txBox="1">
            <a:spLocks noChangeArrowheads="1"/>
          </p:cNvSpPr>
          <p:nvPr/>
        </p:nvSpPr>
        <p:spPr bwMode="auto">
          <a:xfrm>
            <a:off x="2057400" y="1544639"/>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2024-05-16</a:t>
            </a:r>
          </a:p>
        </p:txBody>
      </p:sp>
      <p:graphicFrame>
        <p:nvGraphicFramePr>
          <p:cNvPr id="10" name="Object 3">
            <a:extLst>
              <a:ext uri="{FF2B5EF4-FFF2-40B4-BE49-F238E27FC236}">
                <a16:creationId xmlns:a16="http://schemas.microsoft.com/office/drawing/2014/main" id="{515F102E-0782-4BCD-A930-15E03346A70B}"/>
              </a:ext>
            </a:extLst>
          </p:cNvPr>
          <p:cNvGraphicFramePr>
            <a:graphicFrameLocks noChangeAspect="1"/>
          </p:cNvGraphicFramePr>
          <p:nvPr>
            <p:extLst>
              <p:ext uri="{D42A27DB-BD31-4B8C-83A1-F6EECF244321}">
                <p14:modId xmlns:p14="http://schemas.microsoft.com/office/powerpoint/2010/main" val="2927593758"/>
              </p:ext>
            </p:extLst>
          </p:nvPr>
        </p:nvGraphicFramePr>
        <p:xfrm>
          <a:off x="1825625" y="2683670"/>
          <a:ext cx="8540750" cy="2503488"/>
        </p:xfrm>
        <a:graphic>
          <a:graphicData uri="http://schemas.openxmlformats.org/presentationml/2006/ole">
            <mc:AlternateContent xmlns:mc="http://schemas.openxmlformats.org/markup-compatibility/2006">
              <mc:Choice xmlns:v="urn:schemas-microsoft-com:vml" Requires="v">
                <p:oleObj spid="_x0000_s8198" name="Document" r:id="rId3" imgW="8552553" imgH="2514074" progId="Word.Document.8">
                  <p:embed/>
                </p:oleObj>
              </mc:Choice>
              <mc:Fallback>
                <p:oleObj name="Document" r:id="rId3" imgW="8552553" imgH="2514074" progId="Word.Document.8">
                  <p:embed/>
                  <p:pic>
                    <p:nvPicPr>
                      <p:cNvPr id="10" name="Object 3">
                        <a:extLst>
                          <a:ext uri="{FF2B5EF4-FFF2-40B4-BE49-F238E27FC236}">
                            <a16:creationId xmlns:a16="http://schemas.microsoft.com/office/drawing/2014/main" id="{515F102E-0782-4BCD-A930-15E03346A70B}"/>
                          </a:ext>
                        </a:extLst>
                      </p:cNvPr>
                      <p:cNvPicPr>
                        <a:picLocks noChangeAspect="1" noChangeArrowheads="1"/>
                      </p:cNvPicPr>
                      <p:nvPr/>
                    </p:nvPicPr>
                    <p:blipFill>
                      <a:blip r:embed="rId4"/>
                      <a:srcRect/>
                      <a:stretch>
                        <a:fillRect/>
                      </a:stretch>
                    </p:blipFill>
                    <p:spPr bwMode="auto">
                      <a:xfrm>
                        <a:off x="1825625" y="2683670"/>
                        <a:ext cx="8540750" cy="2503488"/>
                      </a:xfrm>
                      <a:prstGeom prst="rect">
                        <a:avLst/>
                      </a:prstGeom>
                      <a:noFill/>
                    </p:spPr>
                  </p:pic>
                </p:oleObj>
              </mc:Fallback>
            </mc:AlternateContent>
          </a:graphicData>
        </a:graphic>
      </p:graphicFrame>
      <p:sp>
        <p:nvSpPr>
          <p:cNvPr id="11" name="Rectangle 4">
            <a:extLst>
              <a:ext uri="{FF2B5EF4-FFF2-40B4-BE49-F238E27FC236}">
                <a16:creationId xmlns:a16="http://schemas.microsoft.com/office/drawing/2014/main" id="{85F313B5-5193-478A-A520-BE0627F59BBA}"/>
              </a:ext>
            </a:extLst>
          </p:cNvPr>
          <p:cNvSpPr>
            <a:spLocks noChangeArrowheads="1"/>
          </p:cNvSpPr>
          <p:nvPr/>
        </p:nvSpPr>
        <p:spPr bwMode="auto">
          <a:xfrm>
            <a:off x="1897062" y="213757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
        <p:nvSpPr>
          <p:cNvPr id="2" name="Footer Placeholder 1">
            <a:extLst>
              <a:ext uri="{FF2B5EF4-FFF2-40B4-BE49-F238E27FC236}">
                <a16:creationId xmlns:a16="http://schemas.microsoft.com/office/drawing/2014/main" id="{64D97288-405F-489D-BEF7-38F12DFBF4FB}"/>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131AE44C-3614-43A4-AD3B-9568C73CCECA}"/>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8" name="Date Placeholder 7">
            <a:extLst>
              <a:ext uri="{FF2B5EF4-FFF2-40B4-BE49-F238E27FC236}">
                <a16:creationId xmlns:a16="http://schemas.microsoft.com/office/drawing/2014/main" id="{4DF33C2E-8B46-404C-A289-3CBE4B219150}"/>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39292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and Report  for 2024-05-14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11bk/D2.0 MDR/MEC Planning </a:t>
            </a:r>
          </a:p>
          <a:p>
            <a:pPr>
              <a:buFont typeface="Arial" panose="020B0604020202020204" pitchFamily="34" charset="0"/>
              <a:buChar char="•"/>
            </a:pPr>
            <a:r>
              <a:rPr lang="en-US" sz="2000" dirty="0"/>
              <a:t>Lesson learnt from </a:t>
            </a:r>
            <a:r>
              <a:rPr lang="en-US" sz="2000" dirty="0" err="1"/>
              <a:t>TGbe</a:t>
            </a:r>
            <a:endParaRPr lang="en-US" sz="2000" dirty="0">
              <a:hlinkClick r:id="rId2">
                <a:extLst>
                  <a:ext uri="{A12FA001-AC4F-418D-AE19-62706E023703}">
                    <ahyp:hlinkClr xmlns:ahyp="http://schemas.microsoft.com/office/drawing/2018/hyperlinkcolor" val="tx"/>
                  </a:ext>
                </a:extLst>
              </a:hlinkClick>
            </a:endParaRPr>
          </a:p>
          <a:p>
            <a:pPr>
              <a:buFont typeface="Arial" panose="020B0604020202020204" pitchFamily="34" charset="0"/>
              <a:buChar char="•"/>
            </a:pPr>
            <a:r>
              <a:rPr lang="en-US" sz="2000" dirty="0"/>
              <a:t>ANA number spaces</a:t>
            </a:r>
            <a:endParaRPr lang="en-US" sz="1600" dirty="0"/>
          </a:p>
          <a:p>
            <a:endParaRPr lang="en-US" sz="2000" dirty="0"/>
          </a:p>
        </p:txBody>
      </p:sp>
      <p:sp>
        <p:nvSpPr>
          <p:cNvPr id="7" name="Footer Placeholder 6">
            <a:extLst>
              <a:ext uri="{FF2B5EF4-FFF2-40B4-BE49-F238E27FC236}">
                <a16:creationId xmlns:a16="http://schemas.microsoft.com/office/drawing/2014/main" id="{258ACFE8-257B-440E-A6E2-E343A4BA0F8D}"/>
              </a:ext>
            </a:extLst>
          </p:cNvPr>
          <p:cNvSpPr>
            <a:spLocks noGrp="1"/>
          </p:cNvSpPr>
          <p:nvPr>
            <p:ph type="ftr" idx="14"/>
          </p:nvPr>
        </p:nvSpPr>
        <p:spPr/>
        <p:txBody>
          <a:bodyPr/>
          <a:lstStyle/>
          <a:p>
            <a:r>
              <a:rPr lang="en-GB"/>
              <a:t>Emily Qi, Intel</a:t>
            </a:r>
            <a:endParaRPr lang="en-GB" dirty="0"/>
          </a:p>
        </p:txBody>
      </p:sp>
      <p:sp>
        <p:nvSpPr>
          <p:cNvPr id="8" name="Slide Number Placeholder 7">
            <a:extLst>
              <a:ext uri="{FF2B5EF4-FFF2-40B4-BE49-F238E27FC236}">
                <a16:creationId xmlns:a16="http://schemas.microsoft.com/office/drawing/2014/main" id="{2182EA88-A807-42FA-93F9-2AB6FBF0095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9" name="Date Placeholder 8">
            <a:extLst>
              <a:ext uri="{FF2B5EF4-FFF2-40B4-BE49-F238E27FC236}">
                <a16:creationId xmlns:a16="http://schemas.microsoft.com/office/drawing/2014/main" id="{64E7C300-F2B9-4BD1-9573-FB581382FA7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934481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a:xfrm>
            <a:off x="914401" y="685801"/>
            <a:ext cx="10361084" cy="1065213"/>
          </a:xfrm>
        </p:spPr>
        <p:txBody>
          <a:bodyPr/>
          <a:lstStyle/>
          <a:p>
            <a:r>
              <a:rPr lang="en-US" dirty="0"/>
              <a:t>TGbe (Extremely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914400" y="1981200"/>
            <a:ext cx="7039983" cy="4113213"/>
          </a:xfrm>
        </p:spPr>
        <p:txBody>
          <a:bodyPr/>
          <a:lstStyle/>
          <a:p>
            <a:pPr>
              <a:buFont typeface="Arial" panose="020B0604020202020204" pitchFamily="34" charset="0"/>
              <a:buChar char="•"/>
            </a:pPr>
            <a:r>
              <a:rPr lang="en-US" sz="2000" dirty="0"/>
              <a:t>TGbe had scheduled 4 sessions during the May interim</a:t>
            </a:r>
          </a:p>
          <a:p>
            <a:pPr marL="800100" lvl="1" indent="-342900">
              <a:buFont typeface="Arial" panose="020B0604020202020204" pitchFamily="34" charset="0"/>
              <a:buChar char="•"/>
            </a:pPr>
            <a:r>
              <a:rPr lang="en-US" sz="1800" dirty="0"/>
              <a:t>Two Joint sessions were sufficient to resolve all the received comments from initial SA ballot</a:t>
            </a:r>
          </a:p>
          <a:p>
            <a:pPr marL="1200150" lvl="2" indent="-285750">
              <a:buFont typeface="Arial" panose="020B0604020202020204" pitchFamily="34" charset="0"/>
              <a:buChar char="•"/>
            </a:pPr>
            <a:r>
              <a:rPr lang="en-US" sz="1600" dirty="0"/>
              <a:t>Hence, last 2 sessions scheduled on Thursday were cancelled</a:t>
            </a:r>
          </a:p>
          <a:p>
            <a:pPr marL="800100" lvl="1" indent="-342900">
              <a:buFont typeface="Arial" panose="020B0604020202020204" pitchFamily="34" charset="0"/>
              <a:buChar char="•"/>
            </a:pPr>
            <a:r>
              <a:rPr lang="en-US" sz="1800" dirty="0"/>
              <a:t>Reconfirmed </a:t>
            </a:r>
            <a:r>
              <a:rPr lang="en-US" sz="1800"/>
              <a:t>TGbe vice-chairs</a:t>
            </a:r>
            <a:r>
              <a:rPr lang="en-US" sz="1800" dirty="0"/>
              <a:t>, secretary and editor</a:t>
            </a:r>
          </a:p>
          <a:p>
            <a:pPr marL="800100" lvl="1" indent="-342900">
              <a:buFont typeface="Arial" panose="020B0604020202020204" pitchFamily="34" charset="0"/>
              <a:buChar char="•"/>
            </a:pPr>
            <a:r>
              <a:rPr lang="en-US" sz="1800" dirty="0"/>
              <a:t>The TGbe editor generated IEEE802.11 TGbe D6.0</a:t>
            </a:r>
          </a:p>
          <a:p>
            <a:pPr marL="1200150" lvl="2" indent="-285750">
              <a:buFont typeface="Arial" panose="020B0604020202020204" pitchFamily="34" charset="0"/>
              <a:buChar char="•"/>
            </a:pPr>
            <a:r>
              <a:rPr lang="en-US" sz="1600" dirty="0"/>
              <a:t>Which is available in the members area </a:t>
            </a:r>
          </a:p>
          <a:p>
            <a:pPr marL="800100" lvl="1" indent="-342900">
              <a:buFont typeface="Arial" panose="020B0604020202020204" pitchFamily="34" charset="0"/>
              <a:buChar char="•"/>
            </a:pPr>
            <a:r>
              <a:rPr lang="en-US" sz="1800" dirty="0"/>
              <a:t>Approved a 15-day recirculation SA ballot on P802.11be D6.0</a:t>
            </a:r>
            <a:endParaRPr lang="en-US" sz="1600" dirty="0"/>
          </a:p>
          <a:p>
            <a:pPr>
              <a:buFont typeface="Arial" panose="020B0604020202020204" pitchFamily="34" charset="0"/>
              <a:buChar char="•"/>
            </a:pPr>
            <a:r>
              <a:rPr lang="en-US" sz="2000" dirty="0"/>
              <a:t>Agenda is available in </a:t>
            </a:r>
            <a:r>
              <a:rPr lang="en-US" sz="2000" dirty="0">
                <a:hlinkClick r:id="rId3"/>
              </a:rPr>
              <a:t>11-24/0651r5</a:t>
            </a:r>
            <a:endParaRPr lang="en-US" sz="2000" dirty="0"/>
          </a:p>
          <a:p>
            <a:pPr>
              <a:buFont typeface="Arial" panose="020B0604020202020204" pitchFamily="34" charset="0"/>
              <a:buChar char="•"/>
            </a:pPr>
            <a:r>
              <a:rPr lang="en-US" sz="2000" dirty="0"/>
              <a:t>Motions List is available in </a:t>
            </a:r>
            <a:r>
              <a:rPr lang="en-US" sz="2000" dirty="0">
                <a:hlinkClick r:id="rId4"/>
              </a:rPr>
              <a:t>11-23/442r52</a:t>
            </a:r>
            <a:endParaRPr lang="en-US" sz="2000" dirty="0"/>
          </a:p>
          <a:p>
            <a:pPr>
              <a:buFont typeface="Arial" panose="020B0604020202020204" pitchFamily="34" charset="0"/>
              <a:buChar char="•"/>
            </a:pPr>
            <a:r>
              <a:rPr lang="en-US" sz="2000" dirty="0"/>
              <a:t>Goals for July 2024: </a:t>
            </a:r>
          </a:p>
          <a:p>
            <a:pPr marL="800100" lvl="1" indent="-342900">
              <a:buFont typeface="Arial" panose="020B0604020202020204" pitchFamily="34" charset="0"/>
              <a:buChar char="•"/>
            </a:pPr>
            <a:r>
              <a:rPr lang="en-US" sz="1800" dirty="0"/>
              <a:t>Process and resolve comments from recirculation SA ballot</a:t>
            </a:r>
          </a:p>
        </p:txBody>
      </p:sp>
      <p:grpSp>
        <p:nvGrpSpPr>
          <p:cNvPr id="7" name="Group 6">
            <a:extLst>
              <a:ext uri="{FF2B5EF4-FFF2-40B4-BE49-F238E27FC236}">
                <a16:creationId xmlns:a16="http://schemas.microsoft.com/office/drawing/2014/main" id="{1900912C-8E8A-0D37-5D2D-D5D4727A4D12}"/>
              </a:ext>
            </a:extLst>
          </p:cNvPr>
          <p:cNvGrpSpPr/>
          <p:nvPr/>
        </p:nvGrpSpPr>
        <p:grpSpPr>
          <a:xfrm>
            <a:off x="7333861" y="1751014"/>
            <a:ext cx="4754563" cy="4533900"/>
            <a:chOff x="6858000" y="1525409"/>
            <a:chExt cx="5283200" cy="4930308"/>
          </a:xfrm>
        </p:grpSpPr>
        <p:pic>
          <p:nvPicPr>
            <p:cNvPr id="8" name="Picture 7">
              <a:extLst>
                <a:ext uri="{FF2B5EF4-FFF2-40B4-BE49-F238E27FC236}">
                  <a16:creationId xmlns:a16="http://schemas.microsoft.com/office/drawing/2014/main" id="{D6B168F4-C894-BEB0-BB40-1C32E5F31461}"/>
                </a:ext>
              </a:extLst>
            </p:cNvPr>
            <p:cNvPicPr>
              <a:picLocks noChangeAspect="1"/>
            </p:cNvPicPr>
            <p:nvPr/>
          </p:nvPicPr>
          <p:blipFill>
            <a:blip r:embed="rId5"/>
            <a:stretch>
              <a:fillRect/>
            </a:stretch>
          </p:blipFill>
          <p:spPr>
            <a:xfrm>
              <a:off x="6858000" y="1525409"/>
              <a:ext cx="5283200" cy="3962400"/>
            </a:xfrm>
            <a:prstGeom prst="rect">
              <a:avLst/>
            </a:prstGeom>
          </p:spPr>
        </p:pic>
        <p:sp>
          <p:nvSpPr>
            <p:cNvPr id="9" name="Rectangle 8">
              <a:extLst>
                <a:ext uri="{FF2B5EF4-FFF2-40B4-BE49-F238E27FC236}">
                  <a16:creationId xmlns:a16="http://schemas.microsoft.com/office/drawing/2014/main" id="{DD487A13-B125-99F5-7F66-C7E83028A486}"/>
                </a:ext>
              </a:extLst>
            </p:cNvPr>
            <p:cNvSpPr/>
            <p:nvPr/>
          </p:nvSpPr>
          <p:spPr bwMode="auto">
            <a:xfrm flipV="1">
              <a:off x="7632706" y="1804332"/>
              <a:ext cx="825494" cy="3270584"/>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955341F2-55BB-8694-D8EB-AC5BFCF3ACF6}"/>
                </a:ext>
              </a:extLst>
            </p:cNvPr>
            <p:cNvSpPr/>
            <p:nvPr/>
          </p:nvSpPr>
          <p:spPr bwMode="auto">
            <a:xfrm>
              <a:off x="8678414" y="1804333"/>
              <a:ext cx="818541" cy="32477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E887D214-A8CA-6808-0D04-04FE2B7A4AEA}"/>
                </a:ext>
              </a:extLst>
            </p:cNvPr>
            <p:cNvSpPr/>
            <p:nvPr/>
          </p:nvSpPr>
          <p:spPr bwMode="auto">
            <a:xfrm>
              <a:off x="9690105" y="1804332"/>
              <a:ext cx="825494" cy="3241975"/>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14FD5F91-E781-C29E-8549-BA8022BD66B8}"/>
                </a:ext>
              </a:extLst>
            </p:cNvPr>
            <p:cNvSpPr/>
            <p:nvPr/>
          </p:nvSpPr>
          <p:spPr bwMode="auto">
            <a:xfrm>
              <a:off x="10708750" y="1797869"/>
              <a:ext cx="825494" cy="3247727"/>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13" name="Group 12">
              <a:extLst>
                <a:ext uri="{FF2B5EF4-FFF2-40B4-BE49-F238E27FC236}">
                  <a16:creationId xmlns:a16="http://schemas.microsoft.com/office/drawing/2014/main" id="{0F7F8856-02E9-2749-A2D7-C8464F5A2A71}"/>
                </a:ext>
              </a:extLst>
            </p:cNvPr>
            <p:cNvGrpSpPr/>
            <p:nvPr/>
          </p:nvGrpSpPr>
          <p:grpSpPr>
            <a:xfrm>
              <a:off x="8098450" y="5411859"/>
              <a:ext cx="3207755" cy="1043858"/>
              <a:chOff x="8552276" y="5181755"/>
              <a:chExt cx="3207755" cy="1043858"/>
            </a:xfrm>
          </p:grpSpPr>
          <p:grpSp>
            <p:nvGrpSpPr>
              <p:cNvPr id="15" name="Group 14">
                <a:extLst>
                  <a:ext uri="{FF2B5EF4-FFF2-40B4-BE49-F238E27FC236}">
                    <a16:creationId xmlns:a16="http://schemas.microsoft.com/office/drawing/2014/main" id="{23C94DD2-C850-E90F-684F-7BE854509400}"/>
                  </a:ext>
                </a:extLst>
              </p:cNvPr>
              <p:cNvGrpSpPr/>
              <p:nvPr/>
            </p:nvGrpSpPr>
            <p:grpSpPr>
              <a:xfrm>
                <a:off x="8552276" y="5181755"/>
                <a:ext cx="3207755" cy="1043858"/>
                <a:chOff x="9314474" y="5383231"/>
                <a:chExt cx="2650378" cy="1006577"/>
              </a:xfrm>
            </p:grpSpPr>
            <p:sp>
              <p:nvSpPr>
                <p:cNvPr id="18" name="Rectangle 17">
                  <a:extLst>
                    <a:ext uri="{FF2B5EF4-FFF2-40B4-BE49-F238E27FC236}">
                      <a16:creationId xmlns:a16="http://schemas.microsoft.com/office/drawing/2014/main" id="{6C1B6FF7-A57C-0267-621C-9D0723730381}"/>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414FE83C-DD20-3994-EFAC-56397DD27CF6}"/>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0" name="Rectangle 19">
                  <a:extLst>
                    <a:ext uri="{FF2B5EF4-FFF2-40B4-BE49-F238E27FC236}">
                      <a16:creationId xmlns:a16="http://schemas.microsoft.com/office/drawing/2014/main" id="{68CB12D0-5667-8D5E-8356-E8D50AB50551}"/>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0051A8C7-8DF8-57AE-1AD1-EEEEC20D3D0C}"/>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B986F0A0-71EE-B2C1-8A9F-F72304CE8A59}"/>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TextBox 22">
                  <a:extLst>
                    <a:ext uri="{FF2B5EF4-FFF2-40B4-BE49-F238E27FC236}">
                      <a16:creationId xmlns:a16="http://schemas.microsoft.com/office/drawing/2014/main" id="{A4BDDA96-564F-7FA4-4ED4-2EDDBFF4022F}"/>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4" name="TextBox 23">
                  <a:extLst>
                    <a:ext uri="{FF2B5EF4-FFF2-40B4-BE49-F238E27FC236}">
                      <a16:creationId xmlns:a16="http://schemas.microsoft.com/office/drawing/2014/main" id="{A24461ED-08E5-1501-0D09-4CDD3F3164B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~90%</a:t>
                  </a:r>
                </a:p>
              </p:txBody>
            </p:sp>
            <p:sp>
              <p:nvSpPr>
                <p:cNvPr id="25" name="TextBox 24">
                  <a:extLst>
                    <a:ext uri="{FF2B5EF4-FFF2-40B4-BE49-F238E27FC236}">
                      <a16:creationId xmlns:a16="http://schemas.microsoft.com/office/drawing/2014/main" id="{86DB0DDC-4572-D2C0-9A5F-32722ACE0656}"/>
                    </a:ext>
                  </a:extLst>
                </p:cNvPr>
                <p:cNvSpPr txBox="1"/>
                <p:nvPr/>
              </p:nvSpPr>
              <p:spPr>
                <a:xfrm>
                  <a:off x="9314474" y="5383231"/>
                  <a:ext cx="360520" cy="244847"/>
                </a:xfrm>
                <a:prstGeom prst="rect">
                  <a:avLst/>
                </a:prstGeom>
                <a:noFill/>
              </p:spPr>
              <p:txBody>
                <a:bodyPr wrap="none" rtlCol="0">
                  <a:spAutoFit/>
                </a:bodyPr>
                <a:lstStyle/>
                <a:p>
                  <a:r>
                    <a:rPr lang="en-US" sz="1050" dirty="0">
                      <a:solidFill>
                        <a:schemeClr val="tx1"/>
                      </a:solidFill>
                    </a:rPr>
                    <a:t>~5%</a:t>
                  </a:r>
                </a:p>
              </p:txBody>
            </p:sp>
          </p:grpSp>
          <p:sp>
            <p:nvSpPr>
              <p:cNvPr id="16" name="TextBox 15">
                <a:extLst>
                  <a:ext uri="{FF2B5EF4-FFF2-40B4-BE49-F238E27FC236}">
                    <a16:creationId xmlns:a16="http://schemas.microsoft.com/office/drawing/2014/main" id="{B6F8A4FA-F664-CB5E-16B3-FA3B0F1F1461}"/>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7" name="TextBox 16">
                <a:extLst>
                  <a:ext uri="{FF2B5EF4-FFF2-40B4-BE49-F238E27FC236}">
                    <a16:creationId xmlns:a16="http://schemas.microsoft.com/office/drawing/2014/main" id="{273ECF7B-E5D5-5017-FD0A-6243CE4B79A8}"/>
                  </a:ext>
                </a:extLst>
              </p:cNvPr>
              <p:cNvSpPr txBox="1"/>
              <p:nvPr/>
            </p:nvSpPr>
            <p:spPr>
              <a:xfrm rot="16200000">
                <a:off x="11224209" y="5491490"/>
                <a:ext cx="652456" cy="282148"/>
              </a:xfrm>
              <a:prstGeom prst="rect">
                <a:avLst/>
              </a:prstGeom>
              <a:noFill/>
            </p:spPr>
            <p:txBody>
              <a:bodyPr wrap="square">
                <a:spAutoFit/>
              </a:bodyPr>
              <a:lstStyle/>
              <a:p>
                <a:r>
                  <a:rPr lang="en-US" sz="1050" b="1" dirty="0">
                    <a:solidFill>
                      <a:schemeClr val="tx1"/>
                    </a:solidFill>
                  </a:rPr>
                  <a:t>JOINT</a:t>
                </a:r>
                <a:endParaRPr lang="en-US" sz="1100" b="1" dirty="0">
                  <a:solidFill>
                    <a:schemeClr val="tx1"/>
                  </a:solidFill>
                </a:endParaRPr>
              </a:p>
            </p:txBody>
          </p:sp>
        </p:grpSp>
        <p:sp>
          <p:nvSpPr>
            <p:cNvPr id="14" name="TextBox 13">
              <a:extLst>
                <a:ext uri="{FF2B5EF4-FFF2-40B4-BE49-F238E27FC236}">
                  <a16:creationId xmlns:a16="http://schemas.microsoft.com/office/drawing/2014/main" id="{0B9202DF-DE1A-AEE9-B901-EE69327F612D}"/>
                </a:ext>
              </a:extLst>
            </p:cNvPr>
            <p:cNvSpPr txBox="1"/>
            <p:nvPr/>
          </p:nvSpPr>
          <p:spPr>
            <a:xfrm rot="16200000">
              <a:off x="8033529" y="5727328"/>
              <a:ext cx="652456" cy="261610"/>
            </a:xfrm>
            <a:prstGeom prst="rect">
              <a:avLst/>
            </a:prstGeom>
            <a:noFill/>
          </p:spPr>
          <p:txBody>
            <a:bodyPr wrap="square">
              <a:spAutoFit/>
            </a:bodyPr>
            <a:lstStyle/>
            <a:p>
              <a:pPr algn="ctr"/>
              <a:r>
                <a:rPr lang="en-US" sz="1100" b="1" dirty="0">
                  <a:solidFill>
                    <a:schemeClr val="tx1"/>
                  </a:solidFill>
                </a:rPr>
                <a:t>PHY</a:t>
              </a:r>
            </a:p>
          </p:txBody>
        </p:sp>
      </p:grpSp>
      <p:sp>
        <p:nvSpPr>
          <p:cNvPr id="26" name="Footer Placeholder 25">
            <a:extLst>
              <a:ext uri="{FF2B5EF4-FFF2-40B4-BE49-F238E27FC236}">
                <a16:creationId xmlns:a16="http://schemas.microsoft.com/office/drawing/2014/main" id="{6CA9D442-4C1B-4B7C-9EC9-27D69F5B5882}"/>
              </a:ext>
            </a:extLst>
          </p:cNvPr>
          <p:cNvSpPr>
            <a:spLocks noGrp="1"/>
          </p:cNvSpPr>
          <p:nvPr>
            <p:ph type="ftr" idx="14"/>
          </p:nvPr>
        </p:nvSpPr>
        <p:spPr/>
        <p:txBody>
          <a:bodyPr/>
          <a:lstStyle/>
          <a:p>
            <a:r>
              <a:rPr lang="en-GB"/>
              <a:t>Alfred Asterjadhi, Qualcomm</a:t>
            </a:r>
            <a:endParaRPr lang="en-GB" dirty="0"/>
          </a:p>
        </p:txBody>
      </p:sp>
      <p:sp>
        <p:nvSpPr>
          <p:cNvPr id="27" name="Slide Number Placeholder 26">
            <a:extLst>
              <a:ext uri="{FF2B5EF4-FFF2-40B4-BE49-F238E27FC236}">
                <a16:creationId xmlns:a16="http://schemas.microsoft.com/office/drawing/2014/main" id="{E53AA68E-4C4A-4186-947E-B69FCA08372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28" name="Date Placeholder 27">
            <a:extLst>
              <a:ext uri="{FF2B5EF4-FFF2-40B4-BE49-F238E27FC236}">
                <a16:creationId xmlns:a16="http://schemas.microsoft.com/office/drawing/2014/main" id="{567DA247-8222-48D7-9057-2CFC3290966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009884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6C1-2CF1-4FA7-A15B-497AAB3AE60D}"/>
              </a:ext>
            </a:extLst>
          </p:cNvPr>
          <p:cNvSpPr>
            <a:spLocks noGrp="1"/>
          </p:cNvSpPr>
          <p:nvPr>
            <p:ph type="title"/>
          </p:nvPr>
        </p:nvSpPr>
        <p:spPr>
          <a:xfrm>
            <a:off x="914401" y="685801"/>
            <a:ext cx="10361084" cy="1065213"/>
          </a:xfrm>
        </p:spPr>
        <p:txBody>
          <a:bodyPr/>
          <a:lstStyle/>
          <a:p>
            <a:r>
              <a:rPr lang="en-US" dirty="0">
                <a:solidFill>
                  <a:schemeClr val="tx1"/>
                </a:solidFill>
              </a:rPr>
              <a:t>Teleconference Plan</a:t>
            </a:r>
          </a:p>
        </p:txBody>
      </p:sp>
      <p:sp>
        <p:nvSpPr>
          <p:cNvPr id="11" name="Content Placeholder 10">
            <a:extLst>
              <a:ext uri="{FF2B5EF4-FFF2-40B4-BE49-F238E27FC236}">
                <a16:creationId xmlns:a16="http://schemas.microsoft.com/office/drawing/2014/main" id="{D8BCEFC5-5883-C26D-62C2-5A60F364132F}"/>
              </a:ext>
            </a:extLst>
          </p:cNvPr>
          <p:cNvSpPr>
            <a:spLocks noGrp="1"/>
          </p:cNvSpPr>
          <p:nvPr>
            <p:ph idx="1"/>
          </p:nvPr>
        </p:nvSpPr>
        <p:spPr>
          <a:xfrm>
            <a:off x="914401" y="1981201"/>
            <a:ext cx="10361084" cy="4113213"/>
          </a:xfrm>
        </p:spPr>
        <p:txBody>
          <a:bodyPr/>
          <a:lstStyle/>
          <a:p>
            <a:pPr marL="342900" marR="0" lvl="0" indent="-342900">
              <a:spcBef>
                <a:spcPts val="0"/>
              </a:spcBef>
              <a:spcAft>
                <a:spcPts val="1200"/>
              </a:spcAft>
              <a:buFont typeface="Times New Roman" panose="02020603050405020304" pitchFamily="18" charset="0"/>
              <a:buChar char="-"/>
            </a:pPr>
            <a:r>
              <a:rPr lang="en-US" sz="2000" b="1" dirty="0">
                <a:solidFill>
                  <a:schemeClr val="tx1"/>
                </a:solidFill>
                <a:effectLst/>
                <a:latin typeface="Times New Roman" panose="02020603050405020304" pitchFamily="18" charset="0"/>
                <a:ea typeface="Times New Roman" panose="02020603050405020304" pitchFamily="18" charset="0"/>
              </a:rPr>
              <a:t>To be announced with 10-day advanced noti</a:t>
            </a:r>
            <a:r>
              <a:rPr lang="en-US" sz="2000" dirty="0">
                <a:solidFill>
                  <a:schemeClr val="tx1"/>
                </a:solidFill>
                <a:latin typeface="Times New Roman" panose="02020603050405020304" pitchFamily="18" charset="0"/>
                <a:ea typeface="Times New Roman" panose="02020603050405020304" pitchFamily="18" charset="0"/>
              </a:rPr>
              <a:t>ce</a:t>
            </a:r>
            <a:endParaRPr lang="en-US" sz="2000" b="1" dirty="0">
              <a:solidFill>
                <a:schemeClr val="tx1"/>
              </a:solidFill>
              <a:effectLst/>
              <a:latin typeface="Times New Roman" panose="02020603050405020304" pitchFamily="18" charset="0"/>
              <a:ea typeface="Times New Roman" panose="02020603050405020304" pitchFamily="18" charset="0"/>
            </a:endParaRPr>
          </a:p>
        </p:txBody>
      </p:sp>
      <p:sp>
        <p:nvSpPr>
          <p:cNvPr id="3" name="Footer Placeholder 2">
            <a:extLst>
              <a:ext uri="{FF2B5EF4-FFF2-40B4-BE49-F238E27FC236}">
                <a16:creationId xmlns:a16="http://schemas.microsoft.com/office/drawing/2014/main" id="{F55F7F94-E80F-4FDE-88C3-22D0504A0855}"/>
              </a:ext>
            </a:extLst>
          </p:cNvPr>
          <p:cNvSpPr>
            <a:spLocks noGrp="1"/>
          </p:cNvSpPr>
          <p:nvPr>
            <p:ph type="ftr" idx="14"/>
          </p:nvPr>
        </p:nvSpPr>
        <p:spPr/>
        <p:txBody>
          <a:bodyPr/>
          <a:lstStyle/>
          <a:p>
            <a:r>
              <a:rPr lang="en-GB"/>
              <a:t>Alfred Asterjadhi, Qualcomm</a:t>
            </a:r>
            <a:endParaRPr lang="en-GB" dirty="0"/>
          </a:p>
        </p:txBody>
      </p:sp>
      <p:sp>
        <p:nvSpPr>
          <p:cNvPr id="7" name="Slide Number Placeholder 6">
            <a:extLst>
              <a:ext uri="{FF2B5EF4-FFF2-40B4-BE49-F238E27FC236}">
                <a16:creationId xmlns:a16="http://schemas.microsoft.com/office/drawing/2014/main" id="{8C4AD057-1D61-4CFF-9231-79D7AF9EF381}"/>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8" name="Date Placeholder 7">
            <a:extLst>
              <a:ext uri="{FF2B5EF4-FFF2-40B4-BE49-F238E27FC236}">
                <a16:creationId xmlns:a16="http://schemas.microsoft.com/office/drawing/2014/main" id="{8806F761-188E-481A-9051-250EA43A8DD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016421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2DC9-A3A7-4A8B-92B1-7E0AABF4FECD}"/>
              </a:ext>
            </a:extLst>
          </p:cNvPr>
          <p:cNvSpPr>
            <a:spLocks noGrp="1"/>
          </p:cNvSpPr>
          <p:nvPr>
            <p:ph type="title"/>
          </p:nvPr>
        </p:nvSpPr>
        <p:spPr/>
        <p:txBody>
          <a:bodyPr/>
          <a:lstStyle/>
          <a:p>
            <a:r>
              <a:rPr lang="en-US" dirty="0">
                <a:solidFill>
                  <a:schemeClr val="tx1"/>
                </a:solidFill>
              </a:rPr>
              <a:t>TGbe Timeline And Status</a:t>
            </a:r>
          </a:p>
        </p:txBody>
      </p:sp>
      <p:sp>
        <p:nvSpPr>
          <p:cNvPr id="3" name="Content Placeholder 2">
            <a:extLst>
              <a:ext uri="{FF2B5EF4-FFF2-40B4-BE49-F238E27FC236}">
                <a16:creationId xmlns:a16="http://schemas.microsoft.com/office/drawing/2014/main" id="{0CE16CDD-E6B1-4592-BD5F-9D0A24F31DE4}"/>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altLang="en-US" sz="2000" dirty="0">
                <a:solidFill>
                  <a:schemeClr val="tx1"/>
                </a:solidFill>
                <a:highlight>
                  <a:srgbClr val="00FF00"/>
                </a:highlight>
              </a:rPr>
              <a:t>PAR approved											Mar 2019</a:t>
            </a:r>
          </a:p>
          <a:p>
            <a:pPr>
              <a:buFont typeface="Arial" panose="020B0604020202020204" pitchFamily="34" charset="0"/>
              <a:buChar char="•"/>
            </a:pPr>
            <a:r>
              <a:rPr lang="en-US" altLang="en-US" sz="2000" dirty="0">
                <a:solidFill>
                  <a:schemeClr val="tx1"/>
                </a:solidFill>
                <a:highlight>
                  <a:srgbClr val="00FF00"/>
                </a:highlight>
              </a:rPr>
              <a:t>First TG meeting											May 2019</a:t>
            </a:r>
          </a:p>
          <a:p>
            <a:pPr>
              <a:buFont typeface="Arial" panose="020B0604020202020204" pitchFamily="34" charset="0"/>
              <a:buChar char="•"/>
            </a:pPr>
            <a:r>
              <a:rPr lang="en-US" altLang="en-US" sz="2000" dirty="0">
                <a:solidFill>
                  <a:schemeClr val="tx1"/>
                </a:solidFill>
                <a:highlight>
                  <a:srgbClr val="00FF00"/>
                </a:highlight>
              </a:rPr>
              <a:t>D0.1 													Sept 2020</a:t>
            </a:r>
          </a:p>
          <a:p>
            <a:pPr>
              <a:buFont typeface="Arial" panose="020B0604020202020204" pitchFamily="34" charset="0"/>
              <a:buChar char="•"/>
            </a:pPr>
            <a:r>
              <a:rPr lang="en-US" altLang="en-US" sz="2000" dirty="0">
                <a:highlight>
                  <a:srgbClr val="00FF00"/>
                </a:highlight>
              </a:rPr>
              <a:t>D1.0 WG Comment Collection							May 2021</a:t>
            </a:r>
          </a:p>
          <a:p>
            <a:pPr>
              <a:buFont typeface="Arial" panose="020B0604020202020204" pitchFamily="34" charset="0"/>
              <a:buChar char="•"/>
            </a:pPr>
            <a:r>
              <a:rPr lang="en-US" altLang="en-US" sz="2000" dirty="0">
                <a:highlight>
                  <a:srgbClr val="00FF00"/>
                </a:highlight>
              </a:rPr>
              <a:t>D2.0 WG </a:t>
            </a:r>
            <a:r>
              <a:rPr lang="en-US" altLang="en-US" sz="2000" dirty="0">
                <a:solidFill>
                  <a:schemeClr val="tx1"/>
                </a:solidFill>
                <a:highlight>
                  <a:srgbClr val="00FF00"/>
                </a:highlight>
              </a:rPr>
              <a:t>Letter Ballot</a:t>
            </a:r>
            <a:r>
              <a:rPr lang="en-US" altLang="en-US" sz="2000" dirty="0">
                <a:highlight>
                  <a:srgbClr val="00FF00"/>
                </a:highlight>
              </a:rPr>
              <a:t>									</a:t>
            </a:r>
            <a:r>
              <a:rPr lang="en-US" altLang="en-US" sz="2000" dirty="0">
                <a:solidFill>
                  <a:schemeClr val="tx1"/>
                </a:solidFill>
                <a:highlight>
                  <a:srgbClr val="00FF00"/>
                </a:highlight>
              </a:rPr>
              <a:t>May 2022</a:t>
            </a:r>
          </a:p>
          <a:p>
            <a:pPr>
              <a:buFont typeface="Arial" panose="020B0604020202020204" pitchFamily="34" charset="0"/>
              <a:buChar char="•"/>
            </a:pPr>
            <a:r>
              <a:rPr lang="en-US" altLang="en-US" sz="2000" dirty="0">
                <a:highlight>
                  <a:srgbClr val="00FF00"/>
                </a:highlight>
              </a:rPr>
              <a:t>D3.0 LB 													</a:t>
            </a:r>
            <a:r>
              <a:rPr lang="en-US" altLang="en-US" sz="2000" dirty="0">
                <a:solidFill>
                  <a:schemeClr val="tx1"/>
                </a:solidFill>
                <a:highlight>
                  <a:srgbClr val="00FF00"/>
                </a:highlight>
              </a:rPr>
              <a:t>Jan 2023</a:t>
            </a:r>
          </a:p>
          <a:p>
            <a:pPr>
              <a:buFont typeface="Arial" panose="020B0604020202020204" pitchFamily="34" charset="0"/>
              <a:buChar char="•"/>
            </a:pPr>
            <a:r>
              <a:rPr lang="en-US" altLang="en-US" sz="2000" dirty="0">
                <a:highlight>
                  <a:srgbClr val="00FF00"/>
                </a:highlight>
              </a:rPr>
              <a:t>D4.0 LB 													</a:t>
            </a:r>
            <a:r>
              <a:rPr lang="en-US" altLang="en-US" sz="2000" dirty="0">
                <a:solidFill>
                  <a:schemeClr val="tx1"/>
                </a:solidFill>
                <a:highlight>
                  <a:srgbClr val="00FF00"/>
                </a:highlight>
              </a:rPr>
              <a:t>July 2023</a:t>
            </a:r>
          </a:p>
          <a:p>
            <a:pPr>
              <a:buFont typeface="Arial" panose="020B0604020202020204" pitchFamily="34" charset="0"/>
              <a:buChar char="•"/>
            </a:pPr>
            <a:r>
              <a:rPr lang="en-US" altLang="en-US" sz="2000" dirty="0">
                <a:highlight>
                  <a:srgbClr val="00FF00"/>
                </a:highlight>
              </a:rPr>
              <a:t>D5.0 Recirculation LB 									</a:t>
            </a:r>
            <a:r>
              <a:rPr lang="en-US" altLang="en-US" sz="2000" dirty="0">
                <a:solidFill>
                  <a:schemeClr val="tx1"/>
                </a:solidFill>
                <a:highlight>
                  <a:srgbClr val="00FF00"/>
                </a:highlight>
              </a:rPr>
              <a:t>Nov 2023</a:t>
            </a:r>
          </a:p>
          <a:p>
            <a:pPr>
              <a:buFont typeface="Arial" panose="020B0604020202020204" pitchFamily="34" charset="0"/>
              <a:buChar char="•"/>
            </a:pPr>
            <a:r>
              <a:rPr lang="en-US" altLang="en-US" sz="2000" dirty="0">
                <a:highlight>
                  <a:srgbClr val="00FF00"/>
                </a:highlight>
              </a:rPr>
              <a:t>Initial </a:t>
            </a:r>
            <a:r>
              <a:rPr lang="en-US" altLang="en-US" sz="2000" dirty="0">
                <a:solidFill>
                  <a:schemeClr val="tx1"/>
                </a:solidFill>
                <a:highlight>
                  <a:srgbClr val="00FF00"/>
                </a:highlight>
              </a:rPr>
              <a:t>SA </a:t>
            </a:r>
            <a:r>
              <a:rPr lang="en-US" altLang="en-US" sz="2000" dirty="0">
                <a:highlight>
                  <a:srgbClr val="00FF00"/>
                </a:highlight>
              </a:rPr>
              <a:t>Ballot 											</a:t>
            </a:r>
            <a:r>
              <a:rPr lang="en-US" altLang="en-US" sz="2000" dirty="0">
                <a:solidFill>
                  <a:schemeClr val="tx1"/>
                </a:solidFill>
                <a:highlight>
                  <a:srgbClr val="00FF00"/>
                </a:highlight>
              </a:rPr>
              <a:t>Jan 2024</a:t>
            </a:r>
            <a:endParaRPr lang="en-US" altLang="en-US" sz="2000" strike="sngStrike" dirty="0">
              <a:solidFill>
                <a:schemeClr val="tx1"/>
              </a:solidFill>
              <a:highlight>
                <a:srgbClr val="00FF00"/>
              </a:highlight>
            </a:endParaRPr>
          </a:p>
          <a:p>
            <a:pPr>
              <a:buFont typeface="Arial" panose="020B0604020202020204" pitchFamily="34" charset="0"/>
              <a:buChar char="•"/>
            </a:pPr>
            <a:r>
              <a:rPr lang="en-US" altLang="en-US" sz="2000" dirty="0">
                <a:solidFill>
                  <a:schemeClr val="tx1"/>
                </a:solidFill>
                <a:highlight>
                  <a:srgbClr val="FFFF00"/>
                </a:highlight>
              </a:rPr>
              <a:t>Final 802.11 WG approval								Sept 2024</a:t>
            </a:r>
          </a:p>
          <a:p>
            <a:pPr>
              <a:buFont typeface="Arial" panose="020B0604020202020204" pitchFamily="34" charset="0"/>
              <a:buChar char="•"/>
            </a:pPr>
            <a:r>
              <a:rPr lang="en-US" altLang="en-US" sz="2000" dirty="0">
                <a:solidFill>
                  <a:schemeClr val="tx1"/>
                </a:solidFill>
              </a:rPr>
              <a:t>802 EC approval											Sept 2024</a:t>
            </a:r>
          </a:p>
          <a:p>
            <a:pPr>
              <a:buFont typeface="Arial" panose="020B0604020202020204" pitchFamily="34" charset="0"/>
              <a:buChar char="•"/>
            </a:pPr>
            <a:r>
              <a:rPr lang="en-US" altLang="en-US" sz="2000" dirty="0">
                <a:solidFill>
                  <a:schemeClr val="tx1"/>
                </a:solidFill>
              </a:rPr>
              <a:t>RevCom and SASB approval								Dec 2</a:t>
            </a:r>
            <a:r>
              <a:rPr lang="en-US" altLang="en-US" sz="2000" dirty="0"/>
              <a:t>024</a:t>
            </a:r>
          </a:p>
        </p:txBody>
      </p:sp>
      <p:sp>
        <p:nvSpPr>
          <p:cNvPr id="7" name="Footer Placeholder 6">
            <a:extLst>
              <a:ext uri="{FF2B5EF4-FFF2-40B4-BE49-F238E27FC236}">
                <a16:creationId xmlns:a16="http://schemas.microsoft.com/office/drawing/2014/main" id="{AD71D361-4B4D-4E6E-BA60-98C0E0155A9E}"/>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356D1EA4-A8E6-4620-9FFC-4F01884E21C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9" name="Date Placeholder 8">
            <a:extLst>
              <a:ext uri="{FF2B5EF4-FFF2-40B4-BE49-F238E27FC236}">
                <a16:creationId xmlns:a16="http://schemas.microsoft.com/office/drawing/2014/main" id="{9CC9A5BE-18A7-4C3B-A4C8-8BDC0EB1CDD0}"/>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038782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
          <p:cNvSpPr txBox="1">
            <a:spLocks noChangeArrowheads="1"/>
          </p:cNvSpPr>
          <p:nvPr/>
        </p:nvSpPr>
        <p:spPr bwMode="auto">
          <a:xfrm>
            <a:off x="2209800" y="9144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0" defTabSz="914400">
              <a:buClrTx/>
              <a:buSzTx/>
              <a:defRPr/>
            </a:pPr>
            <a:r>
              <a:rPr kumimoji="0" lang="en-US" altLang="zh-CN" sz="2800" b="1" i="0" u="none" strike="noStrike" kern="0" cap="none" spc="0" normalizeH="0" baseline="0" noProof="0" dirty="0">
                <a:ln>
                  <a:noFill/>
                </a:ln>
                <a:solidFill>
                  <a:srgbClr val="000000"/>
                </a:solidFill>
                <a:effectLst/>
                <a:uLnTx/>
                <a:uFillTx/>
                <a:latin typeface="Times New Roman"/>
                <a:ea typeface="+mj-ea"/>
                <a:cs typeface="+mj-cs"/>
              </a:rPr>
              <a:t>Task Group BF</a:t>
            </a:r>
            <a:br>
              <a:rPr kumimoji="0" lang="en-US" altLang="en-US" sz="2800" b="1" i="0" u="none" strike="noStrike" kern="0" cap="none" spc="0" normalizeH="0" baseline="0" noProof="0" dirty="0">
                <a:ln>
                  <a:noFill/>
                </a:ln>
                <a:solidFill>
                  <a:srgbClr val="000000"/>
                </a:solidFill>
                <a:effectLst/>
                <a:uLnTx/>
                <a:uFillTx/>
                <a:latin typeface="Times New Roman"/>
                <a:ea typeface="+mj-ea"/>
                <a:cs typeface="+mj-cs"/>
              </a:rPr>
            </a:br>
            <a:r>
              <a:rPr lang="en-US" altLang="zh-CN" sz="2800" kern="0" dirty="0">
                <a:solidFill>
                  <a:srgbClr val="0000FF"/>
                </a:solidFill>
              </a:rPr>
              <a:t>May </a:t>
            </a:r>
            <a:r>
              <a:rPr kumimoji="0" lang="en-US" altLang="en-US" sz="2800" b="1" i="0" u="none" strike="noStrike" kern="0" cap="none" spc="0" normalizeH="0" baseline="0" noProof="0" dirty="0">
                <a:ln>
                  <a:noFill/>
                </a:ln>
                <a:solidFill>
                  <a:srgbClr val="000000"/>
                </a:solidFill>
                <a:effectLst/>
                <a:uLnTx/>
                <a:uFillTx/>
                <a:latin typeface="Times New Roman"/>
                <a:ea typeface="+mj-ea"/>
                <a:cs typeface="+mj-cs"/>
              </a:rPr>
              <a:t>2024 Closing Report</a:t>
            </a:r>
            <a:endParaRPr kumimoji="0" lang="en-US" sz="2800" b="1" i="0" u="none" strike="sngStrike" kern="0" cap="none" spc="0" normalizeH="0" baseline="0" noProof="0" dirty="0">
              <a:ln>
                <a:noFill/>
              </a:ln>
              <a:solidFill>
                <a:srgbClr val="FF0000"/>
              </a:solidFill>
              <a:effectLst/>
              <a:uLnTx/>
              <a:uFillTx/>
              <a:latin typeface="Times New Roman"/>
              <a:ea typeface="+mj-ea"/>
              <a:cs typeface="+mj-cs"/>
            </a:endParaRPr>
          </a:p>
        </p:txBody>
      </p:sp>
      <p:sp>
        <p:nvSpPr>
          <p:cNvPr id="16" name="Rectangle 6"/>
          <p:cNvSpPr txBox="1">
            <a:spLocks noChangeArrowheads="1"/>
          </p:cNvSpPr>
          <p:nvPr/>
        </p:nvSpPr>
        <p:spPr bwMode="auto">
          <a:xfrm>
            <a:off x="2209800" y="2515232"/>
            <a:ext cx="7772400" cy="532769"/>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rgbClr val="000000"/>
                </a:solidFill>
                <a:effectLst/>
                <a:uLnTx/>
                <a:uFillTx/>
                <a:latin typeface="Times New Roman"/>
                <a:ea typeface="+mn-ea"/>
                <a:cs typeface="+mn-cs"/>
              </a:rPr>
              <a:t>Date</a:t>
            </a:r>
            <a:r>
              <a:rPr kumimoji="0" lang="en-US" sz="2000" b="1" i="0" u="none" strike="noStrike" kern="0" cap="none" spc="0" normalizeH="0" baseline="0" noProof="0">
                <a:ln>
                  <a:noFill/>
                </a:ln>
                <a:solidFill>
                  <a:srgbClr val="000000"/>
                </a:solidFill>
                <a:effectLst/>
                <a:uLnTx/>
                <a:uFillTx/>
                <a:latin typeface="Times New Roman"/>
                <a:ea typeface="+mn-ea"/>
                <a:cs typeface="+mn-cs"/>
              </a:rPr>
              <a:t>:</a:t>
            </a:r>
            <a:r>
              <a:rPr kumimoji="0" lang="en-US" sz="2000" b="0" i="0" u="none" strike="noStrike" kern="0" cap="none" spc="0" normalizeH="0" baseline="0" noProof="0">
                <a:ln>
                  <a:noFill/>
                </a:ln>
                <a:solidFill>
                  <a:srgbClr val="000000"/>
                </a:solidFill>
                <a:effectLst/>
                <a:uLnTx/>
                <a:uFillTx/>
                <a:latin typeface="Times New Roman"/>
                <a:ea typeface="+mn-ea"/>
                <a:cs typeface="+mn-cs"/>
              </a:rPr>
              <a:t> 2024-05-15</a:t>
            </a:r>
            <a:endParaRPr kumimoji="0" lang="en-US" sz="2000" b="0" i="0" u="none" strike="noStrike" kern="0" cap="none" spc="0" normalizeH="0" baseline="0" noProof="0" dirty="0">
              <a:ln>
                <a:noFill/>
              </a:ln>
              <a:solidFill>
                <a:srgbClr val="000000"/>
              </a:solidFill>
              <a:effectLst/>
              <a:uLnTx/>
              <a:uFillTx/>
              <a:latin typeface="Times New Roman"/>
              <a:ea typeface="+mn-ea"/>
              <a:cs typeface="+mn-cs"/>
            </a:endParaRPr>
          </a:p>
        </p:txBody>
      </p:sp>
      <p:sp>
        <p:nvSpPr>
          <p:cNvPr id="17" name="Rectangle 12"/>
          <p:cNvSpPr>
            <a:spLocks noChangeArrowheads="1"/>
          </p:cNvSpPr>
          <p:nvPr/>
        </p:nvSpPr>
        <p:spPr bwMode="auto">
          <a:xfrm>
            <a:off x="2209801" y="2614489"/>
            <a:ext cx="1368339" cy="250021"/>
          </a:xfrm>
          <a:prstGeom prst="rect">
            <a:avLst/>
          </a:prstGeom>
          <a:noFill/>
          <a:ln w="9525">
            <a:noFill/>
            <a:miter lim="800000"/>
            <a:headEnd/>
            <a:tailEnd/>
          </a:ln>
        </p:spPr>
        <p:txBody>
          <a:bodyPr lIns="92075" tIns="46038" rIns="92075" bIns="46038"/>
          <a:lstStyle/>
          <a:p>
            <a:pPr marL="342900" indent="-342900" defTabSz="914400">
              <a:spcBef>
                <a:spcPct val="20000"/>
              </a:spcBef>
              <a:buClrTx/>
              <a:buSzTx/>
              <a:buFontTx/>
              <a:buNone/>
            </a:pPr>
            <a:r>
              <a:rPr lang="en-US" sz="2000" b="1" dirty="0">
                <a:solidFill>
                  <a:srgbClr val="000000"/>
                </a:solidFill>
                <a:latin typeface="Times New Roman" pitchFamily="18" charset="0"/>
                <a:ea typeface="+mn-ea"/>
              </a:rPr>
              <a:t>Authors:</a:t>
            </a:r>
            <a:endParaRPr lang="en-US" sz="2000" dirty="0">
              <a:solidFill>
                <a:srgbClr val="000000"/>
              </a:solidFill>
              <a:latin typeface="Times New Roman" pitchFamily="18" charset="0"/>
              <a:ea typeface="+mn-ea"/>
            </a:endParaRPr>
          </a:p>
        </p:txBody>
      </p:sp>
      <p:graphicFrame>
        <p:nvGraphicFramePr>
          <p:cNvPr id="18" name="Table 8"/>
          <p:cNvGraphicFramePr>
            <a:graphicFrameLocks noGrp="1"/>
          </p:cNvGraphicFramePr>
          <p:nvPr>
            <p:extLst>
              <p:ext uri="{D42A27DB-BD31-4B8C-83A1-F6EECF244321}">
                <p14:modId xmlns:p14="http://schemas.microsoft.com/office/powerpoint/2010/main" val="2707295076"/>
              </p:ext>
            </p:extLst>
          </p:nvPr>
        </p:nvGraphicFramePr>
        <p:xfrm>
          <a:off x="2362200" y="3443108"/>
          <a:ext cx="7620000" cy="824092"/>
        </p:xfrm>
        <a:graphic>
          <a:graphicData uri="http://schemas.openxmlformats.org/drawingml/2006/table">
            <a:tbl>
              <a:tblPr firstRow="1" bandRow="1"/>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452">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en-US" sz="11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en-US" sz="11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en-US" sz="11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en-US" sz="11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en-US" sz="11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75452">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10001"/>
                  </a:ext>
                </a:extLst>
              </a:tr>
            </a:tbl>
          </a:graphicData>
        </a:graphic>
      </p:graphicFrame>
      <p:sp>
        <p:nvSpPr>
          <p:cNvPr id="2" name="Footer Placeholder 1">
            <a:extLst>
              <a:ext uri="{FF2B5EF4-FFF2-40B4-BE49-F238E27FC236}">
                <a16:creationId xmlns:a16="http://schemas.microsoft.com/office/drawing/2014/main" id="{708743EA-C70A-405C-BE57-E94ABF4AAFBD}"/>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BF5458A9-829E-4733-894F-561FE64D1D9B}"/>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4" name="Date Placeholder 3">
            <a:extLst>
              <a:ext uri="{FF2B5EF4-FFF2-40B4-BE49-F238E27FC236}">
                <a16:creationId xmlns:a16="http://schemas.microsoft.com/office/drawing/2014/main" id="{1F1722B4-175F-43BB-A6BE-9681D3A505AC}"/>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719187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85799"/>
          </a:xfrm>
        </p:spPr>
        <p:txBody>
          <a:bodyPr/>
          <a:lstStyle/>
          <a:p>
            <a:r>
              <a:rPr lang="en-US" altLang="zh-CN" dirty="0" err="1"/>
              <a:t>TGbf</a:t>
            </a:r>
            <a:r>
              <a:rPr lang="en-US" altLang="zh-CN" dirty="0"/>
              <a:t> (WLAN Sensing)</a:t>
            </a:r>
            <a:r>
              <a:rPr lang="en-US" dirty="0"/>
              <a:t>–</a:t>
            </a:r>
            <a:r>
              <a:rPr lang="en-US" altLang="zh-CN" dirty="0"/>
              <a:t> </a:t>
            </a:r>
            <a:r>
              <a:rPr lang="en-US" altLang="zh-CN" dirty="0">
                <a:solidFill>
                  <a:srgbClr val="0000FF"/>
                </a:solidFill>
              </a:rPr>
              <a:t>May </a:t>
            </a:r>
            <a:r>
              <a:rPr lang="en-US" dirty="0"/>
              <a:t>2024</a:t>
            </a:r>
            <a:endParaRPr lang="en-GB" dirty="0"/>
          </a:p>
        </p:txBody>
      </p:sp>
      <p:sp>
        <p:nvSpPr>
          <p:cNvPr id="9218" name="Rectangle 2"/>
          <p:cNvSpPr>
            <a:spLocks noGrp="1" noChangeArrowheads="1"/>
          </p:cNvSpPr>
          <p:nvPr>
            <p:ph idx="1"/>
          </p:nvPr>
        </p:nvSpPr>
        <p:spPr>
          <a:xfrm>
            <a:off x="533401" y="1600200"/>
            <a:ext cx="10742084" cy="4724400"/>
          </a:xfrm>
          <a:ln/>
        </p:spPr>
        <p:txBody>
          <a:bodyPr/>
          <a:lstStyle/>
          <a:p>
            <a:pPr algn="just">
              <a:spcBef>
                <a:spcPts val="0"/>
              </a:spcBef>
              <a:spcAft>
                <a:spcPts val="600"/>
              </a:spcAft>
              <a:buFont typeface="Arial" panose="020B0604020202020204" pitchFamily="34" charset="0"/>
              <a:buChar char="•"/>
            </a:pPr>
            <a:r>
              <a:rPr lang="en-US" altLang="zh-CN" sz="2000" dirty="0"/>
              <a:t>Progress during </a:t>
            </a:r>
            <a:r>
              <a:rPr lang="en-US" altLang="zh-CN" sz="2000" dirty="0">
                <a:solidFill>
                  <a:srgbClr val="0000FF"/>
                </a:solidFill>
              </a:rPr>
              <a:t>May </a:t>
            </a:r>
            <a:r>
              <a:rPr lang="en-US" altLang="zh-CN" sz="2000" dirty="0"/>
              <a:t>2024 session</a:t>
            </a:r>
          </a:p>
          <a:p>
            <a:pPr marL="720725" lvl="1" indent="-342900" algn="just">
              <a:spcBef>
                <a:spcPts val="0"/>
              </a:spcBef>
              <a:spcAft>
                <a:spcPts val="600"/>
              </a:spcAft>
              <a:buFont typeface="Times New Roman" panose="02020603050405020304" pitchFamily="18" charset="0"/>
              <a:buChar char="−"/>
            </a:pPr>
            <a:r>
              <a:rPr lang="en-US" altLang="zh-CN" sz="1800" b="1" dirty="0">
                <a:solidFill>
                  <a:srgbClr val="0000FF"/>
                </a:solidFill>
                <a:cs typeface="+mn-cs"/>
              </a:rPr>
              <a:t>2</a:t>
            </a:r>
            <a:r>
              <a:rPr lang="en-US" altLang="zh-CN" sz="1800" b="1" dirty="0">
                <a:cs typeface="+mn-cs"/>
              </a:rPr>
              <a:t> </a:t>
            </a:r>
            <a:r>
              <a:rPr lang="en-US" altLang="zh-CN" sz="1800" dirty="0">
                <a:cs typeface="+mn-cs"/>
              </a:rPr>
              <a:t>slots</a:t>
            </a:r>
            <a:r>
              <a:rPr lang="en-US" altLang="zh-CN" sz="1800" b="1" dirty="0">
                <a:cs typeface="+mn-cs"/>
              </a:rPr>
              <a:t> </a:t>
            </a:r>
            <a:r>
              <a:rPr lang="en-US" altLang="zh-CN" sz="1800" dirty="0"/>
              <a:t>scheduled for </a:t>
            </a:r>
            <a:r>
              <a:rPr lang="en-US" altLang="zh-CN" sz="1800" dirty="0" err="1"/>
              <a:t>TGbf</a:t>
            </a:r>
            <a:r>
              <a:rPr lang="en-US" altLang="zh-CN" sz="1800" dirty="0"/>
              <a:t> </a:t>
            </a:r>
          </a:p>
          <a:p>
            <a:pPr marL="720725" lvl="1" indent="-342900" algn="just">
              <a:spcBef>
                <a:spcPts val="0"/>
              </a:spcBef>
              <a:spcAft>
                <a:spcPts val="300"/>
              </a:spcAft>
              <a:buFont typeface="Times New Roman" panose="02020603050405020304" pitchFamily="18" charset="0"/>
              <a:buChar char="−"/>
            </a:pPr>
            <a:r>
              <a:rPr lang="en-US" altLang="zh-CN" dirty="0">
                <a:solidFill>
                  <a:schemeClr val="tx1"/>
                </a:solidFill>
              </a:rPr>
              <a:t>Technical discussion on some important topics </a:t>
            </a:r>
          </a:p>
          <a:p>
            <a:pPr marL="720725" lvl="1" indent="-342900" algn="just">
              <a:spcBef>
                <a:spcPts val="0"/>
              </a:spcBef>
              <a:spcAft>
                <a:spcPts val="600"/>
              </a:spcAft>
              <a:buFont typeface="Times New Roman" panose="02020603050405020304" pitchFamily="18" charset="0"/>
              <a:buChar char="−"/>
            </a:pPr>
            <a:r>
              <a:rPr lang="en-US" altLang="zh-CN" dirty="0">
                <a:solidFill>
                  <a:schemeClr val="tx1"/>
                </a:solidFill>
              </a:rPr>
              <a:t>Approve some </a:t>
            </a:r>
            <a:r>
              <a:rPr lang="en-US" altLang="zh-CN" dirty="0" err="1">
                <a:solidFill>
                  <a:schemeClr val="tx1"/>
                </a:solidFill>
              </a:rPr>
              <a:t>TGbf</a:t>
            </a:r>
            <a:r>
              <a:rPr lang="en-US" altLang="zh-CN" dirty="0">
                <a:solidFill>
                  <a:schemeClr val="tx1"/>
                </a:solidFill>
              </a:rPr>
              <a:t> motions:</a:t>
            </a:r>
          </a:p>
          <a:p>
            <a:pPr marL="1120775" lvl="2" indent="-342900" algn="just">
              <a:spcBef>
                <a:spcPts val="0"/>
              </a:spcBef>
              <a:spcAft>
                <a:spcPts val="0"/>
              </a:spcAft>
              <a:buSzPct val="50000"/>
              <a:buFont typeface="Wingdings" panose="05000000000000000000" pitchFamily="2" charset="2"/>
              <a:buChar char="n"/>
            </a:pPr>
            <a:r>
              <a:rPr lang="en-US" altLang="zh-CN" sz="1600" dirty="0">
                <a:solidFill>
                  <a:schemeClr val="tx1"/>
                </a:solidFill>
              </a:rPr>
              <a:t>Vice Chair/Secretary election/reaffirmation</a:t>
            </a:r>
          </a:p>
          <a:p>
            <a:pPr marL="1120775" lvl="2" indent="-342900" algn="just">
              <a:spcBef>
                <a:spcPts val="0"/>
              </a:spcBef>
              <a:spcAft>
                <a:spcPts val="0"/>
              </a:spcAft>
              <a:buSzPct val="50000"/>
              <a:buFont typeface="Wingdings" panose="05000000000000000000" pitchFamily="2" charset="2"/>
              <a:buChar char="n"/>
            </a:pPr>
            <a:r>
              <a:rPr lang="en-GB" altLang="zh-CN" sz="1600" dirty="0">
                <a:solidFill>
                  <a:schemeClr val="tx1"/>
                </a:solidFill>
              </a:rPr>
              <a:t>PAR</a:t>
            </a:r>
            <a:r>
              <a:rPr lang="en-US" altLang="zh-CN" sz="1600" dirty="0">
                <a:solidFill>
                  <a:schemeClr val="tx1"/>
                </a:solidFill>
              </a:rPr>
              <a:t> extension</a:t>
            </a:r>
            <a:endParaRPr lang="en-US" altLang="zh-CN" sz="1600" dirty="0"/>
          </a:p>
          <a:p>
            <a:pPr marL="1657350" lvl="3" indent="-342900" algn="just">
              <a:spcBef>
                <a:spcPts val="0"/>
              </a:spcBef>
              <a:spcAft>
                <a:spcPts val="600"/>
              </a:spcAft>
              <a:buFont typeface="Arial" panose="020B0604020202020204" pitchFamily="34" charset="0"/>
              <a:buChar char="•"/>
            </a:pPr>
            <a:endParaRPr lang="en-US" sz="1100" dirty="0"/>
          </a:p>
          <a:p>
            <a:pPr algn="just">
              <a:spcBef>
                <a:spcPts val="0"/>
              </a:spcBef>
              <a:spcAft>
                <a:spcPts val="600"/>
              </a:spcAft>
              <a:buFont typeface="Arial" panose="020B0604020202020204" pitchFamily="34" charset="0"/>
              <a:buChar char="•"/>
            </a:pPr>
            <a:r>
              <a:rPr lang="en-US" altLang="zh-CN" sz="2000" dirty="0"/>
              <a:t>Goals for the next two months</a:t>
            </a:r>
          </a:p>
          <a:p>
            <a:pPr marL="720725" lvl="1" indent="-342900" algn="just">
              <a:spcBef>
                <a:spcPts val="0"/>
              </a:spcBef>
              <a:spcAft>
                <a:spcPts val="300"/>
              </a:spcAft>
              <a:buFont typeface="Times New Roman" panose="02020603050405020304" pitchFamily="18" charset="0"/>
              <a:buChar char="−"/>
            </a:pPr>
            <a:r>
              <a:rPr lang="en-US" altLang="zh-CN" sz="1800" dirty="0">
                <a:solidFill>
                  <a:schemeClr val="tx1"/>
                </a:solidFill>
              </a:rPr>
              <a:t>Resolve comments for Initial </a:t>
            </a:r>
            <a:r>
              <a:rPr lang="en-US" altLang="zh-CN" sz="1800" dirty="0"/>
              <a:t>SA ballot D4.0 </a:t>
            </a:r>
          </a:p>
          <a:p>
            <a:pPr marL="720725" lvl="1" indent="-342900" algn="just">
              <a:spcBef>
                <a:spcPts val="0"/>
              </a:spcBef>
              <a:spcAft>
                <a:spcPts val="300"/>
              </a:spcAft>
              <a:buFont typeface="Times New Roman" panose="02020603050405020304" pitchFamily="18" charset="0"/>
              <a:buChar char="−"/>
            </a:pPr>
            <a:r>
              <a:rPr lang="en-US" altLang="zh-CN" sz="1800" dirty="0"/>
              <a:t>Requested </a:t>
            </a:r>
            <a:r>
              <a:rPr lang="en-US" altLang="zh-CN" sz="1800" dirty="0">
                <a:solidFill>
                  <a:srgbClr val="0000FF"/>
                </a:solidFill>
              </a:rPr>
              <a:t>2</a:t>
            </a:r>
            <a:r>
              <a:rPr lang="en-US" altLang="zh-CN" sz="1800" dirty="0"/>
              <a:t> calls</a:t>
            </a:r>
          </a:p>
        </p:txBody>
      </p:sp>
      <p:sp>
        <p:nvSpPr>
          <p:cNvPr id="3" name="Footer Placeholder 2">
            <a:extLst>
              <a:ext uri="{FF2B5EF4-FFF2-40B4-BE49-F238E27FC236}">
                <a16:creationId xmlns:a16="http://schemas.microsoft.com/office/drawing/2014/main" id="{991F204F-E2C1-4770-943D-373904AA4FBA}"/>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2468F414-0C3B-40C1-BD28-855DF4D4AB6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7" name="Date Placeholder 6">
            <a:extLst>
              <a:ext uri="{FF2B5EF4-FFF2-40B4-BE49-F238E27FC236}">
                <a16:creationId xmlns:a16="http://schemas.microsoft.com/office/drawing/2014/main" id="{71B482D1-519E-4F8E-ACA9-057B43FB3A1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088449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May 2024</a:t>
            </a:r>
            <a:endParaRPr lang="en-US" altLang="zh-CN" sz="1400"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
        <p:nvSpPr>
          <p:cNvPr id="4" name="Footer Placeholder 3">
            <a:extLst>
              <a:ext uri="{FF2B5EF4-FFF2-40B4-BE49-F238E27FC236}">
                <a16:creationId xmlns:a16="http://schemas.microsoft.com/office/drawing/2014/main" id="{EF57C804-604A-4A34-980F-14982193286A}"/>
              </a:ext>
            </a:extLst>
          </p:cNvPr>
          <p:cNvSpPr>
            <a:spLocks noGrp="1"/>
          </p:cNvSpPr>
          <p:nvPr>
            <p:ph type="ftr" idx="14"/>
          </p:nvPr>
        </p:nvSpPr>
        <p:spPr/>
        <p:txBody>
          <a:bodyPr/>
          <a:lstStyle/>
          <a:p>
            <a:r>
              <a:rPr lang="en-GB"/>
              <a:t>Tony Xiao Han, Huawei</a:t>
            </a:r>
            <a:endParaRPr lang="en-GB" dirty="0"/>
          </a:p>
        </p:txBody>
      </p:sp>
      <p:sp>
        <p:nvSpPr>
          <p:cNvPr id="5" name="Slide Number Placeholder 4">
            <a:extLst>
              <a:ext uri="{FF2B5EF4-FFF2-40B4-BE49-F238E27FC236}">
                <a16:creationId xmlns:a16="http://schemas.microsoft.com/office/drawing/2014/main" id="{A34D44AE-1DEB-4194-A316-0A9DBFADA74B}"/>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6" name="Date Placeholder 5">
            <a:extLst>
              <a:ext uri="{FF2B5EF4-FFF2-40B4-BE49-F238E27FC236}">
                <a16:creationId xmlns:a16="http://schemas.microsoft.com/office/drawing/2014/main" id="{63A96735-DF58-4ED2-AF7A-6BEF9AC9918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07040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13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18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20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25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27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Font typeface="Times New Roman" panose="02020603050405020304" pitchFamily="18" charset="0"/>
              <a:buChar char="―"/>
              <a:defRPr/>
            </a:pPr>
            <a:r>
              <a:rPr lang="en-US" altLang="zh-CN" sz="1800" b="1" dirty="0">
                <a:cs typeface="Times New Roman" panose="02020603050405020304" pitchFamily="18" charset="0"/>
              </a:rPr>
              <a:t>July 	  2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Font typeface="Times New Roman" panose="02020603050405020304" pitchFamily="18" charset="0"/>
              <a:buChar char="―"/>
              <a:defRPr/>
            </a:pPr>
            <a:r>
              <a:rPr lang="en-US" altLang="zh-CN" sz="1800" b="1" dirty="0">
                <a:cs typeface="Times New Roman" panose="02020603050405020304" pitchFamily="18" charset="0"/>
              </a:rPr>
              <a:t>July 	  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Footer Placeholder 1">
            <a:extLst>
              <a:ext uri="{FF2B5EF4-FFF2-40B4-BE49-F238E27FC236}">
                <a16:creationId xmlns:a16="http://schemas.microsoft.com/office/drawing/2014/main" id="{B3241E83-2262-4269-BE1D-AB76BC525E42}"/>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36C45009-39C0-4369-86E9-49744B2F529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4" name="Date Placeholder 3">
            <a:extLst>
              <a:ext uri="{FF2B5EF4-FFF2-40B4-BE49-F238E27FC236}">
                <a16:creationId xmlns:a16="http://schemas.microsoft.com/office/drawing/2014/main" id="{DA8E3961-2B3E-4FA3-9351-DDCC378843F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169514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err="1"/>
              <a:t>TGbh</a:t>
            </a:r>
            <a:r>
              <a:rPr lang="en-US" dirty="0"/>
              <a:t> Closing Report </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2024-05-16</a:t>
            </a:r>
          </a:p>
        </p:txBody>
      </p:sp>
      <p:graphicFrame>
        <p:nvGraphicFramePr>
          <p:cNvPr id="1026" name="Object 11"/>
          <p:cNvGraphicFramePr>
            <a:graphicFrameLocks noChangeAspect="1"/>
          </p:cNvGraphicFramePr>
          <p:nvPr>
            <p:extLst>
              <p:ext uri="{D42A27DB-BD31-4B8C-83A1-F6EECF244321}">
                <p14:modId xmlns:p14="http://schemas.microsoft.com/office/powerpoint/2010/main" val="3305098018"/>
              </p:ext>
            </p:extLst>
          </p:nvPr>
        </p:nvGraphicFramePr>
        <p:xfrm>
          <a:off x="2041526" y="2286001"/>
          <a:ext cx="7559675" cy="2632075"/>
        </p:xfrm>
        <a:graphic>
          <a:graphicData uri="http://schemas.openxmlformats.org/presentationml/2006/ole">
            <mc:AlternateContent xmlns:mc="http://schemas.openxmlformats.org/markup-compatibility/2006">
              <mc:Choice xmlns:v="urn:schemas-microsoft-com:vml" Requires="v">
                <p:oleObj spid="_x0000_s9222" name="Document" r:id="rId4" imgW="8267030" imgH="2874253" progId="Word.Document.8">
                  <p:embed/>
                </p:oleObj>
              </mc:Choice>
              <mc:Fallback>
                <p:oleObj name="Document" r:id="rId4" imgW="8267030" imgH="2874253" progId="Word.Document.8">
                  <p:embed/>
                  <p:pic>
                    <p:nvPicPr>
                      <p:cNvPr id="1026" name="Object 11"/>
                      <p:cNvPicPr>
                        <a:picLocks noChangeAspect="1" noChangeArrowheads="1"/>
                      </p:cNvPicPr>
                      <p:nvPr/>
                    </p:nvPicPr>
                    <p:blipFill>
                      <a:blip r:embed="rId5"/>
                      <a:srcRect/>
                      <a:stretch>
                        <a:fillRect/>
                      </a:stretch>
                    </p:blipFill>
                    <p:spPr bwMode="auto">
                      <a:xfrm>
                        <a:off x="2041526" y="2286001"/>
                        <a:ext cx="7559675" cy="263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Footer Placeholder 1">
            <a:extLst>
              <a:ext uri="{FF2B5EF4-FFF2-40B4-BE49-F238E27FC236}">
                <a16:creationId xmlns:a16="http://schemas.microsoft.com/office/drawing/2014/main" id="{CB3667D0-8C7B-4A6A-9A07-D56D24DB37A7}"/>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21E09BFB-AE5B-458C-B6F6-EC668B2B4406}"/>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4" name="Date Placeholder 3">
            <a:extLst>
              <a:ext uri="{FF2B5EF4-FFF2-40B4-BE49-F238E27FC236}">
                <a16:creationId xmlns:a16="http://schemas.microsoft.com/office/drawing/2014/main" id="{637D99D1-1450-419F-909F-7C69F6B3804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8232699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2057400" y="1447800"/>
            <a:ext cx="8229600" cy="4953000"/>
          </a:xfrm>
        </p:spPr>
        <p:txBody>
          <a:bodyPr/>
          <a:lstStyle/>
          <a:p>
            <a:pPr>
              <a:spcBef>
                <a:spcPts val="0"/>
              </a:spcBef>
            </a:pPr>
            <a:r>
              <a:rPr lang="en-US" dirty="0"/>
              <a:t>Agenda is here: </a:t>
            </a:r>
            <a:r>
              <a:rPr lang="en-US" dirty="0">
                <a:hlinkClick r:id="rId3"/>
              </a:rPr>
              <a:t>11-24/0662r10</a:t>
            </a:r>
            <a:r>
              <a:rPr lang="en-US" dirty="0"/>
              <a:t> </a:t>
            </a:r>
          </a:p>
          <a:p>
            <a:pPr>
              <a:spcBef>
                <a:spcPts val="0"/>
              </a:spcBef>
            </a:pPr>
            <a:r>
              <a:rPr lang="en-US" dirty="0"/>
              <a:t>Motions: </a:t>
            </a:r>
            <a:r>
              <a:rPr lang="en-US" dirty="0">
                <a:hlinkClick r:id="rId4"/>
              </a:rPr>
              <a:t>11-22/0651r44</a:t>
            </a:r>
            <a:r>
              <a:rPr lang="en-US" dirty="0"/>
              <a:t> </a:t>
            </a:r>
          </a:p>
          <a:p>
            <a:pPr>
              <a:spcBef>
                <a:spcPts val="0"/>
              </a:spcBef>
            </a:pPr>
            <a:r>
              <a:rPr lang="en-US" dirty="0"/>
              <a:t>Comment resolution tracking sheet: </a:t>
            </a:r>
            <a:r>
              <a:rPr lang="en-US" dirty="0">
                <a:hlinkClick r:id="rId5"/>
              </a:rPr>
              <a:t>11-24/0883r3</a:t>
            </a:r>
            <a:r>
              <a:rPr lang="en-US" dirty="0"/>
              <a:t> </a:t>
            </a:r>
          </a:p>
          <a:p>
            <a:pPr>
              <a:spcBef>
                <a:spcPts val="0"/>
              </a:spcBef>
            </a:pPr>
            <a:endParaRPr lang="en-US" dirty="0"/>
          </a:p>
          <a:p>
            <a:pPr>
              <a:spcBef>
                <a:spcPts val="0"/>
              </a:spcBef>
            </a:pPr>
            <a:r>
              <a:rPr lang="en-US" dirty="0"/>
              <a:t>Started comment resolution on Initial SA ballot comments</a:t>
            </a:r>
          </a:p>
          <a:p>
            <a:pPr lvl="1">
              <a:spcBef>
                <a:spcPts val="0"/>
              </a:spcBef>
            </a:pPr>
            <a:r>
              <a:rPr lang="en-US" sz="2400" b="1" dirty="0"/>
              <a:t>Slow going on the first comments that are most complex</a:t>
            </a:r>
          </a:p>
          <a:p>
            <a:pPr marL="0" indent="0">
              <a:spcBef>
                <a:spcPts val="0"/>
              </a:spcBef>
            </a:pPr>
            <a:endParaRPr lang="en-US" b="0" dirty="0"/>
          </a:p>
          <a:p>
            <a:pPr>
              <a:spcBef>
                <a:spcPts val="0"/>
              </a:spcBef>
            </a:pPr>
            <a:r>
              <a:rPr lang="en-US" dirty="0"/>
              <a:t>Will continue comment resolution on teleconferences, and at ad hoc June 18-20</a:t>
            </a:r>
          </a:p>
          <a:p>
            <a:pPr>
              <a:spcBef>
                <a:spcPts val="0"/>
              </a:spcBef>
            </a:pPr>
            <a:r>
              <a:rPr lang="en-US" dirty="0"/>
              <a:t>Target is to do SA first recirc out of the June ad hoc</a:t>
            </a:r>
          </a:p>
          <a:p>
            <a:pPr>
              <a:spcBef>
                <a:spcPts val="0"/>
              </a:spcBef>
            </a:pPr>
            <a:endParaRPr lang="en-US" dirty="0"/>
          </a:p>
          <a:p>
            <a:pPr>
              <a:spcBef>
                <a:spcPts val="0"/>
              </a:spcBef>
            </a:pPr>
            <a:r>
              <a:rPr lang="en-US" dirty="0"/>
              <a:t>Schedule slip, to show the first recirc in June, but no downstream change</a:t>
            </a:r>
          </a:p>
          <a:p>
            <a:pPr>
              <a:spcBef>
                <a:spcPts val="0"/>
              </a:spcBef>
            </a:pPr>
            <a:endParaRPr lang="en-US" altLang="en-US" sz="1400" dirty="0"/>
          </a:p>
        </p:txBody>
      </p:sp>
      <p:sp>
        <p:nvSpPr>
          <p:cNvPr id="2" name="Footer Placeholder 1">
            <a:extLst>
              <a:ext uri="{FF2B5EF4-FFF2-40B4-BE49-F238E27FC236}">
                <a16:creationId xmlns:a16="http://schemas.microsoft.com/office/drawing/2014/main" id="{AF20333C-F219-4545-8C30-54E92BB44DD6}"/>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F8FC85CE-9ECE-4E71-869A-E87E310BAD7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4" name="Date Placeholder 3">
            <a:extLst>
              <a:ext uri="{FF2B5EF4-FFF2-40B4-BE49-F238E27FC236}">
                <a16:creationId xmlns:a16="http://schemas.microsoft.com/office/drawing/2014/main" id="{42998E0D-0B57-470B-A3A3-57A6184976DC}"/>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078450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algn="just">
              <a:spcBef>
                <a:spcPts val="0"/>
              </a:spcBef>
              <a:defRPr/>
            </a:pPr>
            <a:r>
              <a:rPr lang="en-US" altLang="zh-CN" dirty="0">
                <a:latin typeface="Times New Roman"/>
                <a:ea typeface="MS Gothic"/>
              </a:rPr>
              <a:t>PAR approved						</a:t>
            </a:r>
            <a:r>
              <a:rPr lang="en-US" altLang="zh-CN" dirty="0">
                <a:highlight>
                  <a:srgbClr val="00FF00"/>
                </a:highlight>
                <a:latin typeface="Times New Roman"/>
                <a:ea typeface="MS Gothic"/>
              </a:rPr>
              <a:t>Feb 2021</a:t>
            </a:r>
          </a:p>
          <a:p>
            <a:pPr algn="just">
              <a:spcBef>
                <a:spcPts val="0"/>
              </a:spcBef>
              <a:defRPr/>
            </a:pPr>
            <a:r>
              <a:rPr lang="en-US" altLang="zh-CN" dirty="0">
                <a:latin typeface="Times New Roman"/>
                <a:ea typeface="MS Gothic"/>
              </a:rPr>
              <a:t>First TG meeting					</a:t>
            </a:r>
            <a:r>
              <a:rPr lang="en-US" altLang="zh-CN" dirty="0">
                <a:highlight>
                  <a:srgbClr val="00FF00"/>
                </a:highlight>
                <a:latin typeface="Times New Roman"/>
                <a:ea typeface="MS Gothic"/>
              </a:rPr>
              <a:t>Mar 2021</a:t>
            </a:r>
          </a:p>
          <a:p>
            <a:pPr algn="just">
              <a:spcBef>
                <a:spcPts val="0"/>
              </a:spcBef>
              <a:defRPr/>
            </a:pPr>
            <a:r>
              <a:rPr lang="en-US" altLang="zh-CN" dirty="0">
                <a:latin typeface="Times New Roman"/>
                <a:ea typeface="MS Gothic"/>
              </a:rPr>
              <a:t>D0.2 CC								</a:t>
            </a:r>
            <a:r>
              <a:rPr lang="en-US" altLang="zh-CN" dirty="0">
                <a:highlight>
                  <a:srgbClr val="00FF00"/>
                </a:highlight>
                <a:latin typeface="Times New Roman"/>
                <a:ea typeface="MS Gothic"/>
                <a:sym typeface="Wingdings" panose="05000000000000000000" pitchFamily="2" charset="2"/>
              </a:rPr>
              <a:t>May 2022</a:t>
            </a:r>
            <a:endParaRPr lang="en-US" altLang="zh-CN" dirty="0">
              <a:latin typeface="Times New Roman"/>
              <a:ea typeface="MS Gothic"/>
            </a:endParaRPr>
          </a:p>
          <a:p>
            <a:pPr algn="just">
              <a:spcBef>
                <a:spcPts val="0"/>
              </a:spcBef>
              <a:defRPr/>
            </a:pPr>
            <a:r>
              <a:rPr lang="en-US" altLang="zh-CN" dirty="0">
                <a:latin typeface="Times New Roman"/>
                <a:ea typeface="MS Gothic"/>
              </a:rPr>
              <a:t>Initial WG Letter Ballot (D1.0)		</a:t>
            </a:r>
            <a:r>
              <a:rPr lang="en-US" altLang="zh-CN" dirty="0">
                <a:highlight>
                  <a:srgbClr val="00FF00"/>
                </a:highlight>
                <a:latin typeface="Times New Roman"/>
                <a:ea typeface="MS Gothic"/>
              </a:rPr>
              <a:t>May 2023</a:t>
            </a:r>
          </a:p>
          <a:p>
            <a:pPr algn="just">
              <a:spcBef>
                <a:spcPts val="0"/>
              </a:spcBef>
              <a:defRPr/>
            </a:pPr>
            <a:r>
              <a:rPr lang="en-US" altLang="zh-CN" dirty="0">
                <a:latin typeface="Times New Roman"/>
                <a:ea typeface="MS Gothic"/>
              </a:rPr>
              <a:t>Recirculation LB (D2.0)				</a:t>
            </a:r>
            <a:r>
              <a:rPr lang="en-US" altLang="zh-CN" dirty="0">
                <a:highlight>
                  <a:srgbClr val="00FF00"/>
                </a:highlight>
                <a:latin typeface="Times New Roman"/>
                <a:ea typeface="MS Gothic"/>
              </a:rPr>
              <a:t>Nov 2023</a:t>
            </a:r>
          </a:p>
          <a:p>
            <a:pPr algn="just">
              <a:spcBef>
                <a:spcPts val="0"/>
              </a:spcBef>
              <a:defRPr/>
            </a:pPr>
            <a:r>
              <a:rPr lang="en-US" altLang="zh-CN" dirty="0">
                <a:latin typeface="Times New Roman"/>
                <a:ea typeface="MS Gothic"/>
              </a:rPr>
              <a:t>SA ballot pool open					</a:t>
            </a:r>
            <a:r>
              <a:rPr lang="en-US" altLang="zh-CN" dirty="0">
                <a:highlight>
                  <a:srgbClr val="00FF00"/>
                </a:highlight>
                <a:latin typeface="Times New Roman"/>
                <a:ea typeface="MS Gothic"/>
              </a:rPr>
              <a:t>Jan 2024 </a:t>
            </a:r>
            <a:endParaRPr lang="en-US" altLang="zh-CN" dirty="0">
              <a:highlight>
                <a:srgbClr val="FFFF00"/>
              </a:highlight>
              <a:latin typeface="Times New Roman"/>
              <a:ea typeface="MS Gothic"/>
            </a:endParaRPr>
          </a:p>
          <a:p>
            <a:pPr algn="just">
              <a:spcBef>
                <a:spcPts val="0"/>
              </a:spcBef>
              <a:defRPr/>
            </a:pPr>
            <a:r>
              <a:rPr lang="en-US" altLang="zh-CN" dirty="0">
                <a:latin typeface="Times New Roman"/>
                <a:ea typeface="MS Gothic"/>
              </a:rPr>
              <a:t>Recirculation LB (D3.0)				</a:t>
            </a:r>
            <a:r>
              <a:rPr lang="en-US" altLang="zh-CN" dirty="0">
                <a:highlight>
                  <a:srgbClr val="00FF00"/>
                </a:highlight>
                <a:latin typeface="Times New Roman"/>
                <a:ea typeface="MS Gothic"/>
              </a:rPr>
              <a:t>Jan 2024</a:t>
            </a:r>
          </a:p>
          <a:p>
            <a:pPr algn="just">
              <a:spcBef>
                <a:spcPts val="0"/>
              </a:spcBef>
              <a:defRPr/>
            </a:pPr>
            <a:r>
              <a:rPr lang="en-US" altLang="zh-CN" dirty="0">
                <a:latin typeface="Times New Roman"/>
                <a:ea typeface="MS Gothic"/>
              </a:rPr>
              <a:t>Recirculation LB (D4.0)				</a:t>
            </a:r>
            <a:r>
              <a:rPr lang="en-US" altLang="zh-CN" dirty="0">
                <a:highlight>
                  <a:srgbClr val="00FF00"/>
                </a:highlight>
                <a:latin typeface="Times New Roman"/>
                <a:ea typeface="MS Gothic"/>
              </a:rPr>
              <a:t>Mar 2024</a:t>
            </a:r>
          </a:p>
          <a:p>
            <a:pPr algn="just">
              <a:spcBef>
                <a:spcPts val="0"/>
              </a:spcBef>
              <a:defRPr/>
            </a:pPr>
            <a:r>
              <a:rPr lang="en-US" altLang="zh-CN" dirty="0">
                <a:latin typeface="Times New Roman"/>
                <a:ea typeface="MS Gothic"/>
              </a:rPr>
              <a:t>Initial SA Ballot (D4.0)				</a:t>
            </a:r>
            <a:r>
              <a:rPr lang="en-US" altLang="zh-CN" dirty="0">
                <a:highlight>
                  <a:srgbClr val="00FF00"/>
                </a:highlight>
                <a:latin typeface="Times New Roman"/>
                <a:ea typeface="MS Gothic"/>
              </a:rPr>
              <a:t>May 2024</a:t>
            </a:r>
          </a:p>
          <a:p>
            <a:pPr algn="just">
              <a:spcBef>
                <a:spcPts val="0"/>
              </a:spcBef>
              <a:defRPr/>
            </a:pPr>
            <a:r>
              <a:rPr lang="en-US" altLang="zh-CN" dirty="0">
                <a:latin typeface="Times New Roman"/>
                <a:ea typeface="MS Gothic"/>
              </a:rPr>
              <a:t>Recirculation SA LB (D5.0)			</a:t>
            </a:r>
            <a:r>
              <a:rPr lang="en-US" altLang="zh-CN" dirty="0">
                <a:highlight>
                  <a:srgbClr val="FFFF00"/>
                </a:highlight>
                <a:latin typeface="Times New Roman"/>
                <a:ea typeface="MS Gothic"/>
              </a:rPr>
              <a:t>June 2024</a:t>
            </a:r>
          </a:p>
          <a:p>
            <a:pPr algn="just">
              <a:spcBef>
                <a:spcPts val="0"/>
              </a:spcBef>
              <a:defRPr/>
            </a:pPr>
            <a:r>
              <a:rPr lang="en-US" altLang="zh-CN" dirty="0">
                <a:latin typeface="Times New Roman"/>
                <a:ea typeface="MS Gothic"/>
              </a:rPr>
              <a:t>Final 802.11 WG approval			Jul 2024</a:t>
            </a:r>
          </a:p>
          <a:p>
            <a:pPr algn="just">
              <a:spcBef>
                <a:spcPts val="0"/>
              </a:spcBef>
              <a:defRPr/>
            </a:pPr>
            <a:r>
              <a:rPr lang="en-US" altLang="zh-CN" dirty="0">
                <a:latin typeface="Times New Roman"/>
                <a:ea typeface="MS Gothic"/>
              </a:rPr>
              <a:t>802 EC approval						Jul 2024</a:t>
            </a:r>
          </a:p>
          <a:p>
            <a:pPr>
              <a:spcBef>
                <a:spcPts val="0"/>
              </a:spcBef>
              <a:defRPr/>
            </a:pPr>
            <a:r>
              <a:rPr lang="en-US" altLang="zh-CN" dirty="0" err="1">
                <a:latin typeface="Times New Roman"/>
                <a:ea typeface="MS Gothic"/>
              </a:rPr>
              <a:t>RevCom</a:t>
            </a:r>
            <a:r>
              <a:rPr lang="en-US" altLang="zh-CN" dirty="0">
                <a:latin typeface="Times New Roman"/>
                <a:ea typeface="MS Gothic"/>
              </a:rPr>
              <a:t> and SASB approval		Sep 2024</a:t>
            </a:r>
          </a:p>
          <a:p>
            <a:pPr>
              <a:spcBef>
                <a:spcPts val="0"/>
              </a:spcBef>
            </a:pPr>
            <a:endParaRPr lang="en-US" dirty="0"/>
          </a:p>
          <a:p>
            <a:pPr lvl="1" algn="just">
              <a:spcBef>
                <a:spcPts val="0"/>
              </a:spcBef>
              <a:defRPr/>
            </a:pPr>
            <a:endParaRPr lang="en-US" sz="2400" b="1" dirty="0">
              <a:latin typeface="Times New Roman"/>
              <a:ea typeface="MS Gothic"/>
            </a:endParaRPr>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
        <p:nvSpPr>
          <p:cNvPr id="2" name="Footer Placeholder 1">
            <a:extLst>
              <a:ext uri="{FF2B5EF4-FFF2-40B4-BE49-F238E27FC236}">
                <a16:creationId xmlns:a16="http://schemas.microsoft.com/office/drawing/2014/main" id="{12F8CC45-1B24-4067-A432-8ED6DF74B2B6}"/>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F3584D4B-5883-4ECF-83A9-A8D95469DC0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4" name="Date Placeholder 3">
            <a:extLst>
              <a:ext uri="{FF2B5EF4-FFF2-40B4-BE49-F238E27FC236}">
                <a16:creationId xmlns:a16="http://schemas.microsoft.com/office/drawing/2014/main" id="{F94E9681-187E-4EBD-8939-3255D7599C7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41028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emily.h.qi@intel.com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6"/>
              </a:rPr>
              <a:t>carol@ansley.com</a:t>
            </a:r>
            <a:endParaRPr lang="en-US" sz="1600" dirty="0"/>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TGbn</a:t>
            </a:r>
            <a:r>
              <a:rPr lang="en-US" sz="1600" b="1" dirty="0"/>
              <a:t>- Ross Jian Yu </a:t>
            </a:r>
            <a:r>
              <a:rPr lang="fi-FI" sz="1600" dirty="0">
                <a:hlinkClick r:id="rId8"/>
              </a:rPr>
              <a:t>ross.yujian@huawei.com</a:t>
            </a:r>
            <a:endParaRPr lang="fi-FI" sz="1600" dirty="0"/>
          </a:p>
          <a:p>
            <a:pPr>
              <a:buFont typeface="Arial" panose="020B0604020202020204" pitchFamily="34" charset="0"/>
              <a:buChar char="•"/>
            </a:pPr>
            <a:r>
              <a:rPr lang="en-US" sz="1600" b="1" dirty="0" err="1"/>
              <a:t>TGbk</a:t>
            </a:r>
            <a:r>
              <a:rPr lang="en-US" sz="1600" b="1" dirty="0"/>
              <a:t> – Roy Want </a:t>
            </a:r>
            <a:r>
              <a:rPr lang="en-US" sz="1600" b="0" dirty="0">
                <a:hlinkClick r:id="rId9"/>
              </a:rPr>
              <a:t>RoyWant@google.com</a:t>
            </a:r>
            <a:endParaRPr lang="en-US" sz="1600" b="0" dirty="0"/>
          </a:p>
          <a:p>
            <a:pPr>
              <a:buFont typeface="Arial" panose="020B0604020202020204" pitchFamily="34" charset="0"/>
              <a:buChar char="•"/>
            </a:pPr>
            <a:r>
              <a:rPr lang="en-US" sz="1600" b="1" dirty="0" err="1"/>
              <a:t>TGbf</a:t>
            </a:r>
            <a:r>
              <a:rPr lang="en-US" sz="1600" b="1" dirty="0"/>
              <a:t> – Claudio da Silva </a:t>
            </a:r>
            <a:r>
              <a:rPr lang="en-US" sz="1600" dirty="0"/>
              <a:t>– </a:t>
            </a:r>
            <a:r>
              <a:rPr lang="en-US" sz="1600" b="0" dirty="0">
                <a:hlinkClick r:id="rId10"/>
              </a:rPr>
              <a:t>claudiodasilva@meta.com</a:t>
            </a:r>
            <a:r>
              <a:rPr lang="en-US" sz="1600" b="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4"/>
              </a:rPr>
              <a:t>emily.h.qi@intel.com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lvl="1"/>
            <a:endParaRPr lang="en-US" sz="1600" dirty="0"/>
          </a:p>
          <a:p>
            <a:pPr lvl="1"/>
            <a:endParaRPr lang="en-US" sz="1600" dirty="0"/>
          </a:p>
          <a:p>
            <a:pPr lvl="1"/>
            <a:endParaRPr lang="en-US" sz="1600" dirty="0"/>
          </a:p>
        </p:txBody>
      </p:sp>
      <p:sp>
        <p:nvSpPr>
          <p:cNvPr id="3" name="Footer Placeholder 2">
            <a:extLst>
              <a:ext uri="{FF2B5EF4-FFF2-40B4-BE49-F238E27FC236}">
                <a16:creationId xmlns:a16="http://schemas.microsoft.com/office/drawing/2014/main" id="{55876341-8ABD-4180-9D7E-9DDD6C0E0835}"/>
              </a:ext>
            </a:extLst>
          </p:cNvPr>
          <p:cNvSpPr>
            <a:spLocks noGrp="1"/>
          </p:cNvSpPr>
          <p:nvPr>
            <p:ph type="ftr" idx="14"/>
          </p:nvPr>
        </p:nvSpPr>
        <p:spPr/>
        <p:txBody>
          <a:bodyPr/>
          <a:lstStyle/>
          <a:p>
            <a:r>
              <a:rPr lang="en-GB"/>
              <a:t>Emily Qi, Intel</a:t>
            </a:r>
            <a:endParaRPr lang="en-GB" dirty="0"/>
          </a:p>
        </p:txBody>
      </p:sp>
      <p:sp>
        <p:nvSpPr>
          <p:cNvPr id="7" name="Slide Number Placeholder 6">
            <a:extLst>
              <a:ext uri="{FF2B5EF4-FFF2-40B4-BE49-F238E27FC236}">
                <a16:creationId xmlns:a16="http://schemas.microsoft.com/office/drawing/2014/main" id="{C52F15A5-DE9C-405A-BB0D-128BABF63F6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9" name="Date Placeholder 8">
            <a:extLst>
              <a:ext uri="{FF2B5EF4-FFF2-40B4-BE49-F238E27FC236}">
                <a16:creationId xmlns:a16="http://schemas.microsoft.com/office/drawing/2014/main" id="{BF28A3AE-38AC-4EF0-A265-48723B9AEC93}"/>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61426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2225351" y="685800"/>
            <a:ext cx="7772400" cy="1066800"/>
          </a:xfrm>
        </p:spPr>
        <p:txBody>
          <a:bodyPr/>
          <a:lstStyle/>
          <a:p>
            <a:r>
              <a:rPr lang="en-US" sz="3600" dirty="0"/>
              <a:t>Teleconferences (as CRC)</a:t>
            </a:r>
          </a:p>
        </p:txBody>
      </p:sp>
      <p:sp>
        <p:nvSpPr>
          <p:cNvPr id="17414" name="Rectangle 3"/>
          <p:cNvSpPr>
            <a:spLocks noGrp="1" noChangeArrowheads="1"/>
          </p:cNvSpPr>
          <p:nvPr>
            <p:ph type="body" idx="1"/>
          </p:nvPr>
        </p:nvSpPr>
        <p:spPr>
          <a:xfrm>
            <a:off x="2209800" y="1676400"/>
            <a:ext cx="7772400" cy="1981201"/>
          </a:xfrm>
          <a:ln>
            <a:solidFill>
              <a:schemeClr val="bg1"/>
            </a:solidFill>
          </a:ln>
        </p:spPr>
        <p:txBody>
          <a:bodyPr/>
          <a:lstStyle/>
          <a:p>
            <a:r>
              <a:rPr lang="en-US" sz="2800" dirty="0"/>
              <a:t>May 28, and June 4, for initial SA ballot resolutions</a:t>
            </a:r>
          </a:p>
          <a:p>
            <a:r>
              <a:rPr lang="en-US" sz="2800" dirty="0"/>
              <a:t>July 9 to review SA recirc comments, and prepare for July session</a:t>
            </a:r>
          </a:p>
          <a:p>
            <a:pPr>
              <a:spcBef>
                <a:spcPts val="0"/>
              </a:spcBef>
              <a:spcAft>
                <a:spcPts val="0"/>
              </a:spcAft>
              <a:buFont typeface="Calibri" panose="020F0502020204030204" pitchFamily="34" charset="0"/>
              <a:buChar char="-"/>
            </a:pPr>
            <a:endParaRPr lang="en-US" sz="2800" dirty="0"/>
          </a:p>
          <a:p>
            <a:pPr>
              <a:spcBef>
                <a:spcPts val="0"/>
              </a:spcBef>
              <a:spcAft>
                <a:spcPts val="0"/>
              </a:spcAft>
              <a:buFont typeface="Calibri" panose="020F0502020204030204" pitchFamily="34" charset="0"/>
              <a:buChar char="-"/>
            </a:pPr>
            <a:endParaRPr lang="en-US" sz="2000" dirty="0"/>
          </a:p>
          <a:p>
            <a:pPr>
              <a:spcBef>
                <a:spcPts val="0"/>
              </a:spcBef>
              <a:spcAft>
                <a:spcPts val="0"/>
              </a:spcAft>
              <a:buFont typeface="Calibri" panose="020F0502020204030204" pitchFamily="34" charset="0"/>
              <a:buChar char="-"/>
            </a:pPr>
            <a:endParaRPr lang="en-US" sz="2000" dirty="0">
              <a:latin typeface="Calibri" panose="020F0502020204030204" pitchFamily="34" charset="0"/>
              <a:ea typeface="Calibri" panose="020F0502020204030204" pitchFamily="34" charset="0"/>
            </a:endParaRPr>
          </a:p>
          <a:p>
            <a:pPr marL="0" indent="0"/>
            <a:endParaRPr lang="en-US" sz="2800" dirty="0"/>
          </a:p>
        </p:txBody>
      </p:sp>
      <p:sp>
        <p:nvSpPr>
          <p:cNvPr id="4" name="Rectangle 2">
            <a:extLst>
              <a:ext uri="{FF2B5EF4-FFF2-40B4-BE49-F238E27FC236}">
                <a16:creationId xmlns:a16="http://schemas.microsoft.com/office/drawing/2014/main" id="{1A56DEE3-4F27-40F2-868C-37E77A470834}"/>
              </a:ext>
            </a:extLst>
          </p:cNvPr>
          <p:cNvSpPr txBox="1">
            <a:spLocks noChangeArrowheads="1"/>
          </p:cNvSpPr>
          <p:nvPr/>
        </p:nvSpPr>
        <p:spPr bwMode="auto">
          <a:xfrm>
            <a:off x="2225351" y="3505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3600" kern="0" dirty="0">
                <a:solidFill>
                  <a:schemeClr val="tx1"/>
                </a:solidFill>
              </a:rPr>
              <a:t>July plans</a:t>
            </a:r>
          </a:p>
        </p:txBody>
      </p:sp>
      <p:sp>
        <p:nvSpPr>
          <p:cNvPr id="5" name="Rectangle 3">
            <a:extLst>
              <a:ext uri="{FF2B5EF4-FFF2-40B4-BE49-F238E27FC236}">
                <a16:creationId xmlns:a16="http://schemas.microsoft.com/office/drawing/2014/main" id="{52F67E78-A60C-478A-A848-83B88C85AA35}"/>
              </a:ext>
            </a:extLst>
          </p:cNvPr>
          <p:cNvSpPr txBox="1">
            <a:spLocks noChangeArrowheads="1"/>
          </p:cNvSpPr>
          <p:nvPr/>
        </p:nvSpPr>
        <p:spPr bwMode="auto">
          <a:xfrm>
            <a:off x="2133600" y="4267201"/>
            <a:ext cx="7772400" cy="1676401"/>
          </a:xfrm>
          <a:prstGeom prst="rect">
            <a:avLst/>
          </a:prstGeom>
          <a:noFill/>
          <a:ln w="9525">
            <a:solidFill>
              <a:schemeClr val="bg1"/>
            </a:solid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spcBef>
                <a:spcPts val="0"/>
              </a:spcBef>
              <a:spcAft>
                <a:spcPts val="0"/>
              </a:spcAft>
              <a:buFont typeface="Calibri" panose="020F0502020204030204" pitchFamily="34" charset="0"/>
              <a:buChar char="-"/>
            </a:pPr>
            <a:r>
              <a:rPr lang="en-US" sz="2800" dirty="0"/>
              <a:t>5 slots</a:t>
            </a:r>
          </a:p>
          <a:p>
            <a:pPr>
              <a:spcBef>
                <a:spcPts val="0"/>
              </a:spcBef>
              <a:spcAft>
                <a:spcPts val="0"/>
              </a:spcAft>
              <a:buFont typeface="Calibri" panose="020F0502020204030204" pitchFamily="34" charset="0"/>
              <a:buChar char="-"/>
            </a:pPr>
            <a:r>
              <a:rPr lang="en-US" sz="2800" dirty="0"/>
              <a:t>Comment resolution on first recirc SA ballot</a:t>
            </a:r>
          </a:p>
          <a:p>
            <a:pPr>
              <a:spcBef>
                <a:spcPts val="0"/>
              </a:spcBef>
              <a:spcAft>
                <a:spcPts val="0"/>
              </a:spcAft>
              <a:buFont typeface="Calibri" panose="020F0502020204030204" pitchFamily="34" charset="0"/>
              <a:buChar char="-"/>
            </a:pPr>
            <a:r>
              <a:rPr lang="en-US" sz="2800" dirty="0"/>
              <a:t>SA second recirc D6.0</a:t>
            </a:r>
          </a:p>
          <a:p>
            <a:pPr>
              <a:spcBef>
                <a:spcPts val="0"/>
              </a:spcBef>
              <a:spcAft>
                <a:spcPts val="0"/>
              </a:spcAft>
              <a:buFont typeface="Calibri" panose="020F0502020204030204" pitchFamily="34" charset="0"/>
              <a:buChar char="-"/>
            </a:pPr>
            <a:endParaRPr lang="en-US" sz="2800" kern="0" dirty="0"/>
          </a:p>
          <a:p>
            <a:pPr>
              <a:spcBef>
                <a:spcPts val="0"/>
              </a:spcBef>
              <a:spcAft>
                <a:spcPts val="0"/>
              </a:spcAft>
              <a:buFont typeface="Calibri" panose="020F0502020204030204" pitchFamily="34" charset="0"/>
              <a:buChar char="-"/>
            </a:pPr>
            <a:endParaRPr lang="en-US" sz="2800" kern="0" dirty="0"/>
          </a:p>
          <a:p>
            <a:pPr>
              <a:spcBef>
                <a:spcPts val="0"/>
              </a:spcBef>
              <a:spcAft>
                <a:spcPts val="0"/>
              </a:spcAft>
              <a:buFont typeface="Calibri" panose="020F0502020204030204" pitchFamily="34" charset="0"/>
              <a:buChar char="-"/>
            </a:pPr>
            <a:endParaRPr lang="en-US" sz="2000" kern="0" dirty="0">
              <a:latin typeface="Calibri" panose="020F0502020204030204" pitchFamily="34" charset="0"/>
              <a:ea typeface="Calibri" panose="020F0502020204030204" pitchFamily="34" charset="0"/>
            </a:endParaRPr>
          </a:p>
          <a:p>
            <a:pPr marL="0" indent="0">
              <a:buNone/>
            </a:pPr>
            <a:endParaRPr lang="en-US" sz="2800" kern="0" dirty="0"/>
          </a:p>
        </p:txBody>
      </p:sp>
      <p:sp>
        <p:nvSpPr>
          <p:cNvPr id="2" name="Footer Placeholder 1">
            <a:extLst>
              <a:ext uri="{FF2B5EF4-FFF2-40B4-BE49-F238E27FC236}">
                <a16:creationId xmlns:a16="http://schemas.microsoft.com/office/drawing/2014/main" id="{B38EC4DD-54C6-4614-B5F8-FEAA937C72CF}"/>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EF98515B-9AB7-4A28-91F4-B9802CBD832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6" name="Date Placeholder 5">
            <a:extLst>
              <a:ext uri="{FF2B5EF4-FFF2-40B4-BE49-F238E27FC236}">
                <a16:creationId xmlns:a16="http://schemas.microsoft.com/office/drawing/2014/main" id="{8D13A091-229F-4727-8B75-E1B8705C638C}"/>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405252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TGbi</a:t>
            </a:r>
            <a:r>
              <a:rPr lang="en-US" dirty="0"/>
              <a:t> Closing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2024-05-16</a:t>
            </a:r>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Table 2">
            <a:extLst>
              <a:ext uri="{FF2B5EF4-FFF2-40B4-BE49-F238E27FC236}">
                <a16:creationId xmlns:a16="http://schemas.microsoft.com/office/drawing/2014/main" id="{E58E41AC-ABC9-0442-ABCD-65D480523709}"/>
              </a:ext>
            </a:extLst>
          </p:cNvPr>
          <p:cNvGraphicFramePr>
            <a:graphicFrameLocks noGrp="1"/>
          </p:cNvGraphicFramePr>
          <p:nvPr>
            <p:extLst>
              <p:ext uri="{D42A27DB-BD31-4B8C-83A1-F6EECF244321}">
                <p14:modId xmlns:p14="http://schemas.microsoft.com/office/powerpoint/2010/main" val="2428288441"/>
              </p:ext>
            </p:extLst>
          </p:nvPr>
        </p:nvGraphicFramePr>
        <p:xfrm>
          <a:off x="1545546" y="2687320"/>
          <a:ext cx="9274855" cy="1717040"/>
        </p:xfrm>
        <a:graphic>
          <a:graphicData uri="http://schemas.openxmlformats.org/drawingml/2006/table">
            <a:tbl>
              <a:tblPr firstRow="1" bandRow="1">
                <a:tableStyleId>{5940675A-B579-460E-94D1-54222C63F5DA}</a:tableStyleId>
              </a:tblPr>
              <a:tblGrid>
                <a:gridCol w="1854971">
                  <a:extLst>
                    <a:ext uri="{9D8B030D-6E8A-4147-A177-3AD203B41FA5}">
                      <a16:colId xmlns:a16="http://schemas.microsoft.com/office/drawing/2014/main" val="1606451671"/>
                    </a:ext>
                  </a:extLst>
                </a:gridCol>
                <a:gridCol w="1854971">
                  <a:extLst>
                    <a:ext uri="{9D8B030D-6E8A-4147-A177-3AD203B41FA5}">
                      <a16:colId xmlns:a16="http://schemas.microsoft.com/office/drawing/2014/main" val="2597420575"/>
                    </a:ext>
                  </a:extLst>
                </a:gridCol>
                <a:gridCol w="1854971">
                  <a:extLst>
                    <a:ext uri="{9D8B030D-6E8A-4147-A177-3AD203B41FA5}">
                      <a16:colId xmlns:a16="http://schemas.microsoft.com/office/drawing/2014/main" val="3297511963"/>
                    </a:ext>
                  </a:extLst>
                </a:gridCol>
                <a:gridCol w="1854971">
                  <a:extLst>
                    <a:ext uri="{9D8B030D-6E8A-4147-A177-3AD203B41FA5}">
                      <a16:colId xmlns:a16="http://schemas.microsoft.com/office/drawing/2014/main" val="251461058"/>
                    </a:ext>
                  </a:extLst>
                </a:gridCol>
                <a:gridCol w="1854971">
                  <a:extLst>
                    <a:ext uri="{9D8B030D-6E8A-4147-A177-3AD203B41FA5}">
                      <a16:colId xmlns:a16="http://schemas.microsoft.com/office/drawing/2014/main" val="1740270933"/>
                    </a:ext>
                  </a:extLst>
                </a:gridCol>
              </a:tblGrid>
              <a:tr h="370840">
                <a:tc>
                  <a:txBody>
                    <a:bodyPr/>
                    <a:lstStyle/>
                    <a:p>
                      <a:r>
                        <a:rPr lang="en-US" sz="2000" b="1" dirty="0"/>
                        <a:t>Name</a:t>
                      </a:r>
                    </a:p>
                  </a:txBody>
                  <a:tcPr/>
                </a:tc>
                <a:tc>
                  <a:txBody>
                    <a:bodyPr/>
                    <a:lstStyle/>
                    <a:p>
                      <a:r>
                        <a:rPr lang="en-US" sz="2000" b="1" dirty="0"/>
                        <a:t>Affiliation</a:t>
                      </a:r>
                    </a:p>
                  </a:txBody>
                  <a:tcPr/>
                </a:tc>
                <a:tc>
                  <a:txBody>
                    <a:bodyPr/>
                    <a:lstStyle/>
                    <a:p>
                      <a:r>
                        <a:rPr lang="en-US" sz="2000" b="1" dirty="0"/>
                        <a:t>Address</a:t>
                      </a:r>
                    </a:p>
                  </a:txBody>
                  <a:tcPr/>
                </a:tc>
                <a:tc>
                  <a:txBody>
                    <a:bodyPr/>
                    <a:lstStyle/>
                    <a:p>
                      <a:r>
                        <a:rPr lang="en-US" sz="2000" b="1" dirty="0"/>
                        <a:t>Phone</a:t>
                      </a:r>
                    </a:p>
                  </a:txBody>
                  <a:tcPr/>
                </a:tc>
                <a:tc>
                  <a:txBody>
                    <a:bodyPr/>
                    <a:lstStyle/>
                    <a:p>
                      <a:r>
                        <a:rPr lang="en-US" sz="2000" b="1" dirty="0"/>
                        <a:t>Email</a:t>
                      </a:r>
                    </a:p>
                  </a:txBody>
                  <a:tcPr/>
                </a:tc>
                <a:extLst>
                  <a:ext uri="{0D108BD9-81ED-4DB2-BD59-A6C34878D82A}">
                    <a16:rowId xmlns:a16="http://schemas.microsoft.com/office/drawing/2014/main" val="3815905284"/>
                  </a:ext>
                </a:extLst>
              </a:tr>
              <a:tr h="370840">
                <a:tc>
                  <a:txBody>
                    <a:bodyPr/>
                    <a:lstStyle/>
                    <a:p>
                      <a:r>
                        <a:rPr lang="en-US" sz="1600" dirty="0"/>
                        <a:t>Carol Ansley</a:t>
                      </a:r>
                    </a:p>
                  </a:txBody>
                  <a:tcPr/>
                </a:tc>
                <a:tc>
                  <a:txBody>
                    <a:bodyPr/>
                    <a:lstStyle/>
                    <a:p>
                      <a:r>
                        <a:rPr lang="en-US" sz="1600" dirty="0"/>
                        <a:t>Cox Communications</a:t>
                      </a:r>
                    </a:p>
                  </a:txBody>
                  <a:tcPr/>
                </a:tc>
                <a:tc>
                  <a:txBody>
                    <a:bodyPr/>
                    <a:lstStyle/>
                    <a:p>
                      <a:endParaRPr lang="en-US" sz="1600" dirty="0"/>
                    </a:p>
                  </a:txBody>
                  <a:tcPr/>
                </a:tc>
                <a:tc>
                  <a:txBody>
                    <a:bodyPr/>
                    <a:lstStyle/>
                    <a:p>
                      <a:r>
                        <a:rPr lang="en-US" sz="1600" dirty="0"/>
                        <a:t>+1 404 229 1672</a:t>
                      </a:r>
                    </a:p>
                  </a:txBody>
                  <a:tcPr/>
                </a:tc>
                <a:tc>
                  <a:txBody>
                    <a:bodyPr/>
                    <a:lstStyle/>
                    <a:p>
                      <a:r>
                        <a:rPr lang="en-US" sz="1600" dirty="0" err="1"/>
                        <a:t>carol@ansley.com</a:t>
                      </a:r>
                      <a:endParaRPr lang="en-US" sz="1600" dirty="0"/>
                    </a:p>
                  </a:txBody>
                  <a:tcPr/>
                </a:tc>
                <a:extLst>
                  <a:ext uri="{0D108BD9-81ED-4DB2-BD59-A6C34878D82A}">
                    <a16:rowId xmlns:a16="http://schemas.microsoft.com/office/drawing/2014/main" val="2333771599"/>
                  </a:ext>
                </a:extLst>
              </a:tr>
              <a:tr h="370840">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579971748"/>
                  </a:ext>
                </a:extLst>
              </a:tr>
              <a:tr h="370840">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endParaRPr lang="en-US" sz="1800" dirty="0"/>
                    </a:p>
                  </a:txBody>
                  <a:tcPr/>
                </a:tc>
                <a:extLst>
                  <a:ext uri="{0D108BD9-81ED-4DB2-BD59-A6C34878D82A}">
                    <a16:rowId xmlns:a16="http://schemas.microsoft.com/office/drawing/2014/main" val="1245891227"/>
                  </a:ext>
                </a:extLst>
              </a:tr>
            </a:tbl>
          </a:graphicData>
        </a:graphic>
      </p:graphicFrame>
      <p:sp>
        <p:nvSpPr>
          <p:cNvPr id="3" name="Footer Placeholder 2">
            <a:extLst>
              <a:ext uri="{FF2B5EF4-FFF2-40B4-BE49-F238E27FC236}">
                <a16:creationId xmlns:a16="http://schemas.microsoft.com/office/drawing/2014/main" id="{93B7A0DB-4D45-4F82-8F2C-4E83B6CBB7AD}"/>
              </a:ext>
            </a:extLst>
          </p:cNvPr>
          <p:cNvSpPr>
            <a:spLocks noGrp="1"/>
          </p:cNvSpPr>
          <p:nvPr>
            <p:ph type="ftr" idx="11"/>
          </p:nvPr>
        </p:nvSpPr>
        <p:spPr/>
        <p:txBody>
          <a:bodyPr/>
          <a:lstStyle/>
          <a:p>
            <a:r>
              <a:rPr lang="en-GB"/>
              <a:t>Carol Ansley, Cox</a:t>
            </a:r>
          </a:p>
        </p:txBody>
      </p:sp>
      <p:sp>
        <p:nvSpPr>
          <p:cNvPr id="4" name="Slide Number Placeholder 3">
            <a:extLst>
              <a:ext uri="{FF2B5EF4-FFF2-40B4-BE49-F238E27FC236}">
                <a16:creationId xmlns:a16="http://schemas.microsoft.com/office/drawing/2014/main" id="{64F018DF-1F69-4F23-97CB-8DE220D77F0C}"/>
              </a:ext>
            </a:extLst>
          </p:cNvPr>
          <p:cNvSpPr>
            <a:spLocks noGrp="1"/>
          </p:cNvSpPr>
          <p:nvPr>
            <p:ph type="sldNum" idx="12"/>
          </p:nvPr>
        </p:nvSpPr>
        <p:spPr/>
        <p:txBody>
          <a:bodyPr/>
          <a:lstStyle/>
          <a:p>
            <a:r>
              <a:rPr lang="en-GB"/>
              <a:t>Slide </a:t>
            </a:r>
            <a:fld id="{DE40C9FC-4879-4F20-9ECA-A574A90476B7}" type="slidenum">
              <a:rPr lang="en-GB" smtClean="0"/>
              <a:pPr/>
              <a:t>51</a:t>
            </a:fld>
            <a:endParaRPr lang="en-GB"/>
          </a:p>
        </p:txBody>
      </p:sp>
      <p:sp>
        <p:nvSpPr>
          <p:cNvPr id="5" name="Date Placeholder 4">
            <a:extLst>
              <a:ext uri="{FF2B5EF4-FFF2-40B4-BE49-F238E27FC236}">
                <a16:creationId xmlns:a16="http://schemas.microsoft.com/office/drawing/2014/main" id="{A24D76C4-CACC-4293-BFBA-4D74F32C1D77}"/>
              </a:ext>
            </a:extLst>
          </p:cNvPr>
          <p:cNvSpPr>
            <a:spLocks noGrp="1"/>
          </p:cNvSpPr>
          <p:nvPr>
            <p:ph type="dt" idx="10"/>
          </p:nvPr>
        </p:nvSpPr>
        <p:spPr/>
        <p:txBody>
          <a:bodyPr/>
          <a:lstStyle/>
          <a:p>
            <a:r>
              <a:rPr lang="en-US"/>
              <a:t>May 2024</a:t>
            </a:r>
            <a:endParaRPr lang="en-GB"/>
          </a:p>
        </p:txBody>
      </p:sp>
    </p:spTree>
    <p:extLst>
      <p:ext uri="{BB962C8B-B14F-4D97-AF65-F5344CB8AC3E}">
        <p14:creationId xmlns:p14="http://schemas.microsoft.com/office/powerpoint/2010/main" val="1317782545"/>
      </p:ext>
    </p:extLst>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endParaRPr dirty="0"/>
          </a:p>
        </p:txBody>
      </p:sp>
      <p:sp>
        <p:nvSpPr>
          <p:cNvPr id="82" name="Content Placeholder 2"/>
          <p:cNvSpPr txBox="1">
            <a:spLocks noGrp="1"/>
          </p:cNvSpPr>
          <p:nvPr>
            <p:ph type="body" idx="4294967295"/>
          </p:nvPr>
        </p:nvSpPr>
        <p:spPr>
          <a:xfrm>
            <a:off x="762000" y="1524000"/>
            <a:ext cx="10210800" cy="4572000"/>
          </a:xfrm>
          <a:prstGeom prst="rect">
            <a:avLst/>
          </a:prstGeom>
        </p:spPr>
        <p:txBody>
          <a:bodyPr lIns="45719" tIns="45719" rIns="45719" bIns="45719">
            <a:normAutofit/>
          </a:bodyPr>
          <a:lstStyle/>
          <a:p>
            <a:pPr>
              <a:buClr>
                <a:srgbClr val="000000"/>
              </a:buClr>
              <a:buSzPct val="100000"/>
              <a:buFont typeface="Arial"/>
              <a:buChar char="•"/>
            </a:pPr>
            <a:r>
              <a:rPr lang="en-US" b="0" dirty="0" err="1"/>
              <a:t>TGbi</a:t>
            </a:r>
            <a:r>
              <a:rPr lang="en-US" b="0" dirty="0"/>
              <a:t> met 5 times during this interim session.</a:t>
            </a:r>
          </a:p>
          <a:p>
            <a:pPr marL="0" indent="0">
              <a:buClr>
                <a:srgbClr val="000000"/>
              </a:buClr>
              <a:buSzPct val="100000"/>
            </a:pPr>
            <a:endParaRPr lang="en-US" b="0" dirty="0"/>
          </a:p>
          <a:p>
            <a:pPr>
              <a:buClr>
                <a:srgbClr val="000000"/>
              </a:buClr>
              <a:buSzPct val="100000"/>
              <a:buFont typeface="Arial"/>
              <a:buChar char="•"/>
            </a:pPr>
            <a:r>
              <a:rPr lang="en-US" b="0" dirty="0"/>
              <a:t>We reviewed text submissions and technical submissions on open topics, and worked to harmonize several submissions. We got agreement in the task group on enough topics to start a Comment Collection with our next draft.</a:t>
            </a:r>
          </a:p>
          <a:p>
            <a:pPr>
              <a:buClr>
                <a:srgbClr val="000000"/>
              </a:buClr>
              <a:buSzPct val="100000"/>
              <a:buFont typeface="Arial"/>
              <a:buChar char="•"/>
            </a:pPr>
            <a:endParaRPr lang="en-US" b="0" dirty="0"/>
          </a:p>
          <a:p>
            <a:pPr>
              <a:buClr>
                <a:srgbClr val="000000"/>
              </a:buClr>
              <a:buSzPct val="100000"/>
              <a:buFont typeface="Arial"/>
              <a:buChar char="•"/>
            </a:pPr>
            <a:r>
              <a:rPr lang="en-US" b="0" dirty="0"/>
              <a:t>We continue to call for submissions of text that address requirements.</a:t>
            </a:r>
          </a:p>
          <a:p>
            <a:pPr marL="0" indent="0">
              <a:buClr>
                <a:srgbClr val="000000"/>
              </a:buClr>
              <a:buSzPct val="100000"/>
            </a:pPr>
            <a:endParaRPr lang="en-US" b="0" dirty="0"/>
          </a:p>
          <a:p>
            <a:pPr>
              <a:buClr>
                <a:srgbClr val="000000"/>
              </a:buClr>
              <a:buSzPct val="100000"/>
              <a:buFont typeface="Arial"/>
              <a:buChar char="•"/>
            </a:pPr>
            <a:r>
              <a:rPr lang="en-US" dirty="0"/>
              <a:t>Draft 0.4 will be sent out for a 30 day comment collection in June. </a:t>
            </a:r>
          </a:p>
          <a:p>
            <a:pPr marL="0" indent="0">
              <a:buClr>
                <a:srgbClr val="000000"/>
              </a:buClr>
              <a:buSzPct val="100000"/>
            </a:pPr>
            <a:endParaRPr lang="en-US" dirty="0"/>
          </a:p>
        </p:txBody>
      </p:sp>
      <p:sp>
        <p:nvSpPr>
          <p:cNvPr id="2" name="Footer Placeholder 1">
            <a:extLst>
              <a:ext uri="{FF2B5EF4-FFF2-40B4-BE49-F238E27FC236}">
                <a16:creationId xmlns:a16="http://schemas.microsoft.com/office/drawing/2014/main" id="{F4FCF74F-84BF-4644-855B-107A39F3E210}"/>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591C8663-6F7D-421C-A822-8F389959AA47}"/>
              </a:ext>
            </a:extLst>
          </p:cNvPr>
          <p:cNvSpPr>
            <a:spLocks noGrp="1"/>
          </p:cNvSpPr>
          <p:nvPr>
            <p:ph type="sldNum" idx="12"/>
          </p:nvPr>
        </p:nvSpPr>
        <p:spPr/>
        <p:txBody>
          <a:bodyPr/>
          <a:lstStyle/>
          <a:p>
            <a:r>
              <a:rPr lang="en-GB"/>
              <a:t>Slide </a:t>
            </a:r>
            <a:fld id="{F5D8E26B-7BCF-4D25-9C89-0168A6618F18}" type="slidenum">
              <a:rPr lang="en-GB" smtClean="0"/>
              <a:pPr/>
              <a:t>52</a:t>
            </a:fld>
            <a:endParaRPr lang="en-GB"/>
          </a:p>
        </p:txBody>
      </p:sp>
      <p:sp>
        <p:nvSpPr>
          <p:cNvPr id="4" name="Date Placeholder 3">
            <a:extLst>
              <a:ext uri="{FF2B5EF4-FFF2-40B4-BE49-F238E27FC236}">
                <a16:creationId xmlns:a16="http://schemas.microsoft.com/office/drawing/2014/main" id="{90FA5DC4-8B6F-4849-B4EE-342A3530F097}"/>
              </a:ext>
            </a:extLst>
          </p:cNvPr>
          <p:cNvSpPr>
            <a:spLocks noGrp="1"/>
          </p:cNvSpPr>
          <p:nvPr>
            <p:ph type="dt" idx="10"/>
          </p:nvPr>
        </p:nvSpPr>
        <p:spPr/>
        <p:txBody>
          <a:bodyPr/>
          <a:lstStyle/>
          <a:p>
            <a:r>
              <a:rPr lang="en-US"/>
              <a:t>May 2024</a:t>
            </a:r>
            <a:endParaRPr lang="en-GB"/>
          </a:p>
        </p:txBody>
      </p:sp>
    </p:spTree>
    <p:extLst>
      <p:ext uri="{BB962C8B-B14F-4D97-AF65-F5344CB8AC3E}">
        <p14:creationId xmlns:p14="http://schemas.microsoft.com/office/powerpoint/2010/main" val="19225068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 (Updated)</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799" y="1751762"/>
            <a:ext cx="8311055"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rgbClr val="C00000"/>
                </a:solidFill>
              </a:rPr>
              <a:t>June </a:t>
            </a:r>
            <a:r>
              <a:rPr lang="en-US" dirty="0">
                <a:solidFill>
                  <a:schemeClr val="tx1"/>
                </a:solidFill>
              </a:rPr>
              <a:t>2024</a:t>
            </a:r>
          </a:p>
          <a:p>
            <a:r>
              <a:rPr lang="en-US" dirty="0"/>
              <a:t>LB initial:   						</a:t>
            </a:r>
            <a:r>
              <a:rPr lang="en-US" dirty="0">
                <a:solidFill>
                  <a:schemeClr val="tx1"/>
                </a:solidFill>
              </a:rPr>
              <a:t>September 2024</a:t>
            </a:r>
            <a:endParaRPr lang="en-US" strike="sngStrike" dirty="0">
              <a:solidFill>
                <a:schemeClr val="tx1"/>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
        <p:nvSpPr>
          <p:cNvPr id="2" name="Footer Placeholder 1">
            <a:extLst>
              <a:ext uri="{FF2B5EF4-FFF2-40B4-BE49-F238E27FC236}">
                <a16:creationId xmlns:a16="http://schemas.microsoft.com/office/drawing/2014/main" id="{7B0CF2C4-3EA8-4F7A-B039-C35D81BD731B}"/>
              </a:ext>
            </a:extLst>
          </p:cNvPr>
          <p:cNvSpPr>
            <a:spLocks noGrp="1"/>
          </p:cNvSpPr>
          <p:nvPr>
            <p:ph type="ftr" idx="14"/>
          </p:nvPr>
        </p:nvSpPr>
        <p:spPr/>
        <p:txBody>
          <a:bodyPr/>
          <a:lstStyle/>
          <a:p>
            <a:r>
              <a:rPr lang="en-GB"/>
              <a:t>Carol Ansley, Cox</a:t>
            </a:r>
            <a:endParaRPr lang="en-GB" dirty="0"/>
          </a:p>
        </p:txBody>
      </p:sp>
      <p:sp>
        <p:nvSpPr>
          <p:cNvPr id="6" name="Slide Number Placeholder 5">
            <a:extLst>
              <a:ext uri="{FF2B5EF4-FFF2-40B4-BE49-F238E27FC236}">
                <a16:creationId xmlns:a16="http://schemas.microsoft.com/office/drawing/2014/main" id="{6F95CF20-D66A-4BC6-80F2-EA3350E9F366}"/>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7" name="Date Placeholder 6">
            <a:extLst>
              <a:ext uri="{FF2B5EF4-FFF2-40B4-BE49-F238E27FC236}">
                <a16:creationId xmlns:a16="http://schemas.microsoft.com/office/drawing/2014/main" id="{023A597B-9ACD-49D6-A1F0-ACF740903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9906372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endParaRPr dirty="0"/>
          </a:p>
        </p:txBody>
      </p:sp>
      <p:sp>
        <p:nvSpPr>
          <p:cNvPr id="82" name="Content Placeholder 2"/>
          <p:cNvSpPr txBox="1">
            <a:spLocks noGrp="1"/>
          </p:cNvSpPr>
          <p:nvPr>
            <p:ph type="body" idx="4294967295"/>
          </p:nvPr>
        </p:nvSpPr>
        <p:spPr>
          <a:xfrm>
            <a:off x="762000" y="1524000"/>
            <a:ext cx="10210800" cy="4572000"/>
          </a:xfrm>
          <a:prstGeom prst="rect">
            <a:avLst/>
          </a:prstGeom>
        </p:spPr>
        <p:txBody>
          <a:bodyPr lIns="45719" tIns="45719" rIns="45719" bIns="45719">
            <a:normAutofit/>
          </a:bodyPr>
          <a:lstStyle/>
          <a:p>
            <a:pPr marL="0" indent="0">
              <a:buClr>
                <a:srgbClr val="000000"/>
              </a:buClr>
              <a:buSzPct val="100000"/>
            </a:pPr>
            <a:endParaRPr lang="en-US" b="0" dirty="0"/>
          </a:p>
          <a:p>
            <a:pPr>
              <a:buClr>
                <a:srgbClr val="000000"/>
              </a:buClr>
              <a:buSzPct val="100000"/>
              <a:buFont typeface="Arial"/>
              <a:buChar char="•"/>
            </a:pPr>
            <a:r>
              <a:rPr lang="en-US" b="0" dirty="0"/>
              <a:t>We will have 2 teleconferences before the July meeting in Montreal. If needed, additional telecons might be scheduled with 10 day notice in June.</a:t>
            </a:r>
          </a:p>
          <a:p>
            <a:pPr>
              <a:buClr>
                <a:srgbClr val="000000"/>
              </a:buClr>
              <a:buSzPct val="100000"/>
              <a:buFont typeface="Arial"/>
              <a:buChar char="•"/>
            </a:pPr>
            <a:endParaRPr lang="en-US" b="0" dirty="0"/>
          </a:p>
          <a:p>
            <a:pPr lvl="1">
              <a:buClr>
                <a:srgbClr val="000000"/>
              </a:buClr>
              <a:buSzPct val="100000"/>
              <a:buFont typeface="Arial"/>
              <a:buChar char="•"/>
            </a:pPr>
            <a:r>
              <a:rPr lang="en-US" b="0" spc="-1" dirty="0">
                <a:solidFill>
                  <a:schemeClr val="tx1"/>
                </a:solidFill>
                <a:latin typeface="Times New Roman"/>
                <a:cs typeface="Times New Roman"/>
              </a:rPr>
              <a:t>Wednesday June 12, 10am EDT</a:t>
            </a:r>
          </a:p>
          <a:p>
            <a:pPr lvl="1">
              <a:buClr>
                <a:srgbClr val="000000"/>
              </a:buClr>
              <a:buSzPct val="100000"/>
              <a:buFont typeface="Arial"/>
              <a:buChar char="•"/>
            </a:pPr>
            <a:r>
              <a:rPr lang="en-US" b="0" spc="-1" dirty="0">
                <a:solidFill>
                  <a:schemeClr val="tx1"/>
                </a:solidFill>
                <a:latin typeface="Times New Roman"/>
                <a:cs typeface="Times New Roman"/>
              </a:rPr>
              <a:t>Wednesday July 10, 10am EDT</a:t>
            </a:r>
            <a:endParaRPr lang="en-US" sz="2400" b="0" spc="-1" dirty="0">
              <a:solidFill>
                <a:schemeClr val="tx1"/>
              </a:solidFill>
              <a:latin typeface="Times New Roman" panose="02020603050405020304" pitchFamily="18" charset="0"/>
              <a:cs typeface="Times New Roman" panose="02020603050405020304" pitchFamily="18" charset="0"/>
              <a:sym typeface="Times New Roman"/>
            </a:endParaRPr>
          </a:p>
          <a:p>
            <a:pPr lvl="1">
              <a:buClr>
                <a:srgbClr val="000000"/>
              </a:buClr>
              <a:buSzPct val="100000"/>
              <a:buFont typeface="Arial"/>
              <a:buChar char="•"/>
            </a:pPr>
            <a:endParaRPr lang="en-US" spc="-1" dirty="0">
              <a:solidFill>
                <a:schemeClr val="tx1"/>
              </a:solidFill>
              <a:latin typeface="Times New Roman"/>
              <a:cs typeface="Times New Roman"/>
              <a:sym typeface="Times New Roman"/>
            </a:endParaRPr>
          </a:p>
          <a:p>
            <a:pPr lvl="1">
              <a:buClr>
                <a:srgbClr val="000000"/>
              </a:buClr>
              <a:buSzPct val="100000"/>
              <a:buFont typeface="Arial"/>
              <a:buChar char="•"/>
            </a:pPr>
            <a:endParaRPr lang="en-US" dirty="0"/>
          </a:p>
          <a:p>
            <a:pPr lvl="1">
              <a:buClr>
                <a:srgbClr val="000000"/>
              </a:buClr>
              <a:buSzPct val="100000"/>
              <a:buFont typeface="Arial"/>
              <a:buChar char="•"/>
            </a:pPr>
            <a:endParaRPr lang="en-US" dirty="0"/>
          </a:p>
        </p:txBody>
      </p:sp>
      <p:sp>
        <p:nvSpPr>
          <p:cNvPr id="2" name="Footer Placeholder 1">
            <a:extLst>
              <a:ext uri="{FF2B5EF4-FFF2-40B4-BE49-F238E27FC236}">
                <a16:creationId xmlns:a16="http://schemas.microsoft.com/office/drawing/2014/main" id="{426D065D-69E3-47A6-9D5C-C2C1824466AB}"/>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2B47FF25-8F32-4322-95CB-B49E6F6E04C1}"/>
              </a:ext>
            </a:extLst>
          </p:cNvPr>
          <p:cNvSpPr>
            <a:spLocks noGrp="1"/>
          </p:cNvSpPr>
          <p:nvPr>
            <p:ph type="sldNum" idx="12"/>
          </p:nvPr>
        </p:nvSpPr>
        <p:spPr/>
        <p:txBody>
          <a:bodyPr/>
          <a:lstStyle/>
          <a:p>
            <a:r>
              <a:rPr lang="en-GB"/>
              <a:t>Slide </a:t>
            </a:r>
            <a:fld id="{F5D8E26B-7BCF-4D25-9C89-0168A6618F18}" type="slidenum">
              <a:rPr lang="en-GB" smtClean="0"/>
              <a:pPr/>
              <a:t>54</a:t>
            </a:fld>
            <a:endParaRPr lang="en-GB"/>
          </a:p>
        </p:txBody>
      </p:sp>
      <p:sp>
        <p:nvSpPr>
          <p:cNvPr id="4" name="Date Placeholder 3">
            <a:extLst>
              <a:ext uri="{FF2B5EF4-FFF2-40B4-BE49-F238E27FC236}">
                <a16:creationId xmlns:a16="http://schemas.microsoft.com/office/drawing/2014/main" id="{228B2F49-A29D-4388-8838-A16BC975BD34}"/>
              </a:ext>
            </a:extLst>
          </p:cNvPr>
          <p:cNvSpPr>
            <a:spLocks noGrp="1"/>
          </p:cNvSpPr>
          <p:nvPr>
            <p:ph type="dt" idx="10"/>
          </p:nvPr>
        </p:nvSpPr>
        <p:spPr/>
        <p:txBody>
          <a:bodyPr/>
          <a:lstStyle/>
          <a:p>
            <a:r>
              <a:rPr lang="en-US"/>
              <a:t>May 2024</a:t>
            </a:r>
            <a:endParaRPr lang="en-GB"/>
          </a:p>
        </p:txBody>
      </p:sp>
    </p:spTree>
    <p:extLst>
      <p:ext uri="{BB962C8B-B14F-4D97-AF65-F5344CB8AC3E}">
        <p14:creationId xmlns:p14="http://schemas.microsoft.com/office/powerpoint/2010/main" val="22849400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320MHz Positioning</a:t>
            </a:r>
            <a:br>
              <a:rPr lang="en-US" altLang="en-US" dirty="0"/>
            </a:br>
            <a:r>
              <a:rPr lang="en-US" altLang="en-US" dirty="0"/>
              <a:t>May Meeting Closing Report</a:t>
            </a:r>
            <a:endParaRPr lang="en-GB" dirty="0"/>
          </a:p>
        </p:txBody>
      </p:sp>
      <p:sp>
        <p:nvSpPr>
          <p:cNvPr id="3074" name="Rectangle 2"/>
          <p:cNvSpPr>
            <a:spLocks noGrp="1" noChangeArrowheads="1"/>
          </p:cNvSpPr>
          <p:nvPr>
            <p:ph type="subTitle" idx="1"/>
          </p:nvPr>
        </p:nvSpPr>
        <p:spPr>
          <a:xfrm>
            <a:off x="1828800" y="1689856"/>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2024-05-16</a:t>
            </a:r>
          </a:p>
        </p:txBody>
      </p:sp>
      <p:graphicFrame>
        <p:nvGraphicFramePr>
          <p:cNvPr id="3075" name="Object 3"/>
          <p:cNvGraphicFramePr>
            <a:graphicFrameLocks noChangeAspect="1"/>
          </p:cNvGraphicFramePr>
          <p:nvPr>
            <p:extLst>
              <p:ext uri="{D42A27DB-BD31-4B8C-83A1-F6EECF244321}">
                <p14:modId xmlns:p14="http://schemas.microsoft.com/office/powerpoint/2010/main" val="4237395815"/>
              </p:ext>
            </p:extLst>
          </p:nvPr>
        </p:nvGraphicFramePr>
        <p:xfrm>
          <a:off x="993775" y="3159881"/>
          <a:ext cx="10510837" cy="2487613"/>
        </p:xfrm>
        <a:graphic>
          <a:graphicData uri="http://schemas.openxmlformats.org/presentationml/2006/ole">
            <mc:AlternateContent xmlns:mc="http://schemas.openxmlformats.org/markup-compatibility/2006">
              <mc:Choice xmlns:v="urn:schemas-microsoft-com:vml" Requires="v">
                <p:oleObj spid="_x0000_s10246" name="Document" r:id="rId4" imgW="10773432" imgH="2553940" progId="Word.Document.8">
                  <p:embed/>
                </p:oleObj>
              </mc:Choice>
              <mc:Fallback>
                <p:oleObj name="Document" r:id="rId4" imgW="10773432" imgH="2553940" progId="Word.Document.8">
                  <p:embed/>
                  <p:pic>
                    <p:nvPicPr>
                      <p:cNvPr id="3075" name="Object 3"/>
                      <p:cNvPicPr>
                        <a:picLocks noChangeAspect="1" noChangeArrowheads="1"/>
                      </p:cNvPicPr>
                      <p:nvPr/>
                    </p:nvPicPr>
                    <p:blipFill>
                      <a:blip r:embed="rId5"/>
                      <a:srcRect/>
                      <a:stretch>
                        <a:fillRect/>
                      </a:stretch>
                    </p:blipFill>
                    <p:spPr bwMode="auto">
                      <a:xfrm>
                        <a:off x="993775" y="3159881"/>
                        <a:ext cx="10510837"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25141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id="{8294155A-85FD-4ABF-A74D-9A2EEBC6F06B}"/>
              </a:ext>
            </a:extLst>
          </p:cNvPr>
          <p:cNvSpPr>
            <a:spLocks noGrp="1"/>
          </p:cNvSpPr>
          <p:nvPr>
            <p:ph type="ftr" idx="11"/>
          </p:nvPr>
        </p:nvSpPr>
        <p:spPr/>
        <p:txBody>
          <a:bodyPr/>
          <a:lstStyle/>
          <a:p>
            <a:r>
              <a:rPr lang="en-GB"/>
              <a:t>Jonathan Segev, Intel</a:t>
            </a:r>
          </a:p>
        </p:txBody>
      </p:sp>
      <p:sp>
        <p:nvSpPr>
          <p:cNvPr id="3" name="Slide Number Placeholder 2">
            <a:extLst>
              <a:ext uri="{FF2B5EF4-FFF2-40B4-BE49-F238E27FC236}">
                <a16:creationId xmlns:a16="http://schemas.microsoft.com/office/drawing/2014/main" id="{1ACB3785-7275-40CA-A94C-8DEF46009EDD}"/>
              </a:ext>
            </a:extLst>
          </p:cNvPr>
          <p:cNvSpPr>
            <a:spLocks noGrp="1"/>
          </p:cNvSpPr>
          <p:nvPr>
            <p:ph type="sldNum" idx="12"/>
          </p:nvPr>
        </p:nvSpPr>
        <p:spPr/>
        <p:txBody>
          <a:bodyPr/>
          <a:lstStyle/>
          <a:p>
            <a:r>
              <a:rPr lang="en-GB"/>
              <a:t>Slide </a:t>
            </a:r>
            <a:fld id="{DE40C9FC-4879-4F20-9ECA-A574A90476B7}" type="slidenum">
              <a:rPr lang="en-GB" smtClean="0"/>
              <a:pPr/>
              <a:t>55</a:t>
            </a:fld>
            <a:endParaRPr lang="en-GB"/>
          </a:p>
        </p:txBody>
      </p:sp>
      <p:sp>
        <p:nvSpPr>
          <p:cNvPr id="4" name="Date Placeholder 3">
            <a:extLst>
              <a:ext uri="{FF2B5EF4-FFF2-40B4-BE49-F238E27FC236}">
                <a16:creationId xmlns:a16="http://schemas.microsoft.com/office/drawing/2014/main" id="{8D15DC88-5329-4F0E-A18E-659C8BE6B985}"/>
              </a:ext>
            </a:extLst>
          </p:cNvPr>
          <p:cNvSpPr>
            <a:spLocks noGrp="1"/>
          </p:cNvSpPr>
          <p:nvPr>
            <p:ph type="dt" idx="10"/>
          </p:nvPr>
        </p:nvSpPr>
        <p:spPr/>
        <p:txBody>
          <a:bodyPr/>
          <a:lstStyle/>
          <a:p>
            <a:r>
              <a:rPr lang="en-US"/>
              <a:t>May 2024</a:t>
            </a:r>
            <a:endParaRPr lang="en-GB"/>
          </a:p>
        </p:txBody>
      </p:sp>
    </p:spTree>
    <p:extLst>
      <p:ext uri="{BB962C8B-B14F-4D97-AF65-F5344CB8AC3E}">
        <p14:creationId xmlns:p14="http://schemas.microsoft.com/office/powerpoint/2010/main" val="2086210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678962"/>
          </a:xfrm>
        </p:spPr>
        <p:txBody>
          <a:bodyPr/>
          <a:lstStyle/>
          <a:p>
            <a:r>
              <a:rPr lang="en-US" dirty="0"/>
              <a:t>May Meeting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8640960" cy="2469919"/>
          </a:xfrm>
        </p:spPr>
        <p:txBody>
          <a:bodyPr/>
          <a:lstStyle/>
          <a:p>
            <a:pPr>
              <a:buFont typeface="Arial" panose="020B0604020202020204" pitchFamily="34" charset="0"/>
              <a:buChar char="•"/>
            </a:pPr>
            <a:r>
              <a:rPr lang="en-US" altLang="en-US" b="0" kern="0" dirty="0"/>
              <a:t>Work completed during this meeting:</a:t>
            </a:r>
          </a:p>
          <a:p>
            <a:pPr lvl="1">
              <a:buFont typeface="Arial" panose="020B0604020202020204" pitchFamily="34" charset="0"/>
              <a:buChar char="•"/>
            </a:pPr>
            <a:r>
              <a:rPr lang="en-US" altLang="en-US" b="0" kern="0" dirty="0"/>
              <a:t>Reviewed, and approved resolution to 50 Technical and General CIDs, roughly 2/3 of the received T/G comments.</a:t>
            </a:r>
          </a:p>
          <a:p>
            <a:pPr lvl="1">
              <a:buFont typeface="Arial" panose="020B0604020202020204" pitchFamily="34" charset="0"/>
              <a:buChar char="•"/>
            </a:pPr>
            <a:r>
              <a:rPr lang="en-US" altLang="en-US" dirty="0"/>
              <a:t>Reviewed 7 CR submissions and approved 10 motions. </a:t>
            </a:r>
          </a:p>
          <a:p>
            <a:pPr lvl="1">
              <a:buFont typeface="Arial" panose="020B0604020202020204" pitchFamily="34" charset="0"/>
              <a:buChar char="•"/>
            </a:pPr>
            <a:r>
              <a:rPr lang="en-US" altLang="en-US" dirty="0"/>
              <a:t>Conducted vice chairs and secretary re-affirmation vote.</a:t>
            </a:r>
          </a:p>
          <a:p>
            <a:pPr lvl="1">
              <a:buFont typeface="Arial" panose="020B0604020202020204" pitchFamily="34" charset="0"/>
              <a:buChar char="•"/>
            </a:pPr>
            <a:r>
              <a:rPr lang="en-US" altLang="en-US" dirty="0"/>
              <a:t>Initiated Mandatory Draft Review and SA ballot pool formation.</a:t>
            </a:r>
          </a:p>
          <a:p>
            <a:pPr lvl="1">
              <a:buFont typeface="Arial" panose="020B0604020202020204" pitchFamily="34" charset="0"/>
              <a:buChar char="•"/>
            </a:pPr>
            <a:endParaRPr lang="en-US" dirty="0"/>
          </a:p>
        </p:txBody>
      </p:sp>
      <p:graphicFrame>
        <p:nvGraphicFramePr>
          <p:cNvPr id="8" name="Chart 7">
            <a:extLst>
              <a:ext uri="{FF2B5EF4-FFF2-40B4-BE49-F238E27FC236}">
                <a16:creationId xmlns:a16="http://schemas.microsoft.com/office/drawing/2014/main" id="{D06D744F-6229-E3A9-C138-A4F8E19F4778}"/>
              </a:ext>
            </a:extLst>
          </p:cNvPr>
          <p:cNvGraphicFramePr/>
          <p:nvPr>
            <p:extLst>
              <p:ext uri="{D42A27DB-BD31-4B8C-83A1-F6EECF244321}">
                <p14:modId xmlns:p14="http://schemas.microsoft.com/office/powerpoint/2010/main" val="3201382311"/>
              </p:ext>
            </p:extLst>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2"/>
          </a:graphicData>
        </a:graphic>
      </p:graphicFrame>
      <p:sp>
        <p:nvSpPr>
          <p:cNvPr id="10" name="Content Placeholder 2">
            <a:extLst>
              <a:ext uri="{FF2B5EF4-FFF2-40B4-BE49-F238E27FC236}">
                <a16:creationId xmlns:a16="http://schemas.microsoft.com/office/drawing/2014/main" id="{D7D86314-4CEF-D27C-30E9-FF1B7F40E78E}"/>
              </a:ext>
            </a:extLst>
          </p:cNvPr>
          <p:cNvSpPr txBox="1">
            <a:spLocks/>
          </p:cNvSpPr>
          <p:nvPr/>
        </p:nvSpPr>
        <p:spPr bwMode="auto">
          <a:xfrm>
            <a:off x="191345" y="3717032"/>
            <a:ext cx="7001652" cy="203298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Reviewed and considered progress – no change to timelines. </a:t>
            </a:r>
          </a:p>
          <a:p>
            <a:pPr>
              <a:buFont typeface="Arial" panose="020B0604020202020204" pitchFamily="34" charset="0"/>
              <a:buChar char="•"/>
            </a:pPr>
            <a:endParaRPr lang="en-US" b="0" kern="0" dirty="0"/>
          </a:p>
          <a:p>
            <a:pPr lvl="1">
              <a:buFont typeface="Arial" panose="020B0604020202020204" pitchFamily="34" charset="0"/>
              <a:buChar char="•"/>
            </a:pPr>
            <a:endParaRPr lang="en-US" kern="0" dirty="0"/>
          </a:p>
          <a:p>
            <a:pPr lvl="1">
              <a:buFont typeface="Arial" panose="020B0604020202020204" pitchFamily="34" charset="0"/>
              <a:buChar char="•"/>
            </a:pPr>
            <a:endParaRPr lang="en-US" kern="0" dirty="0"/>
          </a:p>
        </p:txBody>
      </p:sp>
      <p:sp>
        <p:nvSpPr>
          <p:cNvPr id="7" name="Footer Placeholder 6">
            <a:extLst>
              <a:ext uri="{FF2B5EF4-FFF2-40B4-BE49-F238E27FC236}">
                <a16:creationId xmlns:a16="http://schemas.microsoft.com/office/drawing/2014/main" id="{49C94EA3-95A6-415C-9B09-680D5DDB15E1}"/>
              </a:ext>
            </a:extLst>
          </p:cNvPr>
          <p:cNvSpPr>
            <a:spLocks noGrp="1"/>
          </p:cNvSpPr>
          <p:nvPr>
            <p:ph type="ftr" idx="14"/>
          </p:nvPr>
        </p:nvSpPr>
        <p:spPr/>
        <p:txBody>
          <a:bodyPr/>
          <a:lstStyle/>
          <a:p>
            <a:r>
              <a:rPr lang="en-GB"/>
              <a:t>Jonathan Segev, Intel</a:t>
            </a:r>
            <a:endParaRPr lang="en-GB" dirty="0"/>
          </a:p>
        </p:txBody>
      </p:sp>
      <p:sp>
        <p:nvSpPr>
          <p:cNvPr id="11" name="Slide Number Placeholder 10">
            <a:extLst>
              <a:ext uri="{FF2B5EF4-FFF2-40B4-BE49-F238E27FC236}">
                <a16:creationId xmlns:a16="http://schemas.microsoft.com/office/drawing/2014/main" id="{F930900F-17B2-45A5-A98B-5354E6FE328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12" name="Date Placeholder 11">
            <a:extLst>
              <a:ext uri="{FF2B5EF4-FFF2-40B4-BE49-F238E27FC236}">
                <a16:creationId xmlns:a16="http://schemas.microsoft.com/office/drawing/2014/main" id="{9170CFFC-E9DC-437A-95B0-35457422F23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608287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678962"/>
          </a:xfrm>
        </p:spPr>
        <p:txBody>
          <a:bodyPr/>
          <a:lstStyle/>
          <a:p>
            <a:r>
              <a:rPr lang="en-US" dirty="0"/>
              <a:t>May Meeting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7776864" cy="2469919"/>
          </a:xfrm>
        </p:spPr>
        <p:txBody>
          <a:bodyPr/>
          <a:lstStyle/>
          <a:p>
            <a:pPr>
              <a:buFont typeface="Arial" panose="020B0604020202020204" pitchFamily="34" charset="0"/>
              <a:buChar char="•"/>
            </a:pPr>
            <a:r>
              <a:rPr lang="en-US" b="0" dirty="0"/>
              <a:t>Work expected towards July meeting:</a:t>
            </a:r>
          </a:p>
          <a:p>
            <a:pPr lvl="1">
              <a:buFont typeface="Arial" panose="020B0604020202020204" pitchFamily="34" charset="0"/>
              <a:buChar char="•"/>
            </a:pPr>
            <a:r>
              <a:rPr lang="en-US" dirty="0"/>
              <a:t>Complete 80% of LB286 technical and general CR (targeting recirculation out of July).</a:t>
            </a:r>
          </a:p>
          <a:p>
            <a:pPr lvl="1">
              <a:buFont typeface="Arial" panose="020B0604020202020204" pitchFamily="34" charset="0"/>
              <a:buChar char="•"/>
            </a:pPr>
            <a:r>
              <a:rPr lang="en-US" dirty="0"/>
              <a:t>Complete 95% of LB286 editorial CR.</a:t>
            </a:r>
          </a:p>
          <a:p>
            <a:pPr lvl="1">
              <a:buFont typeface="Arial" panose="020B0604020202020204" pitchFamily="34" charset="0"/>
              <a:buChar char="•"/>
            </a:pPr>
            <a:r>
              <a:rPr lang="en-US" dirty="0"/>
              <a:t>Review feedback from MDR </a:t>
            </a:r>
          </a:p>
          <a:p>
            <a:pPr lvl="1">
              <a:buFont typeface="Arial" panose="020B0604020202020204" pitchFamily="34" charset="0"/>
              <a:buChar char="•"/>
            </a:pPr>
            <a:r>
              <a:rPr lang="en-US" dirty="0"/>
              <a:t>Address 70% of feedback collected in the MDR process.</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graphicFrame>
        <p:nvGraphicFramePr>
          <p:cNvPr id="8" name="Chart 7">
            <a:extLst>
              <a:ext uri="{FF2B5EF4-FFF2-40B4-BE49-F238E27FC236}">
                <a16:creationId xmlns:a16="http://schemas.microsoft.com/office/drawing/2014/main" id="{F2A7D834-FADF-FF8B-D177-5AC48615936E}"/>
              </a:ext>
            </a:extLst>
          </p:cNvPr>
          <p:cNvGraphicFramePr/>
          <p:nvPr>
            <p:extLst>
              <p:ext uri="{D42A27DB-BD31-4B8C-83A1-F6EECF244321}">
                <p14:modId xmlns:p14="http://schemas.microsoft.com/office/powerpoint/2010/main" val="3201382311"/>
              </p:ext>
            </p:extLst>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2"/>
          </a:graphicData>
        </a:graphic>
      </p:graphicFrame>
      <p:sp>
        <p:nvSpPr>
          <p:cNvPr id="7" name="Footer Placeholder 6">
            <a:extLst>
              <a:ext uri="{FF2B5EF4-FFF2-40B4-BE49-F238E27FC236}">
                <a16:creationId xmlns:a16="http://schemas.microsoft.com/office/drawing/2014/main" id="{D557FF3B-1C27-4D95-91D1-BDF83F64B64E}"/>
              </a:ext>
            </a:extLst>
          </p:cNvPr>
          <p:cNvSpPr>
            <a:spLocks noGrp="1"/>
          </p:cNvSpPr>
          <p:nvPr>
            <p:ph type="ftr" idx="14"/>
          </p:nvPr>
        </p:nvSpPr>
        <p:spPr/>
        <p:txBody>
          <a:bodyPr/>
          <a:lstStyle/>
          <a:p>
            <a:r>
              <a:rPr lang="en-GB"/>
              <a:t>Jonathan Segev, Intel</a:t>
            </a:r>
            <a:endParaRPr lang="en-GB" dirty="0"/>
          </a:p>
        </p:txBody>
      </p:sp>
      <p:sp>
        <p:nvSpPr>
          <p:cNvPr id="10" name="Slide Number Placeholder 9">
            <a:extLst>
              <a:ext uri="{FF2B5EF4-FFF2-40B4-BE49-F238E27FC236}">
                <a16:creationId xmlns:a16="http://schemas.microsoft.com/office/drawing/2014/main" id="{034FD93E-3789-4974-B756-1C9BBDA0D0C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11" name="Date Placeholder 10">
            <a:extLst>
              <a:ext uri="{FF2B5EF4-FFF2-40B4-BE49-F238E27FC236}">
                <a16:creationId xmlns:a16="http://schemas.microsoft.com/office/drawing/2014/main" id="{B80221AC-502F-4028-861D-42A32C78DD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59437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
        <p:nvSpPr>
          <p:cNvPr id="36" name="Footer Placeholder 35">
            <a:extLst>
              <a:ext uri="{FF2B5EF4-FFF2-40B4-BE49-F238E27FC236}">
                <a16:creationId xmlns:a16="http://schemas.microsoft.com/office/drawing/2014/main" id="{5D351B1C-EA28-4701-BA17-4DCEE323DA99}"/>
              </a:ext>
            </a:extLst>
          </p:cNvPr>
          <p:cNvSpPr>
            <a:spLocks noGrp="1"/>
          </p:cNvSpPr>
          <p:nvPr>
            <p:ph type="ftr" idx="14"/>
          </p:nvPr>
        </p:nvSpPr>
        <p:spPr/>
        <p:txBody>
          <a:bodyPr/>
          <a:lstStyle/>
          <a:p>
            <a:r>
              <a:rPr lang="en-GB"/>
              <a:t>Jonathan Segev, Intel</a:t>
            </a:r>
            <a:endParaRPr lang="en-GB" dirty="0"/>
          </a:p>
        </p:txBody>
      </p:sp>
      <p:sp>
        <p:nvSpPr>
          <p:cNvPr id="45" name="Slide Number Placeholder 44">
            <a:extLst>
              <a:ext uri="{FF2B5EF4-FFF2-40B4-BE49-F238E27FC236}">
                <a16:creationId xmlns:a16="http://schemas.microsoft.com/office/drawing/2014/main" id="{97C11ECE-7114-463A-A2F1-173441AE3F0B}"/>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46" name="Date Placeholder 45">
            <a:extLst>
              <a:ext uri="{FF2B5EF4-FFF2-40B4-BE49-F238E27FC236}">
                <a16:creationId xmlns:a16="http://schemas.microsoft.com/office/drawing/2014/main" id="{7E2D0A01-6792-47C3-9F46-E77267FA4E6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681342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(updated)</a:t>
            </a:r>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82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8929687" y="21938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611779" y="23869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661298" y="27089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408042" y="29020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69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7608168" y="3497409"/>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8374617" y="3501008"/>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232818"/>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9359408" y="271273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9106152" y="290581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91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Footer Placeholder 18">
            <a:extLst>
              <a:ext uri="{FF2B5EF4-FFF2-40B4-BE49-F238E27FC236}">
                <a16:creationId xmlns:a16="http://schemas.microsoft.com/office/drawing/2014/main" id="{7437F9E3-3701-47FD-8E1E-66D97D64579C}"/>
              </a:ext>
            </a:extLst>
          </p:cNvPr>
          <p:cNvSpPr>
            <a:spLocks noGrp="1"/>
          </p:cNvSpPr>
          <p:nvPr>
            <p:ph type="ftr" idx="14"/>
          </p:nvPr>
        </p:nvSpPr>
        <p:spPr/>
        <p:txBody>
          <a:bodyPr/>
          <a:lstStyle/>
          <a:p>
            <a:r>
              <a:rPr lang="en-GB"/>
              <a:t>Jonathan Segev, Intel</a:t>
            </a:r>
            <a:endParaRPr lang="en-GB" dirty="0"/>
          </a:p>
        </p:txBody>
      </p:sp>
      <p:sp>
        <p:nvSpPr>
          <p:cNvPr id="33" name="Slide Number Placeholder 32">
            <a:extLst>
              <a:ext uri="{FF2B5EF4-FFF2-40B4-BE49-F238E27FC236}">
                <a16:creationId xmlns:a16="http://schemas.microsoft.com/office/drawing/2014/main" id="{A351053E-7D00-474D-973C-9DF9A663629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48" name="Date Placeholder 47">
            <a:extLst>
              <a:ext uri="{FF2B5EF4-FFF2-40B4-BE49-F238E27FC236}">
                <a16:creationId xmlns:a16="http://schemas.microsoft.com/office/drawing/2014/main" id="{6D8C6227-7E81-466D-A666-509658DE069C}"/>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67837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May meeting roundtable status report</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11bh – </a:t>
            </a:r>
            <a:r>
              <a:rPr lang="en-GB" sz="1600" b="0" dirty="0"/>
              <a:t>D4.0. work on comment resolution and plan to recirc D5.0 out of the May meeting or in June. </a:t>
            </a:r>
          </a:p>
          <a:p>
            <a:r>
              <a:rPr lang="en-GB" sz="1600" dirty="0"/>
              <a:t>11be –</a:t>
            </a:r>
            <a:r>
              <a:rPr lang="en-GB" sz="1600" b="0" dirty="0"/>
              <a:t> </a:t>
            </a:r>
            <a:r>
              <a:rPr lang="en-US" sz="1600" b="0" dirty="0"/>
              <a:t>1051 pages for D5.1.  completed alignment with the draft with </a:t>
            </a:r>
            <a:r>
              <a:rPr lang="en-US" sz="1600" b="0"/>
              <a:t>the baseline </a:t>
            </a:r>
            <a:r>
              <a:rPr lang="en-US" sz="1600" b="0" dirty="0" err="1"/>
              <a:t>REVme</a:t>
            </a:r>
            <a:r>
              <a:rPr lang="en-US" sz="1600" b="0" dirty="0"/>
              <a:t> D5.0 and 11bh D4.0. Expect to have D6.0 in 2 weeks.</a:t>
            </a:r>
          </a:p>
          <a:p>
            <a:r>
              <a:rPr lang="en-GB" sz="1600" dirty="0"/>
              <a:t>11bk</a:t>
            </a:r>
            <a:r>
              <a:rPr lang="en-GB" sz="1600" b="0" dirty="0"/>
              <a:t> –D2.0.  Completed LB 286, 134 comments. Expect to complete and go to initial SA D3.0 out of the July meeting.</a:t>
            </a:r>
          </a:p>
          <a:p>
            <a:r>
              <a:rPr lang="en-US" sz="1600" dirty="0"/>
              <a:t>11bf </a:t>
            </a:r>
            <a:r>
              <a:rPr lang="en-GB" sz="1600" dirty="0"/>
              <a:t>– </a:t>
            </a:r>
            <a:r>
              <a:rPr lang="en-GB" sz="1600" b="0" dirty="0"/>
              <a:t>D 4.0. </a:t>
            </a:r>
            <a:r>
              <a:rPr lang="en-US" sz="1600" b="0" dirty="0"/>
              <a:t>The recirc ballot closed with an approval rate of 96.5%.  The 13 comments received were rejected. Initial SA ballot is ongoing</a:t>
            </a:r>
            <a:r>
              <a:rPr lang="en-GB" sz="1600" b="0" dirty="0"/>
              <a:t>. </a:t>
            </a:r>
            <a:endParaRPr lang="en-US" sz="1600" b="0" dirty="0"/>
          </a:p>
          <a:p>
            <a:r>
              <a:rPr lang="en-GB" sz="1600" dirty="0"/>
              <a:t>11bi – </a:t>
            </a:r>
            <a:r>
              <a:rPr lang="en-GB" sz="1600" b="0" dirty="0"/>
              <a:t>D0.3 is available. Plan to have D 0.4 by the end of the week. Plan to go to CC in May</a:t>
            </a:r>
            <a:r>
              <a:rPr lang="en-GB" sz="1600" dirty="0"/>
              <a:t>.</a:t>
            </a:r>
            <a:r>
              <a:rPr lang="en-GB" sz="1600" b="0" dirty="0"/>
              <a:t> </a:t>
            </a:r>
          </a:p>
          <a:p>
            <a:r>
              <a:rPr lang="en-GB" sz="1600" dirty="0" err="1"/>
              <a:t>REVme</a:t>
            </a:r>
            <a:r>
              <a:rPr lang="en-GB" sz="1600" dirty="0"/>
              <a:t> – </a:t>
            </a:r>
            <a:r>
              <a:rPr lang="en-GB" sz="1600" b="0" dirty="0"/>
              <a:t>240 comments on the first recirc SA Ballot on D5.0. Around 60 comments need to be resolved in the May IEEE meeting. Plan </a:t>
            </a:r>
            <a:r>
              <a:rPr lang="en-GB" sz="1400" b="0" dirty="0"/>
              <a:t>to go SA recirc D6.0 out of the May meeting. </a:t>
            </a:r>
            <a:endParaRPr lang="en-US" sz="1400" dirty="0"/>
          </a:p>
          <a:p>
            <a:r>
              <a:rPr lang="en-GB" sz="2000" dirty="0"/>
              <a:t>  </a:t>
            </a:r>
          </a:p>
        </p:txBody>
      </p:sp>
      <p:sp>
        <p:nvSpPr>
          <p:cNvPr id="3" name="Footer Placeholder 2">
            <a:extLst>
              <a:ext uri="{FF2B5EF4-FFF2-40B4-BE49-F238E27FC236}">
                <a16:creationId xmlns:a16="http://schemas.microsoft.com/office/drawing/2014/main" id="{72BF631F-C101-477C-8AC0-26BC293A8815}"/>
              </a:ext>
            </a:extLst>
          </p:cNvPr>
          <p:cNvSpPr>
            <a:spLocks noGrp="1"/>
          </p:cNvSpPr>
          <p:nvPr>
            <p:ph type="ftr" idx="14"/>
          </p:nvPr>
        </p:nvSpPr>
        <p:spPr/>
        <p:txBody>
          <a:bodyPr/>
          <a:lstStyle/>
          <a:p>
            <a:r>
              <a:rPr lang="en-GB"/>
              <a:t>Emily Qi, Intel</a:t>
            </a:r>
            <a:endParaRPr lang="en-GB" dirty="0"/>
          </a:p>
        </p:txBody>
      </p:sp>
      <p:sp>
        <p:nvSpPr>
          <p:cNvPr id="7" name="Slide Number Placeholder 6">
            <a:extLst>
              <a:ext uri="{FF2B5EF4-FFF2-40B4-BE49-F238E27FC236}">
                <a16:creationId xmlns:a16="http://schemas.microsoft.com/office/drawing/2014/main" id="{0548A63E-1399-4EF8-95E5-32853493B7E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 name="Date Placeholder 7">
            <a:extLst>
              <a:ext uri="{FF2B5EF4-FFF2-40B4-BE49-F238E27FC236}">
                <a16:creationId xmlns:a16="http://schemas.microsoft.com/office/drawing/2014/main" id="{58321B85-01FA-4E41-A7E1-63E98C01D08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9129863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
        <p:nvSpPr>
          <p:cNvPr id="3" name="Footer Placeholder 2">
            <a:extLst>
              <a:ext uri="{FF2B5EF4-FFF2-40B4-BE49-F238E27FC236}">
                <a16:creationId xmlns:a16="http://schemas.microsoft.com/office/drawing/2014/main" id="{43C1F522-1B27-46A8-A0A2-6A98CDA9B77B}"/>
              </a:ext>
            </a:extLst>
          </p:cNvPr>
          <p:cNvSpPr>
            <a:spLocks noGrp="1"/>
          </p:cNvSpPr>
          <p:nvPr>
            <p:ph type="ftr" idx="14"/>
          </p:nvPr>
        </p:nvSpPr>
        <p:spPr/>
        <p:txBody>
          <a:bodyPr/>
          <a:lstStyle/>
          <a:p>
            <a:r>
              <a:rPr lang="en-GB"/>
              <a:t>Jonathan Segev, Intel</a:t>
            </a:r>
            <a:endParaRPr lang="en-GB" dirty="0"/>
          </a:p>
        </p:txBody>
      </p:sp>
      <p:sp>
        <p:nvSpPr>
          <p:cNvPr id="7" name="Slide Number Placeholder 6">
            <a:extLst>
              <a:ext uri="{FF2B5EF4-FFF2-40B4-BE49-F238E27FC236}">
                <a16:creationId xmlns:a16="http://schemas.microsoft.com/office/drawing/2014/main" id="{1E3D66B0-74C4-4E8A-820B-AD8DE857E58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10" name="Date Placeholder 9">
            <a:extLst>
              <a:ext uri="{FF2B5EF4-FFF2-40B4-BE49-F238E27FC236}">
                <a16:creationId xmlns:a16="http://schemas.microsoft.com/office/drawing/2014/main" id="{026F4E0B-E299-48AE-892A-B2E1475358AD}"/>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351821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DB018-DA5E-4126-8C9C-772F9A9A62D3}"/>
              </a:ext>
            </a:extLst>
          </p:cNvPr>
          <p:cNvSpPr>
            <a:spLocks noGrp="1"/>
          </p:cNvSpPr>
          <p:nvPr>
            <p:ph type="ctrTitle"/>
          </p:nvPr>
        </p:nvSpPr>
        <p:spPr/>
        <p:txBody>
          <a:bodyPr/>
          <a:lstStyle/>
          <a:p>
            <a:r>
              <a:rPr lang="en-US"/>
              <a:t>TGbn (Ultra High Reliability)</a:t>
            </a:r>
          </a:p>
        </p:txBody>
      </p:sp>
      <p:sp>
        <p:nvSpPr>
          <p:cNvPr id="3" name="Subtitle 2">
            <a:extLst>
              <a:ext uri="{FF2B5EF4-FFF2-40B4-BE49-F238E27FC236}">
                <a16:creationId xmlns:a16="http://schemas.microsoft.com/office/drawing/2014/main" id="{594C0091-F3D4-44D6-9DCC-5AB361A52584}"/>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6E81CE08-C744-474D-9A09-FBAB8562ECE9}"/>
              </a:ext>
            </a:extLst>
          </p:cNvPr>
          <p:cNvSpPr>
            <a:spLocks noGrp="1"/>
          </p:cNvSpPr>
          <p:nvPr>
            <p:ph type="ftr" idx="11"/>
          </p:nvPr>
        </p:nvSpPr>
        <p:spPr/>
        <p:txBody>
          <a:bodyPr/>
          <a:lstStyle/>
          <a:p>
            <a:r>
              <a:rPr lang="en-GB"/>
              <a:t>Alfred Asterjadhi, Qualcomm</a:t>
            </a:r>
          </a:p>
        </p:txBody>
      </p:sp>
      <p:sp>
        <p:nvSpPr>
          <p:cNvPr id="8" name="Slide Number Placeholder 7">
            <a:extLst>
              <a:ext uri="{FF2B5EF4-FFF2-40B4-BE49-F238E27FC236}">
                <a16:creationId xmlns:a16="http://schemas.microsoft.com/office/drawing/2014/main" id="{69A9C571-D7D4-4107-B757-8B5225872A59}"/>
              </a:ext>
            </a:extLst>
          </p:cNvPr>
          <p:cNvSpPr>
            <a:spLocks noGrp="1"/>
          </p:cNvSpPr>
          <p:nvPr>
            <p:ph type="sldNum" idx="12"/>
          </p:nvPr>
        </p:nvSpPr>
        <p:spPr/>
        <p:txBody>
          <a:bodyPr/>
          <a:lstStyle/>
          <a:p>
            <a:r>
              <a:rPr lang="en-GB"/>
              <a:t>Slide </a:t>
            </a:r>
            <a:fld id="{DE40C9FC-4879-4F20-9ECA-A574A90476B7}" type="slidenum">
              <a:rPr lang="en-GB" smtClean="0"/>
              <a:pPr/>
              <a:t>61</a:t>
            </a:fld>
            <a:endParaRPr lang="en-GB"/>
          </a:p>
        </p:txBody>
      </p:sp>
      <p:sp>
        <p:nvSpPr>
          <p:cNvPr id="9" name="Date Placeholder 8">
            <a:extLst>
              <a:ext uri="{FF2B5EF4-FFF2-40B4-BE49-F238E27FC236}">
                <a16:creationId xmlns:a16="http://schemas.microsoft.com/office/drawing/2014/main" id="{12306988-65AD-4B43-A882-E79A4314B960}"/>
              </a:ext>
            </a:extLst>
          </p:cNvPr>
          <p:cNvSpPr>
            <a:spLocks noGrp="1"/>
          </p:cNvSpPr>
          <p:nvPr>
            <p:ph type="dt" idx="10"/>
          </p:nvPr>
        </p:nvSpPr>
        <p:spPr/>
        <p:txBody>
          <a:bodyPr/>
          <a:lstStyle/>
          <a:p>
            <a:r>
              <a:rPr lang="en-US"/>
              <a:t>May 2024</a:t>
            </a:r>
            <a:endParaRPr lang="en-GB"/>
          </a:p>
        </p:txBody>
      </p:sp>
    </p:spTree>
    <p:extLst>
      <p:ext uri="{BB962C8B-B14F-4D97-AF65-F5344CB8AC3E}">
        <p14:creationId xmlns:p14="http://schemas.microsoft.com/office/powerpoint/2010/main" val="203808286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600201" y="685800"/>
            <a:ext cx="9144000" cy="1827530"/>
          </a:xfrm>
        </p:spPr>
        <p:txBody>
          <a:bodyPr vert="horz" wrap="square" lIns="92160" tIns="46080" rIns="92160" bIns="46080" anchor="ctr" anchorCtr="0"/>
          <a:lstStyle/>
          <a:p>
            <a:r>
              <a:rPr lang="en-US" altLang="zh-CN" sz="3200" dirty="0">
                <a:solidFill>
                  <a:srgbClr val="0000FF"/>
                </a:solidFill>
                <a:latin typeface="Arial Black" panose="020B0A04020102020204" pitchFamily="34" charset="0"/>
              </a:rPr>
              <a:t>IEEE 802.11 May 2024 Interim</a:t>
            </a:r>
            <a:br>
              <a:rPr lang="en-US" altLang="zh-CN" sz="3200" dirty="0">
                <a:solidFill>
                  <a:srgbClr val="0000FF"/>
                </a:solidFill>
                <a:latin typeface="Arial Black" panose="020B0A04020102020204" pitchFamily="34" charset="0"/>
              </a:rPr>
            </a:br>
            <a:r>
              <a:rPr lang="en-US" altLang="zh-CN" sz="3200" dirty="0" err="1">
                <a:solidFill>
                  <a:srgbClr val="0000FF"/>
                </a:solidFill>
                <a:latin typeface="Arial Black" panose="020B0A04020102020204" pitchFamily="34" charset="0"/>
              </a:rPr>
              <a:t>TGbp</a:t>
            </a:r>
            <a:r>
              <a:rPr lang="en-US" altLang="en-US" sz="3200" dirty="0">
                <a:solidFill>
                  <a:srgbClr val="0000FF"/>
                </a:solidFill>
                <a:latin typeface="Arial Black" panose="020B0A04020102020204" pitchFamily="34" charset="0"/>
              </a:rPr>
              <a:t> Closing Report</a:t>
            </a:r>
            <a:endParaRPr lang="en-US" sz="3200" dirty="0">
              <a:solidFill>
                <a:srgbClr val="0000FF"/>
              </a:solidFill>
              <a:latin typeface="Arial Black" panose="020B0A04020102020204" pitchFamily="34" charset="0"/>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Elected Vice Chairs:	Steve </a:t>
            </a:r>
            <a:r>
              <a:rPr lang="en-US" altLang="en-US" sz="2000" kern="0" dirty="0" err="1">
                <a:latin typeface="Arial" panose="020B0604020202020204" pitchFamily="34" charset="0"/>
              </a:rPr>
              <a:t>Shellhammer</a:t>
            </a:r>
            <a:r>
              <a:rPr lang="en-US" altLang="en-US" sz="2000" kern="0" dirty="0">
                <a:latin typeface="Arial" panose="020B0604020202020204" pitchFamily="34" charset="0"/>
              </a:rPr>
              <a:t> (Qualcomm)</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Rakesh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Taori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(Infineon)</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	</a:t>
            </a:r>
            <a:r>
              <a:rPr lang="en-US" altLang="zh-CN" sz="2000" kern="0" dirty="0">
                <a:latin typeface="Arial" panose="020B0604020202020204" pitchFamily="34" charset="0"/>
              </a:rPr>
              <a:t>Sebastian Max (Ericsson)</a:t>
            </a:r>
            <a:endParaRPr kumimoji="0" lang="en-US" altLang="en-US" sz="2000" b="1" i="1" u="none" strike="noStrike" kern="0" cap="none" spc="0" normalizeH="0" baseline="0" noProof="0" dirty="0">
              <a:ln>
                <a:noFill/>
              </a:ln>
              <a:solidFill>
                <a:schemeClr val="tx1"/>
              </a:solidFill>
              <a:effectLst/>
              <a:uLnTx/>
              <a:uFillTx/>
              <a:latin typeface="Arial" panose="020B0604020202020204" pitchFamily="34" charset="0"/>
            </a:endParaRPr>
          </a:p>
        </p:txBody>
      </p:sp>
      <p:sp>
        <p:nvSpPr>
          <p:cNvPr id="2" name="Footer Placeholder 1">
            <a:extLst>
              <a:ext uri="{FF2B5EF4-FFF2-40B4-BE49-F238E27FC236}">
                <a16:creationId xmlns:a16="http://schemas.microsoft.com/office/drawing/2014/main" id="{4627CA60-331A-4B9B-846D-4750B42C022B}"/>
              </a:ext>
            </a:extLst>
          </p:cNvPr>
          <p:cNvSpPr>
            <a:spLocks noGrp="1"/>
          </p:cNvSpPr>
          <p:nvPr>
            <p:ph type="ftr" idx="11"/>
          </p:nvPr>
        </p:nvSpPr>
        <p:spPr/>
        <p:txBody>
          <a:bodyPr/>
          <a:lstStyle/>
          <a:p>
            <a:r>
              <a:rPr lang="en-GB"/>
              <a:t>Bo Sun, Sanechips</a:t>
            </a:r>
          </a:p>
        </p:txBody>
      </p:sp>
      <p:sp>
        <p:nvSpPr>
          <p:cNvPr id="3" name="Slide Number Placeholder 2">
            <a:extLst>
              <a:ext uri="{FF2B5EF4-FFF2-40B4-BE49-F238E27FC236}">
                <a16:creationId xmlns:a16="http://schemas.microsoft.com/office/drawing/2014/main" id="{FE2FF487-1972-4134-BF34-0636753D8724}"/>
              </a:ext>
            </a:extLst>
          </p:cNvPr>
          <p:cNvSpPr>
            <a:spLocks noGrp="1"/>
          </p:cNvSpPr>
          <p:nvPr>
            <p:ph type="sldNum" idx="12"/>
          </p:nvPr>
        </p:nvSpPr>
        <p:spPr/>
        <p:txBody>
          <a:bodyPr/>
          <a:lstStyle/>
          <a:p>
            <a:r>
              <a:rPr lang="en-GB"/>
              <a:t>Slide </a:t>
            </a:r>
            <a:fld id="{06B781AF-4CCF-49B0-A572-DE54FBE5D942}" type="slidenum">
              <a:rPr lang="en-GB" smtClean="0"/>
              <a:pPr/>
              <a:t>62</a:t>
            </a:fld>
            <a:endParaRPr lang="en-GB"/>
          </a:p>
        </p:txBody>
      </p:sp>
      <p:sp>
        <p:nvSpPr>
          <p:cNvPr id="4" name="Date Placeholder 3">
            <a:extLst>
              <a:ext uri="{FF2B5EF4-FFF2-40B4-BE49-F238E27FC236}">
                <a16:creationId xmlns:a16="http://schemas.microsoft.com/office/drawing/2014/main" id="{0B2B5069-313A-416E-A969-47353C77698E}"/>
              </a:ext>
            </a:extLst>
          </p:cNvPr>
          <p:cNvSpPr>
            <a:spLocks noGrp="1"/>
          </p:cNvSpPr>
          <p:nvPr>
            <p:ph type="dt" idx="10"/>
          </p:nvPr>
        </p:nvSpPr>
        <p:spPr/>
        <p:txBody>
          <a:bodyPr/>
          <a:lstStyle/>
          <a:p>
            <a:r>
              <a:rPr lang="en-US"/>
              <a:t>May 2024</a:t>
            </a:r>
            <a:endParaRPr lang="en-GB"/>
          </a:p>
        </p:txBody>
      </p:sp>
    </p:spTree>
    <p:extLst>
      <p:ext uri="{BB962C8B-B14F-4D97-AF65-F5344CB8AC3E}">
        <p14:creationId xmlns:p14="http://schemas.microsoft.com/office/powerpoint/2010/main" val="19540390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14400" y="1969770"/>
            <a:ext cx="10361295" cy="4505644"/>
          </a:xfrm>
        </p:spPr>
        <p:txBody>
          <a:bodyPr>
            <a:normAutofit fontScale="82500" lnSpcReduction="10000"/>
          </a:bodyPr>
          <a:lstStyle/>
          <a:p>
            <a:pPr>
              <a:buFont typeface="Arial" panose="020B0604020202020204" pitchFamily="34" charset="0"/>
              <a:buChar char="•"/>
            </a:pPr>
            <a:r>
              <a:rPr lang="en-GB" altLang="en-US" dirty="0"/>
              <a:t>5 </a:t>
            </a:r>
            <a:r>
              <a:rPr lang="en-GB" altLang="en-US" dirty="0" err="1"/>
              <a:t>TGbp</a:t>
            </a:r>
            <a:r>
              <a:rPr lang="en-GB" altLang="en-US" dirty="0"/>
              <a:t> meetings were planned and held during May interim session.</a:t>
            </a:r>
          </a:p>
          <a:p>
            <a:pPr lvl="0">
              <a:buFont typeface="Arial" panose="020B0604020202020204" pitchFamily="34" charset="0"/>
              <a:buChar char="•"/>
            </a:pPr>
            <a:r>
              <a:rPr lang="en-GB" altLang="en-US" dirty="0" err="1"/>
              <a:t>TGbp</a:t>
            </a:r>
            <a:r>
              <a:rPr lang="en-GB" altLang="en-US" dirty="0"/>
              <a:t> elected/appointed and confirmed the Vice Chairs, Secretary and Tech Editor.</a:t>
            </a:r>
          </a:p>
          <a:p>
            <a:pPr lvl="1">
              <a:buFont typeface="Arial" panose="020B0604020202020204" pitchFamily="34" charset="0"/>
              <a:buChar char="•"/>
            </a:pPr>
            <a:r>
              <a:rPr lang="en-GB" altLang="en-US" dirty="0"/>
              <a:t>Vice Chairs: Steve </a:t>
            </a:r>
            <a:r>
              <a:rPr lang="en-GB" altLang="en-US" dirty="0" err="1"/>
              <a:t>Shellhammer</a:t>
            </a:r>
            <a:r>
              <a:rPr lang="en-GB" altLang="en-US" dirty="0"/>
              <a:t>, Rakesh </a:t>
            </a:r>
            <a:r>
              <a:rPr lang="en-GB" altLang="en-US" dirty="0" err="1"/>
              <a:t>Taori</a:t>
            </a:r>
            <a:endParaRPr lang="en-GB" altLang="en-US" dirty="0"/>
          </a:p>
          <a:p>
            <a:pPr lvl="1">
              <a:buFont typeface="Arial" panose="020B0604020202020204" pitchFamily="34" charset="0"/>
              <a:buChar char="•"/>
            </a:pPr>
            <a:r>
              <a:rPr lang="en-GB" altLang="en-US" dirty="0"/>
              <a:t>Secretary: Sebastian Max</a:t>
            </a:r>
          </a:p>
          <a:p>
            <a:pPr lvl="1">
              <a:buFont typeface="Arial" panose="020B0604020202020204" pitchFamily="34" charset="0"/>
              <a:buChar char="•"/>
            </a:pPr>
            <a:r>
              <a:rPr lang="en-GB" altLang="en-US" dirty="0"/>
              <a:t>Tech Editor: </a:t>
            </a:r>
            <a:r>
              <a:rPr lang="en-GB" altLang="en-US" dirty="0" err="1"/>
              <a:t>Yinan</a:t>
            </a:r>
            <a:r>
              <a:rPr lang="en-GB" altLang="en-US" dirty="0"/>
              <a:t> Qi</a:t>
            </a:r>
          </a:p>
          <a:p>
            <a:pPr>
              <a:buFont typeface="Arial" panose="020B0604020202020204" pitchFamily="34" charset="0"/>
              <a:buChar char="•"/>
            </a:pPr>
            <a:r>
              <a:rPr lang="en-GB" altLang="en-US" dirty="0"/>
              <a:t>The 11bp selection procedure was discussed and will be decided in Jul meeting.</a:t>
            </a:r>
          </a:p>
          <a:p>
            <a:pPr lvl="0">
              <a:buFont typeface="Arial" panose="020B0604020202020204" pitchFamily="34" charset="0"/>
              <a:buChar char="•"/>
            </a:pPr>
            <a:r>
              <a:rPr lang="en-GB" altLang="en-US" dirty="0"/>
              <a:t>17 technical submissions were presented and discussed during the week.</a:t>
            </a:r>
          </a:p>
          <a:p>
            <a:pPr lvl="0">
              <a:buFont typeface="Arial" panose="020B0604020202020204" pitchFamily="34" charset="0"/>
              <a:buChar char="•"/>
            </a:pPr>
            <a:r>
              <a:rPr lang="en-GB" altLang="en-US" dirty="0"/>
              <a:t>An initial 11bp timeline was discussed and approved.</a:t>
            </a:r>
          </a:p>
          <a:p>
            <a:pPr>
              <a:buFont typeface="Arial" panose="020B0604020202020204" pitchFamily="34" charset="0"/>
              <a:buChar char="•"/>
            </a:pPr>
            <a:r>
              <a:rPr lang="en-GB" altLang="en-US" dirty="0" err="1"/>
              <a:t>TGbp</a:t>
            </a:r>
            <a:r>
              <a:rPr lang="en-GB" altLang="en-US" dirty="0"/>
              <a:t> agenda for the week is as below:</a:t>
            </a:r>
          </a:p>
          <a:p>
            <a:pPr lvl="1">
              <a:buFont typeface="Arial" panose="020B0604020202020204" pitchFamily="34" charset="0"/>
              <a:buChar char="•"/>
            </a:pPr>
            <a:r>
              <a:rPr lang="en-GB" altLang="en-US" dirty="0">
                <a:hlinkClick r:id="rId2"/>
              </a:rPr>
              <a:t>https://mentor.ieee.org/802.11/dcn/24/11-24-0666-06-00bp-tg-bp-meeting-agenda-for-may-interim-2024.pptx</a:t>
            </a:r>
            <a:endParaRPr lang="en-GB" altLang="en-US" dirty="0"/>
          </a:p>
          <a:p>
            <a:pPr lvl="1">
              <a:buFont typeface="Arial" panose="020B0604020202020204" pitchFamily="34" charset="0"/>
              <a:buChar char="•"/>
            </a:pPr>
            <a:endParaRPr lang="en-US" altLang="en-GB" dirty="0"/>
          </a:p>
          <a:p>
            <a:pPr marL="57150" indent="0"/>
            <a:r>
              <a:rPr lang="en-US" altLang="en-GB" dirty="0"/>
              <a:t>Goal of future </a:t>
            </a:r>
            <a:r>
              <a:rPr lang="en-US" altLang="en-GB" dirty="0" err="1"/>
              <a:t>TGbp</a:t>
            </a:r>
            <a:r>
              <a:rPr lang="en-US" altLang="en-GB" dirty="0"/>
              <a:t> work: </a:t>
            </a:r>
          </a:p>
          <a:p>
            <a:pPr lvl="1">
              <a:buFont typeface="Arial" panose="020B0604020202020204" pitchFamily="34" charset="0"/>
              <a:buChar char="•"/>
            </a:pPr>
            <a:r>
              <a:rPr lang="en-US" altLang="en-GB" sz="2100" dirty="0"/>
              <a:t>Define selection procedure and continue technical discussion and development.</a:t>
            </a:r>
          </a:p>
        </p:txBody>
      </p:sp>
      <p:sp>
        <p:nvSpPr>
          <p:cNvPr id="7" name="标题 6"/>
          <p:cNvSpPr>
            <a:spLocks noGrp="1"/>
          </p:cNvSpPr>
          <p:nvPr>
            <p:ph type="title"/>
          </p:nvPr>
        </p:nvSpPr>
        <p:spPr/>
        <p:txBody>
          <a:bodyPr/>
          <a:lstStyle/>
          <a:p>
            <a:r>
              <a:rPr lang="en-US" altLang="zh-CN" dirty="0" err="1"/>
              <a:t>TGbp’s</a:t>
            </a:r>
            <a:r>
              <a:rPr lang="en-US" altLang="zh-CN" dirty="0"/>
              <a:t> Progress during this week</a:t>
            </a:r>
            <a:endParaRPr lang="zh-CN" altLang="en-US" dirty="0"/>
          </a:p>
        </p:txBody>
      </p:sp>
      <p:sp>
        <p:nvSpPr>
          <p:cNvPr id="2" name="Footer Placeholder 1">
            <a:extLst>
              <a:ext uri="{FF2B5EF4-FFF2-40B4-BE49-F238E27FC236}">
                <a16:creationId xmlns:a16="http://schemas.microsoft.com/office/drawing/2014/main" id="{64CD7234-15F1-40C0-8100-969CEDC26065}"/>
              </a:ext>
            </a:extLst>
          </p:cNvPr>
          <p:cNvSpPr>
            <a:spLocks noGrp="1"/>
          </p:cNvSpPr>
          <p:nvPr>
            <p:ph type="ftr" idx="14"/>
          </p:nvPr>
        </p:nvSpPr>
        <p:spPr/>
        <p:txBody>
          <a:bodyPr/>
          <a:lstStyle/>
          <a:p>
            <a:r>
              <a:rPr lang="en-GB"/>
              <a:t>Bo Sun, Sanechips</a:t>
            </a:r>
            <a:endParaRPr lang="en-GB" dirty="0"/>
          </a:p>
        </p:txBody>
      </p:sp>
      <p:sp>
        <p:nvSpPr>
          <p:cNvPr id="6" name="Slide Number Placeholder 5">
            <a:extLst>
              <a:ext uri="{FF2B5EF4-FFF2-40B4-BE49-F238E27FC236}">
                <a16:creationId xmlns:a16="http://schemas.microsoft.com/office/drawing/2014/main" id="{28EC36CC-6D1F-49DC-AA4D-F3A716CF453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9" name="Date Placeholder 8">
            <a:extLst>
              <a:ext uri="{FF2B5EF4-FFF2-40B4-BE49-F238E27FC236}">
                <a16:creationId xmlns:a16="http://schemas.microsoft.com/office/drawing/2014/main" id="{657C5D16-F7A8-4FDD-B8A7-63E20454B51D}"/>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270874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p:txBody>
          <a:bodyPr/>
          <a:lstStyle/>
          <a:p>
            <a:r>
              <a:rPr lang="en-US" altLang="zh-CN" dirty="0" err="1"/>
              <a:t>TGbp</a:t>
            </a:r>
            <a:r>
              <a:rPr lang="en-US" altLang="zh-CN" dirty="0"/>
              <a:t> Timeline Plan</a:t>
            </a:r>
            <a:br>
              <a:rPr lang="en-US" altLang="zh-CN" dirty="0"/>
            </a:br>
            <a:r>
              <a:rPr lang="en-US" altLang="zh-CN" dirty="0"/>
              <a:t>(Subject to change based on development progress) </a:t>
            </a:r>
            <a:endParaRPr lang="zh-CN" altLang="en-US" dirty="0"/>
          </a:p>
        </p:txBody>
      </p:sp>
      <p:sp>
        <p:nvSpPr>
          <p:cNvPr id="34"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D0.1 (ready for CC)						Mar, 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2026</a:t>
            </a:r>
            <a:r>
              <a:rPr lang="en-US" altLang="en-US" sz="2000" kern="0" dirty="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Initial SA Ballot (D4.0)					Aug, 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2028</a:t>
            </a:r>
            <a:endParaRPr lang="en-US" altLang="en-US" sz="2000" kern="0" dirty="0">
              <a:solidFill>
                <a:schemeClr val="tx1"/>
              </a:solidFill>
              <a:cs typeface="+mn-ea"/>
              <a:sym typeface="Wingdings" panose="05000000000000000000" pitchFamily="2" charset="2"/>
            </a:endParaRPr>
          </a:p>
        </p:txBody>
      </p:sp>
      <p:sp>
        <p:nvSpPr>
          <p:cNvPr id="2" name="Footer Placeholder 1">
            <a:extLst>
              <a:ext uri="{FF2B5EF4-FFF2-40B4-BE49-F238E27FC236}">
                <a16:creationId xmlns:a16="http://schemas.microsoft.com/office/drawing/2014/main" id="{6FB22219-B652-42D3-BFDE-E714422FF738}"/>
              </a:ext>
            </a:extLst>
          </p:cNvPr>
          <p:cNvSpPr>
            <a:spLocks noGrp="1"/>
          </p:cNvSpPr>
          <p:nvPr>
            <p:ph type="ftr" idx="14"/>
          </p:nvPr>
        </p:nvSpPr>
        <p:spPr/>
        <p:txBody>
          <a:bodyPr/>
          <a:lstStyle/>
          <a:p>
            <a:r>
              <a:rPr lang="en-GB"/>
              <a:t>Bo Sun, Sanechips</a:t>
            </a:r>
            <a:endParaRPr lang="en-GB" dirty="0"/>
          </a:p>
        </p:txBody>
      </p:sp>
      <p:sp>
        <p:nvSpPr>
          <p:cNvPr id="3" name="Slide Number Placeholder 2">
            <a:extLst>
              <a:ext uri="{FF2B5EF4-FFF2-40B4-BE49-F238E27FC236}">
                <a16:creationId xmlns:a16="http://schemas.microsoft.com/office/drawing/2014/main" id="{CB80ABF2-DBE6-4D25-9D47-CD8B470DCCF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6" name="Date Placeholder 5">
            <a:extLst>
              <a:ext uri="{FF2B5EF4-FFF2-40B4-BE49-F238E27FC236}">
                <a16:creationId xmlns:a16="http://schemas.microsoft.com/office/drawing/2014/main" id="{AFA4C997-3724-4700-B144-F801B76EF08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224064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p:txBody>
          <a:bodyPr/>
          <a:lstStyle/>
          <a:p>
            <a:r>
              <a:rPr lang="en-US" altLang="zh-CN" dirty="0" err="1"/>
              <a:t>TGbp</a:t>
            </a:r>
            <a:r>
              <a:rPr lang="en-US" altLang="zh-CN" dirty="0"/>
              <a:t> Teleconference Plan</a:t>
            </a:r>
            <a:endParaRPr lang="zh-CN" altLang="en-US" dirty="0"/>
          </a:p>
        </p:txBody>
      </p:sp>
      <p:sp>
        <p:nvSpPr>
          <p:cNvPr id="8"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Jun 11 (Tuesday), 10:00am, ET, 2 hours; </a:t>
            </a:r>
            <a:r>
              <a:rPr lang="en-US" altLang="en-US" sz="2400" kern="0" dirty="0" err="1">
                <a:solidFill>
                  <a:schemeClr val="tx1"/>
                </a:solidFill>
                <a:sym typeface="+mn-ea"/>
              </a:rPr>
              <a:t>Webex</a:t>
            </a:r>
            <a:endParaRPr lang="en-US" altLang="en-US" sz="24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Jul 9 (Tuesday), 10:00am, ET, 2 hours; </a:t>
            </a:r>
            <a:r>
              <a:rPr lang="en-US" altLang="en-US" sz="2400" kern="0" dirty="0" err="1">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2" name="Footer Placeholder 1">
            <a:extLst>
              <a:ext uri="{FF2B5EF4-FFF2-40B4-BE49-F238E27FC236}">
                <a16:creationId xmlns:a16="http://schemas.microsoft.com/office/drawing/2014/main" id="{0E03B35D-B628-4B36-9486-44C1E2A819C2}"/>
              </a:ext>
            </a:extLst>
          </p:cNvPr>
          <p:cNvSpPr>
            <a:spLocks noGrp="1"/>
          </p:cNvSpPr>
          <p:nvPr>
            <p:ph type="ftr" idx="14"/>
          </p:nvPr>
        </p:nvSpPr>
        <p:spPr/>
        <p:txBody>
          <a:bodyPr/>
          <a:lstStyle/>
          <a:p>
            <a:r>
              <a:rPr lang="en-GB"/>
              <a:t>Bo Sun, Sanechips</a:t>
            </a:r>
            <a:endParaRPr lang="en-GB" dirty="0"/>
          </a:p>
        </p:txBody>
      </p:sp>
      <p:sp>
        <p:nvSpPr>
          <p:cNvPr id="3" name="Slide Number Placeholder 2">
            <a:extLst>
              <a:ext uri="{FF2B5EF4-FFF2-40B4-BE49-F238E27FC236}">
                <a16:creationId xmlns:a16="http://schemas.microsoft.com/office/drawing/2014/main" id="{9F10B836-8C67-4FD2-A70E-D9C8AC5074B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6" name="Date Placeholder 5">
            <a:extLst>
              <a:ext uri="{FF2B5EF4-FFF2-40B4-BE49-F238E27FC236}">
                <a16:creationId xmlns:a16="http://schemas.microsoft.com/office/drawing/2014/main" id="{617CABF0-B6C1-43C5-B6B0-4585D0B0E110}"/>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5876276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xfrm>
            <a:off x="2209800" y="685800"/>
            <a:ext cx="7772400" cy="1066800"/>
          </a:xfrm>
          <a:noFill/>
        </p:spPr>
        <p:txBody>
          <a:bodyPr/>
          <a:lstStyle/>
          <a:p>
            <a:r>
              <a:rPr lang="en-US" dirty="0"/>
              <a:t>May 2024 IMMW SG Closing Report</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2024-05-16</a:t>
            </a:r>
          </a:p>
        </p:txBody>
      </p:sp>
      <p:graphicFrame>
        <p:nvGraphicFramePr>
          <p:cNvPr id="1026" name="Object 11"/>
          <p:cNvGraphicFramePr>
            <a:graphicFrameLocks noChangeAspect="1"/>
          </p:cNvGraphicFramePr>
          <p:nvPr>
            <p:extLst>
              <p:ext uri="{D42A27DB-BD31-4B8C-83A1-F6EECF244321}">
                <p14:modId xmlns:p14="http://schemas.microsoft.com/office/powerpoint/2010/main" val="2582811264"/>
              </p:ext>
            </p:extLst>
          </p:nvPr>
        </p:nvGraphicFramePr>
        <p:xfrm>
          <a:off x="2073275" y="2357438"/>
          <a:ext cx="8534400" cy="1177925"/>
        </p:xfrm>
        <a:graphic>
          <a:graphicData uri="http://schemas.openxmlformats.org/presentationml/2006/ole">
            <mc:AlternateContent xmlns:mc="http://schemas.openxmlformats.org/markup-compatibility/2006">
              <mc:Choice xmlns:v="urn:schemas-microsoft-com:vml" Requires="v">
                <p:oleObj spid="_x0000_s11270" name="Document" r:id="rId4" imgW="8538476" imgH="1184650" progId="Word.Document.8">
                  <p:embed/>
                </p:oleObj>
              </mc:Choice>
              <mc:Fallback>
                <p:oleObj name="Document" r:id="rId4" imgW="8538476" imgH="1184650" progId="Word.Document.8">
                  <p:embed/>
                  <p:pic>
                    <p:nvPicPr>
                      <p:cNvPr id="1026" name="Object 11"/>
                      <p:cNvPicPr>
                        <a:picLocks noChangeAspect="1" noChangeArrowheads="1"/>
                      </p:cNvPicPr>
                      <p:nvPr/>
                    </p:nvPicPr>
                    <p:blipFill>
                      <a:blip r:embed="rId5"/>
                      <a:srcRect/>
                      <a:stretch>
                        <a:fillRect/>
                      </a:stretch>
                    </p:blipFill>
                    <p:spPr bwMode="auto">
                      <a:xfrm>
                        <a:off x="2073275" y="2357438"/>
                        <a:ext cx="8534400" cy="11779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dirty="0"/>
              <a:t>Authors:</a:t>
            </a:r>
          </a:p>
        </p:txBody>
      </p:sp>
      <p:sp>
        <p:nvSpPr>
          <p:cNvPr id="3" name="Footer Placeholder 2">
            <a:extLst>
              <a:ext uri="{FF2B5EF4-FFF2-40B4-BE49-F238E27FC236}">
                <a16:creationId xmlns:a16="http://schemas.microsoft.com/office/drawing/2014/main" id="{12B1A391-DDBC-4285-8EFC-69BE3FFC92C5}"/>
              </a:ext>
            </a:extLst>
          </p:cNvPr>
          <p:cNvSpPr>
            <a:spLocks noGrp="1"/>
          </p:cNvSpPr>
          <p:nvPr>
            <p:ph type="ftr" idx="14"/>
          </p:nvPr>
        </p:nvSpPr>
        <p:spPr/>
        <p:txBody>
          <a:bodyPr/>
          <a:lstStyle/>
          <a:p>
            <a:r>
              <a:rPr lang="en-GB"/>
              <a:t>Laurent Cariou, Intel</a:t>
            </a:r>
            <a:endParaRPr lang="en-GB" dirty="0"/>
          </a:p>
        </p:txBody>
      </p:sp>
      <p:sp>
        <p:nvSpPr>
          <p:cNvPr id="4" name="Slide Number Placeholder 3">
            <a:extLst>
              <a:ext uri="{FF2B5EF4-FFF2-40B4-BE49-F238E27FC236}">
                <a16:creationId xmlns:a16="http://schemas.microsoft.com/office/drawing/2014/main" id="{22E264BC-5B33-4DB8-95C9-1F50FCB9C07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Date Placeholder 4">
            <a:extLst>
              <a:ext uri="{FF2B5EF4-FFF2-40B4-BE49-F238E27FC236}">
                <a16:creationId xmlns:a16="http://schemas.microsoft.com/office/drawing/2014/main" id="{40741553-7FEF-43B6-88EC-77007FE29EAC}"/>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3938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3"/>
          <p:cNvSpPr>
            <a:spLocks noGrp="1" noChangeArrowheads="1"/>
          </p:cNvSpPr>
          <p:nvPr>
            <p:ph idx="1"/>
          </p:nvPr>
        </p:nvSpPr>
        <p:spPr>
          <a:xfrm>
            <a:off x="685800" y="1905000"/>
            <a:ext cx="11201400" cy="4114800"/>
          </a:xfrm>
        </p:spPr>
        <p:txBody>
          <a:bodyPr/>
          <a:lstStyle/>
          <a:p>
            <a:pPr>
              <a:lnSpc>
                <a:spcPct val="90000"/>
              </a:lnSpc>
            </a:pPr>
            <a:r>
              <a:rPr lang="en-US" dirty="0"/>
              <a:t>Completed work</a:t>
            </a:r>
          </a:p>
          <a:p>
            <a:pPr lvl="1">
              <a:lnSpc>
                <a:spcPct val="90000"/>
              </a:lnSpc>
            </a:pPr>
            <a:r>
              <a:rPr lang="en-US" sz="1800" dirty="0"/>
              <a:t>4 contributions focused on the scope of the project</a:t>
            </a:r>
          </a:p>
          <a:p>
            <a:pPr lvl="1">
              <a:lnSpc>
                <a:spcPct val="90000"/>
              </a:lnSpc>
            </a:pPr>
            <a:r>
              <a:rPr lang="en-US" sz="1800" dirty="0"/>
              <a:t>PAR and CSD documents are stable since 4 months.</a:t>
            </a:r>
          </a:p>
          <a:p>
            <a:pPr lvl="1">
              <a:lnSpc>
                <a:spcPct val="90000"/>
              </a:lnSpc>
            </a:pPr>
            <a:r>
              <a:rPr lang="en-US" sz="1800" dirty="0"/>
              <a:t>As planned by SG timeline, we ran motion on PAR and CSD documents</a:t>
            </a:r>
          </a:p>
          <a:p>
            <a:pPr lvl="2">
              <a:lnSpc>
                <a:spcPct val="90000"/>
              </a:lnSpc>
            </a:pPr>
            <a:r>
              <a:rPr lang="en-US" sz="1600" dirty="0"/>
              <a:t>Motion failed: PAR 130Y, 49N, 27A</a:t>
            </a:r>
          </a:p>
          <a:p>
            <a:pPr lvl="1">
              <a:lnSpc>
                <a:spcPct val="90000"/>
              </a:lnSpc>
            </a:pPr>
            <a:r>
              <a:rPr lang="en-US" sz="1800" dirty="0"/>
              <a:t>The group was unable to identify tangible reasons for these unexpected last-minute objections</a:t>
            </a:r>
          </a:p>
          <a:p>
            <a:pPr lvl="1">
              <a:lnSpc>
                <a:spcPct val="90000"/>
              </a:lnSpc>
            </a:pPr>
            <a:endParaRPr lang="en-US" sz="1200" dirty="0"/>
          </a:p>
          <a:p>
            <a:pPr lvl="1">
              <a:lnSpc>
                <a:spcPct val="90000"/>
              </a:lnSpc>
            </a:pPr>
            <a:endParaRPr lang="en-US" sz="1800" dirty="0"/>
          </a:p>
          <a:p>
            <a:pPr lvl="1">
              <a:lnSpc>
                <a:spcPct val="90000"/>
              </a:lnSpc>
            </a:pPr>
            <a:endParaRPr lang="en-US" dirty="0"/>
          </a:p>
          <a:p>
            <a:pPr lvl="1">
              <a:lnSpc>
                <a:spcPct val="90000"/>
              </a:lnSpc>
            </a:pPr>
            <a:r>
              <a:rPr lang="en-US" dirty="0"/>
              <a:t>Minutes:</a:t>
            </a:r>
          </a:p>
          <a:p>
            <a:pPr lvl="2">
              <a:lnSpc>
                <a:spcPct val="90000"/>
              </a:lnSpc>
            </a:pPr>
            <a:r>
              <a:rPr lang="en-US" sz="1800" dirty="0"/>
              <a:t>Document 24/926r0: will be uploaded soon </a:t>
            </a:r>
          </a:p>
          <a:p>
            <a:pPr>
              <a:lnSpc>
                <a:spcPct val="90000"/>
              </a:lnSpc>
            </a:pPr>
            <a:endParaRPr lang="en-US" altLang="en-US" sz="1800" dirty="0">
              <a:ea typeface="MS PGothic" panose="020B0600070205080204" pitchFamily="34" charset="-128"/>
            </a:endParaRPr>
          </a:p>
        </p:txBody>
      </p:sp>
      <p:sp>
        <p:nvSpPr>
          <p:cNvPr id="5125" name="Rectangle 2"/>
          <p:cNvSpPr>
            <a:spLocks noGrp="1" noChangeArrowheads="1"/>
          </p:cNvSpPr>
          <p:nvPr>
            <p:ph type="title"/>
          </p:nvPr>
        </p:nvSpPr>
        <p:spPr/>
        <p:txBody>
          <a:bodyPr/>
          <a:lstStyle/>
          <a:p>
            <a:r>
              <a:rPr lang="en-US" dirty="0"/>
              <a:t>Work Completed</a:t>
            </a:r>
          </a:p>
        </p:txBody>
      </p:sp>
      <p:sp>
        <p:nvSpPr>
          <p:cNvPr id="3" name="Footer Placeholder 2">
            <a:extLst>
              <a:ext uri="{FF2B5EF4-FFF2-40B4-BE49-F238E27FC236}">
                <a16:creationId xmlns:a16="http://schemas.microsoft.com/office/drawing/2014/main" id="{1877E20C-3717-4E19-A617-9C885EC45EDC}"/>
              </a:ext>
            </a:extLst>
          </p:cNvPr>
          <p:cNvSpPr>
            <a:spLocks noGrp="1"/>
          </p:cNvSpPr>
          <p:nvPr>
            <p:ph type="ftr" sz="quarter" idx="11"/>
          </p:nvPr>
        </p:nvSpPr>
        <p:spPr/>
        <p:txBody>
          <a:bodyPr/>
          <a:lstStyle/>
          <a:p>
            <a:pPr>
              <a:defRPr/>
            </a:pPr>
            <a:r>
              <a:rPr lang="en-US"/>
              <a:t>Laurent Cariou, Intel</a:t>
            </a:r>
            <a:endParaRPr lang="en-US" dirty="0"/>
          </a:p>
        </p:txBody>
      </p:sp>
      <p:sp>
        <p:nvSpPr>
          <p:cNvPr id="4" name="Slide Number Placeholder 3">
            <a:extLst>
              <a:ext uri="{FF2B5EF4-FFF2-40B4-BE49-F238E27FC236}">
                <a16:creationId xmlns:a16="http://schemas.microsoft.com/office/drawing/2014/main" id="{90119B7C-336B-41B8-85D7-3950F84A137F}"/>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67</a:t>
            </a:fld>
            <a:endParaRPr lang="en-US" dirty="0"/>
          </a:p>
        </p:txBody>
      </p:sp>
      <p:sp>
        <p:nvSpPr>
          <p:cNvPr id="5" name="Date Placeholder 4">
            <a:extLst>
              <a:ext uri="{FF2B5EF4-FFF2-40B4-BE49-F238E27FC236}">
                <a16:creationId xmlns:a16="http://schemas.microsoft.com/office/drawing/2014/main" id="{6B4A79E6-ACD0-4926-BDE3-E7B87A39A0FF}"/>
              </a:ext>
            </a:extLst>
          </p:cNvPr>
          <p:cNvSpPr>
            <a:spLocks noGrp="1"/>
          </p:cNvSpPr>
          <p:nvPr>
            <p:ph type="dt" sz="half" idx="10"/>
          </p:nvPr>
        </p:nvSpPr>
        <p:spPr/>
        <p:txBody>
          <a:bodyPr/>
          <a:lstStyle/>
          <a:p>
            <a:pPr>
              <a:defRPr/>
            </a:pPr>
            <a:r>
              <a:rPr lang="en-US"/>
              <a:t>May 2024</a:t>
            </a:r>
            <a:endParaRPr lang="en-US" dirty="0"/>
          </a:p>
        </p:txBody>
      </p:sp>
    </p:spTree>
    <p:extLst>
      <p:ext uri="{BB962C8B-B14F-4D97-AF65-F5344CB8AC3E}">
        <p14:creationId xmlns:p14="http://schemas.microsoft.com/office/powerpoint/2010/main" val="399923860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9CC6D9C-231E-4010-9950-661F4D83FA2C}"/>
              </a:ext>
            </a:extLst>
          </p:cNvPr>
          <p:cNvSpPr>
            <a:spLocks noGrp="1"/>
          </p:cNvSpPr>
          <p:nvPr>
            <p:ph idx="1"/>
          </p:nvPr>
        </p:nvSpPr>
        <p:spPr>
          <a:xfrm>
            <a:off x="914400" y="2057400"/>
            <a:ext cx="10363200" cy="4114800"/>
          </a:xfrm>
        </p:spPr>
        <p:txBody>
          <a:bodyPr/>
          <a:lstStyle/>
          <a:p>
            <a:pPr>
              <a:lnSpc>
                <a:spcPct val="90000"/>
              </a:lnSpc>
            </a:pPr>
            <a:r>
              <a:rPr lang="en-US" dirty="0"/>
              <a:t>Teleconference plan:</a:t>
            </a:r>
          </a:p>
          <a:p>
            <a:pPr>
              <a:buFont typeface="Arial" panose="020B0604020202020204" pitchFamily="34" charset="0"/>
              <a:buChar char="•"/>
            </a:pPr>
            <a:r>
              <a:rPr lang="en-US" sz="1600" b="0" dirty="0"/>
              <a:t>No conf calls</a:t>
            </a:r>
          </a:p>
          <a:p>
            <a:pPr lvl="1">
              <a:lnSpc>
                <a:spcPct val="80000"/>
              </a:lnSpc>
            </a:pPr>
            <a:endParaRPr lang="en-US" altLang="en-US" b="1" dirty="0"/>
          </a:p>
          <a:p>
            <a:pPr marL="0" indent="0">
              <a:lnSpc>
                <a:spcPct val="90000"/>
              </a:lnSpc>
              <a:buNone/>
            </a:pPr>
            <a:endParaRPr lang="en-US" kern="0" dirty="0"/>
          </a:p>
          <a:p>
            <a:pPr>
              <a:lnSpc>
                <a:spcPct val="90000"/>
              </a:lnSpc>
            </a:pPr>
            <a:r>
              <a:rPr lang="en-US" kern="0" dirty="0"/>
              <a:t>In July:</a:t>
            </a:r>
          </a:p>
          <a:p>
            <a:pPr lvl="1">
              <a:buFont typeface="Arial" panose="020B0604020202020204" pitchFamily="34" charset="0"/>
              <a:buChar char="•"/>
            </a:pPr>
            <a:r>
              <a:rPr lang="en-US" sz="1800" dirty="0"/>
              <a:t>Approve PAR and CSD documents</a:t>
            </a:r>
          </a:p>
          <a:p>
            <a:pPr>
              <a:lnSpc>
                <a:spcPct val="90000"/>
              </a:lnSpc>
            </a:pPr>
            <a:endParaRPr lang="en-US" kern="0" dirty="0"/>
          </a:p>
          <a:p>
            <a:pPr marL="0" indent="0">
              <a:lnSpc>
                <a:spcPct val="90000"/>
              </a:lnSpc>
              <a:buNone/>
            </a:pPr>
            <a:endParaRPr lang="en-US" kern="0" dirty="0"/>
          </a:p>
        </p:txBody>
      </p:sp>
      <p:sp>
        <p:nvSpPr>
          <p:cNvPr id="5125" name="Rectangle 2"/>
          <p:cNvSpPr>
            <a:spLocks noGrp="1" noChangeArrowheads="1"/>
          </p:cNvSpPr>
          <p:nvPr>
            <p:ph type="title"/>
          </p:nvPr>
        </p:nvSpPr>
        <p:spPr/>
        <p:txBody>
          <a:bodyPr/>
          <a:lstStyle/>
          <a:p>
            <a:r>
              <a:rPr lang="en-US" dirty="0"/>
              <a:t>Plans for July</a:t>
            </a:r>
          </a:p>
        </p:txBody>
      </p:sp>
      <p:sp>
        <p:nvSpPr>
          <p:cNvPr id="3" name="Footer Placeholder 2">
            <a:extLst>
              <a:ext uri="{FF2B5EF4-FFF2-40B4-BE49-F238E27FC236}">
                <a16:creationId xmlns:a16="http://schemas.microsoft.com/office/drawing/2014/main" id="{BBFBB40C-C25A-4CFB-B26D-150704E36749}"/>
              </a:ext>
            </a:extLst>
          </p:cNvPr>
          <p:cNvSpPr>
            <a:spLocks noGrp="1"/>
          </p:cNvSpPr>
          <p:nvPr>
            <p:ph type="ftr" sz="quarter" idx="11"/>
          </p:nvPr>
        </p:nvSpPr>
        <p:spPr/>
        <p:txBody>
          <a:bodyPr/>
          <a:lstStyle/>
          <a:p>
            <a:pPr>
              <a:defRPr/>
            </a:pPr>
            <a:r>
              <a:rPr lang="en-US"/>
              <a:t>Laurent Cariou, Intel</a:t>
            </a:r>
            <a:endParaRPr lang="en-US" dirty="0"/>
          </a:p>
        </p:txBody>
      </p:sp>
      <p:sp>
        <p:nvSpPr>
          <p:cNvPr id="5" name="Slide Number Placeholder 4">
            <a:extLst>
              <a:ext uri="{FF2B5EF4-FFF2-40B4-BE49-F238E27FC236}">
                <a16:creationId xmlns:a16="http://schemas.microsoft.com/office/drawing/2014/main" id="{93C31756-0EE7-44C2-9B4F-EEC0237A877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68</a:t>
            </a:fld>
            <a:endParaRPr lang="en-US" dirty="0"/>
          </a:p>
        </p:txBody>
      </p:sp>
      <p:sp>
        <p:nvSpPr>
          <p:cNvPr id="7" name="Date Placeholder 6">
            <a:extLst>
              <a:ext uri="{FF2B5EF4-FFF2-40B4-BE49-F238E27FC236}">
                <a16:creationId xmlns:a16="http://schemas.microsoft.com/office/drawing/2014/main" id="{4EF8AAAC-2588-4E1C-A091-BE88B5EAEE9B}"/>
              </a:ext>
            </a:extLst>
          </p:cNvPr>
          <p:cNvSpPr>
            <a:spLocks noGrp="1"/>
          </p:cNvSpPr>
          <p:nvPr>
            <p:ph type="dt" sz="half" idx="10"/>
          </p:nvPr>
        </p:nvSpPr>
        <p:spPr/>
        <p:txBody>
          <a:bodyPr/>
          <a:lstStyle/>
          <a:p>
            <a:pPr>
              <a:defRPr/>
            </a:pPr>
            <a:r>
              <a:rPr lang="en-US"/>
              <a:t>May 2024</a:t>
            </a:r>
            <a:endParaRPr lang="en-US" dirty="0"/>
          </a:p>
        </p:txBody>
      </p:sp>
    </p:spTree>
    <p:extLst>
      <p:ext uri="{BB962C8B-B14F-4D97-AF65-F5344CB8AC3E}">
        <p14:creationId xmlns:p14="http://schemas.microsoft.com/office/powerpoint/2010/main" val="6855908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ACF65-08B5-431E-9BAD-C0818313F713}"/>
              </a:ext>
            </a:extLst>
          </p:cNvPr>
          <p:cNvSpPr>
            <a:spLocks noGrp="1"/>
          </p:cNvSpPr>
          <p:nvPr>
            <p:ph type="ctrTitle"/>
          </p:nvPr>
        </p:nvSpPr>
        <p:spPr/>
        <p:txBody>
          <a:bodyPr/>
          <a:lstStyle/>
          <a:p>
            <a:r>
              <a:rPr lang="en-US"/>
              <a:t>802.15 liaison</a:t>
            </a:r>
          </a:p>
        </p:txBody>
      </p:sp>
      <p:sp>
        <p:nvSpPr>
          <p:cNvPr id="3" name="Subtitle 2">
            <a:extLst>
              <a:ext uri="{FF2B5EF4-FFF2-40B4-BE49-F238E27FC236}">
                <a16:creationId xmlns:a16="http://schemas.microsoft.com/office/drawing/2014/main" id="{CE15CACE-99BE-4EA3-984F-01C0C38D5423}"/>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C31376D8-D3C8-4F88-89FE-E0B9AB652094}"/>
              </a:ext>
            </a:extLst>
          </p:cNvPr>
          <p:cNvSpPr>
            <a:spLocks noGrp="1"/>
          </p:cNvSpPr>
          <p:nvPr>
            <p:ph type="ftr" idx="11"/>
          </p:nvPr>
        </p:nvSpPr>
        <p:spPr/>
        <p:txBody>
          <a:bodyPr/>
          <a:lstStyle/>
          <a:p>
            <a:r>
              <a:rPr lang="en-GB"/>
              <a:t>xxxxxxxxxx</a:t>
            </a:r>
          </a:p>
        </p:txBody>
      </p:sp>
      <p:sp>
        <p:nvSpPr>
          <p:cNvPr id="8" name="Slide Number Placeholder 7">
            <a:extLst>
              <a:ext uri="{FF2B5EF4-FFF2-40B4-BE49-F238E27FC236}">
                <a16:creationId xmlns:a16="http://schemas.microsoft.com/office/drawing/2014/main" id="{B011CDE2-329A-4B9B-97F1-95CB3DDC0668}"/>
              </a:ext>
            </a:extLst>
          </p:cNvPr>
          <p:cNvSpPr>
            <a:spLocks noGrp="1"/>
          </p:cNvSpPr>
          <p:nvPr>
            <p:ph type="sldNum" idx="12"/>
          </p:nvPr>
        </p:nvSpPr>
        <p:spPr/>
        <p:txBody>
          <a:bodyPr/>
          <a:lstStyle/>
          <a:p>
            <a:r>
              <a:rPr lang="en-GB"/>
              <a:t>Slide </a:t>
            </a:r>
            <a:fld id="{DE40C9FC-4879-4F20-9ECA-A574A90476B7}" type="slidenum">
              <a:rPr lang="en-GB" smtClean="0"/>
              <a:pPr/>
              <a:t>69</a:t>
            </a:fld>
            <a:endParaRPr lang="en-GB"/>
          </a:p>
        </p:txBody>
      </p:sp>
      <p:sp>
        <p:nvSpPr>
          <p:cNvPr id="9" name="Date Placeholder 8">
            <a:extLst>
              <a:ext uri="{FF2B5EF4-FFF2-40B4-BE49-F238E27FC236}">
                <a16:creationId xmlns:a16="http://schemas.microsoft.com/office/drawing/2014/main" id="{FBE8AC69-2DB6-426E-AE51-F8417F20FFA9}"/>
              </a:ext>
            </a:extLst>
          </p:cNvPr>
          <p:cNvSpPr>
            <a:spLocks noGrp="1"/>
          </p:cNvSpPr>
          <p:nvPr>
            <p:ph type="dt" idx="10"/>
          </p:nvPr>
        </p:nvSpPr>
        <p:spPr/>
        <p:txBody>
          <a:bodyPr/>
          <a:lstStyle/>
          <a:p>
            <a:r>
              <a:rPr lang="en-US"/>
              <a:t>May 2024</a:t>
            </a:r>
            <a:endParaRPr lang="en-GB"/>
          </a:p>
        </p:txBody>
      </p:sp>
    </p:spTree>
    <p:extLst>
      <p:ext uri="{BB962C8B-B14F-4D97-AF65-F5344CB8AC3E}">
        <p14:creationId xmlns:p14="http://schemas.microsoft.com/office/powerpoint/2010/main" val="3204346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May 2024</a:t>
            </a:r>
          </a:p>
        </p:txBody>
      </p:sp>
      <p:graphicFrame>
        <p:nvGraphicFramePr>
          <p:cNvPr id="3" name="Table 2"/>
          <p:cNvGraphicFramePr>
            <a:graphicFrameLocks noGrp="1"/>
          </p:cNvGraphicFramePr>
          <p:nvPr>
            <p:extLst>
              <p:ext uri="{D42A27DB-BD31-4B8C-83A1-F6EECF244321}">
                <p14:modId xmlns:p14="http://schemas.microsoft.com/office/powerpoint/2010/main" val="1859242146"/>
              </p:ext>
            </p:extLst>
          </p:nvPr>
        </p:nvGraphicFramePr>
        <p:xfrm>
          <a:off x="914401" y="2909272"/>
          <a:ext cx="10721434" cy="2881928"/>
        </p:xfrm>
        <a:graphic>
          <a:graphicData uri="http://schemas.openxmlformats.org/drawingml/2006/table">
            <a:tbl>
              <a:tblPr firstRow="1" bandRow="1">
                <a:tableStyleId>{5C22544A-7EE6-4342-B048-85BDC9FD1C3A}</a:tableStyleId>
              </a:tblPr>
              <a:tblGrid>
                <a:gridCol w="3685111">
                  <a:extLst>
                    <a:ext uri="{9D8B030D-6E8A-4147-A177-3AD203B41FA5}">
                      <a16:colId xmlns:a16="http://schemas.microsoft.com/office/drawing/2014/main" val="3336049185"/>
                    </a:ext>
                  </a:extLst>
                </a:gridCol>
                <a:gridCol w="1910260">
                  <a:extLst>
                    <a:ext uri="{9D8B030D-6E8A-4147-A177-3AD203B41FA5}">
                      <a16:colId xmlns:a16="http://schemas.microsoft.com/office/drawing/2014/main" val="1921072032"/>
                    </a:ext>
                  </a:extLst>
                </a:gridCol>
                <a:gridCol w="1671478">
                  <a:extLst>
                    <a:ext uri="{9D8B030D-6E8A-4147-A177-3AD203B41FA5}">
                      <a16:colId xmlns:a16="http://schemas.microsoft.com/office/drawing/2014/main" val="3854697234"/>
                    </a:ext>
                  </a:extLst>
                </a:gridCol>
                <a:gridCol w="3454585">
                  <a:extLst>
                    <a:ext uri="{9D8B030D-6E8A-4147-A177-3AD203B41FA5}">
                      <a16:colId xmlns:a16="http://schemas.microsoft.com/office/drawing/2014/main" val="3834352144"/>
                    </a:ext>
                  </a:extLst>
                </a:gridCol>
              </a:tblGrid>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a:t>
                      </a:r>
                      <a:r>
                        <a:rPr kumimoji="0" lang="en-US" sz="1600" b="1" i="0" u="none" strike="noStrike" cap="none" normalizeH="0" baseline="0" dirty="0" err="1">
                          <a:ln>
                            <a:noFill/>
                          </a:ln>
                          <a:solidFill>
                            <a:schemeClr val="tx1"/>
                          </a:solidFill>
                          <a:effectLst/>
                          <a:latin typeface="Times New Roman" pitchFamily="18" charset="0"/>
                        </a:rPr>
                        <a:t>RevCom</a:t>
                      </a:r>
                      <a:r>
                        <a:rPr kumimoji="0" lang="en-US" sz="1600" b="1" i="0" u="none" strike="noStrike" cap="none" normalizeH="0" baseline="0" dirty="0">
                          <a:ln>
                            <a:noFill/>
                          </a:ln>
                          <a:solidFill>
                            <a:schemeClr val="tx1"/>
                          </a:solidFill>
                          <a:effectLst/>
                          <a:latin typeface="Times New Roman" pitchFamily="18" charset="0"/>
                        </a:rPr>
                        <a:t> Date</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6203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1031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94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6</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bl>
          </a:graphicData>
        </a:graphic>
      </p:graphicFrame>
      <p:sp>
        <p:nvSpPr>
          <p:cNvPr id="7" name="Footer Placeholder 6">
            <a:extLst>
              <a:ext uri="{FF2B5EF4-FFF2-40B4-BE49-F238E27FC236}">
                <a16:creationId xmlns:a16="http://schemas.microsoft.com/office/drawing/2014/main" id="{BB6B7B75-797A-4BCA-8860-072072F49722}"/>
              </a:ext>
            </a:extLst>
          </p:cNvPr>
          <p:cNvSpPr>
            <a:spLocks noGrp="1"/>
          </p:cNvSpPr>
          <p:nvPr>
            <p:ph type="ftr" idx="14"/>
          </p:nvPr>
        </p:nvSpPr>
        <p:spPr/>
        <p:txBody>
          <a:bodyPr/>
          <a:lstStyle/>
          <a:p>
            <a:r>
              <a:rPr lang="en-GB"/>
              <a:t>Emily Qi, Intel</a:t>
            </a:r>
            <a:endParaRPr lang="en-GB" dirty="0"/>
          </a:p>
        </p:txBody>
      </p:sp>
      <p:sp>
        <p:nvSpPr>
          <p:cNvPr id="8" name="Slide Number Placeholder 7">
            <a:extLst>
              <a:ext uri="{FF2B5EF4-FFF2-40B4-BE49-F238E27FC236}">
                <a16:creationId xmlns:a16="http://schemas.microsoft.com/office/drawing/2014/main" id="{ED8AD8E2-6207-4B7D-A14C-1704E51AE73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 name="Date Placeholder 8">
            <a:extLst>
              <a:ext uri="{FF2B5EF4-FFF2-40B4-BE49-F238E27FC236}">
                <a16:creationId xmlns:a16="http://schemas.microsoft.com/office/drawing/2014/main" id="{7A79D07F-881F-49F7-B81B-8BE14885493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241886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802.18 Liaison Report – May 2024</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15 May 2024</a:t>
            </a:r>
          </a:p>
        </p:txBody>
      </p:sp>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a:t>
            </a:r>
          </a:p>
        </p:txBody>
      </p:sp>
      <p:graphicFrame>
        <p:nvGraphicFramePr>
          <p:cNvPr id="12" name="Object 11"/>
          <p:cNvGraphicFramePr>
            <a:graphicFrameLocks noChangeAspect="1"/>
          </p:cNvGraphicFramePr>
          <p:nvPr>
            <p:extLst>
              <p:ext uri="{D42A27DB-BD31-4B8C-83A1-F6EECF244321}">
                <p14:modId xmlns:p14="http://schemas.microsoft.com/office/powerpoint/2010/main" val="3222110337"/>
              </p:ext>
            </p:extLst>
          </p:nvPr>
        </p:nvGraphicFramePr>
        <p:xfrm>
          <a:off x="2971800" y="4191000"/>
          <a:ext cx="8591550" cy="4572000"/>
        </p:xfrm>
        <a:graphic>
          <a:graphicData uri="http://schemas.openxmlformats.org/presentationml/2006/ole">
            <mc:AlternateContent xmlns:mc="http://schemas.openxmlformats.org/markup-compatibility/2006">
              <mc:Choice xmlns:v="urn:schemas-microsoft-com:vml" Requires="v">
                <p:oleObj spid="_x0000_s12294" name="Document" r:id="rId4" imgW="8284803" imgH="4492752" progId="Word.Document.8">
                  <p:embed/>
                </p:oleObj>
              </mc:Choice>
              <mc:Fallback>
                <p:oleObj name="Document" r:id="rId4" imgW="8284803" imgH="4492752" progId="Word.Document.8">
                  <p:embed/>
                  <p:pic>
                    <p:nvPicPr>
                      <p:cNvPr id="12" name="Object 11"/>
                      <p:cNvPicPr>
                        <a:picLocks noChangeAspect="1" noChangeArrowheads="1"/>
                      </p:cNvPicPr>
                      <p:nvPr/>
                    </p:nvPicPr>
                    <p:blipFill>
                      <a:blip r:embed="rId5"/>
                      <a:srcRect/>
                      <a:stretch>
                        <a:fillRect/>
                      </a:stretch>
                    </p:blipFill>
                    <p:spPr bwMode="auto">
                      <a:xfrm>
                        <a:off x="2971800" y="4191000"/>
                        <a:ext cx="8591550" cy="4572000"/>
                      </a:xfrm>
                      <a:prstGeom prst="rect">
                        <a:avLst/>
                      </a:prstGeom>
                      <a:noFill/>
                      <a:ln>
                        <a:noFill/>
                      </a:ln>
                      <a:effectLst/>
                    </p:spPr>
                  </p:pic>
                </p:oleObj>
              </mc:Fallback>
            </mc:AlternateContent>
          </a:graphicData>
        </a:graphic>
      </p:graphicFrame>
      <p:sp>
        <p:nvSpPr>
          <p:cNvPr id="2" name="Footer Placeholder 1">
            <a:extLst>
              <a:ext uri="{FF2B5EF4-FFF2-40B4-BE49-F238E27FC236}">
                <a16:creationId xmlns:a16="http://schemas.microsoft.com/office/drawing/2014/main" id="{A7875F96-8A55-40C0-BEB1-41597DEAD749}"/>
              </a:ext>
            </a:extLst>
          </p:cNvPr>
          <p:cNvSpPr>
            <a:spLocks noGrp="1"/>
          </p:cNvSpPr>
          <p:nvPr>
            <p:ph type="ftr" idx="14"/>
          </p:nvPr>
        </p:nvSpPr>
        <p:spPr/>
        <p:txBody>
          <a:bodyPr/>
          <a:lstStyle/>
          <a:p>
            <a:r>
              <a:rPr lang="en-GB"/>
              <a:t>Edward Au, Huawei</a:t>
            </a:r>
            <a:endParaRPr lang="en-GB" dirty="0"/>
          </a:p>
        </p:txBody>
      </p:sp>
      <p:sp>
        <p:nvSpPr>
          <p:cNvPr id="3" name="Slide Number Placeholder 2">
            <a:extLst>
              <a:ext uri="{FF2B5EF4-FFF2-40B4-BE49-F238E27FC236}">
                <a16:creationId xmlns:a16="http://schemas.microsoft.com/office/drawing/2014/main" id="{9A0E3958-7F4A-4794-BD24-A2E7ECC9ED4A}"/>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4" name="Date Placeholder 3">
            <a:extLst>
              <a:ext uri="{FF2B5EF4-FFF2-40B4-BE49-F238E27FC236}">
                <a16:creationId xmlns:a16="http://schemas.microsoft.com/office/drawing/2014/main" id="{304FD3B7-B0B6-4A40-810F-730781062CCC}"/>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456270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RR-TAG at a glance</a:t>
            </a:r>
          </a:p>
        </p:txBody>
      </p:sp>
      <p:sp>
        <p:nvSpPr>
          <p:cNvPr id="10" name="Content Placeholder 2"/>
          <p:cNvSpPr>
            <a:spLocks noGrp="1"/>
          </p:cNvSpPr>
          <p:nvPr>
            <p:ph idx="1"/>
          </p:nvPr>
        </p:nvSpPr>
        <p:spPr>
          <a:xfrm>
            <a:off x="838200" y="1524000"/>
            <a:ext cx="10363200" cy="4113213"/>
          </a:xfrm>
        </p:spPr>
        <p:txBody>
          <a:bodyPr/>
          <a:lstStyle/>
          <a:p>
            <a:pPr algn="just"/>
            <a:r>
              <a:rPr lang="en-US" altLang="en-US" sz="2200" dirty="0"/>
              <a:t>Membership as of 19 March 2024</a:t>
            </a:r>
          </a:p>
          <a:p>
            <a:pPr lvl="1" algn="just">
              <a:spcBef>
                <a:spcPts val="300"/>
              </a:spcBef>
              <a:buFont typeface="Arial" panose="020B0604020202020204" pitchFamily="34" charset="0"/>
              <a:buChar char="•"/>
            </a:pPr>
            <a:r>
              <a:rPr lang="en-US" altLang="en-US" sz="1800" dirty="0"/>
              <a:t>57 voters (including 10 on LMSC)</a:t>
            </a:r>
          </a:p>
          <a:p>
            <a:pPr lvl="1" algn="just">
              <a:spcBef>
                <a:spcPts val="300"/>
              </a:spcBef>
              <a:buFont typeface="Arial" panose="020B0604020202020204" pitchFamily="34" charset="0"/>
              <a:buChar char="•"/>
            </a:pPr>
            <a:r>
              <a:rPr lang="en-US" altLang="en-US" sz="1800" dirty="0"/>
              <a:t>4 nearly voters</a:t>
            </a:r>
          </a:p>
          <a:p>
            <a:pPr lvl="1" algn="just">
              <a:spcBef>
                <a:spcPts val="300"/>
              </a:spcBef>
              <a:buFont typeface="Arial" panose="020B0604020202020204" pitchFamily="34" charset="0"/>
              <a:buChar char="•"/>
            </a:pPr>
            <a:r>
              <a:rPr lang="en-US" altLang="en-US" sz="1800" dirty="0"/>
              <a:t>17 aspirants </a:t>
            </a:r>
            <a:endParaRPr lang="en-US" altLang="en-US" dirty="0"/>
          </a:p>
          <a:p>
            <a:pPr algn="just"/>
            <a:r>
              <a:rPr lang="en-US" altLang="en-US" sz="2200" dirty="0"/>
              <a:t>Officers</a:t>
            </a:r>
          </a:p>
          <a:p>
            <a:pPr lvl="1" algn="just">
              <a:spcBef>
                <a:spcPts val="300"/>
              </a:spcBef>
              <a:buFont typeface="Arial" panose="020B0604020202020204" pitchFamily="34" charset="0"/>
              <a:buChar char="•"/>
            </a:pPr>
            <a:r>
              <a:rPr lang="en-US" altLang="en-US" sz="1800" dirty="0"/>
              <a:t>Chair:  Edward Au (Huawei Technologies)</a:t>
            </a:r>
          </a:p>
          <a:p>
            <a:pPr lvl="1" algn="just">
              <a:spcBef>
                <a:spcPts val="300"/>
              </a:spcBef>
              <a:buFont typeface="Arial" panose="020B0604020202020204" pitchFamily="34" charset="0"/>
              <a:buChar char="•"/>
            </a:pPr>
            <a:r>
              <a:rPr lang="en-US" altLang="en-US" sz="1800" dirty="0"/>
              <a:t>Co-Vice Chair:  Gaurav </a:t>
            </a:r>
            <a:r>
              <a:rPr lang="en-US" altLang="en-US" sz="1800" dirty="0" err="1"/>
              <a:t>Patwardhan</a:t>
            </a:r>
            <a:r>
              <a:rPr lang="en-US" altLang="en-US" sz="1800" dirty="0"/>
              <a:t> (Hewlett Packard Enterprise)</a:t>
            </a:r>
          </a:p>
          <a:p>
            <a:pPr lvl="1" algn="just">
              <a:spcBef>
                <a:spcPts val="300"/>
              </a:spcBef>
              <a:buFont typeface="Arial" panose="020B0604020202020204" pitchFamily="34" charset="0"/>
              <a:buChar char="•"/>
            </a:pPr>
            <a:r>
              <a:rPr lang="en-US" altLang="en-US" sz="1800" dirty="0"/>
              <a:t>Co-Vice Chair:  Al </a:t>
            </a:r>
            <a:r>
              <a:rPr lang="en-US" altLang="en-US" sz="1800" dirty="0" err="1"/>
              <a:t>Petrick</a:t>
            </a:r>
            <a:r>
              <a:rPr lang="en-US" altLang="en-US" sz="1800" dirty="0"/>
              <a:t> (Skyworks Solutions)</a:t>
            </a:r>
          </a:p>
          <a:p>
            <a:pPr lvl="1" algn="just">
              <a:spcBef>
                <a:spcPts val="300"/>
              </a:spcBef>
              <a:buFont typeface="Arial" panose="020B0604020202020204" pitchFamily="34" charset="0"/>
              <a:buChar char="•"/>
            </a:pPr>
            <a:r>
              <a:rPr lang="en-US" altLang="en-US" sz="1800" dirty="0">
                <a:solidFill>
                  <a:schemeClr val="tx1"/>
                </a:solidFill>
                <a:cs typeface="Arial" panose="020B0604020202020204" pitchFamily="34" charset="0"/>
              </a:rPr>
              <a:t>IEEE SA Program Manager:  Jodi </a:t>
            </a:r>
            <a:r>
              <a:rPr lang="en-US" altLang="en-US" sz="1800" dirty="0" err="1">
                <a:solidFill>
                  <a:schemeClr val="tx1"/>
                </a:solidFill>
                <a:cs typeface="Arial" panose="020B0604020202020204" pitchFamily="34" charset="0"/>
              </a:rPr>
              <a:t>Haasz</a:t>
            </a:r>
            <a:r>
              <a:rPr lang="en-US" altLang="en-US" sz="1800" dirty="0">
                <a:solidFill>
                  <a:schemeClr val="tx1"/>
                </a:solidFill>
                <a:cs typeface="Arial" panose="020B0604020202020204" pitchFamily="34" charset="0"/>
              </a:rPr>
              <a:t> (IEEE SA)</a:t>
            </a:r>
            <a:endParaRPr lang="en-US" altLang="en-US" sz="1800" dirty="0">
              <a:solidFill>
                <a:schemeClr val="tx1"/>
              </a:solidFil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
        <p:nvSpPr>
          <p:cNvPr id="3" name="Footer Placeholder 2">
            <a:extLst>
              <a:ext uri="{FF2B5EF4-FFF2-40B4-BE49-F238E27FC236}">
                <a16:creationId xmlns:a16="http://schemas.microsoft.com/office/drawing/2014/main" id="{FFDCC483-DC72-41C1-986D-C0C2116F9E91}"/>
              </a:ext>
            </a:extLst>
          </p:cNvPr>
          <p:cNvSpPr>
            <a:spLocks noGrp="1"/>
          </p:cNvSpPr>
          <p:nvPr>
            <p:ph type="ftr" idx="14"/>
          </p:nvPr>
        </p:nvSpPr>
        <p:spPr/>
        <p:txBody>
          <a:bodyPr/>
          <a:lstStyle/>
          <a:p>
            <a:r>
              <a:rPr lang="en-GB"/>
              <a:t>Edward Au, Huawei</a:t>
            </a:r>
            <a:endParaRPr lang="en-GB" dirty="0"/>
          </a:p>
        </p:txBody>
      </p:sp>
      <p:sp>
        <p:nvSpPr>
          <p:cNvPr id="4" name="Slide Number Placeholder 3">
            <a:extLst>
              <a:ext uri="{FF2B5EF4-FFF2-40B4-BE49-F238E27FC236}">
                <a16:creationId xmlns:a16="http://schemas.microsoft.com/office/drawing/2014/main" id="{8EB2FCA2-74F8-4EEB-A1E1-FB9865E99FBE}"/>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Date Placeholder 4">
            <a:extLst>
              <a:ext uri="{FF2B5EF4-FFF2-40B4-BE49-F238E27FC236}">
                <a16:creationId xmlns:a16="http://schemas.microsoft.com/office/drawing/2014/main" id="{5C5040B9-0046-4F68-BFFA-FCD32CA4765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2238919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Progress since the 2024 March plenary</a:t>
            </a:r>
          </a:p>
        </p:txBody>
      </p:sp>
      <p:sp>
        <p:nvSpPr>
          <p:cNvPr id="10" name="Content Placeholder 2"/>
          <p:cNvSpPr>
            <a:spLocks noGrp="1"/>
          </p:cNvSpPr>
          <p:nvPr>
            <p:ph idx="1"/>
          </p:nvPr>
        </p:nvSpPr>
        <p:spPr>
          <a:xfrm>
            <a:off x="838200" y="1524001"/>
            <a:ext cx="10363200" cy="762000"/>
          </a:xfrm>
        </p:spPr>
        <p:txBody>
          <a:bodyPr/>
          <a:lstStyle/>
          <a:p>
            <a:pPr algn="just">
              <a:buFont typeface="Arial" panose="020B0604020202020204" pitchFamily="34" charset="0"/>
              <a:buChar char="•"/>
            </a:pPr>
            <a:r>
              <a:rPr lang="en-US" altLang="en-US" sz="2200" dirty="0"/>
              <a:t>Reviewed the </a:t>
            </a:r>
            <a:r>
              <a:rPr lang="en-US" altLang="en-US" sz="2200" dirty="0">
                <a:hlinkClick r:id="rId3"/>
              </a:rPr>
              <a:t>latest ongoing consultations</a:t>
            </a:r>
            <a:endParaRPr lang="en-US" altLang="en-US" sz="2200" dirty="0"/>
          </a:p>
          <a:p>
            <a:pPr algn="just">
              <a:spcBef>
                <a:spcPts val="1800"/>
              </a:spcBef>
              <a:buFont typeface="Arial" panose="020B0604020202020204" pitchFamily="34" charset="0"/>
              <a:buChar char="•"/>
            </a:pPr>
            <a:r>
              <a:rPr lang="en-US" altLang="en-US" sz="2200" dirty="0"/>
              <a:t>Approved the following IEEE 802 LMSC submissions:</a:t>
            </a:r>
          </a:p>
          <a:p>
            <a:pPr lvl="1" algn="just">
              <a:buFont typeface="Arial" panose="020B0604020202020204" pitchFamily="34" charset="0"/>
              <a:buChar char="•"/>
            </a:pPr>
            <a:r>
              <a:rPr lang="en-US" sz="1800" dirty="0"/>
              <a:t>US FCC:  </a:t>
            </a:r>
            <a:r>
              <a:rPr lang="en-US" sz="1800" dirty="0">
                <a:hlinkClick r:id="rId4"/>
              </a:rPr>
              <a:t>6 GHz Second Further Notice of Proposed Rulemaking</a:t>
            </a:r>
            <a:endParaRPr lang="en-US" sz="1800" dirty="0"/>
          </a:p>
          <a:p>
            <a:pPr lvl="1" algn="just">
              <a:buFont typeface="Arial" panose="020B0604020202020204" pitchFamily="34" charset="0"/>
              <a:buChar char="•"/>
            </a:pPr>
            <a:r>
              <a:rPr lang="en-US" sz="1800" dirty="0"/>
              <a:t>CEPT:  </a:t>
            </a:r>
            <a:r>
              <a:rPr lang="en-US" sz="1800" dirty="0">
                <a:hlinkClick r:id="rId5"/>
              </a:rPr>
              <a:t>Draft ECC Report 355</a:t>
            </a:r>
            <a:endParaRPr lang="en-US" sz="1800" dirty="0"/>
          </a:p>
          <a:p>
            <a:pPr lvl="1" algn="just">
              <a:buFont typeface="Arial" panose="020B0604020202020204" pitchFamily="34" charset="0"/>
              <a:buChar char="•"/>
            </a:pPr>
            <a:r>
              <a:rPr lang="en-US" sz="1800" dirty="0"/>
              <a:t>ITU-R Working Party 5A:  </a:t>
            </a:r>
            <a:r>
              <a:rPr lang="en-US" sz="1800" dirty="0">
                <a:hlinkClick r:id="rId6"/>
              </a:rPr>
              <a:t>Proposed modification to ITU-R M.1450-5</a:t>
            </a:r>
            <a:endParaRPr lang="en-US" sz="1800" dirty="0"/>
          </a:p>
          <a:p>
            <a:pPr lvl="1" algn="just">
              <a:buFont typeface="Arial" panose="020B0604020202020204" pitchFamily="34" charset="0"/>
              <a:buChar char="•"/>
            </a:pPr>
            <a:r>
              <a:rPr lang="en-US" sz="1800" dirty="0"/>
              <a:t>Thailand NBTC:  </a:t>
            </a:r>
            <a:r>
              <a:rPr lang="en-US" sz="1800" dirty="0">
                <a:hlinkClick r:id="rId7"/>
              </a:rPr>
              <a:t>Draft amendment to technical standards for telecommunications equipment and equipment using the frequency 5.925 – 6.425 GHz</a:t>
            </a:r>
            <a:endParaRPr lang="en-US" sz="1800" dirty="0"/>
          </a:p>
          <a:p>
            <a:pPr lvl="1" algn="just">
              <a:buFont typeface="Arial" panose="020B0604020202020204" pitchFamily="34" charset="0"/>
              <a:buChar char="•"/>
            </a:pPr>
            <a:r>
              <a:rPr lang="en-US" sz="1800" dirty="0"/>
              <a:t>Canada RABC:  </a:t>
            </a:r>
            <a:r>
              <a:rPr lang="en-US" sz="1800" dirty="0">
                <a:hlinkClick r:id="rId8"/>
              </a:rPr>
              <a:t>RSS-210 Issue 11: </a:t>
            </a:r>
            <a:r>
              <a:rPr lang="en-US" sz="1800" dirty="0" err="1">
                <a:hlinkClick r:id="rId8"/>
              </a:rPr>
              <a:t>Licence</a:t>
            </a:r>
            <a:r>
              <a:rPr lang="en-US" sz="1800" dirty="0">
                <a:hlinkClick r:id="rId8"/>
              </a:rPr>
              <a:t>-Exempt Radio Apparatus: Category I Equipment</a:t>
            </a:r>
            <a:endParaRPr lang="en-US" sz="1800" dirty="0"/>
          </a:p>
          <a:p>
            <a:pPr lvl="1" algn="just">
              <a:buFont typeface="Arial" panose="020B0604020202020204" pitchFamily="34" charset="0"/>
              <a:buChar char="•"/>
            </a:pPr>
            <a:r>
              <a:rPr lang="en-US" sz="1800" spc="-5" dirty="0">
                <a:solidFill>
                  <a:schemeClr val="tx1"/>
                </a:solidFill>
                <a:cs typeface="Arial"/>
              </a:rPr>
              <a:t>Australia ACMA:  </a:t>
            </a:r>
            <a:r>
              <a:rPr lang="en-US" sz="1800" spc="-5" dirty="0">
                <a:solidFill>
                  <a:schemeClr val="tx1"/>
                </a:solidFill>
                <a:cs typeface="Arial"/>
                <a:hlinkClick r:id="rId9"/>
              </a:rPr>
              <a:t>Draft Five-year spectrum outlook 2024-29 and 2024-25 work program</a:t>
            </a:r>
            <a:endParaRPr lang="en-US" altLang="en-US" sz="2200" dirty="0"/>
          </a:p>
          <a:p>
            <a:pPr algn="just">
              <a:spcBef>
                <a:spcPts val="2400"/>
              </a:spcBef>
              <a:spcAft>
                <a:spcPts val="600"/>
              </a:spcAft>
              <a:buFont typeface="Arial" panose="020B0604020202020204" pitchFamily="34" charset="0"/>
              <a:buChar char="•"/>
            </a:pPr>
            <a:r>
              <a:rPr lang="en-US" altLang="en-US" sz="2200" dirty="0"/>
              <a:t>Discussed the latest topics related to spectrum and regulation in Europe, North America, and Asia Pacific.</a:t>
            </a:r>
          </a:p>
          <a:p>
            <a:pPr algn="just">
              <a:buFont typeface="Arial" panose="020B0604020202020204" pitchFamily="34" charset="0"/>
              <a:buChar char="•"/>
            </a:pPr>
            <a:endParaRPr lang="en-US" altLang="en-US" sz="22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
        <p:nvSpPr>
          <p:cNvPr id="3" name="Footer Placeholder 2">
            <a:extLst>
              <a:ext uri="{FF2B5EF4-FFF2-40B4-BE49-F238E27FC236}">
                <a16:creationId xmlns:a16="http://schemas.microsoft.com/office/drawing/2014/main" id="{10072E82-34F2-40E5-A2AE-7CD2DB1E875C}"/>
              </a:ext>
            </a:extLst>
          </p:cNvPr>
          <p:cNvSpPr>
            <a:spLocks noGrp="1"/>
          </p:cNvSpPr>
          <p:nvPr>
            <p:ph type="ftr" idx="14"/>
          </p:nvPr>
        </p:nvSpPr>
        <p:spPr/>
        <p:txBody>
          <a:bodyPr/>
          <a:lstStyle/>
          <a:p>
            <a:r>
              <a:rPr lang="en-GB"/>
              <a:t>Edward Au, Huawei</a:t>
            </a:r>
            <a:endParaRPr lang="en-GB" dirty="0"/>
          </a:p>
        </p:txBody>
      </p:sp>
      <p:sp>
        <p:nvSpPr>
          <p:cNvPr id="4" name="Slide Number Placeholder 3">
            <a:extLst>
              <a:ext uri="{FF2B5EF4-FFF2-40B4-BE49-F238E27FC236}">
                <a16:creationId xmlns:a16="http://schemas.microsoft.com/office/drawing/2014/main" id="{4D98E69D-B3C8-40CA-9B33-B1658A5FEF4A}"/>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Date Placeholder 4">
            <a:extLst>
              <a:ext uri="{FF2B5EF4-FFF2-40B4-BE49-F238E27FC236}">
                <a16:creationId xmlns:a16="http://schemas.microsoft.com/office/drawing/2014/main" id="{8A6681E2-5523-4E17-81D4-FD0F1714444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4122675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838200" y="606426"/>
            <a:ext cx="10439400"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Objectives this week (1)</a:t>
            </a:r>
          </a:p>
        </p:txBody>
      </p:sp>
      <p:sp>
        <p:nvSpPr>
          <p:cNvPr id="11" name="Content Placeholder 2"/>
          <p:cNvSpPr>
            <a:spLocks noGrp="1"/>
          </p:cNvSpPr>
          <p:nvPr>
            <p:ph idx="1"/>
          </p:nvPr>
        </p:nvSpPr>
        <p:spPr>
          <a:xfrm>
            <a:off x="914400" y="1524000"/>
            <a:ext cx="7924800" cy="4495800"/>
          </a:xfrm>
        </p:spPr>
        <p:txBody>
          <a:bodyPr/>
          <a:lstStyle/>
          <a:p>
            <a:pPr marL="230188" marR="117475" indent="-230188" algn="just">
              <a:buFont typeface="Times New Roman" pitchFamily="16" charset="0"/>
              <a:buChar char="•"/>
              <a:tabLst>
                <a:tab pos="230188" algn="l"/>
              </a:tabLst>
            </a:pPr>
            <a:r>
              <a:rPr lang="en-US" sz="1800" dirty="0"/>
              <a:t>Invited presentation (remote)</a:t>
            </a:r>
          </a:p>
          <a:p>
            <a:pPr marL="630238" marR="117475" lvl="1" indent="-230188" algn="just">
              <a:buFont typeface="Times New Roman" pitchFamily="16" charset="0"/>
              <a:buChar char="•"/>
              <a:tabLst>
                <a:tab pos="230188" algn="l"/>
              </a:tabLst>
            </a:pPr>
            <a:r>
              <a:rPr lang="en-US" sz="1600" b="0" dirty="0"/>
              <a:t>Title:  </a:t>
            </a:r>
            <a:r>
              <a:rPr lang="en-US" sz="1600" dirty="0"/>
              <a:t>Selected aspects of radio spectrum management and regulation in the Republic of Poland</a:t>
            </a:r>
            <a:endParaRPr lang="en-US" sz="1600" b="0" dirty="0"/>
          </a:p>
          <a:p>
            <a:pPr marL="630238" marR="117475" lvl="1" indent="-230188" algn="just">
              <a:buFont typeface="Times New Roman" pitchFamily="16" charset="0"/>
              <a:buChar char="•"/>
              <a:tabLst>
                <a:tab pos="230188" algn="l"/>
              </a:tabLst>
            </a:pPr>
            <a:r>
              <a:rPr lang="en-US" sz="1600" b="0" dirty="0"/>
              <a:t>Author: </a:t>
            </a:r>
            <a:r>
              <a:rPr lang="en-US" sz="1600" b="1" dirty="0"/>
              <a:t>Mr. </a:t>
            </a:r>
            <a:r>
              <a:rPr lang="en-US" sz="1600" b="1" dirty="0" err="1"/>
              <a:t>Mariusz</a:t>
            </a:r>
            <a:r>
              <a:rPr lang="en-US" sz="1600" b="1" dirty="0"/>
              <a:t> </a:t>
            </a:r>
            <a:r>
              <a:rPr lang="en-US" sz="1600" b="1" dirty="0" err="1"/>
              <a:t>Gruszczyński</a:t>
            </a:r>
            <a:r>
              <a:rPr lang="en-US" sz="1600" dirty="0"/>
              <a:t>, Head of </a:t>
            </a:r>
            <a:r>
              <a:rPr lang="en-US" sz="1600" dirty="0" err="1"/>
              <a:t>Radiocommunication</a:t>
            </a:r>
            <a:r>
              <a:rPr lang="en-US" sz="1600" dirty="0"/>
              <a:t> Networks Unit in the Department of Radio Spectrum of the Office of Electronic Communications (UKE), Poland</a:t>
            </a:r>
            <a:endParaRPr lang="en-US" sz="1600" b="0" dirty="0"/>
          </a:p>
          <a:p>
            <a:pPr marL="630238" marR="117475" lvl="1" indent="-230188" algn="just">
              <a:buFont typeface="Times New Roman" pitchFamily="16" charset="0"/>
              <a:buChar char="•"/>
              <a:tabLst>
                <a:tab pos="230188" algn="l"/>
              </a:tabLst>
            </a:pPr>
            <a:r>
              <a:rPr lang="en-US" sz="1600" b="0" dirty="0"/>
              <a:t>Document: </a:t>
            </a:r>
            <a:r>
              <a:rPr lang="en-US" sz="1600" b="0" dirty="0">
                <a:hlinkClick r:id="rId3"/>
              </a:rPr>
              <a:t>18-24/0053</a:t>
            </a:r>
            <a:endParaRPr lang="en-US" sz="1600" b="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
        <p:nvSpPr>
          <p:cNvPr id="12" name="Rectangle 11"/>
          <p:cNvSpPr/>
          <p:nvPr/>
        </p:nvSpPr>
        <p:spPr>
          <a:xfrm>
            <a:off x="9421565" y="4562656"/>
            <a:ext cx="2153154" cy="276999"/>
          </a:xfrm>
          <a:prstGeom prst="rect">
            <a:avLst/>
          </a:prstGeom>
        </p:spPr>
        <p:txBody>
          <a:bodyPr wrap="none">
            <a:spAutoFit/>
          </a:bodyPr>
          <a:lstStyle/>
          <a:p>
            <a:r>
              <a:rPr lang="en-US" sz="1200" dirty="0">
                <a:solidFill>
                  <a:schemeClr val="tx1"/>
                </a:solidFill>
              </a:rPr>
              <a:t>  Source: </a:t>
            </a:r>
            <a:r>
              <a:rPr lang="en-US" sz="1200" dirty="0" err="1">
                <a:solidFill>
                  <a:schemeClr val="tx1"/>
                </a:solidFill>
              </a:rPr>
              <a:t>Mariusz</a:t>
            </a:r>
            <a:r>
              <a:rPr lang="en-US" sz="1200" dirty="0">
                <a:solidFill>
                  <a:schemeClr val="tx1"/>
                </a:solidFill>
              </a:rPr>
              <a:t> </a:t>
            </a:r>
            <a:r>
              <a:rPr lang="en-US" sz="1200" dirty="0" err="1">
                <a:solidFill>
                  <a:schemeClr val="tx1"/>
                </a:solidFill>
              </a:rPr>
              <a:t>Gruszczyński</a:t>
            </a:r>
            <a:endParaRPr lang="en-US" sz="1200" dirty="0">
              <a:solidFill>
                <a:schemeClr val="tx1"/>
              </a:solidFill>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45431" y="1676401"/>
            <a:ext cx="2244603" cy="2834100"/>
          </a:xfrm>
          <a:prstGeom prst="rect">
            <a:avLst/>
          </a:prstGeom>
        </p:spPr>
      </p:pic>
      <p:sp>
        <p:nvSpPr>
          <p:cNvPr id="3" name="Footer Placeholder 2">
            <a:extLst>
              <a:ext uri="{FF2B5EF4-FFF2-40B4-BE49-F238E27FC236}">
                <a16:creationId xmlns:a16="http://schemas.microsoft.com/office/drawing/2014/main" id="{CEFACD09-C539-4863-9E45-7F64A4B8C071}"/>
              </a:ext>
            </a:extLst>
          </p:cNvPr>
          <p:cNvSpPr>
            <a:spLocks noGrp="1"/>
          </p:cNvSpPr>
          <p:nvPr>
            <p:ph type="ftr" idx="14"/>
          </p:nvPr>
        </p:nvSpPr>
        <p:spPr/>
        <p:txBody>
          <a:bodyPr/>
          <a:lstStyle/>
          <a:p>
            <a:r>
              <a:rPr lang="en-GB"/>
              <a:t>Edward Au, Huawei</a:t>
            </a:r>
            <a:endParaRPr lang="en-GB" dirty="0"/>
          </a:p>
        </p:txBody>
      </p:sp>
      <p:sp>
        <p:nvSpPr>
          <p:cNvPr id="4" name="Slide Number Placeholder 3">
            <a:extLst>
              <a:ext uri="{FF2B5EF4-FFF2-40B4-BE49-F238E27FC236}">
                <a16:creationId xmlns:a16="http://schemas.microsoft.com/office/drawing/2014/main" id="{CC6A1292-90BA-44AB-B64A-BC35183708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Date Placeholder 4">
            <a:extLst>
              <a:ext uri="{FF2B5EF4-FFF2-40B4-BE49-F238E27FC236}">
                <a16:creationId xmlns:a16="http://schemas.microsoft.com/office/drawing/2014/main" id="{6C1BBC1A-3D06-4C52-BE35-832AA02EF00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2251666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838200" y="606426"/>
            <a:ext cx="10439400"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Objectives this week (2)</a:t>
            </a:r>
          </a:p>
        </p:txBody>
      </p:sp>
      <p:sp>
        <p:nvSpPr>
          <p:cNvPr id="10" name="Content Placeholder 2"/>
          <p:cNvSpPr>
            <a:spLocks noGrp="1"/>
          </p:cNvSpPr>
          <p:nvPr>
            <p:ph idx="1"/>
          </p:nvPr>
        </p:nvSpPr>
        <p:spPr>
          <a:xfrm>
            <a:off x="838200" y="1524000"/>
            <a:ext cx="10439400" cy="4648200"/>
          </a:xfrm>
        </p:spPr>
        <p:txBody>
          <a:bodyPr/>
          <a:lstStyle/>
          <a:p>
            <a:pPr algn="just">
              <a:spcBef>
                <a:spcPts val="1800"/>
              </a:spcBef>
              <a:buFont typeface="Arial" panose="020B0604020202020204" pitchFamily="34" charset="0"/>
              <a:buChar char="•"/>
            </a:pPr>
            <a:r>
              <a:rPr lang="en-US" altLang="en-US" sz="2200" dirty="0">
                <a:cs typeface="Arial" panose="020B0604020202020204" pitchFamily="34" charset="0"/>
              </a:rPr>
              <a:t>Review the following consultation, petition for rulemaking, and liaison statement:</a:t>
            </a:r>
          </a:p>
          <a:p>
            <a:pPr lvl="1" algn="just">
              <a:spcBef>
                <a:spcPts val="600"/>
              </a:spcBef>
              <a:buFont typeface="Arial" panose="020B0604020202020204" pitchFamily="34" charset="0"/>
              <a:buChar char="•"/>
            </a:pPr>
            <a:r>
              <a:rPr lang="en-US" sz="1800" spc="-5" dirty="0">
                <a:solidFill>
                  <a:schemeClr val="tx1"/>
                </a:solidFill>
                <a:cs typeface="Arial"/>
              </a:rPr>
              <a:t>South Africa ICASA:  </a:t>
            </a:r>
            <a:r>
              <a:rPr lang="en-US" sz="1800" dirty="0">
                <a:hlinkClick r:id="rId3"/>
              </a:rPr>
              <a:t>Draft Radio Frequency Migration Plan</a:t>
            </a:r>
            <a:r>
              <a:rPr lang="en-US" sz="1800" dirty="0"/>
              <a:t> </a:t>
            </a:r>
          </a:p>
          <a:p>
            <a:pPr lvl="2" algn="just">
              <a:spcBef>
                <a:spcPts val="600"/>
              </a:spcBef>
              <a:buFont typeface="Arial" panose="020B0604020202020204" pitchFamily="34" charset="0"/>
              <a:buChar char="•"/>
            </a:pPr>
            <a:r>
              <a:rPr lang="en-US" sz="1600" dirty="0"/>
              <a:t>A motion on the </a:t>
            </a:r>
            <a:r>
              <a:rPr lang="en-US" sz="1600" dirty="0">
                <a:hlinkClick r:id="rId4"/>
              </a:rPr>
              <a:t>proposed response </a:t>
            </a:r>
            <a:r>
              <a:rPr lang="en-US" sz="1600" dirty="0"/>
              <a:t>expected on Thursday AM1</a:t>
            </a:r>
          </a:p>
          <a:p>
            <a:pPr lvl="1" algn="just">
              <a:spcBef>
                <a:spcPts val="600"/>
              </a:spcBef>
              <a:buFont typeface="Arial" panose="020B0604020202020204" pitchFamily="34" charset="0"/>
              <a:buChar char="•"/>
            </a:pPr>
            <a:r>
              <a:rPr lang="en-US" sz="1800" spc="-5" dirty="0">
                <a:solidFill>
                  <a:schemeClr val="tx1"/>
                </a:solidFill>
                <a:cs typeface="Arial"/>
              </a:rPr>
              <a:t>United States FCC:  </a:t>
            </a:r>
            <a:r>
              <a:rPr lang="en-US" sz="1800" spc="-5" dirty="0">
                <a:solidFill>
                  <a:schemeClr val="tx1"/>
                </a:solidFill>
                <a:cs typeface="Arial"/>
                <a:hlinkClick r:id="rId5"/>
              </a:rPr>
              <a:t>Petition for rulemaking of </a:t>
            </a:r>
            <a:r>
              <a:rPr lang="en-US" sz="1800" spc="-5" dirty="0" err="1">
                <a:solidFill>
                  <a:schemeClr val="tx1"/>
                </a:solidFill>
                <a:cs typeface="Arial"/>
                <a:hlinkClick r:id="rId5"/>
              </a:rPr>
              <a:t>NextNav</a:t>
            </a:r>
            <a:r>
              <a:rPr lang="en-US" sz="1800" spc="-5" dirty="0">
                <a:solidFill>
                  <a:schemeClr val="tx1"/>
                </a:solidFill>
                <a:cs typeface="Arial"/>
                <a:hlinkClick r:id="rId5"/>
              </a:rPr>
              <a:t> Inc. in the matter of enabling next-generation terrestrial positioning, navigation, and timing and 5G: a plan for the lower 900 MHz band (902-928 MHz)</a:t>
            </a:r>
            <a:r>
              <a:rPr lang="en-US" sz="1800" spc="-5" dirty="0">
                <a:solidFill>
                  <a:schemeClr val="tx1"/>
                </a:solidFill>
                <a:cs typeface="Arial"/>
              </a:rPr>
              <a:t> </a:t>
            </a:r>
          </a:p>
          <a:p>
            <a:pPr lvl="2" algn="just">
              <a:spcBef>
                <a:spcPts val="600"/>
              </a:spcBef>
              <a:buFont typeface="Arial" panose="020B0604020202020204" pitchFamily="34" charset="0"/>
              <a:buChar char="•"/>
            </a:pPr>
            <a:r>
              <a:rPr lang="en-US" sz="1600" spc="-5" dirty="0">
                <a:solidFill>
                  <a:schemeClr val="tx1"/>
                </a:solidFill>
                <a:cs typeface="Arial"/>
              </a:rPr>
              <a:t>Refer to the </a:t>
            </a:r>
            <a:r>
              <a:rPr lang="en-US" sz="1600" spc="-5" dirty="0">
                <a:solidFill>
                  <a:schemeClr val="tx1"/>
                </a:solidFill>
                <a:cs typeface="Arial"/>
                <a:hlinkClick r:id="rId6"/>
              </a:rPr>
              <a:t>presentation slide deck</a:t>
            </a:r>
            <a:r>
              <a:rPr lang="en-US" sz="1600" spc="-5" dirty="0">
                <a:solidFill>
                  <a:schemeClr val="tx1"/>
                </a:solidFill>
                <a:cs typeface="Arial"/>
              </a:rPr>
              <a:t> for details</a:t>
            </a:r>
          </a:p>
          <a:p>
            <a:pPr lvl="1" algn="just">
              <a:spcBef>
                <a:spcPts val="600"/>
              </a:spcBef>
              <a:buFont typeface="Arial" panose="020B0604020202020204" pitchFamily="34" charset="0"/>
              <a:buChar char="•"/>
            </a:pPr>
            <a:r>
              <a:rPr lang="en-GB" sz="1800" dirty="0">
                <a:hlinkClick r:id="rId7"/>
              </a:rPr>
              <a:t>Liaison</a:t>
            </a:r>
            <a:r>
              <a:rPr lang="en-GB" sz="1800" dirty="0"/>
              <a:t> from ETSI ISG THZ on the publication of GR THz 001 and GR THz 002</a:t>
            </a:r>
            <a:endParaRPr lang="en-US" sz="1800" spc="-5" dirty="0">
              <a:solidFill>
                <a:schemeClr val="tx1"/>
              </a:solidFill>
              <a:cs typeface="Arial"/>
            </a:endParaRPr>
          </a:p>
          <a:p>
            <a:pPr algn="just">
              <a:spcBef>
                <a:spcPts val="1800"/>
              </a:spcBef>
              <a:buFont typeface="Arial" panose="020B0604020202020204" pitchFamily="34" charset="0"/>
              <a:buChar char="•"/>
            </a:pPr>
            <a:r>
              <a:rPr lang="en-US" altLang="en-US" sz="2200" dirty="0">
                <a:cs typeface="Arial" panose="020B0604020202020204" pitchFamily="34" charset="0"/>
              </a:rPr>
              <a:t>Discuss the latest topics related to spectrum and regulation in Europe, North America, and Asia Pacific</a:t>
            </a:r>
          </a:p>
          <a:p>
            <a:pPr lvl="1" algn="just">
              <a:spcBef>
                <a:spcPts val="600"/>
              </a:spcBef>
              <a:buFont typeface="Arial" panose="020B0604020202020204" pitchFamily="34" charset="0"/>
              <a:buChar char="•"/>
            </a:pPr>
            <a:r>
              <a:rPr lang="en-US" altLang="en-US" sz="1800" dirty="0">
                <a:cs typeface="Arial" panose="020B0604020202020204" pitchFamily="34" charset="0"/>
              </a:rPr>
              <a:t>ETSI BRAN </a:t>
            </a:r>
            <a:r>
              <a:rPr lang="en-US" altLang="en-US" sz="1800" dirty="0">
                <a:cs typeface="Arial" panose="020B0604020202020204" pitchFamily="34" charset="0"/>
                <a:hlinkClick r:id="rId8"/>
              </a:rPr>
              <a:t>May 2024 update</a:t>
            </a:r>
            <a:endParaRPr lang="en-US" altLang="en-US" sz="1800" dirty="0">
              <a:cs typeface="Arial" panose="020B0604020202020204" pitchFamily="34" charset="0"/>
            </a:endParaRPr>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
        <p:nvSpPr>
          <p:cNvPr id="3" name="Footer Placeholder 2">
            <a:extLst>
              <a:ext uri="{FF2B5EF4-FFF2-40B4-BE49-F238E27FC236}">
                <a16:creationId xmlns:a16="http://schemas.microsoft.com/office/drawing/2014/main" id="{05616387-48B6-47D5-94C6-DEA91E05DD3F}"/>
              </a:ext>
            </a:extLst>
          </p:cNvPr>
          <p:cNvSpPr>
            <a:spLocks noGrp="1"/>
          </p:cNvSpPr>
          <p:nvPr>
            <p:ph type="ftr" idx="14"/>
          </p:nvPr>
        </p:nvSpPr>
        <p:spPr/>
        <p:txBody>
          <a:bodyPr/>
          <a:lstStyle/>
          <a:p>
            <a:r>
              <a:rPr lang="en-GB"/>
              <a:t>Edward Au, Huawei</a:t>
            </a:r>
            <a:endParaRPr lang="en-GB" dirty="0"/>
          </a:p>
        </p:txBody>
      </p:sp>
      <p:sp>
        <p:nvSpPr>
          <p:cNvPr id="4" name="Slide Number Placeholder 3">
            <a:extLst>
              <a:ext uri="{FF2B5EF4-FFF2-40B4-BE49-F238E27FC236}">
                <a16:creationId xmlns:a16="http://schemas.microsoft.com/office/drawing/2014/main" id="{1F4B9744-DD45-47FB-A630-C49BBFC921AC}"/>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Date Placeholder 4">
            <a:extLst>
              <a:ext uri="{FF2B5EF4-FFF2-40B4-BE49-F238E27FC236}">
                <a16:creationId xmlns:a16="http://schemas.microsoft.com/office/drawing/2014/main" id="{E764DB65-4178-4488-9E98-D3787ADFF67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31121597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i="0" dirty="0">
                <a:solidFill>
                  <a:srgbClr val="000000"/>
                </a:solidFill>
                <a:effectLst/>
              </a:rPr>
              <a:t>802.19 WG </a:t>
            </a:r>
            <a:r>
              <a:rPr lang="en-US" dirty="0"/>
              <a:t>May </a:t>
            </a:r>
            <a:r>
              <a:rPr lang="en-US" i="0" dirty="0">
                <a:solidFill>
                  <a:srgbClr val="000000"/>
                </a:solidFill>
                <a:effectLst/>
              </a:rPr>
              <a:t>2024 Liaison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2024-5-12</a:t>
            </a:r>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2587987956"/>
              </p:ext>
            </p:extLst>
          </p:nvPr>
        </p:nvGraphicFramePr>
        <p:xfrm>
          <a:off x="989013" y="2384425"/>
          <a:ext cx="9761537" cy="3003550"/>
        </p:xfrm>
        <a:graphic>
          <a:graphicData uri="http://schemas.openxmlformats.org/presentationml/2006/ole">
            <mc:AlternateContent xmlns:mc="http://schemas.openxmlformats.org/markup-compatibility/2006">
              <mc:Choice xmlns:v="urn:schemas-microsoft-com:vml" Requires="v">
                <p:oleObj spid="_x0000_s13318" name="Document" r:id="rId4" imgW="8255780" imgH="2547135" progId="Word.Document.8">
                  <p:embed/>
                </p:oleObj>
              </mc:Choice>
              <mc:Fallback>
                <p:oleObj name="Document" r:id="rId4" imgW="8255780" imgH="2547135"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5"/>
                      <a:srcRect/>
                      <a:stretch>
                        <a:fillRect/>
                      </a:stretch>
                    </p:blipFill>
                    <p:spPr bwMode="auto">
                      <a:xfrm>
                        <a:off x="989013" y="2384425"/>
                        <a:ext cx="9761537" cy="3003550"/>
                      </a:xfrm>
                      <a:prstGeom prst="rect">
                        <a:avLst/>
                      </a:prstGeom>
                      <a:noFill/>
                    </p:spPr>
                  </p:pic>
                </p:oleObj>
              </mc:Fallback>
            </mc:AlternateContent>
          </a:graphicData>
        </a:graphic>
      </p:graphicFrame>
      <p:sp>
        <p:nvSpPr>
          <p:cNvPr id="3" name="Footer Placeholder 2">
            <a:extLst>
              <a:ext uri="{FF2B5EF4-FFF2-40B4-BE49-F238E27FC236}">
                <a16:creationId xmlns:a16="http://schemas.microsoft.com/office/drawing/2014/main" id="{821E0900-BE10-438E-A228-21E54E8BD9D8}"/>
              </a:ext>
            </a:extLst>
          </p:cNvPr>
          <p:cNvSpPr>
            <a:spLocks noGrp="1"/>
          </p:cNvSpPr>
          <p:nvPr>
            <p:ph type="ftr" idx="11"/>
          </p:nvPr>
        </p:nvSpPr>
        <p:spPr/>
        <p:txBody>
          <a:bodyPr/>
          <a:lstStyle/>
          <a:p>
            <a:r>
              <a:rPr lang="en-GB"/>
              <a:t>Tuncer Baykas, Vestel</a:t>
            </a:r>
          </a:p>
        </p:txBody>
      </p:sp>
      <p:sp>
        <p:nvSpPr>
          <p:cNvPr id="4" name="Slide Number Placeholder 3">
            <a:extLst>
              <a:ext uri="{FF2B5EF4-FFF2-40B4-BE49-F238E27FC236}">
                <a16:creationId xmlns:a16="http://schemas.microsoft.com/office/drawing/2014/main" id="{801E5A34-AF3A-4F6E-AB5A-9F6B63B490E1}"/>
              </a:ext>
            </a:extLst>
          </p:cNvPr>
          <p:cNvSpPr>
            <a:spLocks noGrp="1"/>
          </p:cNvSpPr>
          <p:nvPr>
            <p:ph type="sldNum" idx="12"/>
          </p:nvPr>
        </p:nvSpPr>
        <p:spPr/>
        <p:txBody>
          <a:bodyPr/>
          <a:lstStyle/>
          <a:p>
            <a:r>
              <a:rPr lang="en-GB"/>
              <a:t>Slide </a:t>
            </a:r>
            <a:fld id="{DE40C9FC-4879-4F20-9ECA-A574A90476B7}" type="slidenum">
              <a:rPr lang="en-GB" smtClean="0"/>
              <a:pPr/>
              <a:t>75</a:t>
            </a:fld>
            <a:endParaRPr lang="en-GB"/>
          </a:p>
        </p:txBody>
      </p:sp>
      <p:sp>
        <p:nvSpPr>
          <p:cNvPr id="5" name="Date Placeholder 4">
            <a:extLst>
              <a:ext uri="{FF2B5EF4-FFF2-40B4-BE49-F238E27FC236}">
                <a16:creationId xmlns:a16="http://schemas.microsoft.com/office/drawing/2014/main" id="{F998ECEA-264F-4CFD-AFCA-8850AF010CC9}"/>
              </a:ext>
            </a:extLst>
          </p:cNvPr>
          <p:cNvSpPr>
            <a:spLocks noGrp="1"/>
          </p:cNvSpPr>
          <p:nvPr>
            <p:ph type="dt" idx="10"/>
          </p:nvPr>
        </p:nvSpPr>
        <p:spPr/>
        <p:txBody>
          <a:bodyPr/>
          <a:lstStyle/>
          <a:p>
            <a:r>
              <a:rPr lang="en-US"/>
              <a:t>May 2024</a:t>
            </a:r>
            <a:endParaRPr lang="en-GB"/>
          </a:p>
        </p:txBody>
      </p:sp>
    </p:spTree>
    <p:extLst>
      <p:ext uri="{BB962C8B-B14F-4D97-AF65-F5344CB8AC3E}">
        <p14:creationId xmlns:p14="http://schemas.microsoft.com/office/powerpoint/2010/main" val="646772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802.19 Overview</a:t>
            </a:r>
          </a:p>
        </p:txBody>
      </p:sp>
      <p:sp>
        <p:nvSpPr>
          <p:cNvPr id="5" name="Content Placeholder 4">
            <a:extLst>
              <a:ext uri="{FF2B5EF4-FFF2-40B4-BE49-F238E27FC236}">
                <a16:creationId xmlns:a16="http://schemas.microsoft.com/office/drawing/2014/main" id="{7BBF4F36-0B54-E231-3296-454318BFC1D7}"/>
              </a:ext>
            </a:extLst>
          </p:cNvPr>
          <p:cNvSpPr>
            <a:spLocks noGrp="1"/>
          </p:cNvSpPr>
          <p:nvPr>
            <p:ph idx="1"/>
          </p:nvPr>
        </p:nvSpPr>
        <p:spPr>
          <a:xfrm>
            <a:off x="952501" y="1372393"/>
            <a:ext cx="10744199" cy="4113213"/>
          </a:xfrm>
        </p:spPr>
        <p:txBody>
          <a:bodyPr/>
          <a:lstStyle/>
          <a:p>
            <a:pPr marL="0">
              <a:buFont typeface="Arial" panose="020B0604020202020204" pitchFamily="34" charset="0"/>
              <a:buChar char="•"/>
            </a:pPr>
            <a:r>
              <a:rPr lang="en-US" b="0" i="0" dirty="0">
                <a:solidFill>
                  <a:schemeClr val="tx1"/>
                </a:solidFill>
                <a:effectLst/>
                <a:latin typeface="+mj-lt"/>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b="0" i="0" dirty="0">
                <a:solidFill>
                  <a:schemeClr val="tx1"/>
                </a:solidFill>
                <a:effectLst/>
                <a:latin typeface="+mj-lt"/>
              </a:rPr>
              <a:t>IEEE 802.19 develops standards for coexistence between wireless standards of unlicensed devices.</a:t>
            </a:r>
          </a:p>
          <a:p>
            <a:pPr marL="0">
              <a:buFont typeface="Arial" panose="020B0604020202020204" pitchFamily="34" charset="0"/>
              <a:buChar char="•"/>
            </a:pPr>
            <a:r>
              <a:rPr lang="en-US" b="0" dirty="0">
                <a:solidFill>
                  <a:schemeClr val="tx1"/>
                </a:solidFill>
                <a:latin typeface="+mj-lt"/>
              </a:rPr>
              <a:t>Group has 53 voters as of May 2024.</a:t>
            </a:r>
          </a:p>
          <a:p>
            <a:pPr marL="0">
              <a:buFont typeface="Arial" panose="020B0604020202020204" pitchFamily="34" charset="0"/>
              <a:buChar char="•"/>
            </a:pPr>
            <a:r>
              <a:rPr lang="en-US" b="0" dirty="0">
                <a:solidFill>
                  <a:schemeClr val="tx1"/>
                </a:solidFill>
                <a:latin typeface="+mj-lt"/>
              </a:rPr>
              <a:t>Officers before elections</a:t>
            </a:r>
          </a:p>
          <a:p>
            <a:pPr marL="0" indent="0"/>
            <a:br>
              <a:rPr lang="en-US" b="1" i="0" dirty="0">
                <a:solidFill>
                  <a:srgbClr val="006699"/>
                </a:solidFill>
                <a:effectLst/>
                <a:latin typeface="+mj-lt"/>
              </a:rPr>
            </a:br>
            <a:endParaRPr lang="en-US" dirty="0">
              <a:latin typeface="+mj-lt"/>
            </a:endParaRPr>
          </a:p>
        </p:txBody>
      </p:sp>
      <p:graphicFrame>
        <p:nvGraphicFramePr>
          <p:cNvPr id="9" name="Table 7">
            <a:extLst>
              <a:ext uri="{FF2B5EF4-FFF2-40B4-BE49-F238E27FC236}">
                <a16:creationId xmlns:a16="http://schemas.microsoft.com/office/drawing/2014/main" id="{90E2F7A2-55B5-C834-B4F4-64DA3E80B288}"/>
              </a:ext>
            </a:extLst>
          </p:cNvPr>
          <p:cNvGraphicFramePr>
            <a:graphicFrameLocks/>
          </p:cNvGraphicFramePr>
          <p:nvPr>
            <p:extLst>
              <p:ext uri="{D42A27DB-BD31-4B8C-83A1-F6EECF244321}">
                <p14:modId xmlns:p14="http://schemas.microsoft.com/office/powerpoint/2010/main" val="2655086627"/>
              </p:ext>
            </p:extLst>
          </p:nvPr>
        </p:nvGraphicFramePr>
        <p:xfrm>
          <a:off x="1950775" y="4267200"/>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3" name="Footer Placeholder 2">
            <a:extLst>
              <a:ext uri="{FF2B5EF4-FFF2-40B4-BE49-F238E27FC236}">
                <a16:creationId xmlns:a16="http://schemas.microsoft.com/office/drawing/2014/main" id="{B3B57941-4746-4A6E-B8FC-363BF0720BFF}"/>
              </a:ext>
            </a:extLst>
          </p:cNvPr>
          <p:cNvSpPr>
            <a:spLocks noGrp="1"/>
          </p:cNvSpPr>
          <p:nvPr>
            <p:ph type="ftr" idx="14"/>
          </p:nvPr>
        </p:nvSpPr>
        <p:spPr/>
        <p:txBody>
          <a:bodyPr/>
          <a:lstStyle/>
          <a:p>
            <a:r>
              <a:rPr lang="en-GB"/>
              <a:t>Tuncer Baykas, Vestel</a:t>
            </a:r>
            <a:endParaRPr lang="en-GB" dirty="0"/>
          </a:p>
        </p:txBody>
      </p:sp>
      <p:sp>
        <p:nvSpPr>
          <p:cNvPr id="7" name="Slide Number Placeholder 6">
            <a:extLst>
              <a:ext uri="{FF2B5EF4-FFF2-40B4-BE49-F238E27FC236}">
                <a16:creationId xmlns:a16="http://schemas.microsoft.com/office/drawing/2014/main" id="{059ACE14-EE98-4553-9B69-DCD657AB50B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8" name="Date Placeholder 7">
            <a:extLst>
              <a:ext uri="{FF2B5EF4-FFF2-40B4-BE49-F238E27FC236}">
                <a16:creationId xmlns:a16="http://schemas.microsoft.com/office/drawing/2014/main" id="{A19238CC-80A6-4128-9158-61E7E25D8B5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882517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D03C1B9-7403-0407-5658-ABD7ABA12253}"/>
              </a:ext>
            </a:extLst>
          </p:cNvPr>
          <p:cNvSpPr>
            <a:spLocks noGrp="1"/>
          </p:cNvSpPr>
          <p:nvPr>
            <p:ph type="title"/>
          </p:nvPr>
        </p:nvSpPr>
        <p:spPr>
          <a:xfrm>
            <a:off x="743372" y="731522"/>
            <a:ext cx="10454909" cy="1136227"/>
          </a:xfrm>
        </p:spPr>
        <p:txBody>
          <a:bodyPr/>
          <a:lstStyle/>
          <a:p>
            <a:r>
              <a:rPr lang="en-US" sz="3200" dirty="0"/>
              <a:t>Coexistence Assessment documents</a:t>
            </a:r>
          </a:p>
        </p:txBody>
      </p:sp>
      <p:sp>
        <p:nvSpPr>
          <p:cNvPr id="8" name="Content Placeholder 2">
            <a:extLst>
              <a:ext uri="{FF2B5EF4-FFF2-40B4-BE49-F238E27FC236}">
                <a16:creationId xmlns:a16="http://schemas.microsoft.com/office/drawing/2014/main" id="{AD330CA7-E0BB-9580-6E63-1CE76CBBF479}"/>
              </a:ext>
            </a:extLst>
          </p:cNvPr>
          <p:cNvSpPr>
            <a:spLocks noGrp="1"/>
          </p:cNvSpPr>
          <p:nvPr>
            <p:ph idx="1"/>
          </p:nvPr>
        </p:nvSpPr>
        <p:spPr>
          <a:xfrm>
            <a:off x="731520" y="2113282"/>
            <a:ext cx="10469880" cy="4387427"/>
          </a:xfrm>
        </p:spPr>
        <p:txBody>
          <a:bodyPr/>
          <a:lstStyle/>
          <a:p>
            <a:r>
              <a:rPr lang="en-US" sz="2400" dirty="0"/>
              <a:t>There were no ballots on Coexistence Assessment documents since the  March session</a:t>
            </a:r>
          </a:p>
          <a:p>
            <a:endParaRPr lang="en-US" sz="2400" dirty="0"/>
          </a:p>
        </p:txBody>
      </p:sp>
      <p:sp>
        <p:nvSpPr>
          <p:cNvPr id="2" name="Footer Placeholder 1">
            <a:extLst>
              <a:ext uri="{FF2B5EF4-FFF2-40B4-BE49-F238E27FC236}">
                <a16:creationId xmlns:a16="http://schemas.microsoft.com/office/drawing/2014/main" id="{D9E7CAE2-4806-4ED7-BCA5-28B6AA559A95}"/>
              </a:ext>
            </a:extLst>
          </p:cNvPr>
          <p:cNvSpPr>
            <a:spLocks noGrp="1"/>
          </p:cNvSpPr>
          <p:nvPr>
            <p:ph type="ftr" idx="14"/>
          </p:nvPr>
        </p:nvSpPr>
        <p:spPr/>
        <p:txBody>
          <a:bodyPr/>
          <a:lstStyle/>
          <a:p>
            <a:r>
              <a:rPr lang="en-GB"/>
              <a:t>Tuncer Baykas, Vestel</a:t>
            </a:r>
            <a:endParaRPr lang="en-GB" dirty="0"/>
          </a:p>
        </p:txBody>
      </p:sp>
      <p:sp>
        <p:nvSpPr>
          <p:cNvPr id="3" name="Slide Number Placeholder 2">
            <a:extLst>
              <a:ext uri="{FF2B5EF4-FFF2-40B4-BE49-F238E27FC236}">
                <a16:creationId xmlns:a16="http://schemas.microsoft.com/office/drawing/2014/main" id="{9555CB85-AF0A-476B-A529-374F751CD7BE}"/>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9" name="Date Placeholder 8">
            <a:extLst>
              <a:ext uri="{FF2B5EF4-FFF2-40B4-BE49-F238E27FC236}">
                <a16:creationId xmlns:a16="http://schemas.microsoft.com/office/drawing/2014/main" id="{B48F968E-1AD2-4EBC-9D35-5BB4286A5B8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778499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973B5C0-2F64-7811-60C5-5D7690000B09}"/>
              </a:ext>
            </a:extLst>
          </p:cNvPr>
          <p:cNvSpPr>
            <a:spLocks noGrp="1"/>
          </p:cNvSpPr>
          <p:nvPr>
            <p:ph type="title"/>
          </p:nvPr>
        </p:nvSpPr>
        <p:spPr>
          <a:xfrm>
            <a:off x="731520" y="731522"/>
            <a:ext cx="11003280" cy="1136227"/>
          </a:xfrm>
        </p:spPr>
        <p:txBody>
          <a:bodyPr/>
          <a:lstStyle/>
          <a:p>
            <a:pPr algn="ctr"/>
            <a:r>
              <a:rPr lang="en-US" dirty="0"/>
              <a:t>802.19.3a Task Group</a:t>
            </a:r>
          </a:p>
        </p:txBody>
      </p:sp>
      <p:sp>
        <p:nvSpPr>
          <p:cNvPr id="10" name="Content Placeholder 2">
            <a:extLst>
              <a:ext uri="{FF2B5EF4-FFF2-40B4-BE49-F238E27FC236}">
                <a16:creationId xmlns:a16="http://schemas.microsoft.com/office/drawing/2014/main" id="{BD202D7C-AF2F-6F7C-4390-A58235360323}"/>
              </a:ext>
            </a:extLst>
          </p:cNvPr>
          <p:cNvSpPr txBox="1">
            <a:spLocks/>
          </p:cNvSpPr>
          <p:nvPr/>
        </p:nvSpPr>
        <p:spPr bwMode="auto">
          <a:xfrm>
            <a:off x="731520" y="2113282"/>
            <a:ext cx="11003280" cy="4387427"/>
          </a:xfrm>
          <a:prstGeom prst="rect">
            <a:avLst/>
          </a:prstGeom>
          <a:noFill/>
          <a:ln w="9525">
            <a:noFill/>
            <a:round/>
            <a:headEnd/>
            <a:tailEnd/>
          </a:ln>
        </p:spPr>
        <p:txBody>
          <a:bodyPr vert="horz" wrap="square" lIns="92160" tIns="46080" rIns="92160" bIns="46080" numCol="1" anchor="b" anchorCtr="0" compatLnSpc="1">
            <a:prstTxWarp prst="textNoShape">
              <a:avLst/>
            </a:prstTxWarp>
          </a:bodyPr>
          <a:lstStyle>
            <a:lvl1pPr marL="0" indent="0" algn="l" defTabSz="449263" rtl="0" eaLnBrk="1" fontAlgn="base" hangingPunct="1">
              <a:spcBef>
                <a:spcPts val="600"/>
              </a:spcBef>
              <a:spcAft>
                <a:spcPct val="0"/>
              </a:spcAft>
              <a:buClr>
                <a:srgbClr val="000000"/>
              </a:buClr>
              <a:buSzPct val="100000"/>
              <a:buFont typeface="Times New Roman" pitchFamily="18" charset="0"/>
              <a:buNone/>
              <a:defRPr sz="2000" b="1">
                <a:solidFill>
                  <a:srgbClr val="000000"/>
                </a:solidFill>
                <a:latin typeface="+mn-lt"/>
                <a:ea typeface="+mn-ea"/>
                <a:cs typeface="MS Gothic"/>
              </a:defRPr>
            </a:lvl1pPr>
            <a:lvl2pPr marL="457200" indent="0" algn="l" defTabSz="449263" rtl="0" eaLnBrk="1" fontAlgn="base" hangingPunct="1">
              <a:spcBef>
                <a:spcPts val="500"/>
              </a:spcBef>
              <a:spcAft>
                <a:spcPct val="0"/>
              </a:spcAft>
              <a:buClr>
                <a:srgbClr val="000000"/>
              </a:buClr>
              <a:buSzPct val="100000"/>
              <a:buFont typeface="Times New Roman" pitchFamily="18" charset="0"/>
              <a:buNone/>
              <a:defRPr sz="1800">
                <a:solidFill>
                  <a:srgbClr val="000000"/>
                </a:solidFill>
                <a:latin typeface="+mn-lt"/>
                <a:ea typeface="+mn-ea"/>
                <a:cs typeface="MS Gothic"/>
              </a:defRPr>
            </a:lvl2pPr>
            <a:lvl3pPr marL="914400" indent="0" algn="l" defTabSz="449263" rtl="0" eaLnBrk="1" fontAlgn="base" hangingPunct="1">
              <a:spcBef>
                <a:spcPts val="450"/>
              </a:spcBef>
              <a:spcAft>
                <a:spcPct val="0"/>
              </a:spcAft>
              <a:buClr>
                <a:srgbClr val="000000"/>
              </a:buClr>
              <a:buSzPct val="100000"/>
              <a:buFont typeface="Times New Roman" pitchFamily="18" charset="0"/>
              <a:buNone/>
              <a:defRPr sz="1600">
                <a:solidFill>
                  <a:srgbClr val="000000"/>
                </a:solidFill>
                <a:latin typeface="+mn-lt"/>
                <a:ea typeface="+mn-ea"/>
                <a:cs typeface="MS Gothic"/>
              </a:defRPr>
            </a:lvl3pPr>
            <a:lvl4pPr marL="13716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4pPr>
            <a:lvl5pPr marL="18288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5pPr>
            <a:lvl6pPr marL="22860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6pPr>
            <a:lvl7pPr marL="27432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7pPr>
            <a:lvl8pPr marL="32004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8pPr>
            <a:lvl9pPr marL="36576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9pPr>
          </a:lstStyle>
          <a:p>
            <a:r>
              <a:rPr lang="en-US" sz="2400" kern="0" dirty="0"/>
              <a:t>Task Group 3a started its activities </a:t>
            </a:r>
          </a:p>
          <a:p>
            <a:r>
              <a:rPr lang="en-US" sz="2400" kern="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a:p>
            <a:endParaRPr lang="en-US" sz="2400" kern="0" dirty="0"/>
          </a:p>
          <a:p>
            <a:endParaRPr lang="en-US" sz="2400" kern="0" dirty="0"/>
          </a:p>
          <a:p>
            <a:endParaRPr lang="en-US" sz="2400" kern="0" dirty="0"/>
          </a:p>
        </p:txBody>
      </p:sp>
      <p:sp>
        <p:nvSpPr>
          <p:cNvPr id="3" name="Footer Placeholder 2">
            <a:extLst>
              <a:ext uri="{FF2B5EF4-FFF2-40B4-BE49-F238E27FC236}">
                <a16:creationId xmlns:a16="http://schemas.microsoft.com/office/drawing/2014/main" id="{41A51B69-543D-48B6-9DA7-8ACEE6CFF6B0}"/>
              </a:ext>
            </a:extLst>
          </p:cNvPr>
          <p:cNvSpPr>
            <a:spLocks noGrp="1"/>
          </p:cNvSpPr>
          <p:nvPr>
            <p:ph type="ftr" idx="11"/>
          </p:nvPr>
        </p:nvSpPr>
        <p:spPr/>
        <p:txBody>
          <a:bodyPr/>
          <a:lstStyle/>
          <a:p>
            <a:r>
              <a:rPr lang="en-GB"/>
              <a:t>Tuncer Baykas, Vestel</a:t>
            </a:r>
          </a:p>
        </p:txBody>
      </p:sp>
      <p:sp>
        <p:nvSpPr>
          <p:cNvPr id="5" name="Slide Number Placeholder 4">
            <a:extLst>
              <a:ext uri="{FF2B5EF4-FFF2-40B4-BE49-F238E27FC236}">
                <a16:creationId xmlns:a16="http://schemas.microsoft.com/office/drawing/2014/main" id="{3EC9E969-12BF-4B97-A3ED-C1FF093F96F5}"/>
              </a:ext>
            </a:extLst>
          </p:cNvPr>
          <p:cNvSpPr>
            <a:spLocks noGrp="1"/>
          </p:cNvSpPr>
          <p:nvPr>
            <p:ph type="sldNum" idx="12"/>
          </p:nvPr>
        </p:nvSpPr>
        <p:spPr/>
        <p:txBody>
          <a:bodyPr/>
          <a:lstStyle/>
          <a:p>
            <a:r>
              <a:rPr lang="en-GB"/>
              <a:t>Slide </a:t>
            </a:r>
            <a:fld id="{3ABCC52B-A3F7-440B-BBF2-55191E6E7773}" type="slidenum">
              <a:rPr lang="en-GB" smtClean="0"/>
              <a:pPr/>
              <a:t>78</a:t>
            </a:fld>
            <a:endParaRPr lang="en-GB"/>
          </a:p>
        </p:txBody>
      </p:sp>
      <p:sp>
        <p:nvSpPr>
          <p:cNvPr id="7" name="Date Placeholder 6">
            <a:extLst>
              <a:ext uri="{FF2B5EF4-FFF2-40B4-BE49-F238E27FC236}">
                <a16:creationId xmlns:a16="http://schemas.microsoft.com/office/drawing/2014/main" id="{5D8EE8DF-B6D2-4024-92D9-8A67ADEFFD89}"/>
              </a:ext>
            </a:extLst>
          </p:cNvPr>
          <p:cNvSpPr>
            <a:spLocks noGrp="1"/>
          </p:cNvSpPr>
          <p:nvPr>
            <p:ph type="dt" idx="10"/>
          </p:nvPr>
        </p:nvSpPr>
        <p:spPr/>
        <p:txBody>
          <a:bodyPr/>
          <a:lstStyle/>
          <a:p>
            <a:r>
              <a:rPr lang="en-US"/>
              <a:t>May 2024</a:t>
            </a:r>
            <a:endParaRPr lang="en-GB"/>
          </a:p>
        </p:txBody>
      </p:sp>
    </p:spTree>
    <p:extLst>
      <p:ext uri="{BB962C8B-B14F-4D97-AF65-F5344CB8AC3E}">
        <p14:creationId xmlns:p14="http://schemas.microsoft.com/office/powerpoint/2010/main" val="142088944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7B6FFBE-B6A9-BF07-6370-DE5F5B631685}"/>
              </a:ext>
            </a:extLst>
          </p:cNvPr>
          <p:cNvSpPr>
            <a:spLocks noGrp="1"/>
          </p:cNvSpPr>
          <p:nvPr>
            <p:ph type="title"/>
          </p:nvPr>
        </p:nvSpPr>
        <p:spPr>
          <a:xfrm>
            <a:off x="914401" y="685801"/>
            <a:ext cx="10361084" cy="609599"/>
          </a:xfrm>
        </p:spPr>
        <p:txBody>
          <a:bodyPr wrap="square" anchor="ctr">
            <a:normAutofit/>
          </a:bodyPr>
          <a:lstStyle/>
          <a:p>
            <a:pPr algn="ctr"/>
            <a:r>
              <a:rPr kumimoji="0" lang="en-GB" sz="3200" b="1" i="0" u="none" strike="noStrike" kern="0" cap="none" spc="0" normalizeH="0" baseline="0" noProof="0" dirty="0">
                <a:ln>
                  <a:noFill/>
                </a:ln>
                <a:solidFill>
                  <a:srgbClr val="000000"/>
                </a:solidFill>
                <a:effectLst/>
                <a:uLnTx/>
                <a:uFillTx/>
                <a:latin typeface="Times New Roman"/>
                <a:ea typeface="MS Gothic"/>
              </a:rPr>
              <a:t>May 2024</a:t>
            </a:r>
            <a:endParaRPr lang="en-US" dirty="0"/>
          </a:p>
        </p:txBody>
      </p:sp>
      <p:pic>
        <p:nvPicPr>
          <p:cNvPr id="5" name="Picture 4">
            <a:extLst>
              <a:ext uri="{FF2B5EF4-FFF2-40B4-BE49-F238E27FC236}">
                <a16:creationId xmlns:a16="http://schemas.microsoft.com/office/drawing/2014/main" id="{9C550C75-7AF4-6C69-0D94-97E26C0FFFE9}"/>
              </a:ext>
            </a:extLst>
          </p:cNvPr>
          <p:cNvPicPr>
            <a:picLocks noChangeAspect="1"/>
          </p:cNvPicPr>
          <p:nvPr/>
        </p:nvPicPr>
        <p:blipFill>
          <a:blip r:embed="rId2"/>
          <a:stretch>
            <a:fillRect/>
          </a:stretch>
        </p:blipFill>
        <p:spPr>
          <a:xfrm>
            <a:off x="2182919" y="2208149"/>
            <a:ext cx="7330440" cy="1714500"/>
          </a:xfrm>
          <a:prstGeom prst="rect">
            <a:avLst/>
          </a:prstGeom>
        </p:spPr>
      </p:pic>
      <p:sp>
        <p:nvSpPr>
          <p:cNvPr id="7" name="Footer Placeholder 6">
            <a:extLst>
              <a:ext uri="{FF2B5EF4-FFF2-40B4-BE49-F238E27FC236}">
                <a16:creationId xmlns:a16="http://schemas.microsoft.com/office/drawing/2014/main" id="{802D0CB5-E2D6-4AE2-942D-0236C4C10322}"/>
              </a:ext>
            </a:extLst>
          </p:cNvPr>
          <p:cNvSpPr>
            <a:spLocks noGrp="1"/>
          </p:cNvSpPr>
          <p:nvPr>
            <p:ph type="ftr" idx="11"/>
          </p:nvPr>
        </p:nvSpPr>
        <p:spPr/>
        <p:txBody>
          <a:bodyPr/>
          <a:lstStyle/>
          <a:p>
            <a:r>
              <a:rPr lang="en-GB"/>
              <a:t>Tuncer Baykas, Vestel</a:t>
            </a:r>
          </a:p>
        </p:txBody>
      </p:sp>
      <p:sp>
        <p:nvSpPr>
          <p:cNvPr id="8" name="Slide Number Placeholder 7">
            <a:extLst>
              <a:ext uri="{FF2B5EF4-FFF2-40B4-BE49-F238E27FC236}">
                <a16:creationId xmlns:a16="http://schemas.microsoft.com/office/drawing/2014/main" id="{3E0C9DD3-17A4-4EA6-8ED5-0079D0A3B468}"/>
              </a:ext>
            </a:extLst>
          </p:cNvPr>
          <p:cNvSpPr>
            <a:spLocks noGrp="1"/>
          </p:cNvSpPr>
          <p:nvPr>
            <p:ph type="sldNum" idx="12"/>
          </p:nvPr>
        </p:nvSpPr>
        <p:spPr/>
        <p:txBody>
          <a:bodyPr/>
          <a:lstStyle/>
          <a:p>
            <a:r>
              <a:rPr lang="en-GB"/>
              <a:t>Slide </a:t>
            </a:r>
            <a:fld id="{3ABCC52B-A3F7-440B-BBF2-55191E6E7773}" type="slidenum">
              <a:rPr lang="en-GB" smtClean="0"/>
              <a:pPr/>
              <a:t>79</a:t>
            </a:fld>
            <a:endParaRPr lang="en-GB"/>
          </a:p>
        </p:txBody>
      </p:sp>
      <p:sp>
        <p:nvSpPr>
          <p:cNvPr id="9" name="Date Placeholder 8">
            <a:extLst>
              <a:ext uri="{FF2B5EF4-FFF2-40B4-BE49-F238E27FC236}">
                <a16:creationId xmlns:a16="http://schemas.microsoft.com/office/drawing/2014/main" id="{A770CF30-ADC3-498F-9B49-D71714A86E53}"/>
              </a:ext>
            </a:extLst>
          </p:cNvPr>
          <p:cNvSpPr>
            <a:spLocks noGrp="1"/>
          </p:cNvSpPr>
          <p:nvPr>
            <p:ph type="dt" idx="10"/>
          </p:nvPr>
        </p:nvSpPr>
        <p:spPr/>
        <p:txBody>
          <a:bodyPr/>
          <a:lstStyle/>
          <a:p>
            <a:r>
              <a:rPr lang="en-US"/>
              <a:t>May 2024</a:t>
            </a:r>
            <a:endParaRPr lang="en-GB"/>
          </a:p>
        </p:txBody>
      </p:sp>
    </p:spTree>
    <p:extLst>
      <p:ext uri="{BB962C8B-B14F-4D97-AF65-F5344CB8AC3E}">
        <p14:creationId xmlns:p14="http://schemas.microsoft.com/office/powerpoint/2010/main" val="4012530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878337770"/>
              </p:ext>
            </p:extLst>
          </p:nvPr>
        </p:nvGraphicFramePr>
        <p:xfrm>
          <a:off x="737392" y="1521960"/>
          <a:ext cx="9930611" cy="3443349"/>
        </p:xfrm>
        <a:graphic>
          <a:graphicData uri="http://schemas.openxmlformats.org/drawingml/2006/table">
            <a:tbl>
              <a:tblPr firstRow="1">
                <a:tableStyleId>{073A0DAA-6AF3-43AB-8588-CEC1D06C72B9}</a:tableStyleId>
              </a:tblPr>
              <a:tblGrid>
                <a:gridCol w="722213">
                  <a:extLst>
                    <a:ext uri="{9D8B030D-6E8A-4147-A177-3AD203B41FA5}">
                      <a16:colId xmlns:a16="http://schemas.microsoft.com/office/drawing/2014/main" val="4261970102"/>
                    </a:ext>
                  </a:extLst>
                </a:gridCol>
                <a:gridCol w="819527">
                  <a:extLst>
                    <a:ext uri="{9D8B030D-6E8A-4147-A177-3AD203B41FA5}">
                      <a16:colId xmlns:a16="http://schemas.microsoft.com/office/drawing/2014/main" val="78877518"/>
                    </a:ext>
                  </a:extLst>
                </a:gridCol>
                <a:gridCol w="502717">
                  <a:extLst>
                    <a:ext uri="{9D8B030D-6E8A-4147-A177-3AD203B41FA5}">
                      <a16:colId xmlns:a16="http://schemas.microsoft.com/office/drawing/2014/main" val="1625024730"/>
                    </a:ext>
                  </a:extLst>
                </a:gridCol>
                <a:gridCol w="502717">
                  <a:extLst>
                    <a:ext uri="{9D8B030D-6E8A-4147-A177-3AD203B41FA5}">
                      <a16:colId xmlns:a16="http://schemas.microsoft.com/office/drawing/2014/main" val="2198051875"/>
                    </a:ext>
                  </a:extLst>
                </a:gridCol>
                <a:gridCol w="502717">
                  <a:extLst>
                    <a:ext uri="{9D8B030D-6E8A-4147-A177-3AD203B41FA5}">
                      <a16:colId xmlns:a16="http://schemas.microsoft.com/office/drawing/2014/main" val="2849464904"/>
                    </a:ext>
                  </a:extLst>
                </a:gridCol>
                <a:gridCol w="502717">
                  <a:extLst>
                    <a:ext uri="{9D8B030D-6E8A-4147-A177-3AD203B41FA5}">
                      <a16:colId xmlns:a16="http://schemas.microsoft.com/office/drawing/2014/main" val="3784159027"/>
                    </a:ext>
                  </a:extLst>
                </a:gridCol>
                <a:gridCol w="454370">
                  <a:extLst>
                    <a:ext uri="{9D8B030D-6E8A-4147-A177-3AD203B41FA5}">
                      <a16:colId xmlns:a16="http://schemas.microsoft.com/office/drawing/2014/main" val="1499934070"/>
                    </a:ext>
                  </a:extLst>
                </a:gridCol>
                <a:gridCol w="454370">
                  <a:extLst>
                    <a:ext uri="{9D8B030D-6E8A-4147-A177-3AD203B41FA5}">
                      <a16:colId xmlns:a16="http://schemas.microsoft.com/office/drawing/2014/main" val="1031708747"/>
                    </a:ext>
                  </a:extLst>
                </a:gridCol>
                <a:gridCol w="1475240">
                  <a:extLst>
                    <a:ext uri="{9D8B030D-6E8A-4147-A177-3AD203B41FA5}">
                      <a16:colId xmlns:a16="http://schemas.microsoft.com/office/drawing/2014/main" val="309422106"/>
                    </a:ext>
                  </a:extLst>
                </a:gridCol>
                <a:gridCol w="658819">
                  <a:extLst>
                    <a:ext uri="{9D8B030D-6E8A-4147-A177-3AD203B41FA5}">
                      <a16:colId xmlns:a16="http://schemas.microsoft.com/office/drawing/2014/main" val="2746800865"/>
                    </a:ext>
                  </a:extLst>
                </a:gridCol>
                <a:gridCol w="2012990">
                  <a:extLst>
                    <a:ext uri="{9D8B030D-6E8A-4147-A177-3AD203B41FA5}">
                      <a16:colId xmlns:a16="http://schemas.microsoft.com/office/drawing/2014/main" val="664609411"/>
                    </a:ext>
                  </a:extLst>
                </a:gridCol>
                <a:gridCol w="1322214">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13,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C00000"/>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13,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C00000"/>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5.1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13,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C00000"/>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C00000"/>
                          </a:solidFill>
                          <a:latin typeface="+mn-lt"/>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C00000"/>
                          </a:solidFill>
                          <a:latin typeface="+mn-lt"/>
                        </a:rPr>
                        <a:t>5.01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13,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C00000"/>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C00000"/>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C00000"/>
                          </a:solidFill>
                          <a:effectLst/>
                          <a:latin typeface="+mn-lt"/>
                        </a:rPr>
                        <a:t>5.1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C00000"/>
                          </a:solidFill>
                          <a:effectLst/>
                          <a:latin typeface="+mn-lt"/>
                        </a:rPr>
                        <a:t>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13,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 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2.0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13,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8" name="Text Box 231"/>
          <p:cNvSpPr txBox="1">
            <a:spLocks noChangeArrowheads="1"/>
          </p:cNvSpPr>
          <p:nvPr/>
        </p:nvSpPr>
        <p:spPr bwMode="auto">
          <a:xfrm>
            <a:off x="737392" y="943429"/>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May 2024</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
        <p:nvSpPr>
          <p:cNvPr id="3" name="Footer Placeholder 2">
            <a:extLst>
              <a:ext uri="{FF2B5EF4-FFF2-40B4-BE49-F238E27FC236}">
                <a16:creationId xmlns:a16="http://schemas.microsoft.com/office/drawing/2014/main" id="{82161483-7588-4513-8924-9C9BA92381ED}"/>
              </a:ext>
            </a:extLst>
          </p:cNvPr>
          <p:cNvSpPr>
            <a:spLocks noGrp="1"/>
          </p:cNvSpPr>
          <p:nvPr>
            <p:ph type="ftr" idx="14"/>
          </p:nvPr>
        </p:nvSpPr>
        <p:spPr/>
        <p:txBody>
          <a:bodyPr/>
          <a:lstStyle/>
          <a:p>
            <a:r>
              <a:rPr lang="en-GB"/>
              <a:t>Emily Qi, Intel</a:t>
            </a:r>
            <a:endParaRPr lang="en-GB" dirty="0"/>
          </a:p>
        </p:txBody>
      </p:sp>
      <p:sp>
        <p:nvSpPr>
          <p:cNvPr id="7" name="Slide Number Placeholder 6">
            <a:extLst>
              <a:ext uri="{FF2B5EF4-FFF2-40B4-BE49-F238E27FC236}">
                <a16:creationId xmlns:a16="http://schemas.microsoft.com/office/drawing/2014/main" id="{37585B21-14EE-426E-9C58-4C0F3DD9940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1" name="Date Placeholder 10">
            <a:extLst>
              <a:ext uri="{FF2B5EF4-FFF2-40B4-BE49-F238E27FC236}">
                <a16:creationId xmlns:a16="http://schemas.microsoft.com/office/drawing/2014/main" id="{E2DCB038-2F71-43F0-AE52-C8F365AA28D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0034102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t>Wi-Fi Alliance (WFA) Liaison Update</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2025-05-15</a:t>
            </a:r>
          </a:p>
        </p:txBody>
      </p:sp>
      <p:graphicFrame>
        <p:nvGraphicFramePr>
          <p:cNvPr id="3075" name="Object 3"/>
          <p:cNvGraphicFramePr>
            <a:graphicFrameLocks noChangeAspect="1"/>
          </p:cNvGraphicFramePr>
          <p:nvPr>
            <p:extLst>
              <p:ext uri="{D42A27DB-BD31-4B8C-83A1-F6EECF244321}">
                <p14:modId xmlns:p14="http://schemas.microsoft.com/office/powerpoint/2010/main" val="695888905"/>
              </p:ext>
            </p:extLst>
          </p:nvPr>
        </p:nvGraphicFramePr>
        <p:xfrm>
          <a:off x="993775" y="2414588"/>
          <a:ext cx="10218738" cy="2476500"/>
        </p:xfrm>
        <a:graphic>
          <a:graphicData uri="http://schemas.openxmlformats.org/presentationml/2006/ole">
            <mc:AlternateContent xmlns:mc="http://schemas.openxmlformats.org/markup-compatibility/2006">
              <mc:Choice xmlns:v="urn:schemas-microsoft-com:vml" Requires="v">
                <p:oleObj spid="_x0000_s14342" name="Document" r:id="rId4" imgW="10439485" imgH="2543802" progId="Word.Document.8">
                  <p:embed/>
                </p:oleObj>
              </mc:Choice>
              <mc:Fallback>
                <p:oleObj name="Document" r:id="rId4" imgW="10439485" imgH="2543802" progId="Word.Document.8">
                  <p:embed/>
                  <p:pic>
                    <p:nvPicPr>
                      <p:cNvPr id="3075" name="Object 3"/>
                      <p:cNvPicPr>
                        <a:picLocks noChangeAspect="1" noChangeArrowheads="1"/>
                      </p:cNvPicPr>
                      <p:nvPr/>
                    </p:nvPicPr>
                    <p:blipFill>
                      <a:blip r:embed="rId5"/>
                      <a:srcRect/>
                      <a:stretch>
                        <a:fillRect/>
                      </a:stretch>
                    </p:blipFill>
                    <p:spPr bwMode="auto">
                      <a:xfrm>
                        <a:off x="993775" y="2414588"/>
                        <a:ext cx="10218738" cy="247650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id="{432C895B-2405-435A-9946-A56FB6B7BE36}"/>
              </a:ext>
            </a:extLst>
          </p:cNvPr>
          <p:cNvSpPr>
            <a:spLocks noGrp="1"/>
          </p:cNvSpPr>
          <p:nvPr>
            <p:ph type="ftr" idx="11"/>
          </p:nvPr>
        </p:nvSpPr>
        <p:spPr/>
        <p:txBody>
          <a:bodyPr/>
          <a:lstStyle/>
          <a:p>
            <a:r>
              <a:rPr lang="en-GB"/>
              <a:t>Carlos Cordeiro, Intel</a:t>
            </a:r>
          </a:p>
        </p:txBody>
      </p:sp>
      <p:sp>
        <p:nvSpPr>
          <p:cNvPr id="3" name="Slide Number Placeholder 2">
            <a:extLst>
              <a:ext uri="{FF2B5EF4-FFF2-40B4-BE49-F238E27FC236}">
                <a16:creationId xmlns:a16="http://schemas.microsoft.com/office/drawing/2014/main" id="{6F1595E3-CB32-4CEB-8514-85561CFCE672}"/>
              </a:ext>
            </a:extLst>
          </p:cNvPr>
          <p:cNvSpPr>
            <a:spLocks noGrp="1"/>
          </p:cNvSpPr>
          <p:nvPr>
            <p:ph type="sldNum" idx="12"/>
          </p:nvPr>
        </p:nvSpPr>
        <p:spPr/>
        <p:txBody>
          <a:bodyPr/>
          <a:lstStyle/>
          <a:p>
            <a:r>
              <a:rPr lang="en-GB"/>
              <a:t>Slide </a:t>
            </a:r>
            <a:fld id="{DE40C9FC-4879-4F20-9ECA-A574A90476B7}" type="slidenum">
              <a:rPr lang="en-GB" smtClean="0"/>
              <a:pPr/>
              <a:t>80</a:t>
            </a:fld>
            <a:endParaRPr lang="en-GB"/>
          </a:p>
        </p:txBody>
      </p:sp>
      <p:sp>
        <p:nvSpPr>
          <p:cNvPr id="4" name="Date Placeholder 3">
            <a:extLst>
              <a:ext uri="{FF2B5EF4-FFF2-40B4-BE49-F238E27FC236}">
                <a16:creationId xmlns:a16="http://schemas.microsoft.com/office/drawing/2014/main" id="{667234BF-33EA-4874-9359-E212F6A5F40A}"/>
              </a:ext>
            </a:extLst>
          </p:cNvPr>
          <p:cNvSpPr>
            <a:spLocks noGrp="1"/>
          </p:cNvSpPr>
          <p:nvPr>
            <p:ph type="dt" idx="10"/>
          </p:nvPr>
        </p:nvSpPr>
        <p:spPr/>
        <p:txBody>
          <a:bodyPr/>
          <a:lstStyle/>
          <a:p>
            <a:r>
              <a:rPr lang="en-US"/>
              <a:t>May 2024</a:t>
            </a:r>
            <a:endParaRPr lang="en-GB"/>
          </a:p>
        </p:txBody>
      </p:sp>
    </p:spTree>
    <p:extLst>
      <p:ext uri="{BB962C8B-B14F-4D97-AF65-F5344CB8AC3E}">
        <p14:creationId xmlns:p14="http://schemas.microsoft.com/office/powerpoint/2010/main" val="19722944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presentation contains the Wi-Fi Alliance (WFA) liaison update for May 2024</a:t>
            </a:r>
            <a:endParaRPr lang="en-GB" dirty="0"/>
          </a:p>
        </p:txBody>
      </p:sp>
      <p:sp>
        <p:nvSpPr>
          <p:cNvPr id="2" name="Footer Placeholder 1">
            <a:extLst>
              <a:ext uri="{FF2B5EF4-FFF2-40B4-BE49-F238E27FC236}">
                <a16:creationId xmlns:a16="http://schemas.microsoft.com/office/drawing/2014/main" id="{878A83C4-F818-4E9D-BC1F-9698D450C006}"/>
              </a:ext>
            </a:extLst>
          </p:cNvPr>
          <p:cNvSpPr>
            <a:spLocks noGrp="1"/>
          </p:cNvSpPr>
          <p:nvPr>
            <p:ph type="ftr" idx="14"/>
          </p:nvPr>
        </p:nvSpPr>
        <p:spPr/>
        <p:txBody>
          <a:bodyPr/>
          <a:lstStyle/>
          <a:p>
            <a:r>
              <a:rPr lang="en-GB"/>
              <a:t>Carlos Cordeiro, Intel</a:t>
            </a:r>
            <a:endParaRPr lang="en-GB" dirty="0"/>
          </a:p>
        </p:txBody>
      </p:sp>
      <p:sp>
        <p:nvSpPr>
          <p:cNvPr id="3" name="Slide Number Placeholder 2">
            <a:extLst>
              <a:ext uri="{FF2B5EF4-FFF2-40B4-BE49-F238E27FC236}">
                <a16:creationId xmlns:a16="http://schemas.microsoft.com/office/drawing/2014/main" id="{CE1915A1-4739-4568-B06E-BC94D8D5EA0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7" name="Date Placeholder 6">
            <a:extLst>
              <a:ext uri="{FF2B5EF4-FFF2-40B4-BE49-F238E27FC236}">
                <a16:creationId xmlns:a16="http://schemas.microsoft.com/office/drawing/2014/main" id="{0264A1E5-8609-4133-BB08-3F941B97A650}"/>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25331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Next Meeting</a:t>
            </a:r>
          </a:p>
        </p:txBody>
      </p:sp>
      <p:sp>
        <p:nvSpPr>
          <p:cNvPr id="9218" name="Rectangle 2"/>
          <p:cNvSpPr>
            <a:spLocks noGrp="1" noChangeArrowheads="1"/>
          </p:cNvSpPr>
          <p:nvPr>
            <p:ph idx="1"/>
          </p:nvPr>
        </p:nvSpPr>
        <p:spPr>
          <a:xfrm>
            <a:off x="914401" y="1981201"/>
            <a:ext cx="10361084" cy="4113213"/>
          </a:xfrm>
          <a:ln/>
        </p:spPr>
        <p:txBody>
          <a:bodyPr/>
          <a:lstStyle/>
          <a:p>
            <a:pPr>
              <a:buFont typeface="Times New Roman" pitchFamily="16" charset="0"/>
              <a:buChar char="•"/>
            </a:pPr>
            <a:r>
              <a:rPr lang="en-US" dirty="0"/>
              <a:t>The next WFA F2F member meeting will </a:t>
            </a:r>
          </a:p>
          <a:p>
            <a:pPr marL="400050" lvl="1" indent="0"/>
            <a:r>
              <a:rPr lang="en-US" sz="2400" b="1" dirty="0">
                <a:cs typeface="+mn-cs"/>
              </a:rPr>
              <a:t>take place May 21st-23rd, 2024, in Austin, TX</a:t>
            </a:r>
          </a:p>
          <a:p>
            <a:pPr>
              <a:buFont typeface="Times New Roman" pitchFamily="16" charset="0"/>
              <a:buChar char="•"/>
            </a:pPr>
            <a:r>
              <a:rPr lang="en-US" dirty="0"/>
              <a:t>This year marks the 25th Anniversary </a:t>
            </a:r>
            <a:r>
              <a:rPr lang="en-US" sz="2400" b="1" dirty="0"/>
              <a:t>of the WFA</a:t>
            </a:r>
          </a:p>
          <a:p>
            <a:pPr>
              <a:buFont typeface="Times New Roman" pitchFamily="16" charset="0"/>
              <a:buChar char="•"/>
            </a:pPr>
            <a:r>
              <a:rPr lang="en-US" dirty="0"/>
              <a:t>An opportunity </a:t>
            </a:r>
            <a:r>
              <a:rPr lang="en-US" sz="2400" b="1" dirty="0">
                <a:cs typeface="+mn-cs"/>
              </a:rPr>
              <a:t>to celebrate Wi-Fi’s past – </a:t>
            </a:r>
          </a:p>
          <a:p>
            <a:pPr marL="400050" lvl="1" indent="0"/>
            <a:r>
              <a:rPr lang="en-US" sz="2400" b="1" dirty="0">
                <a:cs typeface="+mn-cs"/>
              </a:rPr>
              <a:t>uncovering insights, </a:t>
            </a:r>
            <a:r>
              <a:rPr lang="en-US" sz="2600" b="1" dirty="0">
                <a:cs typeface="+mn-cs"/>
              </a:rPr>
              <a:t>stories, and lessons that continue to shape Wi-Fi’s present and future.</a:t>
            </a:r>
          </a:p>
        </p:txBody>
      </p:sp>
      <p:pic>
        <p:nvPicPr>
          <p:cNvPr id="10" name="x__x0000_i1028">
            <a:extLst>
              <a:ext uri="{FF2B5EF4-FFF2-40B4-BE49-F238E27FC236}">
                <a16:creationId xmlns:a16="http://schemas.microsoft.com/office/drawing/2014/main" id="{3B98C720-F779-4195-95C3-F3FF4C38A8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4886" y="1584100"/>
            <a:ext cx="2483768" cy="2483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a:extLst>
              <a:ext uri="{FF2B5EF4-FFF2-40B4-BE49-F238E27FC236}">
                <a16:creationId xmlns:a16="http://schemas.microsoft.com/office/drawing/2014/main" id="{346CDEE0-E905-450A-B84F-38EE0C7E588D}"/>
              </a:ext>
            </a:extLst>
          </p:cNvPr>
          <p:cNvSpPr>
            <a:spLocks noGrp="1"/>
          </p:cNvSpPr>
          <p:nvPr>
            <p:ph type="ftr" idx="14"/>
          </p:nvPr>
        </p:nvSpPr>
        <p:spPr/>
        <p:txBody>
          <a:bodyPr/>
          <a:lstStyle/>
          <a:p>
            <a:r>
              <a:rPr lang="en-GB"/>
              <a:t>Carlos Cordeiro, Intel</a:t>
            </a:r>
            <a:endParaRPr lang="en-GB" dirty="0"/>
          </a:p>
        </p:txBody>
      </p:sp>
      <p:sp>
        <p:nvSpPr>
          <p:cNvPr id="7" name="Slide Number Placeholder 6">
            <a:extLst>
              <a:ext uri="{FF2B5EF4-FFF2-40B4-BE49-F238E27FC236}">
                <a16:creationId xmlns:a16="http://schemas.microsoft.com/office/drawing/2014/main" id="{3DC699E7-94B4-41A4-A603-E36D4BA43AC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8" name="Date Placeholder 7">
            <a:extLst>
              <a:ext uri="{FF2B5EF4-FFF2-40B4-BE49-F238E27FC236}">
                <a16:creationId xmlns:a16="http://schemas.microsoft.com/office/drawing/2014/main" id="{4ACD3993-B142-441E-A6DC-02A58043652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310617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86C88-9CCF-4929-AFF6-17774C465990}"/>
              </a:ext>
            </a:extLst>
          </p:cNvPr>
          <p:cNvSpPr>
            <a:spLocks noGrp="1"/>
          </p:cNvSpPr>
          <p:nvPr>
            <p:ph type="title"/>
          </p:nvPr>
        </p:nvSpPr>
        <p:spPr/>
        <p:txBody>
          <a:bodyPr/>
          <a:lstStyle/>
          <a:p>
            <a:r>
              <a:rPr lang="en-US" dirty="0"/>
              <a:t>Activities</a:t>
            </a:r>
          </a:p>
        </p:txBody>
      </p:sp>
      <p:sp>
        <p:nvSpPr>
          <p:cNvPr id="3" name="Content Placeholder 2">
            <a:extLst>
              <a:ext uri="{FF2B5EF4-FFF2-40B4-BE49-F238E27FC236}">
                <a16:creationId xmlns:a16="http://schemas.microsoft.com/office/drawing/2014/main" id="{F81F383E-5938-41D1-AAE6-CA10B6C6E472}"/>
              </a:ext>
            </a:extLst>
          </p:cNvPr>
          <p:cNvSpPr>
            <a:spLocks noGrp="1"/>
          </p:cNvSpPr>
          <p:nvPr>
            <p:ph idx="1"/>
          </p:nvPr>
        </p:nvSpPr>
        <p:spPr/>
        <p:txBody>
          <a:bodyPr/>
          <a:lstStyle/>
          <a:p>
            <a:pPr>
              <a:buFont typeface="Arial" panose="020B0604020202020204" pitchFamily="34" charset="0"/>
              <a:buChar char="•"/>
            </a:pPr>
            <a:r>
              <a:rPr lang="en-US" sz="2000" dirty="0"/>
              <a:t>Technical activity at WFA that has recently led to certification</a:t>
            </a:r>
          </a:p>
          <a:p>
            <a:pPr lvl="1">
              <a:buFont typeface="Arial" panose="020B0604020202020204" pitchFamily="34" charset="0"/>
              <a:buChar char="•"/>
            </a:pPr>
            <a:r>
              <a:rPr lang="en-US" sz="1800" dirty="0"/>
              <a:t>Wi-Fi 7</a:t>
            </a:r>
          </a:p>
          <a:p>
            <a:pPr lvl="1">
              <a:buFont typeface="Arial" panose="020B0604020202020204" pitchFamily="34" charset="0"/>
              <a:buChar char="•"/>
            </a:pPr>
            <a:r>
              <a:rPr lang="en-US" sz="1800" dirty="0"/>
              <a:t>QoS Management</a:t>
            </a:r>
          </a:p>
          <a:p>
            <a:pPr lvl="1">
              <a:buFont typeface="Arial" panose="020B0604020202020204" pitchFamily="34" charset="0"/>
              <a:buChar char="•"/>
            </a:pPr>
            <a:r>
              <a:rPr lang="en-US" sz="1800" dirty="0" err="1"/>
              <a:t>EasyMesh</a:t>
            </a:r>
            <a:endParaRPr lang="en-US" sz="1800" dirty="0"/>
          </a:p>
          <a:p>
            <a:pPr>
              <a:buFont typeface="Arial" panose="020B0604020202020204" pitchFamily="34" charset="0"/>
              <a:buChar char="•"/>
            </a:pPr>
            <a:r>
              <a:rPr lang="en-US" sz="2000" dirty="0"/>
              <a:t>Technical activity at WFA that is expected to lead to certification</a:t>
            </a:r>
          </a:p>
          <a:p>
            <a:pPr lvl="1">
              <a:buFont typeface="Arial" panose="020B0604020202020204" pitchFamily="34" charset="0"/>
              <a:buChar char="•"/>
            </a:pPr>
            <a:r>
              <a:rPr lang="en-US" sz="1800" dirty="0"/>
              <a:t>Wi-Fi 7 R2</a:t>
            </a:r>
          </a:p>
          <a:p>
            <a:pPr lvl="1">
              <a:buFont typeface="Arial" panose="020B0604020202020204" pitchFamily="34" charset="0"/>
              <a:buChar char="•"/>
            </a:pPr>
            <a:r>
              <a:rPr lang="en-US" sz="1800" dirty="0"/>
              <a:t>6 GHz standard power</a:t>
            </a:r>
          </a:p>
          <a:p>
            <a:pPr lvl="1">
              <a:buFont typeface="Arial" panose="020B0604020202020204" pitchFamily="34" charset="0"/>
              <a:buChar char="•"/>
            </a:pPr>
            <a:r>
              <a:rPr lang="en-US" sz="1800" dirty="0"/>
              <a:t>Wi-Fi Direct</a:t>
            </a:r>
          </a:p>
          <a:p>
            <a:pPr lvl="1">
              <a:buFont typeface="Arial" panose="020B0604020202020204" pitchFamily="34" charset="0"/>
              <a:buChar char="•"/>
            </a:pPr>
            <a:r>
              <a:rPr lang="en-US" sz="1800" dirty="0"/>
              <a:t>Wi-Fi proximity ranging</a:t>
            </a:r>
          </a:p>
          <a:p>
            <a:pPr>
              <a:buFont typeface="Arial" panose="020B0604020202020204" pitchFamily="34" charset="0"/>
              <a:buChar char="•"/>
            </a:pPr>
            <a:r>
              <a:rPr lang="en-US" sz="2000" dirty="0"/>
              <a:t>Increased use of interoperability events with commercial products after program launches</a:t>
            </a:r>
          </a:p>
          <a:p>
            <a:pPr>
              <a:buFont typeface="Arial" panose="020B0604020202020204" pitchFamily="34" charset="0"/>
              <a:buChar char="•"/>
            </a:pPr>
            <a:r>
              <a:rPr lang="en-US" sz="2000" dirty="0"/>
              <a:t>Consideration of features for leading to certification in 2025</a:t>
            </a:r>
          </a:p>
        </p:txBody>
      </p:sp>
      <p:sp>
        <p:nvSpPr>
          <p:cNvPr id="7" name="Footer Placeholder 6">
            <a:extLst>
              <a:ext uri="{FF2B5EF4-FFF2-40B4-BE49-F238E27FC236}">
                <a16:creationId xmlns:a16="http://schemas.microsoft.com/office/drawing/2014/main" id="{A2F1FB04-1287-43BF-89BC-7A6609C558E3}"/>
              </a:ext>
            </a:extLst>
          </p:cNvPr>
          <p:cNvSpPr>
            <a:spLocks noGrp="1"/>
          </p:cNvSpPr>
          <p:nvPr>
            <p:ph type="ftr" idx="14"/>
          </p:nvPr>
        </p:nvSpPr>
        <p:spPr/>
        <p:txBody>
          <a:bodyPr/>
          <a:lstStyle/>
          <a:p>
            <a:r>
              <a:rPr lang="en-GB"/>
              <a:t>Carlos Cordeiro, Intel</a:t>
            </a:r>
            <a:endParaRPr lang="en-GB" dirty="0"/>
          </a:p>
        </p:txBody>
      </p:sp>
      <p:sp>
        <p:nvSpPr>
          <p:cNvPr id="8" name="Slide Number Placeholder 7">
            <a:extLst>
              <a:ext uri="{FF2B5EF4-FFF2-40B4-BE49-F238E27FC236}">
                <a16:creationId xmlns:a16="http://schemas.microsoft.com/office/drawing/2014/main" id="{5219A72B-6C48-4559-8CF8-3899942B036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9" name="Date Placeholder 8">
            <a:extLst>
              <a:ext uri="{FF2B5EF4-FFF2-40B4-BE49-F238E27FC236}">
                <a16:creationId xmlns:a16="http://schemas.microsoft.com/office/drawing/2014/main" id="{73804A27-63C5-4DF7-8280-4557C81C859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3653724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0418F-22E1-4C26-BF00-FAAEFE1B7EC6}"/>
              </a:ext>
            </a:extLst>
          </p:cNvPr>
          <p:cNvSpPr>
            <a:spLocks noGrp="1"/>
          </p:cNvSpPr>
          <p:nvPr>
            <p:ph type="title"/>
          </p:nvPr>
        </p:nvSpPr>
        <p:spPr/>
        <p:txBody>
          <a:bodyPr/>
          <a:lstStyle/>
          <a:p>
            <a:r>
              <a:rPr lang="en-US" dirty="0"/>
              <a:t>Additional Work Areas</a:t>
            </a:r>
          </a:p>
        </p:txBody>
      </p:sp>
      <p:sp>
        <p:nvSpPr>
          <p:cNvPr id="3" name="Content Placeholder 2">
            <a:extLst>
              <a:ext uri="{FF2B5EF4-FFF2-40B4-BE49-F238E27FC236}">
                <a16:creationId xmlns:a16="http://schemas.microsoft.com/office/drawing/2014/main" id="{DDCF0F99-AAA9-4586-982D-22264A1332CA}"/>
              </a:ext>
            </a:extLst>
          </p:cNvPr>
          <p:cNvSpPr>
            <a:spLocks noGrp="1"/>
          </p:cNvSpPr>
          <p:nvPr>
            <p:ph idx="1"/>
          </p:nvPr>
        </p:nvSpPr>
        <p:spPr/>
        <p:txBody>
          <a:bodyPr/>
          <a:lstStyle/>
          <a:p>
            <a:pPr>
              <a:buFont typeface="Arial" panose="020B0604020202020204" pitchFamily="34" charset="0"/>
              <a:buChar char="•"/>
            </a:pPr>
            <a:r>
              <a:rPr lang="en-US" sz="1800" dirty="0"/>
              <a:t>Examples of additional WFA technical work</a:t>
            </a:r>
          </a:p>
          <a:p>
            <a:pPr marL="800100" lvl="1" indent="-342900">
              <a:buFont typeface="Arial" panose="020B0604020202020204" pitchFamily="34" charset="0"/>
              <a:buChar char="•"/>
            </a:pPr>
            <a:r>
              <a:rPr lang="en-US" sz="1600" dirty="0"/>
              <a:t>Security</a:t>
            </a:r>
          </a:p>
          <a:p>
            <a:pPr marL="800100" lvl="1" indent="-342900">
              <a:buFont typeface="Arial" panose="020B0604020202020204" pitchFamily="34" charset="0"/>
              <a:buChar char="•"/>
            </a:pPr>
            <a:r>
              <a:rPr lang="en-US" sz="1600" dirty="0"/>
              <a:t>Automated Frequency Coordination</a:t>
            </a:r>
          </a:p>
          <a:p>
            <a:pPr marL="800100" lvl="1" indent="-342900">
              <a:buFont typeface="Arial" panose="020B0604020202020204" pitchFamily="34" charset="0"/>
              <a:buChar char="•"/>
            </a:pPr>
            <a:r>
              <a:rPr lang="en-US" sz="1600" dirty="0"/>
              <a:t>Customer Experience</a:t>
            </a:r>
          </a:p>
          <a:p>
            <a:pPr marL="800100" lvl="1" indent="-342900">
              <a:buFont typeface="Arial" panose="020B0604020202020204" pitchFamily="34" charset="0"/>
              <a:buChar char="•"/>
            </a:pPr>
            <a:r>
              <a:rPr lang="en-US" sz="1600" dirty="0"/>
              <a:t>Wi-Fi </a:t>
            </a:r>
            <a:r>
              <a:rPr lang="en-US" sz="1600" dirty="0" err="1"/>
              <a:t>HaLow</a:t>
            </a:r>
            <a:endParaRPr lang="en-US" sz="1600" dirty="0"/>
          </a:p>
          <a:p>
            <a:pPr marL="800100" lvl="1" indent="-342900">
              <a:buFont typeface="Arial" panose="020B0604020202020204" pitchFamily="34" charset="0"/>
              <a:buChar char="•"/>
            </a:pPr>
            <a:r>
              <a:rPr lang="en-US" sz="1600" dirty="0"/>
              <a:t>Wi-Fi Data Elements</a:t>
            </a:r>
          </a:p>
          <a:p>
            <a:pPr marL="800100" lvl="1" indent="-342900">
              <a:buFont typeface="Arial" panose="020B0604020202020204" pitchFamily="34" charset="0"/>
              <a:buChar char="•"/>
            </a:pPr>
            <a:r>
              <a:rPr lang="en-US" sz="1600" dirty="0"/>
              <a:t>Wi-Fi Aware</a:t>
            </a:r>
          </a:p>
          <a:p>
            <a:pPr marL="400050">
              <a:buFont typeface="Arial" panose="020B0604020202020204" pitchFamily="34" charset="0"/>
              <a:buChar char="•"/>
            </a:pPr>
            <a:r>
              <a:rPr lang="en-US" sz="1800" dirty="0"/>
              <a:t>Examples of additional WFA activity that may lead to technical work </a:t>
            </a:r>
          </a:p>
          <a:p>
            <a:pPr marL="800100" lvl="1">
              <a:buFont typeface="Arial" panose="020B0604020202020204" pitchFamily="34" charset="0"/>
              <a:buChar char="•"/>
            </a:pPr>
            <a:r>
              <a:rPr lang="en-US" sz="1600" dirty="0"/>
              <a:t>XR (Augmented / Virtual / Mixed Reality)</a:t>
            </a:r>
          </a:p>
          <a:p>
            <a:pPr marL="800100" lvl="1">
              <a:buFont typeface="Arial" panose="020B0604020202020204" pitchFamily="34" charset="0"/>
              <a:buChar char="•"/>
            </a:pPr>
            <a:r>
              <a:rPr lang="en-US" sz="1600" dirty="0"/>
              <a:t>Automotive</a:t>
            </a:r>
          </a:p>
          <a:p>
            <a:pPr marL="800100" lvl="1">
              <a:buFont typeface="Arial" panose="020B0604020202020204" pitchFamily="34" charset="0"/>
              <a:buChar char="•"/>
            </a:pPr>
            <a:r>
              <a:rPr lang="en-US" sz="1600" dirty="0"/>
              <a:t>Healthcare</a:t>
            </a:r>
          </a:p>
          <a:p>
            <a:pPr marL="800100" lvl="1">
              <a:buFont typeface="Arial" panose="020B0604020202020204" pitchFamily="34" charset="0"/>
              <a:buChar char="•"/>
            </a:pPr>
            <a:r>
              <a:rPr lang="en-US" sz="1600" dirty="0"/>
              <a:t>Operators</a:t>
            </a:r>
          </a:p>
          <a:p>
            <a:pPr marL="800100" lvl="1">
              <a:buFont typeface="Arial" panose="020B0604020202020204" pitchFamily="34" charset="0"/>
              <a:buChar char="•"/>
            </a:pPr>
            <a:r>
              <a:rPr lang="en-US" sz="1600" dirty="0"/>
              <a:t>Internet of things</a:t>
            </a:r>
          </a:p>
          <a:p>
            <a:pPr marL="400050">
              <a:buFont typeface="Arial" panose="020B0604020202020204" pitchFamily="34" charset="0"/>
              <a:buChar char="•"/>
            </a:pPr>
            <a:r>
              <a:rPr lang="en-US" sz="1800" dirty="0"/>
              <a:t>Spectrum regulatory</a:t>
            </a:r>
          </a:p>
          <a:p>
            <a:pPr marL="400050">
              <a:buFont typeface="Arial" panose="020B0604020202020204" pitchFamily="34" charset="0"/>
              <a:buChar char="•"/>
            </a:pPr>
            <a:endParaRPr lang="en-US" sz="1800" dirty="0"/>
          </a:p>
          <a:p>
            <a:endParaRPr lang="en-US" sz="1800" dirty="0"/>
          </a:p>
        </p:txBody>
      </p:sp>
      <p:sp>
        <p:nvSpPr>
          <p:cNvPr id="7" name="Footer Placeholder 6">
            <a:extLst>
              <a:ext uri="{FF2B5EF4-FFF2-40B4-BE49-F238E27FC236}">
                <a16:creationId xmlns:a16="http://schemas.microsoft.com/office/drawing/2014/main" id="{58FD91EF-15FE-4642-BF2A-E1E3D9BC4E95}"/>
              </a:ext>
            </a:extLst>
          </p:cNvPr>
          <p:cNvSpPr>
            <a:spLocks noGrp="1"/>
          </p:cNvSpPr>
          <p:nvPr>
            <p:ph type="ftr" idx="14"/>
          </p:nvPr>
        </p:nvSpPr>
        <p:spPr/>
        <p:txBody>
          <a:bodyPr/>
          <a:lstStyle/>
          <a:p>
            <a:r>
              <a:rPr lang="en-GB"/>
              <a:t>Carlos Cordeiro, Intel</a:t>
            </a:r>
            <a:endParaRPr lang="en-GB" dirty="0"/>
          </a:p>
        </p:txBody>
      </p:sp>
      <p:sp>
        <p:nvSpPr>
          <p:cNvPr id="8" name="Slide Number Placeholder 7">
            <a:extLst>
              <a:ext uri="{FF2B5EF4-FFF2-40B4-BE49-F238E27FC236}">
                <a16:creationId xmlns:a16="http://schemas.microsoft.com/office/drawing/2014/main" id="{D04EAB13-5FA7-42D6-8ECF-E1B1FE854737}"/>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9" name="Date Placeholder 8">
            <a:extLst>
              <a:ext uri="{FF2B5EF4-FFF2-40B4-BE49-F238E27FC236}">
                <a16:creationId xmlns:a16="http://schemas.microsoft.com/office/drawing/2014/main" id="{3E782120-48BF-4F98-806B-348EA075B93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8683440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8D8AF-5272-4704-BC04-8480073AF230}"/>
              </a:ext>
            </a:extLst>
          </p:cNvPr>
          <p:cNvSpPr>
            <a:spLocks noGrp="1"/>
          </p:cNvSpPr>
          <p:nvPr>
            <p:ph type="title"/>
          </p:nvPr>
        </p:nvSpPr>
        <p:spPr/>
        <p:txBody>
          <a:bodyPr/>
          <a:lstStyle/>
          <a:p>
            <a:r>
              <a:rPr lang="en-US" dirty="0"/>
              <a:t>Recent publications</a:t>
            </a:r>
          </a:p>
        </p:txBody>
      </p:sp>
      <p:sp>
        <p:nvSpPr>
          <p:cNvPr id="3" name="Content Placeholder 2">
            <a:extLst>
              <a:ext uri="{FF2B5EF4-FFF2-40B4-BE49-F238E27FC236}">
                <a16:creationId xmlns:a16="http://schemas.microsoft.com/office/drawing/2014/main" id="{8EA4A555-5D1F-4FFE-A1C4-CB82438539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hlinkClick r:id="rId2">
                  <a:extLst>
                    <a:ext uri="{A12FA001-AC4F-418D-AE19-62706E023703}">
                      <ahyp:hlinkClr xmlns:ahyp="http://schemas.microsoft.com/office/drawing/2018/hyperlinkcolor" val="tx"/>
                    </a:ext>
                  </a:extLst>
                </a:hlinkClick>
              </a:rPr>
              <a:t>Wi-Fi Alliance® AFC specifications and tools streamline standard power device compliance in Canada</a:t>
            </a:r>
            <a:endParaRPr lang="en-US" dirty="0">
              <a:solidFill>
                <a:schemeClr val="tx1"/>
              </a:solidFill>
            </a:endParaRPr>
          </a:p>
          <a:p>
            <a:pPr>
              <a:buFont typeface="Arial" panose="020B0604020202020204" pitchFamily="34" charset="0"/>
              <a:buChar char="•"/>
            </a:pPr>
            <a:r>
              <a:rPr lang="en-US" dirty="0">
                <a:solidFill>
                  <a:schemeClr val="tx1"/>
                </a:solidFill>
                <a:hlinkClick r:id="rId3">
                  <a:extLst>
                    <a:ext uri="{A12FA001-AC4F-418D-AE19-62706E023703}">
                      <ahyp:hlinkClr xmlns:ahyp="http://schemas.microsoft.com/office/drawing/2018/hyperlinkcolor" val="tx"/>
                    </a:ext>
                  </a:extLst>
                </a:hlinkClick>
              </a:rPr>
              <a:t>Wi-Fi Alliance® congratulates NTIA spectrum team on the National Spectrum Strategy Implementation Plan</a:t>
            </a:r>
            <a:endParaRPr lang="en-US" dirty="0">
              <a:solidFill>
                <a:schemeClr val="tx1"/>
              </a:solidFill>
            </a:endParaRPr>
          </a:p>
          <a:p>
            <a:pPr>
              <a:buFont typeface="Arial" panose="020B0604020202020204" pitchFamily="34" charset="0"/>
              <a:buChar char="•"/>
            </a:pPr>
            <a:r>
              <a:rPr lang="en-US" dirty="0">
                <a:solidFill>
                  <a:schemeClr val="tx1"/>
                </a:solidFill>
                <a:hlinkClick r:id="rId4">
                  <a:extLst>
                    <a:ext uri="{A12FA001-AC4F-418D-AE19-62706E023703}">
                      <ahyp:hlinkClr xmlns:ahyp="http://schemas.microsoft.com/office/drawing/2018/hyperlinkcolor" val="tx"/>
                    </a:ext>
                  </a:extLst>
                </a:hlinkClick>
              </a:rPr>
              <a:t>Wi-Fi Alliance® applauds Automated Frequency Coordination (AFC) system approval by Federal Communications Commission (FCC)</a:t>
            </a:r>
            <a:endParaRPr lang="en-US" dirty="0">
              <a:solidFill>
                <a:schemeClr val="tx1"/>
              </a:solidFill>
            </a:endParaRPr>
          </a:p>
          <a:p>
            <a:pPr>
              <a:buFont typeface="Arial" panose="020B0604020202020204" pitchFamily="34" charset="0"/>
              <a:buChar char="•"/>
            </a:pPr>
            <a:r>
              <a:rPr lang="en-US" dirty="0">
                <a:solidFill>
                  <a:schemeClr val="tx1"/>
                </a:solidFill>
                <a:hlinkClick r:id="rId5">
                  <a:extLst>
                    <a:ext uri="{A12FA001-AC4F-418D-AE19-62706E023703}">
                      <ahyp:hlinkClr xmlns:ahyp="http://schemas.microsoft.com/office/drawing/2018/hyperlinkcolor" val="tx"/>
                    </a:ext>
                  </a:extLst>
                </a:hlinkClick>
              </a:rPr>
              <a:t>Wi-Fi Alliance® celebrates 25 years of Wi-Fi® innovation and impact</a:t>
            </a:r>
            <a:endParaRPr lang="en-US" dirty="0">
              <a:solidFill>
                <a:schemeClr val="tx1"/>
              </a:solidFill>
            </a:endParaRPr>
          </a:p>
          <a:p>
            <a:pPr>
              <a:buFont typeface="Arial" panose="020B0604020202020204" pitchFamily="34" charset="0"/>
              <a:buChar char="•"/>
            </a:pPr>
            <a:r>
              <a:rPr lang="en-US" dirty="0">
                <a:solidFill>
                  <a:schemeClr val="tx1"/>
                </a:solidFill>
                <a:hlinkClick r:id="rId6">
                  <a:extLst>
                    <a:ext uri="{A12FA001-AC4F-418D-AE19-62706E023703}">
                      <ahyp:hlinkClr xmlns:ahyp="http://schemas.microsoft.com/office/drawing/2018/hyperlinkcolor" val="tx"/>
                    </a:ext>
                  </a:extLst>
                </a:hlinkClick>
              </a:rPr>
              <a:t>Wi-Fi Alliance® members showcase value of Wi-Fi CERTIFIED®</a:t>
            </a:r>
            <a:endParaRPr lang="en-US" dirty="0">
              <a:solidFill>
                <a:schemeClr val="tx1"/>
              </a:solidFill>
            </a:endParaRPr>
          </a:p>
        </p:txBody>
      </p:sp>
      <p:sp>
        <p:nvSpPr>
          <p:cNvPr id="7" name="Footer Placeholder 6">
            <a:extLst>
              <a:ext uri="{FF2B5EF4-FFF2-40B4-BE49-F238E27FC236}">
                <a16:creationId xmlns:a16="http://schemas.microsoft.com/office/drawing/2014/main" id="{E945218F-CCCE-42BD-9962-37122E5B43AA}"/>
              </a:ext>
            </a:extLst>
          </p:cNvPr>
          <p:cNvSpPr>
            <a:spLocks noGrp="1"/>
          </p:cNvSpPr>
          <p:nvPr>
            <p:ph type="ftr" idx="14"/>
          </p:nvPr>
        </p:nvSpPr>
        <p:spPr/>
        <p:txBody>
          <a:bodyPr/>
          <a:lstStyle/>
          <a:p>
            <a:r>
              <a:rPr lang="en-GB"/>
              <a:t>Carlos Cordeiro, Intel</a:t>
            </a:r>
            <a:endParaRPr lang="en-GB" dirty="0"/>
          </a:p>
        </p:txBody>
      </p:sp>
      <p:sp>
        <p:nvSpPr>
          <p:cNvPr id="8" name="Slide Number Placeholder 7">
            <a:extLst>
              <a:ext uri="{FF2B5EF4-FFF2-40B4-BE49-F238E27FC236}">
                <a16:creationId xmlns:a16="http://schemas.microsoft.com/office/drawing/2014/main" id="{0FD50AF8-6B14-4561-9DED-9D5B3CB7E4F7}"/>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9" name="Date Placeholder 8">
            <a:extLst>
              <a:ext uri="{FF2B5EF4-FFF2-40B4-BE49-F238E27FC236}">
                <a16:creationId xmlns:a16="http://schemas.microsoft.com/office/drawing/2014/main" id="{431A9C36-6966-4C35-B7CE-832E34B3C03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9130042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Further information</a:t>
            </a:r>
            <a:endParaRPr lang="en-GB" dirty="0"/>
          </a:p>
        </p:txBody>
      </p:sp>
      <p:sp>
        <p:nvSpPr>
          <p:cNvPr id="2" name="Content Placeholder 1"/>
          <p:cNvSpPr>
            <a:spLocks noGrp="1"/>
          </p:cNvSpPr>
          <p:nvPr>
            <p:ph idx="1"/>
          </p:nvPr>
        </p:nvSpPr>
        <p:spPr/>
        <p:txBody>
          <a:bodyPr/>
          <a:lstStyle/>
          <a:p>
            <a:pPr>
              <a:buFont typeface="Arial" panose="020B0604020202020204" pitchFamily="34" charset="0"/>
              <a:buChar char="•"/>
            </a:pPr>
            <a:r>
              <a:rPr lang="en-US" dirty="0"/>
              <a:t>For more information on current areas of work, see </a:t>
            </a:r>
            <a:r>
              <a:rPr lang="en-US" dirty="0">
                <a:solidFill>
                  <a:schemeClr val="tx1"/>
                </a:solidFill>
                <a:hlinkClick r:id="rId3">
                  <a:extLst>
                    <a:ext uri="{A12FA001-AC4F-418D-AE19-62706E023703}">
                      <ahyp:hlinkClr xmlns:ahyp="http://schemas.microsoft.com/office/drawing/2018/hyperlinkcolor" val="tx"/>
                    </a:ext>
                  </a:extLst>
                </a:hlinkClick>
              </a:rPr>
              <a:t>http://www.wi-fi.org/who-we-are/current-work-areas</a:t>
            </a:r>
            <a:r>
              <a:rPr lang="en-US" dirty="0">
                <a:solidFill>
                  <a:schemeClr val="tx1"/>
                </a:solidFill>
              </a:rPr>
              <a:t> </a:t>
            </a:r>
          </a:p>
          <a:p>
            <a:pPr>
              <a:buFont typeface="Arial" panose="020B0604020202020204" pitchFamily="34" charset="0"/>
              <a:buChar char="•"/>
            </a:pPr>
            <a:endParaRPr lang="en-US" dirty="0"/>
          </a:p>
          <a:p>
            <a:pPr>
              <a:buFont typeface="Arial" panose="020B0604020202020204" pitchFamily="34" charset="0"/>
              <a:buChar char="•"/>
            </a:pPr>
            <a:r>
              <a:rPr lang="en-US" dirty="0"/>
              <a:t>If these sound like </a:t>
            </a:r>
            <a:r>
              <a:rPr lang="en-US" dirty="0">
                <a:solidFill>
                  <a:schemeClr val="tx1"/>
                </a:solidFill>
              </a:rPr>
              <a:t>interesting topics, please plan to sign up and participate</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Further general information at </a:t>
            </a:r>
            <a:r>
              <a:rPr lang="en-US" dirty="0">
                <a:solidFill>
                  <a:schemeClr val="tx1"/>
                </a:solidFill>
                <a:hlinkClick r:id="rId4">
                  <a:extLst>
                    <a:ext uri="{A12FA001-AC4F-418D-AE19-62706E023703}">
                      <ahyp:hlinkClr xmlns:ahyp="http://schemas.microsoft.com/office/drawing/2018/hyperlinkcolor" val="tx"/>
                    </a:ext>
                  </a:extLst>
                </a:hlinkClick>
              </a:rPr>
              <a:t>http://www.wi-fi.org/</a:t>
            </a:r>
            <a:r>
              <a:rPr lang="en-US" dirty="0">
                <a:solidFill>
                  <a:schemeClr val="tx1"/>
                </a:solidFill>
              </a:rPr>
              <a:t> </a:t>
            </a:r>
          </a:p>
          <a:p>
            <a:pPr marL="0" indent="0"/>
            <a:endParaRPr lang="en-GB" dirty="0"/>
          </a:p>
        </p:txBody>
      </p:sp>
      <p:sp>
        <p:nvSpPr>
          <p:cNvPr id="3" name="Footer Placeholder 2">
            <a:extLst>
              <a:ext uri="{FF2B5EF4-FFF2-40B4-BE49-F238E27FC236}">
                <a16:creationId xmlns:a16="http://schemas.microsoft.com/office/drawing/2014/main" id="{93403674-B083-47D7-AA20-1F4391F2B464}"/>
              </a:ext>
            </a:extLst>
          </p:cNvPr>
          <p:cNvSpPr>
            <a:spLocks noGrp="1"/>
          </p:cNvSpPr>
          <p:nvPr>
            <p:ph type="ftr" idx="14"/>
          </p:nvPr>
        </p:nvSpPr>
        <p:spPr/>
        <p:txBody>
          <a:bodyPr/>
          <a:lstStyle/>
          <a:p>
            <a:r>
              <a:rPr lang="en-GB"/>
              <a:t>Carlos Cordeiro, Intel</a:t>
            </a:r>
            <a:endParaRPr lang="en-GB" dirty="0"/>
          </a:p>
        </p:txBody>
      </p:sp>
      <p:sp>
        <p:nvSpPr>
          <p:cNvPr id="7" name="Slide Number Placeholder 6">
            <a:extLst>
              <a:ext uri="{FF2B5EF4-FFF2-40B4-BE49-F238E27FC236}">
                <a16:creationId xmlns:a16="http://schemas.microsoft.com/office/drawing/2014/main" id="{A0018DD7-E7AF-4BBA-AC22-1990BCE4AF0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8" name="Date Placeholder 7">
            <a:extLst>
              <a:ext uri="{FF2B5EF4-FFF2-40B4-BE49-F238E27FC236}">
                <a16:creationId xmlns:a16="http://schemas.microsoft.com/office/drawing/2014/main" id="{83006331-0DFF-4199-823E-5220533C0A2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139280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noFill/>
        </p:spPr>
        <p:txBody>
          <a:bodyPr/>
          <a:lstStyle/>
          <a:p>
            <a:r>
              <a:rPr lang="en-US" dirty="0"/>
              <a:t>IEEE 802.11-IETF Liaison Report</a:t>
            </a:r>
          </a:p>
        </p:txBody>
      </p:sp>
      <p:sp>
        <p:nvSpPr>
          <p:cNvPr id="2054" name="Rectangle 6"/>
          <p:cNvSpPr>
            <a:spLocks noGrp="1" noChangeArrowheads="1"/>
          </p:cNvSpPr>
          <p:nvPr>
            <p:ph type="body" idx="1"/>
          </p:nvPr>
        </p:nvSpPr>
        <p:spPr>
          <a:xfrm>
            <a:off x="2209800" y="1524000"/>
            <a:ext cx="7772400" cy="381000"/>
          </a:xfrm>
          <a:noFill/>
        </p:spPr>
        <p:txBody>
          <a:bodyPr/>
          <a:lstStyle/>
          <a:p>
            <a:pPr algn="ctr">
              <a:lnSpc>
                <a:spcPct val="90000"/>
              </a:lnSpc>
              <a:buFontTx/>
              <a:buNone/>
            </a:pPr>
            <a:r>
              <a:rPr lang="en-US" sz="2000" dirty="0"/>
              <a:t>Date:</a:t>
            </a:r>
            <a:r>
              <a:rPr lang="en-US" sz="2000" b="0" dirty="0"/>
              <a:t> 2024-05-15</a:t>
            </a:r>
          </a:p>
        </p:txBody>
      </p:sp>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2055" name="Object 11"/>
          <p:cNvGraphicFramePr>
            <a:graphicFrameLocks noChangeAspect="1"/>
          </p:cNvGraphicFramePr>
          <p:nvPr>
            <p:extLst>
              <p:ext uri="{D42A27DB-BD31-4B8C-83A1-F6EECF244321}">
                <p14:modId xmlns:p14="http://schemas.microsoft.com/office/powerpoint/2010/main" val="4134844781"/>
              </p:ext>
            </p:extLst>
          </p:nvPr>
        </p:nvGraphicFramePr>
        <p:xfrm>
          <a:off x="2371726" y="2520951"/>
          <a:ext cx="7191375" cy="925513"/>
        </p:xfrm>
        <a:graphic>
          <a:graphicData uri="http://schemas.openxmlformats.org/presentationml/2006/ole">
            <mc:AlternateContent xmlns:mc="http://schemas.openxmlformats.org/markup-compatibility/2006">
              <mc:Choice xmlns:v="urn:schemas-microsoft-com:vml" Requires="v">
                <p:oleObj spid="_x0000_s15366" name="Document" r:id="rId4" imgW="8255000" imgH="1066800" progId="Word.Document.8">
                  <p:embed/>
                </p:oleObj>
              </mc:Choice>
              <mc:Fallback>
                <p:oleObj name="Document" r:id="rId4" imgW="8255000" imgH="1066800" progId="Word.Document.8">
                  <p:embed/>
                  <p:pic>
                    <p:nvPicPr>
                      <p:cNvPr id="2055" name="Object 11"/>
                      <p:cNvPicPr>
                        <a:picLocks noChangeAspect="1" noChangeArrowheads="1"/>
                      </p:cNvPicPr>
                      <p:nvPr/>
                    </p:nvPicPr>
                    <p:blipFill>
                      <a:blip r:embed="rId5"/>
                      <a:srcRect/>
                      <a:stretch>
                        <a:fillRect/>
                      </a:stretch>
                    </p:blipFill>
                    <p:spPr bwMode="auto">
                      <a:xfrm>
                        <a:off x="2371726" y="2520951"/>
                        <a:ext cx="7191375" cy="925513"/>
                      </a:xfrm>
                      <a:prstGeom prst="rect">
                        <a:avLst/>
                      </a:prstGeom>
                      <a:noFill/>
                      <a:ln>
                        <a:noFill/>
                      </a:ln>
                      <a:effectLst/>
                    </p:spPr>
                  </p:pic>
                </p:oleObj>
              </mc:Fallback>
            </mc:AlternateContent>
          </a:graphicData>
        </a:graphic>
      </p:graphicFrame>
      <p:sp>
        <p:nvSpPr>
          <p:cNvPr id="2" name="Footer Placeholder 1">
            <a:extLst>
              <a:ext uri="{FF2B5EF4-FFF2-40B4-BE49-F238E27FC236}">
                <a16:creationId xmlns:a16="http://schemas.microsoft.com/office/drawing/2014/main" id="{C164A6C2-D521-4EE6-9DC8-32F066BB51E8}"/>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9A514072-7C93-4F0F-A674-64A26AFAF23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4" name="Date Placeholder 3">
            <a:extLst>
              <a:ext uri="{FF2B5EF4-FFF2-40B4-BE49-F238E27FC236}">
                <a16:creationId xmlns:a16="http://schemas.microsoft.com/office/drawing/2014/main" id="{D99EF361-3A2A-4B2A-A4B6-2F730937D4F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1865324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a:t>Abstract</a:t>
            </a:r>
          </a:p>
        </p:txBody>
      </p:sp>
      <p:sp>
        <p:nvSpPr>
          <p:cNvPr id="3078" name="Rectangle 3"/>
          <p:cNvSpPr>
            <a:spLocks noGrp="1" noChangeArrowheads="1"/>
          </p:cNvSpPr>
          <p:nvPr>
            <p:ph idx="1"/>
          </p:nvPr>
        </p:nvSpPr>
        <p:spPr>
          <a:noFill/>
        </p:spPr>
        <p:txBody>
          <a:bodyPr/>
          <a:lstStyle/>
          <a:p>
            <a:pPr>
              <a:buFontTx/>
              <a:buNone/>
            </a:pPr>
            <a:r>
              <a:rPr lang="en-US" dirty="0"/>
              <a:t>	This presentation contains the IEEE 802.11 – IETF liaison report for May 2024.</a:t>
            </a:r>
          </a:p>
        </p:txBody>
      </p:sp>
      <p:sp>
        <p:nvSpPr>
          <p:cNvPr id="2" name="Footer Placeholder 1">
            <a:extLst>
              <a:ext uri="{FF2B5EF4-FFF2-40B4-BE49-F238E27FC236}">
                <a16:creationId xmlns:a16="http://schemas.microsoft.com/office/drawing/2014/main" id="{6C040890-1FC3-49CD-9FE4-FB8157FCD1C7}"/>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30FF3103-602C-455A-95C8-E4063E0B542F}"/>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4" name="Date Placeholder 3">
            <a:extLst>
              <a:ext uri="{FF2B5EF4-FFF2-40B4-BE49-F238E27FC236}">
                <a16:creationId xmlns:a16="http://schemas.microsoft.com/office/drawing/2014/main" id="{FFE7EB22-A1AD-4699-8DF6-3E4E928796C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5215832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 Meetings</a:t>
            </a:r>
          </a:p>
        </p:txBody>
      </p:sp>
      <p:sp>
        <p:nvSpPr>
          <p:cNvPr id="20486" name="Rectangle 3"/>
          <p:cNvSpPr>
            <a:spLocks noGrp="1" noChangeArrowheads="1"/>
          </p:cNvSpPr>
          <p:nvPr>
            <p:ph idx="1"/>
          </p:nvPr>
        </p:nvSpPr>
        <p:spPr>
          <a:noFill/>
        </p:spPr>
        <p:txBody>
          <a:bodyPr/>
          <a:lstStyle/>
          <a:p>
            <a:r>
              <a:rPr lang="en-US" dirty="0"/>
              <a:t>Upcoming Meetings:</a:t>
            </a:r>
          </a:p>
          <a:p>
            <a:pPr lvl="1"/>
            <a:r>
              <a:rPr lang="en-US" dirty="0"/>
              <a:t>July 20-26 – Vancouver, BC, CA</a:t>
            </a:r>
          </a:p>
          <a:p>
            <a:pPr lvl="1"/>
            <a:r>
              <a:rPr lang="en-US" dirty="0"/>
              <a:t>November 2-8 – Dublin, IE</a:t>
            </a:r>
          </a:p>
          <a:p>
            <a:r>
              <a:rPr lang="en-US" dirty="0">
                <a:hlinkClick r:id="rId3"/>
              </a:rPr>
              <a:t>http://www.ietf.org</a:t>
            </a:r>
            <a:endParaRPr lang="en-US" dirty="0"/>
          </a:p>
          <a:p>
            <a:pPr lvl="1"/>
            <a:r>
              <a:rPr lang="en-US" dirty="0"/>
              <a:t>Newcomer training: </a:t>
            </a:r>
            <a:r>
              <a:rPr lang="en-US" u="sng" dirty="0">
                <a:hlinkClick r:id="rId4"/>
              </a:rPr>
              <a:t>https://www.ietf.org/about/participate/get-started/</a:t>
            </a:r>
            <a:r>
              <a:rPr lang="en-US" dirty="0"/>
              <a:t> </a:t>
            </a:r>
          </a:p>
          <a:p>
            <a:pPr lvl="1"/>
            <a:r>
              <a:rPr lang="en-US" sz="1800" dirty="0"/>
              <a:t>April 2016: Wireless Tutorial (Donald Eastlake), 802.11 &amp; 802.15 tutorials (Dorothy Stanley, Charlie Perkins), see </a:t>
            </a:r>
            <a:r>
              <a:rPr lang="en-US" sz="1800" dirty="0">
                <a:hlinkClick r:id="rId5"/>
              </a:rPr>
              <a:t>11-16/500</a:t>
            </a:r>
            <a:r>
              <a:rPr lang="en-US" sz="1800" dirty="0"/>
              <a:t>, September 2016: Pat Thaler &amp; Juan Carlos – 802.1E (Privacy Considerations) and 802.c (Local MAC address usage) </a:t>
            </a:r>
            <a:r>
              <a:rPr lang="en-US" dirty="0">
                <a:hlinkClick r:id="rId6"/>
              </a:rPr>
              <a:t>https://datatracker.ietf.org/group/edu/materials/</a:t>
            </a:r>
            <a:endParaRPr lang="en-US" dirty="0"/>
          </a:p>
        </p:txBody>
      </p:sp>
      <p:sp>
        <p:nvSpPr>
          <p:cNvPr id="2" name="Footer Placeholder 1">
            <a:extLst>
              <a:ext uri="{FF2B5EF4-FFF2-40B4-BE49-F238E27FC236}">
                <a16:creationId xmlns:a16="http://schemas.microsoft.com/office/drawing/2014/main" id="{3ECBD6FF-552A-4236-ACBF-E1FF0B8CCB9C}"/>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FBD0D4EA-8B4B-4221-820F-E37E9490FB0D}"/>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4" name="Date Placeholder 3">
            <a:extLst>
              <a:ext uri="{FF2B5EF4-FFF2-40B4-BE49-F238E27FC236}">
                <a16:creationId xmlns:a16="http://schemas.microsoft.com/office/drawing/2014/main" id="{4B7458A3-6544-4AB9-82DB-91B01C11A9A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3402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11bk/D2.0 MDR/MEC Planning  </a:t>
            </a:r>
          </a:p>
        </p:txBody>
      </p:sp>
      <p:sp>
        <p:nvSpPr>
          <p:cNvPr id="9218" name="Rectangle 2"/>
          <p:cNvSpPr>
            <a:spLocks noGrp="1" noChangeArrowheads="1"/>
          </p:cNvSpPr>
          <p:nvPr>
            <p:ph idx="1"/>
          </p:nvPr>
        </p:nvSpPr>
        <p:spPr>
          <a:xfrm>
            <a:off x="876796" y="1751014"/>
            <a:ext cx="10361084" cy="4724400"/>
          </a:xfrm>
          <a:ln/>
        </p:spPr>
        <p:txBody>
          <a:bodyPr/>
          <a:lstStyle/>
          <a:p>
            <a:pPr>
              <a:buFont typeface="Arial" panose="020B0604020202020204" pitchFamily="34" charset="0"/>
              <a:buChar char="•"/>
            </a:pPr>
            <a:r>
              <a:rPr lang="en-US" sz="2000" b="0" dirty="0"/>
              <a:t>11bk/D2.0 MDR starts in May 2024 and completes in July 2024</a:t>
            </a:r>
          </a:p>
          <a:p>
            <a:pPr>
              <a:buFont typeface="Arial" panose="020B0604020202020204" pitchFamily="34" charset="0"/>
              <a:buChar char="•"/>
            </a:pPr>
            <a:r>
              <a:rPr lang="en-US" sz="2000" b="0" dirty="0"/>
              <a:t>Initial draft with volunteers’ assignments:</a:t>
            </a:r>
          </a:p>
          <a:p>
            <a:pPr lvl="1">
              <a:buFont typeface="Arial" panose="020B0604020202020204" pitchFamily="34" charset="0"/>
              <a:buChar char="•"/>
            </a:pPr>
            <a:r>
              <a:rPr lang="en-US" sz="1600" b="0" dirty="0">
                <a:hlinkClick r:id="rId3"/>
              </a:rPr>
              <a:t>https://mentor.ieee.org/802.11/dcn/24/11-24-0879-00-0000-ieee-p802-11bk-d2-0-mandatory-draft-review-mdr-report.docx</a:t>
            </a:r>
            <a:endParaRPr lang="en-US" sz="1600" dirty="0"/>
          </a:p>
          <a:p>
            <a:pPr lvl="1">
              <a:buFont typeface="Arial" panose="020B0604020202020204" pitchFamily="34" charset="0"/>
              <a:buChar char="•"/>
            </a:pPr>
            <a:r>
              <a:rPr lang="en-US" sz="1600" dirty="0"/>
              <a:t>Deadline to complete reviews is July 1st, 2024</a:t>
            </a:r>
          </a:p>
          <a:p>
            <a:pPr lvl="1">
              <a:buFont typeface="Arial" panose="020B0604020202020204" pitchFamily="34" charset="0"/>
              <a:buChar char="•"/>
            </a:pPr>
            <a:r>
              <a:rPr lang="en-US" sz="1600" b="0" dirty="0"/>
              <a:t>Will setup a review meeting in the week of July 8</a:t>
            </a:r>
            <a:r>
              <a:rPr lang="en-US" sz="1600" b="0" baseline="30000" dirty="0"/>
              <a:t>th</a:t>
            </a:r>
            <a:r>
              <a:rPr lang="en-US" sz="1600" baseline="30000" dirty="0"/>
              <a:t>. </a:t>
            </a:r>
            <a:endParaRPr lang="en-US" sz="1600" b="0" dirty="0"/>
          </a:p>
          <a:p>
            <a:endParaRPr lang="en-US" sz="2000" b="0" dirty="0"/>
          </a:p>
        </p:txBody>
      </p:sp>
      <p:sp>
        <p:nvSpPr>
          <p:cNvPr id="3" name="Footer Placeholder 2">
            <a:extLst>
              <a:ext uri="{FF2B5EF4-FFF2-40B4-BE49-F238E27FC236}">
                <a16:creationId xmlns:a16="http://schemas.microsoft.com/office/drawing/2014/main" id="{6E24CA77-A93F-4292-BEB6-D14D8E3F3CCC}"/>
              </a:ext>
            </a:extLst>
          </p:cNvPr>
          <p:cNvSpPr>
            <a:spLocks noGrp="1"/>
          </p:cNvSpPr>
          <p:nvPr>
            <p:ph type="ftr" idx="14"/>
          </p:nvPr>
        </p:nvSpPr>
        <p:spPr/>
        <p:txBody>
          <a:bodyPr/>
          <a:lstStyle/>
          <a:p>
            <a:r>
              <a:rPr lang="en-GB"/>
              <a:t>Emily Qi, Intel</a:t>
            </a:r>
            <a:endParaRPr lang="en-GB" dirty="0"/>
          </a:p>
        </p:txBody>
      </p:sp>
      <p:sp>
        <p:nvSpPr>
          <p:cNvPr id="7" name="Slide Number Placeholder 6">
            <a:extLst>
              <a:ext uri="{FF2B5EF4-FFF2-40B4-BE49-F238E27FC236}">
                <a16:creationId xmlns:a16="http://schemas.microsoft.com/office/drawing/2014/main" id="{665F9A23-6719-45AE-A032-3A4059971526}"/>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8" name="Date Placeholder 7">
            <a:extLst>
              <a:ext uri="{FF2B5EF4-FFF2-40B4-BE49-F238E27FC236}">
                <a16:creationId xmlns:a16="http://schemas.microsoft.com/office/drawing/2014/main" id="{AE35D4B1-5410-4CC9-A51E-5324D8FD510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3985275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IEEE 802 Liaison Activity  </a:t>
            </a:r>
          </a:p>
        </p:txBody>
      </p:sp>
      <p:sp>
        <p:nvSpPr>
          <p:cNvPr id="113667" name="Rectangle 3"/>
          <p:cNvSpPr>
            <a:spLocks noGrp="1" noChangeArrowheads="1"/>
          </p:cNvSpPr>
          <p:nvPr>
            <p:ph idx="1"/>
          </p:nvPr>
        </p:nvSpPr>
        <p:spPr/>
        <p:txBody>
          <a:bodyPr/>
          <a:lstStyle/>
          <a:p>
            <a:pPr marL="0" indent="0">
              <a:lnSpc>
                <a:spcPct val="80000"/>
              </a:lnSpc>
              <a:defRPr/>
            </a:pPr>
            <a:endParaRPr lang="en-US" sz="900" dirty="0"/>
          </a:p>
          <a:p>
            <a:pPr>
              <a:lnSpc>
                <a:spcPct val="80000"/>
              </a:lnSpc>
              <a:defRPr/>
            </a:pPr>
            <a:r>
              <a:rPr lang="en-US" sz="2000" dirty="0"/>
              <a:t>Joint meetings, agenda and presentations</a:t>
            </a:r>
          </a:p>
          <a:p>
            <a:pPr lvl="1">
              <a:lnSpc>
                <a:spcPct val="80000"/>
              </a:lnSpc>
              <a:defRPr/>
            </a:pPr>
            <a:r>
              <a:rPr lang="en-US" sz="1600" dirty="0">
                <a:hlinkClick r:id="rId3"/>
              </a:rPr>
              <a:t>http://www.iab.org/activities/joint-activities/iab-ieee-coordination/</a:t>
            </a:r>
            <a:endParaRPr lang="en-US" sz="1600" dirty="0"/>
          </a:p>
          <a:p>
            <a:pPr lvl="1">
              <a:lnSpc>
                <a:spcPct val="80000"/>
              </a:lnSpc>
              <a:defRPr/>
            </a:pPr>
            <a:r>
              <a:rPr lang="en-US" sz="1600" dirty="0"/>
              <a:t>Proceedings: </a:t>
            </a:r>
            <a:r>
              <a:rPr lang="en-US" sz="1600" dirty="0">
                <a:hlinkClick r:id="rId4"/>
              </a:rPr>
              <a:t>https://datatracker.ietf.org/iabasg/ietfieee/meetings/</a:t>
            </a:r>
            <a:endParaRPr lang="en-US" sz="1600" dirty="0"/>
          </a:p>
          <a:p>
            <a:pPr lvl="1">
              <a:lnSpc>
                <a:spcPct val="80000"/>
              </a:lnSpc>
              <a:defRPr/>
            </a:pPr>
            <a:r>
              <a:rPr lang="en-US" sz="1600" dirty="0"/>
              <a:t>Coordination topics include: Capability Discovery, Data Center Bridging, use of Local Address in virtualization and IoT, MAC address randomization, DETNET/TSN/RAW, YANG models, pervasive monitoring</a:t>
            </a:r>
          </a:p>
          <a:p>
            <a:pPr lvl="1">
              <a:lnSpc>
                <a:spcPct val="80000"/>
              </a:lnSpc>
              <a:defRPr/>
            </a:pPr>
            <a:r>
              <a:rPr lang="en-US" sz="1600" dirty="0"/>
              <a:t>IETF-IEEE 802 coordination teleconferences: February 16, 2024</a:t>
            </a:r>
          </a:p>
          <a:p>
            <a:pPr lvl="2">
              <a:lnSpc>
                <a:spcPct val="80000"/>
              </a:lnSpc>
              <a:defRPr/>
            </a:pPr>
            <a:r>
              <a:rPr lang="en-US" sz="1400" dirty="0"/>
              <a:t>Notifications of IEEE 802.11bf PAR modification and IEEE 802.11pb PAR and CSD</a:t>
            </a:r>
          </a:p>
          <a:p>
            <a:pPr lvl="2">
              <a:lnSpc>
                <a:spcPct val="80000"/>
              </a:lnSpc>
              <a:defRPr/>
            </a:pPr>
            <a:r>
              <a:rPr lang="en-US" sz="1400" dirty="0"/>
              <a:t>“Transfer” of RFC 8110 (Opportunistic Wireless Encryption) to IEEE 802.11</a:t>
            </a:r>
          </a:p>
        </p:txBody>
      </p:sp>
      <p:sp>
        <p:nvSpPr>
          <p:cNvPr id="2" name="Footer Placeholder 1">
            <a:extLst>
              <a:ext uri="{FF2B5EF4-FFF2-40B4-BE49-F238E27FC236}">
                <a16:creationId xmlns:a16="http://schemas.microsoft.com/office/drawing/2014/main" id="{1D9D48B5-571B-4548-A81A-3FD8D8B1CF83}"/>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23101666-5EB9-4F6B-A558-93B3B9BE24B3}"/>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4" name="Date Placeholder 3">
            <a:extLst>
              <a:ext uri="{FF2B5EF4-FFF2-40B4-BE49-F238E27FC236}">
                <a16:creationId xmlns:a16="http://schemas.microsoft.com/office/drawing/2014/main" id="{D6FDCFFA-E86E-45F2-8479-5C23514B26DC}"/>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2972584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protocol use with 802.11 technology</a:t>
            </a:r>
          </a:p>
        </p:txBody>
      </p:sp>
      <p:sp>
        <p:nvSpPr>
          <p:cNvPr id="113667" name="Rectangle 3"/>
          <p:cNvSpPr>
            <a:spLocks noGrp="1" noChangeArrowheads="1"/>
          </p:cNvSpPr>
          <p:nvPr>
            <p:ph idx="1"/>
          </p:nvPr>
        </p:nvSpPr>
        <p:spPr/>
        <p:txBody>
          <a:bodyPr/>
          <a:lstStyle/>
          <a:p>
            <a:pPr marL="0" indent="0">
              <a:lnSpc>
                <a:spcPct val="80000"/>
              </a:lnSpc>
              <a:defRPr/>
            </a:pPr>
            <a:endParaRPr lang="en-US" sz="900" dirty="0"/>
          </a:p>
          <a:p>
            <a:pPr>
              <a:lnSpc>
                <a:spcPct val="80000"/>
              </a:lnSpc>
              <a:defRPr/>
            </a:pPr>
            <a:endParaRPr lang="en-US" b="0" dirty="0">
              <a:solidFill>
                <a:srgbClr val="000000"/>
              </a:solidFill>
              <a:ea typeface="Arial Unicode MS" pitchFamily="34" charset="-128"/>
              <a:cs typeface="Arial Unicode MS" pitchFamily="34" charset="-128"/>
            </a:endParaRPr>
          </a:p>
          <a:p>
            <a:pPr>
              <a:lnSpc>
                <a:spcPct val="80000"/>
              </a:lnSpc>
              <a:defRPr/>
            </a:pPr>
            <a:r>
              <a:rPr lang="en-US" b="0" dirty="0">
                <a:solidFill>
                  <a:srgbClr val="000000"/>
                </a:solidFill>
                <a:ea typeface="Arial Unicode MS" pitchFamily="34" charset="-128"/>
                <a:cs typeface="Arial Unicode MS" pitchFamily="34" charset="-128"/>
                <a:hlinkClick r:id="rId3"/>
              </a:rPr>
              <a:t>RFC 9542</a:t>
            </a:r>
            <a:r>
              <a:rPr lang="en-US" b="0" dirty="0">
                <a:solidFill>
                  <a:srgbClr val="000000"/>
                </a:solidFill>
                <a:ea typeface="Arial Unicode MS" pitchFamily="34" charset="-128"/>
                <a:cs typeface="Arial Unicode MS" pitchFamily="34" charset="-128"/>
              </a:rPr>
              <a:t> on “IANA Considerations and IETF Protocol and Documentation Usage for IEEE 802 Parameters”, April 2024. Updates and obsoletes </a:t>
            </a:r>
            <a:r>
              <a:rPr lang="en-US" b="0" dirty="0">
                <a:solidFill>
                  <a:srgbClr val="000000"/>
                </a:solidFill>
                <a:ea typeface="Arial Unicode MS" pitchFamily="34" charset="-128"/>
                <a:cs typeface="Arial Unicode MS" pitchFamily="34" charset="-128"/>
                <a:hlinkClick r:id="rId4"/>
              </a:rPr>
              <a:t>RFC 7042</a:t>
            </a:r>
            <a:r>
              <a:rPr lang="en-US" b="0" dirty="0">
                <a:solidFill>
                  <a:srgbClr val="000000"/>
                </a:solidFill>
                <a:ea typeface="Arial Unicode MS" pitchFamily="34" charset="-128"/>
                <a:cs typeface="Arial Unicode MS" pitchFamily="34" charset="-128"/>
              </a:rPr>
              <a:t>.</a:t>
            </a:r>
          </a:p>
          <a:p>
            <a:pPr>
              <a:lnSpc>
                <a:spcPct val="80000"/>
              </a:lnSpc>
              <a:defRPr/>
            </a:pPr>
            <a:r>
              <a:rPr lang="en-US" b="0" dirty="0">
                <a:solidFill>
                  <a:srgbClr val="000000"/>
                </a:solidFill>
                <a:ea typeface="Arial Unicode MS" pitchFamily="34" charset="-128"/>
                <a:cs typeface="Arial Unicode MS" pitchFamily="34" charset="-128"/>
                <a:hlinkClick r:id="rId5"/>
              </a:rPr>
              <a:t>RFC 9562</a:t>
            </a:r>
            <a:r>
              <a:rPr lang="en-US" b="0" dirty="0">
                <a:solidFill>
                  <a:srgbClr val="000000"/>
                </a:solidFill>
                <a:ea typeface="Arial Unicode MS" pitchFamily="34" charset="-128"/>
                <a:cs typeface="Arial Unicode MS" pitchFamily="34" charset="-128"/>
              </a:rPr>
              <a:t> on “Universally Unique </a:t>
            </a:r>
            <a:r>
              <a:rPr lang="en-US" b="0" dirty="0" err="1">
                <a:solidFill>
                  <a:srgbClr val="000000"/>
                </a:solidFill>
                <a:ea typeface="Arial Unicode MS" pitchFamily="34" charset="-128"/>
                <a:cs typeface="Arial Unicode MS" pitchFamily="34" charset="-128"/>
              </a:rPr>
              <a:t>IDentifiers</a:t>
            </a:r>
            <a:r>
              <a:rPr lang="en-US" b="0" dirty="0">
                <a:solidFill>
                  <a:srgbClr val="000000"/>
                </a:solidFill>
                <a:ea typeface="Arial Unicode MS" pitchFamily="34" charset="-128"/>
                <a:cs typeface="Arial Unicode MS" pitchFamily="34" charset="-128"/>
              </a:rPr>
              <a:t> (UUIDs)”, May 2024. Mentions IEEE 802.11bh!</a:t>
            </a:r>
          </a:p>
        </p:txBody>
      </p:sp>
      <p:sp>
        <p:nvSpPr>
          <p:cNvPr id="2" name="Footer Placeholder 1">
            <a:extLst>
              <a:ext uri="{FF2B5EF4-FFF2-40B4-BE49-F238E27FC236}">
                <a16:creationId xmlns:a16="http://schemas.microsoft.com/office/drawing/2014/main" id="{3A44379C-9162-4ADE-8AF5-2213CE358ECF}"/>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4E114C0D-2E19-4859-AED7-C3C1E1EAB8D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4" name="Date Placeholder 3">
            <a:extLst>
              <a:ext uri="{FF2B5EF4-FFF2-40B4-BE49-F238E27FC236}">
                <a16:creationId xmlns:a16="http://schemas.microsoft.com/office/drawing/2014/main" id="{DDF3ECC0-B6B9-416A-91B3-524ED59CC7A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1632403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BOFs at IETF 120 July 20-26, 2024</a:t>
            </a:r>
          </a:p>
        </p:txBody>
      </p:sp>
      <p:sp>
        <p:nvSpPr>
          <p:cNvPr id="20486" name="Rectangle 3"/>
          <p:cNvSpPr>
            <a:spLocks noGrp="1" noChangeArrowheads="1"/>
          </p:cNvSpPr>
          <p:nvPr>
            <p:ph idx="1"/>
          </p:nvPr>
        </p:nvSpPr>
        <p:spPr>
          <a:xfrm>
            <a:off x="2209799" y="1600200"/>
            <a:ext cx="7772400" cy="4114800"/>
          </a:xfrm>
          <a:noFill/>
        </p:spPr>
        <p:txBody>
          <a:bodyPr/>
          <a:lstStyle/>
          <a:p>
            <a:endParaRPr lang="en-US" sz="2000" dirty="0"/>
          </a:p>
          <a:p>
            <a:r>
              <a:rPr lang="en-US" sz="2000" dirty="0"/>
              <a:t>See </a:t>
            </a:r>
            <a:r>
              <a:rPr lang="en-US" sz="2000" dirty="0">
                <a:hlinkClick r:id="rId3"/>
              </a:rPr>
              <a:t>https://datatracker.ietf.org/wg/bofs/</a:t>
            </a:r>
            <a:endParaRPr lang="en-US" sz="2000" dirty="0"/>
          </a:p>
        </p:txBody>
      </p:sp>
      <p:graphicFrame>
        <p:nvGraphicFramePr>
          <p:cNvPr id="2" name="Table 1"/>
          <p:cNvGraphicFramePr>
            <a:graphicFrameLocks noGrp="1"/>
          </p:cNvGraphicFramePr>
          <p:nvPr>
            <p:extLst>
              <p:ext uri="{D42A27DB-BD31-4B8C-83A1-F6EECF244321}">
                <p14:modId xmlns:p14="http://schemas.microsoft.com/office/powerpoint/2010/main" val="4066234352"/>
              </p:ext>
            </p:extLst>
          </p:nvPr>
        </p:nvGraphicFramePr>
        <p:xfrm>
          <a:off x="2607221" y="2574504"/>
          <a:ext cx="6977557" cy="1570248"/>
        </p:xfrm>
        <a:graphic>
          <a:graphicData uri="http://schemas.openxmlformats.org/drawingml/2006/table">
            <a:tbl>
              <a:tblPr>
                <a:tableStyleId>{3C2FFA5D-87B4-456A-9821-1D502468CF0F}</a:tableStyleId>
              </a:tblPr>
              <a:tblGrid>
                <a:gridCol w="1524000">
                  <a:extLst>
                    <a:ext uri="{9D8B030D-6E8A-4147-A177-3AD203B41FA5}">
                      <a16:colId xmlns:a16="http://schemas.microsoft.com/office/drawing/2014/main" val="20000"/>
                    </a:ext>
                  </a:extLst>
                </a:gridCol>
                <a:gridCol w="5453557">
                  <a:extLst>
                    <a:ext uri="{9D8B030D-6E8A-4147-A177-3AD203B41FA5}">
                      <a16:colId xmlns:a16="http://schemas.microsoft.com/office/drawing/2014/main" val="20001"/>
                    </a:ext>
                  </a:extLst>
                </a:gridCol>
              </a:tblGrid>
              <a:tr h="523416">
                <a:tc>
                  <a:txBody>
                    <a:bodyPr/>
                    <a:lstStyle/>
                    <a:p>
                      <a:r>
                        <a:rPr lang="en-US" dirty="0">
                          <a:hlinkClick r:id="rId4"/>
                        </a:rPr>
                        <a:t>sconepro</a:t>
                      </a:r>
                      <a:endParaRPr lang="en-US" dirty="0"/>
                    </a:p>
                  </a:txBody>
                  <a:tcPr anchor="ctr"/>
                </a:tc>
                <a:tc>
                  <a:txBody>
                    <a:bodyPr/>
                    <a:lstStyle/>
                    <a:p>
                      <a:r>
                        <a:rPr lang="en-US" dirty="0"/>
                        <a:t>Secure Communication of Network Properties</a:t>
                      </a:r>
                    </a:p>
                  </a:txBody>
                  <a:tcPr anchor="ctr"/>
                </a:tc>
                <a:extLst>
                  <a:ext uri="{0D108BD9-81ED-4DB2-BD59-A6C34878D82A}">
                    <a16:rowId xmlns:a16="http://schemas.microsoft.com/office/drawing/2014/main" val="3624949388"/>
                  </a:ext>
                </a:extLst>
              </a:tr>
              <a:tr h="523416">
                <a:tc>
                  <a:txBody>
                    <a:bodyPr/>
                    <a:lstStyle/>
                    <a:p>
                      <a:r>
                        <a:rPr lang="en-US" dirty="0" err="1">
                          <a:hlinkClick r:id="rId5"/>
                        </a:rPr>
                        <a:t>alldispatch</a:t>
                      </a:r>
                      <a:endParaRPr lang="en-US" dirty="0"/>
                    </a:p>
                  </a:txBody>
                  <a:tcPr anchor="ctr"/>
                </a:tc>
                <a:tc>
                  <a:txBody>
                    <a:bodyPr/>
                    <a:lstStyle/>
                    <a:p>
                      <a:r>
                        <a:rPr lang="en-US" dirty="0"/>
                        <a:t>IETF-Wide "Dispatch" Session</a:t>
                      </a:r>
                    </a:p>
                  </a:txBody>
                  <a:tcPr anchor="ctr"/>
                </a:tc>
                <a:extLst>
                  <a:ext uri="{0D108BD9-81ED-4DB2-BD59-A6C34878D82A}">
                    <a16:rowId xmlns:a16="http://schemas.microsoft.com/office/drawing/2014/main" val="2482951840"/>
                  </a:ext>
                </a:extLst>
              </a:tr>
              <a:tr h="523416">
                <a:tc>
                  <a:txBody>
                    <a:bodyPr/>
                    <a:lstStyle/>
                    <a:p>
                      <a:r>
                        <a:rPr lang="en-US" dirty="0">
                          <a:hlinkClick r:id="rId6"/>
                        </a:rPr>
                        <a:t>spice</a:t>
                      </a:r>
                      <a:endParaRPr lang="en-US" dirty="0"/>
                    </a:p>
                  </a:txBody>
                  <a:tcPr anchor="ctr"/>
                </a:tc>
                <a:tc>
                  <a:txBody>
                    <a:bodyPr/>
                    <a:lstStyle/>
                    <a:p>
                      <a:r>
                        <a:rPr lang="en-US" dirty="0"/>
                        <a:t>Secure Patterns for Internet </a:t>
                      </a:r>
                      <a:r>
                        <a:rPr lang="en-US" dirty="0" err="1"/>
                        <a:t>CrEdentials</a:t>
                      </a:r>
                      <a:endParaRPr lang="en-US" dirty="0"/>
                    </a:p>
                  </a:txBody>
                  <a:tcPr anchor="ctr"/>
                </a:tc>
                <a:extLst>
                  <a:ext uri="{0D108BD9-81ED-4DB2-BD59-A6C34878D82A}">
                    <a16:rowId xmlns:a16="http://schemas.microsoft.com/office/drawing/2014/main" val="902884817"/>
                  </a:ext>
                </a:extLst>
              </a:tr>
            </a:tbl>
          </a:graphicData>
        </a:graphic>
      </p:graphicFrame>
      <p:sp>
        <p:nvSpPr>
          <p:cNvPr id="3" name="Footer Placeholder 2">
            <a:extLst>
              <a:ext uri="{FF2B5EF4-FFF2-40B4-BE49-F238E27FC236}">
                <a16:creationId xmlns:a16="http://schemas.microsoft.com/office/drawing/2014/main" id="{0A51E35C-13B5-43F6-B21F-1C1E5A04B528}"/>
              </a:ext>
            </a:extLst>
          </p:cNvPr>
          <p:cNvSpPr>
            <a:spLocks noGrp="1"/>
          </p:cNvSpPr>
          <p:nvPr>
            <p:ph type="ftr" idx="14"/>
          </p:nvPr>
        </p:nvSpPr>
        <p:spPr/>
        <p:txBody>
          <a:bodyPr/>
          <a:lstStyle/>
          <a:p>
            <a:r>
              <a:rPr lang="en-GB"/>
              <a:t>Peter Yee, NSA-CSD</a:t>
            </a:r>
            <a:endParaRPr lang="en-GB" dirty="0"/>
          </a:p>
        </p:txBody>
      </p:sp>
      <p:sp>
        <p:nvSpPr>
          <p:cNvPr id="4" name="Slide Number Placeholder 3">
            <a:extLst>
              <a:ext uri="{FF2B5EF4-FFF2-40B4-BE49-F238E27FC236}">
                <a16:creationId xmlns:a16="http://schemas.microsoft.com/office/drawing/2014/main" id="{B344C9BF-7907-4B18-842D-8E377C100FEF}"/>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Date Placeholder 4">
            <a:extLst>
              <a:ext uri="{FF2B5EF4-FFF2-40B4-BE49-F238E27FC236}">
                <a16:creationId xmlns:a16="http://schemas.microsoft.com/office/drawing/2014/main" id="{75C4A265-8046-47C3-8F56-EAC1EEBAF4B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7224233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IETF/IRTF groups being (re-)chartered</a:t>
            </a:r>
          </a:p>
        </p:txBody>
      </p:sp>
      <p:sp>
        <p:nvSpPr>
          <p:cNvPr id="20486" name="Rectangle 3"/>
          <p:cNvSpPr>
            <a:spLocks noGrp="1" noChangeArrowheads="1"/>
          </p:cNvSpPr>
          <p:nvPr>
            <p:ph idx="1"/>
          </p:nvPr>
        </p:nvSpPr>
        <p:spPr>
          <a:xfrm>
            <a:off x="2209800" y="1524000"/>
            <a:ext cx="7772400" cy="4572000"/>
          </a:xfrm>
          <a:noFill/>
        </p:spPr>
        <p:txBody>
          <a:bodyPr/>
          <a:lstStyle/>
          <a:p>
            <a:r>
              <a:rPr lang="en-US" sz="2000" dirty="0"/>
              <a:t>See </a:t>
            </a:r>
            <a:r>
              <a:rPr lang="en-US" sz="2000" dirty="0">
                <a:hlinkClick r:id="rId3"/>
              </a:rPr>
              <a:t>https://datatracker.ietf.org/group/chartering/</a:t>
            </a:r>
            <a:r>
              <a:rPr lang="en-US" sz="2000" dirty="0"/>
              <a:t> </a:t>
            </a:r>
          </a:p>
        </p:txBody>
      </p:sp>
      <p:graphicFrame>
        <p:nvGraphicFramePr>
          <p:cNvPr id="2" name="Table 1"/>
          <p:cNvGraphicFramePr>
            <a:graphicFrameLocks noGrp="1"/>
          </p:cNvGraphicFramePr>
          <p:nvPr>
            <p:extLst>
              <p:ext uri="{D42A27DB-BD31-4B8C-83A1-F6EECF244321}">
                <p14:modId xmlns:p14="http://schemas.microsoft.com/office/powerpoint/2010/main" val="383570496"/>
              </p:ext>
            </p:extLst>
          </p:nvPr>
        </p:nvGraphicFramePr>
        <p:xfrm>
          <a:off x="2514600" y="1983626"/>
          <a:ext cx="6977558" cy="4095882"/>
        </p:xfrm>
        <a:graphic>
          <a:graphicData uri="http://schemas.openxmlformats.org/drawingml/2006/table">
            <a:tbl>
              <a:tblPr>
                <a:tableStyleId>{3C2FFA5D-87B4-456A-9821-1D502468CF0F}</a:tableStyleId>
              </a:tblPr>
              <a:tblGrid>
                <a:gridCol w="987575">
                  <a:extLst>
                    <a:ext uri="{9D8B030D-6E8A-4147-A177-3AD203B41FA5}">
                      <a16:colId xmlns:a16="http://schemas.microsoft.com/office/drawing/2014/main" val="20000"/>
                    </a:ext>
                  </a:extLst>
                </a:gridCol>
                <a:gridCol w="5989983">
                  <a:extLst>
                    <a:ext uri="{9D8B030D-6E8A-4147-A177-3AD203B41FA5}">
                      <a16:colId xmlns:a16="http://schemas.microsoft.com/office/drawing/2014/main" val="20001"/>
                    </a:ext>
                  </a:extLst>
                </a:gridCol>
              </a:tblGrid>
              <a:tr h="496614">
                <a:tc>
                  <a:txBody>
                    <a:bodyPr/>
                    <a:lstStyle/>
                    <a:p>
                      <a:r>
                        <a:rPr lang="en-US" dirty="0">
                          <a:hlinkClick r:id="rId4"/>
                        </a:rPr>
                        <a:t>hrpc</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5"/>
                        </a:rPr>
                        <a:t>Human Rights Protocol Considerations</a:t>
                      </a:r>
                      <a:endParaRPr lang="en-US" sz="1800" b="0" dirty="0"/>
                    </a:p>
                  </a:txBody>
                  <a:tcPr marL="70945" marR="70945" marT="35472" marB="35472" anchor="ctr"/>
                </a:tc>
                <a:extLst>
                  <a:ext uri="{0D108BD9-81ED-4DB2-BD59-A6C34878D82A}">
                    <a16:rowId xmlns:a16="http://schemas.microsoft.com/office/drawing/2014/main" val="2898437168"/>
                  </a:ext>
                </a:extLst>
              </a:tr>
              <a:tr h="496614">
                <a:tc>
                  <a:txBody>
                    <a:bodyPr/>
                    <a:lstStyle/>
                    <a:p>
                      <a:r>
                        <a:rPr lang="en-US" dirty="0">
                          <a:hlinkClick r:id="rId6"/>
                        </a:rPr>
                        <a:t>asdf</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7"/>
                        </a:rPr>
                        <a:t>A Semantic Definition Format for Data and Interactions of Things</a:t>
                      </a:r>
                      <a:endParaRPr lang="en-US" sz="1800" b="0" dirty="0"/>
                    </a:p>
                  </a:txBody>
                  <a:tcPr marL="70945" marR="70945" marT="35472" marB="35472" anchor="ctr"/>
                </a:tc>
                <a:extLst>
                  <a:ext uri="{0D108BD9-81ED-4DB2-BD59-A6C34878D82A}">
                    <a16:rowId xmlns:a16="http://schemas.microsoft.com/office/drawing/2014/main" val="2073386979"/>
                  </a:ext>
                </a:extLst>
              </a:tr>
              <a:tr h="496614">
                <a:tc>
                  <a:txBody>
                    <a:bodyPr/>
                    <a:lstStyle/>
                    <a:p>
                      <a:r>
                        <a:rPr lang="en-US" dirty="0">
                          <a:hlinkClick r:id="rId8"/>
                        </a:rPr>
                        <a:t>ccamp</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9"/>
                        </a:rPr>
                        <a:t>Common Control and Measurement Plane</a:t>
                      </a:r>
                      <a:endParaRPr lang="en-US" sz="1800" b="0" dirty="0"/>
                    </a:p>
                  </a:txBody>
                  <a:tcPr marL="70945" marR="70945" marT="35472" marB="35472" anchor="ctr"/>
                </a:tc>
                <a:extLst>
                  <a:ext uri="{0D108BD9-81ED-4DB2-BD59-A6C34878D82A}">
                    <a16:rowId xmlns:a16="http://schemas.microsoft.com/office/drawing/2014/main" val="2926338756"/>
                  </a:ext>
                </a:extLst>
              </a:tr>
              <a:tr h="496614">
                <a:tc>
                  <a:txBody>
                    <a:bodyPr/>
                    <a:lstStyle/>
                    <a:p>
                      <a:r>
                        <a:rPr lang="en-US" dirty="0">
                          <a:hlinkClick r:id="rId10"/>
                        </a:rPr>
                        <a:t>deleg</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1"/>
                        </a:rPr>
                        <a:t>DNS Delegation</a:t>
                      </a:r>
                      <a:endParaRPr lang="en-US" sz="1800" b="0" dirty="0"/>
                    </a:p>
                  </a:txBody>
                  <a:tcPr marL="70945" marR="70945" marT="35472" marB="35472" anchor="ctr"/>
                </a:tc>
                <a:extLst>
                  <a:ext uri="{0D108BD9-81ED-4DB2-BD59-A6C34878D82A}">
                    <a16:rowId xmlns:a16="http://schemas.microsoft.com/office/drawing/2014/main" val="1669581490"/>
                  </a:ext>
                </a:extLst>
              </a:tr>
              <a:tr h="496614">
                <a:tc>
                  <a:txBody>
                    <a:bodyPr/>
                    <a:lstStyle/>
                    <a:p>
                      <a:r>
                        <a:rPr lang="en-US" dirty="0">
                          <a:hlinkClick r:id="rId12"/>
                        </a:rPr>
                        <a:t>emu</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3"/>
                        </a:rPr>
                        <a:t>EAP Method Update</a:t>
                      </a:r>
                      <a:endParaRPr lang="en-US" sz="1800" b="0" dirty="0"/>
                    </a:p>
                  </a:txBody>
                  <a:tcPr marL="70945" marR="70945" marT="35472" marB="35472" anchor="ctr"/>
                </a:tc>
                <a:extLst>
                  <a:ext uri="{0D108BD9-81ED-4DB2-BD59-A6C34878D82A}">
                    <a16:rowId xmlns:a16="http://schemas.microsoft.com/office/drawing/2014/main" val="3159242430"/>
                  </a:ext>
                </a:extLst>
              </a:tr>
              <a:tr h="496614">
                <a:tc>
                  <a:txBody>
                    <a:bodyPr/>
                    <a:lstStyle/>
                    <a:p>
                      <a:r>
                        <a:rPr lang="en-US" dirty="0">
                          <a:hlinkClick r:id="rId14"/>
                        </a:rPr>
                        <a:t>grow</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5"/>
                        </a:rPr>
                        <a:t>Global Routing Operations</a:t>
                      </a:r>
                      <a:endParaRPr lang="en-US" sz="1800" b="0" dirty="0"/>
                    </a:p>
                  </a:txBody>
                  <a:tcPr marL="70945" marR="70945" marT="35472" marB="35472" anchor="ctr"/>
                </a:tc>
                <a:extLst>
                  <a:ext uri="{0D108BD9-81ED-4DB2-BD59-A6C34878D82A}">
                    <a16:rowId xmlns:a16="http://schemas.microsoft.com/office/drawing/2014/main" val="4098274869"/>
                  </a:ext>
                </a:extLst>
              </a:tr>
              <a:tr h="496614">
                <a:tc>
                  <a:txBody>
                    <a:bodyPr/>
                    <a:lstStyle/>
                    <a:p>
                      <a:r>
                        <a:rPr lang="en-US" dirty="0">
                          <a:hlinkClick r:id="rId16"/>
                        </a:rPr>
                        <a:t>mls</a:t>
                      </a:r>
                      <a:endParaRPr lang="en-US" dirty="0"/>
                    </a:p>
                  </a:txBody>
                  <a:tcPr anchor="ctr"/>
                </a:tc>
                <a:tc>
                  <a:txBody>
                    <a:bodyPr/>
                    <a:lstStyle/>
                    <a:p>
                      <a:r>
                        <a:rPr lang="en-US" dirty="0">
                          <a:hlinkClick r:id="rId17"/>
                        </a:rPr>
                        <a:t>Messaging Layer Security</a:t>
                      </a:r>
                      <a:endParaRPr lang="en-US" dirty="0"/>
                    </a:p>
                  </a:txBody>
                  <a:tcPr anchor="ctr"/>
                </a:tc>
                <a:extLst>
                  <a:ext uri="{0D108BD9-81ED-4DB2-BD59-A6C34878D82A}">
                    <a16:rowId xmlns:a16="http://schemas.microsoft.com/office/drawing/2014/main" val="1578617353"/>
                  </a:ext>
                </a:extLst>
              </a:tr>
              <a:tr h="496614">
                <a:tc>
                  <a:txBody>
                    <a:bodyPr/>
                    <a:lstStyle/>
                    <a:p>
                      <a:r>
                        <a:rPr lang="en-US" dirty="0">
                          <a:hlinkClick r:id="rId18"/>
                        </a:rPr>
                        <a:t>multi</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9"/>
                        </a:rPr>
                        <a:t>Multiformats</a:t>
                      </a:r>
                      <a:endParaRPr lang="en-US" sz="1800" b="0" dirty="0"/>
                    </a:p>
                  </a:txBody>
                  <a:tcPr marL="70945" marR="70945" marT="35472" marB="35472" anchor="ctr"/>
                </a:tc>
                <a:extLst>
                  <a:ext uri="{0D108BD9-81ED-4DB2-BD59-A6C34878D82A}">
                    <a16:rowId xmlns:a16="http://schemas.microsoft.com/office/drawing/2014/main" val="3416167694"/>
                  </a:ext>
                </a:extLst>
              </a:tr>
            </a:tbl>
          </a:graphicData>
        </a:graphic>
      </p:graphicFrame>
      <p:sp>
        <p:nvSpPr>
          <p:cNvPr id="3" name="Footer Placeholder 2">
            <a:extLst>
              <a:ext uri="{FF2B5EF4-FFF2-40B4-BE49-F238E27FC236}">
                <a16:creationId xmlns:a16="http://schemas.microsoft.com/office/drawing/2014/main" id="{0C8D69ED-AC7C-4CD5-8BEB-F09B6D265E49}"/>
              </a:ext>
            </a:extLst>
          </p:cNvPr>
          <p:cNvSpPr>
            <a:spLocks noGrp="1"/>
          </p:cNvSpPr>
          <p:nvPr>
            <p:ph type="ftr" idx="14"/>
          </p:nvPr>
        </p:nvSpPr>
        <p:spPr/>
        <p:txBody>
          <a:bodyPr/>
          <a:lstStyle/>
          <a:p>
            <a:r>
              <a:rPr lang="en-GB"/>
              <a:t>Peter Yee, NSA-CSD</a:t>
            </a:r>
            <a:endParaRPr lang="en-GB" dirty="0"/>
          </a:p>
        </p:txBody>
      </p:sp>
      <p:sp>
        <p:nvSpPr>
          <p:cNvPr id="4" name="Slide Number Placeholder 3">
            <a:extLst>
              <a:ext uri="{FF2B5EF4-FFF2-40B4-BE49-F238E27FC236}">
                <a16:creationId xmlns:a16="http://schemas.microsoft.com/office/drawing/2014/main" id="{13296352-6B50-461A-AA6F-F6F70E0CD54E}"/>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Date Placeholder 4">
            <a:extLst>
              <a:ext uri="{FF2B5EF4-FFF2-40B4-BE49-F238E27FC236}">
                <a16:creationId xmlns:a16="http://schemas.microsoft.com/office/drawing/2014/main" id="{B9BD484E-39DB-4FC8-8504-4B74F0EF9ED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088656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IETF/IRTF groups being (re-)chartered</a:t>
            </a:r>
          </a:p>
        </p:txBody>
      </p:sp>
      <p:sp>
        <p:nvSpPr>
          <p:cNvPr id="20486" name="Rectangle 3"/>
          <p:cNvSpPr>
            <a:spLocks noGrp="1" noChangeArrowheads="1"/>
          </p:cNvSpPr>
          <p:nvPr>
            <p:ph idx="1"/>
          </p:nvPr>
        </p:nvSpPr>
        <p:spPr>
          <a:xfrm>
            <a:off x="2209800" y="1524000"/>
            <a:ext cx="7772400" cy="4572000"/>
          </a:xfrm>
          <a:noFill/>
        </p:spPr>
        <p:txBody>
          <a:bodyPr/>
          <a:lstStyle/>
          <a:p>
            <a:r>
              <a:rPr lang="en-US" sz="2000" dirty="0"/>
              <a:t>See </a:t>
            </a:r>
            <a:r>
              <a:rPr lang="en-US" sz="2000" dirty="0">
                <a:hlinkClick r:id="rId3"/>
              </a:rPr>
              <a:t>https://datatracker.ietf.org/group/chartering/</a:t>
            </a:r>
            <a:r>
              <a:rPr lang="en-US" sz="2000" dirty="0"/>
              <a:t> </a:t>
            </a:r>
          </a:p>
        </p:txBody>
      </p:sp>
      <p:graphicFrame>
        <p:nvGraphicFramePr>
          <p:cNvPr id="2" name="Table 1"/>
          <p:cNvGraphicFramePr>
            <a:graphicFrameLocks noGrp="1"/>
          </p:cNvGraphicFramePr>
          <p:nvPr>
            <p:extLst>
              <p:ext uri="{D42A27DB-BD31-4B8C-83A1-F6EECF244321}">
                <p14:modId xmlns:p14="http://schemas.microsoft.com/office/powerpoint/2010/main" val="1708876279"/>
              </p:ext>
            </p:extLst>
          </p:nvPr>
        </p:nvGraphicFramePr>
        <p:xfrm>
          <a:off x="2514600" y="1983626"/>
          <a:ext cx="6977558" cy="1489842"/>
        </p:xfrm>
        <a:graphic>
          <a:graphicData uri="http://schemas.openxmlformats.org/drawingml/2006/table">
            <a:tbl>
              <a:tblPr>
                <a:tableStyleId>{3C2FFA5D-87B4-456A-9821-1D502468CF0F}</a:tableStyleId>
              </a:tblPr>
              <a:tblGrid>
                <a:gridCol w="987575">
                  <a:extLst>
                    <a:ext uri="{9D8B030D-6E8A-4147-A177-3AD203B41FA5}">
                      <a16:colId xmlns:a16="http://schemas.microsoft.com/office/drawing/2014/main" val="20000"/>
                    </a:ext>
                  </a:extLst>
                </a:gridCol>
                <a:gridCol w="5989983">
                  <a:extLst>
                    <a:ext uri="{9D8B030D-6E8A-4147-A177-3AD203B41FA5}">
                      <a16:colId xmlns:a16="http://schemas.microsoft.com/office/drawing/2014/main" val="20001"/>
                    </a:ext>
                  </a:extLst>
                </a:gridCol>
              </a:tblGrid>
              <a:tr h="496614">
                <a:tc>
                  <a:txBody>
                    <a:bodyPr/>
                    <a:lstStyle/>
                    <a:p>
                      <a:r>
                        <a:rPr lang="en-US" dirty="0" err="1">
                          <a:hlinkClick r:id="rId4"/>
                        </a:rPr>
                        <a:t>opsawg</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5"/>
                        </a:rPr>
                        <a:t>Operations and Management Area Working Group</a:t>
                      </a:r>
                      <a:endParaRPr lang="en-US" sz="1800" b="0" dirty="0"/>
                    </a:p>
                  </a:txBody>
                  <a:tcPr marL="70945" marR="70945" marT="35472" marB="35472" anchor="ctr"/>
                </a:tc>
                <a:extLst>
                  <a:ext uri="{0D108BD9-81ED-4DB2-BD59-A6C34878D82A}">
                    <a16:rowId xmlns:a16="http://schemas.microsoft.com/office/drawing/2014/main" val="1248735191"/>
                  </a:ext>
                </a:extLst>
              </a:tr>
              <a:tr h="496614">
                <a:tc>
                  <a:txBody>
                    <a:bodyPr/>
                    <a:lstStyle/>
                    <a:p>
                      <a:r>
                        <a:rPr lang="en-US" dirty="0">
                          <a:hlinkClick r:id="rId6"/>
                        </a:rPr>
                        <a:t>spice</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7"/>
                        </a:rPr>
                        <a:t>Secure Patterns for Internet CrEdentials</a:t>
                      </a:r>
                      <a:endParaRPr lang="en-US" sz="1800" b="0" dirty="0"/>
                    </a:p>
                  </a:txBody>
                  <a:tcPr marL="70945" marR="70945" marT="35472" marB="35472" anchor="ctr"/>
                </a:tc>
                <a:extLst>
                  <a:ext uri="{0D108BD9-81ED-4DB2-BD59-A6C34878D82A}">
                    <a16:rowId xmlns:a16="http://schemas.microsoft.com/office/drawing/2014/main" val="2447710368"/>
                  </a:ext>
                </a:extLst>
              </a:tr>
              <a:tr h="496614">
                <a:tc>
                  <a:txBody>
                    <a:bodyPr/>
                    <a:lstStyle/>
                    <a:p>
                      <a:r>
                        <a:rPr lang="en-US" dirty="0">
                          <a:hlinkClick r:id="rId8"/>
                        </a:rPr>
                        <a:t>srv6ops</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9"/>
                        </a:rPr>
                        <a:t>SRv6 Operations</a:t>
                      </a:r>
                      <a:endParaRPr lang="en-US" sz="1800" b="0" dirty="0"/>
                    </a:p>
                  </a:txBody>
                  <a:tcPr marL="70945" marR="70945" marT="35472" marB="35472" anchor="ctr"/>
                </a:tc>
                <a:extLst>
                  <a:ext uri="{0D108BD9-81ED-4DB2-BD59-A6C34878D82A}">
                    <a16:rowId xmlns:a16="http://schemas.microsoft.com/office/drawing/2014/main" val="543030989"/>
                  </a:ext>
                </a:extLst>
              </a:tr>
            </a:tbl>
          </a:graphicData>
        </a:graphic>
      </p:graphicFrame>
      <p:sp>
        <p:nvSpPr>
          <p:cNvPr id="3" name="Footer Placeholder 2">
            <a:extLst>
              <a:ext uri="{FF2B5EF4-FFF2-40B4-BE49-F238E27FC236}">
                <a16:creationId xmlns:a16="http://schemas.microsoft.com/office/drawing/2014/main" id="{2B8875CA-6F24-47C6-BB44-C7F78D7B4AB1}"/>
              </a:ext>
            </a:extLst>
          </p:cNvPr>
          <p:cNvSpPr>
            <a:spLocks noGrp="1"/>
          </p:cNvSpPr>
          <p:nvPr>
            <p:ph type="ftr" idx="14"/>
          </p:nvPr>
        </p:nvSpPr>
        <p:spPr/>
        <p:txBody>
          <a:bodyPr/>
          <a:lstStyle/>
          <a:p>
            <a:r>
              <a:rPr lang="en-GB"/>
              <a:t>Peter Yee, NSA-CSD</a:t>
            </a:r>
            <a:endParaRPr lang="en-GB" dirty="0"/>
          </a:p>
        </p:txBody>
      </p:sp>
      <p:sp>
        <p:nvSpPr>
          <p:cNvPr id="4" name="Slide Number Placeholder 3">
            <a:extLst>
              <a:ext uri="{FF2B5EF4-FFF2-40B4-BE49-F238E27FC236}">
                <a16:creationId xmlns:a16="http://schemas.microsoft.com/office/drawing/2014/main" id="{FC7B2186-EFB9-4C89-80D9-5C155D4C364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Date Placeholder 4">
            <a:extLst>
              <a:ext uri="{FF2B5EF4-FFF2-40B4-BE49-F238E27FC236}">
                <a16:creationId xmlns:a16="http://schemas.microsoft.com/office/drawing/2014/main" id="{57FE11F1-E9A6-477B-9E6B-58AC6C83556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9090914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YANG Model Catalog</a:t>
            </a:r>
          </a:p>
        </p:txBody>
      </p:sp>
      <p:sp>
        <p:nvSpPr>
          <p:cNvPr id="113667" name="Rectangle 3"/>
          <p:cNvSpPr>
            <a:spLocks noGrp="1" noChangeArrowheads="1"/>
          </p:cNvSpPr>
          <p:nvPr>
            <p:ph idx="1"/>
          </p:nvPr>
        </p:nvSpPr>
        <p:spPr>
          <a:xfrm>
            <a:off x="2209800" y="1752600"/>
            <a:ext cx="8077200" cy="4648200"/>
          </a:xfrm>
        </p:spPr>
        <p:txBody>
          <a:bodyPr/>
          <a:lstStyle/>
          <a:p>
            <a:pPr marL="0" indent="0">
              <a:lnSpc>
                <a:spcPct val="80000"/>
              </a:lnSpc>
              <a:defRPr/>
            </a:pPr>
            <a:endParaRPr lang="en-US" sz="900" dirty="0"/>
          </a:p>
          <a:p>
            <a:pPr>
              <a:lnSpc>
                <a:spcPct val="80000"/>
              </a:lnSpc>
            </a:pPr>
            <a:r>
              <a:rPr lang="en-US" dirty="0"/>
              <a:t>YANG catalog development</a:t>
            </a:r>
          </a:p>
          <a:p>
            <a:pPr lvl="1">
              <a:lnSpc>
                <a:spcPct val="80000"/>
              </a:lnSpc>
            </a:pPr>
            <a:r>
              <a:rPr lang="en-US" dirty="0"/>
              <a:t>A YANG model catalog and registry that allows users to find models relevant to their use cases from the large and growing number of YANG modules being published.</a:t>
            </a:r>
          </a:p>
          <a:p>
            <a:pPr lvl="1">
              <a:lnSpc>
                <a:spcPct val="80000"/>
              </a:lnSpc>
            </a:pPr>
            <a:r>
              <a:rPr lang="en-US" dirty="0"/>
              <a:t>YANG Catalog was developed through a collaboration between the IETF and the Broadband Forum, and contains many data models, including from other Standards Development Organizations (SDOs) such as the IEEE, as well as some vendor-specific data models. Interest and participation from other SDOs, equipment vendors, open source projects and network operators is encouraged.</a:t>
            </a:r>
          </a:p>
          <a:p>
            <a:pPr>
              <a:lnSpc>
                <a:spcPct val="80000"/>
              </a:lnSpc>
            </a:pPr>
            <a:r>
              <a:rPr lang="en-US" dirty="0"/>
              <a:t>See </a:t>
            </a:r>
            <a:r>
              <a:rPr lang="en-US" dirty="0">
                <a:hlinkClick r:id="rId3"/>
              </a:rPr>
              <a:t>https://www.ietf.org/blog/yang-catalog-latest-developments-ietf-100-hackathon/</a:t>
            </a:r>
            <a:endParaRPr lang="en-US" dirty="0"/>
          </a:p>
          <a:p>
            <a:pPr>
              <a:lnSpc>
                <a:spcPct val="80000"/>
              </a:lnSpc>
            </a:pPr>
            <a:endParaRPr lang="en-US" dirty="0"/>
          </a:p>
          <a:p>
            <a:pPr>
              <a:lnSpc>
                <a:spcPct val="80000"/>
              </a:lnSpc>
            </a:pPr>
            <a:r>
              <a:rPr lang="en-US" dirty="0"/>
              <a:t>See </a:t>
            </a:r>
            <a:r>
              <a:rPr lang="en-US" dirty="0">
                <a:hlinkClick r:id="rId4"/>
              </a:rPr>
              <a:t>https://yangcatalog.org/</a:t>
            </a:r>
            <a:r>
              <a:rPr lang="en-US" dirty="0"/>
              <a:t> and </a:t>
            </a:r>
            <a:r>
              <a:rPr lang="en-US" dirty="0">
                <a:hlinkClick r:id="rId5"/>
              </a:rPr>
              <a:t>https://1.ieee802.org/yangsters/</a:t>
            </a:r>
            <a:r>
              <a:rPr lang="en-US" dirty="0"/>
              <a:t> </a:t>
            </a:r>
          </a:p>
          <a:p>
            <a:pPr>
              <a:lnSpc>
                <a:spcPct val="80000"/>
              </a:lnSpc>
            </a:pPr>
            <a:endParaRPr lang="en-US" dirty="0"/>
          </a:p>
          <a:p>
            <a:pPr marL="0" indent="0"/>
            <a:endParaRPr lang="en-US" sz="1800" dirty="0"/>
          </a:p>
          <a:p>
            <a:pPr marL="0" indent="0">
              <a:lnSpc>
                <a:spcPct val="80000"/>
              </a:lnSpc>
              <a:defRPr/>
            </a:pPr>
            <a:endParaRPr lang="en-US" sz="1800" dirty="0"/>
          </a:p>
          <a:p>
            <a:pPr>
              <a:lnSpc>
                <a:spcPct val="80000"/>
              </a:lnSpc>
              <a:defRPr/>
            </a:pPr>
            <a:endParaRPr lang="en-US" sz="1800" dirty="0"/>
          </a:p>
          <a:p>
            <a:pPr lvl="1">
              <a:lnSpc>
                <a:spcPct val="80000"/>
              </a:lnSpc>
              <a:defRPr/>
            </a:pPr>
            <a:endParaRPr lang="en-US" sz="1600" u="sng" dirty="0"/>
          </a:p>
          <a:p>
            <a:pPr lvl="1">
              <a:lnSpc>
                <a:spcPct val="80000"/>
              </a:lnSpc>
              <a:defRPr/>
            </a:pPr>
            <a:endParaRPr lang="en-US" sz="16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2" name="Footer Placeholder 1">
            <a:extLst>
              <a:ext uri="{FF2B5EF4-FFF2-40B4-BE49-F238E27FC236}">
                <a16:creationId xmlns:a16="http://schemas.microsoft.com/office/drawing/2014/main" id="{336B8095-B28C-4AB8-9BDF-6A58B6DD5AEC}"/>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24A9CA36-9F87-4F94-997C-80457FA38C9D}"/>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4" name="Date Placeholder 3">
            <a:extLst>
              <a:ext uri="{FF2B5EF4-FFF2-40B4-BE49-F238E27FC236}">
                <a16:creationId xmlns:a16="http://schemas.microsoft.com/office/drawing/2014/main" id="{B13B6C35-97D2-4527-ACC4-56F0267B25D0}"/>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6228542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a:t>
            </a:r>
          </a:p>
        </p:txBody>
      </p:sp>
      <p:sp>
        <p:nvSpPr>
          <p:cNvPr id="113667" name="Rectangle 3"/>
          <p:cNvSpPr>
            <a:spLocks noGrp="1" noChangeArrowheads="1"/>
          </p:cNvSpPr>
          <p:nvPr>
            <p:ph idx="1"/>
          </p:nvPr>
        </p:nvSpPr>
        <p:spPr/>
        <p:txBody>
          <a:bodyPr/>
          <a:lstStyle/>
          <a:p>
            <a:pPr>
              <a:lnSpc>
                <a:spcPct val="80000"/>
              </a:lnSpc>
            </a:pPr>
            <a:r>
              <a:rPr lang="en-GB" sz="1800" dirty="0">
                <a:ea typeface="Arial Unicode MS" pitchFamily="34" charset="-128"/>
                <a:cs typeface="Arial Unicode MS" pitchFamily="34" charset="-128"/>
              </a:rPr>
              <a:t>6LO</a:t>
            </a:r>
          </a:p>
          <a:p>
            <a:pPr lvl="1">
              <a:lnSpc>
                <a:spcPct val="80000"/>
              </a:lnSpc>
            </a:pPr>
            <a:r>
              <a:rPr lang="en-GB" sz="1400" dirty="0">
                <a:ea typeface="Arial Unicode MS" pitchFamily="34" charset="-128"/>
                <a:cs typeface="Arial Unicode MS" pitchFamily="34" charset="-128"/>
              </a:rPr>
              <a:t>Working Group website: </a:t>
            </a:r>
            <a:r>
              <a:rPr lang="en-GB" sz="1400" dirty="0">
                <a:hlinkClick r:id="rId3"/>
              </a:rPr>
              <a:t>http://datatracker.ietf.org/wg/6lo/</a:t>
            </a:r>
            <a:r>
              <a:rPr lang="en-GB" sz="1400" dirty="0"/>
              <a:t> </a:t>
            </a:r>
          </a:p>
          <a:p>
            <a:pPr lvl="1">
              <a:lnSpc>
                <a:spcPct val="80000"/>
              </a:lnSpc>
            </a:pPr>
            <a:r>
              <a:rPr lang="en-US" sz="1400" dirty="0"/>
              <a:t>Focus: IPv6 over Networks of Resource-constrained Nodes</a:t>
            </a:r>
          </a:p>
          <a:p>
            <a:pPr marL="457200" lvl="1" indent="0">
              <a:lnSpc>
                <a:spcPct val="80000"/>
              </a:lnSpc>
            </a:pPr>
            <a:endParaRPr lang="en-US" sz="1400" dirty="0"/>
          </a:p>
          <a:p>
            <a:pPr>
              <a:lnSpc>
                <a:spcPct val="80000"/>
              </a:lnSpc>
            </a:pPr>
            <a:r>
              <a:rPr lang="en-US" sz="1800" dirty="0"/>
              <a:t>Updates</a:t>
            </a:r>
          </a:p>
          <a:p>
            <a:pPr lvl="1">
              <a:lnSpc>
                <a:spcPct val="80000"/>
              </a:lnSpc>
              <a:spcAft>
                <a:spcPts val="600"/>
              </a:spcAft>
            </a:pPr>
            <a:r>
              <a:rPr lang="en-US" sz="1400" dirty="0"/>
              <a:t>Approved for publication (revision needed): IPv6 Neighbor Discovery Multicast and Anycast Address Listener Subscription: </a:t>
            </a:r>
            <a:r>
              <a:rPr lang="en-US" sz="1400" dirty="0">
                <a:hlinkClick r:id="rId4"/>
              </a:rPr>
              <a:t>https://datatracker.ietf.org/doc/draft-ietf-6lo-multicast-registration/</a:t>
            </a:r>
            <a:r>
              <a:rPr lang="en-US" sz="1400" dirty="0"/>
              <a:t> (April 2024)</a:t>
            </a:r>
          </a:p>
          <a:p>
            <a:pPr lvl="2">
              <a:lnSpc>
                <a:spcPct val="80000"/>
              </a:lnSpc>
              <a:spcAft>
                <a:spcPts val="600"/>
              </a:spcAft>
            </a:pPr>
            <a:r>
              <a:rPr lang="en-US" sz="1400" dirty="0"/>
              <a:t>Mentions IEEE 802.11 as one possible Low-power and Lossy Network to which this specification is applicable</a:t>
            </a:r>
          </a:p>
          <a:p>
            <a:pPr lvl="1">
              <a:lnSpc>
                <a:spcPct val="80000"/>
              </a:lnSpc>
              <a:spcAft>
                <a:spcPts val="600"/>
              </a:spcAft>
            </a:pPr>
            <a:r>
              <a:rPr lang="en-US" sz="1400" dirty="0"/>
              <a:t>Some other specifications reference IEEE 802.15.4 and IEEE 802.15.5.</a:t>
            </a:r>
          </a:p>
          <a:p>
            <a:pPr lvl="2">
              <a:lnSpc>
                <a:spcPct val="80000"/>
              </a:lnSpc>
              <a:spcAft>
                <a:spcPts val="600"/>
              </a:spcAft>
            </a:pPr>
            <a:endParaRPr lang="en-US" sz="1200" dirty="0"/>
          </a:p>
        </p:txBody>
      </p:sp>
      <p:sp>
        <p:nvSpPr>
          <p:cNvPr id="2" name="Footer Placeholder 1">
            <a:extLst>
              <a:ext uri="{FF2B5EF4-FFF2-40B4-BE49-F238E27FC236}">
                <a16:creationId xmlns:a16="http://schemas.microsoft.com/office/drawing/2014/main" id="{08CFFC83-8803-4D81-B50A-AD773AECBE35}"/>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FC81893E-AB69-48A6-BFE9-4C04BFB341D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4" name="Date Placeholder 3">
            <a:extLst>
              <a:ext uri="{FF2B5EF4-FFF2-40B4-BE49-F238E27FC236}">
                <a16:creationId xmlns:a16="http://schemas.microsoft.com/office/drawing/2014/main" id="{52794769-92E1-468D-B225-9CB9282BA21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3406209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 (cont.)</a:t>
            </a:r>
          </a:p>
        </p:txBody>
      </p:sp>
      <p:sp>
        <p:nvSpPr>
          <p:cNvPr id="113667" name="Rectangle 3"/>
          <p:cNvSpPr>
            <a:spLocks noGrp="1" noChangeArrowheads="1"/>
          </p:cNvSpPr>
          <p:nvPr>
            <p:ph idx="1"/>
          </p:nvPr>
        </p:nvSpPr>
        <p:spPr/>
        <p:txBody>
          <a:bodyPr/>
          <a:lstStyle/>
          <a:p>
            <a:pPr>
              <a:lnSpc>
                <a:spcPct val="80000"/>
              </a:lnSpc>
            </a:pPr>
            <a:r>
              <a:rPr lang="en-US" sz="1800" dirty="0"/>
              <a:t>ROLL: </a:t>
            </a:r>
            <a:r>
              <a:rPr lang="en-GB" sz="1800" dirty="0">
                <a:ea typeface="Arial Unicode MS" pitchFamily="34" charset="-128"/>
                <a:cs typeface="Arial Unicode MS" pitchFamily="34" charset="-128"/>
              </a:rPr>
              <a:t>Working Group website: </a:t>
            </a:r>
            <a:r>
              <a:rPr lang="en-GB" sz="1800" b="0" dirty="0">
                <a:hlinkClick r:id="rId3"/>
              </a:rPr>
              <a:t>http://datatracker.ietf.org/wg/roll/</a:t>
            </a:r>
            <a:r>
              <a:rPr lang="en-GB" sz="1800" dirty="0"/>
              <a:t> </a:t>
            </a:r>
          </a:p>
          <a:p>
            <a:pPr lvl="1"/>
            <a:r>
              <a:rPr lang="en-US" sz="1400" dirty="0"/>
              <a:t>Focus: Routing over Low Power and Lossy Networks</a:t>
            </a:r>
          </a:p>
          <a:p>
            <a:pPr lvl="2"/>
            <a:r>
              <a:rPr lang="en-US" sz="1400" dirty="0"/>
              <a:t>Active Internet-Drafts make reference to RFC 9030 (An Architecture for IPv6 over the Time-Slotted Channel Hopping Mode of IEEE 802.15.4 (6TiSCH))</a:t>
            </a:r>
          </a:p>
          <a:p>
            <a:endParaRPr lang="en-GB" sz="1800" dirty="0">
              <a:ea typeface="Arial Unicode MS" pitchFamily="34" charset="-128"/>
              <a:cs typeface="Arial Unicode MS" pitchFamily="34" charset="-128"/>
            </a:endParaRPr>
          </a:p>
          <a:p>
            <a:r>
              <a:rPr lang="en-GB" sz="1800" dirty="0">
                <a:ea typeface="Arial Unicode MS" pitchFamily="34" charset="-128"/>
                <a:cs typeface="Arial Unicode MS" pitchFamily="34" charset="-128"/>
              </a:rPr>
              <a:t>CORE: (</a:t>
            </a:r>
            <a:r>
              <a:rPr lang="en-US" sz="1800" dirty="0"/>
              <a:t>Constrained </a:t>
            </a:r>
            <a:r>
              <a:rPr lang="en-US" sz="1800" dirty="0" err="1"/>
              <a:t>RESTful</a:t>
            </a:r>
            <a:r>
              <a:rPr lang="en-US" sz="1800" dirty="0"/>
              <a:t> Environments) </a:t>
            </a:r>
            <a:r>
              <a:rPr lang="en-GB" sz="1800" dirty="0">
                <a:ea typeface="Arial Unicode MS" pitchFamily="34" charset="-128"/>
                <a:cs typeface="Arial Unicode MS" pitchFamily="34" charset="-128"/>
              </a:rPr>
              <a:t>Working Group website: </a:t>
            </a:r>
            <a:r>
              <a:rPr lang="en-GB" sz="1800" b="0" dirty="0">
                <a:hlinkClick r:id="rId4"/>
              </a:rPr>
              <a:t>http://datatracker.ietf.org/wg/core/</a:t>
            </a:r>
            <a:r>
              <a:rPr lang="en-GB" sz="1800" b="0" dirty="0"/>
              <a:t> </a:t>
            </a:r>
            <a:endParaRPr lang="en-GB" sz="1800" dirty="0"/>
          </a:p>
          <a:p>
            <a:pPr lvl="1"/>
            <a:r>
              <a:rPr lang="en-US" sz="1400" dirty="0"/>
              <a:t>Focus: framework for resource-oriented applications intended to run on constrained IP networks. </a:t>
            </a:r>
          </a:p>
          <a:p>
            <a:pPr lvl="1"/>
            <a:endParaRPr lang="en-US" sz="1400" dirty="0"/>
          </a:p>
          <a:p>
            <a:r>
              <a:rPr lang="en-US" sz="1800" dirty="0"/>
              <a:t>IoT Directorate:</a:t>
            </a:r>
          </a:p>
          <a:p>
            <a:pPr lvl="1"/>
            <a:r>
              <a:rPr lang="en-US" sz="1400" dirty="0"/>
              <a:t>Reviews IETF drafts that are IoT related</a:t>
            </a:r>
          </a:p>
          <a:p>
            <a:pPr lvl="1"/>
            <a:r>
              <a:rPr lang="en-US" sz="1400" dirty="0"/>
              <a:t>See: </a:t>
            </a:r>
            <a:r>
              <a:rPr lang="en-US" sz="1400" dirty="0">
                <a:hlinkClick r:id="rId5"/>
              </a:rPr>
              <a:t>https://datatracker.ietf.org/group/iotdir/about/</a:t>
            </a:r>
            <a:endParaRPr lang="en-US" sz="1400" dirty="0"/>
          </a:p>
          <a:p>
            <a:pPr marL="0" indent="0"/>
            <a:endParaRPr lang="en-US" sz="1400" dirty="0"/>
          </a:p>
          <a:p>
            <a:endParaRPr lang="en-US" sz="1400" dirty="0"/>
          </a:p>
          <a:p>
            <a:pPr marL="0" indent="0">
              <a:lnSpc>
                <a:spcPct val="80000"/>
              </a:lnSpc>
              <a:defRPr/>
            </a:pPr>
            <a:endParaRPr lang="en-US" sz="1400" dirty="0"/>
          </a:p>
          <a:p>
            <a:pPr marL="457200" lvl="1" indent="0">
              <a:lnSpc>
                <a:spcPct val="80000"/>
              </a:lnSpc>
              <a:defRPr/>
            </a:pPr>
            <a:endParaRPr lang="en-US" sz="1400" dirty="0"/>
          </a:p>
          <a:p>
            <a:pPr>
              <a:lnSpc>
                <a:spcPct val="80000"/>
              </a:lnSpc>
              <a:defRPr/>
            </a:pPr>
            <a:endParaRPr lang="en-US" sz="1400" dirty="0"/>
          </a:p>
          <a:p>
            <a:pPr lvl="1">
              <a:lnSpc>
                <a:spcPct val="80000"/>
              </a:lnSpc>
              <a:defRPr/>
            </a:pPr>
            <a:endParaRPr lang="en-US" sz="1400" u="sng"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buFontTx/>
              <a:buNone/>
              <a:defRPr/>
            </a:pPr>
            <a:endParaRPr lang="en-US" sz="1400" dirty="0"/>
          </a:p>
        </p:txBody>
      </p:sp>
      <p:sp>
        <p:nvSpPr>
          <p:cNvPr id="2" name="Footer Placeholder 1">
            <a:extLst>
              <a:ext uri="{FF2B5EF4-FFF2-40B4-BE49-F238E27FC236}">
                <a16:creationId xmlns:a16="http://schemas.microsoft.com/office/drawing/2014/main" id="{5919DD26-4B43-4D3A-9854-17B3CC76E764}"/>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C2747E6E-AAD7-436A-85E4-B72CC70397A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4" name="Date Placeholder 3">
            <a:extLst>
              <a:ext uri="{FF2B5EF4-FFF2-40B4-BE49-F238E27FC236}">
                <a16:creationId xmlns:a16="http://schemas.microsoft.com/office/drawing/2014/main" id="{C795D698-76FB-4D72-899C-93286851E4D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68477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MADINAS WG</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http://datatracker.ietf.org/wg/madinas/</a:t>
            </a:r>
            <a:r>
              <a:rPr lang="en-US" sz="1800" dirty="0"/>
              <a:t> </a:t>
            </a:r>
          </a:p>
          <a:p>
            <a:pPr>
              <a:lnSpc>
                <a:spcPct val="80000"/>
              </a:lnSpc>
            </a:pPr>
            <a:endParaRPr lang="en-US" sz="1800" dirty="0"/>
          </a:p>
          <a:p>
            <a:r>
              <a:rPr lang="en-US" sz="1800" dirty="0"/>
              <a:t>MAC Address Device Identification for Network and Application Services</a:t>
            </a:r>
          </a:p>
          <a:p>
            <a:pPr lvl="1">
              <a:lnSpc>
                <a:spcPct val="80000"/>
              </a:lnSpc>
            </a:pPr>
            <a:r>
              <a:rPr lang="en-US" sz="1400" dirty="0"/>
              <a:t>This is the IETF’s equivalent of IEEE 802.11bh – how to deal with the implications of the deployment of random and changing MAC addresses. </a:t>
            </a:r>
            <a:endParaRPr lang="en-US" sz="1800" dirty="0"/>
          </a:p>
          <a:p>
            <a:pPr>
              <a:lnSpc>
                <a:spcPct val="80000"/>
              </a:lnSpc>
              <a:spcBef>
                <a:spcPts val="1200"/>
              </a:spcBef>
              <a:spcAft>
                <a:spcPts val="600"/>
              </a:spcAft>
            </a:pPr>
            <a:r>
              <a:rPr lang="en-US" sz="1800" dirty="0"/>
              <a:t>Updates</a:t>
            </a:r>
          </a:p>
          <a:p>
            <a:pPr lvl="1">
              <a:lnSpc>
                <a:spcPct val="80000"/>
              </a:lnSpc>
              <a:spcAft>
                <a:spcPts val="600"/>
              </a:spcAft>
            </a:pPr>
            <a:r>
              <a:rPr lang="en-US" sz="1400" dirty="0"/>
              <a:t>Updated: Randomized and Changing MAC Address: </a:t>
            </a:r>
            <a:r>
              <a:rPr lang="en-US" sz="1400" dirty="0">
                <a:hlinkClick r:id="rId4"/>
              </a:rPr>
              <a:t>https://datatracker.ietf.org/doc/draft-ietf-madinas-mac-address-randomization/</a:t>
            </a:r>
            <a:r>
              <a:rPr lang="en-US" sz="1400" dirty="0"/>
              <a:t> (February 2024)</a:t>
            </a:r>
          </a:p>
          <a:p>
            <a:pPr lvl="1">
              <a:lnSpc>
                <a:spcPct val="80000"/>
              </a:lnSpc>
              <a:spcAft>
                <a:spcPts val="600"/>
              </a:spcAft>
            </a:pPr>
            <a:r>
              <a:rPr lang="en-US" sz="1400" dirty="0"/>
              <a:t>Updated: Randomized and Changing MAC Address Use Cases and Requirements: </a:t>
            </a:r>
            <a:r>
              <a:rPr lang="en-US" sz="1400" dirty="0">
                <a:hlinkClick r:id="rId5"/>
              </a:rPr>
              <a:t>https://datatracker.ietf.org/doc/draft-ietf-madinas-use-cases/</a:t>
            </a:r>
            <a:r>
              <a:rPr lang="en-US" sz="1400" dirty="0"/>
              <a:t> (February 2024)</a:t>
            </a:r>
          </a:p>
          <a:p>
            <a:pPr lvl="1">
              <a:lnSpc>
                <a:spcPct val="80000"/>
              </a:lnSpc>
              <a:spcAft>
                <a:spcPts val="600"/>
              </a:spcAft>
            </a:pPr>
            <a:endParaRPr lang="en-US" sz="1400" dirty="0"/>
          </a:p>
        </p:txBody>
      </p:sp>
      <p:sp>
        <p:nvSpPr>
          <p:cNvPr id="2" name="Footer Placeholder 1">
            <a:extLst>
              <a:ext uri="{FF2B5EF4-FFF2-40B4-BE49-F238E27FC236}">
                <a16:creationId xmlns:a16="http://schemas.microsoft.com/office/drawing/2014/main" id="{A97DFB95-9CF9-4D65-B622-6E5BB8DC466A}"/>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AD045E73-4C05-4137-8E07-1AE6B3146B1D}"/>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4" name="Date Placeholder 3">
            <a:extLst>
              <a:ext uri="{FF2B5EF4-FFF2-40B4-BE49-F238E27FC236}">
                <a16:creationId xmlns:a16="http://schemas.microsoft.com/office/drawing/2014/main" id="{640D0F6E-8E5B-4F7C-AC1D-AA83A6D89230}"/>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4364345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EAP Method Update (EMU)</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http://datatracker.ietf.org/wg/emu/</a:t>
            </a:r>
            <a:r>
              <a:rPr lang="en-US" sz="1800" dirty="0"/>
              <a:t> </a:t>
            </a:r>
          </a:p>
          <a:p>
            <a:pPr lvl="1">
              <a:lnSpc>
                <a:spcPct val="80000"/>
              </a:lnSpc>
            </a:pPr>
            <a:r>
              <a:rPr lang="en-US" sz="1400" dirty="0"/>
              <a:t>This working group has been chartered to provide updates to some commonly used Extensible Authentication Protocol methods including of EAP-TLS, EAP-AKA, EAP-AKA’ (for 5G), EAP-SIM, etc.</a:t>
            </a:r>
          </a:p>
          <a:p>
            <a:pPr lvl="1">
              <a:lnSpc>
                <a:spcPct val="80000"/>
              </a:lnSpc>
            </a:pPr>
            <a:r>
              <a:rPr lang="en-US" sz="1400" dirty="0"/>
              <a:t>The group should document any recently gained new knowledge on vulnerabilities or the possible implications of pervasive surveillance or other new concerns. </a:t>
            </a:r>
            <a:endParaRPr lang="en-US" sz="1800" dirty="0"/>
          </a:p>
          <a:p>
            <a:pPr>
              <a:lnSpc>
                <a:spcPct val="80000"/>
              </a:lnSpc>
              <a:spcAft>
                <a:spcPts val="600"/>
              </a:spcAft>
            </a:pPr>
            <a:r>
              <a:rPr lang="en-US" sz="1800" dirty="0"/>
              <a:t>Updates</a:t>
            </a:r>
            <a:endParaRPr lang="en-US" sz="1600" dirty="0"/>
          </a:p>
          <a:p>
            <a:pPr lvl="1">
              <a:lnSpc>
                <a:spcPct val="80000"/>
              </a:lnSpc>
              <a:spcAft>
                <a:spcPts val="600"/>
              </a:spcAft>
            </a:pPr>
            <a:r>
              <a:rPr lang="en-US" sz="1400" dirty="0"/>
              <a:t>In IESG evaluation: Tunnel Extensible Authentication Protocol (TEAP) Version 1: </a:t>
            </a:r>
            <a:r>
              <a:rPr lang="en-US" sz="1400" dirty="0">
                <a:hlinkClick r:id="rId4"/>
              </a:rPr>
              <a:t>https://datatracker.ietf.org/doc/draft-ietf-emu-rfc7170bis/</a:t>
            </a:r>
            <a:r>
              <a:rPr lang="en-US" sz="1400" dirty="0"/>
              <a:t> (March 2024)</a:t>
            </a:r>
          </a:p>
          <a:p>
            <a:pPr lvl="1">
              <a:lnSpc>
                <a:spcPct val="80000"/>
              </a:lnSpc>
              <a:spcAft>
                <a:spcPts val="600"/>
              </a:spcAft>
            </a:pPr>
            <a:r>
              <a:rPr lang="en-US" sz="1400" dirty="0"/>
              <a:t>Ready for adoption: The </a:t>
            </a:r>
            <a:r>
              <a:rPr lang="en-US" sz="1400" dirty="0" err="1"/>
              <a:t>eap.arpa</a:t>
            </a:r>
            <a:r>
              <a:rPr lang="en-US" sz="1400" dirty="0"/>
              <a:t> domain and EAP provisioning: </a:t>
            </a:r>
            <a:r>
              <a:rPr lang="en-US" sz="1400" dirty="0">
                <a:hlinkClick r:id="rId5"/>
              </a:rPr>
              <a:t>https://datatracker.ietf.org/doc/draft-dekok-emu-eap-arpa/</a:t>
            </a:r>
            <a:r>
              <a:rPr lang="en-US" sz="1400" dirty="0"/>
              <a:t> (May 2024)</a:t>
            </a:r>
          </a:p>
          <a:p>
            <a:pPr lvl="1">
              <a:lnSpc>
                <a:spcPct val="80000"/>
              </a:lnSpc>
              <a:spcAft>
                <a:spcPts val="600"/>
              </a:spcAft>
            </a:pPr>
            <a:r>
              <a:rPr lang="en-US" sz="1400" dirty="0"/>
              <a:t>Ready for adoption: Using the Extensible Authentication Protocol with Ephemeral Diffie-Hellman over COSE (EDHOC): </a:t>
            </a:r>
            <a:r>
              <a:rPr lang="en-US" sz="1400" dirty="0">
                <a:hlinkClick r:id="rId6"/>
              </a:rPr>
              <a:t>https://datatracker.ietf.org/doc/draft-ingles-eap-edhoc/</a:t>
            </a:r>
            <a:r>
              <a:rPr lang="en-US" sz="1400" dirty="0"/>
              <a:t> (November 2023)</a:t>
            </a:r>
          </a:p>
          <a:p>
            <a:pPr lvl="1">
              <a:lnSpc>
                <a:spcPct val="80000"/>
              </a:lnSpc>
              <a:spcAft>
                <a:spcPts val="600"/>
              </a:spcAft>
            </a:pPr>
            <a:r>
              <a:rPr lang="en-US" sz="1400" dirty="0"/>
              <a:t>Ready for adoption: EAP-FIDO: </a:t>
            </a:r>
            <a:r>
              <a:rPr lang="en-US" sz="1400" dirty="0">
                <a:hlinkClick r:id="rId7"/>
              </a:rPr>
              <a:t>https://datatracker.ietf.org/doc/draft-janfred-eap-fido/</a:t>
            </a:r>
            <a:r>
              <a:rPr lang="en-US" sz="1400" dirty="0"/>
              <a:t> (December 2023)</a:t>
            </a:r>
          </a:p>
        </p:txBody>
      </p:sp>
      <p:sp>
        <p:nvSpPr>
          <p:cNvPr id="2" name="Footer Placeholder 1">
            <a:extLst>
              <a:ext uri="{FF2B5EF4-FFF2-40B4-BE49-F238E27FC236}">
                <a16:creationId xmlns:a16="http://schemas.microsoft.com/office/drawing/2014/main" id="{14D1BF13-A291-4220-88AF-ED51F9520226}"/>
              </a:ext>
            </a:extLst>
          </p:cNvPr>
          <p:cNvSpPr>
            <a:spLocks noGrp="1"/>
          </p:cNvSpPr>
          <p:nvPr>
            <p:ph type="ftr" idx="14"/>
          </p:nvPr>
        </p:nvSpPr>
        <p:spPr/>
        <p:txBody>
          <a:bodyPr/>
          <a:lstStyle/>
          <a:p>
            <a:r>
              <a:rPr lang="en-GB"/>
              <a:t>Peter Yee, NSA-CSD</a:t>
            </a:r>
            <a:endParaRPr lang="en-GB" dirty="0"/>
          </a:p>
        </p:txBody>
      </p:sp>
      <p:sp>
        <p:nvSpPr>
          <p:cNvPr id="3" name="Slide Number Placeholder 2">
            <a:extLst>
              <a:ext uri="{FF2B5EF4-FFF2-40B4-BE49-F238E27FC236}">
                <a16:creationId xmlns:a16="http://schemas.microsoft.com/office/drawing/2014/main" id="{A0256CF1-9D97-49C9-9A67-2EF3C442F15E}"/>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4" name="Date Placeholder 3">
            <a:extLst>
              <a:ext uri="{FF2B5EF4-FFF2-40B4-BE49-F238E27FC236}">
                <a16:creationId xmlns:a16="http://schemas.microsoft.com/office/drawing/2014/main" id="{47860F4F-E095-43A9-820C-29AD01EDE05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64845730"/>
      </p:ext>
    </p:extLst>
  </p:cSld>
  <p:clrMapOvr>
    <a:masterClrMapping/>
  </p:clrMapOvr>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070C0"/>
      </a:hlink>
      <a:folHlink>
        <a:srgbClr val="0070C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TotalTime>
  <Words>9088</Words>
  <Application>Microsoft Office PowerPoint</Application>
  <PresentationFormat>Widescreen</PresentationFormat>
  <Paragraphs>1668</Paragraphs>
  <Slides>105</Slides>
  <Notes>69</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1</vt:i4>
      </vt:variant>
      <vt:variant>
        <vt:lpstr>Slide Titles</vt:lpstr>
      </vt:variant>
      <vt:variant>
        <vt:i4>105</vt:i4>
      </vt:variant>
    </vt:vector>
  </HeadingPairs>
  <TitlesOfParts>
    <vt:vector size="121" baseType="lpstr">
      <vt:lpstr>MS Gothic</vt:lpstr>
      <vt:lpstr>MS PGothic</vt:lpstr>
      <vt:lpstr>宋体</vt:lpstr>
      <vt:lpstr>Aptos Narrow</vt:lpstr>
      <vt:lpstr>Arial</vt:lpstr>
      <vt:lpstr>Arial Black</vt:lpstr>
      <vt:lpstr>Arial Unicode MS</vt:lpstr>
      <vt:lpstr>Calibri</vt:lpstr>
      <vt:lpstr>等线</vt:lpstr>
      <vt:lpstr>Gulim</vt:lpstr>
      <vt:lpstr>Helvetica</vt:lpstr>
      <vt:lpstr>Times</vt:lpstr>
      <vt:lpstr>Times New Roman</vt:lpstr>
      <vt:lpstr>Wingdings</vt:lpstr>
      <vt:lpstr>Office Theme</vt:lpstr>
      <vt:lpstr>Document</vt:lpstr>
      <vt:lpstr>802.11 WG May 2024 Closing Reports</vt:lpstr>
      <vt:lpstr>Abstract</vt:lpstr>
      <vt:lpstr>802.11 WG Editor’s Meeting (May 2024)</vt:lpstr>
      <vt:lpstr>Agenda and Report  for 2024-05-14 meeting</vt:lpstr>
      <vt:lpstr>Volunteer Editor Contacts</vt:lpstr>
      <vt:lpstr>May meeting roundtable status report</vt:lpstr>
      <vt:lpstr>Editor Amendment Ordering</vt:lpstr>
      <vt:lpstr>Draft Development Snapshot</vt:lpstr>
      <vt:lpstr>11bk/D2.0 MDR/MEC Planning  </vt:lpstr>
      <vt:lpstr>ANA managed number space</vt:lpstr>
      <vt:lpstr>May 2024 AIML SC Closing Report</vt:lpstr>
      <vt:lpstr>Work Completed</vt:lpstr>
      <vt:lpstr>Plans for July 2024</vt:lpstr>
      <vt:lpstr>ARC Closing Report </vt:lpstr>
      <vt:lpstr>Work Completed - 1</vt:lpstr>
      <vt:lpstr>Work Completed - 2</vt:lpstr>
      <vt:lpstr>Monitoring/future activities</vt:lpstr>
      <vt:lpstr>Plans</vt:lpstr>
      <vt:lpstr>Coex SC Closing Report</vt:lpstr>
      <vt:lpstr>Coex SC’s week at a glance</vt:lpstr>
      <vt:lpstr>ETSI BRAN Update to 802.11 (1/2)</vt:lpstr>
      <vt:lpstr>ETSI BRAN Update to 802.11 (2/2)</vt:lpstr>
      <vt:lpstr>Update from Bluetooth SIG Work</vt:lpstr>
      <vt:lpstr>Technical Submissions &amp; Discussion Items (1/2)</vt:lpstr>
      <vt:lpstr>Technical Submissions &amp; Discussion Items (2/2)</vt:lpstr>
      <vt:lpstr>Plans for July</vt:lpstr>
      <vt:lpstr>References for this week</vt:lpstr>
      <vt:lpstr>Coex Submissions</vt:lpstr>
      <vt:lpstr>WNG SC Closing Report</vt:lpstr>
      <vt:lpstr>PowerPoint Presentation</vt:lpstr>
      <vt:lpstr>IEEE 802 JTC1 Standing Committee May 2024 (mixed-mode) closing report</vt:lpstr>
      <vt:lpstr>The IEEE 802 JTC1 SC reviewed the PSDO process status, including IPR issues holding up all 802.11 specs</vt:lpstr>
      <vt:lpstr>The IEEE 802 JTC1 SC will undertake its usual work at its mixed-mode meeting in Montréal in July 2024</vt:lpstr>
      <vt:lpstr>REVme Closing Report – May 2024</vt:lpstr>
      <vt:lpstr>Work Completed</vt:lpstr>
      <vt:lpstr>Plans for July</vt:lpstr>
      <vt:lpstr>TGme Timeline (No changes)</vt:lpstr>
      <vt:lpstr>802.11 Revision PAR approval motion</vt:lpstr>
      <vt:lpstr>TGbe May Closing Report</vt:lpstr>
      <vt:lpstr>TGbe (Extremely High Throughput)</vt:lpstr>
      <vt:lpstr>Teleconference Plan</vt:lpstr>
      <vt:lpstr>TGbe Timeline And Status</vt:lpstr>
      <vt:lpstr>PowerPoint Presentation</vt:lpstr>
      <vt:lpstr>TGbf (WLAN Sensing)– May 2024</vt:lpstr>
      <vt:lpstr>TGbf Timeline</vt:lpstr>
      <vt:lpstr>PowerPoint Presentation</vt:lpstr>
      <vt:lpstr>TGbh Closing Report </vt:lpstr>
      <vt:lpstr>Work Completed</vt:lpstr>
      <vt:lpstr>Timeline</vt:lpstr>
      <vt:lpstr>Teleconferences (as CRC)</vt:lpstr>
      <vt:lpstr>TGbi Closing Report</vt:lpstr>
      <vt:lpstr>IEEE 802.11 TGbi</vt:lpstr>
      <vt:lpstr>Timeline (Updated)</vt:lpstr>
      <vt:lpstr>IEEE 802.11 TGbi</vt:lpstr>
      <vt:lpstr>TGbk 320MHz Positioning May Meeting Closing Report</vt:lpstr>
      <vt:lpstr>May Meeting Progress and Targets Towards the July Meeting</vt:lpstr>
      <vt:lpstr>May Meeting Progress and Targets Towards the July Meeting</vt:lpstr>
      <vt:lpstr>TGbk Projected Timeline (previous)</vt:lpstr>
      <vt:lpstr>TGbk Projected Timeline (updated)</vt:lpstr>
      <vt:lpstr>Scheduled TGbk telecons</vt:lpstr>
      <vt:lpstr>TGbn (Ultra High Reliability)</vt:lpstr>
      <vt:lpstr>IEEE 802.11 May 2024 Interim TGbp Closing Report</vt:lpstr>
      <vt:lpstr>TGbp’s Progress during this week</vt:lpstr>
      <vt:lpstr>TGbp Timeline Plan (Subject to change based on development progress) </vt:lpstr>
      <vt:lpstr>TGbp Teleconference Plan</vt:lpstr>
      <vt:lpstr>May 2024 IMMW SG Closing Report</vt:lpstr>
      <vt:lpstr>Work Completed</vt:lpstr>
      <vt:lpstr>Plans for July</vt:lpstr>
      <vt:lpstr>802.15 liaison</vt:lpstr>
      <vt:lpstr>802.18 Liaison Report – May 2024</vt:lpstr>
      <vt:lpstr>RR-TAG at a glance</vt:lpstr>
      <vt:lpstr>Progress since the 2024 March plenary</vt:lpstr>
      <vt:lpstr>Objectives this week (1)</vt:lpstr>
      <vt:lpstr>Objectives this week (2)</vt:lpstr>
      <vt:lpstr>802.19 WG May 2024 Liaison Report</vt:lpstr>
      <vt:lpstr>IEEE 802.19 Overview</vt:lpstr>
      <vt:lpstr>Coexistence Assessment documents</vt:lpstr>
      <vt:lpstr>802.19.3a Task Group</vt:lpstr>
      <vt:lpstr>May 2024</vt:lpstr>
      <vt:lpstr>Wi-Fi Alliance (WFA) Liaison Update</vt:lpstr>
      <vt:lpstr>Abstract</vt:lpstr>
      <vt:lpstr>Next Meeting</vt:lpstr>
      <vt:lpstr>Activities</vt:lpstr>
      <vt:lpstr>Additional Work Areas</vt:lpstr>
      <vt:lpstr>Recent publications</vt:lpstr>
      <vt:lpstr>Further information</vt:lpstr>
      <vt:lpstr>IEEE 802.11-IETF Liaison Report</vt:lpstr>
      <vt:lpstr>Abstract</vt:lpstr>
      <vt:lpstr>IETF Meetings</vt:lpstr>
      <vt:lpstr>IETF- IEEE 802 Liaison Activity  </vt:lpstr>
      <vt:lpstr>IETF protocol use with 802.11 technology</vt:lpstr>
      <vt:lpstr>BOFs at IETF 120 July 20-26, 2024</vt:lpstr>
      <vt:lpstr>IETF/IRTF groups being (re-)chartered</vt:lpstr>
      <vt:lpstr>IETF/IRTF groups being (re-)chartered</vt:lpstr>
      <vt:lpstr>YANG Model Catalog</vt:lpstr>
      <vt:lpstr>IoT-related work</vt:lpstr>
      <vt:lpstr>IoT-related work (cont.)</vt:lpstr>
      <vt:lpstr>MADINAS WG</vt:lpstr>
      <vt:lpstr>EAP Method Update (EMU)</vt:lpstr>
      <vt:lpstr>Operations Area Working Group</vt:lpstr>
      <vt:lpstr>Internet Area Working Group </vt:lpstr>
      <vt:lpstr>Transport Layer Security (TLS)</vt:lpstr>
      <vt:lpstr>Deterministic Networking (DETNET)</vt:lpstr>
      <vt:lpstr>Autonomic Networking Integrated Model and Approach (ANIMA)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Stephen McCann</cp:lastModifiedBy>
  <cp:revision>165</cp:revision>
  <cp:lastPrinted>1601-01-01T00:00:00Z</cp:lastPrinted>
  <dcterms:created xsi:type="dcterms:W3CDTF">2018-05-10T15:59:06Z</dcterms:created>
  <dcterms:modified xsi:type="dcterms:W3CDTF">2024-05-16T18:14:43Z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2019-03-15 16:56:13Z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1715880162</vt:lpwstr>
  </property>
</Properties>
</file>