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56" r:id="rId2"/>
    <p:sldId id="257" r:id="rId3"/>
    <p:sldId id="258" r:id="rId4"/>
    <p:sldId id="283" r:id="rId5"/>
    <p:sldId id="262" r:id="rId6"/>
    <p:sldId id="265" r:id="rId7"/>
    <p:sldId id="273" r:id="rId8"/>
    <p:sldId id="2373" r:id="rId9"/>
    <p:sldId id="2392" r:id="rId10"/>
    <p:sldId id="2380" r:id="rId11"/>
    <p:sldId id="290" r:id="rId12"/>
    <p:sldId id="524" r:id="rId13"/>
    <p:sldId id="288" r:id="rId14"/>
    <p:sldId id="269" r:id="rId15"/>
    <p:sldId id="293" r:id="rId16"/>
    <p:sldId id="309" r:id="rId17"/>
    <p:sldId id="306" r:id="rId18"/>
    <p:sldId id="296" r:id="rId19"/>
    <p:sldId id="2394" r:id="rId20"/>
    <p:sldId id="2396" r:id="rId21"/>
    <p:sldId id="275" r:id="rId22"/>
    <p:sldId id="267" r:id="rId23"/>
    <p:sldId id="280" r:id="rId24"/>
    <p:sldId id="282" r:id="rId25"/>
    <p:sldId id="281" r:id="rId26"/>
    <p:sldId id="2397" r:id="rId27"/>
    <p:sldId id="264" r:id="rId28"/>
    <p:sldId id="2398" r:id="rId29"/>
    <p:sldId id="331" r:id="rId30"/>
    <p:sldId id="386" r:id="rId31"/>
    <p:sldId id="2711" r:id="rId32"/>
    <p:sldId id="270" r:id="rId33"/>
    <p:sldId id="2712" r:id="rId34"/>
    <p:sldId id="2402" r:id="rId35"/>
    <p:sldId id="523" r:id="rId36"/>
    <p:sldId id="862" r:id="rId37"/>
    <p:sldId id="863" r:id="rId38"/>
    <p:sldId id="2403" r:id="rId39"/>
    <p:sldId id="261" r:id="rId40"/>
    <p:sldId id="2404" r:id="rId41"/>
    <p:sldId id="2405" r:id="rId42"/>
    <p:sldId id="2406" r:id="rId43"/>
    <p:sldId id="2407" r:id="rId44"/>
    <p:sldId id="2409" r:id="rId45"/>
    <p:sldId id="1367" r:id="rId46"/>
    <p:sldId id="1425" r:id="rId47"/>
    <p:sldId id="2410" r:id="rId48"/>
    <p:sldId id="299" r:id="rId49"/>
    <p:sldId id="297" r:id="rId50"/>
    <p:sldId id="2412" r:id="rId51"/>
    <p:sldId id="2413" r:id="rId52"/>
    <p:sldId id="2414" r:id="rId53"/>
    <p:sldId id="2374" r:id="rId54"/>
    <p:sldId id="2415" r:id="rId55"/>
    <p:sldId id="2416" r:id="rId56"/>
    <p:sldId id="2550" r:id="rId57"/>
    <p:sldId id="2587" r:id="rId58"/>
    <p:sldId id="2680" r:id="rId59"/>
    <p:sldId id="2692" r:id="rId60"/>
    <p:sldId id="2585" r:id="rId61"/>
    <p:sldId id="2693" r:id="rId62"/>
    <p:sldId id="1578" r:id="rId63"/>
    <p:sldId id="1573" r:id="rId64"/>
    <p:sldId id="1579" r:id="rId65"/>
    <p:sldId id="1580" r:id="rId66"/>
    <p:sldId id="2694" r:id="rId67"/>
    <p:sldId id="2695" r:id="rId68"/>
    <p:sldId id="2696" r:id="rId69"/>
    <p:sldId id="2698" r:id="rId70"/>
    <p:sldId id="2699" r:id="rId71"/>
    <p:sldId id="910" r:id="rId72"/>
    <p:sldId id="911" r:id="rId73"/>
    <p:sldId id="912" r:id="rId74"/>
    <p:sldId id="913" r:id="rId75"/>
    <p:sldId id="2700" r:id="rId76"/>
    <p:sldId id="2701" r:id="rId77"/>
    <p:sldId id="396" r:id="rId78"/>
    <p:sldId id="2702" r:id="rId79"/>
    <p:sldId id="395" r:id="rId80"/>
    <p:sldId id="2703" r:id="rId81"/>
    <p:sldId id="2704" r:id="rId82"/>
    <p:sldId id="2705" r:id="rId83"/>
    <p:sldId id="2706" r:id="rId84"/>
    <p:sldId id="266" r:id="rId85"/>
    <p:sldId id="2707" r:id="rId86"/>
    <p:sldId id="2708" r:id="rId87"/>
    <p:sldId id="2709" r:id="rId88"/>
    <p:sldId id="2710" r:id="rId89"/>
    <p:sldId id="326" r:id="rId90"/>
    <p:sldId id="339" r:id="rId91"/>
    <p:sldId id="373" r:id="rId92"/>
    <p:sldId id="371" r:id="rId93"/>
    <p:sldId id="372" r:id="rId94"/>
    <p:sldId id="380" r:id="rId95"/>
    <p:sldId id="353" r:id="rId96"/>
    <p:sldId id="364" r:id="rId97"/>
    <p:sldId id="376" r:id="rId98"/>
    <p:sldId id="374" r:id="rId99"/>
    <p:sldId id="378" r:id="rId100"/>
    <p:sldId id="343" r:id="rId101"/>
    <p:sldId id="379" r:id="rId102"/>
    <p:sldId id="348" r:id="rId103"/>
    <p:sldId id="357" r:id="rId104"/>
    <p:sldId id="375" r:id="rId105"/>
    <p:sldId id="366" r:id="rId10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96" autoAdjust="0"/>
    <p:restoredTop sz="94660"/>
  </p:normalViewPr>
  <p:slideViewPr>
    <p:cSldViewPr>
      <p:cViewPr varScale="1">
        <p:scale>
          <a:sx n="104" d="100"/>
          <a:sy n="104" d="100"/>
        </p:scale>
        <p:origin x="91" y="35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FD47-438F-8548-607474C05865}"/>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FD47-438F-8548-607474C05865}"/>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CCC7-4D46-9EA5-47884D18E51B}"/>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CCC7-4D46-9EA5-47884D18E51B}"/>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13</a:t>
            </a:fld>
            <a:endParaRPr lang="en-US" dirty="0">
              <a:latin typeface="Times New Roman" charset="0"/>
            </a:endParaRPr>
          </a:p>
        </p:txBody>
      </p:sp>
    </p:spTree>
    <p:extLst>
      <p:ext uri="{BB962C8B-B14F-4D97-AF65-F5344CB8AC3E}">
        <p14:creationId xmlns:p14="http://schemas.microsoft.com/office/powerpoint/2010/main" val="2795443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14</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372987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15</a:t>
            </a:fld>
            <a:endParaRPr lang="en-US"/>
          </a:p>
        </p:txBody>
      </p:sp>
    </p:spTree>
    <p:extLst>
      <p:ext uri="{BB962C8B-B14F-4D97-AF65-F5344CB8AC3E}">
        <p14:creationId xmlns:p14="http://schemas.microsoft.com/office/powerpoint/2010/main" val="1217059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12443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696717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18</a:t>
            </a:fld>
            <a:endParaRPr lang="en-US"/>
          </a:p>
        </p:txBody>
      </p:sp>
    </p:spTree>
    <p:extLst>
      <p:ext uri="{BB962C8B-B14F-4D97-AF65-F5344CB8AC3E}">
        <p14:creationId xmlns:p14="http://schemas.microsoft.com/office/powerpoint/2010/main" val="2658101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802.11-24/0623</a:t>
            </a:r>
            <a:endParaRPr lang="en-US"/>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de-DE"/>
              <a:t>Marc Emmelmann (SELF)</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7379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de-DE"/>
              <a:t>doc.: IEEE 802.11-24/0623</a:t>
            </a:r>
            <a:endParaRPr lang="en-US"/>
          </a:p>
        </p:txBody>
      </p:sp>
      <p:sp>
        <p:nvSpPr>
          <p:cNvPr id="5" name="Date Placeholder 4"/>
          <p:cNvSpPr>
            <a:spLocks noGrp="1"/>
          </p:cNvSpPr>
          <p:nvPr>
            <p:ph type="dt"/>
          </p:nvPr>
        </p:nvSpPr>
        <p:spPr/>
        <p:txBody>
          <a:bodyPr/>
          <a:lstStyle/>
          <a:p>
            <a:r>
              <a:rPr lang="en-US"/>
              <a:t>May 2024</a:t>
            </a:r>
          </a:p>
        </p:txBody>
      </p:sp>
      <p:sp>
        <p:nvSpPr>
          <p:cNvPr id="6" name="Footer Placeholder 5"/>
          <p:cNvSpPr>
            <a:spLocks noGrp="1"/>
          </p:cNvSpPr>
          <p:nvPr>
            <p:ph type="ftr"/>
          </p:nvPr>
        </p:nvSpPr>
        <p:spPr/>
        <p:txBody>
          <a:bodyPr/>
          <a:lstStyle/>
          <a:p>
            <a:r>
              <a:rPr lang="de-DE"/>
              <a:t>Marc Emmelmann (SELF)</a:t>
            </a:r>
            <a:endParaRPr lang="en-US"/>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691635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802.11-24/0623</a:t>
            </a:r>
            <a:endParaRPr lang="en-US"/>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de-DE"/>
              <a:t>Marc Emmelmann (SELF)</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0465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29</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88890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30</a:t>
            </a:fld>
            <a:endParaRPr lang="en-GB" altLang="en-US"/>
          </a:p>
        </p:txBody>
      </p:sp>
      <p:sp>
        <p:nvSpPr>
          <p:cNvPr id="19462" name="Rectangle 2"/>
          <p:cNvSpPr>
            <a:spLocks noGrp="1" noRot="1" noChangeAspect="1" noChangeArrowheads="1" noTextEdit="1"/>
          </p:cNvSpPr>
          <p:nvPr>
            <p:ph type="sldImg"/>
          </p:nvPr>
        </p:nvSpPr>
        <p:spPr>
          <a:xfrm>
            <a:off x="100013" y="750888"/>
            <a:ext cx="6596062" cy="3711575"/>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875507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2023</a:t>
            </a:r>
          </a:p>
        </p:txBody>
      </p:sp>
      <p:sp>
        <p:nvSpPr>
          <p:cNvPr id="6" name="Rectangle 6"/>
          <p:cNvSpPr>
            <a:spLocks noGrp="1" noChangeArrowheads="1"/>
          </p:cNvSpPr>
          <p:nvPr>
            <p:ph type="ftr"/>
          </p:nvPr>
        </p:nvSpPr>
        <p:spPr>
          <a:ln/>
        </p:spPr>
        <p:txBody>
          <a:bodyPr/>
          <a:lstStyle/>
          <a:p>
            <a:r>
              <a:rPr lang="en-US" dirty="0"/>
              <a:t>Peter Yee, AKAYLA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dirty="0"/>
              <a:t>May 2023</a:t>
            </a:r>
          </a:p>
        </p:txBody>
      </p:sp>
      <p:sp>
        <p:nvSpPr>
          <p:cNvPr id="6" name="Footer Placeholder 5"/>
          <p:cNvSpPr>
            <a:spLocks noGrp="1"/>
          </p:cNvSpPr>
          <p:nvPr>
            <p:ph type="ftr"/>
          </p:nvPr>
        </p:nvSpPr>
        <p:spPr/>
        <p:txBody>
          <a:bodyPr/>
          <a:lstStyle/>
          <a:p>
            <a:r>
              <a:rPr lang="en-US"/>
              <a:t>Peter Yee, AKAYLA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59153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a:latin typeface="Times New Roman" charset="0"/>
              </a:rPr>
              <a:t>Page </a:t>
            </a:r>
            <a:fld id="{48189E4D-1385-4EFA-9270-3C7FC52F7D9E}" type="slidenum">
              <a:rPr lang="en-US" smtClean="0">
                <a:latin typeface="Times New Roman" charset="0"/>
              </a:rPr>
              <a:pPr/>
              <a:t>34</a:t>
            </a:fld>
            <a:endParaRPr lang="en-US">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2354883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35</a:t>
            </a:fld>
            <a:endParaRPr lang="en-US">
              <a:latin typeface="Times New Roman" charset="0"/>
            </a:endParaRPr>
          </a:p>
        </p:txBody>
      </p:sp>
    </p:spTree>
    <p:extLst>
      <p:ext uri="{BB962C8B-B14F-4D97-AF65-F5344CB8AC3E}">
        <p14:creationId xmlns:p14="http://schemas.microsoft.com/office/powerpoint/2010/main" val="3340915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36</a:t>
            </a:fld>
            <a:endParaRPr lang="en-US">
              <a:latin typeface="Times New Roman" charset="0"/>
            </a:endParaRPr>
          </a:p>
        </p:txBody>
      </p:sp>
    </p:spTree>
    <p:extLst>
      <p:ext uri="{BB962C8B-B14F-4D97-AF65-F5344CB8AC3E}">
        <p14:creationId xmlns:p14="http://schemas.microsoft.com/office/powerpoint/2010/main" val="1418048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5681823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8751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3601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573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752008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4090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47</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32535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48</a:t>
            </a:fld>
            <a:endParaRPr lang="en-US"/>
          </a:p>
        </p:txBody>
      </p:sp>
    </p:spTree>
    <p:extLst>
      <p:ext uri="{BB962C8B-B14F-4D97-AF65-F5344CB8AC3E}">
        <p14:creationId xmlns:p14="http://schemas.microsoft.com/office/powerpoint/2010/main" val="2057499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49</a:t>
            </a:fld>
            <a:endParaRPr lang="en-US"/>
          </a:p>
        </p:txBody>
      </p:sp>
    </p:spTree>
    <p:extLst>
      <p:ext uri="{BB962C8B-B14F-4D97-AF65-F5344CB8AC3E}">
        <p14:creationId xmlns:p14="http://schemas.microsoft.com/office/powerpoint/2010/main" val="3832353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50</a:t>
            </a:fld>
            <a:endParaRPr lang="en-US"/>
          </a:p>
        </p:txBody>
      </p:sp>
    </p:spTree>
    <p:extLst>
      <p:ext uri="{BB962C8B-B14F-4D97-AF65-F5344CB8AC3E}">
        <p14:creationId xmlns:p14="http://schemas.microsoft.com/office/powerpoint/2010/main" val="2321898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802.11-21/0444r1</a:t>
            </a:r>
            <a:endParaRPr lang="en-US" dirty="0"/>
          </a:p>
        </p:txBody>
      </p:sp>
      <p:sp>
        <p:nvSpPr>
          <p:cNvPr id="5" name="Rectangle 3"/>
          <p:cNvSpPr>
            <a:spLocks noGrp="1" noChangeArrowheads="1"/>
          </p:cNvSpPr>
          <p:nvPr>
            <p:ph type="dt"/>
          </p:nvPr>
        </p:nvSpPr>
        <p:spPr>
          <a:ln/>
        </p:spPr>
        <p:txBody>
          <a:bodyPr/>
          <a:lstStyle/>
          <a:p>
            <a:r>
              <a:rPr lang="en-US" dirty="0"/>
              <a:t>March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137346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98470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dirty="0">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dirty="0">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dirty="0">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dirty="0">
                <a:latin typeface="Times New Roman" charset="0"/>
              </a:rPr>
              <a:t>Page </a:t>
            </a:r>
            <a:fld id="{48189E4D-1385-4EFA-9270-3C7FC52F7D9E}" type="slidenum">
              <a:rPr lang="en-US" smtClean="0">
                <a:latin typeface="Times New Roman" charset="0"/>
              </a:rPr>
              <a:pPr/>
              <a:t>66</a:t>
            </a:fld>
            <a:endParaRPr lang="en-US" dirty="0">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dirty="0">
              <a:latin typeface="Times New Roman" charset="0"/>
            </a:endParaRPr>
          </a:p>
        </p:txBody>
      </p:sp>
    </p:spTree>
    <p:extLst>
      <p:ext uri="{BB962C8B-B14F-4D97-AF65-F5344CB8AC3E}">
        <p14:creationId xmlns:p14="http://schemas.microsoft.com/office/powerpoint/2010/main" val="1696776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67</a:t>
            </a:fld>
            <a:endParaRPr lang="en-US" dirty="0">
              <a:latin typeface="Times New Roman" charset="0"/>
            </a:endParaRPr>
          </a:p>
        </p:txBody>
      </p:sp>
    </p:spTree>
    <p:extLst>
      <p:ext uri="{BB962C8B-B14F-4D97-AF65-F5344CB8AC3E}">
        <p14:creationId xmlns:p14="http://schemas.microsoft.com/office/powerpoint/2010/main" val="21159610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68</a:t>
            </a:fld>
            <a:endParaRPr lang="en-US" dirty="0">
              <a:latin typeface="Times New Roman" charset="0"/>
            </a:endParaRPr>
          </a:p>
        </p:txBody>
      </p:sp>
    </p:spTree>
    <p:extLst>
      <p:ext uri="{BB962C8B-B14F-4D97-AF65-F5344CB8AC3E}">
        <p14:creationId xmlns:p14="http://schemas.microsoft.com/office/powerpoint/2010/main" val="3799992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28159909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70</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736352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71</a:t>
            </a:fld>
            <a:endParaRPr lang="en-US" dirty="0"/>
          </a:p>
        </p:txBody>
      </p:sp>
    </p:spTree>
    <p:extLst>
      <p:ext uri="{BB962C8B-B14F-4D97-AF65-F5344CB8AC3E}">
        <p14:creationId xmlns:p14="http://schemas.microsoft.com/office/powerpoint/2010/main" val="14339858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72</a:t>
            </a:fld>
            <a:endParaRPr lang="en-US" dirty="0"/>
          </a:p>
        </p:txBody>
      </p:sp>
    </p:spTree>
    <p:extLst>
      <p:ext uri="{BB962C8B-B14F-4D97-AF65-F5344CB8AC3E}">
        <p14:creationId xmlns:p14="http://schemas.microsoft.com/office/powerpoint/2010/main" val="37744281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73</a:t>
            </a:fld>
            <a:endParaRPr lang="en-US" dirty="0"/>
          </a:p>
        </p:txBody>
      </p:sp>
    </p:spTree>
    <p:extLst>
      <p:ext uri="{BB962C8B-B14F-4D97-AF65-F5344CB8AC3E}">
        <p14:creationId xmlns:p14="http://schemas.microsoft.com/office/powerpoint/2010/main" val="24394090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74</a:t>
            </a:fld>
            <a:endParaRPr lang="en-US" dirty="0"/>
          </a:p>
        </p:txBody>
      </p:sp>
    </p:spTree>
    <p:extLst>
      <p:ext uri="{BB962C8B-B14F-4D97-AF65-F5344CB8AC3E}">
        <p14:creationId xmlns:p14="http://schemas.microsoft.com/office/powerpoint/2010/main" val="304562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472528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87933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802.11-24/0878r0</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Srinivas Kandala, Samsung</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98797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802.11-24/0878r0</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Srinivas Kandala, Samsung</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87347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802.11-24/0878r0</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Srinivas Kandala, Samsung</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182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32988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802.11-24/0878r0</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Srinivas Kandala, Samsung</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46123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87</a:t>
            </a:fld>
            <a:endParaRPr lang="en-US"/>
          </a:p>
        </p:txBody>
      </p:sp>
      <p:sp>
        <p:nvSpPr>
          <p:cNvPr id="23558" name="Rectangle 2"/>
          <p:cNvSpPr>
            <a:spLocks noGrp="1" noRot="1" noChangeAspect="1" noChangeArrowheads="1" noTextEdit="1"/>
          </p:cNvSpPr>
          <p:nvPr>
            <p:ph type="sldImg"/>
          </p:nvPr>
        </p:nvSpPr>
        <p:spPr>
          <a:xfrm>
            <a:off x="384175" y="701675"/>
            <a:ext cx="6165850"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076337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88</a:t>
            </a:fld>
            <a:endParaRPr lang="en-US"/>
          </a:p>
        </p:txBody>
      </p:sp>
      <p:sp>
        <p:nvSpPr>
          <p:cNvPr id="24582" name="Rectangle 2"/>
          <p:cNvSpPr>
            <a:spLocks noGrp="1" noRot="1" noChangeAspect="1" noChangeArrowheads="1" noTextEdit="1"/>
          </p:cNvSpPr>
          <p:nvPr>
            <p:ph type="sldImg"/>
          </p:nvPr>
        </p:nvSpPr>
        <p:spPr>
          <a:xfrm>
            <a:off x="384175" y="701675"/>
            <a:ext cx="6165850"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3576777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89</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709970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90</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4642464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91</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6484813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92</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091121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93</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9716914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94</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963341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95</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18469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46517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96</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03752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97</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1553093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98</a:t>
            </a:fld>
            <a:endParaRPr lang="en-US"/>
          </a:p>
        </p:txBody>
      </p:sp>
      <p:sp>
        <p:nvSpPr>
          <p:cNvPr id="40966" name="Rectangle 2"/>
          <p:cNvSpPr>
            <a:spLocks noGrp="1" noRot="1" noChangeAspect="1" noChangeArrowheads="1" noTextEdit="1"/>
          </p:cNvSpPr>
          <p:nvPr>
            <p:ph type="sldImg"/>
          </p:nvPr>
        </p:nvSpPr>
        <p:spPr>
          <a:xfrm>
            <a:off x="384175" y="701675"/>
            <a:ext cx="6165850"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138453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99</a:t>
            </a:fld>
            <a:endParaRPr lang="en-US"/>
          </a:p>
        </p:txBody>
      </p:sp>
      <p:sp>
        <p:nvSpPr>
          <p:cNvPr id="40966" name="Rectangle 2"/>
          <p:cNvSpPr>
            <a:spLocks noGrp="1" noRot="1" noChangeAspect="1" noChangeArrowheads="1" noTextEdit="1"/>
          </p:cNvSpPr>
          <p:nvPr>
            <p:ph type="sldImg"/>
          </p:nvPr>
        </p:nvSpPr>
        <p:spPr>
          <a:xfrm>
            <a:off x="384175" y="701675"/>
            <a:ext cx="6165850"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3446174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100</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7699380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101</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57001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102</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06127554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103</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6379856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104</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3421143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105</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20956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0249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dirty="0">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dirty="0">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dirty="0">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dirty="0">
                <a:latin typeface="Times New Roman" charset="0"/>
              </a:rPr>
              <a:t>Page </a:t>
            </a:r>
            <a:fld id="{48189E4D-1385-4EFA-9270-3C7FC52F7D9E}" type="slidenum">
              <a:rPr lang="en-US" smtClean="0">
                <a:latin typeface="Times New Roman" charset="0"/>
              </a:rPr>
              <a:pPr/>
              <a:t>11</a:t>
            </a:fld>
            <a:endParaRPr lang="en-US" dirty="0">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dirty="0">
              <a:latin typeface="Times New Roman" charset="0"/>
            </a:endParaRPr>
          </a:p>
        </p:txBody>
      </p:sp>
    </p:spTree>
    <p:extLst>
      <p:ext uri="{BB962C8B-B14F-4D97-AF65-F5344CB8AC3E}">
        <p14:creationId xmlns:p14="http://schemas.microsoft.com/office/powerpoint/2010/main" val="1255089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12</a:t>
            </a:fld>
            <a:endParaRPr lang="en-US" dirty="0">
              <a:latin typeface="Times New Roman" charset="0"/>
            </a:endParaRPr>
          </a:p>
        </p:txBody>
      </p:sp>
    </p:spTree>
    <p:extLst>
      <p:ext uri="{BB962C8B-B14F-4D97-AF65-F5344CB8AC3E}">
        <p14:creationId xmlns:p14="http://schemas.microsoft.com/office/powerpoint/2010/main" val="176434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400492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802.11-24/0710r0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pcaplinktype/"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www.rfc-editor.org/info/rfc9542" TargetMode="External"/></Relationships>
</file>

<file path=ppt/slides/_rels/slide102.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hyperlink" Target="https://datatracker.ietf.org/doc/draft-ietf-tls-hybrid-design/" TargetMode="External"/><Relationship Id="rId4" Type="http://schemas.openxmlformats.org/officeDocument/2006/relationships/hyperlink" Target="https://datatracker.ietf.org/doc/draft-ietf-tls-tls12-frozen/" TargetMode="External"/></Relationships>
</file>

<file path=ppt/slides/_rels/slide103.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5" Type="http://schemas.openxmlformats.org/officeDocument/2006/relationships/hyperlink" Target="https://datatracker.ietf.org/doc/draft-ietf-raw-architecture/" TargetMode="External"/><Relationship Id="rId4" Type="http://schemas.openxmlformats.org/officeDocument/2006/relationships/hyperlink" Target="https://www.rfc-editor.org/rfc/rfc9550" TargetMode="External"/></Relationships>
</file>

<file path=ppt/slides/_rels/slide104.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hyperlink" Target="https://datatracker.ietf.org/doc/draft-ietf-anima-brski-discovery/"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664-03-0arc-arc-sc-agenda-may-2024.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0644-01-0wng-agenda-for-wng-sc-2024-may.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4/11-24-0923-00-0wng-wng-meeting-minutes-2024-may-warsaw-meeting.docx"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594-04-0jtc-agenda-for-may-2024-mixed-mode.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859-01-000m-p802-11revm-revision-par.docx" TargetMode="Externa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651-05-00be-tgbe-may-2024-meeting-agenda.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hyperlink" Target="https://mentor.ieee.org/802.11/dcn/23/11-23-0442-52-00be-tgbe-motions-list-part-4.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4.emf"/><Relationship Id="rId4" Type="http://schemas.openxmlformats.org/officeDocument/2006/relationships/oleObject" Target="../embeddings/oleObject10.bin"/></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662-10-00bh-agenda-tgbh-2024-may-session.ppt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mentor.ieee.org/802.11/dcn/24/11-24-0883-03-00bh-p802-11bh-initial-sa-comments.xlsx" TargetMode="External"/><Relationship Id="rId4" Type="http://schemas.openxmlformats.org/officeDocument/2006/relationships/hyperlink" Target="https://mentor.ieee.org/802.11/dcn/22/11-22-0651-44-00bh-tgbh-motions-list.pptx"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5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666-06-00bp-tg-bp-meeting-agenda-for-may-interim-2024.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8/dcn/24/18-24-0048-06-0000-proposed-response-to-canada-ised-s-consultation-re-draft-rss-210-issue-11.pdf"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mentor.ieee.org/802.18/dcn/24/18-24-0036-04-0000-proposed-response-to-thailand-nbtc-s-consultation-re-technical-requirements-on-the-lower-6-ghz-band.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mentor.ieee.org/802.18/dcn/24/18-24-0032-01-0000-proposed-modifications-to-itu-r-m-1450-5-for-may-2024-wp5a-meeting.docx" TargetMode="External"/><Relationship Id="rId5" Type="http://schemas.openxmlformats.org/officeDocument/2006/relationships/hyperlink" Target="https://mentor.ieee.org/802.18/dcn/24/18-24-0028-09-0000-proposed-feedback-to-the-cept-pc-on-draft-ecc-report-355.pdf" TargetMode="External"/><Relationship Id="rId4" Type="http://schemas.openxmlformats.org/officeDocument/2006/relationships/hyperlink" Target="https://mentor.ieee.org/802.18/dcn/24/18-24-0007-11-0000-proposed-response-to-fcc-second-further-notice-of-proposed-rulemaking-for-6ghz.pdf" TargetMode="External"/><Relationship Id="rId9" Type="http://schemas.openxmlformats.org/officeDocument/2006/relationships/hyperlink" Target="https://mentor.ieee.org/802.18/dcn/24/18-24-0039-08-0000-proposed-response-to-draft-acma-five-year-spectrum-outlook-2024-29-and-2024-25-work-program.pdf"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8/documents?is_dcn=53&amp;is_group=0000&amp;is_year=2024"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ocuments?is_dcn=910&amp;is_year=2024" TargetMode="External"/><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7"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s://mentor.ieee.org/802.15/documents?is_dcn=280&amp;is_group=0mag&amp;is_year=2024" TargetMode="External"/><Relationship Id="rId5" Type="http://schemas.openxmlformats.org/officeDocument/2006/relationships/hyperlink" Target="https://www.fcc.gov/ecfs/document/10416238018537/1" TargetMode="External"/><Relationship Id="rId4" Type="http://schemas.openxmlformats.org/officeDocument/2006/relationships/hyperlink" Target="https://mentor.ieee.org/802.18/documents?is_dcn=54&amp;is_group=0000&amp;is_year=2024" TargetMode="Externa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5.emf"/><Relationship Id="rId4" Type="http://schemas.openxmlformats.org/officeDocument/2006/relationships/oleObject" Target="../embeddings/oleObject14.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oleObject" Target="../embeddings/oleObject15.bin"/></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www.wi-fi.org/news-events/newsroom/wi-fi-alliance-congratulates-ntia-spectrum-team-on-the-national-spectrum" TargetMode="External"/><Relationship Id="rId2" Type="http://schemas.openxmlformats.org/officeDocument/2006/relationships/hyperlink" Target="https://www.wi-fi.org/news-events/newsroom/wi-fi-alliance-afc-specifications-and-tools-streamline-standard-power-device" TargetMode="External"/><Relationship Id="rId1" Type="http://schemas.openxmlformats.org/officeDocument/2006/relationships/slideLayout" Target="../slideLayouts/slideLayout2.xml"/><Relationship Id="rId6" Type="http://schemas.openxmlformats.org/officeDocument/2006/relationships/hyperlink" Target="https://www.wi-fi.org/news-events/newsroom/wi-fi-alliance-members-showcase-value-of-wi-fi-certified" TargetMode="External"/><Relationship Id="rId5" Type="http://schemas.openxmlformats.org/officeDocument/2006/relationships/hyperlink" Target="https://www.wi-fi.org/news-events/newsroom/wi-fi-alliance-celebrates-25-years-of-wi-fi-innovation-and-impact" TargetMode="External"/><Relationship Id="rId4" Type="http://schemas.openxmlformats.org/officeDocument/2006/relationships/hyperlink" Target="https://www.wi-fi.org/news-events/newsroom/wi-fi-alliance-applauds-automated-frequency-coordination-afc-system-approval"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www.wi-fi.org/who-we-are/current-work-areas"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wi-fi.org/" TargetMode="Externa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9.emf"/><Relationship Id="rId4" Type="http://schemas.openxmlformats.org/officeDocument/2006/relationships/oleObject" Target="../embeddings/oleObject16.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879-00-0000-ieee-p802-11bk-d2-0-mandatory-draft-review-mdr-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www.rfc-editor.org/info/rfc9542"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s://www.rfc-editor.org/info/rfc9562" TargetMode="External"/><Relationship Id="rId4" Type="http://schemas.openxmlformats.org/officeDocument/2006/relationships/hyperlink" Target="https://www.rfc-editor.org/info/rfc7042"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hyperlink" Target="https://datatracker.ietf.org/wg/spice/about/" TargetMode="External"/><Relationship Id="rId5" Type="http://schemas.openxmlformats.org/officeDocument/2006/relationships/hyperlink" Target="https://datatracker.ietf.org/wg/alldispatch/about/" TargetMode="External"/><Relationship Id="rId4" Type="http://schemas.openxmlformats.org/officeDocument/2006/relationships/hyperlink" Target="https://datatracker.ietf.org/wg/sconepro/about/" TargetMode="External"/></Relationships>
</file>

<file path=ppt/slides/_rels/slide93.xml.rels><?xml version="1.0" encoding="UTF-8" standalone="yes"?>
<Relationships xmlns="http://schemas.openxmlformats.org/package/2006/relationships"><Relationship Id="rId8" Type="http://schemas.openxmlformats.org/officeDocument/2006/relationships/hyperlink" Target="https://datatracker.ietf.org/wg/ccamp/about/" TargetMode="External"/><Relationship Id="rId13" Type="http://schemas.openxmlformats.org/officeDocument/2006/relationships/hyperlink" Target="https://datatracker.ietf.org/doc/charter-ietf-emu/" TargetMode="External"/><Relationship Id="rId18" Type="http://schemas.openxmlformats.org/officeDocument/2006/relationships/hyperlink" Target="https://datatracker.ietf.org/wg/multi/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asdf/" TargetMode="External"/><Relationship Id="rId12" Type="http://schemas.openxmlformats.org/officeDocument/2006/relationships/hyperlink" Target="https://datatracker.ietf.org/wg/emu/about/" TargetMode="External"/><Relationship Id="rId17" Type="http://schemas.openxmlformats.org/officeDocument/2006/relationships/hyperlink" Target="https://datatracker.ietf.org/doc/charter-ietf-mls/" TargetMode="External"/><Relationship Id="rId2" Type="http://schemas.openxmlformats.org/officeDocument/2006/relationships/notesSlide" Target="../notesSlides/notesSlide57.xml"/><Relationship Id="rId16" Type="http://schemas.openxmlformats.org/officeDocument/2006/relationships/hyperlink" Target="https://datatracker.ietf.org/wg/mls/about/" TargetMode="External"/><Relationship Id="rId1" Type="http://schemas.openxmlformats.org/officeDocument/2006/relationships/slideLayout" Target="../slideLayouts/slideLayout2.xml"/><Relationship Id="rId6" Type="http://schemas.openxmlformats.org/officeDocument/2006/relationships/hyperlink" Target="https://datatracker.ietf.org/wg/asdf/about/" TargetMode="External"/><Relationship Id="rId11" Type="http://schemas.openxmlformats.org/officeDocument/2006/relationships/hyperlink" Target="https://datatracker.ietf.org/doc/charter-ietf-deleg/"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grow/" TargetMode="External"/><Relationship Id="rId10" Type="http://schemas.openxmlformats.org/officeDocument/2006/relationships/hyperlink" Target="https://datatracker.ietf.org/wg/deleg/about/" TargetMode="External"/><Relationship Id="rId19" Type="http://schemas.openxmlformats.org/officeDocument/2006/relationships/hyperlink" Target="https://datatracker.ietf.org/doc/charter-ietf-multi/"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ccamp/" TargetMode="External"/><Relationship Id="rId14" Type="http://schemas.openxmlformats.org/officeDocument/2006/relationships/hyperlink" Target="https://datatracker.ietf.org/wg/grow/about/"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datatracker.ietf.org/wg/srv6ops/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spice/"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hyperlink" Target="https://datatracker.ietf.org/wg/spice/about/" TargetMode="External"/><Relationship Id="rId5" Type="http://schemas.openxmlformats.org/officeDocument/2006/relationships/hyperlink" Target="https://datatracker.ietf.org/doc/charter-ietf-opsawg/" TargetMode="External"/><Relationship Id="rId4" Type="http://schemas.openxmlformats.org/officeDocument/2006/relationships/hyperlink" Target="https://datatracker.ietf.org/wg/opsawg/about/" TargetMode="External"/><Relationship Id="rId9" Type="http://schemas.openxmlformats.org/officeDocument/2006/relationships/hyperlink" Target="https://datatracker.ietf.org/doc/charter-ietf-srv6ops/"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6.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s://datatracker.ietf.org/doc/draft-ietf-6lo-prefix-registration/"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7" Type="http://schemas.openxmlformats.org/officeDocument/2006/relationships/hyperlink" Target="https://datatracker.ietf.org/doc/draft-janfred-eap-fido/"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hyperlink" Target="https://datatracker.ietf.org/doc/draft-ingles-eap-edhoc/" TargetMode="External"/><Relationship Id="rId5" Type="http://schemas.openxmlformats.org/officeDocument/2006/relationships/hyperlink" Target="https://datatracker.ietf.org/doc/draft-dekok-emu-eap-arpa/" TargetMode="External"/><Relationship Id="rId4" Type="http://schemas.openxmlformats.org/officeDocument/2006/relationships/hyperlink" Target="https://datatracker.ietf.org/doc/draft-ietf-emu-rfc7170b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802.11 WG May 2024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2024-05-16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56312109"/>
              </p:ext>
            </p:extLst>
          </p:nvPr>
        </p:nvGraphicFramePr>
        <p:xfrm>
          <a:off x="982663" y="2416175"/>
          <a:ext cx="10058400" cy="2428875"/>
        </p:xfrm>
        <a:graphic>
          <a:graphicData uri="http://schemas.openxmlformats.org/presentationml/2006/ole">
            <mc:AlternateContent xmlns:mc="http://schemas.openxmlformats.org/markup-compatibility/2006">
              <mc:Choice xmlns:v="urn:schemas-microsoft-com:vml" Requires="v">
                <p:oleObj spid="_x0000_s1030" name="Document" r:id="rId4" imgW="10504897" imgH="2538262" progId="Word.Document.8">
                  <p:embed/>
                </p:oleObj>
              </mc:Choice>
              <mc:Fallback>
                <p:oleObj name="Document" r:id="rId4" imgW="10504897" imgH="2538262" progId="Word.Document.8">
                  <p:embed/>
                  <p:pic>
                    <p:nvPicPr>
                      <p:cNvPr id="0" name="Picture 3"/>
                      <p:cNvPicPr>
                        <a:picLocks noChangeAspect="1" noChangeArrowheads="1"/>
                      </p:cNvPicPr>
                      <p:nvPr/>
                    </p:nvPicPr>
                    <p:blipFill>
                      <a:blip r:embed="rId5"/>
                      <a:srcRect/>
                      <a:stretch>
                        <a:fillRect/>
                      </a:stretch>
                    </p:blipFill>
                    <p:spPr bwMode="auto">
                      <a:xfrm>
                        <a:off x="982663" y="2416175"/>
                        <a:ext cx="10058400" cy="24288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D632FD04-4C77-43F9-BC04-94463E79ECED}"/>
              </a:ext>
            </a:extLst>
          </p:cNvPr>
          <p:cNvSpPr>
            <a:spLocks noGrp="1"/>
          </p:cNvSpPr>
          <p:nvPr>
            <p:ph type="ftr" idx="11"/>
          </p:nvPr>
        </p:nvSpPr>
        <p:spPr/>
        <p:txBody>
          <a:bodyPr/>
          <a:lstStyle/>
          <a:p>
            <a:r>
              <a:rPr lang="en-GB"/>
              <a:t>Stephen McCann, Huawei</a:t>
            </a:r>
          </a:p>
        </p:txBody>
      </p:sp>
      <p:sp>
        <p:nvSpPr>
          <p:cNvPr id="3" name="Slide Number Placeholder 2">
            <a:extLst>
              <a:ext uri="{FF2B5EF4-FFF2-40B4-BE49-F238E27FC236}">
                <a16:creationId xmlns:a16="http://schemas.microsoft.com/office/drawing/2014/main" id="{15942B00-031F-4851-A8DC-A1B94623C3A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4" name="Date Placeholder 3">
            <a:extLst>
              <a:ext uri="{FF2B5EF4-FFF2-40B4-BE49-F238E27FC236}">
                <a16:creationId xmlns:a16="http://schemas.microsoft.com/office/drawing/2014/main" id="{05FF5A44-396B-4361-B9AB-D6B70F1C8F0C}"/>
              </a:ext>
            </a:extLst>
          </p:cNvPr>
          <p:cNvSpPr>
            <a:spLocks noGrp="1"/>
          </p:cNvSpPr>
          <p:nvPr>
            <p:ph type="dt" idx="10"/>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7" name="Footer Placeholder 6">
            <a:extLst>
              <a:ext uri="{FF2B5EF4-FFF2-40B4-BE49-F238E27FC236}">
                <a16:creationId xmlns:a16="http://schemas.microsoft.com/office/drawing/2014/main" id="{3A19A585-488B-4BE1-8002-7EC7CA2756A9}"/>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A2A8D436-9930-4230-A84B-B9BA9772D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9" name="Date Placeholder 8">
            <a:extLst>
              <a:ext uri="{FF2B5EF4-FFF2-40B4-BE49-F238E27FC236}">
                <a16:creationId xmlns:a16="http://schemas.microsoft.com/office/drawing/2014/main" id="{6A4B5ACC-87CE-4630-A225-77A1B056BD2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8767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defRPr/>
            </a:pPr>
            <a:endParaRPr lang="en-US" sz="1400" dirty="0"/>
          </a:p>
          <a:p>
            <a:pPr>
              <a:lnSpc>
                <a:spcPct val="80000"/>
              </a:lnSpc>
              <a:defRPr/>
            </a:pPr>
            <a:r>
              <a:rPr lang="en-US" sz="1800" dirty="0"/>
              <a:t>Updates</a:t>
            </a:r>
            <a:endParaRPr lang="en-US" sz="1400" dirty="0"/>
          </a:p>
          <a:p>
            <a:pPr lvl="1">
              <a:lnSpc>
                <a:spcPct val="80000"/>
              </a:lnSpc>
              <a:defRPr/>
            </a:pPr>
            <a:r>
              <a:rPr lang="en-US" sz="1400" dirty="0"/>
              <a:t>Revised: Link-Layer Types for PCAP and PCAPNG Capture File Formats: </a:t>
            </a:r>
            <a:r>
              <a:rPr lang="en-US" sz="1400" dirty="0">
                <a:hlinkClick r:id="rId4"/>
              </a:rPr>
              <a:t>https://datatracker.ietf.org/doc/draft-ietf-opsawg-pcaplinktype/</a:t>
            </a:r>
            <a:r>
              <a:rPr lang="en-US" sz="1400" dirty="0"/>
              <a:t> (April 2024)</a:t>
            </a:r>
          </a:p>
          <a:p>
            <a:pPr lvl="2">
              <a:lnSpc>
                <a:spcPct val="80000"/>
              </a:lnSpc>
              <a:defRPr/>
            </a:pPr>
            <a:r>
              <a:rPr lang="en-US" sz="1200" dirty="0"/>
              <a:t>Has several IEEE 802.11-related types</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2" name="Footer Placeholder 1">
            <a:extLst>
              <a:ext uri="{FF2B5EF4-FFF2-40B4-BE49-F238E27FC236}">
                <a16:creationId xmlns:a16="http://schemas.microsoft.com/office/drawing/2014/main" id="{06D0C74F-1EAB-4DF0-A4B6-2C40C444590A}"/>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2D14BC47-BC6F-4290-A7A1-EB1E3C935AB8}"/>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4" name="Date Placeholder 3">
            <a:extLst>
              <a:ext uri="{FF2B5EF4-FFF2-40B4-BE49-F238E27FC236}">
                <a16:creationId xmlns:a16="http://schemas.microsoft.com/office/drawing/2014/main" id="{63EA686C-B037-4E35-916F-471516A4CB5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82042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Published as RFC 9542: IANA Considerations and IETF Protocol and Documentation Usage for IEEE 802 Parameters: </a:t>
            </a:r>
            <a:r>
              <a:rPr lang="en-US" sz="1400" dirty="0">
                <a:hlinkClick r:id="rId4"/>
              </a:rPr>
              <a:t>https://www.rfc-editor.org/info/rfc9542</a:t>
            </a:r>
            <a:r>
              <a:rPr lang="en-US" sz="1400" dirty="0">
                <a:hlinkClick r:id="rId5"/>
              </a:rPr>
              <a:t>/</a:t>
            </a:r>
            <a:r>
              <a:rPr lang="en-US" sz="1400" dirty="0"/>
              <a:t> (April 2024)</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1">
              <a:lnSpc>
                <a:spcPct val="80000"/>
              </a:lnSpc>
              <a:defRPr/>
            </a:pPr>
            <a:r>
              <a:rPr lang="en-US" sz="1400" dirty="0"/>
              <a:t>Revised: Protocol Numbers for SCHC: </a:t>
            </a:r>
            <a:r>
              <a:rPr lang="en-US" sz="1400" dirty="0">
                <a:hlinkClick r:id="rId6"/>
              </a:rPr>
              <a:t>https://datatracker.ietf.org/doc/draft-ietf-intarea-schc-protocol-numbers/</a:t>
            </a:r>
            <a:r>
              <a:rPr lang="en-US" sz="1400" dirty="0"/>
              <a:t> (April 2024)</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2" name="Footer Placeholder 1">
            <a:extLst>
              <a:ext uri="{FF2B5EF4-FFF2-40B4-BE49-F238E27FC236}">
                <a16:creationId xmlns:a16="http://schemas.microsoft.com/office/drawing/2014/main" id="{280C08C1-D78C-4A0B-B44D-7DBD69A59D15}"/>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13CFE576-50BF-412D-8D2C-ACECF235724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4" name="Date Placeholder 3">
            <a:extLst>
              <a:ext uri="{FF2B5EF4-FFF2-40B4-BE49-F238E27FC236}">
                <a16:creationId xmlns:a16="http://schemas.microsoft.com/office/drawing/2014/main" id="{75B6C1DF-5A4F-401C-86C7-C0B61F12AA7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53364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New: TLS 1.2 is in Feature Freeze: </a:t>
            </a:r>
            <a:r>
              <a:rPr lang="en-US" sz="1400" dirty="0">
                <a:hlinkClick r:id="rId4"/>
              </a:rPr>
              <a:t>https://datatracker.ietf.org/doc/draft-ietf-tls-tls12-frozen/</a:t>
            </a:r>
            <a:r>
              <a:rPr lang="en-US" sz="1400" dirty="0"/>
              <a:t> (April 2024)</a:t>
            </a:r>
          </a:p>
          <a:p>
            <a:pPr lvl="1">
              <a:lnSpc>
                <a:spcPct val="80000"/>
              </a:lnSpc>
              <a:spcAft>
                <a:spcPts val="600"/>
              </a:spcAft>
              <a:defRPr/>
            </a:pPr>
            <a:r>
              <a:rPr lang="en-US" sz="1400" dirty="0"/>
              <a:t>Revised: Hybrid key exchange in TLS 1.3: </a:t>
            </a:r>
            <a:r>
              <a:rPr lang="en-US" sz="1400" dirty="0">
                <a:hlinkClick r:id="rId5"/>
              </a:rPr>
              <a:t>https://datatracker.ietf.org/doc/draft-ietf-tls-hybrid-design/</a:t>
            </a:r>
            <a:r>
              <a:rPr lang="en-US" sz="1400" dirty="0"/>
              <a:t> (April 2024)</a:t>
            </a:r>
          </a:p>
          <a:p>
            <a:pPr lvl="1">
              <a:lnSpc>
                <a:spcPct val="80000"/>
              </a:lnSpc>
              <a:spcAft>
                <a:spcPts val="600"/>
              </a:spcAft>
              <a:defRPr/>
            </a:pPr>
            <a:endParaRPr lang="en-US" sz="1400" dirty="0"/>
          </a:p>
        </p:txBody>
      </p:sp>
      <p:sp>
        <p:nvSpPr>
          <p:cNvPr id="2" name="Footer Placeholder 1">
            <a:extLst>
              <a:ext uri="{FF2B5EF4-FFF2-40B4-BE49-F238E27FC236}">
                <a16:creationId xmlns:a16="http://schemas.microsoft.com/office/drawing/2014/main" id="{48785B63-BEC0-49E0-8490-3B322D27080E}"/>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C58ED6A6-007F-42D3-9F9E-745015F92979}"/>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4" name="Date Placeholder 3">
            <a:extLst>
              <a:ext uri="{FF2B5EF4-FFF2-40B4-BE49-F238E27FC236}">
                <a16:creationId xmlns:a16="http://schemas.microsoft.com/office/drawing/2014/main" id="{74CC3C75-F068-4A13-9FC6-5375659F1CF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0286470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1905000" y="1371600"/>
            <a:ext cx="8610600" cy="5029200"/>
          </a:xfrm>
        </p:spPr>
        <p:txBody>
          <a:bodyPr/>
          <a:lstStyle/>
          <a:p>
            <a:pPr marL="0" indent="0">
              <a:lnSpc>
                <a:spcPct val="80000"/>
              </a:lnSpc>
              <a:defRPr/>
            </a:pPr>
            <a:endParaRPr lang="en-US" sz="900" dirty="0"/>
          </a:p>
          <a:p>
            <a:pPr lvl="1">
              <a:lnSpc>
                <a:spcPct val="80000"/>
              </a:lnSpc>
              <a:defRPr/>
            </a:pPr>
            <a:endParaRPr lang="en-US" sz="1600" dirty="0"/>
          </a:p>
          <a:p>
            <a:pPr>
              <a:lnSpc>
                <a:spcPct val="80000"/>
              </a:lnSpc>
            </a:pPr>
            <a:r>
              <a:rPr lang="en-US" sz="2000" dirty="0">
                <a:ea typeface="Arial Unicode MS" pitchFamily="34" charset="-128"/>
                <a:cs typeface="Arial Unicode MS" pitchFamily="34" charset="-128"/>
              </a:rPr>
              <a:t>DETNET: </a:t>
            </a:r>
            <a:r>
              <a:rPr lang="en-US" sz="2000" dirty="0">
                <a:ea typeface="Arial Unicode MS" pitchFamily="34" charset="-128"/>
                <a:cs typeface="Arial Unicode MS" pitchFamily="34" charset="-128"/>
                <a:hlinkClick r:id="rId3"/>
              </a:rPr>
              <a:t>https://datatracker.ietf.org/wg/detnet/</a:t>
            </a:r>
            <a:r>
              <a:rPr lang="en-US" sz="2000" dirty="0">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Published as RFC 9550: Deterministic Networking (</a:t>
            </a:r>
            <a:r>
              <a:rPr lang="en-US" sz="1400" dirty="0" err="1"/>
              <a:t>DetNet</a:t>
            </a:r>
            <a:r>
              <a:rPr lang="en-US" sz="1400" dirty="0"/>
              <a:t>): Packet Ordering Function: </a:t>
            </a:r>
            <a:r>
              <a:rPr lang="en-US" sz="1400" dirty="0">
                <a:hlinkClick r:id="rId4"/>
              </a:rPr>
              <a:t>https://www.rfc-editor.org/rfc/rfc9550</a:t>
            </a:r>
            <a:r>
              <a:rPr lang="en-US" sz="1400" dirty="0"/>
              <a:t> (March 2024)</a:t>
            </a:r>
          </a:p>
          <a:p>
            <a:pPr lvl="1"/>
            <a:r>
              <a:rPr lang="en-US" sz="1400" dirty="0"/>
              <a:t>Revised: Reliable and Available Wireless Architecture: </a:t>
            </a:r>
            <a:r>
              <a:rPr lang="en-US" sz="1400" dirty="0">
                <a:hlinkClick r:id="rId5"/>
              </a:rPr>
              <a:t>https://datatracker.ietf.org/doc/draft-ietf-raw-architecture/</a:t>
            </a:r>
            <a:r>
              <a:rPr lang="en-US" sz="1400" dirty="0"/>
              <a:t> (March 2024)</a:t>
            </a:r>
          </a:p>
        </p:txBody>
      </p:sp>
      <p:sp>
        <p:nvSpPr>
          <p:cNvPr id="2" name="Footer Placeholder 1">
            <a:extLst>
              <a:ext uri="{FF2B5EF4-FFF2-40B4-BE49-F238E27FC236}">
                <a16:creationId xmlns:a16="http://schemas.microsoft.com/office/drawing/2014/main" id="{A331EEAC-A689-470A-A2AC-C3F83AC4D1FD}"/>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6D4C5EDF-7CCF-47D7-B716-C53C0BAF8A4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4" name="Date Placeholder 3">
            <a:extLst>
              <a:ext uri="{FF2B5EF4-FFF2-40B4-BE49-F238E27FC236}">
                <a16:creationId xmlns:a16="http://schemas.microsoft.com/office/drawing/2014/main" id="{BD1FD9DE-3D18-4B67-A2AC-33E1241BE46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293147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lvl="1">
              <a:lnSpc>
                <a:spcPct val="80000"/>
              </a:lnSpc>
              <a:defRPr/>
            </a:pPr>
            <a:endParaRPr lang="en-US" sz="1600" dirty="0"/>
          </a:p>
          <a:p>
            <a:pPr>
              <a:lnSpc>
                <a:spcPct val="80000"/>
              </a:lnSpc>
            </a:pPr>
            <a:r>
              <a:rPr lang="en-US" sz="2000" dirty="0">
                <a:ea typeface="Arial Unicode MS" pitchFamily="34" charset="-128"/>
                <a:cs typeface="Arial Unicode MS" pitchFamily="34" charset="-128"/>
              </a:rPr>
              <a:t>ANIMA: </a:t>
            </a:r>
            <a:r>
              <a:rPr lang="en-US" sz="2000" dirty="0">
                <a:ea typeface="Arial Unicode MS" pitchFamily="34" charset="-128"/>
                <a:cs typeface="Arial Unicode MS" pitchFamily="34" charset="-128"/>
                <a:hlinkClick r:id="rId3"/>
              </a:rPr>
              <a:t>https://datatracker.ietf.org/group/anima/</a:t>
            </a:r>
            <a:endParaRPr lang="en-US" sz="2000" dirty="0">
              <a:ea typeface="Arial Unicode MS" pitchFamily="34" charset="-128"/>
              <a:cs typeface="Arial Unicode MS" pitchFamily="34" charset="-128"/>
            </a:endParaRPr>
          </a:p>
          <a:p>
            <a:pPr>
              <a:lnSpc>
                <a:spcPct val="80000"/>
              </a:lnSpc>
            </a:pPr>
            <a:endParaRPr lang="en-US" sz="2000" dirty="0">
              <a:ea typeface="Arial Unicode MS" pitchFamily="34" charset="-128"/>
              <a:cs typeface="Arial Unicode MS" pitchFamily="34" charset="-128"/>
            </a:endParaRPr>
          </a:p>
          <a:p>
            <a:pPr lvl="1">
              <a:lnSpc>
                <a:spcPct val="80000"/>
              </a:lnSpc>
            </a:pPr>
            <a:r>
              <a:rPr lang="en-US" sz="1400" dirty="0">
                <a:ea typeface="Arial Unicode MS" pitchFamily="34" charset="-128"/>
                <a:cs typeface="Arial Unicode MS" pitchFamily="34" charset="-128"/>
              </a:rPr>
              <a:t>ANIMA designs protocols to allow network operations (</a:t>
            </a:r>
            <a:r>
              <a:rPr lang="en-US" sz="1400" i="1" dirty="0">
                <a:ea typeface="Arial Unicode MS" pitchFamily="34" charset="-128"/>
                <a:cs typeface="Arial Unicode MS" pitchFamily="34" charset="-128"/>
              </a:rPr>
              <a:t>e.g.</a:t>
            </a:r>
            <a:r>
              <a:rPr lang="en-US" sz="1400" dirty="0">
                <a:ea typeface="Arial Unicode MS" pitchFamily="34" charset="-128"/>
                <a:cs typeface="Arial Unicode MS" pitchFamily="34" charset="-128"/>
              </a:rPr>
              <a:t>, on-boarding) to be carried out without requiring low-level management of individual devices</a:t>
            </a:r>
            <a:endParaRPr lang="en-US" sz="1400" dirty="0"/>
          </a:p>
          <a:p>
            <a:r>
              <a:rPr lang="en-US" sz="1800" dirty="0"/>
              <a:t>Updates:</a:t>
            </a:r>
          </a:p>
          <a:p>
            <a:pPr lvl="1">
              <a:lnSpc>
                <a:spcPct val="80000"/>
              </a:lnSpc>
              <a:spcAft>
                <a:spcPts val="600"/>
              </a:spcAft>
              <a:defRPr/>
            </a:pPr>
            <a:r>
              <a:rPr lang="en-US" sz="1400" dirty="0"/>
              <a:t>Revised: Discovery for BRSKI variations: </a:t>
            </a:r>
            <a:r>
              <a:rPr lang="en-US" sz="1400" dirty="0">
                <a:hlinkClick r:id="rId4"/>
              </a:rPr>
              <a:t>https://datatracker.ietf.org/doc/draft-ietf-anima-brski-discovery/</a:t>
            </a:r>
            <a:r>
              <a:rPr lang="en-US" sz="1400" dirty="0"/>
              <a:t> (April 2024)</a:t>
            </a:r>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2" name="Footer Placeholder 1">
            <a:extLst>
              <a:ext uri="{FF2B5EF4-FFF2-40B4-BE49-F238E27FC236}">
                <a16:creationId xmlns:a16="http://schemas.microsoft.com/office/drawing/2014/main" id="{205E14EB-B805-44F1-A8B4-DCB68DBCAF59}"/>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82B9C1E0-51E2-4613-A6AB-4C5BCB8141E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4" name="Date Placeholder 3">
            <a:extLst>
              <a:ext uri="{FF2B5EF4-FFF2-40B4-BE49-F238E27FC236}">
                <a16:creationId xmlns:a16="http://schemas.microsoft.com/office/drawing/2014/main" id="{7C916795-0241-4568-B325-E876B6DC694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041878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marL="457200" lvl="1" indent="0">
              <a:lnSpc>
                <a:spcPct val="80000"/>
              </a:lnSpc>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defRPr/>
            </a:pPr>
            <a:endParaRPr lang="en-US" sz="2200" dirty="0"/>
          </a:p>
        </p:txBody>
      </p:sp>
      <p:sp>
        <p:nvSpPr>
          <p:cNvPr id="2" name="Footer Placeholder 1">
            <a:extLst>
              <a:ext uri="{FF2B5EF4-FFF2-40B4-BE49-F238E27FC236}">
                <a16:creationId xmlns:a16="http://schemas.microsoft.com/office/drawing/2014/main" id="{904473F3-4A52-4BA2-AA2D-B37F189B6CC2}"/>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1FDE8671-38FE-43FB-9205-341D6565F5E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4" name="Date Placeholder 3">
            <a:extLst>
              <a:ext uri="{FF2B5EF4-FFF2-40B4-BE49-F238E27FC236}">
                <a16:creationId xmlns:a16="http://schemas.microsoft.com/office/drawing/2014/main" id="{FA840E4E-5867-483E-9A12-6B94AECFBF9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7686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2209800" y="685800"/>
            <a:ext cx="7772400" cy="1066800"/>
          </a:xfrm>
          <a:noFill/>
        </p:spPr>
        <p:txBody>
          <a:bodyPr/>
          <a:lstStyle/>
          <a:p>
            <a:r>
              <a:rPr lang="en-US" dirty="0"/>
              <a:t>May 2024 AIML SC Closing Report</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2024-05-15</a:t>
            </a:r>
          </a:p>
        </p:txBody>
      </p:sp>
      <p:graphicFrame>
        <p:nvGraphicFramePr>
          <p:cNvPr id="1026" name="Object 11"/>
          <p:cNvGraphicFramePr>
            <a:graphicFrameLocks noChangeAspect="1"/>
          </p:cNvGraphicFramePr>
          <p:nvPr>
            <p:extLst>
              <p:ext uri="{D42A27DB-BD31-4B8C-83A1-F6EECF244321}">
                <p14:modId xmlns:p14="http://schemas.microsoft.com/office/powerpoint/2010/main" val="2620055521"/>
              </p:ext>
            </p:extLst>
          </p:nvPr>
        </p:nvGraphicFramePr>
        <p:xfrm>
          <a:off x="2063750" y="2357438"/>
          <a:ext cx="8505825" cy="1516062"/>
        </p:xfrm>
        <a:graphic>
          <a:graphicData uri="http://schemas.openxmlformats.org/presentationml/2006/ole">
            <mc:AlternateContent xmlns:mc="http://schemas.openxmlformats.org/markup-compatibility/2006">
              <mc:Choice xmlns:v="urn:schemas-microsoft-com:vml" Requires="v">
                <p:oleObj spid="_x0000_s3078" name="Document" r:id="rId4" imgW="8550720" imgH="1531112" progId="Word.Document.8">
                  <p:embed/>
                </p:oleObj>
              </mc:Choice>
              <mc:Fallback>
                <p:oleObj name="Document" r:id="rId4" imgW="8550720" imgH="1531112" progId="Word.Document.8">
                  <p:embed/>
                  <p:pic>
                    <p:nvPicPr>
                      <p:cNvPr id="1026" name="Object 11"/>
                      <p:cNvPicPr>
                        <a:picLocks noChangeAspect="1" noChangeArrowheads="1"/>
                      </p:cNvPicPr>
                      <p:nvPr/>
                    </p:nvPicPr>
                    <p:blipFill>
                      <a:blip r:embed="rId5"/>
                      <a:srcRect/>
                      <a:stretch>
                        <a:fillRect/>
                      </a:stretch>
                    </p:blipFill>
                    <p:spPr bwMode="auto">
                      <a:xfrm>
                        <a:off x="2063750" y="2357438"/>
                        <a:ext cx="8505825" cy="151606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dirty="0"/>
              <a:t>Authors:</a:t>
            </a:r>
          </a:p>
        </p:txBody>
      </p:sp>
      <p:sp>
        <p:nvSpPr>
          <p:cNvPr id="3" name="Footer Placeholder 2">
            <a:extLst>
              <a:ext uri="{FF2B5EF4-FFF2-40B4-BE49-F238E27FC236}">
                <a16:creationId xmlns:a16="http://schemas.microsoft.com/office/drawing/2014/main" id="{6F4CF9FD-80BA-4244-A653-84B3EB6860E4}"/>
              </a:ext>
            </a:extLst>
          </p:cNvPr>
          <p:cNvSpPr>
            <a:spLocks noGrp="1"/>
          </p:cNvSpPr>
          <p:nvPr>
            <p:ph type="ftr" idx="14"/>
          </p:nvPr>
        </p:nvSpPr>
        <p:spPr/>
        <p:txBody>
          <a:bodyPr/>
          <a:lstStyle/>
          <a:p>
            <a:r>
              <a:rPr lang="en-GB"/>
              <a:t>Xiaofei Wang, InterDigital</a:t>
            </a:r>
            <a:endParaRPr lang="en-GB" dirty="0"/>
          </a:p>
        </p:txBody>
      </p:sp>
      <p:sp>
        <p:nvSpPr>
          <p:cNvPr id="4" name="Slide Number Placeholder 3">
            <a:extLst>
              <a:ext uri="{FF2B5EF4-FFF2-40B4-BE49-F238E27FC236}">
                <a16:creationId xmlns:a16="http://schemas.microsoft.com/office/drawing/2014/main" id="{FB1408CC-254B-469D-A75E-0C9CD20DA09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Date Placeholder 4">
            <a:extLst>
              <a:ext uri="{FF2B5EF4-FFF2-40B4-BE49-F238E27FC236}">
                <a16:creationId xmlns:a16="http://schemas.microsoft.com/office/drawing/2014/main" id="{6DFD40D3-3AC7-4C08-A8D2-32D6D178B1F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5732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a:xfrm>
            <a:off x="904240" y="1524000"/>
            <a:ext cx="10363200" cy="4114800"/>
          </a:xfrm>
        </p:spPr>
        <p:txBody>
          <a:bodyPr/>
          <a:lstStyle/>
          <a:p>
            <a:pPr marL="342900" lvl="1" indent="-342900">
              <a:lnSpc>
                <a:spcPct val="90000"/>
              </a:lnSpc>
              <a:buChar char="•"/>
            </a:pPr>
            <a:r>
              <a:rPr lang="en-US" sz="2400" b="1" dirty="0">
                <a:ea typeface="+mn-ea"/>
                <a:cs typeface="+mn-cs"/>
              </a:rPr>
              <a:t>1 Meeting Slot</a:t>
            </a:r>
          </a:p>
          <a:p>
            <a:pPr marL="685800" lvl="2" indent="-342900">
              <a:lnSpc>
                <a:spcPct val="90000"/>
              </a:lnSpc>
            </a:pPr>
            <a:r>
              <a:rPr lang="en-US" sz="2000" dirty="0"/>
              <a:t>Tuesday PM2</a:t>
            </a:r>
          </a:p>
          <a:p>
            <a:pPr marL="685800" lvl="2" indent="-342900">
              <a:lnSpc>
                <a:spcPct val="90000"/>
              </a:lnSpc>
            </a:pPr>
            <a:r>
              <a:rPr lang="en-US" sz="2000" b="1" i="1" dirty="0"/>
              <a:t>Agenda:</a:t>
            </a:r>
            <a:r>
              <a:rPr lang="en-US" sz="2000" dirty="0"/>
              <a:t> 11-24/673r1</a:t>
            </a:r>
          </a:p>
          <a:p>
            <a:pPr marL="685800" lvl="2" indent="-342900">
              <a:lnSpc>
                <a:spcPct val="90000"/>
              </a:lnSpc>
            </a:pPr>
            <a:r>
              <a:rPr lang="en-US" sz="2000" b="1" i="1" dirty="0"/>
              <a:t>SP and Motion Booklet</a:t>
            </a:r>
            <a:r>
              <a:rPr lang="en-US" sz="2000" dirty="0"/>
              <a:t>: 11-24/765r0</a:t>
            </a:r>
          </a:p>
          <a:p>
            <a:pPr marL="685800" lvl="2" indent="-342900">
              <a:lnSpc>
                <a:spcPct val="90000"/>
              </a:lnSpc>
            </a:pPr>
            <a:endParaRPr lang="en-US" sz="2000" dirty="0"/>
          </a:p>
          <a:p>
            <a:pPr marL="685800" lvl="2" indent="-342900">
              <a:lnSpc>
                <a:spcPct val="90000"/>
              </a:lnSpc>
            </a:pPr>
            <a:endParaRPr lang="en-US" sz="900" dirty="0"/>
          </a:p>
          <a:p>
            <a:pPr marL="342900" lvl="1" indent="-342900">
              <a:lnSpc>
                <a:spcPct val="90000"/>
              </a:lnSpc>
              <a:buChar char="•"/>
            </a:pPr>
            <a:r>
              <a:rPr lang="en-US" sz="2400" b="1" dirty="0">
                <a:ea typeface="+mn-ea"/>
                <a:cs typeface="+mn-cs"/>
              </a:rPr>
              <a:t>Achievements </a:t>
            </a:r>
            <a:endParaRPr lang="en-US" sz="2000" dirty="0"/>
          </a:p>
          <a:p>
            <a:pPr marL="685800" lvl="2" indent="-342900">
              <a:lnSpc>
                <a:spcPct val="90000"/>
              </a:lnSpc>
            </a:pPr>
            <a:r>
              <a:rPr lang="en-US" sz="2000" dirty="0"/>
              <a:t>Conducted officer election and confirmation</a:t>
            </a:r>
          </a:p>
          <a:p>
            <a:pPr marL="685800" lvl="2" indent="-342900">
              <a:lnSpc>
                <a:spcPct val="90000"/>
              </a:lnSpc>
            </a:pPr>
            <a:r>
              <a:rPr lang="en-US" sz="2000" dirty="0"/>
              <a:t>Two technical presentations</a:t>
            </a:r>
          </a:p>
          <a:p>
            <a:pPr marL="1028700" lvl="3" indent="-342900">
              <a:lnSpc>
                <a:spcPct val="90000"/>
              </a:lnSpc>
            </a:pPr>
            <a:r>
              <a:rPr lang="en-US" dirty="0"/>
              <a:t>Additional details and gain analysis for multi-AP coordination</a:t>
            </a:r>
          </a:p>
          <a:p>
            <a:pPr marL="1028700" lvl="3" indent="-342900">
              <a:lnSpc>
                <a:spcPct val="90000"/>
              </a:lnSpc>
            </a:pPr>
            <a:r>
              <a:rPr lang="en-US" dirty="0"/>
              <a:t>AIML based PHY parameters recommendation use case</a:t>
            </a:r>
          </a:p>
          <a:p>
            <a:pPr marL="1028700" lvl="3" indent="-342900">
              <a:lnSpc>
                <a:spcPct val="90000"/>
              </a:lnSpc>
            </a:pPr>
            <a:endParaRPr lang="en-US" dirty="0"/>
          </a:p>
          <a:p>
            <a:pPr marL="685800" lvl="2" indent="-342900">
              <a:lnSpc>
                <a:spcPct val="90000"/>
              </a:lnSpc>
            </a:pPr>
            <a:r>
              <a:rPr lang="en-US" sz="2000" dirty="0"/>
              <a:t>Approved minutes of AIML TIG for March 2024 Denver plenary: 11-24/628r0 </a:t>
            </a:r>
          </a:p>
          <a:p>
            <a:pPr marL="342900" lvl="2" indent="0">
              <a:lnSpc>
                <a:spcPct val="90000"/>
              </a:lnSpc>
              <a:buNone/>
            </a:pPr>
            <a:endParaRPr lang="en-US" sz="2000" dirty="0"/>
          </a:p>
          <a:p>
            <a:pPr marL="685800" lvl="3" indent="0">
              <a:lnSpc>
                <a:spcPct val="90000"/>
              </a:lnSpc>
              <a:buNone/>
            </a:pPr>
            <a:endParaRPr lang="en-US" sz="1800" dirty="0"/>
          </a:p>
          <a:p>
            <a:pPr marL="342900" lvl="2" indent="0">
              <a:lnSpc>
                <a:spcPct val="90000"/>
              </a:lnSpc>
              <a:buNone/>
            </a:pPr>
            <a:endParaRPr lang="en-US" sz="900" dirty="0"/>
          </a:p>
          <a:p>
            <a:pPr marL="342900" lvl="1" indent="-342900">
              <a:lnSpc>
                <a:spcPct val="90000"/>
              </a:lnSpc>
              <a:buChar char="•"/>
            </a:pPr>
            <a:endParaRPr lang="en-US" dirty="0"/>
          </a:p>
          <a:p>
            <a:pPr marL="457200" lvl="1" indent="0">
              <a:lnSpc>
                <a:spcPct val="90000"/>
              </a:lnSpc>
              <a:buNone/>
            </a:pPr>
            <a:endParaRPr lang="en-US" dirty="0"/>
          </a:p>
          <a:p>
            <a:pPr>
              <a:lnSpc>
                <a:spcPct val="90000"/>
              </a:lnSpc>
            </a:pPr>
            <a:endParaRPr lang="en-US" dirty="0"/>
          </a:p>
          <a:p>
            <a:pPr lvl="1">
              <a:lnSpc>
                <a:spcPct val="90000"/>
              </a:lnSpc>
            </a:pPr>
            <a:endParaRPr lang="en-US" sz="1600" dirty="0"/>
          </a:p>
          <a:p>
            <a:pPr lvl="1">
              <a:lnSpc>
                <a:spcPct val="90000"/>
              </a:lnSpc>
            </a:pPr>
            <a:endParaRPr lang="en-US" sz="1600" dirty="0"/>
          </a:p>
          <a:p>
            <a:pPr marL="57150" indent="0">
              <a:lnSpc>
                <a:spcPct val="90000"/>
              </a:lnSpc>
              <a:buNone/>
            </a:pPr>
            <a:endParaRPr lang="en-US" sz="2000" dirty="0"/>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p:txBody>
          <a:bodyPr/>
          <a:lstStyle/>
          <a:p>
            <a:r>
              <a:rPr lang="en-US" dirty="0"/>
              <a:t>Work Completed</a:t>
            </a:r>
          </a:p>
        </p:txBody>
      </p:sp>
      <p:sp>
        <p:nvSpPr>
          <p:cNvPr id="3" name="Footer Placeholder 2">
            <a:extLst>
              <a:ext uri="{FF2B5EF4-FFF2-40B4-BE49-F238E27FC236}">
                <a16:creationId xmlns:a16="http://schemas.microsoft.com/office/drawing/2014/main" id="{6617D72E-0A60-46EC-9A37-BE17A5B5803C}"/>
              </a:ext>
            </a:extLst>
          </p:cNvPr>
          <p:cNvSpPr>
            <a:spLocks noGrp="1"/>
          </p:cNvSpPr>
          <p:nvPr>
            <p:ph type="ftr" sz="quarter" idx="11"/>
          </p:nvPr>
        </p:nvSpPr>
        <p:spPr/>
        <p:txBody>
          <a:bodyPr/>
          <a:lstStyle/>
          <a:p>
            <a:pPr>
              <a:defRPr/>
            </a:pPr>
            <a:r>
              <a:rPr lang="en-US"/>
              <a:t>Xiaofei Wang, InterDigital</a:t>
            </a:r>
            <a:endParaRPr lang="en-US" dirty="0"/>
          </a:p>
        </p:txBody>
      </p:sp>
      <p:sp>
        <p:nvSpPr>
          <p:cNvPr id="4" name="Slide Number Placeholder 3">
            <a:extLst>
              <a:ext uri="{FF2B5EF4-FFF2-40B4-BE49-F238E27FC236}">
                <a16:creationId xmlns:a16="http://schemas.microsoft.com/office/drawing/2014/main" id="{B883C80B-DE0B-4769-9EAB-4CDCC2F1F2AB}"/>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dirty="0"/>
          </a:p>
        </p:txBody>
      </p:sp>
      <p:sp>
        <p:nvSpPr>
          <p:cNvPr id="5" name="Date Placeholder 4">
            <a:extLst>
              <a:ext uri="{FF2B5EF4-FFF2-40B4-BE49-F238E27FC236}">
                <a16:creationId xmlns:a16="http://schemas.microsoft.com/office/drawing/2014/main" id="{E8CA2E5B-C75B-44AC-A82B-FC4CB084E4E0}"/>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804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lvl="1">
              <a:lnSpc>
                <a:spcPct val="90000"/>
              </a:lnSpc>
            </a:pPr>
            <a:r>
              <a:rPr lang="en-US" dirty="0"/>
              <a:t>Technical report drafts</a:t>
            </a:r>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a:t>
            </a:r>
            <a:r>
              <a:rPr lang="en-US"/>
              <a:t>July 2024</a:t>
            </a:r>
            <a:endParaRPr lang="en-US" dirty="0"/>
          </a:p>
        </p:txBody>
      </p:sp>
      <p:sp>
        <p:nvSpPr>
          <p:cNvPr id="3" name="Footer Placeholder 2">
            <a:extLst>
              <a:ext uri="{FF2B5EF4-FFF2-40B4-BE49-F238E27FC236}">
                <a16:creationId xmlns:a16="http://schemas.microsoft.com/office/drawing/2014/main" id="{3F15FC49-6A5D-44A5-A525-063A25D23705}"/>
              </a:ext>
            </a:extLst>
          </p:cNvPr>
          <p:cNvSpPr>
            <a:spLocks noGrp="1"/>
          </p:cNvSpPr>
          <p:nvPr>
            <p:ph type="ftr" sz="quarter" idx="11"/>
          </p:nvPr>
        </p:nvSpPr>
        <p:spPr/>
        <p:txBody>
          <a:bodyPr/>
          <a:lstStyle/>
          <a:p>
            <a:pPr>
              <a:defRPr/>
            </a:pPr>
            <a:r>
              <a:rPr lang="en-US"/>
              <a:t>Xiaofei Wang, InterDigital</a:t>
            </a:r>
            <a:endParaRPr lang="en-US" dirty="0"/>
          </a:p>
        </p:txBody>
      </p:sp>
      <p:sp>
        <p:nvSpPr>
          <p:cNvPr id="5" name="Slide Number Placeholder 4">
            <a:extLst>
              <a:ext uri="{FF2B5EF4-FFF2-40B4-BE49-F238E27FC236}">
                <a16:creationId xmlns:a16="http://schemas.microsoft.com/office/drawing/2014/main" id="{1B5EDA9B-A1EC-42BB-AB3E-95CFB5BF9A89}"/>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13</a:t>
            </a:fld>
            <a:endParaRPr lang="en-US" dirty="0"/>
          </a:p>
        </p:txBody>
      </p:sp>
      <p:sp>
        <p:nvSpPr>
          <p:cNvPr id="6" name="Date Placeholder 5">
            <a:extLst>
              <a:ext uri="{FF2B5EF4-FFF2-40B4-BE49-F238E27FC236}">
                <a16:creationId xmlns:a16="http://schemas.microsoft.com/office/drawing/2014/main" id="{9EDD1CBB-B21B-47AE-B7F2-3A31AB310D6C}"/>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139007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2024-05-16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4102"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a:extLst>
              <a:ext uri="{FF2B5EF4-FFF2-40B4-BE49-F238E27FC236}">
                <a16:creationId xmlns:a16="http://schemas.microsoft.com/office/drawing/2014/main" id="{A165EAAA-2F4D-4662-8C1C-0A783A16751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07F2802-B0C2-4657-ADBC-F287B362085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Date Placeholder 3">
            <a:extLst>
              <a:ext uri="{FF2B5EF4-FFF2-40B4-BE49-F238E27FC236}">
                <a16:creationId xmlns:a16="http://schemas.microsoft.com/office/drawing/2014/main" id="{E3EE0C86-7547-4953-93E8-B7ED5B2DA5A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5808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- 1</a:t>
            </a:r>
          </a:p>
        </p:txBody>
      </p:sp>
      <p:sp>
        <p:nvSpPr>
          <p:cNvPr id="15366" name="Rectangle 3"/>
          <p:cNvSpPr>
            <a:spLocks noGrp="1" noChangeArrowheads="1"/>
          </p:cNvSpPr>
          <p:nvPr>
            <p:ph type="body" idx="1"/>
          </p:nvPr>
        </p:nvSpPr>
        <p:spPr>
          <a:xfrm>
            <a:off x="1905000" y="1447800"/>
            <a:ext cx="8458200" cy="5029200"/>
          </a:xfrm>
        </p:spPr>
        <p:txBody>
          <a:bodyPr/>
          <a:lstStyle/>
          <a:p>
            <a:pPr>
              <a:spcBef>
                <a:spcPts val="0"/>
              </a:spcBef>
            </a:pPr>
            <a:r>
              <a:rPr lang="en-US" sz="2800" dirty="0"/>
              <a:t>Agenda is here: </a:t>
            </a:r>
            <a:r>
              <a:rPr lang="en-US" sz="2800" dirty="0">
                <a:hlinkClick r:id="rId3"/>
              </a:rPr>
              <a:t>11-24/0664r3</a:t>
            </a:r>
            <a:r>
              <a:rPr lang="en-US" sz="2800" dirty="0"/>
              <a:t> </a:t>
            </a:r>
          </a:p>
          <a:p>
            <a:pPr>
              <a:spcBef>
                <a:spcPts val="0"/>
              </a:spcBef>
            </a:pPr>
            <a:endParaRPr lang="en-US" sz="2800" dirty="0"/>
          </a:p>
          <a:p>
            <a:pPr>
              <a:spcBef>
                <a:spcPts val="0"/>
              </a:spcBef>
            </a:pPr>
            <a:r>
              <a:rPr lang="en-US" sz="2800" dirty="0"/>
              <a:t>IEEE Std 802 revision: </a:t>
            </a:r>
          </a:p>
          <a:p>
            <a:pPr lvl="1">
              <a:lnSpc>
                <a:spcPct val="90000"/>
              </a:lnSpc>
              <a:spcBef>
                <a:spcPts val="300"/>
              </a:spcBef>
              <a:defRPr/>
            </a:pPr>
            <a:r>
              <a:rPr lang="en-US" sz="2400" dirty="0">
                <a:ea typeface="Calibri" panose="020F0502020204030204" pitchFamily="34" charset="0"/>
              </a:rPr>
              <a:t>Three relatively minor comments remained to be resolved this week (in the 802.1 maintenance meeting)</a:t>
            </a:r>
          </a:p>
          <a:p>
            <a:pPr lvl="1">
              <a:lnSpc>
                <a:spcPct val="90000"/>
              </a:lnSpc>
              <a:spcBef>
                <a:spcPts val="300"/>
              </a:spcBef>
              <a:defRPr/>
            </a:pPr>
            <a:r>
              <a:rPr lang="en-US" sz="2400" dirty="0">
                <a:ea typeface="Calibri" panose="020F0502020204030204" pitchFamily="34" charset="0"/>
              </a:rPr>
              <a:t>All were resolved to the satisfaction of the 802.11 representatives</a:t>
            </a:r>
          </a:p>
          <a:p>
            <a:pPr lvl="1">
              <a:lnSpc>
                <a:spcPct val="90000"/>
              </a:lnSpc>
              <a:spcBef>
                <a:spcPts val="300"/>
              </a:spcBef>
              <a:defRPr/>
            </a:pPr>
            <a:r>
              <a:rPr lang="en-US" sz="2400" dirty="0">
                <a:ea typeface="Calibri" panose="020F0502020204030204" pitchFamily="34" charset="0"/>
              </a:rPr>
              <a:t>WG recirc will be done very soon, expecting little/no comments, and starting SA ballot per the conditional approval already granted.  Intent is to have SA ballot results in time for July session.</a:t>
            </a:r>
          </a:p>
          <a:p>
            <a:pPr lvl="1">
              <a:lnSpc>
                <a:spcPct val="90000"/>
              </a:lnSpc>
              <a:spcBef>
                <a:spcPts val="300"/>
              </a:spcBef>
              <a:defRPr/>
            </a:pPr>
            <a:endParaRPr lang="en-US" sz="2400" dirty="0">
              <a:ea typeface="Calibri" panose="020F0502020204030204" pitchFamily="34" charset="0"/>
            </a:endParaRPr>
          </a:p>
          <a:p>
            <a:pPr lvl="1">
              <a:lnSpc>
                <a:spcPct val="90000"/>
              </a:lnSpc>
              <a:spcBef>
                <a:spcPts val="300"/>
              </a:spcBef>
              <a:defRPr/>
            </a:pPr>
            <a:endParaRPr lang="en-US" sz="2200" dirty="0">
              <a:ea typeface="Calibri" panose="020F0502020204030204" pitchFamily="34" charset="0"/>
            </a:endParaRPr>
          </a:p>
        </p:txBody>
      </p:sp>
      <p:sp>
        <p:nvSpPr>
          <p:cNvPr id="2" name="Footer Placeholder 1">
            <a:extLst>
              <a:ext uri="{FF2B5EF4-FFF2-40B4-BE49-F238E27FC236}">
                <a16:creationId xmlns:a16="http://schemas.microsoft.com/office/drawing/2014/main" id="{04DBE4E6-8A1D-4149-90EA-3894475EA676}"/>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CA71550C-A339-46A2-B400-F478597819A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Date Placeholder 3">
            <a:extLst>
              <a:ext uri="{FF2B5EF4-FFF2-40B4-BE49-F238E27FC236}">
                <a16:creationId xmlns:a16="http://schemas.microsoft.com/office/drawing/2014/main" id="{A9BE44DB-77E1-4171-B567-201753EA99C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447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- 2</a:t>
            </a:r>
          </a:p>
        </p:txBody>
      </p:sp>
      <p:sp>
        <p:nvSpPr>
          <p:cNvPr id="15366" name="Rectangle 3"/>
          <p:cNvSpPr>
            <a:spLocks noGrp="1" noChangeArrowheads="1"/>
          </p:cNvSpPr>
          <p:nvPr>
            <p:ph type="body" idx="1"/>
          </p:nvPr>
        </p:nvSpPr>
        <p:spPr>
          <a:xfrm>
            <a:off x="1905000" y="1295400"/>
            <a:ext cx="8458200" cy="5181600"/>
          </a:xfrm>
        </p:spPr>
        <p:txBody>
          <a:bodyPr/>
          <a:lstStyle/>
          <a:p>
            <a:pPr lvl="1">
              <a:lnSpc>
                <a:spcPct val="90000"/>
              </a:lnSpc>
              <a:spcBef>
                <a:spcPts val="300"/>
              </a:spcBef>
              <a:defRPr/>
            </a:pPr>
            <a:endParaRPr lang="en-US" sz="2200" dirty="0">
              <a:ea typeface="Calibri" panose="020F0502020204030204" pitchFamily="34" charset="0"/>
            </a:endParaRPr>
          </a:p>
          <a:p>
            <a:pPr>
              <a:lnSpc>
                <a:spcPct val="90000"/>
              </a:lnSpc>
              <a:spcBef>
                <a:spcPts val="300"/>
              </a:spcBef>
              <a:defRPr/>
            </a:pPr>
            <a:r>
              <a:rPr lang="en-US" sz="2600" dirty="0">
                <a:ea typeface="Calibri" panose="020F0502020204030204" pitchFamily="34" charset="0"/>
              </a:rPr>
              <a:t>WBA E2E QoS presentation</a:t>
            </a:r>
          </a:p>
          <a:p>
            <a:pPr lvl="1">
              <a:lnSpc>
                <a:spcPct val="90000"/>
              </a:lnSpc>
              <a:spcBef>
                <a:spcPts val="300"/>
              </a:spcBef>
              <a:defRPr/>
            </a:pPr>
            <a:r>
              <a:rPr lang="en-US" sz="2200" dirty="0">
                <a:ea typeface="Calibri" panose="020F0502020204030204" pitchFamily="34" charset="0"/>
              </a:rPr>
              <a:t>Deferred to July at request of the member that attends the related WBA meetings.</a:t>
            </a:r>
          </a:p>
          <a:p>
            <a:pPr lvl="1">
              <a:lnSpc>
                <a:spcPct val="90000"/>
              </a:lnSpc>
              <a:spcBef>
                <a:spcPts val="300"/>
              </a:spcBef>
              <a:defRPr/>
            </a:pPr>
            <a:endParaRPr lang="en-US" sz="2200" dirty="0">
              <a:ea typeface="Calibri" panose="020F0502020204030204" pitchFamily="34" charset="0"/>
            </a:endParaRPr>
          </a:p>
          <a:p>
            <a:pPr>
              <a:lnSpc>
                <a:spcPct val="90000"/>
              </a:lnSpc>
              <a:spcBef>
                <a:spcPts val="300"/>
              </a:spcBef>
              <a:defRPr/>
            </a:pPr>
            <a:r>
              <a:rPr lang="en-US" sz="2600" dirty="0">
                <a:ea typeface="Calibri" panose="020F0502020204030204" pitchFamily="34" charset="0"/>
              </a:rPr>
              <a:t>Annex G:</a:t>
            </a:r>
          </a:p>
          <a:p>
            <a:pPr lvl="1">
              <a:lnSpc>
                <a:spcPct val="90000"/>
              </a:lnSpc>
              <a:spcBef>
                <a:spcPts val="300"/>
              </a:spcBef>
              <a:defRPr/>
            </a:pPr>
            <a:r>
              <a:rPr lang="en-US" sz="2400" dirty="0">
                <a:ea typeface="Calibri" panose="020F0502020204030204" pitchFamily="34" charset="0"/>
              </a:rPr>
              <a:t>The author of an updated proposal progressing the Annex G replacement, was not available.  This item is deferred to July.</a:t>
            </a:r>
          </a:p>
          <a:p>
            <a:pPr>
              <a:lnSpc>
                <a:spcPct val="90000"/>
              </a:lnSpc>
              <a:spcBef>
                <a:spcPts val="300"/>
              </a:spcBef>
              <a:defRPr/>
            </a:pPr>
            <a:endParaRPr lang="en-US" sz="2600" dirty="0">
              <a:ea typeface="Calibri" panose="020F0502020204030204" pitchFamily="34" charset="0"/>
            </a:endParaRPr>
          </a:p>
        </p:txBody>
      </p:sp>
      <p:sp>
        <p:nvSpPr>
          <p:cNvPr id="2" name="Footer Placeholder 1">
            <a:extLst>
              <a:ext uri="{FF2B5EF4-FFF2-40B4-BE49-F238E27FC236}">
                <a16:creationId xmlns:a16="http://schemas.microsoft.com/office/drawing/2014/main" id="{27E46A29-EA2B-468B-BD0C-73FE238815F6}"/>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30491E2A-36CC-4D03-A704-1F502119171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Date Placeholder 3">
            <a:extLst>
              <a:ext uri="{FF2B5EF4-FFF2-40B4-BE49-F238E27FC236}">
                <a16:creationId xmlns:a16="http://schemas.microsoft.com/office/drawing/2014/main" id="{8281CC51-9F0B-4138-83B7-E883377F54B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77848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Monitoring/future activities</a:t>
            </a:r>
          </a:p>
        </p:txBody>
      </p:sp>
      <p:sp>
        <p:nvSpPr>
          <p:cNvPr id="7" name="Rectangle 3">
            <a:extLst>
              <a:ext uri="{FF2B5EF4-FFF2-40B4-BE49-F238E27FC236}">
                <a16:creationId xmlns:a16="http://schemas.microsoft.com/office/drawing/2014/main" id="{81351754-4384-4741-98EB-67ED3215A0D9}"/>
              </a:ext>
            </a:extLst>
          </p:cNvPr>
          <p:cNvSpPr txBox="1">
            <a:spLocks noChangeArrowheads="1"/>
          </p:cNvSpPr>
          <p:nvPr/>
        </p:nvSpPr>
        <p:spPr bwMode="auto">
          <a:xfrm>
            <a:off x="1981200" y="1371600"/>
            <a:ext cx="82296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None/>
              <a:defRPr/>
            </a:pPr>
            <a:r>
              <a:rPr lang="en-US" altLang="en-US" sz="2000" b="1" kern="0"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1143000" lvl="3" indent="-342900">
              <a:lnSpc>
                <a:spcPct val="90000"/>
              </a:lnSpc>
              <a:buFont typeface="Arial" pitchFamily="34" charset="0"/>
              <a:buChar char="•"/>
              <a:defRPr/>
            </a:pPr>
            <a:r>
              <a:rPr lang="en-US" sz="2000" b="1" dirty="0"/>
              <a:t>Clarify EPD/LPD within 802.11: </a:t>
            </a:r>
            <a:r>
              <a:rPr lang="en-US" sz="2000" dirty="0">
                <a:hlinkClick r:id="rId3"/>
              </a:rPr>
              <a:t>11-20/0174r0</a:t>
            </a:r>
            <a:endParaRPr lang="en-US" sz="2000" dirty="0"/>
          </a:p>
          <a:p>
            <a:pPr marL="1485900" lvl="4" indent="-342900">
              <a:lnSpc>
                <a:spcPct val="90000"/>
              </a:lnSpc>
              <a:buFont typeface="Arial" pitchFamily="34" charset="0"/>
              <a:buChar char="•"/>
              <a:defRPr/>
            </a:pPr>
            <a:r>
              <a:rPr lang="en-US" sz="2000" b="1" dirty="0">
                <a:solidFill>
                  <a:schemeClr val="accent2">
                    <a:lumMod val="75000"/>
                  </a:schemeClr>
                </a:solidFill>
              </a:rPr>
              <a:t>Follow the lead from 802REVc?</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1" indent="-342900" eaLnBrk="1" hangingPunct="1">
              <a:lnSpc>
                <a:spcPct val="90000"/>
              </a:lnSpc>
              <a:spcBef>
                <a:spcPts val="300"/>
              </a:spcBef>
              <a:buFont typeface="Arial" pitchFamily="34" charset="0"/>
              <a:buChar char="•"/>
              <a:defRPr/>
            </a:pPr>
            <a:endParaRPr lang="en-US" sz="1800" kern="0" dirty="0"/>
          </a:p>
        </p:txBody>
      </p:sp>
      <p:sp>
        <p:nvSpPr>
          <p:cNvPr id="2" name="Footer Placeholder 1">
            <a:extLst>
              <a:ext uri="{FF2B5EF4-FFF2-40B4-BE49-F238E27FC236}">
                <a16:creationId xmlns:a16="http://schemas.microsoft.com/office/drawing/2014/main" id="{92A17E2E-657D-41F0-AD41-497A822A383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0492A74-6F0B-4E00-8A09-31A63F3C3E7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Date Placeholder 3">
            <a:extLst>
              <a:ext uri="{FF2B5EF4-FFF2-40B4-BE49-F238E27FC236}">
                <a16:creationId xmlns:a16="http://schemas.microsoft.com/office/drawing/2014/main" id="{B1D67662-A80D-4F7E-847D-5664AA14F0C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204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Ongoing work:</a:t>
            </a:r>
            <a:endParaRPr lang="en-US" dirty="0"/>
          </a:p>
          <a:p>
            <a:pPr marL="684213">
              <a:lnSpc>
                <a:spcPct val="90000"/>
              </a:lnSpc>
            </a:pPr>
            <a:r>
              <a:rPr lang="en-US" dirty="0"/>
              <a:t>Monitor results of IEEE P802REVc recirculation ballot</a:t>
            </a:r>
          </a:p>
          <a:p>
            <a:pPr marL="684213">
              <a:lnSpc>
                <a:spcPct val="90000"/>
              </a:lnSpc>
            </a:pPr>
            <a:r>
              <a:rPr lang="en-US" dirty="0"/>
              <a:t>Annex G replacement phase 2, continued</a:t>
            </a:r>
          </a:p>
          <a:p>
            <a:pPr marL="684213">
              <a:lnSpc>
                <a:spcPct val="90000"/>
              </a:lnSpc>
            </a:pPr>
            <a:r>
              <a:rPr lang="en-US" dirty="0"/>
              <a:t>WBA E2E QoS coordination, continued</a:t>
            </a:r>
          </a:p>
          <a:p>
            <a:pPr marL="684213">
              <a:lnSpc>
                <a:spcPct val="90000"/>
              </a:lnSpc>
            </a:pPr>
            <a:r>
              <a:rPr lang="en-US" dirty="0"/>
              <a:t>Monitoring/future activities, or other relevant topics, if any contributions</a:t>
            </a:r>
          </a:p>
          <a:p>
            <a:pPr>
              <a:lnSpc>
                <a:spcPct val="90000"/>
              </a:lnSpc>
            </a:pPr>
            <a:r>
              <a:rPr lang="en-US" sz="3200" dirty="0"/>
              <a:t>Teleconferences – Might need one, to contribute comments on P802REVc ballot(s).  Will schedule with 10-days notice.</a:t>
            </a:r>
          </a:p>
          <a:p>
            <a:pPr>
              <a:lnSpc>
                <a:spcPct val="90000"/>
              </a:lnSpc>
            </a:pPr>
            <a:r>
              <a:rPr lang="en-US" sz="3200" dirty="0"/>
              <a:t>Two meeting slots requested in July</a:t>
            </a:r>
          </a:p>
          <a:p>
            <a:pPr marL="684213">
              <a:lnSpc>
                <a:spcPct val="90000"/>
              </a:lnSpc>
            </a:pPr>
            <a:endParaRPr lang="en-US" dirty="0"/>
          </a:p>
        </p:txBody>
      </p:sp>
      <p:sp>
        <p:nvSpPr>
          <p:cNvPr id="2" name="Footer Placeholder 1">
            <a:extLst>
              <a:ext uri="{FF2B5EF4-FFF2-40B4-BE49-F238E27FC236}">
                <a16:creationId xmlns:a16="http://schemas.microsoft.com/office/drawing/2014/main" id="{EB8E20BF-8D96-4EEE-B682-0EC5834367A4}"/>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6181EE7-8586-41D8-B169-7CF1E6C717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97A74D1C-8FEC-43C1-90DE-39564C7E8D9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3845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err="1"/>
              <a:t>Coex</a:t>
            </a:r>
            <a:r>
              <a:rPr lang="en-GB" dirty="0"/>
              <a:t> SC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2024-05-16</a:t>
            </a:r>
          </a:p>
        </p:txBody>
      </p:sp>
      <p:graphicFrame>
        <p:nvGraphicFramePr>
          <p:cNvPr id="3075" name="Object 3"/>
          <p:cNvGraphicFramePr>
            <a:graphicFrameLocks noChangeAspect="1"/>
          </p:cNvGraphicFramePr>
          <p:nvPr>
            <p:extLst>
              <p:ext uri="{D42A27DB-BD31-4B8C-83A1-F6EECF244321}">
                <p14:modId xmlns:p14="http://schemas.microsoft.com/office/powerpoint/2010/main" val="1216912886"/>
              </p:ext>
            </p:extLst>
          </p:nvPr>
        </p:nvGraphicFramePr>
        <p:xfrm>
          <a:off x="2032000" y="2276872"/>
          <a:ext cx="8128000" cy="2463800"/>
        </p:xfrm>
        <a:graphic>
          <a:graphicData uri="http://schemas.openxmlformats.org/presentationml/2006/ole">
            <mc:AlternateContent xmlns:mc="http://schemas.openxmlformats.org/markup-compatibility/2006">
              <mc:Choice xmlns:v="urn:schemas-microsoft-com:vml" Requires="v">
                <p:oleObj spid="_x0000_s5126" name="Document" r:id="rId4" imgW="8255000" imgH="2514600" progId="Word.Document.8">
                  <p:embed/>
                </p:oleObj>
              </mc:Choice>
              <mc:Fallback>
                <p:oleObj name="Document" r:id="rId4" imgW="8255000" imgH="2514600" progId="Word.Document.8">
                  <p:embed/>
                  <p:pic>
                    <p:nvPicPr>
                      <p:cNvPr id="3075" name="Object 3"/>
                      <p:cNvPicPr>
                        <a:picLocks noChangeAspect="1" noChangeArrowheads="1"/>
                      </p:cNvPicPr>
                      <p:nvPr/>
                    </p:nvPicPr>
                    <p:blipFill>
                      <a:blip r:embed="rId5"/>
                      <a:srcRect/>
                      <a:stretch>
                        <a:fillRect/>
                      </a:stretch>
                    </p:blipFill>
                    <p:spPr bwMode="auto">
                      <a:xfrm>
                        <a:off x="2032000" y="2276872"/>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a:solidFill>
                  <a:srgbClr val="000000"/>
                </a:solidFill>
              </a:rPr>
              <a:t>Authors:</a:t>
            </a:r>
          </a:p>
        </p:txBody>
      </p:sp>
      <p:sp>
        <p:nvSpPr>
          <p:cNvPr id="2" name="Footer Placeholder 1">
            <a:extLst>
              <a:ext uri="{FF2B5EF4-FFF2-40B4-BE49-F238E27FC236}">
                <a16:creationId xmlns:a16="http://schemas.microsoft.com/office/drawing/2014/main" id="{29E2F39A-15BF-4E02-A4B0-168F37FEEA12}"/>
              </a:ext>
            </a:extLst>
          </p:cNvPr>
          <p:cNvSpPr>
            <a:spLocks noGrp="1"/>
          </p:cNvSpPr>
          <p:nvPr>
            <p:ph type="ftr" idx="14"/>
          </p:nvPr>
        </p:nvSpPr>
        <p:spPr/>
        <p:txBody>
          <a:bodyPr/>
          <a:lstStyle/>
          <a:p>
            <a:r>
              <a:rPr lang="en-GB"/>
              <a:t>Marc Emmelmann, Self</a:t>
            </a:r>
            <a:endParaRPr lang="en-GB" dirty="0"/>
          </a:p>
        </p:txBody>
      </p:sp>
      <p:sp>
        <p:nvSpPr>
          <p:cNvPr id="3" name="Slide Number Placeholder 2">
            <a:extLst>
              <a:ext uri="{FF2B5EF4-FFF2-40B4-BE49-F238E27FC236}">
                <a16:creationId xmlns:a16="http://schemas.microsoft.com/office/drawing/2014/main" id="{17AE1A47-B612-49A8-A18F-91124946C95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67E4C20B-25C4-42DC-A5D9-B8DB2A2CF19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10246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t>This document is a digest of the closing reports of all 802.11 sub-groups for presentation at the May 2024 closing plenary meeting. Liaison reports (including liaison reports from the opening plenary) are also included.</a:t>
            </a:r>
            <a:endParaRPr lang="en-GB" dirty="0"/>
          </a:p>
        </p:txBody>
      </p:sp>
      <p:sp>
        <p:nvSpPr>
          <p:cNvPr id="2" name="Footer Placeholder 1">
            <a:extLst>
              <a:ext uri="{FF2B5EF4-FFF2-40B4-BE49-F238E27FC236}">
                <a16:creationId xmlns:a16="http://schemas.microsoft.com/office/drawing/2014/main" id="{1C0A318B-12EC-478F-832A-76F3B07DF535}"/>
              </a:ext>
            </a:extLst>
          </p:cNvPr>
          <p:cNvSpPr>
            <a:spLocks noGrp="1"/>
          </p:cNvSpPr>
          <p:nvPr>
            <p:ph type="ftr" idx="14"/>
          </p:nvPr>
        </p:nvSpPr>
        <p:spPr/>
        <p:txBody>
          <a:bodyPr/>
          <a:lstStyle/>
          <a:p>
            <a:r>
              <a:rPr lang="en-GB"/>
              <a:t>Stephen McCann, Huawei</a:t>
            </a:r>
            <a:endParaRPr lang="en-GB" dirty="0"/>
          </a:p>
        </p:txBody>
      </p:sp>
      <p:sp>
        <p:nvSpPr>
          <p:cNvPr id="3" name="Slide Number Placeholder 2">
            <a:extLst>
              <a:ext uri="{FF2B5EF4-FFF2-40B4-BE49-F238E27FC236}">
                <a16:creationId xmlns:a16="http://schemas.microsoft.com/office/drawing/2014/main" id="{E102ACC2-0013-47B8-9B2B-FF2524B62A7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7" name="Date Placeholder 6">
            <a:extLst>
              <a:ext uri="{FF2B5EF4-FFF2-40B4-BE49-F238E27FC236}">
                <a16:creationId xmlns:a16="http://schemas.microsoft.com/office/drawing/2014/main" id="{909781F5-59B2-44E0-ADEF-3B65EECBB48D}"/>
              </a:ext>
            </a:extLst>
          </p:cNvPr>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6F1A-D660-5288-C5CB-CCDBBEEA4F4B}"/>
              </a:ext>
            </a:extLst>
          </p:cNvPr>
          <p:cNvSpPr>
            <a:spLocks noGrp="1"/>
          </p:cNvSpPr>
          <p:nvPr>
            <p:ph type="title"/>
          </p:nvPr>
        </p:nvSpPr>
        <p:spPr/>
        <p:txBody>
          <a:bodyPr/>
          <a:lstStyle/>
          <a:p>
            <a:r>
              <a:rPr lang="en-US" dirty="0" err="1"/>
              <a:t>Coex</a:t>
            </a:r>
            <a:r>
              <a:rPr lang="en-US" dirty="0"/>
              <a:t> SC’s week at a glance</a:t>
            </a:r>
          </a:p>
        </p:txBody>
      </p:sp>
      <p:sp>
        <p:nvSpPr>
          <p:cNvPr id="3" name="Content Placeholder 2">
            <a:extLst>
              <a:ext uri="{FF2B5EF4-FFF2-40B4-BE49-F238E27FC236}">
                <a16:creationId xmlns:a16="http://schemas.microsoft.com/office/drawing/2014/main" id="{19932AE5-FEF0-17E5-3639-85AAE468CBED}"/>
              </a:ext>
            </a:extLst>
          </p:cNvPr>
          <p:cNvSpPr>
            <a:spLocks noGrp="1"/>
          </p:cNvSpPr>
          <p:nvPr>
            <p:ph idx="1"/>
          </p:nvPr>
        </p:nvSpPr>
        <p:spPr/>
        <p:txBody>
          <a:bodyPr/>
          <a:lstStyle/>
          <a:p>
            <a:r>
              <a:rPr lang="en-US" dirty="0"/>
              <a:t>Met three times</a:t>
            </a:r>
          </a:p>
          <a:p>
            <a:pPr marL="380990" indent="-380990">
              <a:buFont typeface="Arial" panose="020B0604020202020204" pitchFamily="34" charset="0"/>
              <a:buChar char="•"/>
            </a:pPr>
            <a:r>
              <a:rPr lang="en-US" dirty="0"/>
              <a:t>Two </a:t>
            </a:r>
            <a:r>
              <a:rPr lang="en-US" dirty="0" err="1"/>
              <a:t>Coex</a:t>
            </a:r>
            <a:r>
              <a:rPr lang="en-US" dirty="0"/>
              <a:t> SC (only) slots</a:t>
            </a:r>
          </a:p>
          <a:p>
            <a:pPr marL="380990" indent="-380990">
              <a:buFont typeface="Arial" panose="020B0604020202020204" pitchFamily="34" charset="0"/>
              <a:buChar char="•"/>
            </a:pPr>
            <a:r>
              <a:rPr lang="en-US" dirty="0"/>
              <a:t>One Joint session with 15.4.ab</a:t>
            </a:r>
          </a:p>
          <a:p>
            <a:pPr marL="0" indent="0"/>
            <a:endParaRPr lang="en-US" dirty="0"/>
          </a:p>
        </p:txBody>
      </p:sp>
      <p:sp>
        <p:nvSpPr>
          <p:cNvPr id="7" name="Footer Placeholder 6">
            <a:extLst>
              <a:ext uri="{FF2B5EF4-FFF2-40B4-BE49-F238E27FC236}">
                <a16:creationId xmlns:a16="http://schemas.microsoft.com/office/drawing/2014/main" id="{BF7F2F14-8CEB-4631-9D60-4D18A5E18838}"/>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6374477D-BC90-41B1-AE57-1B321B12BD3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FAD817B7-A644-4D57-B2EB-D41692CEEA7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90175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503C-F210-AB51-C361-A20C3CC6DB57}"/>
              </a:ext>
            </a:extLst>
          </p:cNvPr>
          <p:cNvSpPr>
            <a:spLocks noGrp="1"/>
          </p:cNvSpPr>
          <p:nvPr>
            <p:ph type="title"/>
          </p:nvPr>
        </p:nvSpPr>
        <p:spPr/>
        <p:txBody>
          <a:bodyPr/>
          <a:lstStyle/>
          <a:p>
            <a:r>
              <a:rPr lang="en-US" dirty="0"/>
              <a:t>ETSI BRAN Update to 802.11 (1/2)</a:t>
            </a:r>
          </a:p>
        </p:txBody>
      </p:sp>
      <p:sp>
        <p:nvSpPr>
          <p:cNvPr id="3" name="Content Placeholder 2">
            <a:extLst>
              <a:ext uri="{FF2B5EF4-FFF2-40B4-BE49-F238E27FC236}">
                <a16:creationId xmlns:a16="http://schemas.microsoft.com/office/drawing/2014/main" id="{C3CBFE3F-7C38-9B1F-2604-A2C100C95452}"/>
              </a:ext>
            </a:extLst>
          </p:cNvPr>
          <p:cNvSpPr>
            <a:spLocks noGrp="1"/>
          </p:cNvSpPr>
          <p:nvPr>
            <p:ph idx="1"/>
          </p:nvPr>
        </p:nvSpPr>
        <p:spPr>
          <a:xfrm>
            <a:off x="914402" y="1908075"/>
            <a:ext cx="10361084" cy="4113213"/>
          </a:xfrm>
          <a:noFill/>
          <a:ln w="9525">
            <a:noFill/>
            <a:round/>
            <a:headEnd/>
            <a:tailEnd/>
          </a:ln>
          <a:effectLst/>
        </p:spPr>
        <p:txBody>
          <a:bodyPr vert="horz" wrap="square" lIns="122880" tIns="61440" rIns="122880" bIns="61440" numCol="1" anchor="t" anchorCtr="0" compatLnSpc="1">
            <a:prstTxWarp prst="textNoShape">
              <a:avLst/>
            </a:prstTxWarp>
          </a:bodyPr>
          <a:lstStyle/>
          <a:p>
            <a:pPr marL="0" indent="0"/>
            <a:r>
              <a:rPr lang="en-US" dirty="0">
                <a:latin typeface="Helvetica" pitchFamily="2" charset="0"/>
              </a:rPr>
              <a:t>EN 303 687 (Wireless Access System/Radio Local Area Network (WAS/RLAN) in the license-exempt 6 GHz band)</a:t>
            </a:r>
          </a:p>
          <a:p>
            <a:pPr marL="380990" indent="-380990">
              <a:buFont typeface="Arial" panose="020B0604020202020204" pitchFamily="34" charset="0"/>
              <a:buChar char="•"/>
            </a:pPr>
            <a:r>
              <a:rPr lang="en-US" b="0" dirty="0">
                <a:latin typeface="Helvetica" pitchFamily="2" charset="0"/>
              </a:rPr>
              <a:t>Version 1.1.1 published by ETSI and reviewed by European Commission (EC)</a:t>
            </a:r>
          </a:p>
          <a:p>
            <a:pPr marL="380990" indent="-380990">
              <a:buFont typeface="Arial" panose="020B0604020202020204" pitchFamily="34" charset="0"/>
              <a:buChar char="•"/>
            </a:pPr>
            <a:r>
              <a:rPr lang="en-US" b="0" dirty="0">
                <a:latin typeface="Helvetica" pitchFamily="2" charset="0"/>
              </a:rPr>
              <a:t>EC criticizes normative reference to IEEE 802.11ax-2021 because EC does not recognize IEEE as SDO</a:t>
            </a:r>
          </a:p>
          <a:p>
            <a:pPr marL="380990" indent="-380990">
              <a:buFont typeface="Arial" panose="020B0604020202020204" pitchFamily="34" charset="0"/>
              <a:buChar char="•"/>
            </a:pPr>
            <a:r>
              <a:rPr lang="en-US" b="0" dirty="0">
                <a:latin typeface="Helvetica" pitchFamily="2" charset="0"/>
              </a:rPr>
              <a:t>Reference need for the definition of one signal used to conduct an Energy Detection Threshold (EDT) level related test</a:t>
            </a:r>
          </a:p>
          <a:p>
            <a:pPr marL="380990" indent="-380990">
              <a:buFont typeface="Arial" panose="020B0604020202020204" pitchFamily="34" charset="0"/>
              <a:buChar char="•"/>
            </a:pPr>
            <a:r>
              <a:rPr lang="en-US" b="0" dirty="0">
                <a:latin typeface="Helvetica" pitchFamily="2" charset="0"/>
              </a:rPr>
              <a:t>ETSI TC BRAN developed response to EC</a:t>
            </a:r>
          </a:p>
          <a:p>
            <a:pPr marL="380990" indent="-380990">
              <a:buFont typeface="Arial" panose="020B0604020202020204" pitchFamily="34" charset="0"/>
              <a:buChar char="•"/>
            </a:pPr>
            <a:r>
              <a:rPr lang="en-US" b="0" dirty="0">
                <a:latin typeface="Helvetica" pitchFamily="2" charset="0"/>
              </a:rPr>
              <a:t>Waiting for feedback by regarding the use of IEEE 802.11ax-2021 as normative reference</a:t>
            </a:r>
          </a:p>
        </p:txBody>
      </p:sp>
      <p:sp>
        <p:nvSpPr>
          <p:cNvPr id="7" name="Footer Placeholder 6">
            <a:extLst>
              <a:ext uri="{FF2B5EF4-FFF2-40B4-BE49-F238E27FC236}">
                <a16:creationId xmlns:a16="http://schemas.microsoft.com/office/drawing/2014/main" id="{EF1498FB-17A2-477A-9CFE-F9AAD0226153}"/>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0D1ED54E-6761-40D9-8DD2-9293B49C5C0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33D01F0C-151A-4D12-9C3B-45F93EF25C5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52676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503C-F210-AB51-C361-A20C3CC6DB57}"/>
              </a:ext>
            </a:extLst>
          </p:cNvPr>
          <p:cNvSpPr>
            <a:spLocks noGrp="1"/>
          </p:cNvSpPr>
          <p:nvPr>
            <p:ph type="title"/>
          </p:nvPr>
        </p:nvSpPr>
        <p:spPr/>
        <p:txBody>
          <a:bodyPr/>
          <a:lstStyle/>
          <a:p>
            <a:r>
              <a:rPr lang="en-US" dirty="0"/>
              <a:t>ETSI BRAN Update to 802.11 (2/2)</a:t>
            </a:r>
          </a:p>
        </p:txBody>
      </p:sp>
      <p:sp>
        <p:nvSpPr>
          <p:cNvPr id="3" name="Content Placeholder 2">
            <a:extLst>
              <a:ext uri="{FF2B5EF4-FFF2-40B4-BE49-F238E27FC236}">
                <a16:creationId xmlns:a16="http://schemas.microsoft.com/office/drawing/2014/main" id="{C3CBFE3F-7C38-9B1F-2604-A2C100C95452}"/>
              </a:ext>
            </a:extLst>
          </p:cNvPr>
          <p:cNvSpPr>
            <a:spLocks noGrp="1"/>
          </p:cNvSpPr>
          <p:nvPr>
            <p:ph idx="1"/>
          </p:nvPr>
        </p:nvSpPr>
        <p:spPr>
          <a:xfrm>
            <a:off x="914402" y="1908075"/>
            <a:ext cx="10361084" cy="4113213"/>
          </a:xfrm>
          <a:noFill/>
          <a:ln w="9525">
            <a:noFill/>
            <a:round/>
            <a:headEnd/>
            <a:tailEnd/>
          </a:ln>
          <a:effectLst/>
        </p:spPr>
        <p:txBody>
          <a:bodyPr vert="horz" wrap="square" lIns="122880" tIns="61440" rIns="122880" bIns="61440" numCol="1" anchor="t" anchorCtr="0" compatLnSpc="1">
            <a:prstTxWarp prst="textNoShape">
              <a:avLst/>
            </a:prstTxWarp>
          </a:bodyPr>
          <a:lstStyle/>
          <a:p>
            <a:pPr marL="0" indent="0"/>
            <a:r>
              <a:rPr lang="en-US" dirty="0">
                <a:latin typeface="Helvetica" pitchFamily="2" charset="0"/>
              </a:rPr>
              <a:t>EN 301 893 (Wireless Access System/Radio Local Area Network (WAS/RLAN) in the license-exempt 5 GHz band)</a:t>
            </a:r>
          </a:p>
          <a:p>
            <a:pPr marL="380990" indent="-380990">
              <a:buFont typeface="Arial" panose="020B0604020202020204" pitchFamily="34" charset="0"/>
              <a:buChar char="•"/>
            </a:pPr>
            <a:r>
              <a:rPr lang="en-US" b="0" dirty="0">
                <a:latin typeface="Helvetica" pitchFamily="2" charset="0"/>
              </a:rPr>
              <a:t>First national vote (</a:t>
            </a:r>
            <a:r>
              <a:rPr lang="en-US" b="0" dirty="0" err="1">
                <a:latin typeface="Helvetica" pitchFamily="2" charset="0"/>
              </a:rPr>
              <a:t>Standardisation</a:t>
            </a:r>
            <a:r>
              <a:rPr lang="en-US" b="0" dirty="0">
                <a:latin typeface="Helvetica" pitchFamily="2" charset="0"/>
              </a:rPr>
              <a:t> Request deliverables Approval Process, </a:t>
            </a:r>
            <a:r>
              <a:rPr lang="en-US" b="0" dirty="0" err="1">
                <a:latin typeface="Helvetica" pitchFamily="2" charset="0"/>
              </a:rPr>
              <a:t>SRdAP</a:t>
            </a:r>
            <a:r>
              <a:rPr lang="en-US" b="0" dirty="0">
                <a:latin typeface="Helvetica" pitchFamily="2" charset="0"/>
              </a:rPr>
              <a:t>) completed  (note: </a:t>
            </a:r>
            <a:r>
              <a:rPr lang="en-US" b="0" dirty="0" err="1">
                <a:latin typeface="Helvetica" pitchFamily="2" charset="0"/>
              </a:rPr>
              <a:t>SRdAP</a:t>
            </a:r>
            <a:r>
              <a:rPr lang="en-US" b="0" dirty="0">
                <a:latin typeface="Helvetica" pitchFamily="2" charset="0"/>
              </a:rPr>
              <a:t> replacing ENAP)</a:t>
            </a:r>
          </a:p>
          <a:p>
            <a:pPr marL="380990" indent="-380990">
              <a:buFont typeface="Arial" panose="020B0604020202020204" pitchFamily="34" charset="0"/>
              <a:buChar char="•"/>
            </a:pPr>
            <a:r>
              <a:rPr lang="en-US" b="0" dirty="0">
                <a:latin typeface="Helvetica" pitchFamily="2" charset="0"/>
              </a:rPr>
              <a:t>All </a:t>
            </a:r>
            <a:r>
              <a:rPr lang="en-US" b="0" dirty="0" err="1">
                <a:latin typeface="Helvetica" pitchFamily="2" charset="0"/>
              </a:rPr>
              <a:t>SRdAP</a:t>
            </a:r>
            <a:r>
              <a:rPr lang="en-US" b="0" dirty="0">
                <a:latin typeface="Helvetica" pitchFamily="2" charset="0"/>
              </a:rPr>
              <a:t> comments resolved</a:t>
            </a:r>
          </a:p>
          <a:p>
            <a:pPr marL="380990" indent="-380990">
              <a:buFont typeface="Arial" panose="020B0604020202020204" pitchFamily="34" charset="0"/>
              <a:buChar char="•"/>
            </a:pPr>
            <a:r>
              <a:rPr lang="en-US" b="0" dirty="0">
                <a:latin typeface="Helvetica" pitchFamily="2" charset="0"/>
              </a:rPr>
              <a:t>Since draft uses IEEE 802.11-2020 as normative reference, TC BRAN expects similar issues with the EC.</a:t>
            </a:r>
          </a:p>
        </p:txBody>
      </p:sp>
      <p:sp>
        <p:nvSpPr>
          <p:cNvPr id="7" name="Footer Placeholder 6">
            <a:extLst>
              <a:ext uri="{FF2B5EF4-FFF2-40B4-BE49-F238E27FC236}">
                <a16:creationId xmlns:a16="http://schemas.microsoft.com/office/drawing/2014/main" id="{99ADBF70-A159-4026-BDAE-44888E2F020C}"/>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CA31C73B-287D-4176-8444-1A2A9B9A1CE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0950F5DC-34FC-45B2-98D8-5FE312BD9CE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4818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5567B-2CFC-8223-6950-BF298979C3C7}"/>
              </a:ext>
            </a:extLst>
          </p:cNvPr>
          <p:cNvSpPr>
            <a:spLocks noGrp="1"/>
          </p:cNvSpPr>
          <p:nvPr>
            <p:ph type="title"/>
          </p:nvPr>
        </p:nvSpPr>
        <p:spPr/>
        <p:txBody>
          <a:bodyPr/>
          <a:lstStyle/>
          <a:p>
            <a:r>
              <a:rPr lang="en-US" dirty="0"/>
              <a:t>Update from Bluetooth SIG Work</a:t>
            </a:r>
          </a:p>
        </p:txBody>
      </p:sp>
      <p:sp>
        <p:nvSpPr>
          <p:cNvPr id="3" name="Content Placeholder 2">
            <a:extLst>
              <a:ext uri="{FF2B5EF4-FFF2-40B4-BE49-F238E27FC236}">
                <a16:creationId xmlns:a16="http://schemas.microsoft.com/office/drawing/2014/main" id="{0CBA3634-F82D-A682-0C6D-7A0026D646D3}"/>
              </a:ext>
            </a:extLst>
          </p:cNvPr>
          <p:cNvSpPr>
            <a:spLocks noGrp="1"/>
          </p:cNvSpPr>
          <p:nvPr>
            <p:ph idx="1"/>
          </p:nvPr>
        </p:nvSpPr>
        <p:spPr>
          <a:xfrm>
            <a:off x="914402" y="1908075"/>
            <a:ext cx="10361084" cy="4113213"/>
          </a:xfrm>
        </p:spPr>
        <p:txBody>
          <a:bodyPr/>
          <a:lstStyle/>
          <a:p>
            <a:r>
              <a:rPr lang="en-US" sz="2133" dirty="0"/>
              <a:t>Recent actions</a:t>
            </a:r>
          </a:p>
          <a:p>
            <a:pPr marL="380990" indent="-380990">
              <a:buFont typeface="Arial" panose="020B0604020202020204" pitchFamily="34" charset="0"/>
              <a:buChar char="•"/>
            </a:pPr>
            <a:r>
              <a:rPr lang="en-US" sz="2133" dirty="0"/>
              <a:t>Participating in and contributing to the ETSI BRAN</a:t>
            </a:r>
          </a:p>
          <a:p>
            <a:pPr marL="380990" indent="-380990">
              <a:buFont typeface="Arial" panose="020B0604020202020204" pitchFamily="34" charset="0"/>
              <a:buChar char="•"/>
            </a:pPr>
            <a:r>
              <a:rPr lang="en-US" sz="2133" dirty="0">
                <a:sym typeface="Wingdings" pitchFamily="2" charset="2"/>
              </a:rPr>
              <a:t> </a:t>
            </a:r>
            <a:r>
              <a:rPr lang="en-US" sz="2133" dirty="0"/>
              <a:t>Proposed channel access scheme to ETSI BRAN (BRAN(24)123a003)</a:t>
            </a:r>
          </a:p>
          <a:p>
            <a:pPr marL="380990" indent="-380990">
              <a:buFont typeface="Arial" panose="020B0604020202020204" pitchFamily="34" charset="0"/>
              <a:buChar char="•"/>
            </a:pPr>
            <a:endParaRPr lang="en-US" sz="2133" dirty="0"/>
          </a:p>
          <a:p>
            <a:pPr marL="0" indent="0"/>
            <a:r>
              <a:rPr lang="en-US" sz="2133" dirty="0"/>
              <a:t>Next steps</a:t>
            </a:r>
          </a:p>
          <a:p>
            <a:pPr marL="380990" indent="-380990">
              <a:buFont typeface="Arial" panose="020B0604020202020204" pitchFamily="34" charset="0"/>
              <a:buChar char="•"/>
            </a:pPr>
            <a:r>
              <a:rPr lang="en-US" sz="1733" dirty="0"/>
              <a:t>Exploring enhanced sharing mechanisms for the 5725 – 5850 MHz band</a:t>
            </a:r>
          </a:p>
          <a:p>
            <a:pPr marL="380990" indent="-380990">
              <a:buFont typeface="Arial" panose="020B0604020202020204" pitchFamily="34" charset="0"/>
              <a:buChar char="•"/>
            </a:pPr>
            <a:endParaRPr lang="en-US" sz="1733" dirty="0"/>
          </a:p>
          <a:p>
            <a:endParaRPr lang="en-US" sz="2133" dirty="0"/>
          </a:p>
        </p:txBody>
      </p:sp>
      <p:sp>
        <p:nvSpPr>
          <p:cNvPr id="7" name="Footer Placeholder 6">
            <a:extLst>
              <a:ext uri="{FF2B5EF4-FFF2-40B4-BE49-F238E27FC236}">
                <a16:creationId xmlns:a16="http://schemas.microsoft.com/office/drawing/2014/main" id="{103936D2-E562-4908-A716-4305696BB07A}"/>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CA770DC2-827D-4FD9-B378-D3FE08CBA6D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27908D12-5C26-402E-B6B2-B84760EF044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17276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A289F5-6754-68A3-993D-EB8D264950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0F4F9C-C33A-9127-D6AF-84073E48206F}"/>
              </a:ext>
            </a:extLst>
          </p:cNvPr>
          <p:cNvSpPr>
            <a:spLocks noGrp="1"/>
          </p:cNvSpPr>
          <p:nvPr>
            <p:ph type="title"/>
          </p:nvPr>
        </p:nvSpPr>
        <p:spPr/>
        <p:txBody>
          <a:bodyPr/>
          <a:lstStyle/>
          <a:p>
            <a:r>
              <a:rPr lang="en-US" dirty="0"/>
              <a:t>Technical Submissions &amp; Discussion Items (1/2)</a:t>
            </a:r>
          </a:p>
        </p:txBody>
      </p:sp>
      <p:sp>
        <p:nvSpPr>
          <p:cNvPr id="3" name="Content Placeholder 2">
            <a:extLst>
              <a:ext uri="{FF2B5EF4-FFF2-40B4-BE49-F238E27FC236}">
                <a16:creationId xmlns:a16="http://schemas.microsoft.com/office/drawing/2014/main" id="{FBF7309B-6E82-FBF4-7F3E-230A8BD0DD9D}"/>
              </a:ext>
            </a:extLst>
          </p:cNvPr>
          <p:cNvSpPr>
            <a:spLocks noGrp="1"/>
          </p:cNvSpPr>
          <p:nvPr>
            <p:ph idx="1"/>
          </p:nvPr>
        </p:nvSpPr>
        <p:spPr>
          <a:xfrm>
            <a:off x="914402" y="1796819"/>
            <a:ext cx="10361084" cy="4113213"/>
          </a:xfrm>
        </p:spPr>
        <p:txBody>
          <a:bodyPr/>
          <a:lstStyle/>
          <a:p>
            <a:r>
              <a:rPr lang="en-US" dirty="0"/>
              <a:t>NB Status Update (11-24/907r0)</a:t>
            </a:r>
          </a:p>
          <a:p>
            <a:pPr marL="380990" indent="-380990">
              <a:buFont typeface="Arial" panose="020B0604020202020204" pitchFamily="34" charset="0"/>
              <a:buChar char="•"/>
            </a:pPr>
            <a:r>
              <a:rPr lang="en-GB" dirty="0"/>
              <a:t>Summary of current activities, including discussion between .11 and .15.4ab</a:t>
            </a:r>
          </a:p>
          <a:p>
            <a:pPr marL="380990" indent="-380990">
              <a:buFont typeface="Arial" panose="020B0604020202020204" pitchFamily="34" charset="0"/>
              <a:buChar char="•"/>
            </a:pPr>
            <a:r>
              <a:rPr lang="en-GB" dirty="0"/>
              <a:t>Review of channel access proposal introduced by BT SIG to ETSI BRAN (BRAN(24)123a003)</a:t>
            </a:r>
          </a:p>
          <a:p>
            <a:pPr marL="380990" indent="-380990">
              <a:buFont typeface="Arial" panose="020B0604020202020204" pitchFamily="34" charset="0"/>
              <a:buChar char="•"/>
            </a:pPr>
            <a:endParaRPr lang="en-GB" dirty="0"/>
          </a:p>
          <a:p>
            <a:pPr marL="0" indent="0"/>
            <a:r>
              <a:rPr lang="en-GB" dirty="0"/>
              <a:t>Impact of non-listing of EN 303 687 in the OJEU (11-24/922r0)</a:t>
            </a:r>
          </a:p>
          <a:p>
            <a:pPr marL="380990" indent="-380990">
              <a:buFont typeface="Arial" panose="020B0604020202020204" pitchFamily="34" charset="0"/>
              <a:buChar char="•"/>
            </a:pPr>
            <a:r>
              <a:rPr lang="en-GB" dirty="0"/>
              <a:t>IEEE staff and LMSC Chair attended to provide feedback</a:t>
            </a:r>
          </a:p>
          <a:p>
            <a:pPr marL="380990" indent="-380990">
              <a:buFont typeface="Arial" panose="020B0604020202020204" pitchFamily="34" charset="0"/>
              <a:buChar char="•"/>
            </a:pPr>
            <a:r>
              <a:rPr lang="en-GB" dirty="0"/>
              <a:t>IEEE open to evaluate request to grant copyright for citing / copying relevant parts of the standard</a:t>
            </a:r>
          </a:p>
        </p:txBody>
      </p:sp>
      <p:sp>
        <p:nvSpPr>
          <p:cNvPr id="7" name="Footer Placeholder 6">
            <a:extLst>
              <a:ext uri="{FF2B5EF4-FFF2-40B4-BE49-F238E27FC236}">
                <a16:creationId xmlns:a16="http://schemas.microsoft.com/office/drawing/2014/main" id="{40DA95BE-1840-4A80-BA32-7D69E0B8AC31}"/>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B9087BEF-3455-4F50-AE82-10799D775C6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D70F46C8-1A8C-40BB-A771-776B95624A2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7946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5529E-50C9-77FD-8B0A-916CBC7EF2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8209A5-7EB3-6F64-6FCE-EB9FC836930E}"/>
              </a:ext>
            </a:extLst>
          </p:cNvPr>
          <p:cNvSpPr>
            <a:spLocks noGrp="1"/>
          </p:cNvSpPr>
          <p:nvPr>
            <p:ph type="title"/>
          </p:nvPr>
        </p:nvSpPr>
        <p:spPr/>
        <p:txBody>
          <a:bodyPr/>
          <a:lstStyle/>
          <a:p>
            <a:r>
              <a:rPr lang="en-US" dirty="0"/>
              <a:t>Technical Submissions &amp; Discussion Items (2/2)</a:t>
            </a:r>
          </a:p>
        </p:txBody>
      </p:sp>
      <p:sp>
        <p:nvSpPr>
          <p:cNvPr id="3" name="Content Placeholder 2">
            <a:extLst>
              <a:ext uri="{FF2B5EF4-FFF2-40B4-BE49-F238E27FC236}">
                <a16:creationId xmlns:a16="http://schemas.microsoft.com/office/drawing/2014/main" id="{444602BA-8F35-863B-9EDE-0448583135B0}"/>
              </a:ext>
            </a:extLst>
          </p:cNvPr>
          <p:cNvSpPr>
            <a:spLocks noGrp="1"/>
          </p:cNvSpPr>
          <p:nvPr>
            <p:ph idx="1"/>
          </p:nvPr>
        </p:nvSpPr>
        <p:spPr>
          <a:xfrm>
            <a:off x="914402" y="1796819"/>
            <a:ext cx="10361084" cy="4113213"/>
          </a:xfrm>
        </p:spPr>
        <p:txBody>
          <a:bodyPr/>
          <a:lstStyle/>
          <a:p>
            <a:r>
              <a:rPr lang="en-US" dirty="0"/>
              <a:t>Joint Session </a:t>
            </a:r>
            <a:r>
              <a:rPr lang="en-US" dirty="0" err="1"/>
              <a:t>Coex</a:t>
            </a:r>
            <a:r>
              <a:rPr lang="en-US" dirty="0"/>
              <a:t> SC with 802.15.4ab</a:t>
            </a:r>
          </a:p>
          <a:p>
            <a:pPr marL="0" indent="0"/>
            <a:r>
              <a:rPr lang="en-US" b="0" dirty="0"/>
              <a:t>Continued discussion on CCA modes</a:t>
            </a:r>
          </a:p>
          <a:p>
            <a:pPr marL="380990" indent="-380990">
              <a:buFont typeface="Arial" panose="020B0604020202020204" pitchFamily="34" charset="0"/>
              <a:buChar char="•"/>
            </a:pPr>
            <a:r>
              <a:rPr lang="en-US" b="0" dirty="0"/>
              <a:t>CCA Modes in 802.15.4 (11-24/360r3)</a:t>
            </a:r>
          </a:p>
          <a:p>
            <a:pPr marL="380990" indent="-380990">
              <a:buFont typeface="Arial" panose="020B0604020202020204" pitchFamily="34" charset="0"/>
              <a:buChar char="•"/>
            </a:pPr>
            <a:r>
              <a:rPr lang="en-US" b="0" dirty="0"/>
              <a:t>Response to </a:t>
            </a:r>
            <a:r>
              <a:rPr lang="en-US" b="0" dirty="0" err="1"/>
              <a:t>CoexSC</a:t>
            </a:r>
            <a:r>
              <a:rPr lang="en-US" b="0" dirty="0"/>
              <a:t> 11-24 360r3 (15-24/212r5)</a:t>
            </a:r>
          </a:p>
          <a:p>
            <a:pPr marL="380990" indent="-380990">
              <a:buFont typeface="Arial" panose="020B0604020202020204" pitchFamily="34" charset="0"/>
              <a:buChar char="•"/>
            </a:pPr>
            <a:endParaRPr lang="en-US" b="0" dirty="0"/>
          </a:p>
          <a:p>
            <a:pPr marL="0" indent="0"/>
            <a:r>
              <a:rPr lang="en-US" b="0" dirty="0"/>
              <a:t>Addition information item</a:t>
            </a:r>
          </a:p>
          <a:p>
            <a:pPr marL="380990" indent="-380990">
              <a:buFont typeface="Arial" panose="020B0604020202020204" pitchFamily="34" charset="0"/>
              <a:buChar char="•"/>
            </a:pPr>
            <a:r>
              <a:rPr lang="en-US" b="0" dirty="0"/>
              <a:t>FCC Filing for for PNT and 5G in 900 MHz (15-24/280r0)</a:t>
            </a:r>
          </a:p>
        </p:txBody>
      </p:sp>
      <p:sp>
        <p:nvSpPr>
          <p:cNvPr id="7" name="Footer Placeholder 6">
            <a:extLst>
              <a:ext uri="{FF2B5EF4-FFF2-40B4-BE49-F238E27FC236}">
                <a16:creationId xmlns:a16="http://schemas.microsoft.com/office/drawing/2014/main" id="{4320CA76-EC50-48E6-B362-87A07BF826D4}"/>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1047A95C-01EF-44BC-BD4D-DA59E18F34D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9B1F67F9-DDEB-4A50-AAFB-A9FB82C393A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035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AD243-3AA6-87D8-6191-370CAF77D1E4}"/>
              </a:ext>
            </a:extLst>
          </p:cNvPr>
          <p:cNvSpPr>
            <a:spLocks noGrp="1"/>
          </p:cNvSpPr>
          <p:nvPr>
            <p:ph type="title"/>
          </p:nvPr>
        </p:nvSpPr>
        <p:spPr/>
        <p:txBody>
          <a:bodyPr/>
          <a:lstStyle/>
          <a:p>
            <a:r>
              <a:rPr lang="en-US" dirty="0"/>
              <a:t>Plans for July</a:t>
            </a:r>
          </a:p>
        </p:txBody>
      </p:sp>
      <p:sp>
        <p:nvSpPr>
          <p:cNvPr id="3" name="Content Placeholder 2">
            <a:extLst>
              <a:ext uri="{FF2B5EF4-FFF2-40B4-BE49-F238E27FC236}">
                <a16:creationId xmlns:a16="http://schemas.microsoft.com/office/drawing/2014/main" id="{A67A459E-2387-4221-74BE-AFF3B6A1FED5}"/>
              </a:ext>
            </a:extLst>
          </p:cNvPr>
          <p:cNvSpPr>
            <a:spLocks noGrp="1"/>
          </p:cNvSpPr>
          <p:nvPr>
            <p:ph idx="1"/>
          </p:nvPr>
        </p:nvSpPr>
        <p:spPr>
          <a:xfrm>
            <a:off x="914294" y="1372394"/>
            <a:ext cx="10361084" cy="4113213"/>
          </a:xfrm>
        </p:spPr>
        <p:txBody>
          <a:bodyPr/>
          <a:lstStyle/>
          <a:p>
            <a:pPr marL="0" indent="0"/>
            <a:r>
              <a:rPr lang="en-US" sz="1867" dirty="0" err="1"/>
              <a:t>Coex</a:t>
            </a:r>
            <a:r>
              <a:rPr lang="en-US" sz="1867" dirty="0"/>
              <a:t> slots:</a:t>
            </a:r>
          </a:p>
          <a:p>
            <a:pPr marL="380990" indent="-380990">
              <a:buFont typeface="Arial" panose="020B0604020202020204" pitchFamily="34" charset="0"/>
              <a:buChar char="•"/>
            </a:pPr>
            <a:r>
              <a:rPr lang="en-US" sz="1867" dirty="0"/>
              <a:t>One joint 802.11 </a:t>
            </a:r>
            <a:r>
              <a:rPr lang="en-US" sz="1867" dirty="0" err="1"/>
              <a:t>Coex</a:t>
            </a:r>
            <a:r>
              <a:rPr lang="en-US" sz="1867" dirty="0"/>
              <a:t> SC – 802.15.4ab – Tuesday EVE</a:t>
            </a:r>
          </a:p>
          <a:p>
            <a:pPr marL="380990" indent="-380990">
              <a:buFont typeface="Arial" panose="020B0604020202020204" pitchFamily="34" charset="0"/>
              <a:buChar char="•"/>
            </a:pPr>
            <a:r>
              <a:rPr lang="en-US" sz="1867" dirty="0"/>
              <a:t>Two dot11 </a:t>
            </a:r>
            <a:r>
              <a:rPr lang="en-US" sz="1867" dirty="0" err="1"/>
              <a:t>Coex</a:t>
            </a:r>
            <a:r>
              <a:rPr lang="en-US" sz="1867" dirty="0"/>
              <a:t> (only) slot (one before and one after the joint session with .15.4ab)</a:t>
            </a:r>
          </a:p>
          <a:p>
            <a:pPr marL="0" indent="0"/>
            <a:endParaRPr lang="en-US" sz="1867" dirty="0"/>
          </a:p>
          <a:p>
            <a:pPr marL="0" indent="0"/>
            <a:r>
              <a:rPr lang="en-US" sz="1867" dirty="0"/>
              <a:t>Joint dot11 dot15.4ab slot:</a:t>
            </a:r>
          </a:p>
          <a:p>
            <a:pPr marL="380990" indent="-380990">
              <a:buFont typeface="Arial" panose="020B0604020202020204" pitchFamily="34" charset="0"/>
              <a:buChar char="•"/>
            </a:pPr>
            <a:r>
              <a:rPr lang="en-US" sz="1867" dirty="0"/>
              <a:t>Continue discussion on channel access schemes</a:t>
            </a:r>
          </a:p>
          <a:p>
            <a:pPr marL="0" indent="0"/>
            <a:endParaRPr lang="en-US" sz="1867" dirty="0"/>
          </a:p>
          <a:p>
            <a:pPr marL="0" indent="0"/>
            <a:r>
              <a:rPr lang="en-US" sz="1867" dirty="0" err="1"/>
              <a:t>Coex</a:t>
            </a:r>
            <a:r>
              <a:rPr lang="en-US" sz="1867" dirty="0"/>
              <a:t> (only):</a:t>
            </a:r>
          </a:p>
          <a:p>
            <a:pPr marL="380990" indent="-380990">
              <a:buFont typeface="Arial" panose="020B0604020202020204" pitchFamily="34" charset="0"/>
              <a:buChar char="•"/>
            </a:pPr>
            <a:r>
              <a:rPr lang="en-US" sz="1867" dirty="0"/>
              <a:t>Update on ETSI BRAN</a:t>
            </a:r>
          </a:p>
          <a:p>
            <a:pPr marL="380990" indent="-380990">
              <a:buFont typeface="Arial" panose="020B0604020202020204" pitchFamily="34" charset="0"/>
              <a:buChar char="•"/>
            </a:pPr>
            <a:r>
              <a:rPr lang="en-US" sz="1867" dirty="0"/>
              <a:t>Update on Bluetooth SIG</a:t>
            </a:r>
          </a:p>
          <a:p>
            <a:pPr marL="380990" indent="-380990">
              <a:buFont typeface="Arial" panose="020B0604020202020204" pitchFamily="34" charset="0"/>
              <a:buChar char="•"/>
            </a:pPr>
            <a:r>
              <a:rPr lang="en-US" sz="1867" dirty="0"/>
              <a:t>Technical submissions (tba)</a:t>
            </a:r>
          </a:p>
          <a:p>
            <a:pPr marL="0" indent="0"/>
            <a:endParaRPr lang="en-US" sz="1867" dirty="0"/>
          </a:p>
          <a:p>
            <a:pPr marL="0" indent="0"/>
            <a:r>
              <a:rPr lang="en-US" sz="1867" dirty="0"/>
              <a:t>Note: coexistence-related topics are welcome. Please contact the Chair</a:t>
            </a:r>
          </a:p>
        </p:txBody>
      </p:sp>
      <p:sp>
        <p:nvSpPr>
          <p:cNvPr id="7" name="Footer Placeholder 6">
            <a:extLst>
              <a:ext uri="{FF2B5EF4-FFF2-40B4-BE49-F238E27FC236}">
                <a16:creationId xmlns:a16="http://schemas.microsoft.com/office/drawing/2014/main" id="{D5878174-E4EB-40C1-ACB3-64D44BC27E1A}"/>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ADDF9219-2B26-42F9-88AC-6BF27FF9C1C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5D6259B2-5F4B-4E3F-A067-9B6A0BF707C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79798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References for this week</a:t>
            </a:r>
          </a:p>
        </p:txBody>
      </p:sp>
      <p:sp>
        <p:nvSpPr>
          <p:cNvPr id="11266" name="Rectangle 2"/>
          <p:cNvSpPr>
            <a:spLocks noGrp="1" noChangeArrowheads="1"/>
          </p:cNvSpPr>
          <p:nvPr>
            <p:ph type="body" idx="1"/>
          </p:nvPr>
        </p:nvSpPr>
        <p:spPr>
          <a:xfrm>
            <a:off x="840791" y="1981202"/>
            <a:ext cx="10631807" cy="4208463"/>
          </a:xfrm>
          <a:ln/>
        </p:spPr>
        <p:txBody>
          <a:bodyPr/>
          <a:lstStyle/>
          <a:p>
            <a:r>
              <a:rPr lang="en-US" dirty="0"/>
              <a:t>Agenda for this week:				11-24/0620</a:t>
            </a:r>
          </a:p>
          <a:p>
            <a:r>
              <a:rPr lang="en-US" dirty="0"/>
              <a:t>Snapshot Slide:						11-24/0621</a:t>
            </a:r>
          </a:p>
          <a:p>
            <a:r>
              <a:rPr lang="en-US" dirty="0"/>
              <a:t>Meeting / Chair’s Slide Deck:		11-24/0622</a:t>
            </a:r>
          </a:p>
          <a:p>
            <a:r>
              <a:rPr lang="en-US" dirty="0"/>
              <a:t>Closing report:						11-24/0623</a:t>
            </a:r>
          </a:p>
          <a:p>
            <a:r>
              <a:rPr lang="en-US" dirty="0"/>
              <a:t>Meeting minutes:					11-24/0932</a:t>
            </a:r>
          </a:p>
        </p:txBody>
      </p:sp>
      <p:sp>
        <p:nvSpPr>
          <p:cNvPr id="2" name="Footer Placeholder 1">
            <a:extLst>
              <a:ext uri="{FF2B5EF4-FFF2-40B4-BE49-F238E27FC236}">
                <a16:creationId xmlns:a16="http://schemas.microsoft.com/office/drawing/2014/main" id="{AA4F436E-175C-483F-857F-8CAB8915313D}"/>
              </a:ext>
            </a:extLst>
          </p:cNvPr>
          <p:cNvSpPr>
            <a:spLocks noGrp="1"/>
          </p:cNvSpPr>
          <p:nvPr>
            <p:ph type="ftr" idx="14"/>
          </p:nvPr>
        </p:nvSpPr>
        <p:spPr/>
        <p:txBody>
          <a:bodyPr/>
          <a:lstStyle/>
          <a:p>
            <a:r>
              <a:rPr lang="en-GB"/>
              <a:t>Marc Emmelmann, Self</a:t>
            </a:r>
            <a:endParaRPr lang="en-GB" dirty="0"/>
          </a:p>
        </p:txBody>
      </p:sp>
      <p:sp>
        <p:nvSpPr>
          <p:cNvPr id="3" name="Slide Number Placeholder 2">
            <a:extLst>
              <a:ext uri="{FF2B5EF4-FFF2-40B4-BE49-F238E27FC236}">
                <a16:creationId xmlns:a16="http://schemas.microsoft.com/office/drawing/2014/main" id="{6B80DA4D-CF0E-43E9-8475-AA22946F325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0D00EC80-2EA7-4926-B83C-B8F1EA907FA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49212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A73AD-25FB-F0D2-7D67-1E211FDCF9B5}"/>
              </a:ext>
            </a:extLst>
          </p:cNvPr>
          <p:cNvSpPr>
            <a:spLocks noGrp="1"/>
          </p:cNvSpPr>
          <p:nvPr>
            <p:ph type="title"/>
          </p:nvPr>
        </p:nvSpPr>
        <p:spPr/>
        <p:txBody>
          <a:bodyPr/>
          <a:lstStyle/>
          <a:p>
            <a:r>
              <a:rPr lang="en-US" dirty="0" err="1"/>
              <a:t>Coex</a:t>
            </a:r>
            <a:r>
              <a:rPr lang="en-US" dirty="0"/>
              <a:t> Submissions</a:t>
            </a:r>
          </a:p>
        </p:txBody>
      </p:sp>
      <p:graphicFrame>
        <p:nvGraphicFramePr>
          <p:cNvPr id="3" name="Table 2">
            <a:extLst>
              <a:ext uri="{FF2B5EF4-FFF2-40B4-BE49-F238E27FC236}">
                <a16:creationId xmlns:a16="http://schemas.microsoft.com/office/drawing/2014/main" id="{1E04B8A0-4404-0DB2-37AE-C47566E6031A}"/>
              </a:ext>
            </a:extLst>
          </p:cNvPr>
          <p:cNvGraphicFramePr>
            <a:graphicFrameLocks noGrp="1"/>
          </p:cNvGraphicFramePr>
          <p:nvPr>
            <p:extLst>
              <p:ext uri="{D42A27DB-BD31-4B8C-83A1-F6EECF244321}">
                <p14:modId xmlns:p14="http://schemas.microsoft.com/office/powerpoint/2010/main" val="958205945"/>
              </p:ext>
            </p:extLst>
          </p:nvPr>
        </p:nvGraphicFramePr>
        <p:xfrm>
          <a:off x="2250017" y="1892830"/>
          <a:ext cx="7694699" cy="4112681"/>
        </p:xfrm>
        <a:graphic>
          <a:graphicData uri="http://schemas.openxmlformats.org/drawingml/2006/table">
            <a:tbl>
              <a:tblPr>
                <a:tableStyleId>{21E4AEA4-8DFA-4A89-87EB-49C32662AFE0}</a:tableStyleId>
              </a:tblPr>
              <a:tblGrid>
                <a:gridCol w="5606316">
                  <a:extLst>
                    <a:ext uri="{9D8B030D-6E8A-4147-A177-3AD203B41FA5}">
                      <a16:colId xmlns:a16="http://schemas.microsoft.com/office/drawing/2014/main" val="253797500"/>
                    </a:ext>
                  </a:extLst>
                </a:gridCol>
                <a:gridCol w="2088383">
                  <a:extLst>
                    <a:ext uri="{9D8B030D-6E8A-4147-A177-3AD203B41FA5}">
                      <a16:colId xmlns:a16="http://schemas.microsoft.com/office/drawing/2014/main" val="1050621624"/>
                    </a:ext>
                  </a:extLst>
                </a:gridCol>
              </a:tblGrid>
              <a:tr h="281917">
                <a:tc>
                  <a:txBody>
                    <a:bodyPr/>
                    <a:lstStyle/>
                    <a:p>
                      <a:pPr algn="l" fontAlgn="t"/>
                      <a:r>
                        <a:rPr lang="en-US" sz="1600" u="sng" strike="noStrike">
                          <a:effectLst/>
                        </a:rPr>
                        <a:t>Bluetooth SG update</a:t>
                      </a:r>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sng" strike="noStrike">
                          <a:effectLst/>
                        </a:rPr>
                        <a:t>11-24/717</a:t>
                      </a:r>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1330795969"/>
                  </a:ext>
                </a:extLst>
              </a:tr>
              <a:tr h="265335">
                <a:tc>
                  <a:txBody>
                    <a:bodyPr/>
                    <a:lstStyle/>
                    <a:p>
                      <a:pPr algn="l" fontAlgn="b"/>
                      <a:endParaRPr lang="en-US" sz="1600" b="1" i="0" u="sng" strike="noStrike">
                        <a:solidFill>
                          <a:srgbClr val="000000"/>
                        </a:solidFill>
                        <a:effectLst/>
                        <a:latin typeface="Arial" panose="020B0604020202020204" pitchFamily="34" charset="0"/>
                      </a:endParaRPr>
                    </a:p>
                  </a:txBody>
                  <a:tcPr marL="12437" marR="12437" marT="12437" marB="0" anchor="b"/>
                </a:tc>
                <a:tc>
                  <a:txBody>
                    <a:bodyPr/>
                    <a:lstStyle/>
                    <a:p>
                      <a:pPr algn="l" fontAlgn="b"/>
                      <a:endParaRPr lang="en-US" sz="1600" b="1" i="0" u="sng" strike="noStrike">
                        <a:solidFill>
                          <a:srgbClr val="000000"/>
                        </a:solidFill>
                        <a:effectLst/>
                        <a:latin typeface="Arial" panose="020B0604020202020204" pitchFamily="34" charset="0"/>
                      </a:endParaRPr>
                    </a:p>
                  </a:txBody>
                  <a:tcPr marL="12437" marR="12437" marT="12437" marB="0" anchor="b"/>
                </a:tc>
                <a:extLst>
                  <a:ext uri="{0D108BD9-81ED-4DB2-BD59-A6C34878D82A}">
                    <a16:rowId xmlns:a16="http://schemas.microsoft.com/office/drawing/2014/main" val="2136185926"/>
                  </a:ext>
                </a:extLst>
              </a:tr>
              <a:tr h="281917">
                <a:tc>
                  <a:txBody>
                    <a:bodyPr/>
                    <a:lstStyle/>
                    <a:p>
                      <a:pPr algn="l" fontAlgn="t"/>
                      <a:r>
                        <a:rPr lang="en-US" sz="1600" u="sng" strike="noStrike">
                          <a:effectLst/>
                        </a:rPr>
                        <a:t>ETSI TC BRAN update</a:t>
                      </a:r>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sng" strike="noStrike">
                          <a:effectLst/>
                        </a:rPr>
                        <a:t>11-24/910</a:t>
                      </a:r>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1546105586"/>
                  </a:ext>
                </a:extLst>
              </a:tr>
              <a:tr h="265335">
                <a:tc>
                  <a:txBody>
                    <a:bodyPr/>
                    <a:lstStyle/>
                    <a:p>
                      <a:pPr algn="l" fontAlgn="t"/>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4090132601"/>
                  </a:ext>
                </a:extLst>
              </a:tr>
              <a:tr h="281917">
                <a:tc>
                  <a:txBody>
                    <a:bodyPr/>
                    <a:lstStyle/>
                    <a:p>
                      <a:pPr algn="l" fontAlgn="t"/>
                      <a:r>
                        <a:rPr lang="en-US" sz="1600" u="sng" strike="noStrike">
                          <a:effectLst/>
                        </a:rPr>
                        <a:t>Impact of non-listing of EN 303 687 in the OJEU</a:t>
                      </a:r>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sng" strike="noStrike">
                          <a:effectLst/>
                        </a:rPr>
                        <a:t>11-24/922</a:t>
                      </a:r>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156394038"/>
                  </a:ext>
                </a:extLst>
              </a:tr>
              <a:tr h="265335">
                <a:tc>
                  <a:txBody>
                    <a:bodyPr/>
                    <a:lstStyle/>
                    <a:p>
                      <a:pPr algn="l" fontAlgn="t"/>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3213787579"/>
                  </a:ext>
                </a:extLst>
              </a:tr>
              <a:tr h="281917">
                <a:tc>
                  <a:txBody>
                    <a:bodyPr/>
                    <a:lstStyle/>
                    <a:p>
                      <a:pPr algn="l" fontAlgn="t"/>
                      <a:r>
                        <a:rPr lang="en-US" sz="1600" u="sng" strike="noStrike">
                          <a:effectLst/>
                        </a:rPr>
                        <a:t>NB Status Update</a:t>
                      </a:r>
                      <a:endParaRPr lang="en-US" sz="1600" b="1" i="0" u="sng"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sng" strike="noStrike">
                          <a:effectLst/>
                        </a:rPr>
                        <a:t>11-24/907</a:t>
                      </a:r>
                      <a:endParaRPr lang="en-US" sz="1600" b="1" i="0" u="sng"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2138863578"/>
                  </a:ext>
                </a:extLst>
              </a:tr>
              <a:tr h="265335">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extLst>
                  <a:ext uri="{0D108BD9-81ED-4DB2-BD59-A6C34878D82A}">
                    <a16:rowId xmlns:a16="http://schemas.microsoft.com/office/drawing/2014/main" val="3095403359"/>
                  </a:ext>
                </a:extLst>
              </a:tr>
              <a:tr h="281917">
                <a:tc>
                  <a:txBody>
                    <a:bodyPr/>
                    <a:lstStyle/>
                    <a:p>
                      <a:pPr algn="l" fontAlgn="t"/>
                      <a:r>
                        <a:rPr lang="en-US" sz="1600" u="none" strike="noStrike">
                          <a:effectLst/>
                        </a:rPr>
                        <a:t>FCC Filing for for PNT and 5G in 900 MHz</a:t>
                      </a:r>
                      <a:endParaRPr lang="en-US" sz="1600" b="1" i="0" u="none"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none" strike="noStrike">
                          <a:effectLst/>
                        </a:rPr>
                        <a:t>15-24/0280r0</a:t>
                      </a:r>
                      <a:endParaRPr lang="en-US" sz="1600" b="1" i="0" u="none"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3785629221"/>
                  </a:ext>
                </a:extLst>
              </a:tr>
              <a:tr h="265335">
                <a:tc>
                  <a:txBody>
                    <a:bodyPr/>
                    <a:lstStyle/>
                    <a:p>
                      <a:pPr algn="l" fontAlgn="t"/>
                      <a:endParaRPr lang="en-US" sz="1600" b="1" i="0" u="none" strike="noStrike">
                        <a:solidFill>
                          <a:srgbClr val="000000"/>
                        </a:solidFill>
                        <a:effectLst/>
                        <a:latin typeface="Arial" panose="020B0604020202020204" pitchFamily="34" charset="0"/>
                      </a:endParaRPr>
                    </a:p>
                  </a:txBody>
                  <a:tcPr marL="12437" marR="12437" marT="12437" marB="0"/>
                </a:tc>
                <a:tc>
                  <a:txBody>
                    <a:bodyPr/>
                    <a:lstStyle/>
                    <a:p>
                      <a:pPr algn="l" fontAlgn="t"/>
                      <a:endParaRPr lang="en-US" sz="1600" b="1" i="0" u="none"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3034933749"/>
                  </a:ext>
                </a:extLst>
              </a:tr>
              <a:tr h="281917">
                <a:tc>
                  <a:txBody>
                    <a:bodyPr/>
                    <a:lstStyle/>
                    <a:p>
                      <a:pPr algn="l" fontAlgn="t"/>
                      <a:r>
                        <a:rPr lang="en-US" sz="1600" u="none" strike="noStrike">
                          <a:effectLst/>
                        </a:rPr>
                        <a:t>CCA Modes in 802.15.4</a:t>
                      </a:r>
                      <a:endParaRPr lang="en-US" sz="1600" b="1" i="0" u="none"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none" strike="noStrike">
                          <a:effectLst/>
                        </a:rPr>
                        <a:t>11-24/0360r4</a:t>
                      </a:r>
                      <a:endParaRPr lang="en-US" sz="1600" b="1" i="0" u="none"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3375968158"/>
                  </a:ext>
                </a:extLst>
              </a:tr>
              <a:tr h="265335">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extLst>
                  <a:ext uri="{0D108BD9-81ED-4DB2-BD59-A6C34878D82A}">
                    <a16:rowId xmlns:a16="http://schemas.microsoft.com/office/drawing/2014/main" val="1015605368"/>
                  </a:ext>
                </a:extLst>
              </a:tr>
              <a:tr h="281917">
                <a:tc>
                  <a:txBody>
                    <a:bodyPr/>
                    <a:lstStyle/>
                    <a:p>
                      <a:pPr algn="l" fontAlgn="t"/>
                      <a:r>
                        <a:rPr lang="en-US" sz="1600" u="none" strike="noStrike">
                          <a:effectLst/>
                        </a:rPr>
                        <a:t>Bluetooth channel access proposal</a:t>
                      </a:r>
                      <a:endParaRPr lang="en-US" sz="1600" b="1" i="0" u="none"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none" strike="noStrike">
                          <a:effectLst/>
                        </a:rPr>
                        <a:t>BRAN(24)123a003</a:t>
                      </a:r>
                      <a:endParaRPr lang="en-US" sz="1600" b="1" i="0" u="none" strike="noStrike">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1929136757"/>
                  </a:ext>
                </a:extLst>
              </a:tr>
              <a:tr h="265335">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tc>
                  <a:txBody>
                    <a:bodyPr/>
                    <a:lstStyle/>
                    <a:p>
                      <a:pPr algn="l" fontAlgn="b"/>
                      <a:endParaRPr lang="en-US" sz="1600" b="0" i="0" u="none" strike="noStrike">
                        <a:solidFill>
                          <a:srgbClr val="000000"/>
                        </a:solidFill>
                        <a:effectLst/>
                        <a:latin typeface="Aptos Narrow" panose="020B0004020202020204" pitchFamily="34" charset="0"/>
                      </a:endParaRPr>
                    </a:p>
                  </a:txBody>
                  <a:tcPr marL="12437" marR="12437" marT="12437" marB="0" anchor="b"/>
                </a:tc>
                <a:extLst>
                  <a:ext uri="{0D108BD9-81ED-4DB2-BD59-A6C34878D82A}">
                    <a16:rowId xmlns:a16="http://schemas.microsoft.com/office/drawing/2014/main" val="4237699463"/>
                  </a:ext>
                </a:extLst>
              </a:tr>
              <a:tr h="281917">
                <a:tc>
                  <a:txBody>
                    <a:bodyPr/>
                    <a:lstStyle/>
                    <a:p>
                      <a:pPr algn="l" fontAlgn="t"/>
                      <a:r>
                        <a:rPr lang="en-US" sz="1600" u="none" strike="noStrike">
                          <a:effectLst/>
                        </a:rPr>
                        <a:t>Response to CoexSC </a:t>
                      </a:r>
                      <a:endParaRPr lang="en-US" sz="1600" b="1" i="0" u="none" strike="noStrike">
                        <a:solidFill>
                          <a:srgbClr val="000000"/>
                        </a:solidFill>
                        <a:effectLst/>
                        <a:latin typeface="Arial" panose="020B0604020202020204" pitchFamily="34" charset="0"/>
                      </a:endParaRPr>
                    </a:p>
                  </a:txBody>
                  <a:tcPr marL="12437" marR="12437" marT="12437" marB="0"/>
                </a:tc>
                <a:tc>
                  <a:txBody>
                    <a:bodyPr/>
                    <a:lstStyle/>
                    <a:p>
                      <a:pPr algn="l" fontAlgn="t"/>
                      <a:r>
                        <a:rPr lang="en-US" sz="1600" u="none" strike="noStrike" dirty="0">
                          <a:effectLst/>
                        </a:rPr>
                        <a:t>15-24/212r5</a:t>
                      </a:r>
                      <a:endParaRPr lang="en-US" sz="1600" b="1" i="0" u="none" strike="noStrike" dirty="0">
                        <a:solidFill>
                          <a:srgbClr val="000000"/>
                        </a:solidFill>
                        <a:effectLst/>
                        <a:latin typeface="Arial" panose="020B0604020202020204" pitchFamily="34" charset="0"/>
                      </a:endParaRPr>
                    </a:p>
                  </a:txBody>
                  <a:tcPr marL="12437" marR="12437" marT="12437" marB="0"/>
                </a:tc>
                <a:extLst>
                  <a:ext uri="{0D108BD9-81ED-4DB2-BD59-A6C34878D82A}">
                    <a16:rowId xmlns:a16="http://schemas.microsoft.com/office/drawing/2014/main" val="4285791444"/>
                  </a:ext>
                </a:extLst>
              </a:tr>
            </a:tbl>
          </a:graphicData>
        </a:graphic>
      </p:graphicFrame>
      <p:sp>
        <p:nvSpPr>
          <p:cNvPr id="7" name="Footer Placeholder 6">
            <a:extLst>
              <a:ext uri="{FF2B5EF4-FFF2-40B4-BE49-F238E27FC236}">
                <a16:creationId xmlns:a16="http://schemas.microsoft.com/office/drawing/2014/main" id="{B5D65FD6-A417-4938-9DCE-695C69C2F441}"/>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A0826624-2A32-45BF-ABC5-743E2015696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B3ACD209-BDCC-420A-9269-66906DF41DD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09394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2024-05-17</a:t>
            </a:r>
          </a:p>
        </p:txBody>
      </p:sp>
      <p:graphicFrame>
        <p:nvGraphicFramePr>
          <p:cNvPr id="13319" name="Object 5"/>
          <p:cNvGraphicFramePr>
            <a:graphicFrameLocks noChangeAspect="1"/>
          </p:cNvGraphicFramePr>
          <p:nvPr>
            <p:extLst>
              <p:ext uri="{D42A27DB-BD31-4B8C-83A1-F6EECF244321}">
                <p14:modId xmlns:p14="http://schemas.microsoft.com/office/powerpoint/2010/main" val="612265656"/>
              </p:ext>
            </p:extLst>
          </p:nvPr>
        </p:nvGraphicFramePr>
        <p:xfrm>
          <a:off x="2214563" y="2535238"/>
          <a:ext cx="9271000" cy="2373312"/>
        </p:xfrm>
        <a:graphic>
          <a:graphicData uri="http://schemas.openxmlformats.org/presentationml/2006/ole">
            <mc:AlternateContent xmlns:mc="http://schemas.openxmlformats.org/markup-compatibility/2006">
              <mc:Choice xmlns:v="urn:schemas-microsoft-com:vml" Requires="v">
                <p:oleObj spid="_x0000_s6150" name="Document" r:id="rId4" imgW="9048966" imgH="2309547" progId="Word.Document.8">
                  <p:embed/>
                </p:oleObj>
              </mc:Choice>
              <mc:Fallback>
                <p:oleObj name="Document" r:id="rId4" imgW="9048966" imgH="2309547" progId="Word.Document.8">
                  <p:embed/>
                  <p:pic>
                    <p:nvPicPr>
                      <p:cNvPr id="13319" name="Object 5"/>
                      <p:cNvPicPr>
                        <a:picLocks noChangeAspect="1" noChangeArrowheads="1"/>
                      </p:cNvPicPr>
                      <p:nvPr/>
                    </p:nvPicPr>
                    <p:blipFill>
                      <a:blip r:embed="rId5"/>
                      <a:srcRect/>
                      <a:stretch>
                        <a:fillRect/>
                      </a:stretch>
                    </p:blipFill>
                    <p:spPr bwMode="auto">
                      <a:xfrm>
                        <a:off x="2214563" y="2535238"/>
                        <a:ext cx="9271000" cy="2373312"/>
                      </a:xfrm>
                      <a:prstGeom prst="rect">
                        <a:avLst/>
                      </a:prstGeom>
                      <a:noFill/>
                      <a:ln>
                        <a:noFill/>
                      </a:ln>
                      <a:effec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Footer Placeholder 1">
            <a:extLst>
              <a:ext uri="{FF2B5EF4-FFF2-40B4-BE49-F238E27FC236}">
                <a16:creationId xmlns:a16="http://schemas.microsoft.com/office/drawing/2014/main" id="{B1033C31-34C5-4C28-8464-A83343077513}"/>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4A2C90CE-CFF1-49EA-BEC7-B82E2D2C0AA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Date Placeholder 3">
            <a:extLst>
              <a:ext uri="{FF2B5EF4-FFF2-40B4-BE49-F238E27FC236}">
                <a16:creationId xmlns:a16="http://schemas.microsoft.com/office/drawing/2014/main" id="{B830116F-05BE-4130-AC18-FCAC01E0CC0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4690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spid="_x0000_s2054" name="Document" r:id="rId4" imgW="10459112" imgH="2542938" progId="Word.Document.8">
                  <p:embed/>
                </p:oleObj>
              </mc:Choice>
              <mc:Fallback>
                <p:oleObj name="Document" r:id="rId4" imgW="10459112" imgH="2542938" progId="Word.Document.8">
                  <p:embed/>
                  <p:pic>
                    <p:nvPicPr>
                      <p:cNvPr id="3075" name="Object 3"/>
                      <p:cNvPicPr>
                        <a:picLocks noChangeAspect="1" noChangeArrowheads="1"/>
                      </p:cNvPicPr>
                      <p:nvPr/>
                    </p:nvPicPr>
                    <p:blipFill>
                      <a:blip r:embed="rId5"/>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955A5C56-8604-41C4-8621-F7648059D76A}"/>
              </a:ext>
            </a:extLst>
          </p:cNvPr>
          <p:cNvSpPr>
            <a:spLocks noGrp="1"/>
          </p:cNvSpPr>
          <p:nvPr>
            <p:ph type="ftr" idx="11"/>
          </p:nvPr>
        </p:nvSpPr>
        <p:spPr/>
        <p:txBody>
          <a:bodyPr/>
          <a:lstStyle/>
          <a:p>
            <a:r>
              <a:rPr lang="en-GB"/>
              <a:t>Emily Qi, Intel</a:t>
            </a:r>
          </a:p>
        </p:txBody>
      </p:sp>
      <p:sp>
        <p:nvSpPr>
          <p:cNvPr id="3" name="Slide Number Placeholder 2">
            <a:extLst>
              <a:ext uri="{FF2B5EF4-FFF2-40B4-BE49-F238E27FC236}">
                <a16:creationId xmlns:a16="http://schemas.microsoft.com/office/drawing/2014/main" id="{9D06A025-A6A6-48EC-A65B-243501488F9B}"/>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
        <p:nvSpPr>
          <p:cNvPr id="4" name="Date Placeholder 3">
            <a:extLst>
              <a:ext uri="{FF2B5EF4-FFF2-40B4-BE49-F238E27FC236}">
                <a16:creationId xmlns:a16="http://schemas.microsoft.com/office/drawing/2014/main" id="{ACE2A7AD-C78E-4874-B079-6DAD39A90A8A}"/>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3445203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407368" y="548680"/>
            <a:ext cx="11593288" cy="5184576"/>
          </a:xfrm>
        </p:spPr>
        <p:txBody>
          <a:bodyPr/>
          <a:lstStyle/>
          <a:p>
            <a:pPr marL="0" indent="0" algn="ctr" eaLnBrk="1" hangingPunct="1">
              <a:spcBef>
                <a:spcPts val="0"/>
              </a:spcBef>
              <a:buNone/>
            </a:pPr>
            <a:r>
              <a:rPr lang="en-US" altLang="en-US" sz="3600" dirty="0"/>
              <a:t>Summary</a:t>
            </a:r>
          </a:p>
          <a:p>
            <a:pPr eaLnBrk="1" hangingPunct="1">
              <a:spcBef>
                <a:spcPts val="0"/>
              </a:spcBef>
            </a:pPr>
            <a:r>
              <a:rPr lang="en-US" altLang="en-US" dirty="0"/>
              <a:t>Final Agenda</a:t>
            </a:r>
          </a:p>
          <a:p>
            <a:pPr marL="857250" lvl="1" indent="-457200">
              <a:spcBef>
                <a:spcPts val="0"/>
              </a:spcBef>
              <a:defRPr/>
            </a:pPr>
            <a:r>
              <a:rPr lang="en-US" altLang="en-US" dirty="0">
                <a:solidFill>
                  <a:schemeClr val="accent2"/>
                </a:solidFill>
              </a:rPr>
              <a:t> </a:t>
            </a:r>
            <a:r>
              <a:rPr lang="en-US" altLang="en-US" dirty="0">
                <a:solidFill>
                  <a:schemeClr val="accent2"/>
                </a:solidFill>
                <a:hlinkClick r:id="rId3"/>
              </a:rPr>
              <a:t>https://mentor.ieee.org/802.11/dcn/24/11-24-0644-01-0wng-agenda-for-wng-sc-2024-may.pptx</a:t>
            </a:r>
            <a:r>
              <a:rPr lang="en-US" altLang="en-US" dirty="0">
                <a:solidFill>
                  <a:schemeClr val="accent2"/>
                </a:solidFill>
              </a:rPr>
              <a:t>  </a:t>
            </a:r>
          </a:p>
          <a:p>
            <a:pPr marL="457200" indent="-457200">
              <a:spcBef>
                <a:spcPts val="0"/>
              </a:spcBef>
              <a:defRPr/>
            </a:pPr>
            <a:r>
              <a:rPr lang="en-US" altLang="en-US" dirty="0"/>
              <a:t>Confirmed Lei Wang as Vice-chair and Secretary</a:t>
            </a:r>
          </a:p>
          <a:p>
            <a:pPr marL="457200" indent="-457200">
              <a:spcBef>
                <a:spcPts val="0"/>
              </a:spcBef>
              <a:defRPr/>
            </a:pPr>
            <a:r>
              <a:rPr lang="en-US" altLang="en-US" dirty="0"/>
              <a:t>Presentations at May 2024 meeting</a:t>
            </a:r>
            <a:endParaRPr lang="en-GB" altLang="en-US" dirty="0"/>
          </a:p>
          <a:p>
            <a:pPr marL="857250" lvl="1" indent="-457200">
              <a:lnSpc>
                <a:spcPct val="110000"/>
              </a:lnSpc>
              <a:spcBef>
                <a:spcPts val="0"/>
              </a:spcBef>
              <a:defRPr/>
            </a:pPr>
            <a:r>
              <a:rPr lang="en-US" sz="2000" dirty="0"/>
              <a:t>“Towards Reducing Handoff Times in Next Generation Wireless Networks,” Sohaib Manzoor (Mirpur University of Science and Technology, Pakistan) </a:t>
            </a:r>
            <a:r>
              <a:rPr lang="en-US" sz="2000" b="1" dirty="0"/>
              <a:t>0781r0</a:t>
            </a:r>
          </a:p>
          <a:p>
            <a:pPr marL="857250" lvl="1" indent="-457200">
              <a:lnSpc>
                <a:spcPct val="110000"/>
              </a:lnSpc>
              <a:spcBef>
                <a:spcPts val="0"/>
              </a:spcBef>
              <a:defRPr/>
            </a:pPr>
            <a:r>
              <a:rPr lang="en-US" sz="2000" dirty="0"/>
              <a:t>“</a:t>
            </a:r>
            <a:r>
              <a:rPr lang="it-IT" sz="2000" dirty="0"/>
              <a:t>Quo vadis, LC in 802.11?</a:t>
            </a:r>
            <a:r>
              <a:rPr lang="en-US" sz="2000" dirty="0"/>
              <a:t>,” Volker </a:t>
            </a:r>
            <a:r>
              <a:rPr lang="en-US" sz="2000" dirty="0" err="1"/>
              <a:t>Jungnickel</a:t>
            </a:r>
            <a:r>
              <a:rPr lang="en-US" sz="2000" dirty="0"/>
              <a:t> (</a:t>
            </a:r>
            <a:r>
              <a:rPr lang="de-DE" sz="2000" dirty="0"/>
              <a:t>Fraunhofer Heinrich Hertz Institute HHI</a:t>
            </a:r>
            <a:r>
              <a:rPr lang="en-US" sz="2000" dirty="0"/>
              <a:t>) </a:t>
            </a:r>
            <a:r>
              <a:rPr lang="en-US" sz="2000" b="1" dirty="0"/>
              <a:t>0894r1</a:t>
            </a:r>
          </a:p>
          <a:p>
            <a:pPr marL="857250" lvl="1" indent="-457200">
              <a:lnSpc>
                <a:spcPct val="110000"/>
              </a:lnSpc>
              <a:spcBef>
                <a:spcPts val="0"/>
              </a:spcBef>
              <a:defRPr/>
            </a:pPr>
            <a:r>
              <a:rPr lang="en-US" sz="2000" dirty="0"/>
              <a:t>“Follow-up of the data offload using WLAN in connected vehicle case,” Jing Ma (Toyota) </a:t>
            </a:r>
            <a:r>
              <a:rPr lang="en-US" sz="2000" b="1" dirty="0"/>
              <a:t>0793r1</a:t>
            </a:r>
          </a:p>
          <a:p>
            <a:pPr marL="457200" indent="-457200">
              <a:spcBef>
                <a:spcPts val="0"/>
              </a:spcBef>
            </a:pPr>
            <a:r>
              <a:rPr lang="en-GB" altLang="en-US" dirty="0"/>
              <a:t>Minutes</a:t>
            </a:r>
          </a:p>
          <a:p>
            <a:pPr lvl="1">
              <a:spcBef>
                <a:spcPts val="0"/>
              </a:spcBef>
            </a:pPr>
            <a:r>
              <a:rPr lang="en-GB" altLang="en-US" dirty="0">
                <a:solidFill>
                  <a:schemeClr val="accent2"/>
                </a:solidFill>
                <a:hlinkClick r:id="rId4"/>
              </a:rPr>
              <a:t>https://mentor.ieee.org/802.11/dcn/24/11-24-0923-00-0wng-wng-meeting-minutes-2024-may-warsaw-meeting.docx</a:t>
            </a:r>
            <a:endParaRPr lang="en-GB" altLang="en-US" dirty="0">
              <a:solidFill>
                <a:schemeClr val="accent2"/>
              </a:solidFill>
            </a:endParaRPr>
          </a:p>
          <a:p>
            <a:pPr>
              <a:spcBef>
                <a:spcPts val="0"/>
              </a:spcBef>
            </a:pPr>
            <a:r>
              <a:rPr lang="en-GB" altLang="ko-KR" dirty="0">
                <a:ea typeface="Gulim" pitchFamily="34" charset="-127"/>
              </a:rPr>
              <a:t>Plans for July</a:t>
            </a:r>
            <a:endParaRPr lang="en-US" altLang="en-US" dirty="0"/>
          </a:p>
          <a:p>
            <a:pPr lvl="1" eaLnBrk="1" hangingPunct="1">
              <a:spcBef>
                <a:spcPts val="0"/>
              </a:spcBef>
              <a:defRPr/>
            </a:pPr>
            <a:r>
              <a:rPr lang="en-US" altLang="en-US" dirty="0"/>
              <a:t>TBD: call for presentations will be sent out in June</a:t>
            </a:r>
          </a:p>
          <a:p>
            <a:pPr eaLnBrk="1" hangingPunct="1">
              <a:spcBef>
                <a:spcPts val="0"/>
              </a:spcBef>
              <a:defRPr/>
            </a:pPr>
            <a:r>
              <a:rPr lang="en-US" altLang="en-US" dirty="0"/>
              <a:t>No motions in the SG, one straw poll</a:t>
            </a:r>
          </a:p>
          <a:p>
            <a:pPr lvl="1" eaLnBrk="1" hangingPunct="1">
              <a:spcBef>
                <a:spcPts val="0"/>
              </a:spcBef>
              <a:defRPr/>
            </a:pPr>
            <a:r>
              <a:rPr lang="en-US" altLang="en-US" dirty="0"/>
              <a:t>Support for creation of an Integrated Light Communication (ILC) SG</a:t>
            </a:r>
          </a:p>
          <a:p>
            <a:pPr lvl="2" eaLnBrk="1" hangingPunct="1">
              <a:spcBef>
                <a:spcPts val="0"/>
              </a:spcBef>
              <a:defRPr/>
            </a:pPr>
            <a:r>
              <a:rPr lang="en-US" altLang="en-US" dirty="0"/>
              <a:t>Y:73 / N:37 / A:68</a:t>
            </a:r>
            <a:endParaRPr lang="en-GB" altLang="en-US" dirty="0"/>
          </a:p>
          <a:p>
            <a:pPr eaLnBrk="1" hangingPunct="1">
              <a:spcBef>
                <a:spcPts val="0"/>
              </a:spcBef>
              <a:defRPr/>
            </a:pPr>
            <a:endParaRPr lang="en-US" altLang="en-US" sz="3200" dirty="0"/>
          </a:p>
        </p:txBody>
      </p:sp>
      <p:sp>
        <p:nvSpPr>
          <p:cNvPr id="2" name="Footer Placeholder 1">
            <a:extLst>
              <a:ext uri="{FF2B5EF4-FFF2-40B4-BE49-F238E27FC236}">
                <a16:creationId xmlns:a16="http://schemas.microsoft.com/office/drawing/2014/main" id="{95C9B90B-C2F8-446E-A4E3-EA0AD1FB034D}"/>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614B9BEF-6986-4B77-BB6F-15F9A2291DF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4" name="Date Placeholder 3">
            <a:extLst>
              <a:ext uri="{FF2B5EF4-FFF2-40B4-BE49-F238E27FC236}">
                <a16:creationId xmlns:a16="http://schemas.microsoft.com/office/drawing/2014/main" id="{E8422D48-69FB-4929-895E-7D7B4D4D3CC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714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JTC1 Standing Committee</a:t>
            </a:r>
            <a:br>
              <a:rPr lang="en-AU" dirty="0"/>
            </a:br>
            <a:r>
              <a:rPr lang="en-AU" dirty="0"/>
              <a:t>May 2024 (mixed-mode)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2024-05-17</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Peter Yee, NSA-CSD</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31</a:t>
            </a:fld>
            <a:endParaRPr lang="en-GB" dirty="0"/>
          </a:p>
        </p:txBody>
      </p:sp>
      <p:graphicFrame>
        <p:nvGraphicFramePr>
          <p:cNvPr id="3075" name="Object 3"/>
          <p:cNvGraphicFramePr>
            <a:graphicFrameLocks noChangeAspect="1"/>
          </p:cNvGraphicFramePr>
          <p:nvPr>
            <p:extLst/>
          </p:nvPr>
        </p:nvGraphicFramePr>
        <p:xfrm>
          <a:off x="1487488" y="3302517"/>
          <a:ext cx="10263463" cy="2066925"/>
        </p:xfrm>
        <a:graphic>
          <a:graphicData uri="http://schemas.openxmlformats.org/presentationml/2006/ole">
            <mc:AlternateContent xmlns:mc="http://schemas.openxmlformats.org/markup-compatibility/2006">
              <mc:Choice xmlns:v="urn:schemas-microsoft-com:vml" Requires="v">
                <p:oleObj spid="_x0000_s16387" name="Document" r:id="rId4" imgW="10439400" imgH="2159000" progId="Word.Document.8">
                  <p:embed/>
                </p:oleObj>
              </mc:Choice>
              <mc:Fallback>
                <p:oleObj name="Document" r:id="rId4" imgW="10439400" imgH="2159000" progId="Word.Document.8">
                  <p:embed/>
                  <p:pic>
                    <p:nvPicPr>
                      <p:cNvPr id="3075" name="Object 3"/>
                      <p:cNvPicPr>
                        <a:picLocks noChangeAspect="1" noChangeArrowheads="1"/>
                      </p:cNvPicPr>
                      <p:nvPr/>
                    </p:nvPicPr>
                    <p:blipFill>
                      <a:blip r:embed="rId5"/>
                      <a:srcRect/>
                      <a:stretch>
                        <a:fillRect/>
                      </a:stretch>
                    </p:blipFill>
                    <p:spPr bwMode="auto">
                      <a:xfrm>
                        <a:off x="1487488" y="3302517"/>
                        <a:ext cx="10263463" cy="20669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reviewed the PSDO process status, including IPR issues holding up all </a:t>
            </a:r>
            <a:r>
              <a:rPr kumimoji="0" lang="en-AU" sz="3200" b="1" i="0" u="none" strike="noStrike" cap="none" normalizeH="0" baseline="0" dirty="0">
                <a:ln>
                  <a:noFill/>
                </a:ln>
                <a:solidFill>
                  <a:schemeClr val="tx1"/>
                </a:solidFill>
                <a:effectLst/>
                <a:latin typeface="Times New Roman" pitchFamily="16" charset="0"/>
                <a:ea typeface="MS Gothic" charset="-128"/>
              </a:rPr>
              <a:t>802.11 specs</a:t>
            </a:r>
            <a:endParaRPr lang="en-AU" dirty="0">
              <a:solidFill>
                <a:schemeClr val="tx1"/>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a:solidFill>
                  <a:schemeClr val="tx1"/>
                </a:solidFill>
              </a:rPr>
              <a:t>Agenda - </a:t>
            </a:r>
            <a:r>
              <a:rPr lang="en-AU" dirty="0">
                <a:solidFill>
                  <a:schemeClr val="tx1"/>
                </a:solidFill>
                <a:hlinkClick r:id="rId3"/>
              </a:rPr>
              <a:t>11-24/0594r04</a:t>
            </a:r>
            <a:r>
              <a:rPr lang="en-AU" dirty="0">
                <a:solidFill>
                  <a:schemeClr val="tx1"/>
                </a:solidFill>
              </a:rPr>
              <a:t>; Minutes – ec-24/0103</a:t>
            </a:r>
          </a:p>
          <a:p>
            <a:pPr>
              <a:buFont typeface="Arial" panose="020B0604020202020204" pitchFamily="34" charset="0"/>
              <a:buChar char="•"/>
            </a:pPr>
            <a:endParaRPr lang="en-AU"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dirty="0"/>
              <a:t>Peter Yee, NSA-CSD</a:t>
            </a:r>
          </a:p>
        </p:txBody>
      </p:sp>
      <p:sp>
        <p:nvSpPr>
          <p:cNvPr id="6" name="Date Placeholder 5"/>
          <p:cNvSpPr>
            <a:spLocks noGrp="1"/>
          </p:cNvSpPr>
          <p:nvPr>
            <p:ph type="dt" idx="15"/>
          </p:nvPr>
        </p:nvSpPr>
        <p:spPr>
          <a:xfrm>
            <a:off x="929217" y="333375"/>
            <a:ext cx="2499764" cy="273050"/>
          </a:xfrm>
        </p:spPr>
        <p:txBody>
          <a:bodyPr/>
          <a:lstStyle/>
          <a:p>
            <a:r>
              <a:rPr lang="en-US" dirty="0"/>
              <a:t>May 2024</a:t>
            </a:r>
            <a:endParaRPr lang="en-GB" dirty="0"/>
          </a:p>
        </p:txBody>
      </p:sp>
      <p:sp>
        <p:nvSpPr>
          <p:cNvPr id="7" name="Rectangle 6">
            <a:extLst>
              <a:ext uri="{FF2B5EF4-FFF2-40B4-BE49-F238E27FC236}">
                <a16:creationId xmlns:a16="http://schemas.microsoft.com/office/drawing/2014/main" id="{F7F19B36-2873-48E9-B4AD-CD47A49D9156}"/>
              </a:ext>
            </a:extLst>
          </p:cNvPr>
          <p:cNvSpPr/>
          <p:nvPr/>
        </p:nvSpPr>
        <p:spPr bwMode="auto">
          <a:xfrm>
            <a:off x="6816080" y="2503946"/>
            <a:ext cx="4573704" cy="3708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ts val="800"/>
              </a:spcBef>
            </a:pPr>
            <a:r>
              <a:rPr kumimoji="0" lang="en-AU" sz="2000" b="1" i="0" u="none" strike="noStrike" cap="none" normalizeH="0" baseline="0" dirty="0">
                <a:ln>
                  <a:noFill/>
                </a:ln>
                <a:solidFill>
                  <a:schemeClr val="tx1"/>
                </a:solidFill>
                <a:effectLst/>
                <a:latin typeface="Times New Roman" pitchFamily="16" charset="0"/>
                <a:ea typeface="MS Gothic" charset="-128"/>
              </a:rPr>
              <a:t>802.11ax/ay/</a:t>
            </a:r>
            <a:r>
              <a:rPr kumimoji="0" lang="en-AU" sz="2000" b="1" i="0" u="none" strike="noStrike" cap="none" normalizeH="0" baseline="0" dirty="0" err="1">
                <a:ln>
                  <a:noFill/>
                </a:ln>
                <a:solidFill>
                  <a:schemeClr val="tx1"/>
                </a:solidFill>
                <a:effectLst/>
                <a:latin typeface="Times New Roman" pitchFamily="16" charset="0"/>
                <a:ea typeface="MS Gothic" charset="-128"/>
              </a:rPr>
              <a:t>ba</a:t>
            </a:r>
            <a:r>
              <a:rPr kumimoji="0" lang="en-AU" sz="2000" b="1" i="0" u="none" strike="noStrike" cap="none" normalizeH="0" baseline="0" dirty="0">
                <a:ln>
                  <a:noFill/>
                </a:ln>
                <a:solidFill>
                  <a:schemeClr val="tx1"/>
                </a:solidFill>
                <a:effectLst/>
                <a:latin typeface="Times New Roman" pitchFamily="16" charset="0"/>
                <a:ea typeface="MS Gothic" charset="-128"/>
              </a:rPr>
              <a:t>/</a:t>
            </a:r>
            <a:r>
              <a:rPr kumimoji="0" lang="en-AU" sz="2000" b="1" i="0" u="none" strike="noStrike" cap="none" normalizeH="0" baseline="0" dirty="0" err="1">
                <a:ln>
                  <a:noFill/>
                </a:ln>
                <a:solidFill>
                  <a:schemeClr val="tx1"/>
                </a:solidFill>
                <a:effectLst/>
                <a:latin typeface="Times New Roman" pitchFamily="16" charset="0"/>
                <a:ea typeface="MS Gothic" charset="-128"/>
              </a:rPr>
              <a:t>az</a:t>
            </a:r>
            <a:r>
              <a:rPr kumimoji="0" lang="en-AU" sz="2000" b="1" i="0" u="none" strike="noStrike" cap="none" normalizeH="0" baseline="0" dirty="0">
                <a:ln>
                  <a:noFill/>
                </a:ln>
                <a:solidFill>
                  <a:schemeClr val="tx1"/>
                </a:solidFill>
                <a:effectLst/>
                <a:latin typeface="Times New Roman" pitchFamily="16" charset="0"/>
                <a:ea typeface="MS Gothic" charset="-128"/>
              </a:rPr>
              <a:t> IPR issue</a:t>
            </a:r>
          </a:p>
          <a:p>
            <a:pPr marL="182563" indent="-182563">
              <a:spcBef>
                <a:spcPts val="800"/>
              </a:spcBef>
              <a:buFont typeface="Arial" panose="020B0604020202020204" pitchFamily="34" charset="0"/>
              <a:buChar char="•"/>
            </a:pPr>
            <a:r>
              <a:rPr lang="en-AU" sz="1800" b="1" dirty="0">
                <a:solidFill>
                  <a:schemeClr val="tx1"/>
                </a:solidFill>
              </a:rPr>
              <a:t>Situation: IPR holding up PSDO process</a:t>
            </a:r>
          </a:p>
          <a:p>
            <a:pPr marL="357188" lvl="1" indent="-174625">
              <a:spcBef>
                <a:spcPts val="800"/>
              </a:spcBef>
              <a:buFont typeface="Arial" panose="020B0604020202020204" pitchFamily="34" charset="0"/>
              <a:buChar char="•"/>
            </a:pPr>
            <a:r>
              <a:rPr lang="en-AU" sz="1600" dirty="0">
                <a:solidFill>
                  <a:schemeClr val="tx1"/>
                </a:solidFill>
              </a:rPr>
              <a:t>Multiple 802.11 submissions into PSDO process are “on hold” due to negative </a:t>
            </a:r>
            <a:r>
              <a:rPr lang="en-AU" sz="1600" dirty="0" err="1">
                <a:solidFill>
                  <a:schemeClr val="tx1"/>
                </a:solidFill>
              </a:rPr>
              <a:t>LoAs</a:t>
            </a:r>
            <a:r>
              <a:rPr lang="en-AU" sz="1600" dirty="0">
                <a:solidFill>
                  <a:schemeClr val="tx1"/>
                </a:solidFill>
              </a:rPr>
              <a:t> (in IEEE)</a:t>
            </a:r>
          </a:p>
          <a:p>
            <a:pPr marL="357188" lvl="1" indent="-174625">
              <a:spcBef>
                <a:spcPts val="800"/>
              </a:spcBef>
              <a:buFont typeface="Arial" panose="020B0604020202020204" pitchFamily="34" charset="0"/>
              <a:buChar char="•"/>
            </a:pPr>
            <a:r>
              <a:rPr lang="en-AU" sz="1600" dirty="0">
                <a:solidFill>
                  <a:schemeClr val="tx1"/>
                </a:solidFill>
              </a:rPr>
              <a:t>802.3’s situation has turned for the better</a:t>
            </a:r>
          </a:p>
          <a:p>
            <a:pPr marL="182563" indent="-182563">
              <a:spcBef>
                <a:spcPts val="800"/>
              </a:spcBef>
              <a:buFont typeface="Arial" panose="020B0604020202020204" pitchFamily="34" charset="0"/>
              <a:buChar char="•"/>
            </a:pPr>
            <a:r>
              <a:rPr kumimoji="0" lang="en-AU" sz="1800" b="1" u="none" strike="noStrike" cap="none" normalizeH="0" baseline="0" dirty="0">
                <a:ln>
                  <a:noFill/>
                </a:ln>
                <a:solidFill>
                  <a:schemeClr val="tx1"/>
                </a:solidFill>
                <a:effectLst/>
              </a:rPr>
              <a:t>Next ste</a:t>
            </a:r>
            <a:r>
              <a:rPr lang="en-AU" sz="1800" b="1" dirty="0">
                <a:solidFill>
                  <a:schemeClr val="tx1"/>
                </a:solidFill>
              </a:rPr>
              <a:t>ps: keep waiting!</a:t>
            </a:r>
          </a:p>
          <a:p>
            <a:pPr marL="357188" lvl="1" indent="-174625">
              <a:spcBef>
                <a:spcPts val="800"/>
              </a:spcBef>
              <a:buFont typeface="Arial" panose="020B0604020202020204" pitchFamily="34" charset="0"/>
              <a:buChar char="•"/>
              <a:tabLst>
                <a:tab pos="269875" algn="l"/>
              </a:tabLst>
            </a:pPr>
            <a:r>
              <a:rPr lang="en-AU" sz="1600" dirty="0">
                <a:solidFill>
                  <a:schemeClr val="tx1"/>
                </a:solidFill>
              </a:rPr>
              <a:t>Resolution possible but progress is unclear</a:t>
            </a:r>
          </a:p>
          <a:p>
            <a:pPr marL="357188" lvl="1" indent="-174625">
              <a:spcBef>
                <a:spcPts val="800"/>
              </a:spcBef>
              <a:buFont typeface="Arial" panose="020B0604020202020204" pitchFamily="34" charset="0"/>
              <a:buChar char="•"/>
              <a:tabLst>
                <a:tab pos="269875" algn="l"/>
              </a:tabLst>
            </a:pPr>
            <a:r>
              <a:rPr lang="en-AU" sz="1600" dirty="0">
                <a:solidFill>
                  <a:schemeClr val="tx1"/>
                </a:solidFill>
              </a:rPr>
              <a:t>Observe how IEEE 802.3 fares in the parallel ITU-T SG15 process</a:t>
            </a:r>
          </a:p>
        </p:txBody>
      </p:sp>
      <p:graphicFrame>
        <p:nvGraphicFramePr>
          <p:cNvPr id="10" name="Content Placeholder 5">
            <a:extLst>
              <a:ext uri="{FF2B5EF4-FFF2-40B4-BE49-F238E27FC236}">
                <a16:creationId xmlns:a16="http://schemas.microsoft.com/office/drawing/2014/main" id="{62602ECF-0EE1-4687-A387-7283411A4A23}"/>
              </a:ext>
            </a:extLst>
          </p:cNvPr>
          <p:cNvGraphicFramePr>
            <a:graphicFrameLocks/>
          </p:cNvGraphicFramePr>
          <p:nvPr>
            <p:extLst/>
          </p:nvPr>
        </p:nvGraphicFramePr>
        <p:xfrm>
          <a:off x="914401" y="2503946"/>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105</a:t>
                      </a:r>
                    </a:p>
                  </a:txBody>
                  <a:tcPr>
                    <a:lnT w="12700" cap="flat" cmpd="sng" algn="ctr">
                      <a:solidFill>
                        <a:schemeClr val="tx1"/>
                      </a:solidFill>
                      <a:prstDash val="solid"/>
                      <a:round/>
                      <a:headEnd type="none" w="med" len="med"/>
                      <a:tailEnd type="none" w="med" len="med"/>
                    </a:lnT>
                  </a:tcPr>
                </a:tc>
                <a:tc>
                  <a:txBody>
                    <a:bodyPr/>
                    <a:lstStyle/>
                    <a:p>
                      <a:pPr algn="ctr"/>
                      <a:r>
                        <a:rPr lang="en-US" b="1" dirty="0"/>
                        <a:t>50</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Tree>
    <p:extLst>
      <p:ext uri="{BB962C8B-B14F-4D97-AF65-F5344CB8AC3E}">
        <p14:creationId xmlns:p14="http://schemas.microsoft.com/office/powerpoint/2010/main" val="2119613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00099"/>
            <a:ext cx="10361084" cy="1065213"/>
          </a:xfrm>
        </p:spPr>
        <p:txBody>
          <a:bodyPr/>
          <a:lstStyle/>
          <a:p>
            <a:r>
              <a:rPr lang="en-AU" dirty="0"/>
              <a:t>The IEEE 802 JTC1 SC will undertake its usual work</a:t>
            </a:r>
            <a:br>
              <a:rPr lang="en-AU" dirty="0"/>
            </a:br>
            <a:r>
              <a:rPr lang="en-AU" dirty="0"/>
              <a:t>at its mixed-mode meeting in Montréal in July 2024</a:t>
            </a:r>
          </a:p>
        </p:txBody>
      </p:sp>
      <p:sp>
        <p:nvSpPr>
          <p:cNvPr id="3" name="Content Placeholder 2"/>
          <p:cNvSpPr>
            <a:spLocks noGrp="1"/>
          </p:cNvSpPr>
          <p:nvPr>
            <p:ph idx="1"/>
          </p:nvPr>
        </p:nvSpPr>
        <p:spPr>
          <a:xfrm>
            <a:off x="914401" y="2204864"/>
            <a:ext cx="10361084" cy="4113213"/>
          </a:xfrm>
        </p:spPr>
        <p:txBody>
          <a:bodyPr/>
          <a:lstStyle/>
          <a:p>
            <a:r>
              <a:rPr lang="en-AU" dirty="0"/>
              <a:t>IEEE 802 JTC1 SC plans for July 2024 … </a:t>
            </a:r>
          </a:p>
          <a:p>
            <a:pPr lvl="1"/>
            <a:r>
              <a:rPr lang="en-AU" dirty="0"/>
              <a:t>Execute PSDO process, to the extent possible</a:t>
            </a:r>
          </a:p>
          <a:p>
            <a:pPr lvl="2"/>
            <a:r>
              <a:rPr lang="en-AU" dirty="0"/>
              <a:t>There are current ballots open for IEEE 802.1Q-REV (FDIS: 4 July), IEEE 802.1Qcz (FDIS: 25 Sep), IEEE 802.1AEdk (FDIS: 25 Sep), IEEE 802.1ASdr (CIB: 27 May), IEEE 802.1CS-2020/Cor1 (DCOR: 7 Aug), and IEEE 802.15.4 (FDIS: 4 Jul). </a:t>
            </a:r>
          </a:p>
          <a:p>
            <a:pPr lvl="2"/>
            <a:r>
              <a:rPr lang="en-AU" dirty="0"/>
              <a:t>But this still doesn’t include IEEE 802.11 </a:t>
            </a:r>
            <a:r>
              <a:rPr lang="en-AU" dirty="0">
                <a:sym typeface="Wingdings" pitchFamily="2" charset="2"/>
              </a:rPr>
              <a:t>and is not likely to in the near future</a:t>
            </a:r>
            <a:endParaRPr lang="en-AU" dirty="0"/>
          </a:p>
          <a:p>
            <a:pPr lvl="1"/>
            <a:r>
              <a:rPr lang="en-AU" dirty="0"/>
              <a:t>Monitor ISO/IEC JTC 1/SC 6 activities</a:t>
            </a:r>
          </a:p>
          <a:p>
            <a:pPr lvl="2"/>
            <a:r>
              <a:rPr lang="en-AU" dirty="0"/>
              <a:t>And remain hopeful the ISO/CS and IEEE have a breakthrough on the IPR issues</a:t>
            </a:r>
          </a:p>
        </p:txBody>
      </p:sp>
      <p:sp>
        <p:nvSpPr>
          <p:cNvPr id="5" name="Slide Number Placeholder 4"/>
          <p:cNvSpPr>
            <a:spLocks noGrp="1"/>
          </p:cNvSpPr>
          <p:nvPr>
            <p:ph type="sldNum" idx="12"/>
          </p:nvPr>
        </p:nvSpPr>
        <p:spPr/>
        <p:txBody>
          <a:bodyPr/>
          <a:lstStyle/>
          <a:p>
            <a:r>
              <a:rPr lang="en-US"/>
              <a:t>Slide </a:t>
            </a:r>
            <a:fld id="{EF4002E7-DB4D-4CC3-8382-1939D19420D8}" type="slidenum">
              <a:rPr lang="en-US" smtClean="0"/>
              <a:pPr/>
              <a:t>33</a:t>
            </a:fld>
            <a:endParaRPr lang="en-US"/>
          </a:p>
        </p:txBody>
      </p:sp>
      <p:sp>
        <p:nvSpPr>
          <p:cNvPr id="4" name="Footer Placeholder 3"/>
          <p:cNvSpPr>
            <a:spLocks noGrp="1"/>
          </p:cNvSpPr>
          <p:nvPr>
            <p:ph type="ftr" idx="14"/>
          </p:nvPr>
        </p:nvSpPr>
        <p:spPr/>
        <p:txBody>
          <a:bodyPr/>
          <a:lstStyle/>
          <a:p>
            <a:r>
              <a:rPr lang="en-US" dirty="0"/>
              <a:t>Peter Yee, NSA-CSD</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84832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2209800" y="685800"/>
            <a:ext cx="7772400" cy="1066800"/>
          </a:xfrm>
          <a:noFill/>
        </p:spPr>
        <p:txBody>
          <a:bodyPr/>
          <a:lstStyle/>
          <a:p>
            <a:r>
              <a:rPr lang="en-US" dirty="0" err="1"/>
              <a:t>REVme</a:t>
            </a:r>
            <a:r>
              <a:rPr lang="en-US" dirty="0"/>
              <a:t> Closing Report – May 2024</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2024-05-16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736937220"/>
              </p:ext>
            </p:extLst>
          </p:nvPr>
        </p:nvGraphicFramePr>
        <p:xfrm>
          <a:off x="2078038" y="2406650"/>
          <a:ext cx="9288462" cy="1285875"/>
        </p:xfrm>
        <a:graphic>
          <a:graphicData uri="http://schemas.openxmlformats.org/presentationml/2006/ole">
            <mc:AlternateContent xmlns:mc="http://schemas.openxmlformats.org/markup-compatibility/2006">
              <mc:Choice xmlns:v="urn:schemas-microsoft-com:vml" Requires="v">
                <p:oleObj spid="_x0000_s7174" name="Document" r:id="rId4" imgW="8515439" imgH="1184650" progId="Word.Document.8">
                  <p:embed/>
                </p:oleObj>
              </mc:Choice>
              <mc:Fallback>
                <p:oleObj name="Document" r:id="rId4" imgW="8515439" imgH="1184650" progId="Word.Document.8">
                  <p:embed/>
                  <p:pic>
                    <p:nvPicPr>
                      <p:cNvPr id="1026" name="Object 11"/>
                      <p:cNvPicPr>
                        <a:picLocks noChangeAspect="1" noChangeArrowheads="1"/>
                      </p:cNvPicPr>
                      <p:nvPr/>
                    </p:nvPicPr>
                    <p:blipFill>
                      <a:blip r:embed="rId5"/>
                      <a:srcRect/>
                      <a:stretch>
                        <a:fillRect/>
                      </a:stretch>
                    </p:blipFill>
                    <p:spPr bwMode="auto">
                      <a:xfrm>
                        <a:off x="2078038" y="2406650"/>
                        <a:ext cx="9288462" cy="12858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p>
        </p:txBody>
      </p:sp>
      <p:sp>
        <p:nvSpPr>
          <p:cNvPr id="3" name="Footer Placeholder 2">
            <a:extLst>
              <a:ext uri="{FF2B5EF4-FFF2-40B4-BE49-F238E27FC236}">
                <a16:creationId xmlns:a16="http://schemas.microsoft.com/office/drawing/2014/main" id="{C9E8D7A7-8602-42A5-B59E-2C1622D7AA68}"/>
              </a:ext>
            </a:extLst>
          </p:cNvPr>
          <p:cNvSpPr>
            <a:spLocks noGrp="1"/>
          </p:cNvSpPr>
          <p:nvPr>
            <p:ph type="ftr" idx="14"/>
          </p:nvPr>
        </p:nvSpPr>
        <p:spPr/>
        <p:txBody>
          <a:bodyPr/>
          <a:lstStyle/>
          <a:p>
            <a:r>
              <a:rPr lang="en-GB"/>
              <a:t>Mike Montemurro, Huawei</a:t>
            </a:r>
            <a:endParaRPr lang="en-GB" dirty="0"/>
          </a:p>
        </p:txBody>
      </p:sp>
      <p:sp>
        <p:nvSpPr>
          <p:cNvPr id="4" name="Slide Number Placeholder 3">
            <a:extLst>
              <a:ext uri="{FF2B5EF4-FFF2-40B4-BE49-F238E27FC236}">
                <a16:creationId xmlns:a16="http://schemas.microsoft.com/office/drawing/2014/main" id="{A9C69757-2EB6-4BEE-AEFC-0D1069FA6EC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Date Placeholder 4">
            <a:extLst>
              <a:ext uri="{FF2B5EF4-FFF2-40B4-BE49-F238E27FC236}">
                <a16:creationId xmlns:a16="http://schemas.microsoft.com/office/drawing/2014/main" id="{1C6608B8-0BB2-464C-B823-E6D568B396F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1899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p:txBody>
          <a:bodyPr/>
          <a:lstStyle/>
          <a:p>
            <a:pPr>
              <a:lnSpc>
                <a:spcPct val="90000"/>
              </a:lnSpc>
            </a:pPr>
            <a:r>
              <a:rPr lang="en-US" sz="2800" dirty="0"/>
              <a:t>Confirmed </a:t>
            </a:r>
            <a:r>
              <a:rPr lang="en-US" sz="2800" dirty="0" err="1"/>
              <a:t>TGme</a:t>
            </a:r>
            <a:r>
              <a:rPr lang="en-US" sz="2800" dirty="0"/>
              <a:t> officers</a:t>
            </a:r>
          </a:p>
          <a:p>
            <a:pPr>
              <a:lnSpc>
                <a:spcPct val="90000"/>
              </a:lnSpc>
            </a:pPr>
            <a:r>
              <a:rPr lang="en-US" sz="2800" dirty="0"/>
              <a:t>Completed comment resolution on SA </a:t>
            </a:r>
            <a:r>
              <a:rPr lang="en-US" sz="2800"/>
              <a:t>Ballot recirculation  </a:t>
            </a:r>
            <a:r>
              <a:rPr lang="en-US" sz="2800" dirty="0"/>
              <a:t>comments received on D5.0</a:t>
            </a:r>
          </a:p>
          <a:p>
            <a:pPr>
              <a:lnSpc>
                <a:spcPct val="90000"/>
              </a:lnSpc>
            </a:pPr>
            <a:r>
              <a:rPr lang="en-US" sz="2800" dirty="0"/>
              <a:t>Initiated a 15-day recirculation ballot on D6.0</a:t>
            </a:r>
          </a:p>
          <a:p>
            <a:pPr>
              <a:lnSpc>
                <a:spcPct val="90000"/>
              </a:lnSpc>
            </a:pPr>
            <a:r>
              <a:rPr lang="en-US" sz="2800" dirty="0"/>
              <a:t>Approved a new revision PAR for IEEE 802.11 to be submitted to the EC for approval.</a:t>
            </a:r>
            <a:endParaRPr lang="en-US" sz="2400" dirty="0"/>
          </a:p>
          <a:p>
            <a:pPr marL="0" indent="0">
              <a:lnSpc>
                <a:spcPct val="90000"/>
              </a:lnSpc>
              <a:buNone/>
            </a:pPr>
            <a:endParaRPr lang="en-US" dirty="0"/>
          </a:p>
          <a:p>
            <a:pPr marL="0" indent="0">
              <a:lnSpc>
                <a:spcPct val="90000"/>
              </a:lnSpc>
              <a:buNone/>
            </a:pPr>
            <a:endParaRPr lang="en-US" dirty="0"/>
          </a:p>
          <a:p>
            <a:pPr marL="0" indent="0">
              <a:lnSpc>
                <a:spcPct val="90000"/>
              </a:lnSpc>
              <a:buNone/>
            </a:pPr>
            <a:endParaRPr lang="en-US" dirty="0"/>
          </a:p>
          <a:p>
            <a:pPr marL="0" indent="0">
              <a:lnSpc>
                <a:spcPct val="90000"/>
              </a:lnSpc>
              <a:buNone/>
            </a:pPr>
            <a:endParaRPr lang="en-US" dirty="0"/>
          </a:p>
          <a:p>
            <a:pPr lvl="1">
              <a:lnSpc>
                <a:spcPct val="90000"/>
              </a:lnSpc>
            </a:pPr>
            <a:endParaRPr lang="en-US" sz="1600" dirty="0"/>
          </a:p>
          <a:p>
            <a:pPr lvl="1">
              <a:lnSpc>
                <a:spcPct val="90000"/>
              </a:lnSpc>
            </a:pPr>
            <a:endParaRPr lang="en-US" sz="1600" dirty="0"/>
          </a:p>
          <a:p>
            <a:pPr marL="57150" indent="0">
              <a:lnSpc>
                <a:spcPct val="90000"/>
              </a:lnSpc>
              <a:buNone/>
            </a:pPr>
            <a:endParaRPr lang="en-US" sz="2000" dirty="0"/>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p:txBody>
          <a:bodyPr/>
          <a:lstStyle/>
          <a:p>
            <a:r>
              <a:rPr lang="en-US" dirty="0"/>
              <a:t>Work Completed</a:t>
            </a:r>
          </a:p>
        </p:txBody>
      </p:sp>
      <p:sp>
        <p:nvSpPr>
          <p:cNvPr id="3" name="Footer Placeholder 2">
            <a:extLst>
              <a:ext uri="{FF2B5EF4-FFF2-40B4-BE49-F238E27FC236}">
                <a16:creationId xmlns:a16="http://schemas.microsoft.com/office/drawing/2014/main" id="{E06951B3-C8BB-426B-A8AF-5981DC971936}"/>
              </a:ext>
            </a:extLst>
          </p:cNvPr>
          <p:cNvSpPr>
            <a:spLocks noGrp="1"/>
          </p:cNvSpPr>
          <p:nvPr>
            <p:ph type="ftr" sz="quarter" idx="11"/>
          </p:nvPr>
        </p:nvSpPr>
        <p:spPr/>
        <p:txBody>
          <a:bodyPr/>
          <a:lstStyle/>
          <a:p>
            <a:pPr>
              <a:defRPr/>
            </a:pPr>
            <a:r>
              <a:rPr lang="en-US"/>
              <a:t>Mike Montemurro, Huawei</a:t>
            </a:r>
            <a:endParaRPr lang="en-US" dirty="0"/>
          </a:p>
        </p:txBody>
      </p:sp>
      <p:sp>
        <p:nvSpPr>
          <p:cNvPr id="4" name="Slide Number Placeholder 3">
            <a:extLst>
              <a:ext uri="{FF2B5EF4-FFF2-40B4-BE49-F238E27FC236}">
                <a16:creationId xmlns:a16="http://schemas.microsoft.com/office/drawing/2014/main" id="{EC74EE63-E2CD-41E9-B3A8-C7FA238008FB}"/>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35</a:t>
            </a:fld>
            <a:endParaRPr lang="en-US" dirty="0"/>
          </a:p>
        </p:txBody>
      </p:sp>
      <p:sp>
        <p:nvSpPr>
          <p:cNvPr id="5" name="Date Placeholder 4">
            <a:extLst>
              <a:ext uri="{FF2B5EF4-FFF2-40B4-BE49-F238E27FC236}">
                <a16:creationId xmlns:a16="http://schemas.microsoft.com/office/drawing/2014/main" id="{F7499CFF-D242-4827-BCAF-CC47CB17DC16}"/>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3578590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a:xfrm>
            <a:off x="726150" y="1558443"/>
            <a:ext cx="10363200" cy="4114800"/>
          </a:xfrm>
        </p:spPr>
        <p:txBody>
          <a:bodyPr/>
          <a:lstStyle/>
          <a:p>
            <a:pPr>
              <a:lnSpc>
                <a:spcPct val="90000"/>
              </a:lnSpc>
            </a:pPr>
            <a:r>
              <a:rPr lang="en-US" dirty="0"/>
              <a:t>Teleconferences scheduled</a:t>
            </a:r>
          </a:p>
          <a:p>
            <a:pPr lvl="1">
              <a:lnSpc>
                <a:spcPct val="90000"/>
              </a:lnSpc>
            </a:pPr>
            <a:r>
              <a:rPr lang="en-US" dirty="0"/>
              <a:t> </a:t>
            </a:r>
            <a:r>
              <a:rPr lang="en-US" altLang="en-US" sz="2000" dirty="0"/>
              <a:t>Monday July 8 at 10am ET for 2hrs </a:t>
            </a:r>
          </a:p>
          <a:p>
            <a:pPr>
              <a:lnSpc>
                <a:spcPct val="90000"/>
              </a:lnSpc>
            </a:pPr>
            <a:r>
              <a:rPr lang="en-US" dirty="0"/>
              <a:t>6 meetings requested for the July plenary session</a:t>
            </a:r>
          </a:p>
          <a:p>
            <a:pPr>
              <a:lnSpc>
                <a:spcPct val="90000"/>
              </a:lnSpc>
            </a:pPr>
            <a:r>
              <a:rPr lang="en-US" dirty="0"/>
              <a:t>Objectives:</a:t>
            </a:r>
          </a:p>
          <a:p>
            <a:pPr lvl="1">
              <a:lnSpc>
                <a:spcPct val="90000"/>
              </a:lnSpc>
            </a:pPr>
            <a:r>
              <a:rPr lang="en-US" dirty="0"/>
              <a:t>Complete comment resolution on D6.0</a:t>
            </a:r>
          </a:p>
          <a:p>
            <a:pPr lvl="1">
              <a:lnSpc>
                <a:spcPct val="90000"/>
              </a:lnSpc>
            </a:pPr>
            <a:r>
              <a:rPr lang="en-US" dirty="0"/>
              <a:t>Approve a report to the EC to request conditional approval for submitting </a:t>
            </a:r>
            <a:r>
              <a:rPr lang="en-US" dirty="0" err="1"/>
              <a:t>REVme</a:t>
            </a:r>
            <a:r>
              <a:rPr lang="en-US" dirty="0"/>
              <a:t> D7.0  to REVCOM</a:t>
            </a:r>
          </a:p>
          <a:p>
            <a:pPr lvl="1">
              <a:lnSpc>
                <a:spcPct val="90000"/>
              </a:lnSpc>
            </a:pPr>
            <a:r>
              <a:rPr lang="en-US" dirty="0"/>
              <a:t>Address any comments received on 802 EC review of the next IEEE 802.11 revision PAR</a:t>
            </a:r>
          </a:p>
          <a:p>
            <a:pPr marL="0" indent="0">
              <a:lnSpc>
                <a:spcPct val="90000"/>
              </a:lnSpc>
              <a:buNone/>
            </a:pPr>
            <a:endParaRPr lang="en-US" dirty="0"/>
          </a:p>
          <a:p>
            <a:pPr marL="0" indent="0">
              <a:lnSpc>
                <a:spcPct val="90000"/>
              </a:lnSpc>
              <a:buNone/>
            </a:pPr>
            <a:endParaRPr lang="en-US" dirty="0"/>
          </a:p>
          <a:p>
            <a:pPr marL="0" indent="0">
              <a:lnSpc>
                <a:spcPct val="90000"/>
              </a:lnSpc>
              <a:buNone/>
            </a:pPr>
            <a:endParaRPr lang="en-US" dirty="0"/>
          </a:p>
          <a:p>
            <a:pPr lvl="1">
              <a:lnSpc>
                <a:spcPct val="90000"/>
              </a:lnSpc>
            </a:pPr>
            <a:endParaRPr lang="en-US" sz="1600" dirty="0"/>
          </a:p>
          <a:p>
            <a:pPr lvl="1">
              <a:lnSpc>
                <a:spcPct val="90000"/>
              </a:lnSpc>
            </a:pPr>
            <a:endParaRPr lang="en-US" sz="1600" dirty="0"/>
          </a:p>
          <a:p>
            <a:pPr marL="57150" indent="0">
              <a:lnSpc>
                <a:spcPct val="90000"/>
              </a:lnSpc>
              <a:buNone/>
            </a:pPr>
            <a:endParaRPr lang="en-US" sz="2000" dirty="0"/>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a:xfrm>
            <a:off x="894383" y="651357"/>
            <a:ext cx="10363200" cy="1066800"/>
          </a:xfrm>
        </p:spPr>
        <p:txBody>
          <a:bodyPr/>
          <a:lstStyle/>
          <a:p>
            <a:r>
              <a:rPr lang="en-US" dirty="0"/>
              <a:t>Plans for July</a:t>
            </a:r>
          </a:p>
        </p:txBody>
      </p:sp>
      <p:sp>
        <p:nvSpPr>
          <p:cNvPr id="3" name="Footer Placeholder 2">
            <a:extLst>
              <a:ext uri="{FF2B5EF4-FFF2-40B4-BE49-F238E27FC236}">
                <a16:creationId xmlns:a16="http://schemas.microsoft.com/office/drawing/2014/main" id="{B636BC38-8D94-4349-B26E-2F28C34E98F6}"/>
              </a:ext>
            </a:extLst>
          </p:cNvPr>
          <p:cNvSpPr>
            <a:spLocks noGrp="1"/>
          </p:cNvSpPr>
          <p:nvPr>
            <p:ph type="ftr" sz="quarter" idx="11"/>
          </p:nvPr>
        </p:nvSpPr>
        <p:spPr/>
        <p:txBody>
          <a:bodyPr/>
          <a:lstStyle/>
          <a:p>
            <a:pPr>
              <a:defRPr/>
            </a:pPr>
            <a:r>
              <a:rPr lang="en-US"/>
              <a:t>Mike Montemurro, Huawei</a:t>
            </a:r>
            <a:endParaRPr lang="en-US" dirty="0"/>
          </a:p>
        </p:txBody>
      </p:sp>
      <p:sp>
        <p:nvSpPr>
          <p:cNvPr id="4" name="Slide Number Placeholder 3">
            <a:extLst>
              <a:ext uri="{FF2B5EF4-FFF2-40B4-BE49-F238E27FC236}">
                <a16:creationId xmlns:a16="http://schemas.microsoft.com/office/drawing/2014/main" id="{143D3457-A55B-4200-B830-924346744EAB}"/>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36</a:t>
            </a:fld>
            <a:endParaRPr lang="en-US" dirty="0"/>
          </a:p>
        </p:txBody>
      </p:sp>
      <p:sp>
        <p:nvSpPr>
          <p:cNvPr id="5" name="Date Placeholder 4">
            <a:extLst>
              <a:ext uri="{FF2B5EF4-FFF2-40B4-BE49-F238E27FC236}">
                <a16:creationId xmlns:a16="http://schemas.microsoft.com/office/drawing/2014/main" id="{F0E4ECE9-3064-4294-B8E7-4CCC075BC060}"/>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799772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D5.0 Initial SA Ballot </a:t>
            </a:r>
          </a:p>
          <a:p>
            <a:pPr>
              <a:lnSpc>
                <a:spcPct val="80000"/>
              </a:lnSpc>
            </a:pPr>
            <a:r>
              <a:rPr lang="en-US" altLang="en-US" sz="1800" dirty="0">
                <a:solidFill>
                  <a:srgbClr val="00B050"/>
                </a:solidFill>
              </a:rPr>
              <a:t>Feb 2024 – D6.0 Recirculation SA Ballot (roll-in of published amendment 11az, 11bd, 11bc, 11bb)</a:t>
            </a:r>
          </a:p>
          <a:p>
            <a:pPr>
              <a:lnSpc>
                <a:spcPct val="80000"/>
              </a:lnSpc>
            </a:pPr>
            <a:r>
              <a:rPr lang="en-US" altLang="en-US" sz="1800" dirty="0">
                <a:solidFill>
                  <a:srgbClr val="00B05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 (</a:t>
            </a:r>
            <a:r>
              <a:rPr lang="en-CA"/>
              <a:t>No changes)</a:t>
            </a:r>
            <a:endParaRPr lang="en-CA" dirty="0"/>
          </a:p>
        </p:txBody>
      </p:sp>
      <p:sp>
        <p:nvSpPr>
          <p:cNvPr id="6" name="Footer Placeholder 5">
            <a:extLst>
              <a:ext uri="{FF2B5EF4-FFF2-40B4-BE49-F238E27FC236}">
                <a16:creationId xmlns:a16="http://schemas.microsoft.com/office/drawing/2014/main" id="{4364B1D1-CA0F-48C4-BFF1-EADFBF2DA9D3}"/>
              </a:ext>
            </a:extLst>
          </p:cNvPr>
          <p:cNvSpPr>
            <a:spLocks noGrp="1"/>
          </p:cNvSpPr>
          <p:nvPr>
            <p:ph type="ftr" sz="quarter" idx="11"/>
          </p:nvPr>
        </p:nvSpPr>
        <p:spPr/>
        <p:txBody>
          <a:bodyPr/>
          <a:lstStyle/>
          <a:p>
            <a:pPr>
              <a:defRPr/>
            </a:pPr>
            <a:r>
              <a:rPr lang="en-US"/>
              <a:t>Mike Montemurro, Huawei</a:t>
            </a:r>
            <a:endParaRPr lang="en-US" dirty="0"/>
          </a:p>
        </p:txBody>
      </p:sp>
      <p:sp>
        <p:nvSpPr>
          <p:cNvPr id="7" name="Slide Number Placeholder 6">
            <a:extLst>
              <a:ext uri="{FF2B5EF4-FFF2-40B4-BE49-F238E27FC236}">
                <a16:creationId xmlns:a16="http://schemas.microsoft.com/office/drawing/2014/main" id="{AC929213-8294-4D36-8D77-F069FE6FBD8C}"/>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37</a:t>
            </a:fld>
            <a:endParaRPr lang="en-US" dirty="0"/>
          </a:p>
        </p:txBody>
      </p:sp>
      <p:sp>
        <p:nvSpPr>
          <p:cNvPr id="8" name="Date Placeholder 7">
            <a:extLst>
              <a:ext uri="{FF2B5EF4-FFF2-40B4-BE49-F238E27FC236}">
                <a16:creationId xmlns:a16="http://schemas.microsoft.com/office/drawing/2014/main" id="{6E1370B3-785D-44F6-A9FF-35E350B12A0B}"/>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2260047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dirty="0">
                <a:latin typeface="Times New Roman" panose="02020603050405020304" pitchFamily="18" charset="0"/>
                <a:ea typeface="Times New Roman" panose="02020603050405020304" pitchFamily="18" charset="0"/>
              </a:rPr>
              <a:t>r</a:t>
            </a:r>
            <a:r>
              <a:rPr lang="en-GB" sz="1800" b="1" dirty="0">
                <a:effectLst/>
                <a:latin typeface="Times New Roman" panose="02020603050405020304" pitchFamily="18" charset="0"/>
                <a:ea typeface="Times New Roman" panose="02020603050405020304" pitchFamily="18" charset="0"/>
              </a:rPr>
              <a:t>equest that the PAR contained in </a:t>
            </a:r>
            <a:r>
              <a:rPr lang="en-GB" sz="1800" b="1" dirty="0">
                <a:effectLst/>
                <a:latin typeface="Times New Roman" panose="02020603050405020304" pitchFamily="18" charset="0"/>
                <a:ea typeface="Times New Roman" panose="02020603050405020304" pitchFamily="18" charset="0"/>
                <a:hlinkClick r:id="rId2"/>
              </a:rPr>
              <a:t>https://mentor.ieee.org/802.11/dcn/24/11-24-0859-01-000m-p802-11revm-revision-par.docx</a:t>
            </a:r>
            <a:r>
              <a:rPr lang="en-GB" sz="1800" b="1" dirty="0">
                <a:effectLst/>
                <a:latin typeface="Times New Roman" panose="02020603050405020304" pitchFamily="18" charset="0"/>
                <a:ea typeface="Times New Roman" panose="02020603050405020304" pitchFamily="18" charset="0"/>
              </a:rPr>
              <a:t> be posted to the IEEE 802 Executive Committee (EC) agenda for WG 802 preview and EC approval to submit to NESCOM, granting the WG Chair editorial </a:t>
            </a:r>
            <a:r>
              <a:rPr lang="en-GB" sz="1800" dirty="0">
                <a:latin typeface="Times New Roman" panose="02020603050405020304" pitchFamily="18" charset="0"/>
                <a:ea typeface="Times New Roman" panose="02020603050405020304" pitchFamily="18" charset="0"/>
              </a:rPr>
              <a:t>license</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Jerome Henry</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Robert Stacey</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Michael Montemurro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vote: 11-0-1 ]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6" name="Footer Placeholder 5">
            <a:extLst>
              <a:ext uri="{FF2B5EF4-FFF2-40B4-BE49-F238E27FC236}">
                <a16:creationId xmlns:a16="http://schemas.microsoft.com/office/drawing/2014/main" id="{90D2941F-0D5E-4C98-9B84-BD56E64857D6}"/>
              </a:ext>
            </a:extLst>
          </p:cNvPr>
          <p:cNvSpPr>
            <a:spLocks noGrp="1"/>
          </p:cNvSpPr>
          <p:nvPr>
            <p:ph type="ftr" sz="quarter" idx="11"/>
          </p:nvPr>
        </p:nvSpPr>
        <p:spPr/>
        <p:txBody>
          <a:bodyPr/>
          <a:lstStyle/>
          <a:p>
            <a:pPr>
              <a:defRPr/>
            </a:pPr>
            <a:r>
              <a:rPr lang="en-US"/>
              <a:t>Mike Montemurro, Huawei</a:t>
            </a:r>
            <a:endParaRPr lang="en-US" dirty="0"/>
          </a:p>
        </p:txBody>
      </p:sp>
      <p:sp>
        <p:nvSpPr>
          <p:cNvPr id="7" name="Slide Number Placeholder 6">
            <a:extLst>
              <a:ext uri="{FF2B5EF4-FFF2-40B4-BE49-F238E27FC236}">
                <a16:creationId xmlns:a16="http://schemas.microsoft.com/office/drawing/2014/main" id="{539CE527-0AC0-4863-9FC0-92C4023D50CB}"/>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38</a:t>
            </a:fld>
            <a:endParaRPr lang="en-US" dirty="0"/>
          </a:p>
        </p:txBody>
      </p:sp>
      <p:sp>
        <p:nvSpPr>
          <p:cNvPr id="8" name="Date Placeholder 7">
            <a:extLst>
              <a:ext uri="{FF2B5EF4-FFF2-40B4-BE49-F238E27FC236}">
                <a16:creationId xmlns:a16="http://schemas.microsoft.com/office/drawing/2014/main" id="{F7679D41-24BF-4F67-B99D-32A450A2B454}"/>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19569548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78C9E1-E261-45D9-B17A-B795E415F549}"/>
              </a:ext>
            </a:extLst>
          </p:cNvPr>
          <p:cNvSpPr>
            <a:spLocks noGrp="1"/>
          </p:cNvSpPr>
          <p:nvPr>
            <p:ph type="title"/>
          </p:nvPr>
        </p:nvSpPr>
        <p:spPr/>
        <p:txBody>
          <a:bodyPr/>
          <a:lstStyle/>
          <a:p>
            <a:r>
              <a:rPr lang="en-US" altLang="en-US" dirty="0">
                <a:solidFill>
                  <a:schemeClr val="tx1"/>
                </a:solidFill>
              </a:rPr>
              <a:t>TGbe </a:t>
            </a:r>
            <a:r>
              <a:rPr lang="en-US" dirty="0"/>
              <a:t>May </a:t>
            </a:r>
            <a:r>
              <a:rPr lang="en-US" altLang="en-US" dirty="0">
                <a:solidFill>
                  <a:schemeClr val="tx1"/>
                </a:solidFill>
              </a:rPr>
              <a:t>Closing Report</a:t>
            </a:r>
            <a:endParaRPr lang="en-US" dirty="0">
              <a:solidFill>
                <a:schemeClr val="tx1"/>
              </a:solidFill>
            </a:endParaRPr>
          </a:p>
        </p:txBody>
      </p:sp>
      <p:sp>
        <p:nvSpPr>
          <p:cNvPr id="9" name="Rectangle 2">
            <a:extLst>
              <a:ext uri="{FF2B5EF4-FFF2-40B4-BE49-F238E27FC236}">
                <a16:creationId xmlns:a16="http://schemas.microsoft.com/office/drawing/2014/main" id="{C7B67E75-6FEC-43C0-9EE5-4FDD767F3EA8}"/>
              </a:ext>
            </a:extLst>
          </p:cNvPr>
          <p:cNvSpPr txBox="1">
            <a:spLocks noChangeArrowheads="1"/>
          </p:cNvSpPr>
          <p:nvPr/>
        </p:nvSpPr>
        <p:spPr bwMode="auto">
          <a:xfrm>
            <a:off x="2057400" y="1544639"/>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2024-05-16</a:t>
            </a:r>
          </a:p>
        </p:txBody>
      </p:sp>
      <p:graphicFrame>
        <p:nvGraphicFramePr>
          <p:cNvPr id="10" name="Object 3">
            <a:extLst>
              <a:ext uri="{FF2B5EF4-FFF2-40B4-BE49-F238E27FC236}">
                <a16:creationId xmlns:a16="http://schemas.microsoft.com/office/drawing/2014/main" id="{515F102E-0782-4BCD-A930-15E03346A70B}"/>
              </a:ext>
            </a:extLst>
          </p:cNvPr>
          <p:cNvGraphicFramePr>
            <a:graphicFrameLocks noChangeAspect="1"/>
          </p:cNvGraphicFramePr>
          <p:nvPr>
            <p:extLst>
              <p:ext uri="{D42A27DB-BD31-4B8C-83A1-F6EECF244321}">
                <p14:modId xmlns:p14="http://schemas.microsoft.com/office/powerpoint/2010/main" val="2927593758"/>
              </p:ext>
            </p:extLst>
          </p:nvPr>
        </p:nvGraphicFramePr>
        <p:xfrm>
          <a:off x="1825625" y="2683670"/>
          <a:ext cx="8540750" cy="2503488"/>
        </p:xfrm>
        <a:graphic>
          <a:graphicData uri="http://schemas.openxmlformats.org/presentationml/2006/ole">
            <mc:AlternateContent xmlns:mc="http://schemas.openxmlformats.org/markup-compatibility/2006">
              <mc:Choice xmlns:v="urn:schemas-microsoft-com:vml" Requires="v">
                <p:oleObj spid="_x0000_s8198" name="Document" r:id="rId3" imgW="8552553" imgH="2514074" progId="Word.Document.8">
                  <p:embed/>
                </p:oleObj>
              </mc:Choice>
              <mc:Fallback>
                <p:oleObj name="Document" r:id="rId3" imgW="8552553" imgH="2514074" progId="Word.Document.8">
                  <p:embed/>
                  <p:pic>
                    <p:nvPicPr>
                      <p:cNvPr id="10" name="Object 3">
                        <a:extLst>
                          <a:ext uri="{FF2B5EF4-FFF2-40B4-BE49-F238E27FC236}">
                            <a16:creationId xmlns:a16="http://schemas.microsoft.com/office/drawing/2014/main" id="{515F102E-0782-4BCD-A930-15E03346A70B}"/>
                          </a:ext>
                        </a:extLst>
                      </p:cNvPr>
                      <p:cNvPicPr>
                        <a:picLocks noChangeAspect="1" noChangeArrowheads="1"/>
                      </p:cNvPicPr>
                      <p:nvPr/>
                    </p:nvPicPr>
                    <p:blipFill>
                      <a:blip r:embed="rId4"/>
                      <a:srcRect/>
                      <a:stretch>
                        <a:fillRect/>
                      </a:stretch>
                    </p:blipFill>
                    <p:spPr bwMode="auto">
                      <a:xfrm>
                        <a:off x="1825625" y="2683670"/>
                        <a:ext cx="8540750" cy="2503488"/>
                      </a:xfrm>
                      <a:prstGeom prst="rect">
                        <a:avLst/>
                      </a:prstGeom>
                      <a:noFill/>
                    </p:spPr>
                  </p:pic>
                </p:oleObj>
              </mc:Fallback>
            </mc:AlternateContent>
          </a:graphicData>
        </a:graphic>
      </p:graphicFrame>
      <p:sp>
        <p:nvSpPr>
          <p:cNvPr id="11" name="Rectangle 4">
            <a:extLst>
              <a:ext uri="{FF2B5EF4-FFF2-40B4-BE49-F238E27FC236}">
                <a16:creationId xmlns:a16="http://schemas.microsoft.com/office/drawing/2014/main" id="{85F313B5-5193-478A-A520-BE0627F59BBA}"/>
              </a:ext>
            </a:extLst>
          </p:cNvPr>
          <p:cNvSpPr>
            <a:spLocks noChangeArrowheads="1"/>
          </p:cNvSpPr>
          <p:nvPr/>
        </p:nvSpPr>
        <p:spPr bwMode="auto">
          <a:xfrm>
            <a:off x="1897062" y="213757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Footer Placeholder 1">
            <a:extLst>
              <a:ext uri="{FF2B5EF4-FFF2-40B4-BE49-F238E27FC236}">
                <a16:creationId xmlns:a16="http://schemas.microsoft.com/office/drawing/2014/main" id="{64D97288-405F-489D-BEF7-38F12DFBF4FB}"/>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131AE44C-3614-43A4-AD3B-9568C73CCEC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8" name="Date Placeholder 7">
            <a:extLst>
              <a:ext uri="{FF2B5EF4-FFF2-40B4-BE49-F238E27FC236}">
                <a16:creationId xmlns:a16="http://schemas.microsoft.com/office/drawing/2014/main" id="{4DF33C2E-8B46-404C-A289-3CBE4B21915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3929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2024-05-14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Planning </a:t>
            </a:r>
          </a:p>
          <a:p>
            <a:pPr>
              <a:buFont typeface="Arial" panose="020B0604020202020204" pitchFamily="34" charset="0"/>
              <a:buChar char="•"/>
            </a:pPr>
            <a:r>
              <a:rPr lang="en-US" sz="2000" dirty="0"/>
              <a:t>Lesson learnt from </a:t>
            </a:r>
            <a:r>
              <a:rPr lang="en-US" sz="2000" dirty="0" err="1"/>
              <a:t>TGbe</a:t>
            </a:r>
            <a:endParaRPr lang="en-US" sz="2000" dirty="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258ACFE8-257B-440E-A6E2-E343A4BA0F8D}"/>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2182EA88-A807-42FA-93F9-2AB6FBF0095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Date Placeholder 8">
            <a:extLst>
              <a:ext uri="{FF2B5EF4-FFF2-40B4-BE49-F238E27FC236}">
                <a16:creationId xmlns:a16="http://schemas.microsoft.com/office/drawing/2014/main" id="{64E7C300-F2B9-4BD1-9573-FB581382FA7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93448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a:xfrm>
            <a:off x="914401" y="685801"/>
            <a:ext cx="10361084" cy="1065213"/>
          </a:xfrm>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0" y="1981200"/>
            <a:ext cx="7039983" cy="4113213"/>
          </a:xfrm>
        </p:spPr>
        <p:txBody>
          <a:bodyPr/>
          <a:lstStyle/>
          <a:p>
            <a:pPr>
              <a:buFont typeface="Arial" panose="020B0604020202020204" pitchFamily="34" charset="0"/>
              <a:buChar char="•"/>
            </a:pPr>
            <a:r>
              <a:rPr lang="en-US" sz="2000" dirty="0"/>
              <a:t>TGbe had scheduled 4 sessions during the May interim</a:t>
            </a:r>
          </a:p>
          <a:p>
            <a:pPr marL="800100" lvl="1" indent="-342900">
              <a:buFont typeface="Arial" panose="020B0604020202020204" pitchFamily="34" charset="0"/>
              <a:buChar char="•"/>
            </a:pPr>
            <a:r>
              <a:rPr lang="en-US" sz="1800" dirty="0"/>
              <a:t>Two Joint sessions were sufficient to resolve all the received comments from initial SA ballot</a:t>
            </a:r>
          </a:p>
          <a:p>
            <a:pPr marL="1200150" lvl="2" indent="-285750">
              <a:buFont typeface="Arial" panose="020B0604020202020204" pitchFamily="34" charset="0"/>
              <a:buChar char="•"/>
            </a:pPr>
            <a:r>
              <a:rPr lang="en-US" sz="1600" dirty="0"/>
              <a:t>Hence, last 2 sessions scheduled on Thursday were cancelled</a:t>
            </a:r>
          </a:p>
          <a:p>
            <a:pPr marL="800100" lvl="1" indent="-342900">
              <a:buFont typeface="Arial" panose="020B0604020202020204" pitchFamily="34" charset="0"/>
              <a:buChar char="•"/>
            </a:pPr>
            <a:r>
              <a:rPr lang="en-US" sz="1800" dirty="0"/>
              <a:t>Reconfirmed </a:t>
            </a:r>
            <a:r>
              <a:rPr lang="en-US" sz="1800"/>
              <a:t>TGbe vice-chairs</a:t>
            </a:r>
            <a:r>
              <a:rPr lang="en-US" sz="1800" dirty="0"/>
              <a:t>, secretary and editor</a:t>
            </a:r>
          </a:p>
          <a:p>
            <a:pPr marL="800100" lvl="1" indent="-342900">
              <a:buFont typeface="Arial" panose="020B0604020202020204" pitchFamily="34" charset="0"/>
              <a:buChar char="•"/>
            </a:pPr>
            <a:r>
              <a:rPr lang="en-US" sz="1800" dirty="0"/>
              <a:t>The TGbe editor generated IEEE802.11 TGbe D6.0</a:t>
            </a:r>
          </a:p>
          <a:p>
            <a:pPr marL="1200150" lvl="2" indent="-285750">
              <a:buFont typeface="Arial" panose="020B0604020202020204" pitchFamily="34" charset="0"/>
              <a:buChar char="•"/>
            </a:pPr>
            <a:r>
              <a:rPr lang="en-US" sz="1600" dirty="0"/>
              <a:t>Which is available in the members area </a:t>
            </a:r>
          </a:p>
          <a:p>
            <a:pPr marL="800100" lvl="1" indent="-342900">
              <a:buFont typeface="Arial" panose="020B0604020202020204" pitchFamily="34" charset="0"/>
              <a:buChar char="•"/>
            </a:pPr>
            <a:r>
              <a:rPr lang="en-US" sz="1800" dirty="0"/>
              <a:t>Approved a 15-day recirculation SA ballot on P802.11be D6.0</a:t>
            </a:r>
            <a:endParaRPr lang="en-US" sz="1600" dirty="0"/>
          </a:p>
          <a:p>
            <a:pPr>
              <a:buFont typeface="Arial" panose="020B0604020202020204" pitchFamily="34" charset="0"/>
              <a:buChar char="•"/>
            </a:pPr>
            <a:r>
              <a:rPr lang="en-US" sz="2000" dirty="0"/>
              <a:t>Agenda is available in </a:t>
            </a:r>
            <a:r>
              <a:rPr lang="en-US" sz="2000" dirty="0">
                <a:hlinkClick r:id="rId3"/>
              </a:rPr>
              <a:t>11-24/0651r5</a:t>
            </a:r>
            <a:endParaRPr lang="en-US" sz="2000" dirty="0"/>
          </a:p>
          <a:p>
            <a:pPr>
              <a:buFont typeface="Arial" panose="020B0604020202020204" pitchFamily="34" charset="0"/>
              <a:buChar char="•"/>
            </a:pPr>
            <a:r>
              <a:rPr lang="en-US" sz="2000" dirty="0"/>
              <a:t>Motions List is available in </a:t>
            </a:r>
            <a:r>
              <a:rPr lang="en-US" sz="2000" dirty="0">
                <a:hlinkClick r:id="rId4"/>
              </a:rPr>
              <a:t>11-23/442r52</a:t>
            </a:r>
            <a:endParaRPr lang="en-US" sz="2000" dirty="0"/>
          </a:p>
          <a:p>
            <a:pPr>
              <a:buFont typeface="Arial" panose="020B0604020202020204" pitchFamily="34" charset="0"/>
              <a:buChar char="•"/>
            </a:pPr>
            <a:r>
              <a:rPr lang="en-US" sz="2000" dirty="0"/>
              <a:t>Goals for July 2024: </a:t>
            </a:r>
          </a:p>
          <a:p>
            <a:pPr marL="800100" lvl="1" indent="-342900">
              <a:buFont typeface="Arial" panose="020B0604020202020204" pitchFamily="34" charset="0"/>
              <a:buChar char="•"/>
            </a:pPr>
            <a:r>
              <a:rPr lang="en-US" sz="1800" dirty="0"/>
              <a:t>Process and resolve comments from recirculation SA ballot</a:t>
            </a:r>
          </a:p>
        </p:txBody>
      </p:sp>
      <p:grpSp>
        <p:nvGrpSpPr>
          <p:cNvPr id="7" name="Group 6">
            <a:extLst>
              <a:ext uri="{FF2B5EF4-FFF2-40B4-BE49-F238E27FC236}">
                <a16:creationId xmlns:a16="http://schemas.microsoft.com/office/drawing/2014/main" id="{1900912C-8E8A-0D37-5D2D-D5D4727A4D12}"/>
              </a:ext>
            </a:extLst>
          </p:cNvPr>
          <p:cNvGrpSpPr/>
          <p:nvPr/>
        </p:nvGrpSpPr>
        <p:grpSpPr>
          <a:xfrm>
            <a:off x="7333861" y="1751014"/>
            <a:ext cx="4754563" cy="4533900"/>
            <a:chOff x="6858000" y="1525409"/>
            <a:chExt cx="5283200" cy="4930308"/>
          </a:xfrm>
        </p:grpSpPr>
        <p:pic>
          <p:nvPicPr>
            <p:cNvPr id="8" name="Picture 7">
              <a:extLst>
                <a:ext uri="{FF2B5EF4-FFF2-40B4-BE49-F238E27FC236}">
                  <a16:creationId xmlns:a16="http://schemas.microsoft.com/office/drawing/2014/main" id="{D6B168F4-C894-BEB0-BB40-1C32E5F31461}"/>
                </a:ext>
              </a:extLst>
            </p:cNvPr>
            <p:cNvPicPr>
              <a:picLocks noChangeAspect="1"/>
            </p:cNvPicPr>
            <p:nvPr/>
          </p:nvPicPr>
          <p:blipFill>
            <a:blip r:embed="rId5"/>
            <a:stretch>
              <a:fillRect/>
            </a:stretch>
          </p:blipFill>
          <p:spPr>
            <a:xfrm>
              <a:off x="6858000" y="1525409"/>
              <a:ext cx="5283200" cy="3962400"/>
            </a:xfrm>
            <a:prstGeom prst="rect">
              <a:avLst/>
            </a:prstGeom>
          </p:spPr>
        </p:pic>
        <p:sp>
          <p:nvSpPr>
            <p:cNvPr id="9" name="Rectangle 8">
              <a:extLst>
                <a:ext uri="{FF2B5EF4-FFF2-40B4-BE49-F238E27FC236}">
                  <a16:creationId xmlns:a16="http://schemas.microsoft.com/office/drawing/2014/main" id="{DD487A13-B125-99F5-7F66-C7E83028A486}"/>
                </a:ext>
              </a:extLst>
            </p:cNvPr>
            <p:cNvSpPr/>
            <p:nvPr/>
          </p:nvSpPr>
          <p:spPr bwMode="auto">
            <a:xfrm flipV="1">
              <a:off x="7632706" y="1804332"/>
              <a:ext cx="825494" cy="327058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955341F2-55BB-8694-D8EB-AC5BFCF3ACF6}"/>
                </a:ext>
              </a:extLst>
            </p:cNvPr>
            <p:cNvSpPr/>
            <p:nvPr/>
          </p:nvSpPr>
          <p:spPr bwMode="auto">
            <a:xfrm>
              <a:off x="8678414" y="1804333"/>
              <a:ext cx="818541" cy="3247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E887D214-A8CA-6808-0D04-04FE2B7A4AEA}"/>
                </a:ext>
              </a:extLst>
            </p:cNvPr>
            <p:cNvSpPr/>
            <p:nvPr/>
          </p:nvSpPr>
          <p:spPr bwMode="auto">
            <a:xfrm>
              <a:off x="9690105" y="1804332"/>
              <a:ext cx="825494" cy="3241975"/>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14FD5F91-E781-C29E-8549-BA8022BD66B8}"/>
                </a:ext>
              </a:extLst>
            </p:cNvPr>
            <p:cNvSpPr/>
            <p:nvPr/>
          </p:nvSpPr>
          <p:spPr bwMode="auto">
            <a:xfrm>
              <a:off x="10708750" y="1797869"/>
              <a:ext cx="825494" cy="324772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3" name="Group 12">
              <a:extLst>
                <a:ext uri="{FF2B5EF4-FFF2-40B4-BE49-F238E27FC236}">
                  <a16:creationId xmlns:a16="http://schemas.microsoft.com/office/drawing/2014/main" id="{0F7F8856-02E9-2749-A2D7-C8464F5A2A71}"/>
                </a:ext>
              </a:extLst>
            </p:cNvPr>
            <p:cNvGrpSpPr/>
            <p:nvPr/>
          </p:nvGrpSpPr>
          <p:grpSpPr>
            <a:xfrm>
              <a:off x="8098450" y="5411859"/>
              <a:ext cx="3207755" cy="1043858"/>
              <a:chOff x="8552276" y="5181755"/>
              <a:chExt cx="3207755" cy="1043858"/>
            </a:xfrm>
          </p:grpSpPr>
          <p:grpSp>
            <p:nvGrpSpPr>
              <p:cNvPr id="15" name="Group 14">
                <a:extLst>
                  <a:ext uri="{FF2B5EF4-FFF2-40B4-BE49-F238E27FC236}">
                    <a16:creationId xmlns:a16="http://schemas.microsoft.com/office/drawing/2014/main" id="{23C94DD2-C850-E90F-684F-7BE854509400}"/>
                  </a:ext>
                </a:extLst>
              </p:cNvPr>
              <p:cNvGrpSpPr/>
              <p:nvPr/>
            </p:nvGrpSpPr>
            <p:grpSpPr>
              <a:xfrm>
                <a:off x="8552276" y="5181755"/>
                <a:ext cx="3207755" cy="1043858"/>
                <a:chOff x="9314474" y="5383231"/>
                <a:chExt cx="2650378" cy="1006577"/>
              </a:xfrm>
            </p:grpSpPr>
            <p:sp>
              <p:nvSpPr>
                <p:cNvPr id="18" name="Rectangle 17">
                  <a:extLst>
                    <a:ext uri="{FF2B5EF4-FFF2-40B4-BE49-F238E27FC236}">
                      <a16:creationId xmlns:a16="http://schemas.microsoft.com/office/drawing/2014/main" id="{6C1B6FF7-A57C-0267-621C-9D0723730381}"/>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414FE83C-DD20-3994-EFAC-56397DD27CF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0" name="Rectangle 19">
                  <a:extLst>
                    <a:ext uri="{FF2B5EF4-FFF2-40B4-BE49-F238E27FC236}">
                      <a16:creationId xmlns:a16="http://schemas.microsoft.com/office/drawing/2014/main" id="{68CB12D0-5667-8D5E-8356-E8D50AB50551}"/>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0051A8C7-8DF8-57AE-1AD1-EEEEC20D3D0C}"/>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B986F0A0-71EE-B2C1-8A9F-F72304CE8A59}"/>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A4BDDA96-564F-7FA4-4ED4-2EDDBFF4022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4" name="TextBox 23">
                  <a:extLst>
                    <a:ext uri="{FF2B5EF4-FFF2-40B4-BE49-F238E27FC236}">
                      <a16:creationId xmlns:a16="http://schemas.microsoft.com/office/drawing/2014/main" id="{A24461ED-08E5-1501-0D09-4CDD3F3164B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25" name="TextBox 24">
                  <a:extLst>
                    <a:ext uri="{FF2B5EF4-FFF2-40B4-BE49-F238E27FC236}">
                      <a16:creationId xmlns:a16="http://schemas.microsoft.com/office/drawing/2014/main" id="{86DB0DDC-4572-D2C0-9A5F-32722ACE0656}"/>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16" name="TextBox 15">
                <a:extLst>
                  <a:ext uri="{FF2B5EF4-FFF2-40B4-BE49-F238E27FC236}">
                    <a16:creationId xmlns:a16="http://schemas.microsoft.com/office/drawing/2014/main" id="{B6F8A4FA-F664-CB5E-16B3-FA3B0F1F1461}"/>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7" name="TextBox 16">
                <a:extLst>
                  <a:ext uri="{FF2B5EF4-FFF2-40B4-BE49-F238E27FC236}">
                    <a16:creationId xmlns:a16="http://schemas.microsoft.com/office/drawing/2014/main" id="{273ECF7B-E5D5-5017-FD0A-6243CE4B79A8}"/>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4" name="TextBox 13">
              <a:extLst>
                <a:ext uri="{FF2B5EF4-FFF2-40B4-BE49-F238E27FC236}">
                  <a16:creationId xmlns:a16="http://schemas.microsoft.com/office/drawing/2014/main" id="{0B9202DF-DE1A-AEE9-B901-EE69327F612D}"/>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
        <p:nvSpPr>
          <p:cNvPr id="26" name="Footer Placeholder 25">
            <a:extLst>
              <a:ext uri="{FF2B5EF4-FFF2-40B4-BE49-F238E27FC236}">
                <a16:creationId xmlns:a16="http://schemas.microsoft.com/office/drawing/2014/main" id="{6CA9D442-4C1B-4B7C-9EC9-27D69F5B5882}"/>
              </a:ext>
            </a:extLst>
          </p:cNvPr>
          <p:cNvSpPr>
            <a:spLocks noGrp="1"/>
          </p:cNvSpPr>
          <p:nvPr>
            <p:ph type="ftr" idx="14"/>
          </p:nvPr>
        </p:nvSpPr>
        <p:spPr/>
        <p:txBody>
          <a:bodyPr/>
          <a:lstStyle/>
          <a:p>
            <a:r>
              <a:rPr lang="en-GB"/>
              <a:t>Alfred Asterjadhi, Qualcomm</a:t>
            </a:r>
            <a:endParaRPr lang="en-GB" dirty="0"/>
          </a:p>
        </p:txBody>
      </p:sp>
      <p:sp>
        <p:nvSpPr>
          <p:cNvPr id="27" name="Slide Number Placeholder 26">
            <a:extLst>
              <a:ext uri="{FF2B5EF4-FFF2-40B4-BE49-F238E27FC236}">
                <a16:creationId xmlns:a16="http://schemas.microsoft.com/office/drawing/2014/main" id="{E53AA68E-4C4A-4186-947E-B69FCA08372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28" name="Date Placeholder 27">
            <a:extLst>
              <a:ext uri="{FF2B5EF4-FFF2-40B4-BE49-F238E27FC236}">
                <a16:creationId xmlns:a16="http://schemas.microsoft.com/office/drawing/2014/main" id="{567DA247-8222-48D7-9057-2CFC3290966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00988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a:xfrm>
            <a:off x="914401" y="685801"/>
            <a:ext cx="10361084" cy="1065213"/>
          </a:xfrm>
        </p:spPr>
        <p:txBody>
          <a:bodyPr/>
          <a:lstStyle/>
          <a:p>
            <a:r>
              <a:rPr lang="en-US" dirty="0">
                <a:solidFill>
                  <a:schemeClr val="tx1"/>
                </a:solidFill>
              </a:rPr>
              <a:t>Teleconference Plan</a:t>
            </a:r>
          </a:p>
        </p:txBody>
      </p:sp>
      <p:sp>
        <p:nvSpPr>
          <p:cNvPr id="11" name="Content Placeholder 10">
            <a:extLst>
              <a:ext uri="{FF2B5EF4-FFF2-40B4-BE49-F238E27FC236}">
                <a16:creationId xmlns:a16="http://schemas.microsoft.com/office/drawing/2014/main" id="{D8BCEFC5-5883-C26D-62C2-5A60F364132F}"/>
              </a:ext>
            </a:extLst>
          </p:cNvPr>
          <p:cNvSpPr>
            <a:spLocks noGrp="1"/>
          </p:cNvSpPr>
          <p:nvPr>
            <p:ph idx="1"/>
          </p:nvPr>
        </p:nvSpPr>
        <p:spPr>
          <a:xfrm>
            <a:off x="914401" y="1981201"/>
            <a:ext cx="10361084" cy="4113213"/>
          </a:xfrm>
        </p:spPr>
        <p:txBody>
          <a:bodyPr/>
          <a:lstStyle/>
          <a:p>
            <a:pPr marL="342900" marR="0" lvl="0" indent="-342900">
              <a:spcBef>
                <a:spcPts val="0"/>
              </a:spcBef>
              <a:spcAft>
                <a:spcPts val="1200"/>
              </a:spcAft>
              <a:buFont typeface="Times New Roman" panose="02020603050405020304" pitchFamily="18" charset="0"/>
              <a:buChar char="-"/>
            </a:pPr>
            <a:r>
              <a:rPr lang="en-US" sz="2000" b="1" dirty="0">
                <a:solidFill>
                  <a:schemeClr val="tx1"/>
                </a:solidFill>
                <a:effectLst/>
                <a:latin typeface="Times New Roman" panose="02020603050405020304" pitchFamily="18" charset="0"/>
                <a:ea typeface="Times New Roman" panose="02020603050405020304" pitchFamily="18" charset="0"/>
              </a:rPr>
              <a:t>To be announced with 10-day advanced noti</a:t>
            </a:r>
            <a:r>
              <a:rPr lang="en-US" sz="2000" dirty="0">
                <a:solidFill>
                  <a:schemeClr val="tx1"/>
                </a:solidFill>
                <a:latin typeface="Times New Roman" panose="02020603050405020304" pitchFamily="18" charset="0"/>
                <a:ea typeface="Times New Roman" panose="02020603050405020304" pitchFamily="18" charset="0"/>
              </a:rPr>
              <a:t>ce</a:t>
            </a:r>
            <a:endParaRPr lang="en-US" sz="2000" b="1" dirty="0">
              <a:solidFill>
                <a:schemeClr val="tx1"/>
              </a:solidFill>
              <a:effectLst/>
              <a:latin typeface="Times New Roman" panose="02020603050405020304" pitchFamily="18"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F55F7F94-E80F-4FDE-88C3-22D0504A0855}"/>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8C4AD057-1D61-4CFF-9231-79D7AF9EF38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8" name="Date Placeholder 7">
            <a:extLst>
              <a:ext uri="{FF2B5EF4-FFF2-40B4-BE49-F238E27FC236}">
                <a16:creationId xmlns:a16="http://schemas.microsoft.com/office/drawing/2014/main" id="{8806F761-188E-481A-9051-250EA43A8DD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01642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2DC9-A3A7-4A8B-92B1-7E0AABF4FECD}"/>
              </a:ext>
            </a:extLst>
          </p:cNvPr>
          <p:cNvSpPr>
            <a:spLocks noGrp="1"/>
          </p:cNvSpPr>
          <p:nvPr>
            <p:ph type="title"/>
          </p:nvPr>
        </p:nvSpPr>
        <p:spPr/>
        <p:txBody>
          <a:bodyPr/>
          <a:lstStyle/>
          <a:p>
            <a:r>
              <a:rPr lang="en-US" dirty="0">
                <a:solidFill>
                  <a:schemeClr val="tx1"/>
                </a:solidFill>
              </a:rPr>
              <a:t>TGbe Timeline And Status</a:t>
            </a:r>
          </a:p>
        </p:txBody>
      </p:sp>
      <p:sp>
        <p:nvSpPr>
          <p:cNvPr id="3" name="Content Placeholder 2">
            <a:extLst>
              <a:ext uri="{FF2B5EF4-FFF2-40B4-BE49-F238E27FC236}">
                <a16:creationId xmlns:a16="http://schemas.microsoft.com/office/drawing/2014/main" id="{0CE16CDD-E6B1-4592-BD5F-9D0A24F31DE4}"/>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altLang="en-US" sz="2000" dirty="0">
                <a:solidFill>
                  <a:schemeClr val="tx1"/>
                </a:solidFill>
                <a:highlight>
                  <a:srgbClr val="00FF00"/>
                </a:highlight>
              </a:rPr>
              <a:t>PAR approved											Mar 2019</a:t>
            </a:r>
          </a:p>
          <a:p>
            <a:pPr>
              <a:buFont typeface="Arial" panose="020B0604020202020204" pitchFamily="34" charset="0"/>
              <a:buChar char="•"/>
            </a:pPr>
            <a:r>
              <a:rPr lang="en-US" altLang="en-US" sz="2000" dirty="0">
                <a:solidFill>
                  <a:schemeClr val="tx1"/>
                </a:solidFill>
                <a:highlight>
                  <a:srgbClr val="00FF00"/>
                </a:highlight>
              </a:rPr>
              <a:t>First TG meeting											May 2019</a:t>
            </a:r>
          </a:p>
          <a:p>
            <a:pPr>
              <a:buFont typeface="Arial" panose="020B0604020202020204" pitchFamily="34" charset="0"/>
              <a:buChar char="•"/>
            </a:pPr>
            <a:r>
              <a:rPr lang="en-US" altLang="en-US" sz="2000" dirty="0">
                <a:solidFill>
                  <a:schemeClr val="tx1"/>
                </a:solidFill>
                <a:highlight>
                  <a:srgbClr val="00FF00"/>
                </a:highlight>
              </a:rPr>
              <a:t>D0.1 													Sept 2020</a:t>
            </a:r>
          </a:p>
          <a:p>
            <a:pPr>
              <a:buFont typeface="Arial" panose="020B0604020202020204" pitchFamily="34" charset="0"/>
              <a:buChar char="•"/>
            </a:pPr>
            <a:r>
              <a:rPr lang="en-US" altLang="en-US" sz="2000" dirty="0">
                <a:highlight>
                  <a:srgbClr val="00FF00"/>
                </a:highlight>
              </a:rPr>
              <a:t>D1.0 WG Comment Collection							May 2021</a:t>
            </a:r>
          </a:p>
          <a:p>
            <a:pPr>
              <a:buFont typeface="Arial" panose="020B0604020202020204" pitchFamily="34" charset="0"/>
              <a:buChar char="•"/>
            </a:pPr>
            <a:r>
              <a:rPr lang="en-US" altLang="en-US" sz="2000" dirty="0">
                <a:highlight>
                  <a:srgbClr val="00FF00"/>
                </a:highlight>
              </a:rPr>
              <a:t>D2.0 WG </a:t>
            </a:r>
            <a:r>
              <a:rPr lang="en-US" altLang="en-US" sz="2000" dirty="0">
                <a:solidFill>
                  <a:schemeClr val="tx1"/>
                </a:solidFill>
                <a:highlight>
                  <a:srgbClr val="00FF00"/>
                </a:highlight>
              </a:rPr>
              <a:t>Letter Ballot</a:t>
            </a:r>
            <a:r>
              <a:rPr lang="en-US" altLang="en-US" sz="2000" dirty="0">
                <a:highlight>
                  <a:srgbClr val="00FF00"/>
                </a:highlight>
              </a:rPr>
              <a:t>									</a:t>
            </a:r>
            <a:r>
              <a:rPr lang="en-US" altLang="en-US" sz="2000" dirty="0">
                <a:solidFill>
                  <a:schemeClr val="tx1"/>
                </a:solidFill>
                <a:highlight>
                  <a:srgbClr val="00FF00"/>
                </a:highlight>
              </a:rPr>
              <a:t>May 2022</a:t>
            </a:r>
          </a:p>
          <a:p>
            <a:pPr>
              <a:buFont typeface="Arial" panose="020B0604020202020204" pitchFamily="34" charset="0"/>
              <a:buChar char="•"/>
            </a:pPr>
            <a:r>
              <a:rPr lang="en-US" altLang="en-US" sz="2000" dirty="0">
                <a:highlight>
                  <a:srgbClr val="00FF00"/>
                </a:highlight>
              </a:rPr>
              <a:t>D3.0 LB 													</a:t>
            </a:r>
            <a:r>
              <a:rPr lang="en-US" altLang="en-US" sz="2000" dirty="0">
                <a:solidFill>
                  <a:schemeClr val="tx1"/>
                </a:solidFill>
                <a:highlight>
                  <a:srgbClr val="00FF00"/>
                </a:highlight>
              </a:rPr>
              <a:t>Jan 2023</a:t>
            </a:r>
          </a:p>
          <a:p>
            <a:pPr>
              <a:buFont typeface="Arial" panose="020B0604020202020204" pitchFamily="34" charset="0"/>
              <a:buChar char="•"/>
            </a:pPr>
            <a:r>
              <a:rPr lang="en-US" altLang="en-US" sz="2000" dirty="0">
                <a:highlight>
                  <a:srgbClr val="00FF00"/>
                </a:highlight>
              </a:rPr>
              <a:t>D4.0 LB 													</a:t>
            </a:r>
            <a:r>
              <a:rPr lang="en-US" altLang="en-US" sz="2000" dirty="0">
                <a:solidFill>
                  <a:schemeClr val="tx1"/>
                </a:solidFill>
                <a:highlight>
                  <a:srgbClr val="00FF00"/>
                </a:highlight>
              </a:rPr>
              <a:t>July 2023</a:t>
            </a:r>
          </a:p>
          <a:p>
            <a:pPr>
              <a:buFont typeface="Arial" panose="020B0604020202020204" pitchFamily="34" charset="0"/>
              <a:buChar char="•"/>
            </a:pPr>
            <a:r>
              <a:rPr lang="en-US" altLang="en-US" sz="2000" dirty="0">
                <a:highlight>
                  <a:srgbClr val="00FF00"/>
                </a:highlight>
              </a:rPr>
              <a:t>D5.0 Recirculation LB 									</a:t>
            </a:r>
            <a:r>
              <a:rPr lang="en-US" altLang="en-US" sz="2000" dirty="0">
                <a:solidFill>
                  <a:schemeClr val="tx1"/>
                </a:solidFill>
                <a:highlight>
                  <a:srgbClr val="00FF00"/>
                </a:highlight>
              </a:rPr>
              <a:t>Nov 2023</a:t>
            </a:r>
          </a:p>
          <a:p>
            <a:pPr>
              <a:buFont typeface="Arial" panose="020B0604020202020204" pitchFamily="34" charset="0"/>
              <a:buChar char="•"/>
            </a:pPr>
            <a:r>
              <a:rPr lang="en-US" altLang="en-US" sz="2000" dirty="0">
                <a:highlight>
                  <a:srgbClr val="00FF00"/>
                </a:highlight>
              </a:rPr>
              <a:t>Initial </a:t>
            </a:r>
            <a:r>
              <a:rPr lang="en-US" altLang="en-US" sz="2000" dirty="0">
                <a:solidFill>
                  <a:schemeClr val="tx1"/>
                </a:solidFill>
                <a:highlight>
                  <a:srgbClr val="00FF00"/>
                </a:highlight>
              </a:rPr>
              <a:t>SA </a:t>
            </a:r>
            <a:r>
              <a:rPr lang="en-US" altLang="en-US" sz="2000" dirty="0">
                <a:highlight>
                  <a:srgbClr val="00FF00"/>
                </a:highlight>
              </a:rPr>
              <a:t>Ballot 											</a:t>
            </a:r>
            <a:r>
              <a:rPr lang="en-US" altLang="en-US" sz="2000" dirty="0">
                <a:solidFill>
                  <a:schemeClr val="tx1"/>
                </a:solidFill>
                <a:highlight>
                  <a:srgbClr val="00FF00"/>
                </a:highlight>
              </a:rPr>
              <a:t>Jan 2024</a:t>
            </a:r>
            <a:endParaRPr lang="en-US" altLang="en-US" sz="2000" strike="sngStrike" dirty="0">
              <a:solidFill>
                <a:schemeClr val="tx1"/>
              </a:solidFill>
              <a:highlight>
                <a:srgbClr val="00FF00"/>
              </a:highlight>
            </a:endParaRPr>
          </a:p>
          <a:p>
            <a:pPr>
              <a:buFont typeface="Arial" panose="020B0604020202020204" pitchFamily="34" charset="0"/>
              <a:buChar char="•"/>
            </a:pPr>
            <a:r>
              <a:rPr lang="en-US" altLang="en-US" sz="2000" dirty="0">
                <a:solidFill>
                  <a:schemeClr val="tx1"/>
                </a:solidFill>
                <a:highlight>
                  <a:srgbClr val="FFFF00"/>
                </a:highlight>
              </a:rPr>
              <a:t>Final 802.11 WG approval								Sept 2024</a:t>
            </a:r>
          </a:p>
          <a:p>
            <a:pPr>
              <a:buFont typeface="Arial" panose="020B0604020202020204" pitchFamily="34" charset="0"/>
              <a:buChar char="•"/>
            </a:pPr>
            <a:r>
              <a:rPr lang="en-US" altLang="en-US" sz="2000" dirty="0">
                <a:solidFill>
                  <a:schemeClr val="tx1"/>
                </a:solidFill>
              </a:rPr>
              <a:t>802 EC approval											Sept 2024</a:t>
            </a:r>
          </a:p>
          <a:p>
            <a:pPr>
              <a:buFont typeface="Arial" panose="020B0604020202020204" pitchFamily="34" charset="0"/>
              <a:buChar char="•"/>
            </a:pPr>
            <a:r>
              <a:rPr lang="en-US" altLang="en-US" sz="2000" dirty="0">
                <a:solidFill>
                  <a:schemeClr val="tx1"/>
                </a:solidFill>
              </a:rPr>
              <a:t>RevCom and SASB approval								Dec 2</a:t>
            </a:r>
            <a:r>
              <a:rPr lang="en-US" altLang="en-US" sz="2000" dirty="0"/>
              <a:t>024</a:t>
            </a:r>
          </a:p>
        </p:txBody>
      </p:sp>
      <p:sp>
        <p:nvSpPr>
          <p:cNvPr id="7" name="Footer Placeholder 6">
            <a:extLst>
              <a:ext uri="{FF2B5EF4-FFF2-40B4-BE49-F238E27FC236}">
                <a16:creationId xmlns:a16="http://schemas.microsoft.com/office/drawing/2014/main" id="{AD71D361-4B4D-4E6E-BA60-98C0E0155A9E}"/>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356D1EA4-A8E6-4620-9FFC-4F01884E21C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9" name="Date Placeholder 8">
            <a:extLst>
              <a:ext uri="{FF2B5EF4-FFF2-40B4-BE49-F238E27FC236}">
                <a16:creationId xmlns:a16="http://schemas.microsoft.com/office/drawing/2014/main" id="{9CC9A5BE-18A7-4C3B-A4C8-8BDC0EB1CDD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038782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txBox="1">
            <a:spLocks noChangeArrowheads="1"/>
          </p:cNvSpPr>
          <p:nvPr/>
        </p:nvSpPr>
        <p:spPr bwMode="auto">
          <a:xfrm>
            <a:off x="2209800" y="9144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buClrTx/>
              <a:buSzTx/>
              <a:defRPr/>
            </a:pPr>
            <a:r>
              <a:rPr kumimoji="0" lang="en-US" altLang="zh-CN" sz="2800" b="1" i="0" u="none" strike="noStrike" kern="0" cap="none" spc="0" normalizeH="0" baseline="0" noProof="0" dirty="0">
                <a:ln>
                  <a:noFill/>
                </a:ln>
                <a:solidFill>
                  <a:srgbClr val="000000"/>
                </a:solidFill>
                <a:effectLst/>
                <a:uLnTx/>
                <a:uFillTx/>
                <a:latin typeface="Times New Roman"/>
                <a:ea typeface="+mj-ea"/>
                <a:cs typeface="+mj-cs"/>
              </a:rPr>
              <a:t>Task Group BF</a:t>
            </a:r>
            <a:b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br>
            <a:r>
              <a:rPr lang="en-US" altLang="zh-CN" sz="2800" kern="0" dirty="0">
                <a:solidFill>
                  <a:srgbClr val="0000FF"/>
                </a:solidFill>
              </a:rPr>
              <a:t>May </a:t>
            </a:r>
            <a: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t>2024 Closing Report</a:t>
            </a:r>
            <a:endParaRPr kumimoji="0" lang="en-US" sz="2800" b="1" i="0" u="none" strike="sngStrike" kern="0" cap="none" spc="0" normalizeH="0" baseline="0" noProof="0" dirty="0">
              <a:ln>
                <a:noFill/>
              </a:ln>
              <a:solidFill>
                <a:srgbClr val="FF0000"/>
              </a:solidFill>
              <a:effectLst/>
              <a:uLnTx/>
              <a:uFillTx/>
              <a:latin typeface="Times New Roman"/>
              <a:ea typeface="+mj-ea"/>
              <a:cs typeface="+mj-cs"/>
            </a:endParaRPr>
          </a:p>
        </p:txBody>
      </p:sp>
      <p:sp>
        <p:nvSpPr>
          <p:cNvPr id="16" name="Rectangle 6"/>
          <p:cNvSpPr txBox="1">
            <a:spLocks noChangeArrowheads="1"/>
          </p:cNvSpPr>
          <p:nvPr/>
        </p:nvSpPr>
        <p:spPr bwMode="auto">
          <a:xfrm>
            <a:off x="2209800" y="2515232"/>
            <a:ext cx="7772400" cy="5327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Date</a:t>
            </a:r>
            <a:r>
              <a:rPr kumimoji="0" lang="en-US" sz="2000" b="1" i="0" u="none" strike="noStrike" kern="0" cap="none" spc="0" normalizeH="0" baseline="0" noProof="0">
                <a:ln>
                  <a:noFill/>
                </a:ln>
                <a:solidFill>
                  <a:srgbClr val="000000"/>
                </a:solidFill>
                <a:effectLst/>
                <a:uLnTx/>
                <a:uFillTx/>
                <a:latin typeface="Times New Roman"/>
                <a:ea typeface="+mn-ea"/>
                <a:cs typeface="+mn-cs"/>
              </a:rPr>
              <a:t>:</a:t>
            </a:r>
            <a:r>
              <a:rPr kumimoji="0" lang="en-US" sz="2000" b="0" i="0" u="none" strike="noStrike" kern="0" cap="none" spc="0" normalizeH="0" baseline="0" noProof="0">
                <a:ln>
                  <a:noFill/>
                </a:ln>
                <a:solidFill>
                  <a:srgbClr val="000000"/>
                </a:solidFill>
                <a:effectLst/>
                <a:uLnTx/>
                <a:uFillTx/>
                <a:latin typeface="Times New Roman"/>
                <a:ea typeface="+mn-ea"/>
                <a:cs typeface="+mn-cs"/>
              </a:rPr>
              <a:t> 2024-05-15</a:t>
            </a:r>
            <a:endParaRPr kumimoji="0" lang="en-US" sz="20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7" name="Rectangle 12"/>
          <p:cNvSpPr>
            <a:spLocks noChangeArrowheads="1"/>
          </p:cNvSpPr>
          <p:nvPr/>
        </p:nvSpPr>
        <p:spPr bwMode="auto">
          <a:xfrm>
            <a:off x="2209801" y="2614489"/>
            <a:ext cx="1368339" cy="250021"/>
          </a:xfrm>
          <a:prstGeom prst="rect">
            <a:avLst/>
          </a:prstGeom>
          <a:noFill/>
          <a:ln w="9525">
            <a:noFill/>
            <a:miter lim="800000"/>
            <a:headEnd/>
            <a:tailEnd/>
          </a:ln>
        </p:spPr>
        <p:txBody>
          <a:bodyPr lIns="92075" tIns="46038" rIns="92075" bIns="46038"/>
          <a:lstStyle/>
          <a:p>
            <a:pPr marL="342900" indent="-342900" defTabSz="914400">
              <a:spcBef>
                <a:spcPct val="20000"/>
              </a:spcBef>
              <a:buClrTx/>
              <a:buSzTx/>
              <a:buFontTx/>
              <a:buNone/>
            </a:pPr>
            <a:r>
              <a:rPr lang="en-US" sz="2000" b="1" dirty="0">
                <a:solidFill>
                  <a:srgbClr val="000000"/>
                </a:solidFill>
                <a:latin typeface="Times New Roman" pitchFamily="18" charset="0"/>
                <a:ea typeface="+mn-ea"/>
              </a:rPr>
              <a:t>Authors:</a:t>
            </a:r>
            <a:endParaRPr lang="en-US" sz="2000" dirty="0">
              <a:solidFill>
                <a:srgbClr val="000000"/>
              </a:solidFill>
              <a:latin typeface="Times New Roman" pitchFamily="18" charset="0"/>
              <a:ea typeface="+mn-ea"/>
            </a:endParaRPr>
          </a:p>
        </p:txBody>
      </p:sp>
      <p:graphicFrame>
        <p:nvGraphicFramePr>
          <p:cNvPr id="18" name="Table 8"/>
          <p:cNvGraphicFramePr>
            <a:graphicFrameLocks noGrp="1"/>
          </p:cNvGraphicFramePr>
          <p:nvPr>
            <p:extLst>
              <p:ext uri="{D42A27DB-BD31-4B8C-83A1-F6EECF244321}">
                <p14:modId xmlns:p14="http://schemas.microsoft.com/office/powerpoint/2010/main" val="2707295076"/>
              </p:ext>
            </p:extLst>
          </p:nvPr>
        </p:nvGraphicFramePr>
        <p:xfrm>
          <a:off x="2362200" y="3443108"/>
          <a:ext cx="7620000" cy="824092"/>
        </p:xfrm>
        <a:graphic>
          <a:graphicData uri="http://schemas.openxmlformats.org/drawingml/2006/table">
            <a:tbl>
              <a:tblPr firstRow="1" bandRow="1"/>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452">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7545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1"/>
                  </a:ext>
                </a:extLst>
              </a:tr>
            </a:tbl>
          </a:graphicData>
        </a:graphic>
      </p:graphicFrame>
      <p:sp>
        <p:nvSpPr>
          <p:cNvPr id="2" name="Footer Placeholder 1">
            <a:extLst>
              <a:ext uri="{FF2B5EF4-FFF2-40B4-BE49-F238E27FC236}">
                <a16:creationId xmlns:a16="http://schemas.microsoft.com/office/drawing/2014/main" id="{708743EA-C70A-405C-BE57-E94ABF4AAFBD}"/>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BF5458A9-829E-4733-894F-561FE64D1D9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4" name="Date Placeholder 3">
            <a:extLst>
              <a:ext uri="{FF2B5EF4-FFF2-40B4-BE49-F238E27FC236}">
                <a16:creationId xmlns:a16="http://schemas.microsoft.com/office/drawing/2014/main" id="{1F1722B4-175F-43BB-A6BE-9681D3A505A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71918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May </a:t>
            </a:r>
            <a:r>
              <a:rPr lang="en-US" dirty="0"/>
              <a:t>2024</a:t>
            </a:r>
            <a:endParaRPr lang="en-GB" dirty="0"/>
          </a:p>
        </p:txBody>
      </p:sp>
      <p:sp>
        <p:nvSpPr>
          <p:cNvPr id="9218" name="Rectangle 2"/>
          <p:cNvSpPr>
            <a:spLocks noGrp="1" noChangeArrowheads="1"/>
          </p:cNvSpPr>
          <p:nvPr>
            <p:ph idx="1"/>
          </p:nvPr>
        </p:nvSpPr>
        <p:spPr>
          <a:xfrm>
            <a:off x="533401" y="1600200"/>
            <a:ext cx="10742084" cy="4724400"/>
          </a:xfrm>
          <a:ln/>
        </p:spPr>
        <p:txBody>
          <a:bodyPr/>
          <a:lstStyle/>
          <a:p>
            <a:pPr algn="just">
              <a:spcBef>
                <a:spcPts val="0"/>
              </a:spcBef>
              <a:spcAft>
                <a:spcPts val="600"/>
              </a:spcAft>
              <a:buFont typeface="Arial" panose="020B0604020202020204" pitchFamily="34" charset="0"/>
              <a:buChar char="•"/>
            </a:pPr>
            <a:r>
              <a:rPr lang="en-US" altLang="zh-CN" sz="2000" dirty="0"/>
              <a:t>Progress during </a:t>
            </a:r>
            <a:r>
              <a:rPr lang="en-US" altLang="zh-CN" sz="2000" dirty="0">
                <a:solidFill>
                  <a:srgbClr val="0000FF"/>
                </a:solidFill>
              </a:rPr>
              <a:t>May </a:t>
            </a:r>
            <a:r>
              <a:rPr lang="en-US" altLang="zh-CN" sz="2000" dirty="0"/>
              <a:t>2024 session</a:t>
            </a:r>
          </a:p>
          <a:p>
            <a:pPr marL="720725" lvl="1" indent="-342900" algn="just">
              <a:spcBef>
                <a:spcPts val="0"/>
              </a:spcBef>
              <a:spcAft>
                <a:spcPts val="600"/>
              </a:spcAft>
              <a:buFont typeface="Times New Roman" panose="02020603050405020304" pitchFamily="18" charset="0"/>
              <a:buChar char="−"/>
            </a:pPr>
            <a:r>
              <a:rPr lang="en-US" altLang="zh-CN" sz="1800" b="1" dirty="0">
                <a:solidFill>
                  <a:srgbClr val="0000FF"/>
                </a:solidFill>
                <a:cs typeface="+mn-cs"/>
              </a:rPr>
              <a:t>2</a:t>
            </a:r>
            <a:r>
              <a:rPr lang="en-US" altLang="zh-CN" sz="1800" b="1" dirty="0">
                <a:cs typeface="+mn-cs"/>
              </a:rPr>
              <a:t> </a:t>
            </a:r>
            <a:r>
              <a:rPr lang="en-US" altLang="zh-CN" sz="1800" dirty="0">
                <a:cs typeface="+mn-cs"/>
              </a:rPr>
              <a:t>slots</a:t>
            </a:r>
            <a:r>
              <a:rPr lang="en-US" altLang="zh-CN" sz="1800" b="1" dirty="0">
                <a:cs typeface="+mn-cs"/>
              </a:rPr>
              <a:t> </a:t>
            </a:r>
            <a:r>
              <a:rPr lang="en-US" altLang="zh-CN" sz="1800" dirty="0"/>
              <a:t>scheduled for </a:t>
            </a:r>
            <a:r>
              <a:rPr lang="en-US" altLang="zh-CN" sz="1800" dirty="0" err="1"/>
              <a:t>TGbf</a:t>
            </a:r>
            <a:r>
              <a:rPr lang="en-US" altLang="zh-CN" sz="1800" dirty="0"/>
              <a:t> </a:t>
            </a:r>
          </a:p>
          <a:p>
            <a:pPr marL="720725" lvl="1" indent="-342900" algn="just">
              <a:spcBef>
                <a:spcPts val="0"/>
              </a:spcBef>
              <a:spcAft>
                <a:spcPts val="300"/>
              </a:spcAft>
              <a:buFont typeface="Times New Roman" panose="02020603050405020304" pitchFamily="18" charset="0"/>
              <a:buChar char="−"/>
            </a:pPr>
            <a:r>
              <a:rPr lang="en-US" altLang="zh-CN" dirty="0">
                <a:solidFill>
                  <a:schemeClr val="tx1"/>
                </a:solidFill>
              </a:rPr>
              <a:t>Technical discussion on some important topics </a:t>
            </a:r>
          </a:p>
          <a:p>
            <a:pPr marL="720725" lvl="1" indent="-342900" algn="just">
              <a:spcBef>
                <a:spcPts val="0"/>
              </a:spcBef>
              <a:spcAft>
                <a:spcPts val="600"/>
              </a:spcAft>
              <a:buFont typeface="Times New Roman" panose="02020603050405020304" pitchFamily="18" charset="0"/>
              <a:buChar char="−"/>
            </a:pPr>
            <a:r>
              <a:rPr lang="en-US" altLang="zh-CN" dirty="0">
                <a:solidFill>
                  <a:schemeClr val="tx1"/>
                </a:solidFill>
              </a:rPr>
              <a:t>Approve some </a:t>
            </a:r>
            <a:r>
              <a:rPr lang="en-US" altLang="zh-CN" dirty="0" err="1">
                <a:solidFill>
                  <a:schemeClr val="tx1"/>
                </a:solidFill>
              </a:rPr>
              <a:t>TGbf</a:t>
            </a:r>
            <a:r>
              <a:rPr lang="en-US" altLang="zh-CN" dirty="0">
                <a:solidFill>
                  <a:schemeClr val="tx1"/>
                </a:solidFill>
              </a:rPr>
              <a:t> motions:</a:t>
            </a: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Vice Chair/Secretary election/reaffirmation</a:t>
            </a:r>
          </a:p>
          <a:p>
            <a:pPr marL="1120775" lvl="2" indent="-342900" algn="just">
              <a:spcBef>
                <a:spcPts val="0"/>
              </a:spcBef>
              <a:spcAft>
                <a:spcPts val="0"/>
              </a:spcAft>
              <a:buSzPct val="50000"/>
              <a:buFont typeface="Wingdings" panose="05000000000000000000" pitchFamily="2" charset="2"/>
              <a:buChar char="n"/>
            </a:pPr>
            <a:r>
              <a:rPr lang="en-GB" altLang="zh-CN" sz="1600" dirty="0">
                <a:solidFill>
                  <a:schemeClr val="tx1"/>
                </a:solidFill>
              </a:rPr>
              <a:t>PAR</a:t>
            </a:r>
            <a:r>
              <a:rPr lang="en-US" altLang="zh-CN" sz="1600" dirty="0">
                <a:solidFill>
                  <a:schemeClr val="tx1"/>
                </a:solidFill>
              </a:rPr>
              <a:t> extension</a:t>
            </a:r>
            <a:endParaRPr lang="en-US" altLang="zh-CN" sz="1600" dirty="0"/>
          </a:p>
          <a:p>
            <a:pPr marL="1657350" lvl="3" indent="-342900" algn="just">
              <a:spcBef>
                <a:spcPts val="0"/>
              </a:spcBef>
              <a:spcAft>
                <a:spcPts val="600"/>
              </a:spcAft>
              <a:buFont typeface="Arial" panose="020B0604020202020204" pitchFamily="34" charset="0"/>
              <a:buChar char="•"/>
            </a:pPr>
            <a:endParaRPr lang="en-US" sz="1100" dirty="0"/>
          </a:p>
          <a:p>
            <a:pPr algn="just">
              <a:spcBef>
                <a:spcPts val="0"/>
              </a:spcBef>
              <a:spcAft>
                <a:spcPts val="600"/>
              </a:spcAft>
              <a:buFont typeface="Arial" panose="020B0604020202020204" pitchFamily="34" charset="0"/>
              <a:buChar char="•"/>
            </a:pPr>
            <a:r>
              <a:rPr lang="en-US" altLang="zh-CN" sz="2000" dirty="0"/>
              <a:t>Goals for the next two months</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Resolve comments for Initial </a:t>
            </a:r>
            <a:r>
              <a:rPr lang="en-US" altLang="zh-CN" sz="1800" dirty="0"/>
              <a:t>SA ballot D4.0 </a:t>
            </a:r>
          </a:p>
          <a:p>
            <a:pPr marL="720725" lvl="1" indent="-342900" algn="just">
              <a:spcBef>
                <a:spcPts val="0"/>
              </a:spcBef>
              <a:spcAft>
                <a:spcPts val="300"/>
              </a:spcAft>
              <a:buFont typeface="Times New Roman" panose="02020603050405020304" pitchFamily="18" charset="0"/>
              <a:buChar char="−"/>
            </a:pPr>
            <a:r>
              <a:rPr lang="en-US" altLang="zh-CN" sz="1800" dirty="0"/>
              <a:t>Requested </a:t>
            </a:r>
            <a:r>
              <a:rPr lang="en-US" altLang="zh-CN" sz="1800" dirty="0">
                <a:solidFill>
                  <a:srgbClr val="0000FF"/>
                </a:solidFill>
              </a:rPr>
              <a:t>2</a:t>
            </a:r>
            <a:r>
              <a:rPr lang="en-US" altLang="zh-CN" sz="1800" dirty="0"/>
              <a:t> calls</a:t>
            </a:r>
          </a:p>
        </p:txBody>
      </p:sp>
      <p:sp>
        <p:nvSpPr>
          <p:cNvPr id="3" name="Footer Placeholder 2">
            <a:extLst>
              <a:ext uri="{FF2B5EF4-FFF2-40B4-BE49-F238E27FC236}">
                <a16:creationId xmlns:a16="http://schemas.microsoft.com/office/drawing/2014/main" id="{991F204F-E2C1-4770-943D-373904AA4FBA}"/>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2468F414-0C3B-40C1-BD28-855DF4D4AB6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7" name="Date Placeholder 6">
            <a:extLst>
              <a:ext uri="{FF2B5EF4-FFF2-40B4-BE49-F238E27FC236}">
                <a16:creationId xmlns:a16="http://schemas.microsoft.com/office/drawing/2014/main" id="{71B482D1-519E-4F8E-ACA9-057B43FB3A1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088449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
        <p:nvSpPr>
          <p:cNvPr id="4" name="Footer Placeholder 3">
            <a:extLst>
              <a:ext uri="{FF2B5EF4-FFF2-40B4-BE49-F238E27FC236}">
                <a16:creationId xmlns:a16="http://schemas.microsoft.com/office/drawing/2014/main" id="{EF57C804-604A-4A34-980F-14982193286A}"/>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A34D44AE-1DEB-4194-A316-0A9DBFADA74B}"/>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6" name="Date Placeholder 5">
            <a:extLst>
              <a:ext uri="{FF2B5EF4-FFF2-40B4-BE49-F238E27FC236}">
                <a16:creationId xmlns:a16="http://schemas.microsoft.com/office/drawing/2014/main" id="{63A96735-DF58-4ED2-AF7A-6BEF9AC9918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7040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Footer Placeholder 1">
            <a:extLst>
              <a:ext uri="{FF2B5EF4-FFF2-40B4-BE49-F238E27FC236}">
                <a16:creationId xmlns:a16="http://schemas.microsoft.com/office/drawing/2014/main" id="{B3241E83-2262-4269-BE1D-AB76BC525E42}"/>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36C45009-39C0-4369-86E9-49744B2F529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4" name="Date Placeholder 3">
            <a:extLst>
              <a:ext uri="{FF2B5EF4-FFF2-40B4-BE49-F238E27FC236}">
                <a16:creationId xmlns:a16="http://schemas.microsoft.com/office/drawing/2014/main" id="{DA8E3961-2B3E-4FA3-9351-DDCC378843F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16951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err="1"/>
              <a:t>TGbh</a:t>
            </a:r>
            <a:r>
              <a:rPr lang="en-US" dirty="0"/>
              <a:t>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2024-05-16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9222"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a:extLst>
              <a:ext uri="{FF2B5EF4-FFF2-40B4-BE49-F238E27FC236}">
                <a16:creationId xmlns:a16="http://schemas.microsoft.com/office/drawing/2014/main" id="{CB3667D0-8C7B-4A6A-9A07-D56D24DB37A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1E09BFB-AE5B-458C-B6F6-EC668B2B4406}"/>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4" name="Date Placeholder 3">
            <a:extLst>
              <a:ext uri="{FF2B5EF4-FFF2-40B4-BE49-F238E27FC236}">
                <a16:creationId xmlns:a16="http://schemas.microsoft.com/office/drawing/2014/main" id="{637D99D1-1450-419F-909F-7C69F6B3804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32699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2057400" y="1447800"/>
            <a:ext cx="8229600" cy="4953000"/>
          </a:xfrm>
        </p:spPr>
        <p:txBody>
          <a:bodyPr/>
          <a:lstStyle/>
          <a:p>
            <a:pPr>
              <a:spcBef>
                <a:spcPts val="0"/>
              </a:spcBef>
            </a:pPr>
            <a:r>
              <a:rPr lang="en-US" dirty="0"/>
              <a:t>Agenda is here: </a:t>
            </a:r>
            <a:r>
              <a:rPr lang="en-US" dirty="0">
                <a:hlinkClick r:id="rId3"/>
              </a:rPr>
              <a:t>11-24/0662r10</a:t>
            </a:r>
            <a:r>
              <a:rPr lang="en-US" dirty="0"/>
              <a:t> </a:t>
            </a:r>
          </a:p>
          <a:p>
            <a:pPr>
              <a:spcBef>
                <a:spcPts val="0"/>
              </a:spcBef>
            </a:pPr>
            <a:r>
              <a:rPr lang="en-US" dirty="0"/>
              <a:t>Motions: </a:t>
            </a:r>
            <a:r>
              <a:rPr lang="en-US" dirty="0">
                <a:hlinkClick r:id="rId4"/>
              </a:rPr>
              <a:t>11-22/0651r44</a:t>
            </a:r>
            <a:r>
              <a:rPr lang="en-US" dirty="0"/>
              <a:t> </a:t>
            </a:r>
          </a:p>
          <a:p>
            <a:pPr>
              <a:spcBef>
                <a:spcPts val="0"/>
              </a:spcBef>
            </a:pPr>
            <a:r>
              <a:rPr lang="en-US" dirty="0"/>
              <a:t>Comment resolution tracking sheet: </a:t>
            </a:r>
            <a:r>
              <a:rPr lang="en-US" dirty="0">
                <a:hlinkClick r:id="rId5"/>
              </a:rPr>
              <a:t>11-24/0883r3</a:t>
            </a:r>
            <a:r>
              <a:rPr lang="en-US" dirty="0"/>
              <a:t> </a:t>
            </a:r>
          </a:p>
          <a:p>
            <a:pPr>
              <a:spcBef>
                <a:spcPts val="0"/>
              </a:spcBef>
            </a:pPr>
            <a:endParaRPr lang="en-US" dirty="0"/>
          </a:p>
          <a:p>
            <a:pPr>
              <a:spcBef>
                <a:spcPts val="0"/>
              </a:spcBef>
            </a:pPr>
            <a:r>
              <a:rPr lang="en-US" dirty="0"/>
              <a:t>Started comment resolution on Initial SA ballot comments</a:t>
            </a:r>
          </a:p>
          <a:p>
            <a:pPr lvl="1">
              <a:spcBef>
                <a:spcPts val="0"/>
              </a:spcBef>
            </a:pPr>
            <a:r>
              <a:rPr lang="en-US" sz="2400" b="1" dirty="0"/>
              <a:t>Slow going on the first comments that are most complex</a:t>
            </a:r>
          </a:p>
          <a:p>
            <a:pPr marL="0" indent="0">
              <a:spcBef>
                <a:spcPts val="0"/>
              </a:spcBef>
            </a:pPr>
            <a:endParaRPr lang="en-US" b="0" dirty="0"/>
          </a:p>
          <a:p>
            <a:pPr>
              <a:spcBef>
                <a:spcPts val="0"/>
              </a:spcBef>
            </a:pPr>
            <a:r>
              <a:rPr lang="en-US" dirty="0"/>
              <a:t>Will continue comment resolution on teleconferences, and at ad hoc June 18-20</a:t>
            </a:r>
          </a:p>
          <a:p>
            <a:pPr>
              <a:spcBef>
                <a:spcPts val="0"/>
              </a:spcBef>
            </a:pPr>
            <a:r>
              <a:rPr lang="en-US" dirty="0"/>
              <a:t>Target is to do SA first recirc out of the June ad hoc</a:t>
            </a:r>
          </a:p>
          <a:p>
            <a:pPr>
              <a:spcBef>
                <a:spcPts val="0"/>
              </a:spcBef>
            </a:pPr>
            <a:endParaRPr lang="en-US" dirty="0"/>
          </a:p>
          <a:p>
            <a:pPr>
              <a:spcBef>
                <a:spcPts val="0"/>
              </a:spcBef>
            </a:pPr>
            <a:r>
              <a:rPr lang="en-US" dirty="0"/>
              <a:t>Schedule slip, to show the first recirc in June, but no downstream change</a:t>
            </a:r>
          </a:p>
          <a:p>
            <a:pPr>
              <a:spcBef>
                <a:spcPts val="0"/>
              </a:spcBef>
            </a:pPr>
            <a:endParaRPr lang="en-US" altLang="en-US" sz="1400" dirty="0"/>
          </a:p>
        </p:txBody>
      </p:sp>
      <p:sp>
        <p:nvSpPr>
          <p:cNvPr id="2" name="Footer Placeholder 1">
            <a:extLst>
              <a:ext uri="{FF2B5EF4-FFF2-40B4-BE49-F238E27FC236}">
                <a16:creationId xmlns:a16="http://schemas.microsoft.com/office/drawing/2014/main" id="{AF20333C-F219-4545-8C30-54E92BB44DD6}"/>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8FC85CE-9ECE-4E71-869A-E87E310BAD7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4" name="Date Placeholder 3">
            <a:extLst>
              <a:ext uri="{FF2B5EF4-FFF2-40B4-BE49-F238E27FC236}">
                <a16:creationId xmlns:a16="http://schemas.microsoft.com/office/drawing/2014/main" id="{42998E0D-0B57-470B-A3A3-57A6184976D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078450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algn="just">
              <a:spcBef>
                <a:spcPts val="0"/>
              </a:spcBef>
              <a:defRPr/>
            </a:pPr>
            <a:r>
              <a:rPr lang="en-US" altLang="zh-CN" dirty="0">
                <a:latin typeface="Times New Roman"/>
                <a:ea typeface="MS Gothic"/>
              </a:rPr>
              <a:t>PAR approved						</a:t>
            </a:r>
            <a:r>
              <a:rPr lang="en-US" altLang="zh-CN" dirty="0">
                <a:highlight>
                  <a:srgbClr val="00FF00"/>
                </a:highlight>
                <a:latin typeface="Times New Roman"/>
                <a:ea typeface="MS Gothic"/>
              </a:rPr>
              <a:t>Feb 2021</a:t>
            </a:r>
          </a:p>
          <a:p>
            <a:pPr algn="just">
              <a:spcBef>
                <a:spcPts val="0"/>
              </a:spcBef>
              <a:defRPr/>
            </a:pPr>
            <a:r>
              <a:rPr lang="en-US" altLang="zh-CN" dirty="0">
                <a:latin typeface="Times New Roman"/>
                <a:ea typeface="MS Gothic"/>
              </a:rPr>
              <a:t>First TG meeting					</a:t>
            </a:r>
            <a:r>
              <a:rPr lang="en-US" altLang="zh-CN" dirty="0">
                <a:highlight>
                  <a:srgbClr val="00FF00"/>
                </a:highlight>
                <a:latin typeface="Times New Roman"/>
                <a:ea typeface="MS Gothic"/>
              </a:rPr>
              <a:t>Mar 2021</a:t>
            </a:r>
          </a:p>
          <a:p>
            <a:pPr algn="just">
              <a:spcBef>
                <a:spcPts val="0"/>
              </a:spcBef>
              <a:defRPr/>
            </a:pPr>
            <a:r>
              <a:rPr lang="en-US" altLang="zh-CN" dirty="0">
                <a:latin typeface="Times New Roman"/>
                <a:ea typeface="MS Gothic"/>
              </a:rPr>
              <a:t>D0.2 CC								</a:t>
            </a:r>
            <a:r>
              <a:rPr lang="en-US" altLang="zh-CN" dirty="0">
                <a:highlight>
                  <a:srgbClr val="00FF00"/>
                </a:highlight>
                <a:latin typeface="Times New Roman"/>
                <a:ea typeface="MS Gothic"/>
                <a:sym typeface="Wingdings" panose="05000000000000000000" pitchFamily="2" charset="2"/>
              </a:rPr>
              <a:t>May 2022</a:t>
            </a:r>
            <a:endParaRPr lang="en-US" altLang="zh-CN" dirty="0">
              <a:latin typeface="Times New Roman"/>
              <a:ea typeface="MS Gothic"/>
            </a:endParaRPr>
          </a:p>
          <a:p>
            <a:pPr algn="just">
              <a:spcBef>
                <a:spcPts val="0"/>
              </a:spcBef>
              <a:defRPr/>
            </a:pPr>
            <a:r>
              <a:rPr lang="en-US" altLang="zh-CN" dirty="0">
                <a:latin typeface="Times New Roman"/>
                <a:ea typeface="MS Gothic"/>
              </a:rPr>
              <a:t>Initial WG Letter Ballot (D1.0)		</a:t>
            </a:r>
            <a:r>
              <a:rPr lang="en-US" altLang="zh-CN" dirty="0">
                <a:highlight>
                  <a:srgbClr val="00FF00"/>
                </a:highlight>
                <a:latin typeface="Times New Roman"/>
                <a:ea typeface="MS Gothic"/>
              </a:rPr>
              <a:t>May 2023</a:t>
            </a:r>
          </a:p>
          <a:p>
            <a:pPr algn="just">
              <a:spcBef>
                <a:spcPts val="0"/>
              </a:spcBef>
              <a:defRPr/>
            </a:pPr>
            <a:r>
              <a:rPr lang="en-US" altLang="zh-CN" dirty="0">
                <a:latin typeface="Times New Roman"/>
                <a:ea typeface="MS Gothic"/>
              </a:rPr>
              <a:t>Recirculation LB (D2.0)				</a:t>
            </a:r>
            <a:r>
              <a:rPr lang="en-US" altLang="zh-CN" dirty="0">
                <a:highlight>
                  <a:srgbClr val="00FF00"/>
                </a:highlight>
                <a:latin typeface="Times New Roman"/>
                <a:ea typeface="MS Gothic"/>
              </a:rPr>
              <a:t>Nov 2023</a:t>
            </a:r>
          </a:p>
          <a:p>
            <a:pPr algn="just">
              <a:spcBef>
                <a:spcPts val="0"/>
              </a:spcBef>
              <a:defRPr/>
            </a:pPr>
            <a:r>
              <a:rPr lang="en-US" altLang="zh-CN" dirty="0">
                <a:latin typeface="Times New Roman"/>
                <a:ea typeface="MS Gothic"/>
              </a:rPr>
              <a:t>SA ballot pool open					</a:t>
            </a:r>
            <a:r>
              <a:rPr lang="en-US" altLang="zh-CN" dirty="0">
                <a:highlight>
                  <a:srgbClr val="00FF00"/>
                </a:highlight>
                <a:latin typeface="Times New Roman"/>
                <a:ea typeface="MS Gothic"/>
              </a:rPr>
              <a:t>Jan 2024 </a:t>
            </a:r>
            <a:endParaRPr lang="en-US" altLang="zh-CN" dirty="0">
              <a:highlight>
                <a:srgbClr val="FFFF00"/>
              </a:highlight>
              <a:latin typeface="Times New Roman"/>
              <a:ea typeface="MS Gothic"/>
            </a:endParaRPr>
          </a:p>
          <a:p>
            <a:pPr algn="just">
              <a:spcBef>
                <a:spcPts val="0"/>
              </a:spcBef>
              <a:defRPr/>
            </a:pPr>
            <a:r>
              <a:rPr lang="en-US" altLang="zh-CN" dirty="0">
                <a:latin typeface="Times New Roman"/>
                <a:ea typeface="MS Gothic"/>
              </a:rPr>
              <a:t>Recirculation LB (D3.0)				</a:t>
            </a:r>
            <a:r>
              <a:rPr lang="en-US" altLang="zh-CN" dirty="0">
                <a:highlight>
                  <a:srgbClr val="00FF00"/>
                </a:highlight>
                <a:latin typeface="Times New Roman"/>
                <a:ea typeface="MS Gothic"/>
              </a:rPr>
              <a:t>Jan 2024</a:t>
            </a:r>
          </a:p>
          <a:p>
            <a:pPr algn="just">
              <a:spcBef>
                <a:spcPts val="0"/>
              </a:spcBef>
              <a:defRPr/>
            </a:pPr>
            <a:r>
              <a:rPr lang="en-US" altLang="zh-CN" dirty="0">
                <a:latin typeface="Times New Roman"/>
                <a:ea typeface="MS Gothic"/>
              </a:rPr>
              <a:t>Recirculation LB (D4.0)				</a:t>
            </a:r>
            <a:r>
              <a:rPr lang="en-US" altLang="zh-CN" dirty="0">
                <a:highlight>
                  <a:srgbClr val="00FF00"/>
                </a:highlight>
                <a:latin typeface="Times New Roman"/>
                <a:ea typeface="MS Gothic"/>
              </a:rPr>
              <a:t>Mar 2024</a:t>
            </a:r>
          </a:p>
          <a:p>
            <a:pPr algn="just">
              <a:spcBef>
                <a:spcPts val="0"/>
              </a:spcBef>
              <a:defRPr/>
            </a:pPr>
            <a:r>
              <a:rPr lang="en-US" altLang="zh-CN" dirty="0">
                <a:latin typeface="Times New Roman"/>
                <a:ea typeface="MS Gothic"/>
              </a:rPr>
              <a:t>Initial SA Ballot (D4.0)				</a:t>
            </a:r>
            <a:r>
              <a:rPr lang="en-US" altLang="zh-CN" dirty="0">
                <a:highlight>
                  <a:srgbClr val="00FF00"/>
                </a:highlight>
                <a:latin typeface="Times New Roman"/>
                <a:ea typeface="MS Gothic"/>
              </a:rPr>
              <a:t>May 2024</a:t>
            </a:r>
          </a:p>
          <a:p>
            <a:pPr algn="just">
              <a:spcBef>
                <a:spcPts val="0"/>
              </a:spcBef>
              <a:defRPr/>
            </a:pPr>
            <a:r>
              <a:rPr lang="en-US" altLang="zh-CN" dirty="0">
                <a:latin typeface="Times New Roman"/>
                <a:ea typeface="MS Gothic"/>
              </a:rPr>
              <a:t>Recirculation SA LB (D5.0)			</a:t>
            </a:r>
            <a:r>
              <a:rPr lang="en-US" altLang="zh-CN" dirty="0">
                <a:highlight>
                  <a:srgbClr val="FFFF00"/>
                </a:highlight>
                <a:latin typeface="Times New Roman"/>
                <a:ea typeface="MS Gothic"/>
              </a:rPr>
              <a:t>June 2024</a:t>
            </a:r>
          </a:p>
          <a:p>
            <a:pPr algn="just">
              <a:spcBef>
                <a:spcPts val="0"/>
              </a:spcBef>
              <a:defRPr/>
            </a:pPr>
            <a:r>
              <a:rPr lang="en-US" altLang="zh-CN" dirty="0">
                <a:latin typeface="Times New Roman"/>
                <a:ea typeface="MS Gothic"/>
              </a:rPr>
              <a:t>Final 802.11 WG approval			Jul 2024</a:t>
            </a:r>
          </a:p>
          <a:p>
            <a:pPr algn="just">
              <a:spcBef>
                <a:spcPts val="0"/>
              </a:spcBef>
              <a:defRPr/>
            </a:pPr>
            <a:r>
              <a:rPr lang="en-US" altLang="zh-CN" dirty="0">
                <a:latin typeface="Times New Roman"/>
                <a:ea typeface="MS Gothic"/>
              </a:rPr>
              <a:t>802 EC approval						Jul 2024</a:t>
            </a:r>
          </a:p>
          <a:p>
            <a:pPr>
              <a:spcBef>
                <a:spcPts val="0"/>
              </a:spcBef>
              <a:defRPr/>
            </a:pPr>
            <a:r>
              <a:rPr lang="en-US" altLang="zh-CN" dirty="0" err="1">
                <a:latin typeface="Times New Roman"/>
                <a:ea typeface="MS Gothic"/>
              </a:rPr>
              <a:t>RevCom</a:t>
            </a:r>
            <a:r>
              <a:rPr lang="en-US" altLang="zh-CN" dirty="0">
                <a:latin typeface="Times New Roman"/>
                <a:ea typeface="MS Gothic"/>
              </a:rPr>
              <a:t> and SASB approval		Sep 2024</a:t>
            </a:r>
          </a:p>
          <a:p>
            <a:pPr>
              <a:spcBef>
                <a:spcPts val="0"/>
              </a:spcBef>
            </a:pPr>
            <a:endParaRPr lang="en-US" dirty="0"/>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Footer Placeholder 1">
            <a:extLst>
              <a:ext uri="{FF2B5EF4-FFF2-40B4-BE49-F238E27FC236}">
                <a16:creationId xmlns:a16="http://schemas.microsoft.com/office/drawing/2014/main" id="{12F8CC45-1B24-4067-A432-8ED6DF74B2B6}"/>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3584D4B-5883-4ECF-83A9-A8D95469DC0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4" name="Date Placeholder 3">
            <a:extLst>
              <a:ext uri="{FF2B5EF4-FFF2-40B4-BE49-F238E27FC236}">
                <a16:creationId xmlns:a16="http://schemas.microsoft.com/office/drawing/2014/main" id="{F94E9681-187E-4EBD-8939-3255D7599C7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4102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b="0" dirty="0">
                <a:hlinkClick r:id="rId9"/>
              </a:rPr>
              <a:t>RoyWant@google.com</a:t>
            </a:r>
            <a:endParaRPr lang="en-US" sz="1600" b="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b="0" dirty="0">
                <a:hlinkClick r:id="rId10"/>
              </a:rPr>
              <a:t>claudiodasilva@meta.com</a:t>
            </a:r>
            <a:r>
              <a:rPr lang="en-US" sz="1600" b="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
        <p:nvSpPr>
          <p:cNvPr id="3" name="Footer Placeholder 2">
            <a:extLst>
              <a:ext uri="{FF2B5EF4-FFF2-40B4-BE49-F238E27FC236}">
                <a16:creationId xmlns:a16="http://schemas.microsoft.com/office/drawing/2014/main" id="{55876341-8ABD-4180-9D7E-9DDD6C0E0835}"/>
              </a:ext>
            </a:extLst>
          </p:cNvPr>
          <p:cNvSpPr>
            <a:spLocks noGrp="1"/>
          </p:cNvSpPr>
          <p:nvPr>
            <p:ph type="ftr" idx="14"/>
          </p:nvPr>
        </p:nvSpPr>
        <p:spPr/>
        <p:txBody>
          <a:bodyPr/>
          <a:lstStyle/>
          <a:p>
            <a:r>
              <a:rPr lang="en-GB"/>
              <a:t>Emily Qi, Intel</a:t>
            </a:r>
            <a:endParaRPr lang="en-GB" dirty="0"/>
          </a:p>
        </p:txBody>
      </p:sp>
      <p:sp>
        <p:nvSpPr>
          <p:cNvPr id="7" name="Slide Number Placeholder 6">
            <a:extLst>
              <a:ext uri="{FF2B5EF4-FFF2-40B4-BE49-F238E27FC236}">
                <a16:creationId xmlns:a16="http://schemas.microsoft.com/office/drawing/2014/main" id="{C52F15A5-DE9C-405A-BB0D-128BABF63F6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BF28A3AE-38AC-4EF0-A265-48723B9AEC9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61426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25351" y="685800"/>
            <a:ext cx="7772400" cy="1066800"/>
          </a:xfrm>
        </p:spPr>
        <p:txBody>
          <a:bodyPr/>
          <a:lstStyle/>
          <a:p>
            <a:r>
              <a:rPr lang="en-US" sz="3600" dirty="0"/>
              <a:t>Teleconferences (as CRC)</a:t>
            </a:r>
          </a:p>
        </p:txBody>
      </p:sp>
      <p:sp>
        <p:nvSpPr>
          <p:cNvPr id="17414" name="Rectangle 3"/>
          <p:cNvSpPr>
            <a:spLocks noGrp="1" noChangeArrowheads="1"/>
          </p:cNvSpPr>
          <p:nvPr>
            <p:ph type="body" idx="1"/>
          </p:nvPr>
        </p:nvSpPr>
        <p:spPr>
          <a:xfrm>
            <a:off x="2209800" y="1676400"/>
            <a:ext cx="7772400" cy="1981201"/>
          </a:xfrm>
          <a:ln>
            <a:solidFill>
              <a:schemeClr val="bg1"/>
            </a:solidFill>
          </a:ln>
        </p:spPr>
        <p:txBody>
          <a:bodyPr/>
          <a:lstStyle/>
          <a:p>
            <a:r>
              <a:rPr lang="en-US" sz="2800" dirty="0"/>
              <a:t>May 28, and June 4, for initial SA ballot resolutions</a:t>
            </a:r>
          </a:p>
          <a:p>
            <a:r>
              <a:rPr lang="en-US" sz="2800" dirty="0"/>
              <a:t>July 9 to review SA recirc comments, and prepare for July session</a:t>
            </a:r>
          </a:p>
          <a:p>
            <a:pPr>
              <a:spcBef>
                <a:spcPts val="0"/>
              </a:spcBef>
              <a:spcAft>
                <a:spcPts val="0"/>
              </a:spcAft>
              <a:buFont typeface="Calibri" panose="020F0502020204030204" pitchFamily="34" charset="0"/>
              <a:buChar char="-"/>
            </a:pPr>
            <a:endParaRPr lang="en-US" sz="2800" dirty="0"/>
          </a:p>
          <a:p>
            <a:pPr>
              <a:spcBef>
                <a:spcPts val="0"/>
              </a:spcBef>
              <a:spcAft>
                <a:spcPts val="0"/>
              </a:spcAft>
              <a:buFont typeface="Calibri" panose="020F0502020204030204" pitchFamily="34" charset="0"/>
              <a:buChar char="-"/>
            </a:pPr>
            <a:endParaRPr lang="en-US" sz="2000" dirty="0"/>
          </a:p>
          <a:p>
            <a:pPr>
              <a:spcBef>
                <a:spcPts val="0"/>
              </a:spcBef>
              <a:spcAft>
                <a:spcPts val="0"/>
              </a:spcAft>
              <a:buFont typeface="Calibri" panose="020F0502020204030204" pitchFamily="34" charset="0"/>
              <a:buChar char="-"/>
            </a:pPr>
            <a:endParaRPr lang="en-US" sz="2000" dirty="0">
              <a:latin typeface="Calibri" panose="020F0502020204030204" pitchFamily="34" charset="0"/>
              <a:ea typeface="Calibri" panose="020F0502020204030204" pitchFamily="34" charset="0"/>
            </a:endParaRPr>
          </a:p>
          <a:p>
            <a:pPr marL="0" indent="0"/>
            <a:endParaRPr lang="en-US" sz="2800" dirty="0"/>
          </a:p>
        </p:txBody>
      </p:sp>
      <p:sp>
        <p:nvSpPr>
          <p:cNvPr id="4" name="Rectangle 2">
            <a:extLst>
              <a:ext uri="{FF2B5EF4-FFF2-40B4-BE49-F238E27FC236}">
                <a16:creationId xmlns:a16="http://schemas.microsoft.com/office/drawing/2014/main" id="{1A56DEE3-4F27-40F2-868C-37E77A470834}"/>
              </a:ext>
            </a:extLst>
          </p:cNvPr>
          <p:cNvSpPr txBox="1">
            <a:spLocks noChangeArrowheads="1"/>
          </p:cNvSpPr>
          <p:nvPr/>
        </p:nvSpPr>
        <p:spPr bwMode="auto">
          <a:xfrm>
            <a:off x="2225351" y="3505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kern="0" dirty="0">
                <a:solidFill>
                  <a:schemeClr val="tx1"/>
                </a:solidFill>
              </a:rPr>
              <a:t>July plans</a:t>
            </a:r>
          </a:p>
        </p:txBody>
      </p:sp>
      <p:sp>
        <p:nvSpPr>
          <p:cNvPr id="5" name="Rectangle 3">
            <a:extLst>
              <a:ext uri="{FF2B5EF4-FFF2-40B4-BE49-F238E27FC236}">
                <a16:creationId xmlns:a16="http://schemas.microsoft.com/office/drawing/2014/main" id="{52F67E78-A60C-478A-A848-83B88C85AA35}"/>
              </a:ext>
            </a:extLst>
          </p:cNvPr>
          <p:cNvSpPr txBox="1">
            <a:spLocks noChangeArrowheads="1"/>
          </p:cNvSpPr>
          <p:nvPr/>
        </p:nvSpPr>
        <p:spPr bwMode="auto">
          <a:xfrm>
            <a:off x="2133600" y="4267201"/>
            <a:ext cx="7772400" cy="1676401"/>
          </a:xfrm>
          <a:prstGeom prst="rect">
            <a:avLst/>
          </a:prstGeom>
          <a:noFill/>
          <a:ln w="9525">
            <a:solidFill>
              <a:schemeClr val="bg1"/>
            </a:solid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0"/>
              </a:spcBef>
              <a:spcAft>
                <a:spcPts val="0"/>
              </a:spcAft>
              <a:buFont typeface="Calibri" panose="020F0502020204030204" pitchFamily="34" charset="0"/>
              <a:buChar char="-"/>
            </a:pPr>
            <a:r>
              <a:rPr lang="en-US" sz="2800" dirty="0"/>
              <a:t>5 slots</a:t>
            </a:r>
          </a:p>
          <a:p>
            <a:pPr>
              <a:spcBef>
                <a:spcPts val="0"/>
              </a:spcBef>
              <a:spcAft>
                <a:spcPts val="0"/>
              </a:spcAft>
              <a:buFont typeface="Calibri" panose="020F0502020204030204" pitchFamily="34" charset="0"/>
              <a:buChar char="-"/>
            </a:pPr>
            <a:r>
              <a:rPr lang="en-US" sz="2800" dirty="0"/>
              <a:t>Comment resolution on first recirc SA ballot</a:t>
            </a:r>
          </a:p>
          <a:p>
            <a:pPr>
              <a:spcBef>
                <a:spcPts val="0"/>
              </a:spcBef>
              <a:spcAft>
                <a:spcPts val="0"/>
              </a:spcAft>
              <a:buFont typeface="Calibri" panose="020F0502020204030204" pitchFamily="34" charset="0"/>
              <a:buChar char="-"/>
            </a:pPr>
            <a:r>
              <a:rPr lang="en-US" sz="2800" dirty="0"/>
              <a:t>SA second recirc D6.0</a:t>
            </a:r>
          </a:p>
          <a:p>
            <a:pPr>
              <a:spcBef>
                <a:spcPts val="0"/>
              </a:spcBef>
              <a:spcAft>
                <a:spcPts val="0"/>
              </a:spcAft>
              <a:buFont typeface="Calibri" panose="020F0502020204030204" pitchFamily="34" charset="0"/>
              <a:buChar char="-"/>
            </a:pPr>
            <a:endParaRPr lang="en-US" sz="2800" kern="0" dirty="0"/>
          </a:p>
          <a:p>
            <a:pPr>
              <a:spcBef>
                <a:spcPts val="0"/>
              </a:spcBef>
              <a:spcAft>
                <a:spcPts val="0"/>
              </a:spcAft>
              <a:buFont typeface="Calibri" panose="020F0502020204030204" pitchFamily="34" charset="0"/>
              <a:buChar char="-"/>
            </a:pPr>
            <a:endParaRPr lang="en-US" sz="2800" kern="0" dirty="0"/>
          </a:p>
          <a:p>
            <a:pPr>
              <a:spcBef>
                <a:spcPts val="0"/>
              </a:spcBef>
              <a:spcAft>
                <a:spcPts val="0"/>
              </a:spcAft>
              <a:buFont typeface="Calibri" panose="020F0502020204030204" pitchFamily="34" charset="0"/>
              <a:buChar char="-"/>
            </a:pPr>
            <a:endParaRPr lang="en-US" sz="2000" kern="0" dirty="0">
              <a:latin typeface="Calibri" panose="020F0502020204030204" pitchFamily="34" charset="0"/>
              <a:ea typeface="Calibri" panose="020F0502020204030204" pitchFamily="34" charset="0"/>
            </a:endParaRPr>
          </a:p>
          <a:p>
            <a:pPr marL="0" indent="0">
              <a:buNone/>
            </a:pPr>
            <a:endParaRPr lang="en-US" sz="2800" kern="0" dirty="0"/>
          </a:p>
        </p:txBody>
      </p:sp>
      <p:sp>
        <p:nvSpPr>
          <p:cNvPr id="2" name="Footer Placeholder 1">
            <a:extLst>
              <a:ext uri="{FF2B5EF4-FFF2-40B4-BE49-F238E27FC236}">
                <a16:creationId xmlns:a16="http://schemas.microsoft.com/office/drawing/2014/main" id="{B38EC4DD-54C6-4614-B5F8-FEAA937C72C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F98515B-9AB7-4A28-91F4-B9802CBD832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6" name="Date Placeholder 5">
            <a:extLst>
              <a:ext uri="{FF2B5EF4-FFF2-40B4-BE49-F238E27FC236}">
                <a16:creationId xmlns:a16="http://schemas.microsoft.com/office/drawing/2014/main" id="{8D13A091-229F-4727-8B75-E1B8705C638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405252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Closing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E58E41AC-ABC9-0442-ABCD-65D480523709}"/>
              </a:ext>
            </a:extLst>
          </p:cNvPr>
          <p:cNvGraphicFramePr>
            <a:graphicFrameLocks noGrp="1"/>
          </p:cNvGraphicFramePr>
          <p:nvPr>
            <p:extLst>
              <p:ext uri="{D42A27DB-BD31-4B8C-83A1-F6EECF244321}">
                <p14:modId xmlns:p14="http://schemas.microsoft.com/office/powerpoint/2010/main" val="2428288441"/>
              </p:ext>
            </p:extLst>
          </p:nvPr>
        </p:nvGraphicFramePr>
        <p:xfrm>
          <a:off x="1545546" y="2687320"/>
          <a:ext cx="9274855" cy="1717040"/>
        </p:xfrm>
        <a:graphic>
          <a:graphicData uri="http://schemas.openxmlformats.org/drawingml/2006/table">
            <a:tbl>
              <a:tblPr firstRow="1" bandRow="1">
                <a:tableStyleId>{5940675A-B579-460E-94D1-54222C63F5DA}</a:tableStyleId>
              </a:tblPr>
              <a:tblGrid>
                <a:gridCol w="1854971">
                  <a:extLst>
                    <a:ext uri="{9D8B030D-6E8A-4147-A177-3AD203B41FA5}">
                      <a16:colId xmlns:a16="http://schemas.microsoft.com/office/drawing/2014/main" val="1606451671"/>
                    </a:ext>
                  </a:extLst>
                </a:gridCol>
                <a:gridCol w="1854971">
                  <a:extLst>
                    <a:ext uri="{9D8B030D-6E8A-4147-A177-3AD203B41FA5}">
                      <a16:colId xmlns:a16="http://schemas.microsoft.com/office/drawing/2014/main" val="2597420575"/>
                    </a:ext>
                  </a:extLst>
                </a:gridCol>
                <a:gridCol w="1854971">
                  <a:extLst>
                    <a:ext uri="{9D8B030D-6E8A-4147-A177-3AD203B41FA5}">
                      <a16:colId xmlns:a16="http://schemas.microsoft.com/office/drawing/2014/main" val="3297511963"/>
                    </a:ext>
                  </a:extLst>
                </a:gridCol>
                <a:gridCol w="1854971">
                  <a:extLst>
                    <a:ext uri="{9D8B030D-6E8A-4147-A177-3AD203B41FA5}">
                      <a16:colId xmlns:a16="http://schemas.microsoft.com/office/drawing/2014/main" val="251461058"/>
                    </a:ext>
                  </a:extLst>
                </a:gridCol>
                <a:gridCol w="1854971">
                  <a:extLst>
                    <a:ext uri="{9D8B030D-6E8A-4147-A177-3AD203B41FA5}">
                      <a16:colId xmlns:a16="http://schemas.microsoft.com/office/drawing/2014/main" val="1740270933"/>
                    </a:ext>
                  </a:extLst>
                </a:gridCol>
              </a:tblGrid>
              <a:tr h="370840">
                <a:tc>
                  <a:txBody>
                    <a:bodyPr/>
                    <a:lstStyle/>
                    <a:p>
                      <a:r>
                        <a:rPr lang="en-US" sz="2000" b="1" dirty="0"/>
                        <a:t>Name</a:t>
                      </a:r>
                    </a:p>
                  </a:txBody>
                  <a:tcPr/>
                </a:tc>
                <a:tc>
                  <a:txBody>
                    <a:bodyPr/>
                    <a:lstStyle/>
                    <a:p>
                      <a:r>
                        <a:rPr lang="en-US" sz="2000" b="1" dirty="0"/>
                        <a:t>Affiliation</a:t>
                      </a:r>
                    </a:p>
                  </a:txBody>
                  <a:tcPr/>
                </a:tc>
                <a:tc>
                  <a:txBody>
                    <a:bodyPr/>
                    <a:lstStyle/>
                    <a:p>
                      <a:r>
                        <a:rPr lang="en-US" sz="2000" b="1" dirty="0"/>
                        <a:t>Address</a:t>
                      </a:r>
                    </a:p>
                  </a:txBody>
                  <a:tcPr/>
                </a:tc>
                <a:tc>
                  <a:txBody>
                    <a:bodyPr/>
                    <a:lstStyle/>
                    <a:p>
                      <a:r>
                        <a:rPr lang="en-US" sz="2000" b="1" dirty="0"/>
                        <a:t>Phone</a:t>
                      </a:r>
                    </a:p>
                  </a:txBody>
                  <a:tcPr/>
                </a:tc>
                <a:tc>
                  <a:txBody>
                    <a:bodyPr/>
                    <a:lstStyle/>
                    <a:p>
                      <a:r>
                        <a:rPr lang="en-US" sz="2000" b="1" dirty="0"/>
                        <a:t>Email</a:t>
                      </a:r>
                    </a:p>
                  </a:txBody>
                  <a:tcPr/>
                </a:tc>
                <a:extLst>
                  <a:ext uri="{0D108BD9-81ED-4DB2-BD59-A6C34878D82A}">
                    <a16:rowId xmlns:a16="http://schemas.microsoft.com/office/drawing/2014/main" val="3815905284"/>
                  </a:ext>
                </a:extLst>
              </a:tr>
              <a:tr h="370840">
                <a:tc>
                  <a:txBody>
                    <a:bodyPr/>
                    <a:lstStyle/>
                    <a:p>
                      <a:r>
                        <a:rPr lang="en-US" sz="1600" dirty="0"/>
                        <a:t>Carol Ansley</a:t>
                      </a:r>
                    </a:p>
                  </a:txBody>
                  <a:tcPr/>
                </a:tc>
                <a:tc>
                  <a:txBody>
                    <a:bodyPr/>
                    <a:lstStyle/>
                    <a:p>
                      <a:r>
                        <a:rPr lang="en-US" sz="1600" dirty="0"/>
                        <a:t>Cox Communications</a:t>
                      </a:r>
                    </a:p>
                  </a:txBody>
                  <a:tcPr/>
                </a:tc>
                <a:tc>
                  <a:txBody>
                    <a:bodyPr/>
                    <a:lstStyle/>
                    <a:p>
                      <a:endParaRPr lang="en-US" sz="1600" dirty="0"/>
                    </a:p>
                  </a:txBody>
                  <a:tcPr/>
                </a:tc>
                <a:tc>
                  <a:txBody>
                    <a:bodyPr/>
                    <a:lstStyle/>
                    <a:p>
                      <a:r>
                        <a:rPr lang="en-US" sz="1600" dirty="0"/>
                        <a:t>+1 404 229 1672</a:t>
                      </a:r>
                    </a:p>
                  </a:txBody>
                  <a:tcPr/>
                </a:tc>
                <a:tc>
                  <a:txBody>
                    <a:bodyPr/>
                    <a:lstStyle/>
                    <a:p>
                      <a:r>
                        <a:rPr lang="en-US" sz="1600" dirty="0" err="1"/>
                        <a:t>carol@ansley.com</a:t>
                      </a:r>
                      <a:endParaRPr lang="en-US" sz="1600" dirty="0"/>
                    </a:p>
                  </a:txBody>
                  <a:tcPr/>
                </a:tc>
                <a:extLst>
                  <a:ext uri="{0D108BD9-81ED-4DB2-BD59-A6C34878D82A}">
                    <a16:rowId xmlns:a16="http://schemas.microsoft.com/office/drawing/2014/main" val="2333771599"/>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579971748"/>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extLst>
                  <a:ext uri="{0D108BD9-81ED-4DB2-BD59-A6C34878D82A}">
                    <a16:rowId xmlns:a16="http://schemas.microsoft.com/office/drawing/2014/main" val="1245891227"/>
                  </a:ext>
                </a:extLst>
              </a:tr>
            </a:tbl>
          </a:graphicData>
        </a:graphic>
      </p:graphicFrame>
      <p:sp>
        <p:nvSpPr>
          <p:cNvPr id="3" name="Footer Placeholder 2">
            <a:extLst>
              <a:ext uri="{FF2B5EF4-FFF2-40B4-BE49-F238E27FC236}">
                <a16:creationId xmlns:a16="http://schemas.microsoft.com/office/drawing/2014/main" id="{93B7A0DB-4D45-4F82-8F2C-4E83B6CBB7AD}"/>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64F018DF-1F69-4F23-97CB-8DE220D77F0C}"/>
              </a:ext>
            </a:extLst>
          </p:cNvPr>
          <p:cNvSpPr>
            <a:spLocks noGrp="1"/>
          </p:cNvSpPr>
          <p:nvPr>
            <p:ph type="sldNum" idx="12"/>
          </p:nvPr>
        </p:nvSpPr>
        <p:spPr/>
        <p:txBody>
          <a:bodyPr/>
          <a:lstStyle/>
          <a:p>
            <a:r>
              <a:rPr lang="en-GB"/>
              <a:t>Slide </a:t>
            </a:r>
            <a:fld id="{DE40C9FC-4879-4F20-9ECA-A574A90476B7}" type="slidenum">
              <a:rPr lang="en-GB" smtClean="0"/>
              <a:pPr/>
              <a:t>51</a:t>
            </a:fld>
            <a:endParaRPr lang="en-GB"/>
          </a:p>
        </p:txBody>
      </p:sp>
      <p:sp>
        <p:nvSpPr>
          <p:cNvPr id="5" name="Date Placeholder 4">
            <a:extLst>
              <a:ext uri="{FF2B5EF4-FFF2-40B4-BE49-F238E27FC236}">
                <a16:creationId xmlns:a16="http://schemas.microsoft.com/office/drawing/2014/main" id="{A24D76C4-CACC-4293-BFBA-4D74F32C1D77}"/>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317782545"/>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a:bodyPr>
          <a:lstStyle/>
          <a:p>
            <a:pPr>
              <a:buClr>
                <a:srgbClr val="000000"/>
              </a:buClr>
              <a:buSzPct val="100000"/>
              <a:buFont typeface="Arial"/>
              <a:buChar char="•"/>
            </a:pPr>
            <a:r>
              <a:rPr lang="en-US" b="0" dirty="0" err="1"/>
              <a:t>TGbi</a:t>
            </a:r>
            <a:r>
              <a:rPr lang="en-US" b="0" dirty="0"/>
              <a:t> met 5 times during this interim session.</a:t>
            </a:r>
          </a:p>
          <a:p>
            <a:pPr marL="0" indent="0">
              <a:buClr>
                <a:srgbClr val="000000"/>
              </a:buClr>
              <a:buSzPct val="100000"/>
            </a:pPr>
            <a:endParaRPr lang="en-US" b="0" dirty="0"/>
          </a:p>
          <a:p>
            <a:pPr>
              <a:buClr>
                <a:srgbClr val="000000"/>
              </a:buClr>
              <a:buSzPct val="100000"/>
              <a:buFont typeface="Arial"/>
              <a:buChar char="•"/>
            </a:pPr>
            <a:r>
              <a:rPr lang="en-US" b="0" dirty="0"/>
              <a:t>We reviewed text submissions and technical submissions on open topics, and worked to harmonize several submissions. We got agreement in the task group on enough topics to start a Comment Collection with our next draft.</a:t>
            </a:r>
          </a:p>
          <a:p>
            <a:pPr>
              <a:buClr>
                <a:srgbClr val="000000"/>
              </a:buClr>
              <a:buSzPct val="100000"/>
              <a:buFont typeface="Arial"/>
              <a:buChar char="•"/>
            </a:pPr>
            <a:endParaRPr lang="en-US" b="0" dirty="0"/>
          </a:p>
          <a:p>
            <a:pPr>
              <a:buClr>
                <a:srgbClr val="000000"/>
              </a:buClr>
              <a:buSzPct val="100000"/>
              <a:buFont typeface="Arial"/>
              <a:buChar char="•"/>
            </a:pPr>
            <a:r>
              <a:rPr lang="en-US" b="0" dirty="0"/>
              <a:t>We continue to call for submissions of text that address requirements.</a:t>
            </a:r>
          </a:p>
          <a:p>
            <a:pPr marL="0" indent="0">
              <a:buClr>
                <a:srgbClr val="000000"/>
              </a:buClr>
              <a:buSzPct val="100000"/>
            </a:pPr>
            <a:endParaRPr lang="en-US" b="0" dirty="0"/>
          </a:p>
          <a:p>
            <a:pPr>
              <a:buClr>
                <a:srgbClr val="000000"/>
              </a:buClr>
              <a:buSzPct val="100000"/>
              <a:buFont typeface="Arial"/>
              <a:buChar char="•"/>
            </a:pPr>
            <a:r>
              <a:rPr lang="en-US" dirty="0"/>
              <a:t>Draft 0.4 will be sent out for a 30 day comment collection in June. </a:t>
            </a:r>
          </a:p>
          <a:p>
            <a:pPr marL="0" indent="0">
              <a:buClr>
                <a:srgbClr val="000000"/>
              </a:buClr>
              <a:buSzPct val="100000"/>
            </a:pPr>
            <a:endParaRPr lang="en-US" dirty="0"/>
          </a:p>
        </p:txBody>
      </p:sp>
      <p:sp>
        <p:nvSpPr>
          <p:cNvPr id="2" name="Footer Placeholder 1">
            <a:extLst>
              <a:ext uri="{FF2B5EF4-FFF2-40B4-BE49-F238E27FC236}">
                <a16:creationId xmlns:a16="http://schemas.microsoft.com/office/drawing/2014/main" id="{F4FCF74F-84BF-4644-855B-107A39F3E210}"/>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591C8663-6F7D-421C-A822-8F389959AA47}"/>
              </a:ext>
            </a:extLst>
          </p:cNvPr>
          <p:cNvSpPr>
            <a:spLocks noGrp="1"/>
          </p:cNvSpPr>
          <p:nvPr>
            <p:ph type="sldNum" idx="12"/>
          </p:nvPr>
        </p:nvSpPr>
        <p:spPr/>
        <p:txBody>
          <a:bodyPr/>
          <a:lstStyle/>
          <a:p>
            <a:r>
              <a:rPr lang="en-GB"/>
              <a:t>Slide </a:t>
            </a:r>
            <a:fld id="{F5D8E26B-7BCF-4D25-9C89-0168A6618F18}" type="slidenum">
              <a:rPr lang="en-GB" smtClean="0"/>
              <a:pPr/>
              <a:t>52</a:t>
            </a:fld>
            <a:endParaRPr lang="en-GB"/>
          </a:p>
        </p:txBody>
      </p:sp>
      <p:sp>
        <p:nvSpPr>
          <p:cNvPr id="4" name="Date Placeholder 3">
            <a:extLst>
              <a:ext uri="{FF2B5EF4-FFF2-40B4-BE49-F238E27FC236}">
                <a16:creationId xmlns:a16="http://schemas.microsoft.com/office/drawing/2014/main" id="{90FA5DC4-8B6F-4849-B4EE-342A3530F097}"/>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9225068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 (Updated)</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799" y="1751762"/>
            <a:ext cx="8311055"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C00000"/>
                </a:solidFill>
              </a:rPr>
              <a:t>June </a:t>
            </a:r>
            <a:r>
              <a:rPr lang="en-US" dirty="0">
                <a:solidFill>
                  <a:schemeClr val="tx1"/>
                </a:solidFill>
              </a:rPr>
              <a:t>2024</a:t>
            </a:r>
          </a:p>
          <a:p>
            <a:r>
              <a:rPr lang="en-US" dirty="0"/>
              <a:t>LB initial:   						</a:t>
            </a:r>
            <a:r>
              <a:rPr lang="en-US" dirty="0">
                <a:solidFill>
                  <a:schemeClr val="tx1"/>
                </a:solidFill>
              </a:rPr>
              <a:t>September 2024</a:t>
            </a:r>
            <a:endParaRPr lang="en-US" strike="sngStrike" dirty="0">
              <a:solidFill>
                <a:schemeClr val="tx1"/>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
        <p:nvSpPr>
          <p:cNvPr id="2" name="Footer Placeholder 1">
            <a:extLst>
              <a:ext uri="{FF2B5EF4-FFF2-40B4-BE49-F238E27FC236}">
                <a16:creationId xmlns:a16="http://schemas.microsoft.com/office/drawing/2014/main" id="{7B0CF2C4-3EA8-4F7A-B039-C35D81BD731B}"/>
              </a:ext>
            </a:extLst>
          </p:cNvPr>
          <p:cNvSpPr>
            <a:spLocks noGrp="1"/>
          </p:cNvSpPr>
          <p:nvPr>
            <p:ph type="ftr" idx="14"/>
          </p:nvPr>
        </p:nvSpPr>
        <p:spPr/>
        <p:txBody>
          <a:bodyPr/>
          <a:lstStyle/>
          <a:p>
            <a:r>
              <a:rPr lang="en-GB"/>
              <a:t>Carol Ansley, Cox</a:t>
            </a:r>
            <a:endParaRPr lang="en-GB" dirty="0"/>
          </a:p>
        </p:txBody>
      </p:sp>
      <p:sp>
        <p:nvSpPr>
          <p:cNvPr id="6" name="Slide Number Placeholder 5">
            <a:extLst>
              <a:ext uri="{FF2B5EF4-FFF2-40B4-BE49-F238E27FC236}">
                <a16:creationId xmlns:a16="http://schemas.microsoft.com/office/drawing/2014/main" id="{6F95CF20-D66A-4BC6-80F2-EA3350E9F366}"/>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7" name="Date Placeholder 6">
            <a:extLst>
              <a:ext uri="{FF2B5EF4-FFF2-40B4-BE49-F238E27FC236}">
                <a16:creationId xmlns:a16="http://schemas.microsoft.com/office/drawing/2014/main" id="{023A597B-9ACD-49D6-A1F0-ACF740903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90637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a:bodyPr>
          <a:lstStyle/>
          <a:p>
            <a:pPr marL="0" indent="0">
              <a:buClr>
                <a:srgbClr val="000000"/>
              </a:buClr>
              <a:buSzPct val="100000"/>
            </a:pPr>
            <a:endParaRPr lang="en-US" b="0" dirty="0"/>
          </a:p>
          <a:p>
            <a:pPr>
              <a:buClr>
                <a:srgbClr val="000000"/>
              </a:buClr>
              <a:buSzPct val="100000"/>
              <a:buFont typeface="Arial"/>
              <a:buChar char="•"/>
            </a:pPr>
            <a:r>
              <a:rPr lang="en-US" b="0" dirty="0"/>
              <a:t>We will have 2 teleconferences before the July meeting in Montreal. If needed, additional telecons might be scheduled with 10 day notice in June.</a:t>
            </a:r>
          </a:p>
          <a:p>
            <a:pPr>
              <a:buClr>
                <a:srgbClr val="000000"/>
              </a:buClr>
              <a:buSzPct val="100000"/>
              <a:buFont typeface="Arial"/>
              <a:buChar char="•"/>
            </a:pPr>
            <a:endParaRPr lang="en-US" b="0" dirty="0"/>
          </a:p>
          <a:p>
            <a:pPr lvl="1">
              <a:buClr>
                <a:srgbClr val="000000"/>
              </a:buClr>
              <a:buSzPct val="100000"/>
              <a:buFont typeface="Arial"/>
              <a:buChar char="•"/>
            </a:pPr>
            <a:r>
              <a:rPr lang="en-US" b="0" spc="-1" dirty="0">
                <a:solidFill>
                  <a:schemeClr val="tx1"/>
                </a:solidFill>
                <a:latin typeface="Times New Roman"/>
                <a:cs typeface="Times New Roman"/>
              </a:rPr>
              <a:t>Wednesday June 12, 10am EDT</a:t>
            </a:r>
          </a:p>
          <a:p>
            <a:pPr lvl="1">
              <a:buClr>
                <a:srgbClr val="000000"/>
              </a:buClr>
              <a:buSzPct val="100000"/>
              <a:buFont typeface="Arial"/>
              <a:buChar char="•"/>
            </a:pPr>
            <a:r>
              <a:rPr lang="en-US" b="0" spc="-1" dirty="0">
                <a:solidFill>
                  <a:schemeClr val="tx1"/>
                </a:solidFill>
                <a:latin typeface="Times New Roman"/>
                <a:cs typeface="Times New Roman"/>
              </a:rPr>
              <a:t>Wednesday July 10, 10am EDT</a:t>
            </a:r>
            <a:endParaRPr lang="en-US" sz="2400" b="0" spc="-1" dirty="0">
              <a:solidFill>
                <a:schemeClr val="tx1"/>
              </a:solidFill>
              <a:latin typeface="Times New Roman" panose="02020603050405020304" pitchFamily="18" charset="0"/>
              <a:cs typeface="Times New Roman" panose="02020603050405020304" pitchFamily="18" charset="0"/>
              <a:sym typeface="Times New Roman"/>
            </a:endParaRPr>
          </a:p>
          <a:p>
            <a:pPr lvl="1">
              <a:buClr>
                <a:srgbClr val="000000"/>
              </a:buClr>
              <a:buSzPct val="100000"/>
              <a:buFont typeface="Arial"/>
              <a:buChar char="•"/>
            </a:pPr>
            <a:endParaRPr lang="en-US" spc="-1" dirty="0">
              <a:solidFill>
                <a:schemeClr val="tx1"/>
              </a:solidFill>
              <a:latin typeface="Times New Roman"/>
              <a:cs typeface="Times New Roman"/>
              <a:sym typeface="Times New Roman"/>
            </a:endParaRPr>
          </a:p>
          <a:p>
            <a:pPr lvl="1">
              <a:buClr>
                <a:srgbClr val="000000"/>
              </a:buClr>
              <a:buSzPct val="100000"/>
              <a:buFont typeface="Arial"/>
              <a:buChar char="•"/>
            </a:pPr>
            <a:endParaRPr lang="en-US" dirty="0"/>
          </a:p>
          <a:p>
            <a:pPr lvl="1">
              <a:buClr>
                <a:srgbClr val="000000"/>
              </a:buClr>
              <a:buSzPct val="100000"/>
              <a:buFont typeface="Arial"/>
              <a:buChar char="•"/>
            </a:pPr>
            <a:endParaRPr lang="en-US" dirty="0"/>
          </a:p>
        </p:txBody>
      </p:sp>
      <p:sp>
        <p:nvSpPr>
          <p:cNvPr id="2" name="Footer Placeholder 1">
            <a:extLst>
              <a:ext uri="{FF2B5EF4-FFF2-40B4-BE49-F238E27FC236}">
                <a16:creationId xmlns:a16="http://schemas.microsoft.com/office/drawing/2014/main" id="{426D065D-69E3-47A6-9D5C-C2C1824466AB}"/>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2B47FF25-8F32-4322-95CB-B49E6F6E04C1}"/>
              </a:ext>
            </a:extLst>
          </p:cNvPr>
          <p:cNvSpPr>
            <a:spLocks noGrp="1"/>
          </p:cNvSpPr>
          <p:nvPr>
            <p:ph type="sldNum" idx="12"/>
          </p:nvPr>
        </p:nvSpPr>
        <p:spPr/>
        <p:txBody>
          <a:bodyPr/>
          <a:lstStyle/>
          <a:p>
            <a:r>
              <a:rPr lang="en-GB"/>
              <a:t>Slide </a:t>
            </a:r>
            <a:fld id="{F5D8E26B-7BCF-4D25-9C89-0168A6618F18}" type="slidenum">
              <a:rPr lang="en-GB" smtClean="0"/>
              <a:pPr/>
              <a:t>54</a:t>
            </a:fld>
            <a:endParaRPr lang="en-GB"/>
          </a:p>
        </p:txBody>
      </p:sp>
      <p:sp>
        <p:nvSpPr>
          <p:cNvPr id="4" name="Date Placeholder 3">
            <a:extLst>
              <a:ext uri="{FF2B5EF4-FFF2-40B4-BE49-F238E27FC236}">
                <a16:creationId xmlns:a16="http://schemas.microsoft.com/office/drawing/2014/main" id="{228B2F49-A29D-4388-8838-A16BC975BD34}"/>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2284940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320MHz Positioning</a:t>
            </a:r>
            <a:br>
              <a:rPr lang="en-US" altLang="en-US" dirty="0"/>
            </a:br>
            <a:r>
              <a:rPr lang="en-US" altLang="en-US" dirty="0"/>
              <a:t>May Meeting Closing Report</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graphicFrame>
        <p:nvGraphicFramePr>
          <p:cNvPr id="3075" name="Object 3"/>
          <p:cNvGraphicFramePr>
            <a:graphicFrameLocks noChangeAspect="1"/>
          </p:cNvGraphicFramePr>
          <p:nvPr>
            <p:extLst>
              <p:ext uri="{D42A27DB-BD31-4B8C-83A1-F6EECF244321}">
                <p14:modId xmlns:p14="http://schemas.microsoft.com/office/powerpoint/2010/main" val="4237395815"/>
              </p:ext>
            </p:extLst>
          </p:nvPr>
        </p:nvGraphicFramePr>
        <p:xfrm>
          <a:off x="993775" y="3159881"/>
          <a:ext cx="10510837" cy="2487613"/>
        </p:xfrm>
        <a:graphic>
          <a:graphicData uri="http://schemas.openxmlformats.org/presentationml/2006/ole">
            <mc:AlternateContent xmlns:mc="http://schemas.openxmlformats.org/markup-compatibility/2006">
              <mc:Choice xmlns:v="urn:schemas-microsoft-com:vml" Requires="v">
                <p:oleObj spid="_x0000_s10246" name="Document" r:id="rId4" imgW="10773432" imgH="2553940" progId="Word.Document.8">
                  <p:embed/>
                </p:oleObj>
              </mc:Choice>
              <mc:Fallback>
                <p:oleObj name="Document" r:id="rId4" imgW="10773432" imgH="2553940" progId="Word.Document.8">
                  <p:embed/>
                  <p:pic>
                    <p:nvPicPr>
                      <p:cNvPr id="3075" name="Object 3"/>
                      <p:cNvPicPr>
                        <a:picLocks noChangeAspect="1" noChangeArrowheads="1"/>
                      </p:cNvPicPr>
                      <p:nvPr/>
                    </p:nvPicPr>
                    <p:blipFill>
                      <a:blip r:embed="rId5"/>
                      <a:srcRect/>
                      <a:stretch>
                        <a:fillRect/>
                      </a:stretch>
                    </p:blipFill>
                    <p:spPr bwMode="auto">
                      <a:xfrm>
                        <a:off x="993775" y="3159881"/>
                        <a:ext cx="10510837"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25141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8294155A-85FD-4ABF-A74D-9A2EEBC6F06B}"/>
              </a:ext>
            </a:extLst>
          </p:cNvPr>
          <p:cNvSpPr>
            <a:spLocks noGrp="1"/>
          </p:cNvSpPr>
          <p:nvPr>
            <p:ph type="ftr" idx="11"/>
          </p:nvPr>
        </p:nvSpPr>
        <p:spPr/>
        <p:txBody>
          <a:bodyPr/>
          <a:lstStyle/>
          <a:p>
            <a:r>
              <a:rPr lang="en-GB"/>
              <a:t>Jonathan Segev, Intel</a:t>
            </a:r>
          </a:p>
        </p:txBody>
      </p:sp>
      <p:sp>
        <p:nvSpPr>
          <p:cNvPr id="3" name="Slide Number Placeholder 2">
            <a:extLst>
              <a:ext uri="{FF2B5EF4-FFF2-40B4-BE49-F238E27FC236}">
                <a16:creationId xmlns:a16="http://schemas.microsoft.com/office/drawing/2014/main" id="{1ACB3785-7275-40CA-A94C-8DEF46009EDD}"/>
              </a:ext>
            </a:extLst>
          </p:cNvPr>
          <p:cNvSpPr>
            <a:spLocks noGrp="1"/>
          </p:cNvSpPr>
          <p:nvPr>
            <p:ph type="sldNum" idx="12"/>
          </p:nvPr>
        </p:nvSpPr>
        <p:spPr/>
        <p:txBody>
          <a:bodyPr/>
          <a:lstStyle/>
          <a:p>
            <a:r>
              <a:rPr lang="en-GB"/>
              <a:t>Slide </a:t>
            </a:r>
            <a:fld id="{DE40C9FC-4879-4F20-9ECA-A574A90476B7}" type="slidenum">
              <a:rPr lang="en-GB" smtClean="0"/>
              <a:pPr/>
              <a:t>55</a:t>
            </a:fld>
            <a:endParaRPr lang="en-GB"/>
          </a:p>
        </p:txBody>
      </p:sp>
      <p:sp>
        <p:nvSpPr>
          <p:cNvPr id="4" name="Date Placeholder 3">
            <a:extLst>
              <a:ext uri="{FF2B5EF4-FFF2-40B4-BE49-F238E27FC236}">
                <a16:creationId xmlns:a16="http://schemas.microsoft.com/office/drawing/2014/main" id="{8D15DC88-5329-4F0E-A18E-659C8BE6B985}"/>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2086210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678962"/>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8640960" cy="2469919"/>
          </a:xfrm>
        </p:spPr>
        <p:txBody>
          <a:bodyPr/>
          <a:lstStyle/>
          <a:p>
            <a:pPr>
              <a:buFont typeface="Arial" panose="020B0604020202020204" pitchFamily="34" charset="0"/>
              <a:buChar char="•"/>
            </a:pPr>
            <a:r>
              <a:rPr lang="en-US" altLang="en-US" b="0" kern="0" dirty="0"/>
              <a:t>Work completed during this meeting:</a:t>
            </a:r>
          </a:p>
          <a:p>
            <a:pPr lvl="1">
              <a:buFont typeface="Arial" panose="020B0604020202020204" pitchFamily="34" charset="0"/>
              <a:buChar char="•"/>
            </a:pPr>
            <a:r>
              <a:rPr lang="en-US" altLang="en-US" b="0" kern="0" dirty="0"/>
              <a:t>Reviewed, and approved resolution to 50 Technical and General CIDs, roughly 2/3 of the received T/G comments.</a:t>
            </a:r>
          </a:p>
          <a:p>
            <a:pPr lvl="1">
              <a:buFont typeface="Arial" panose="020B0604020202020204" pitchFamily="34" charset="0"/>
              <a:buChar char="•"/>
            </a:pPr>
            <a:r>
              <a:rPr lang="en-US" altLang="en-US" dirty="0"/>
              <a:t>Reviewed 7 CR submissions and approved 10 motions. </a:t>
            </a:r>
          </a:p>
          <a:p>
            <a:pPr lvl="1">
              <a:buFont typeface="Arial" panose="020B0604020202020204" pitchFamily="34" charset="0"/>
              <a:buChar char="•"/>
            </a:pPr>
            <a:r>
              <a:rPr lang="en-US" altLang="en-US" dirty="0"/>
              <a:t>Conducted vice chairs and secretary re-affirmation vote.</a:t>
            </a:r>
          </a:p>
          <a:p>
            <a:pPr lvl="1">
              <a:buFont typeface="Arial" panose="020B0604020202020204" pitchFamily="34" charset="0"/>
              <a:buChar char="•"/>
            </a:pPr>
            <a:r>
              <a:rPr lang="en-US" altLang="en-US" dirty="0"/>
              <a:t>Initiated Mandatory Draft Review and SA ballot pool formation.</a:t>
            </a:r>
          </a:p>
          <a:p>
            <a:pPr lvl="1">
              <a:buFont typeface="Arial" panose="020B0604020202020204" pitchFamily="34" charset="0"/>
              <a:buChar char="•"/>
            </a:pPr>
            <a:endParaRPr lang="en-US" dirty="0"/>
          </a:p>
        </p:txBody>
      </p:sp>
      <p:graphicFrame>
        <p:nvGraphicFramePr>
          <p:cNvPr id="8" name="Chart 7">
            <a:extLst>
              <a:ext uri="{FF2B5EF4-FFF2-40B4-BE49-F238E27FC236}">
                <a16:creationId xmlns:a16="http://schemas.microsoft.com/office/drawing/2014/main" id="{D06D744F-6229-E3A9-C138-A4F8E19F4778}"/>
              </a:ext>
            </a:extLst>
          </p:cNvPr>
          <p:cNvGraphicFramePr/>
          <p:nvPr>
            <p:extLst>
              <p:ext uri="{D42A27DB-BD31-4B8C-83A1-F6EECF244321}">
                <p14:modId xmlns:p14="http://schemas.microsoft.com/office/powerpoint/2010/main" val="3201382311"/>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2">
            <a:extLst>
              <a:ext uri="{FF2B5EF4-FFF2-40B4-BE49-F238E27FC236}">
                <a16:creationId xmlns:a16="http://schemas.microsoft.com/office/drawing/2014/main" id="{D7D86314-4CEF-D27C-30E9-FF1B7F40E78E}"/>
              </a:ext>
            </a:extLst>
          </p:cNvPr>
          <p:cNvSpPr txBox="1">
            <a:spLocks/>
          </p:cNvSpPr>
          <p:nvPr/>
        </p:nvSpPr>
        <p:spPr bwMode="auto">
          <a:xfrm>
            <a:off x="191345" y="3717032"/>
            <a:ext cx="7001652" cy="20329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Reviewed and considered progress – no change to timelines. </a:t>
            </a:r>
          </a:p>
          <a:p>
            <a:pPr>
              <a:buFont typeface="Arial" panose="020B0604020202020204" pitchFamily="34" charset="0"/>
              <a:buChar char="•"/>
            </a:pPr>
            <a:endParaRPr lang="en-US" b="0" kern="0" dirty="0"/>
          </a:p>
          <a:p>
            <a:pPr lvl="1">
              <a:buFont typeface="Arial" panose="020B0604020202020204" pitchFamily="34" charset="0"/>
              <a:buChar char="•"/>
            </a:pPr>
            <a:endParaRPr lang="en-US" kern="0" dirty="0"/>
          </a:p>
          <a:p>
            <a:pPr lvl="1">
              <a:buFont typeface="Arial" panose="020B0604020202020204" pitchFamily="34" charset="0"/>
              <a:buChar char="•"/>
            </a:pPr>
            <a:endParaRPr lang="en-US" kern="0" dirty="0"/>
          </a:p>
        </p:txBody>
      </p:sp>
      <p:sp>
        <p:nvSpPr>
          <p:cNvPr id="7" name="Footer Placeholder 6">
            <a:extLst>
              <a:ext uri="{FF2B5EF4-FFF2-40B4-BE49-F238E27FC236}">
                <a16:creationId xmlns:a16="http://schemas.microsoft.com/office/drawing/2014/main" id="{49C94EA3-95A6-415C-9B09-680D5DDB15E1}"/>
              </a:ext>
            </a:extLst>
          </p:cNvPr>
          <p:cNvSpPr>
            <a:spLocks noGrp="1"/>
          </p:cNvSpPr>
          <p:nvPr>
            <p:ph type="ftr" idx="14"/>
          </p:nvPr>
        </p:nvSpPr>
        <p:spPr/>
        <p:txBody>
          <a:bodyPr/>
          <a:lstStyle/>
          <a:p>
            <a:r>
              <a:rPr lang="en-GB"/>
              <a:t>Jonathan Segev, Intel</a:t>
            </a:r>
            <a:endParaRPr lang="en-GB" dirty="0"/>
          </a:p>
        </p:txBody>
      </p:sp>
      <p:sp>
        <p:nvSpPr>
          <p:cNvPr id="11" name="Slide Number Placeholder 10">
            <a:extLst>
              <a:ext uri="{FF2B5EF4-FFF2-40B4-BE49-F238E27FC236}">
                <a16:creationId xmlns:a16="http://schemas.microsoft.com/office/drawing/2014/main" id="{F930900F-17B2-45A5-A98B-5354E6FE328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12" name="Date Placeholder 11">
            <a:extLst>
              <a:ext uri="{FF2B5EF4-FFF2-40B4-BE49-F238E27FC236}">
                <a16:creationId xmlns:a16="http://schemas.microsoft.com/office/drawing/2014/main" id="{9170CFFC-E9DC-437A-95B0-35457422F23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0828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678962"/>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7776864" cy="2469919"/>
          </a:xfrm>
        </p:spPr>
        <p:txBody>
          <a:bodyPr/>
          <a:lstStyle/>
          <a:p>
            <a:pPr>
              <a:buFont typeface="Arial" panose="020B0604020202020204" pitchFamily="34" charset="0"/>
              <a:buChar char="•"/>
            </a:pPr>
            <a:r>
              <a:rPr lang="en-US" b="0" dirty="0"/>
              <a:t>Work expected towards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graphicFrame>
        <p:nvGraphicFramePr>
          <p:cNvPr id="8" name="Chart 7">
            <a:extLst>
              <a:ext uri="{FF2B5EF4-FFF2-40B4-BE49-F238E27FC236}">
                <a16:creationId xmlns:a16="http://schemas.microsoft.com/office/drawing/2014/main" id="{F2A7D834-FADF-FF8B-D177-5AC48615936E}"/>
              </a:ext>
            </a:extLst>
          </p:cNvPr>
          <p:cNvGraphicFramePr/>
          <p:nvPr>
            <p:extLst>
              <p:ext uri="{D42A27DB-BD31-4B8C-83A1-F6EECF244321}">
                <p14:modId xmlns:p14="http://schemas.microsoft.com/office/powerpoint/2010/main" val="3201382311"/>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6">
            <a:extLst>
              <a:ext uri="{FF2B5EF4-FFF2-40B4-BE49-F238E27FC236}">
                <a16:creationId xmlns:a16="http://schemas.microsoft.com/office/drawing/2014/main" id="{D557FF3B-1C27-4D95-91D1-BDF83F64B64E}"/>
              </a:ext>
            </a:extLst>
          </p:cNvPr>
          <p:cNvSpPr>
            <a:spLocks noGrp="1"/>
          </p:cNvSpPr>
          <p:nvPr>
            <p:ph type="ftr" idx="14"/>
          </p:nvPr>
        </p:nvSpPr>
        <p:spPr/>
        <p:txBody>
          <a:bodyPr/>
          <a:lstStyle/>
          <a:p>
            <a:r>
              <a:rPr lang="en-GB"/>
              <a:t>Jonathan Segev, Intel</a:t>
            </a:r>
            <a:endParaRPr lang="en-GB" dirty="0"/>
          </a:p>
        </p:txBody>
      </p:sp>
      <p:sp>
        <p:nvSpPr>
          <p:cNvPr id="10" name="Slide Number Placeholder 9">
            <a:extLst>
              <a:ext uri="{FF2B5EF4-FFF2-40B4-BE49-F238E27FC236}">
                <a16:creationId xmlns:a16="http://schemas.microsoft.com/office/drawing/2014/main" id="{034FD93E-3789-4974-B756-1C9BBDA0D0C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11" name="Date Placeholder 10">
            <a:extLst>
              <a:ext uri="{FF2B5EF4-FFF2-40B4-BE49-F238E27FC236}">
                <a16:creationId xmlns:a16="http://schemas.microsoft.com/office/drawing/2014/main" id="{B80221AC-502F-4028-861D-42A32C78DD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59437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
        <p:nvSpPr>
          <p:cNvPr id="36" name="Footer Placeholder 35">
            <a:extLst>
              <a:ext uri="{FF2B5EF4-FFF2-40B4-BE49-F238E27FC236}">
                <a16:creationId xmlns:a16="http://schemas.microsoft.com/office/drawing/2014/main" id="{5D351B1C-EA28-4701-BA17-4DCEE323DA99}"/>
              </a:ext>
            </a:extLst>
          </p:cNvPr>
          <p:cNvSpPr>
            <a:spLocks noGrp="1"/>
          </p:cNvSpPr>
          <p:nvPr>
            <p:ph type="ftr" idx="14"/>
          </p:nvPr>
        </p:nvSpPr>
        <p:spPr/>
        <p:txBody>
          <a:bodyPr/>
          <a:lstStyle/>
          <a:p>
            <a:r>
              <a:rPr lang="en-GB"/>
              <a:t>Jonathan Segev, Intel</a:t>
            </a:r>
            <a:endParaRPr lang="en-GB" dirty="0"/>
          </a:p>
        </p:txBody>
      </p:sp>
      <p:sp>
        <p:nvSpPr>
          <p:cNvPr id="45" name="Slide Number Placeholder 44">
            <a:extLst>
              <a:ext uri="{FF2B5EF4-FFF2-40B4-BE49-F238E27FC236}">
                <a16:creationId xmlns:a16="http://schemas.microsoft.com/office/drawing/2014/main" id="{97C11ECE-7114-463A-A2F1-173441AE3F0B}"/>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46" name="Date Placeholder 45">
            <a:extLst>
              <a:ext uri="{FF2B5EF4-FFF2-40B4-BE49-F238E27FC236}">
                <a16:creationId xmlns:a16="http://schemas.microsoft.com/office/drawing/2014/main" id="{7E2D0A01-6792-47C3-9F46-E77267FA4E6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68134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ooter Placeholder 18">
            <a:extLst>
              <a:ext uri="{FF2B5EF4-FFF2-40B4-BE49-F238E27FC236}">
                <a16:creationId xmlns:a16="http://schemas.microsoft.com/office/drawing/2014/main" id="{7437F9E3-3701-47FD-8E1E-66D97D64579C}"/>
              </a:ext>
            </a:extLst>
          </p:cNvPr>
          <p:cNvSpPr>
            <a:spLocks noGrp="1"/>
          </p:cNvSpPr>
          <p:nvPr>
            <p:ph type="ftr" idx="14"/>
          </p:nvPr>
        </p:nvSpPr>
        <p:spPr/>
        <p:txBody>
          <a:bodyPr/>
          <a:lstStyle/>
          <a:p>
            <a:r>
              <a:rPr lang="en-GB"/>
              <a:t>Jonathan Segev, Intel</a:t>
            </a:r>
            <a:endParaRPr lang="en-GB" dirty="0"/>
          </a:p>
        </p:txBody>
      </p:sp>
      <p:sp>
        <p:nvSpPr>
          <p:cNvPr id="33" name="Slide Number Placeholder 32">
            <a:extLst>
              <a:ext uri="{FF2B5EF4-FFF2-40B4-BE49-F238E27FC236}">
                <a16:creationId xmlns:a16="http://schemas.microsoft.com/office/drawing/2014/main" id="{A351053E-7D00-474D-973C-9DF9A663629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48" name="Date Placeholder 47">
            <a:extLst>
              <a:ext uri="{FF2B5EF4-FFF2-40B4-BE49-F238E27FC236}">
                <a16:creationId xmlns:a16="http://schemas.microsoft.com/office/drawing/2014/main" id="{6D8C6227-7E81-466D-A666-509658DE069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78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D4.0. work on comment resolution and plan to recirc D5.0 out of the May meeting or in June. </a:t>
            </a:r>
          </a:p>
          <a:p>
            <a:r>
              <a:rPr lang="en-GB" sz="1600" dirty="0"/>
              <a:t>11be –</a:t>
            </a:r>
            <a:r>
              <a:rPr lang="en-GB" sz="1600" b="0" dirty="0"/>
              <a:t> </a:t>
            </a:r>
            <a:r>
              <a:rPr lang="en-US" sz="1600" b="0" dirty="0"/>
              <a:t>1051 pages for D5.1.  completed alignment with the draft with </a:t>
            </a:r>
            <a:r>
              <a:rPr lang="en-US" sz="1600" b="0"/>
              <a:t>the baseline </a:t>
            </a:r>
            <a:r>
              <a:rPr lang="en-US" sz="1600" b="0" dirty="0" err="1"/>
              <a:t>REVme</a:t>
            </a:r>
            <a:r>
              <a:rPr lang="en-US" sz="1600" b="0" dirty="0"/>
              <a:t> D5.0 and 11bh D4.0. Expect to have D6.0 in 2 weeks.</a:t>
            </a:r>
          </a:p>
          <a:p>
            <a:r>
              <a:rPr lang="en-GB" sz="1600" dirty="0"/>
              <a:t>11bk</a:t>
            </a:r>
            <a:r>
              <a:rPr lang="en-GB" sz="1600" b="0" dirty="0"/>
              <a:t> –D2.0.  Completed LB 286, 134 comments. Expect to complete and go to initial SA D3.0 out of the July meeting.</a:t>
            </a:r>
          </a:p>
          <a:p>
            <a:r>
              <a:rPr lang="en-US" sz="1600" dirty="0"/>
              <a:t>11bf </a:t>
            </a:r>
            <a:r>
              <a:rPr lang="en-GB" sz="1600" dirty="0"/>
              <a:t>– </a:t>
            </a:r>
            <a:r>
              <a:rPr lang="en-GB" sz="1600" b="0" dirty="0"/>
              <a:t>D 4.0. </a:t>
            </a:r>
            <a:r>
              <a:rPr lang="en-US" sz="1600" b="0" dirty="0"/>
              <a:t>The recirc ballot closed with an approval rate of 96.5%.  The 13 comments received were rejected. Initial SA ballot is ongoing</a:t>
            </a:r>
            <a:r>
              <a:rPr lang="en-GB" sz="1600" b="0" dirty="0"/>
              <a:t>. </a:t>
            </a:r>
            <a:endParaRPr lang="en-US" sz="1600" b="0" dirty="0"/>
          </a:p>
          <a:p>
            <a:r>
              <a:rPr lang="en-GB" sz="1600" dirty="0"/>
              <a:t>11bi – </a:t>
            </a:r>
            <a:r>
              <a:rPr lang="en-GB" sz="1600" b="0" dirty="0"/>
              <a:t>D0.3 is available. Plan to have D 0.4 by the end of the week. Plan to go to CC in May</a:t>
            </a:r>
            <a:r>
              <a:rPr lang="en-GB" sz="1600" dirty="0"/>
              <a:t>.</a:t>
            </a:r>
            <a:r>
              <a:rPr lang="en-GB" sz="1600" b="0" dirty="0"/>
              <a:t> </a:t>
            </a:r>
          </a:p>
          <a:p>
            <a:r>
              <a:rPr lang="en-GB" sz="1600" dirty="0" err="1"/>
              <a:t>REVme</a:t>
            </a:r>
            <a:r>
              <a:rPr lang="en-GB" sz="1600" dirty="0"/>
              <a:t> – </a:t>
            </a:r>
            <a:r>
              <a:rPr lang="en-GB" sz="1600" b="0" dirty="0"/>
              <a:t>240 comments on the first recirc SA Ballot on D5.0. Around 60 comments need to be resolved in the May IEEE meeting. Plan </a:t>
            </a:r>
            <a:r>
              <a:rPr lang="en-GB" sz="1400" b="0" dirty="0"/>
              <a:t>to go SA recirc D6.0 out of the May meeting. </a:t>
            </a:r>
            <a:endParaRPr lang="en-US" sz="1400" dirty="0"/>
          </a:p>
          <a:p>
            <a:r>
              <a:rPr lang="en-GB" sz="2000" dirty="0"/>
              <a:t>  </a:t>
            </a:r>
          </a:p>
        </p:txBody>
      </p:sp>
      <p:sp>
        <p:nvSpPr>
          <p:cNvPr id="3" name="Footer Placeholder 2">
            <a:extLst>
              <a:ext uri="{FF2B5EF4-FFF2-40B4-BE49-F238E27FC236}">
                <a16:creationId xmlns:a16="http://schemas.microsoft.com/office/drawing/2014/main" id="{72BF631F-C101-477C-8AC0-26BC293A8815}"/>
              </a:ext>
            </a:extLst>
          </p:cNvPr>
          <p:cNvSpPr>
            <a:spLocks noGrp="1"/>
          </p:cNvSpPr>
          <p:nvPr>
            <p:ph type="ftr" idx="14"/>
          </p:nvPr>
        </p:nvSpPr>
        <p:spPr/>
        <p:txBody>
          <a:bodyPr/>
          <a:lstStyle/>
          <a:p>
            <a:r>
              <a:rPr lang="en-GB"/>
              <a:t>Emily Qi, Intel</a:t>
            </a:r>
            <a:endParaRPr lang="en-GB" dirty="0"/>
          </a:p>
        </p:txBody>
      </p:sp>
      <p:sp>
        <p:nvSpPr>
          <p:cNvPr id="7" name="Slide Number Placeholder 6">
            <a:extLst>
              <a:ext uri="{FF2B5EF4-FFF2-40B4-BE49-F238E27FC236}">
                <a16:creationId xmlns:a16="http://schemas.microsoft.com/office/drawing/2014/main" id="{0548A63E-1399-4EF8-95E5-32853493B7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Date Placeholder 7">
            <a:extLst>
              <a:ext uri="{FF2B5EF4-FFF2-40B4-BE49-F238E27FC236}">
                <a16:creationId xmlns:a16="http://schemas.microsoft.com/office/drawing/2014/main" id="{58321B85-01FA-4E41-A7E1-63E98C01D08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129863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
        <p:nvSpPr>
          <p:cNvPr id="3" name="Footer Placeholder 2">
            <a:extLst>
              <a:ext uri="{FF2B5EF4-FFF2-40B4-BE49-F238E27FC236}">
                <a16:creationId xmlns:a16="http://schemas.microsoft.com/office/drawing/2014/main" id="{43C1F522-1B27-46A8-A0A2-6A98CDA9B77B}"/>
              </a:ext>
            </a:extLst>
          </p:cNvPr>
          <p:cNvSpPr>
            <a:spLocks noGrp="1"/>
          </p:cNvSpPr>
          <p:nvPr>
            <p:ph type="ftr" idx="14"/>
          </p:nvPr>
        </p:nvSpPr>
        <p:spPr/>
        <p:txBody>
          <a:bodyPr/>
          <a:lstStyle/>
          <a:p>
            <a:r>
              <a:rPr lang="en-GB"/>
              <a:t>Jonathan Segev, Intel</a:t>
            </a:r>
            <a:endParaRPr lang="en-GB" dirty="0"/>
          </a:p>
        </p:txBody>
      </p:sp>
      <p:sp>
        <p:nvSpPr>
          <p:cNvPr id="7" name="Slide Number Placeholder 6">
            <a:extLst>
              <a:ext uri="{FF2B5EF4-FFF2-40B4-BE49-F238E27FC236}">
                <a16:creationId xmlns:a16="http://schemas.microsoft.com/office/drawing/2014/main" id="{1E3D66B0-74C4-4E8A-820B-AD8DE857E58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10" name="Date Placeholder 9">
            <a:extLst>
              <a:ext uri="{FF2B5EF4-FFF2-40B4-BE49-F238E27FC236}">
                <a16:creationId xmlns:a16="http://schemas.microsoft.com/office/drawing/2014/main" id="{026F4E0B-E299-48AE-892A-B2E1475358A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5182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B018-DA5E-4126-8C9C-772F9A9A62D3}"/>
              </a:ext>
            </a:extLst>
          </p:cNvPr>
          <p:cNvSpPr>
            <a:spLocks noGrp="1"/>
          </p:cNvSpPr>
          <p:nvPr>
            <p:ph type="ctrTitle"/>
          </p:nvPr>
        </p:nvSpPr>
        <p:spPr/>
        <p:txBody>
          <a:bodyPr/>
          <a:lstStyle/>
          <a:p>
            <a:r>
              <a:rPr lang="en-US"/>
              <a:t>TGbn (Ultra High Reliability)</a:t>
            </a:r>
          </a:p>
        </p:txBody>
      </p:sp>
      <p:sp>
        <p:nvSpPr>
          <p:cNvPr id="3" name="Subtitle 2">
            <a:extLst>
              <a:ext uri="{FF2B5EF4-FFF2-40B4-BE49-F238E27FC236}">
                <a16:creationId xmlns:a16="http://schemas.microsoft.com/office/drawing/2014/main" id="{594C0091-F3D4-44D6-9DCC-5AB361A52584}"/>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6E81CE08-C744-474D-9A09-FBAB8562ECE9}"/>
              </a:ext>
            </a:extLst>
          </p:cNvPr>
          <p:cNvSpPr>
            <a:spLocks noGrp="1"/>
          </p:cNvSpPr>
          <p:nvPr>
            <p:ph type="ftr" idx="11"/>
          </p:nvPr>
        </p:nvSpPr>
        <p:spPr/>
        <p:txBody>
          <a:bodyPr/>
          <a:lstStyle/>
          <a:p>
            <a:r>
              <a:rPr lang="en-GB"/>
              <a:t>Alfred Asterjadhi, Qualcomm</a:t>
            </a:r>
          </a:p>
        </p:txBody>
      </p:sp>
      <p:sp>
        <p:nvSpPr>
          <p:cNvPr id="8" name="Slide Number Placeholder 7">
            <a:extLst>
              <a:ext uri="{FF2B5EF4-FFF2-40B4-BE49-F238E27FC236}">
                <a16:creationId xmlns:a16="http://schemas.microsoft.com/office/drawing/2014/main" id="{69A9C571-D7D4-4107-B757-8B5225872A59}"/>
              </a:ext>
            </a:extLst>
          </p:cNvPr>
          <p:cNvSpPr>
            <a:spLocks noGrp="1"/>
          </p:cNvSpPr>
          <p:nvPr>
            <p:ph type="sldNum" idx="12"/>
          </p:nvPr>
        </p:nvSpPr>
        <p:spPr/>
        <p:txBody>
          <a:bodyPr/>
          <a:lstStyle/>
          <a:p>
            <a:r>
              <a:rPr lang="en-GB"/>
              <a:t>Slide </a:t>
            </a:r>
            <a:fld id="{DE40C9FC-4879-4F20-9ECA-A574A90476B7}" type="slidenum">
              <a:rPr lang="en-GB" smtClean="0"/>
              <a:pPr/>
              <a:t>61</a:t>
            </a:fld>
            <a:endParaRPr lang="en-GB"/>
          </a:p>
        </p:txBody>
      </p:sp>
      <p:sp>
        <p:nvSpPr>
          <p:cNvPr id="9" name="Date Placeholder 8">
            <a:extLst>
              <a:ext uri="{FF2B5EF4-FFF2-40B4-BE49-F238E27FC236}">
                <a16:creationId xmlns:a16="http://schemas.microsoft.com/office/drawing/2014/main" id="{12306988-65AD-4B43-A882-E79A4314B960}"/>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20380828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600201" y="685800"/>
            <a:ext cx="9144000" cy="1827530"/>
          </a:xfrm>
        </p:spPr>
        <p:txBody>
          <a:bodyPr vert="horz" wrap="square" lIns="92160" tIns="46080" rIns="92160" bIns="46080" anchor="ctr" anchorCtr="0"/>
          <a:lstStyle/>
          <a:p>
            <a:r>
              <a:rPr lang="en-US" altLang="zh-CN" sz="3200" dirty="0">
                <a:solidFill>
                  <a:srgbClr val="0000FF"/>
                </a:solidFill>
                <a:latin typeface="Arial Black" panose="020B0A04020102020204" pitchFamily="34" charset="0"/>
              </a:rPr>
              <a:t>IEEE 802.11 May 2024 Interim</a:t>
            </a:r>
            <a:br>
              <a:rPr lang="en-US" altLang="zh-CN" sz="3200" dirty="0">
                <a:solidFill>
                  <a:srgbClr val="0000FF"/>
                </a:solidFill>
                <a:latin typeface="Arial Black" panose="020B0A04020102020204" pitchFamily="34" charset="0"/>
              </a:rPr>
            </a:br>
            <a:r>
              <a:rPr lang="en-US" altLang="zh-CN" sz="3200" dirty="0" err="1">
                <a:solidFill>
                  <a:srgbClr val="0000FF"/>
                </a:solidFill>
                <a:latin typeface="Arial Black" panose="020B0A04020102020204" pitchFamily="34" charset="0"/>
              </a:rPr>
              <a:t>TGbp</a:t>
            </a:r>
            <a:r>
              <a:rPr lang="en-US" altLang="en-US" sz="3200" dirty="0">
                <a:solidFill>
                  <a:srgbClr val="0000FF"/>
                </a:solidFill>
                <a:latin typeface="Arial Black" panose="020B0A04020102020204" pitchFamily="34" charset="0"/>
              </a:rPr>
              <a:t> Closing Report</a:t>
            </a:r>
            <a:endParaRPr lang="en-US" sz="3200" dirty="0">
              <a:solidFill>
                <a:srgbClr val="0000FF"/>
              </a:solidFill>
              <a:latin typeface="Arial Black" panose="020B0A04020102020204" pitchFamily="34" charset="0"/>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Elected Vice Chairs: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Rakesh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Taori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(Infineon)</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	</a:t>
            </a:r>
            <a:r>
              <a:rPr lang="en-US" altLang="zh-CN" sz="2000" kern="0" dirty="0">
                <a:latin typeface="Arial" panose="020B0604020202020204" pitchFamily="34" charset="0"/>
              </a:rPr>
              <a:t>Sebastian Max (Ericsson)</a:t>
            </a:r>
            <a:endParaRPr kumimoji="0" lang="en-US" altLang="en-US" sz="2000" b="1" i="1" u="none" strike="noStrike" kern="0" cap="none" spc="0" normalizeH="0" baseline="0" noProof="0" dirty="0">
              <a:ln>
                <a:noFill/>
              </a:ln>
              <a:solidFill>
                <a:schemeClr val="tx1"/>
              </a:solidFill>
              <a:effectLst/>
              <a:uLnTx/>
              <a:uFillTx/>
              <a:latin typeface="Arial" panose="020B0604020202020204" pitchFamily="34" charset="0"/>
            </a:endParaRPr>
          </a:p>
        </p:txBody>
      </p:sp>
      <p:sp>
        <p:nvSpPr>
          <p:cNvPr id="2" name="Footer Placeholder 1">
            <a:extLst>
              <a:ext uri="{FF2B5EF4-FFF2-40B4-BE49-F238E27FC236}">
                <a16:creationId xmlns:a16="http://schemas.microsoft.com/office/drawing/2014/main" id="{4627CA60-331A-4B9B-846D-4750B42C022B}"/>
              </a:ext>
            </a:extLst>
          </p:cNvPr>
          <p:cNvSpPr>
            <a:spLocks noGrp="1"/>
          </p:cNvSpPr>
          <p:nvPr>
            <p:ph type="ftr" idx="11"/>
          </p:nvPr>
        </p:nvSpPr>
        <p:spPr/>
        <p:txBody>
          <a:bodyPr/>
          <a:lstStyle/>
          <a:p>
            <a:r>
              <a:rPr lang="en-GB"/>
              <a:t>Bo Sun, Sanechips</a:t>
            </a:r>
          </a:p>
        </p:txBody>
      </p:sp>
      <p:sp>
        <p:nvSpPr>
          <p:cNvPr id="3" name="Slide Number Placeholder 2">
            <a:extLst>
              <a:ext uri="{FF2B5EF4-FFF2-40B4-BE49-F238E27FC236}">
                <a16:creationId xmlns:a16="http://schemas.microsoft.com/office/drawing/2014/main" id="{FE2FF487-1972-4134-BF34-0636753D8724}"/>
              </a:ext>
            </a:extLst>
          </p:cNvPr>
          <p:cNvSpPr>
            <a:spLocks noGrp="1"/>
          </p:cNvSpPr>
          <p:nvPr>
            <p:ph type="sldNum" idx="12"/>
          </p:nvPr>
        </p:nvSpPr>
        <p:spPr/>
        <p:txBody>
          <a:bodyPr/>
          <a:lstStyle/>
          <a:p>
            <a:r>
              <a:rPr lang="en-GB"/>
              <a:t>Slide </a:t>
            </a:r>
            <a:fld id="{06B781AF-4CCF-49B0-A572-DE54FBE5D942}" type="slidenum">
              <a:rPr lang="en-GB" smtClean="0"/>
              <a:pPr/>
              <a:t>62</a:t>
            </a:fld>
            <a:endParaRPr lang="en-GB"/>
          </a:p>
        </p:txBody>
      </p:sp>
      <p:sp>
        <p:nvSpPr>
          <p:cNvPr id="4" name="Date Placeholder 3">
            <a:extLst>
              <a:ext uri="{FF2B5EF4-FFF2-40B4-BE49-F238E27FC236}">
                <a16:creationId xmlns:a16="http://schemas.microsoft.com/office/drawing/2014/main" id="{0B2B5069-313A-416E-A969-47353C77698E}"/>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9540390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4400" y="1969770"/>
            <a:ext cx="10361295" cy="4505644"/>
          </a:xfrm>
        </p:spPr>
        <p:txBody>
          <a:bodyPr>
            <a:normAutofit fontScale="82500" lnSpcReduction="10000"/>
          </a:bodyPr>
          <a:lstStyle/>
          <a:p>
            <a:pPr>
              <a:buFont typeface="Arial" panose="020B0604020202020204" pitchFamily="34" charset="0"/>
              <a:buChar char="•"/>
            </a:pPr>
            <a:r>
              <a:rPr lang="en-GB" altLang="en-US" dirty="0"/>
              <a:t>5 </a:t>
            </a:r>
            <a:r>
              <a:rPr lang="en-GB" altLang="en-US" dirty="0" err="1"/>
              <a:t>TGbp</a:t>
            </a:r>
            <a:r>
              <a:rPr lang="en-GB" altLang="en-US" dirty="0"/>
              <a:t> meetings were planned and held during May interim session.</a:t>
            </a:r>
          </a:p>
          <a:p>
            <a:pPr lvl="0">
              <a:buFont typeface="Arial" panose="020B0604020202020204" pitchFamily="34" charset="0"/>
              <a:buChar char="•"/>
            </a:pPr>
            <a:r>
              <a:rPr lang="en-GB" altLang="en-US" dirty="0" err="1"/>
              <a:t>TGbp</a:t>
            </a:r>
            <a:r>
              <a:rPr lang="en-GB" altLang="en-US" dirty="0"/>
              <a:t> elected/appointed and confirmed the Vice Chairs, Secretary and Tech Editor.</a:t>
            </a:r>
          </a:p>
          <a:p>
            <a:pPr lvl="1">
              <a:buFont typeface="Arial" panose="020B0604020202020204" pitchFamily="34" charset="0"/>
              <a:buChar char="•"/>
            </a:pPr>
            <a:r>
              <a:rPr lang="en-GB" altLang="en-US" dirty="0"/>
              <a:t>Vice Chairs: Steve </a:t>
            </a:r>
            <a:r>
              <a:rPr lang="en-GB" altLang="en-US" dirty="0" err="1"/>
              <a:t>Shellhammer</a:t>
            </a:r>
            <a:r>
              <a:rPr lang="en-GB" altLang="en-US" dirty="0"/>
              <a:t>, Rakesh </a:t>
            </a:r>
            <a:r>
              <a:rPr lang="en-GB" altLang="en-US" dirty="0" err="1"/>
              <a:t>Taori</a:t>
            </a:r>
            <a:endParaRPr lang="en-GB" altLang="en-US" dirty="0"/>
          </a:p>
          <a:p>
            <a:pPr lvl="1">
              <a:buFont typeface="Arial" panose="020B0604020202020204" pitchFamily="34" charset="0"/>
              <a:buChar char="•"/>
            </a:pPr>
            <a:r>
              <a:rPr lang="en-GB" altLang="en-US" dirty="0"/>
              <a:t>Secretary: Sebastian Max</a:t>
            </a:r>
          </a:p>
          <a:p>
            <a:pPr lvl="1">
              <a:buFont typeface="Arial" panose="020B0604020202020204" pitchFamily="34" charset="0"/>
              <a:buChar char="•"/>
            </a:pPr>
            <a:r>
              <a:rPr lang="en-GB" altLang="en-US" dirty="0"/>
              <a:t>Tech Editor: </a:t>
            </a:r>
            <a:r>
              <a:rPr lang="en-GB" altLang="en-US" dirty="0" err="1"/>
              <a:t>Yinan</a:t>
            </a:r>
            <a:r>
              <a:rPr lang="en-GB" altLang="en-US" dirty="0"/>
              <a:t> Qi</a:t>
            </a:r>
          </a:p>
          <a:p>
            <a:pPr>
              <a:buFont typeface="Arial" panose="020B0604020202020204" pitchFamily="34" charset="0"/>
              <a:buChar char="•"/>
            </a:pPr>
            <a:r>
              <a:rPr lang="en-GB" altLang="en-US" dirty="0"/>
              <a:t>The 11bp selection procedure was discussed and will be decided in Jul meeting.</a:t>
            </a:r>
          </a:p>
          <a:p>
            <a:pPr lvl="0">
              <a:buFont typeface="Arial" panose="020B0604020202020204" pitchFamily="34" charset="0"/>
              <a:buChar char="•"/>
            </a:pPr>
            <a:r>
              <a:rPr lang="en-GB" altLang="en-US" dirty="0"/>
              <a:t>17 technical submissions were presented and discussed during the week.</a:t>
            </a:r>
          </a:p>
          <a:p>
            <a:pPr lvl="0">
              <a:buFont typeface="Arial" panose="020B0604020202020204" pitchFamily="34" charset="0"/>
              <a:buChar char="•"/>
            </a:pPr>
            <a:r>
              <a:rPr lang="en-GB" altLang="en-US" dirty="0"/>
              <a:t>An initial 11bp timeline was discussed and approved.</a:t>
            </a:r>
          </a:p>
          <a:p>
            <a:pPr>
              <a:buFont typeface="Arial" panose="020B0604020202020204" pitchFamily="34" charset="0"/>
              <a:buChar char="•"/>
            </a:pPr>
            <a:r>
              <a:rPr lang="en-GB" altLang="en-US" dirty="0" err="1"/>
              <a:t>TGbp</a:t>
            </a:r>
            <a:r>
              <a:rPr lang="en-GB" altLang="en-US" dirty="0"/>
              <a:t> agenda for the week is as below:</a:t>
            </a:r>
          </a:p>
          <a:p>
            <a:pPr lvl="1">
              <a:buFont typeface="Arial" panose="020B0604020202020204" pitchFamily="34" charset="0"/>
              <a:buChar char="•"/>
            </a:pPr>
            <a:r>
              <a:rPr lang="en-GB" altLang="en-US" dirty="0">
                <a:hlinkClick r:id="rId2"/>
              </a:rPr>
              <a:t>https://mentor.ieee.org/802.11/dcn/24/11-24-0666-06-00bp-tg-bp-meeting-agenda-for-may-interim-2024.pptx</a:t>
            </a:r>
            <a:endParaRPr lang="en-GB" altLang="en-US" dirty="0"/>
          </a:p>
          <a:p>
            <a:pPr lvl="1">
              <a:buFont typeface="Arial" panose="020B0604020202020204" pitchFamily="34" charset="0"/>
              <a:buChar char="•"/>
            </a:pPr>
            <a:endParaRPr lang="en-US" altLang="en-GB" dirty="0"/>
          </a:p>
          <a:p>
            <a:pPr marL="57150" indent="0"/>
            <a:r>
              <a:rPr lang="en-US" altLang="en-GB" dirty="0"/>
              <a:t>Goal of future </a:t>
            </a:r>
            <a:r>
              <a:rPr lang="en-US" altLang="en-GB" dirty="0" err="1"/>
              <a:t>TGbp</a:t>
            </a:r>
            <a:r>
              <a:rPr lang="en-US" altLang="en-GB" dirty="0"/>
              <a:t> work: </a:t>
            </a:r>
          </a:p>
          <a:p>
            <a:pPr lvl="1">
              <a:buFont typeface="Arial" panose="020B0604020202020204" pitchFamily="34" charset="0"/>
              <a:buChar char="•"/>
            </a:pPr>
            <a:r>
              <a:rPr lang="en-US" altLang="en-GB" sz="2100" dirty="0"/>
              <a:t>Define selection procedure and continue technical discussion and development.</a:t>
            </a:r>
          </a:p>
        </p:txBody>
      </p:sp>
      <p:sp>
        <p:nvSpPr>
          <p:cNvPr id="7" name="标题 6"/>
          <p:cNvSpPr>
            <a:spLocks noGrp="1"/>
          </p:cNvSpPr>
          <p:nvPr>
            <p:ph type="title"/>
          </p:nvPr>
        </p:nvSpPr>
        <p:spPr/>
        <p:txBody>
          <a:bodyPr/>
          <a:lstStyle/>
          <a:p>
            <a:r>
              <a:rPr lang="en-US" altLang="zh-CN" dirty="0" err="1"/>
              <a:t>TGbp’s</a:t>
            </a:r>
            <a:r>
              <a:rPr lang="en-US" altLang="zh-CN" dirty="0"/>
              <a:t> Progress during this week</a:t>
            </a:r>
            <a:endParaRPr lang="zh-CN" altLang="en-US" dirty="0"/>
          </a:p>
        </p:txBody>
      </p:sp>
      <p:sp>
        <p:nvSpPr>
          <p:cNvPr id="2" name="Footer Placeholder 1">
            <a:extLst>
              <a:ext uri="{FF2B5EF4-FFF2-40B4-BE49-F238E27FC236}">
                <a16:creationId xmlns:a16="http://schemas.microsoft.com/office/drawing/2014/main" id="{64CD7234-15F1-40C0-8100-969CEDC26065}"/>
              </a:ext>
            </a:extLst>
          </p:cNvPr>
          <p:cNvSpPr>
            <a:spLocks noGrp="1"/>
          </p:cNvSpPr>
          <p:nvPr>
            <p:ph type="ftr" idx="14"/>
          </p:nvPr>
        </p:nvSpPr>
        <p:spPr/>
        <p:txBody>
          <a:bodyPr/>
          <a:lstStyle/>
          <a:p>
            <a:r>
              <a:rPr lang="en-GB"/>
              <a:t>Bo Sun, Sanechips</a:t>
            </a:r>
            <a:endParaRPr lang="en-GB" dirty="0"/>
          </a:p>
        </p:txBody>
      </p:sp>
      <p:sp>
        <p:nvSpPr>
          <p:cNvPr id="6" name="Slide Number Placeholder 5">
            <a:extLst>
              <a:ext uri="{FF2B5EF4-FFF2-40B4-BE49-F238E27FC236}">
                <a16:creationId xmlns:a16="http://schemas.microsoft.com/office/drawing/2014/main" id="{28EC36CC-6D1F-49DC-AA4D-F3A716CF453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9" name="Date Placeholder 8">
            <a:extLst>
              <a:ext uri="{FF2B5EF4-FFF2-40B4-BE49-F238E27FC236}">
                <a16:creationId xmlns:a16="http://schemas.microsoft.com/office/drawing/2014/main" id="{657C5D16-F7A8-4FDD-B8A7-63E20454B51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270874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err="1"/>
              <a:t>TGbp</a:t>
            </a:r>
            <a:r>
              <a:rPr lang="en-US" altLang="zh-CN" dirty="0"/>
              <a:t> Timeline Plan</a:t>
            </a:r>
            <a:br>
              <a:rPr lang="en-US" altLang="zh-CN" dirty="0"/>
            </a:br>
            <a:r>
              <a:rPr lang="en-US" altLang="zh-CN" dirty="0"/>
              <a:t>(Subject to change based on development progress) </a:t>
            </a:r>
            <a:endParaRPr lang="zh-CN" altLang="en-US" dirty="0"/>
          </a:p>
        </p:txBody>
      </p:sp>
      <p:sp>
        <p:nvSpPr>
          <p:cNvPr id="34"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(ready for CC)						Mar,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a:t>
            </a:r>
            <a:r>
              <a:rPr lang="en-US" altLang="en-US" sz="2000" kern="0" dirty="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Initial SA Ballot (D4.0)					Aug, 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a:t>
            </a:r>
            <a:endParaRPr lang="en-US" altLang="en-US" sz="2000" kern="0" dirty="0">
              <a:solidFill>
                <a:schemeClr val="tx1"/>
              </a:solidFill>
              <a:cs typeface="+mn-ea"/>
              <a:sym typeface="Wingdings" panose="05000000000000000000" pitchFamily="2" charset="2"/>
            </a:endParaRPr>
          </a:p>
        </p:txBody>
      </p:sp>
      <p:sp>
        <p:nvSpPr>
          <p:cNvPr id="2" name="Footer Placeholder 1">
            <a:extLst>
              <a:ext uri="{FF2B5EF4-FFF2-40B4-BE49-F238E27FC236}">
                <a16:creationId xmlns:a16="http://schemas.microsoft.com/office/drawing/2014/main" id="{6FB22219-B652-42D3-BFDE-E714422FF738}"/>
              </a:ext>
            </a:extLst>
          </p:cNvPr>
          <p:cNvSpPr>
            <a:spLocks noGrp="1"/>
          </p:cNvSpPr>
          <p:nvPr>
            <p:ph type="ftr" idx="14"/>
          </p:nvPr>
        </p:nvSpPr>
        <p:spPr/>
        <p:txBody>
          <a:bodyPr/>
          <a:lstStyle/>
          <a:p>
            <a:r>
              <a:rPr lang="en-GB"/>
              <a:t>Bo Sun, Sanechips</a:t>
            </a:r>
            <a:endParaRPr lang="en-GB" dirty="0"/>
          </a:p>
        </p:txBody>
      </p:sp>
      <p:sp>
        <p:nvSpPr>
          <p:cNvPr id="3" name="Slide Number Placeholder 2">
            <a:extLst>
              <a:ext uri="{FF2B5EF4-FFF2-40B4-BE49-F238E27FC236}">
                <a16:creationId xmlns:a16="http://schemas.microsoft.com/office/drawing/2014/main" id="{CB80ABF2-DBE6-4D25-9D47-CD8B470DCC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6" name="Date Placeholder 5">
            <a:extLst>
              <a:ext uri="{FF2B5EF4-FFF2-40B4-BE49-F238E27FC236}">
                <a16:creationId xmlns:a16="http://schemas.microsoft.com/office/drawing/2014/main" id="{AFA4C997-3724-4700-B144-F801B76EF08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224064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err="1"/>
              <a:t>TGbp</a:t>
            </a:r>
            <a:r>
              <a:rPr lang="en-US" altLang="zh-CN" dirty="0"/>
              <a:t> Teleconference Plan</a:t>
            </a:r>
            <a:endParaRPr lang="zh-CN" altLang="en-US" dirty="0"/>
          </a:p>
        </p:txBody>
      </p:sp>
      <p:sp>
        <p:nvSpPr>
          <p:cNvPr id="8"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11 (Tuesday), 10:00am, ET, 2 hours; </a:t>
            </a:r>
            <a:r>
              <a:rPr lang="en-US" altLang="en-US" sz="2400" kern="0" dirty="0" err="1">
                <a:solidFill>
                  <a:schemeClr val="tx1"/>
                </a:solidFill>
                <a:sym typeface="+mn-ea"/>
              </a:rPr>
              <a:t>Webex</a:t>
            </a:r>
            <a:endParaRPr lang="en-US" altLang="en-US" sz="24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Jul 9 (Tuesday), 10:00am, ET, 2 hours; </a:t>
            </a:r>
            <a:r>
              <a:rPr lang="en-US" altLang="en-US" sz="2400" kern="0" dirty="0" err="1">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2" name="Footer Placeholder 1">
            <a:extLst>
              <a:ext uri="{FF2B5EF4-FFF2-40B4-BE49-F238E27FC236}">
                <a16:creationId xmlns:a16="http://schemas.microsoft.com/office/drawing/2014/main" id="{0E03B35D-B628-4B36-9486-44C1E2A819C2}"/>
              </a:ext>
            </a:extLst>
          </p:cNvPr>
          <p:cNvSpPr>
            <a:spLocks noGrp="1"/>
          </p:cNvSpPr>
          <p:nvPr>
            <p:ph type="ftr" idx="14"/>
          </p:nvPr>
        </p:nvSpPr>
        <p:spPr/>
        <p:txBody>
          <a:bodyPr/>
          <a:lstStyle/>
          <a:p>
            <a:r>
              <a:rPr lang="en-GB"/>
              <a:t>Bo Sun, Sanechips</a:t>
            </a:r>
            <a:endParaRPr lang="en-GB" dirty="0"/>
          </a:p>
        </p:txBody>
      </p:sp>
      <p:sp>
        <p:nvSpPr>
          <p:cNvPr id="3" name="Slide Number Placeholder 2">
            <a:extLst>
              <a:ext uri="{FF2B5EF4-FFF2-40B4-BE49-F238E27FC236}">
                <a16:creationId xmlns:a16="http://schemas.microsoft.com/office/drawing/2014/main" id="{9F10B836-8C67-4FD2-A70E-D9C8AC5074B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6" name="Date Placeholder 5">
            <a:extLst>
              <a:ext uri="{FF2B5EF4-FFF2-40B4-BE49-F238E27FC236}">
                <a16:creationId xmlns:a16="http://schemas.microsoft.com/office/drawing/2014/main" id="{617CABF0-B6C1-43C5-B6B0-4585D0B0E11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87627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2209800" y="685800"/>
            <a:ext cx="7772400" cy="1066800"/>
          </a:xfrm>
          <a:noFill/>
        </p:spPr>
        <p:txBody>
          <a:bodyPr/>
          <a:lstStyle/>
          <a:p>
            <a:r>
              <a:rPr lang="en-US" dirty="0"/>
              <a:t>May 2024 IMMW SG Closing Report</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2024-05-16</a:t>
            </a:r>
          </a:p>
        </p:txBody>
      </p:sp>
      <p:graphicFrame>
        <p:nvGraphicFramePr>
          <p:cNvPr id="1026" name="Object 11"/>
          <p:cNvGraphicFramePr>
            <a:graphicFrameLocks noChangeAspect="1"/>
          </p:cNvGraphicFramePr>
          <p:nvPr>
            <p:extLst>
              <p:ext uri="{D42A27DB-BD31-4B8C-83A1-F6EECF244321}">
                <p14:modId xmlns:p14="http://schemas.microsoft.com/office/powerpoint/2010/main" val="2582811264"/>
              </p:ext>
            </p:extLst>
          </p:nvPr>
        </p:nvGraphicFramePr>
        <p:xfrm>
          <a:off x="2073275" y="2357438"/>
          <a:ext cx="8534400" cy="1177925"/>
        </p:xfrm>
        <a:graphic>
          <a:graphicData uri="http://schemas.openxmlformats.org/presentationml/2006/ole">
            <mc:AlternateContent xmlns:mc="http://schemas.openxmlformats.org/markup-compatibility/2006">
              <mc:Choice xmlns:v="urn:schemas-microsoft-com:vml" Requires="v">
                <p:oleObj spid="_x0000_s11270" name="Document" r:id="rId4" imgW="8538476" imgH="1184650" progId="Word.Document.8">
                  <p:embed/>
                </p:oleObj>
              </mc:Choice>
              <mc:Fallback>
                <p:oleObj name="Document" r:id="rId4" imgW="8538476" imgH="1184650" progId="Word.Document.8">
                  <p:embed/>
                  <p:pic>
                    <p:nvPicPr>
                      <p:cNvPr id="1026" name="Object 11"/>
                      <p:cNvPicPr>
                        <a:picLocks noChangeAspect="1" noChangeArrowheads="1"/>
                      </p:cNvPicPr>
                      <p:nvPr/>
                    </p:nvPicPr>
                    <p:blipFill>
                      <a:blip r:embed="rId5"/>
                      <a:srcRect/>
                      <a:stretch>
                        <a:fillRect/>
                      </a:stretch>
                    </p:blipFill>
                    <p:spPr bwMode="auto">
                      <a:xfrm>
                        <a:off x="2073275" y="2357438"/>
                        <a:ext cx="8534400" cy="1177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dirty="0"/>
              <a:t>Authors:</a:t>
            </a:r>
          </a:p>
        </p:txBody>
      </p:sp>
      <p:sp>
        <p:nvSpPr>
          <p:cNvPr id="3" name="Footer Placeholder 2">
            <a:extLst>
              <a:ext uri="{FF2B5EF4-FFF2-40B4-BE49-F238E27FC236}">
                <a16:creationId xmlns:a16="http://schemas.microsoft.com/office/drawing/2014/main" id="{12B1A391-DDBC-4285-8EFC-69BE3FFC92C5}"/>
              </a:ext>
            </a:extLst>
          </p:cNvPr>
          <p:cNvSpPr>
            <a:spLocks noGrp="1"/>
          </p:cNvSpPr>
          <p:nvPr>
            <p:ph type="ftr" idx="14"/>
          </p:nvPr>
        </p:nvSpPr>
        <p:spPr/>
        <p:txBody>
          <a:bodyPr/>
          <a:lstStyle/>
          <a:p>
            <a:r>
              <a:rPr lang="en-GB"/>
              <a:t>Laurent Cariou, Intel</a:t>
            </a:r>
            <a:endParaRPr lang="en-GB" dirty="0"/>
          </a:p>
        </p:txBody>
      </p:sp>
      <p:sp>
        <p:nvSpPr>
          <p:cNvPr id="4" name="Slide Number Placeholder 3">
            <a:extLst>
              <a:ext uri="{FF2B5EF4-FFF2-40B4-BE49-F238E27FC236}">
                <a16:creationId xmlns:a16="http://schemas.microsoft.com/office/drawing/2014/main" id="{22E264BC-5B33-4DB8-95C9-1F50FCB9C07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Date Placeholder 4">
            <a:extLst>
              <a:ext uri="{FF2B5EF4-FFF2-40B4-BE49-F238E27FC236}">
                <a16:creationId xmlns:a16="http://schemas.microsoft.com/office/drawing/2014/main" id="{40741553-7FEF-43B6-88EC-77007FE29EA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938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a:xfrm>
            <a:off x="685800" y="1905000"/>
            <a:ext cx="11201400" cy="4114800"/>
          </a:xfrm>
        </p:spPr>
        <p:txBody>
          <a:bodyPr/>
          <a:lstStyle/>
          <a:p>
            <a:pPr>
              <a:lnSpc>
                <a:spcPct val="90000"/>
              </a:lnSpc>
            </a:pPr>
            <a:r>
              <a:rPr lang="en-US" dirty="0"/>
              <a:t>Completed work</a:t>
            </a:r>
          </a:p>
          <a:p>
            <a:pPr lvl="1">
              <a:lnSpc>
                <a:spcPct val="90000"/>
              </a:lnSpc>
            </a:pPr>
            <a:r>
              <a:rPr lang="en-US" sz="1800" dirty="0"/>
              <a:t>4 contributions focused on the scope of the project</a:t>
            </a:r>
          </a:p>
          <a:p>
            <a:pPr lvl="1">
              <a:lnSpc>
                <a:spcPct val="90000"/>
              </a:lnSpc>
            </a:pPr>
            <a:r>
              <a:rPr lang="en-US" sz="1800" dirty="0"/>
              <a:t>PAR and CSD documents are stable since 4 months.</a:t>
            </a:r>
          </a:p>
          <a:p>
            <a:pPr lvl="1">
              <a:lnSpc>
                <a:spcPct val="90000"/>
              </a:lnSpc>
            </a:pPr>
            <a:r>
              <a:rPr lang="en-US" sz="1800" dirty="0"/>
              <a:t>As planned by SG timeline, we ran motion on PAR and CSD documents</a:t>
            </a:r>
          </a:p>
          <a:p>
            <a:pPr lvl="2">
              <a:lnSpc>
                <a:spcPct val="90000"/>
              </a:lnSpc>
            </a:pPr>
            <a:r>
              <a:rPr lang="en-US" sz="1600" dirty="0"/>
              <a:t>Motion failed: PAR 130Y, 49N, 27A</a:t>
            </a:r>
          </a:p>
          <a:p>
            <a:pPr lvl="1">
              <a:lnSpc>
                <a:spcPct val="90000"/>
              </a:lnSpc>
            </a:pPr>
            <a:r>
              <a:rPr lang="en-US" sz="1800" dirty="0"/>
              <a:t>The group was unable to identify tangible reasons for these unexpected last-minute objections</a:t>
            </a:r>
          </a:p>
          <a:p>
            <a:pPr lvl="1">
              <a:lnSpc>
                <a:spcPct val="90000"/>
              </a:lnSpc>
            </a:pPr>
            <a:endParaRPr lang="en-US" sz="1200" dirty="0"/>
          </a:p>
          <a:p>
            <a:pPr lvl="1">
              <a:lnSpc>
                <a:spcPct val="90000"/>
              </a:lnSpc>
            </a:pPr>
            <a:endParaRPr lang="en-US" sz="1800" dirty="0"/>
          </a:p>
          <a:p>
            <a:pPr lvl="1">
              <a:lnSpc>
                <a:spcPct val="90000"/>
              </a:lnSpc>
            </a:pPr>
            <a:endParaRPr lang="en-US" dirty="0"/>
          </a:p>
          <a:p>
            <a:pPr lvl="1">
              <a:lnSpc>
                <a:spcPct val="90000"/>
              </a:lnSpc>
            </a:pPr>
            <a:r>
              <a:rPr lang="en-US" dirty="0"/>
              <a:t>Minutes:</a:t>
            </a:r>
          </a:p>
          <a:p>
            <a:pPr lvl="2">
              <a:lnSpc>
                <a:spcPct val="90000"/>
              </a:lnSpc>
            </a:pPr>
            <a:r>
              <a:rPr lang="en-US" sz="1800" dirty="0"/>
              <a:t>Document 24/926r0: will be uploaded soon </a:t>
            </a:r>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p:txBody>
          <a:bodyPr/>
          <a:lstStyle/>
          <a:p>
            <a:r>
              <a:rPr lang="en-US" dirty="0"/>
              <a:t>Work Completed</a:t>
            </a:r>
          </a:p>
        </p:txBody>
      </p:sp>
      <p:sp>
        <p:nvSpPr>
          <p:cNvPr id="3" name="Footer Placeholder 2">
            <a:extLst>
              <a:ext uri="{FF2B5EF4-FFF2-40B4-BE49-F238E27FC236}">
                <a16:creationId xmlns:a16="http://schemas.microsoft.com/office/drawing/2014/main" id="{1877E20C-3717-4E19-A617-9C885EC45EDC}"/>
              </a:ext>
            </a:extLst>
          </p:cNvPr>
          <p:cNvSpPr>
            <a:spLocks noGrp="1"/>
          </p:cNvSpPr>
          <p:nvPr>
            <p:ph type="ftr" sz="quarter" idx="11"/>
          </p:nvPr>
        </p:nvSpPr>
        <p:spPr/>
        <p:txBody>
          <a:bodyPr/>
          <a:lstStyle/>
          <a:p>
            <a:pPr>
              <a:defRPr/>
            </a:pPr>
            <a:r>
              <a:rPr lang="en-US"/>
              <a:t>Laurent Cariou, Intel</a:t>
            </a:r>
            <a:endParaRPr lang="en-US" dirty="0"/>
          </a:p>
        </p:txBody>
      </p:sp>
      <p:sp>
        <p:nvSpPr>
          <p:cNvPr id="4" name="Slide Number Placeholder 3">
            <a:extLst>
              <a:ext uri="{FF2B5EF4-FFF2-40B4-BE49-F238E27FC236}">
                <a16:creationId xmlns:a16="http://schemas.microsoft.com/office/drawing/2014/main" id="{90119B7C-336B-41B8-85D7-3950F84A137F}"/>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67</a:t>
            </a:fld>
            <a:endParaRPr lang="en-US" dirty="0"/>
          </a:p>
        </p:txBody>
      </p:sp>
      <p:sp>
        <p:nvSpPr>
          <p:cNvPr id="5" name="Date Placeholder 4">
            <a:extLst>
              <a:ext uri="{FF2B5EF4-FFF2-40B4-BE49-F238E27FC236}">
                <a16:creationId xmlns:a16="http://schemas.microsoft.com/office/drawing/2014/main" id="{6B4A79E6-ACD0-4926-BDE3-E7B87A39A0FF}"/>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39992386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a:xfrm>
            <a:off x="914400" y="2057400"/>
            <a:ext cx="10363200" cy="4114800"/>
          </a:xfrm>
        </p:spPr>
        <p:txBody>
          <a:bodyPr/>
          <a:lstStyle/>
          <a:p>
            <a:pPr>
              <a:lnSpc>
                <a:spcPct val="90000"/>
              </a:lnSpc>
            </a:pPr>
            <a:r>
              <a:rPr lang="en-US" dirty="0"/>
              <a:t>Teleconference plan:</a:t>
            </a:r>
          </a:p>
          <a:p>
            <a:pPr>
              <a:buFont typeface="Arial" panose="020B0604020202020204" pitchFamily="34" charset="0"/>
              <a:buChar char="•"/>
            </a:pPr>
            <a:r>
              <a:rPr lang="en-US" sz="1600" b="0" dirty="0"/>
              <a:t>No conf calls</a:t>
            </a:r>
          </a:p>
          <a:p>
            <a:pPr lvl="1">
              <a:lnSpc>
                <a:spcPct val="80000"/>
              </a:lnSpc>
            </a:pPr>
            <a:endParaRPr lang="en-US" altLang="en-US" b="1" dirty="0"/>
          </a:p>
          <a:p>
            <a:pPr marL="0" indent="0">
              <a:lnSpc>
                <a:spcPct val="90000"/>
              </a:lnSpc>
              <a:buNone/>
            </a:pPr>
            <a:endParaRPr lang="en-US" kern="0" dirty="0"/>
          </a:p>
          <a:p>
            <a:pPr>
              <a:lnSpc>
                <a:spcPct val="90000"/>
              </a:lnSpc>
            </a:pPr>
            <a:r>
              <a:rPr lang="en-US" kern="0" dirty="0"/>
              <a:t>In July:</a:t>
            </a:r>
          </a:p>
          <a:p>
            <a:pPr lvl="1">
              <a:buFont typeface="Arial" panose="020B0604020202020204" pitchFamily="34" charset="0"/>
              <a:buChar char="•"/>
            </a:pPr>
            <a:r>
              <a:rPr lang="en-US" sz="1800" dirty="0"/>
              <a:t>Approve PAR and CSD documents</a:t>
            </a:r>
          </a:p>
          <a:p>
            <a:pPr>
              <a:lnSpc>
                <a:spcPct val="90000"/>
              </a:lnSpc>
            </a:pPr>
            <a:endParaRPr lang="en-US" kern="0" dirty="0"/>
          </a:p>
          <a:p>
            <a:pPr marL="0"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July</a:t>
            </a:r>
          </a:p>
        </p:txBody>
      </p:sp>
      <p:sp>
        <p:nvSpPr>
          <p:cNvPr id="3" name="Footer Placeholder 2">
            <a:extLst>
              <a:ext uri="{FF2B5EF4-FFF2-40B4-BE49-F238E27FC236}">
                <a16:creationId xmlns:a16="http://schemas.microsoft.com/office/drawing/2014/main" id="{BBFBB40C-C25A-4CFB-B26D-150704E36749}"/>
              </a:ext>
            </a:extLst>
          </p:cNvPr>
          <p:cNvSpPr>
            <a:spLocks noGrp="1"/>
          </p:cNvSpPr>
          <p:nvPr>
            <p:ph type="ftr" sz="quarter" idx="11"/>
          </p:nvPr>
        </p:nvSpPr>
        <p:spPr/>
        <p:txBody>
          <a:bodyPr/>
          <a:lstStyle/>
          <a:p>
            <a:pPr>
              <a:defRPr/>
            </a:pPr>
            <a:r>
              <a:rPr lang="en-US"/>
              <a:t>Laurent Cariou, Intel</a:t>
            </a:r>
            <a:endParaRPr lang="en-US" dirty="0"/>
          </a:p>
        </p:txBody>
      </p:sp>
      <p:sp>
        <p:nvSpPr>
          <p:cNvPr id="5" name="Slide Number Placeholder 4">
            <a:extLst>
              <a:ext uri="{FF2B5EF4-FFF2-40B4-BE49-F238E27FC236}">
                <a16:creationId xmlns:a16="http://schemas.microsoft.com/office/drawing/2014/main" id="{93C31756-0EE7-44C2-9B4F-EEC0237A877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68</a:t>
            </a:fld>
            <a:endParaRPr lang="en-US" dirty="0"/>
          </a:p>
        </p:txBody>
      </p:sp>
      <p:sp>
        <p:nvSpPr>
          <p:cNvPr id="7" name="Date Placeholder 6">
            <a:extLst>
              <a:ext uri="{FF2B5EF4-FFF2-40B4-BE49-F238E27FC236}">
                <a16:creationId xmlns:a16="http://schemas.microsoft.com/office/drawing/2014/main" id="{4EF8AAAC-2588-4E1C-A091-BE88B5EAEE9B}"/>
              </a:ext>
            </a:extLst>
          </p:cNvPr>
          <p:cNvSpPr>
            <a:spLocks noGrp="1"/>
          </p:cNvSpPr>
          <p:nvPr>
            <p:ph type="dt" sz="half" idx="10"/>
          </p:nvPr>
        </p:nvSpPr>
        <p:spPr/>
        <p:txBody>
          <a:bodyPr/>
          <a:lstStyle/>
          <a:p>
            <a:pPr>
              <a:defRPr/>
            </a:pPr>
            <a:r>
              <a:rPr lang="en-US"/>
              <a:t>May 2024</a:t>
            </a:r>
            <a:endParaRPr lang="en-US" dirty="0"/>
          </a:p>
        </p:txBody>
      </p:sp>
    </p:spTree>
    <p:extLst>
      <p:ext uri="{BB962C8B-B14F-4D97-AF65-F5344CB8AC3E}">
        <p14:creationId xmlns:p14="http://schemas.microsoft.com/office/powerpoint/2010/main" val="6855908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CF65-08B5-431E-9BAD-C0818313F713}"/>
              </a:ext>
            </a:extLst>
          </p:cNvPr>
          <p:cNvSpPr>
            <a:spLocks noGrp="1"/>
          </p:cNvSpPr>
          <p:nvPr>
            <p:ph type="ctrTitle"/>
          </p:nvPr>
        </p:nvSpPr>
        <p:spPr/>
        <p:txBody>
          <a:bodyPr/>
          <a:lstStyle/>
          <a:p>
            <a:r>
              <a:rPr lang="en-US"/>
              <a:t>802.15 liaison</a:t>
            </a:r>
          </a:p>
        </p:txBody>
      </p:sp>
      <p:sp>
        <p:nvSpPr>
          <p:cNvPr id="3" name="Subtitle 2">
            <a:extLst>
              <a:ext uri="{FF2B5EF4-FFF2-40B4-BE49-F238E27FC236}">
                <a16:creationId xmlns:a16="http://schemas.microsoft.com/office/drawing/2014/main" id="{CE15CACE-99BE-4EA3-984F-01C0C38D5423}"/>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C31376D8-D3C8-4F88-89FE-E0B9AB652094}"/>
              </a:ext>
            </a:extLst>
          </p:cNvPr>
          <p:cNvSpPr>
            <a:spLocks noGrp="1"/>
          </p:cNvSpPr>
          <p:nvPr>
            <p:ph type="ftr" idx="11"/>
          </p:nvPr>
        </p:nvSpPr>
        <p:spPr/>
        <p:txBody>
          <a:bodyPr/>
          <a:lstStyle/>
          <a:p>
            <a:r>
              <a:rPr lang="en-GB"/>
              <a:t>xxxxxxxxxx</a:t>
            </a:r>
          </a:p>
        </p:txBody>
      </p:sp>
      <p:sp>
        <p:nvSpPr>
          <p:cNvPr id="8" name="Slide Number Placeholder 7">
            <a:extLst>
              <a:ext uri="{FF2B5EF4-FFF2-40B4-BE49-F238E27FC236}">
                <a16:creationId xmlns:a16="http://schemas.microsoft.com/office/drawing/2014/main" id="{B011CDE2-329A-4B9B-97F1-95CB3DDC0668}"/>
              </a:ext>
            </a:extLst>
          </p:cNvPr>
          <p:cNvSpPr>
            <a:spLocks noGrp="1"/>
          </p:cNvSpPr>
          <p:nvPr>
            <p:ph type="sldNum" idx="12"/>
          </p:nvPr>
        </p:nvSpPr>
        <p:spPr/>
        <p:txBody>
          <a:bodyPr/>
          <a:lstStyle/>
          <a:p>
            <a:r>
              <a:rPr lang="en-GB"/>
              <a:t>Slide </a:t>
            </a:r>
            <a:fld id="{DE40C9FC-4879-4F20-9ECA-A574A90476B7}" type="slidenum">
              <a:rPr lang="en-GB" smtClean="0"/>
              <a:pPr/>
              <a:t>69</a:t>
            </a:fld>
            <a:endParaRPr lang="en-GB"/>
          </a:p>
        </p:txBody>
      </p:sp>
      <p:sp>
        <p:nvSpPr>
          <p:cNvPr id="9" name="Date Placeholder 8">
            <a:extLst>
              <a:ext uri="{FF2B5EF4-FFF2-40B4-BE49-F238E27FC236}">
                <a16:creationId xmlns:a16="http://schemas.microsoft.com/office/drawing/2014/main" id="{FBE8AC69-2DB6-426E-AE51-F8417F20FFA9}"/>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320434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graphicFrame>
        <p:nvGraphicFramePr>
          <p:cNvPr id="3" name="Table 2"/>
          <p:cNvGraphicFramePr>
            <a:graphicFrameLocks noGrp="1"/>
          </p:cNvGraphicFramePr>
          <p:nvPr>
            <p:extLst>
              <p:ext uri="{D42A27DB-BD31-4B8C-83A1-F6EECF244321}">
                <p14:modId xmlns:p14="http://schemas.microsoft.com/office/powerpoint/2010/main" val="1859242146"/>
              </p:ext>
            </p:extLst>
          </p:nvPr>
        </p:nvGraphicFramePr>
        <p:xfrm>
          <a:off x="914401" y="2909272"/>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
        <p:nvSpPr>
          <p:cNvPr id="7" name="Footer Placeholder 6">
            <a:extLst>
              <a:ext uri="{FF2B5EF4-FFF2-40B4-BE49-F238E27FC236}">
                <a16:creationId xmlns:a16="http://schemas.microsoft.com/office/drawing/2014/main" id="{BB6B7B75-797A-4BCA-8860-072072F49722}"/>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ED8AD8E2-6207-4B7D-A14C-1704E51AE73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Date Placeholder 8">
            <a:extLst>
              <a:ext uri="{FF2B5EF4-FFF2-40B4-BE49-F238E27FC236}">
                <a16:creationId xmlns:a16="http://schemas.microsoft.com/office/drawing/2014/main" id="{7A79D07F-881F-49F7-B81B-8BE1488549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41886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802.18 Liaison Report – May 2024</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 May 2024</a:t>
            </a:r>
          </a:p>
        </p:txBody>
      </p:sp>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12294" name="Document" r:id="rId4" imgW="8284803" imgH="4492752" progId="Word.Document.8">
                  <p:embed/>
                </p:oleObj>
              </mc:Choice>
              <mc:Fallback>
                <p:oleObj name="Document" r:id="rId4" imgW="8284803" imgH="4492752" progId="Word.Document.8">
                  <p:embed/>
                  <p:pic>
                    <p:nvPicPr>
                      <p:cNvPr id="12" name="Object 11"/>
                      <p:cNvPicPr>
                        <a:picLocks noChangeAspect="1" noChangeArrowheads="1"/>
                      </p:cNvPicPr>
                      <p:nvPr/>
                    </p:nvPicPr>
                    <p:blipFill>
                      <a:blip r:embed="rId5"/>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
        <p:nvSpPr>
          <p:cNvPr id="2" name="Footer Placeholder 1">
            <a:extLst>
              <a:ext uri="{FF2B5EF4-FFF2-40B4-BE49-F238E27FC236}">
                <a16:creationId xmlns:a16="http://schemas.microsoft.com/office/drawing/2014/main" id="{A7875F96-8A55-40C0-BEB1-41597DEAD749}"/>
              </a:ext>
            </a:extLst>
          </p:cNvPr>
          <p:cNvSpPr>
            <a:spLocks noGrp="1"/>
          </p:cNvSpPr>
          <p:nvPr>
            <p:ph type="ftr" idx="14"/>
          </p:nvPr>
        </p:nvSpPr>
        <p:spPr/>
        <p:txBody>
          <a:bodyPr/>
          <a:lstStyle/>
          <a:p>
            <a:r>
              <a:rPr lang="en-GB"/>
              <a:t>Edward Au, Huawei</a:t>
            </a:r>
            <a:endParaRPr lang="en-GB" dirty="0"/>
          </a:p>
        </p:txBody>
      </p:sp>
      <p:sp>
        <p:nvSpPr>
          <p:cNvPr id="3" name="Slide Number Placeholder 2">
            <a:extLst>
              <a:ext uri="{FF2B5EF4-FFF2-40B4-BE49-F238E27FC236}">
                <a16:creationId xmlns:a16="http://schemas.microsoft.com/office/drawing/2014/main" id="{9A0E3958-7F4A-4794-BD24-A2E7ECC9ED4A}"/>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4" name="Date Placeholder 3">
            <a:extLst>
              <a:ext uri="{FF2B5EF4-FFF2-40B4-BE49-F238E27FC236}">
                <a16:creationId xmlns:a16="http://schemas.microsoft.com/office/drawing/2014/main" id="{304FD3B7-B0B6-4A40-810F-730781062CC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45627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RR-TAG at a glance</a:t>
            </a:r>
          </a:p>
        </p:txBody>
      </p:sp>
      <p:sp>
        <p:nvSpPr>
          <p:cNvPr id="10" name="Content Placeholder 2"/>
          <p:cNvSpPr>
            <a:spLocks noGrp="1"/>
          </p:cNvSpPr>
          <p:nvPr>
            <p:ph idx="1"/>
          </p:nvPr>
        </p:nvSpPr>
        <p:spPr>
          <a:xfrm>
            <a:off x="838200" y="1524000"/>
            <a:ext cx="10363200" cy="4113213"/>
          </a:xfrm>
        </p:spPr>
        <p:txBody>
          <a:bodyPr/>
          <a:lstStyle/>
          <a:p>
            <a:pPr algn="just"/>
            <a:r>
              <a:rPr lang="en-US" altLang="en-US" sz="2200" dirty="0"/>
              <a:t>Membership as of 19 March 2024</a:t>
            </a:r>
          </a:p>
          <a:p>
            <a:pPr lvl="1" algn="just">
              <a:spcBef>
                <a:spcPts val="300"/>
              </a:spcBef>
              <a:buFont typeface="Arial" panose="020B0604020202020204" pitchFamily="34" charset="0"/>
              <a:buChar char="•"/>
            </a:pPr>
            <a:r>
              <a:rPr lang="en-US" altLang="en-US" sz="1800" dirty="0"/>
              <a:t>57 voters (including 10 on LMSC)</a:t>
            </a:r>
          </a:p>
          <a:p>
            <a:pPr lvl="1" algn="just">
              <a:spcBef>
                <a:spcPts val="300"/>
              </a:spcBef>
              <a:buFont typeface="Arial" panose="020B0604020202020204" pitchFamily="34" charset="0"/>
              <a:buChar char="•"/>
            </a:pPr>
            <a:r>
              <a:rPr lang="en-US" altLang="en-US" sz="1800" dirty="0"/>
              <a:t>4 nearly voters</a:t>
            </a:r>
          </a:p>
          <a:p>
            <a:pPr lvl="1" algn="just">
              <a:spcBef>
                <a:spcPts val="300"/>
              </a:spcBef>
              <a:buFont typeface="Arial" panose="020B0604020202020204" pitchFamily="34" charset="0"/>
              <a:buChar char="•"/>
            </a:pPr>
            <a:r>
              <a:rPr lang="en-US" altLang="en-US" sz="1800" dirty="0"/>
              <a:t>17 aspirants </a:t>
            </a:r>
            <a:endParaRPr lang="en-US" altLang="en-US" dirty="0"/>
          </a:p>
          <a:p>
            <a:pPr algn="just"/>
            <a:r>
              <a:rPr lang="en-US" altLang="en-US" sz="2200" dirty="0"/>
              <a:t>Officers</a:t>
            </a:r>
          </a:p>
          <a:p>
            <a:pPr lvl="1" algn="just">
              <a:spcBef>
                <a:spcPts val="300"/>
              </a:spcBef>
              <a:buFont typeface="Arial" panose="020B0604020202020204" pitchFamily="34" charset="0"/>
              <a:buChar char="•"/>
            </a:pPr>
            <a:r>
              <a:rPr lang="en-US" altLang="en-US" sz="1800" dirty="0"/>
              <a:t>Chair:  Edward Au (Huawei Technologies)</a:t>
            </a:r>
          </a:p>
          <a:p>
            <a:pPr lvl="1" algn="just">
              <a:spcBef>
                <a:spcPts val="300"/>
              </a:spcBef>
              <a:buFont typeface="Arial" panose="020B0604020202020204" pitchFamily="34" charset="0"/>
              <a:buChar char="•"/>
            </a:pPr>
            <a:r>
              <a:rPr lang="en-US" altLang="en-US" sz="1800" dirty="0"/>
              <a:t>Co-Vice Chair:  Gaurav </a:t>
            </a:r>
            <a:r>
              <a:rPr lang="en-US" altLang="en-US" sz="1800" dirty="0" err="1"/>
              <a:t>Patwardhan</a:t>
            </a:r>
            <a:r>
              <a:rPr lang="en-US" altLang="en-US" sz="1800" dirty="0"/>
              <a:t> (Hewlett Packard Enterprise)</a:t>
            </a:r>
          </a:p>
          <a:p>
            <a:pPr lvl="1" algn="just">
              <a:spcBef>
                <a:spcPts val="300"/>
              </a:spcBef>
              <a:buFont typeface="Arial" panose="020B0604020202020204" pitchFamily="34" charset="0"/>
              <a:buChar char="•"/>
            </a:pPr>
            <a:r>
              <a:rPr lang="en-US" altLang="en-US" sz="1800" dirty="0"/>
              <a:t>Co-Vice Chair:  Al </a:t>
            </a:r>
            <a:r>
              <a:rPr lang="en-US" altLang="en-US" sz="1800" dirty="0" err="1"/>
              <a:t>Petrick</a:t>
            </a:r>
            <a:r>
              <a:rPr lang="en-US" altLang="en-US" sz="1800" dirty="0"/>
              <a:t> (Skyworks Solutions)</a:t>
            </a:r>
          </a:p>
          <a:p>
            <a:pPr lvl="1" algn="just">
              <a:spcBef>
                <a:spcPts val="300"/>
              </a:spcBef>
              <a:buFont typeface="Arial" panose="020B0604020202020204" pitchFamily="34" charset="0"/>
              <a:buChar char="•"/>
            </a:pPr>
            <a:r>
              <a:rPr lang="en-US" altLang="en-US" sz="1800" dirty="0">
                <a:solidFill>
                  <a:schemeClr val="tx1"/>
                </a:solidFill>
                <a:cs typeface="Arial" panose="020B0604020202020204" pitchFamily="34" charset="0"/>
              </a:rPr>
              <a:t>IEEE SA Program Manager:  Jodi </a:t>
            </a:r>
            <a:r>
              <a:rPr lang="en-US" altLang="en-US" sz="1800" dirty="0" err="1">
                <a:solidFill>
                  <a:schemeClr val="tx1"/>
                </a:solidFill>
                <a:cs typeface="Arial" panose="020B0604020202020204" pitchFamily="34" charset="0"/>
              </a:rPr>
              <a:t>Haasz</a:t>
            </a:r>
            <a:r>
              <a:rPr lang="en-US" altLang="en-US" sz="1800" dirty="0">
                <a:solidFill>
                  <a:schemeClr val="tx1"/>
                </a:solidFill>
                <a:cs typeface="Arial" panose="020B0604020202020204" pitchFamily="34" charset="0"/>
              </a:rPr>
              <a:t> (IEEE SA)</a:t>
            </a:r>
            <a:endParaRPr lang="en-US" altLang="en-US" sz="1800" dirty="0">
              <a:solidFill>
                <a:schemeClr val="tx1"/>
              </a:solidFil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
        <p:nvSpPr>
          <p:cNvPr id="3" name="Footer Placeholder 2">
            <a:extLst>
              <a:ext uri="{FF2B5EF4-FFF2-40B4-BE49-F238E27FC236}">
                <a16:creationId xmlns:a16="http://schemas.microsoft.com/office/drawing/2014/main" id="{FFDCC483-DC72-41C1-986D-C0C2116F9E91}"/>
              </a:ext>
            </a:extLst>
          </p:cNvPr>
          <p:cNvSpPr>
            <a:spLocks noGrp="1"/>
          </p:cNvSpPr>
          <p:nvPr>
            <p:ph type="ftr" idx="14"/>
          </p:nvPr>
        </p:nvSpPr>
        <p:spPr/>
        <p:txBody>
          <a:bodyPr/>
          <a:lstStyle/>
          <a:p>
            <a:r>
              <a:rPr lang="en-GB"/>
              <a:t>Edward Au, Huawei</a:t>
            </a:r>
            <a:endParaRPr lang="en-GB" dirty="0"/>
          </a:p>
        </p:txBody>
      </p:sp>
      <p:sp>
        <p:nvSpPr>
          <p:cNvPr id="4" name="Slide Number Placeholder 3">
            <a:extLst>
              <a:ext uri="{FF2B5EF4-FFF2-40B4-BE49-F238E27FC236}">
                <a16:creationId xmlns:a16="http://schemas.microsoft.com/office/drawing/2014/main" id="{8EB2FCA2-74F8-4EEB-A1E1-FB9865E99FB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Date Placeholder 4">
            <a:extLst>
              <a:ext uri="{FF2B5EF4-FFF2-40B4-BE49-F238E27FC236}">
                <a16:creationId xmlns:a16="http://schemas.microsoft.com/office/drawing/2014/main" id="{5C5040B9-0046-4F68-BFFA-FCD32CA4765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223891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Progress since the 2024 March plenary</a:t>
            </a:r>
          </a:p>
        </p:txBody>
      </p:sp>
      <p:sp>
        <p:nvSpPr>
          <p:cNvPr id="10" name="Content Placeholder 2"/>
          <p:cNvSpPr>
            <a:spLocks noGrp="1"/>
          </p:cNvSpPr>
          <p:nvPr>
            <p:ph idx="1"/>
          </p:nvPr>
        </p:nvSpPr>
        <p:spPr>
          <a:xfrm>
            <a:off x="838200" y="1524001"/>
            <a:ext cx="10363200" cy="762000"/>
          </a:xfrm>
        </p:spPr>
        <p:txBody>
          <a:bodyPr/>
          <a:lstStyle/>
          <a:p>
            <a:pPr algn="just">
              <a:buFont typeface="Arial" panose="020B0604020202020204" pitchFamily="34" charset="0"/>
              <a:buChar char="•"/>
            </a:pPr>
            <a:r>
              <a:rPr lang="en-US" altLang="en-US" sz="2200" dirty="0"/>
              <a:t>Reviewed the </a:t>
            </a:r>
            <a:r>
              <a:rPr lang="en-US" altLang="en-US" sz="2200" dirty="0">
                <a:hlinkClick r:id="rId3"/>
              </a:rPr>
              <a:t>latest ongoing consultations</a:t>
            </a:r>
            <a:endParaRPr lang="en-US" altLang="en-US" sz="2200" dirty="0"/>
          </a:p>
          <a:p>
            <a:pPr algn="just">
              <a:spcBef>
                <a:spcPts val="1800"/>
              </a:spcBef>
              <a:buFont typeface="Arial" panose="020B0604020202020204" pitchFamily="34" charset="0"/>
              <a:buChar char="•"/>
            </a:pPr>
            <a:r>
              <a:rPr lang="en-US" altLang="en-US" sz="2200" dirty="0"/>
              <a:t>Approved the following IEEE 802 LMSC submissions:</a:t>
            </a:r>
          </a:p>
          <a:p>
            <a:pPr lvl="1" algn="just">
              <a:buFont typeface="Arial" panose="020B0604020202020204" pitchFamily="34" charset="0"/>
              <a:buChar char="•"/>
            </a:pPr>
            <a:r>
              <a:rPr lang="en-US" sz="1800" dirty="0"/>
              <a:t>US FCC:  </a:t>
            </a:r>
            <a:r>
              <a:rPr lang="en-US" sz="1800" dirty="0">
                <a:hlinkClick r:id="rId4"/>
              </a:rPr>
              <a:t>6 GHz Second Further Notice of Proposed Rulemaking</a:t>
            </a:r>
            <a:endParaRPr lang="en-US" sz="1800" dirty="0"/>
          </a:p>
          <a:p>
            <a:pPr lvl="1" algn="just">
              <a:buFont typeface="Arial" panose="020B0604020202020204" pitchFamily="34" charset="0"/>
              <a:buChar char="•"/>
            </a:pPr>
            <a:r>
              <a:rPr lang="en-US" sz="1800" dirty="0"/>
              <a:t>CEPT:  </a:t>
            </a:r>
            <a:r>
              <a:rPr lang="en-US" sz="1800" dirty="0">
                <a:hlinkClick r:id="rId5"/>
              </a:rPr>
              <a:t>Draft ECC Report 355</a:t>
            </a:r>
            <a:endParaRPr lang="en-US" sz="1800" dirty="0"/>
          </a:p>
          <a:p>
            <a:pPr lvl="1" algn="just">
              <a:buFont typeface="Arial" panose="020B0604020202020204" pitchFamily="34" charset="0"/>
              <a:buChar char="•"/>
            </a:pPr>
            <a:r>
              <a:rPr lang="en-US" sz="1800" dirty="0"/>
              <a:t>ITU-R Working Party 5A:  </a:t>
            </a:r>
            <a:r>
              <a:rPr lang="en-US" sz="1800" dirty="0">
                <a:hlinkClick r:id="rId6"/>
              </a:rPr>
              <a:t>Proposed modification to ITU-R M.1450-5</a:t>
            </a:r>
            <a:endParaRPr lang="en-US" sz="1800" dirty="0"/>
          </a:p>
          <a:p>
            <a:pPr lvl="1" algn="just">
              <a:buFont typeface="Arial" panose="020B0604020202020204" pitchFamily="34" charset="0"/>
              <a:buChar char="•"/>
            </a:pPr>
            <a:r>
              <a:rPr lang="en-US" sz="1800" dirty="0"/>
              <a:t>Thailand NBTC:  </a:t>
            </a:r>
            <a:r>
              <a:rPr lang="en-US" sz="1800" dirty="0">
                <a:hlinkClick r:id="rId7"/>
              </a:rPr>
              <a:t>Draft amendment to technical standards for telecommunications equipment and equipment using the frequency 5.925 – 6.425 GHz</a:t>
            </a:r>
            <a:endParaRPr lang="en-US" sz="1800" dirty="0"/>
          </a:p>
          <a:p>
            <a:pPr lvl="1" algn="just">
              <a:buFont typeface="Arial" panose="020B0604020202020204" pitchFamily="34" charset="0"/>
              <a:buChar char="•"/>
            </a:pPr>
            <a:r>
              <a:rPr lang="en-US" sz="1800" dirty="0"/>
              <a:t>Canada RABC:  </a:t>
            </a:r>
            <a:r>
              <a:rPr lang="en-US" sz="1800" dirty="0">
                <a:hlinkClick r:id="rId8"/>
              </a:rPr>
              <a:t>RSS-210 Issue 11: </a:t>
            </a:r>
            <a:r>
              <a:rPr lang="en-US" sz="1800" dirty="0" err="1">
                <a:hlinkClick r:id="rId8"/>
              </a:rPr>
              <a:t>Licence</a:t>
            </a:r>
            <a:r>
              <a:rPr lang="en-US" sz="1800" dirty="0">
                <a:hlinkClick r:id="rId8"/>
              </a:rPr>
              <a:t>-Exempt Radio Apparatus: Category I Equipment</a:t>
            </a:r>
            <a:endParaRPr lang="en-US" sz="1800" dirty="0"/>
          </a:p>
          <a:p>
            <a:pPr lvl="1" algn="just">
              <a:buFont typeface="Arial" panose="020B0604020202020204" pitchFamily="34" charset="0"/>
              <a:buChar char="•"/>
            </a:pPr>
            <a:r>
              <a:rPr lang="en-US" sz="1800" spc="-5" dirty="0">
                <a:solidFill>
                  <a:schemeClr val="tx1"/>
                </a:solidFill>
                <a:cs typeface="Arial"/>
              </a:rPr>
              <a:t>Australia ACMA:  </a:t>
            </a:r>
            <a:r>
              <a:rPr lang="en-US" sz="1800" spc="-5" dirty="0">
                <a:solidFill>
                  <a:schemeClr val="tx1"/>
                </a:solidFill>
                <a:cs typeface="Arial"/>
                <a:hlinkClick r:id="rId9"/>
              </a:rPr>
              <a:t>Draft Five-year spectrum outlook 2024-29 and 2024-25 work program</a:t>
            </a:r>
            <a:endParaRPr lang="en-US" altLang="en-US" sz="2200" dirty="0"/>
          </a:p>
          <a:p>
            <a:pPr algn="just">
              <a:spcBef>
                <a:spcPts val="2400"/>
              </a:spcBef>
              <a:spcAft>
                <a:spcPts val="600"/>
              </a:spcAft>
              <a:buFont typeface="Arial" panose="020B0604020202020204" pitchFamily="34" charset="0"/>
              <a:buChar char="•"/>
            </a:pPr>
            <a:r>
              <a:rPr lang="en-US" altLang="en-US" sz="2200" dirty="0"/>
              <a:t>Discussed the latest topics related to spectrum and regulation in Europe, North America, and Asia Pacific.</a:t>
            </a:r>
          </a:p>
          <a:p>
            <a:pPr algn="just">
              <a:buFont typeface="Arial" panose="020B0604020202020204" pitchFamily="34" charset="0"/>
              <a:buChar char="•"/>
            </a:pPr>
            <a:endParaRPr lang="en-US" altLang="en-US" sz="22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
        <p:nvSpPr>
          <p:cNvPr id="3" name="Footer Placeholder 2">
            <a:extLst>
              <a:ext uri="{FF2B5EF4-FFF2-40B4-BE49-F238E27FC236}">
                <a16:creationId xmlns:a16="http://schemas.microsoft.com/office/drawing/2014/main" id="{10072E82-34F2-40E5-A2AE-7CD2DB1E875C}"/>
              </a:ext>
            </a:extLst>
          </p:cNvPr>
          <p:cNvSpPr>
            <a:spLocks noGrp="1"/>
          </p:cNvSpPr>
          <p:nvPr>
            <p:ph type="ftr" idx="14"/>
          </p:nvPr>
        </p:nvSpPr>
        <p:spPr/>
        <p:txBody>
          <a:bodyPr/>
          <a:lstStyle/>
          <a:p>
            <a:r>
              <a:rPr lang="en-GB"/>
              <a:t>Edward Au, Huawei</a:t>
            </a:r>
            <a:endParaRPr lang="en-GB" dirty="0"/>
          </a:p>
        </p:txBody>
      </p:sp>
      <p:sp>
        <p:nvSpPr>
          <p:cNvPr id="4" name="Slide Number Placeholder 3">
            <a:extLst>
              <a:ext uri="{FF2B5EF4-FFF2-40B4-BE49-F238E27FC236}">
                <a16:creationId xmlns:a16="http://schemas.microsoft.com/office/drawing/2014/main" id="{4D98E69D-B3C8-40CA-9B33-B1658A5FEF4A}"/>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Date Placeholder 4">
            <a:extLst>
              <a:ext uri="{FF2B5EF4-FFF2-40B4-BE49-F238E27FC236}">
                <a16:creationId xmlns:a16="http://schemas.microsoft.com/office/drawing/2014/main" id="{8A6681E2-5523-4E17-81D4-FD0F1714444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412267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Objectives this week (1)</a:t>
            </a:r>
          </a:p>
        </p:txBody>
      </p:sp>
      <p:sp>
        <p:nvSpPr>
          <p:cNvPr id="11" name="Content Placeholder 2"/>
          <p:cNvSpPr>
            <a:spLocks noGrp="1"/>
          </p:cNvSpPr>
          <p:nvPr>
            <p:ph idx="1"/>
          </p:nvPr>
        </p:nvSpPr>
        <p:spPr>
          <a:xfrm>
            <a:off x="914400" y="1524000"/>
            <a:ext cx="7924800" cy="4495800"/>
          </a:xfrm>
        </p:spPr>
        <p:txBody>
          <a:bodyPr/>
          <a:lstStyle/>
          <a:p>
            <a:pPr marL="230188" marR="117475" indent="-230188" algn="just">
              <a:buFont typeface="Times New Roman" pitchFamily="16" charset="0"/>
              <a:buChar char="•"/>
              <a:tabLst>
                <a:tab pos="230188" algn="l"/>
              </a:tabLst>
            </a:pPr>
            <a:r>
              <a:rPr lang="en-US" sz="1800" dirty="0"/>
              <a:t>Invited presentation (remote)</a:t>
            </a:r>
          </a:p>
          <a:p>
            <a:pPr marL="630238" marR="117475" lvl="1" indent="-230188" algn="just">
              <a:buFont typeface="Times New Roman" pitchFamily="16" charset="0"/>
              <a:buChar char="•"/>
              <a:tabLst>
                <a:tab pos="230188" algn="l"/>
              </a:tabLst>
            </a:pPr>
            <a:r>
              <a:rPr lang="en-US" sz="1600" b="0" dirty="0"/>
              <a:t>Title:  </a:t>
            </a:r>
            <a:r>
              <a:rPr lang="en-US" sz="1600" dirty="0"/>
              <a:t>Selected aspects of radio spectrum management and regulation in the Republic of Poland</a:t>
            </a:r>
            <a:endParaRPr lang="en-US" sz="1600" b="0" dirty="0"/>
          </a:p>
          <a:p>
            <a:pPr marL="630238" marR="117475" lvl="1" indent="-230188" algn="just">
              <a:buFont typeface="Times New Roman" pitchFamily="16" charset="0"/>
              <a:buChar char="•"/>
              <a:tabLst>
                <a:tab pos="230188" algn="l"/>
              </a:tabLst>
            </a:pPr>
            <a:r>
              <a:rPr lang="en-US" sz="1600" b="0" dirty="0"/>
              <a:t>Author: </a:t>
            </a:r>
            <a:r>
              <a:rPr lang="en-US" sz="1600" b="1" dirty="0"/>
              <a:t>Mr. </a:t>
            </a:r>
            <a:r>
              <a:rPr lang="en-US" sz="1600" b="1" dirty="0" err="1"/>
              <a:t>Mariusz</a:t>
            </a:r>
            <a:r>
              <a:rPr lang="en-US" sz="1600" b="1" dirty="0"/>
              <a:t> </a:t>
            </a:r>
            <a:r>
              <a:rPr lang="en-US" sz="1600" b="1" dirty="0" err="1"/>
              <a:t>Gruszczyński</a:t>
            </a:r>
            <a:r>
              <a:rPr lang="en-US" sz="1600" dirty="0"/>
              <a:t>, Head of </a:t>
            </a:r>
            <a:r>
              <a:rPr lang="en-US" sz="1600" dirty="0" err="1"/>
              <a:t>Radiocommunication</a:t>
            </a:r>
            <a:r>
              <a:rPr lang="en-US" sz="1600" dirty="0"/>
              <a:t> Networks Unit in the Department of Radio Spectrum of the Office of Electronic Communications (UKE), Poland</a:t>
            </a:r>
            <a:endParaRPr lang="en-US" sz="1600" b="0" dirty="0"/>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18-24/0053</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
        <p:nvSpPr>
          <p:cNvPr id="12" name="Rectangle 11"/>
          <p:cNvSpPr/>
          <p:nvPr/>
        </p:nvSpPr>
        <p:spPr>
          <a:xfrm>
            <a:off x="9421565" y="4562656"/>
            <a:ext cx="2153154" cy="276999"/>
          </a:xfrm>
          <a:prstGeom prst="rect">
            <a:avLst/>
          </a:prstGeom>
        </p:spPr>
        <p:txBody>
          <a:bodyPr wrap="none">
            <a:spAutoFit/>
          </a:bodyPr>
          <a:lstStyle/>
          <a:p>
            <a:r>
              <a:rPr lang="en-US" sz="1200" dirty="0">
                <a:solidFill>
                  <a:schemeClr val="tx1"/>
                </a:solidFill>
              </a:rPr>
              <a:t>  Source: </a:t>
            </a:r>
            <a:r>
              <a:rPr lang="en-US" sz="1200" dirty="0" err="1">
                <a:solidFill>
                  <a:schemeClr val="tx1"/>
                </a:solidFill>
              </a:rPr>
              <a:t>Mariusz</a:t>
            </a:r>
            <a:r>
              <a:rPr lang="en-US" sz="1200" dirty="0">
                <a:solidFill>
                  <a:schemeClr val="tx1"/>
                </a:solidFill>
              </a:rPr>
              <a:t> </a:t>
            </a:r>
            <a:r>
              <a:rPr lang="en-US" sz="1200" dirty="0" err="1">
                <a:solidFill>
                  <a:schemeClr val="tx1"/>
                </a:solidFill>
              </a:rPr>
              <a:t>Gruszczyński</a:t>
            </a:r>
            <a:endParaRPr lang="en-US" sz="1200" dirty="0">
              <a:solidFill>
                <a:schemeClr val="tx1"/>
              </a:solidFill>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45431" y="1676401"/>
            <a:ext cx="2244603" cy="2834100"/>
          </a:xfrm>
          <a:prstGeom prst="rect">
            <a:avLst/>
          </a:prstGeom>
        </p:spPr>
      </p:pic>
      <p:sp>
        <p:nvSpPr>
          <p:cNvPr id="3" name="Footer Placeholder 2">
            <a:extLst>
              <a:ext uri="{FF2B5EF4-FFF2-40B4-BE49-F238E27FC236}">
                <a16:creationId xmlns:a16="http://schemas.microsoft.com/office/drawing/2014/main" id="{CEFACD09-C539-4863-9E45-7F64A4B8C071}"/>
              </a:ext>
            </a:extLst>
          </p:cNvPr>
          <p:cNvSpPr>
            <a:spLocks noGrp="1"/>
          </p:cNvSpPr>
          <p:nvPr>
            <p:ph type="ftr" idx="14"/>
          </p:nvPr>
        </p:nvSpPr>
        <p:spPr/>
        <p:txBody>
          <a:bodyPr/>
          <a:lstStyle/>
          <a:p>
            <a:r>
              <a:rPr lang="en-GB"/>
              <a:t>Edward Au, Huawei</a:t>
            </a:r>
            <a:endParaRPr lang="en-GB" dirty="0"/>
          </a:p>
        </p:txBody>
      </p:sp>
      <p:sp>
        <p:nvSpPr>
          <p:cNvPr id="4" name="Slide Number Placeholder 3">
            <a:extLst>
              <a:ext uri="{FF2B5EF4-FFF2-40B4-BE49-F238E27FC236}">
                <a16:creationId xmlns:a16="http://schemas.microsoft.com/office/drawing/2014/main" id="{CC6A1292-90BA-44AB-B64A-BC35183708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Date Placeholder 4">
            <a:extLst>
              <a:ext uri="{FF2B5EF4-FFF2-40B4-BE49-F238E27FC236}">
                <a16:creationId xmlns:a16="http://schemas.microsoft.com/office/drawing/2014/main" id="{6C1BBC1A-3D06-4C52-BE35-832AA02EF00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25166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Objectives this week (2)</a:t>
            </a:r>
          </a:p>
        </p:txBody>
      </p:sp>
      <p:sp>
        <p:nvSpPr>
          <p:cNvPr id="10" name="Content Placeholder 2"/>
          <p:cNvSpPr>
            <a:spLocks noGrp="1"/>
          </p:cNvSpPr>
          <p:nvPr>
            <p:ph idx="1"/>
          </p:nvPr>
        </p:nvSpPr>
        <p:spPr>
          <a:xfrm>
            <a:off x="838200" y="1524000"/>
            <a:ext cx="104394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Review the following consultation, petition for rulemaking, and liaison statement:</a:t>
            </a:r>
          </a:p>
          <a:p>
            <a:pPr lvl="1" algn="just">
              <a:spcBef>
                <a:spcPts val="600"/>
              </a:spcBef>
              <a:buFont typeface="Arial" panose="020B0604020202020204" pitchFamily="34" charset="0"/>
              <a:buChar char="•"/>
            </a:pPr>
            <a:r>
              <a:rPr lang="en-US" sz="1800" spc="-5" dirty="0">
                <a:solidFill>
                  <a:schemeClr val="tx1"/>
                </a:solidFill>
                <a:cs typeface="Arial"/>
              </a:rPr>
              <a:t>South Africa ICASA:  </a:t>
            </a:r>
            <a:r>
              <a:rPr lang="en-US" sz="1800" dirty="0">
                <a:hlinkClick r:id="rId3"/>
              </a:rPr>
              <a:t>Draft Radio Frequency Migration Plan</a:t>
            </a:r>
            <a:r>
              <a:rPr lang="en-US" sz="1800" dirty="0"/>
              <a:t> </a:t>
            </a:r>
          </a:p>
          <a:p>
            <a:pPr lvl="2" algn="just">
              <a:spcBef>
                <a:spcPts val="600"/>
              </a:spcBef>
              <a:buFont typeface="Arial" panose="020B0604020202020204" pitchFamily="34" charset="0"/>
              <a:buChar char="•"/>
            </a:pPr>
            <a:r>
              <a:rPr lang="en-US" sz="1600" dirty="0"/>
              <a:t>A motion on the </a:t>
            </a:r>
            <a:r>
              <a:rPr lang="en-US" sz="1600" dirty="0">
                <a:hlinkClick r:id="rId4"/>
              </a:rPr>
              <a:t>proposed response </a:t>
            </a:r>
            <a:r>
              <a:rPr lang="en-US" sz="1600" dirty="0"/>
              <a:t>expected on Thursday AM1</a:t>
            </a:r>
          </a:p>
          <a:p>
            <a:pPr lvl="1" algn="just">
              <a:spcBef>
                <a:spcPts val="600"/>
              </a:spcBef>
              <a:buFont typeface="Arial" panose="020B0604020202020204" pitchFamily="34" charset="0"/>
              <a:buChar char="•"/>
            </a:pPr>
            <a:r>
              <a:rPr lang="en-US" sz="1800" spc="-5" dirty="0">
                <a:solidFill>
                  <a:schemeClr val="tx1"/>
                </a:solidFill>
                <a:cs typeface="Arial"/>
              </a:rPr>
              <a:t>United States FCC:  </a:t>
            </a:r>
            <a:r>
              <a:rPr lang="en-US" sz="1800" spc="-5" dirty="0">
                <a:solidFill>
                  <a:schemeClr val="tx1"/>
                </a:solidFill>
                <a:cs typeface="Arial"/>
                <a:hlinkClick r:id="rId5"/>
              </a:rPr>
              <a:t>Petition for rulemaking of </a:t>
            </a:r>
            <a:r>
              <a:rPr lang="en-US" sz="1800" spc="-5" dirty="0" err="1">
                <a:solidFill>
                  <a:schemeClr val="tx1"/>
                </a:solidFill>
                <a:cs typeface="Arial"/>
                <a:hlinkClick r:id="rId5"/>
              </a:rPr>
              <a:t>NextNav</a:t>
            </a:r>
            <a:r>
              <a:rPr lang="en-US" sz="1800" spc="-5" dirty="0">
                <a:solidFill>
                  <a:schemeClr val="tx1"/>
                </a:solidFill>
                <a:cs typeface="Arial"/>
                <a:hlinkClick r:id="rId5"/>
              </a:rPr>
              <a:t> Inc. in the matter of enabling next-generation terrestrial positioning, navigation, and timing and 5G: a plan for the lower 900 MHz band (902-928 MHz)</a:t>
            </a:r>
            <a:r>
              <a:rPr lang="en-US" sz="1800" spc="-5" dirty="0">
                <a:solidFill>
                  <a:schemeClr val="tx1"/>
                </a:solidFill>
                <a:cs typeface="Arial"/>
              </a:rPr>
              <a:t> </a:t>
            </a:r>
          </a:p>
          <a:p>
            <a:pPr lvl="2" algn="just">
              <a:spcBef>
                <a:spcPts val="600"/>
              </a:spcBef>
              <a:buFont typeface="Arial" panose="020B0604020202020204" pitchFamily="34" charset="0"/>
              <a:buChar char="•"/>
            </a:pPr>
            <a:r>
              <a:rPr lang="en-US" sz="1600" spc="-5" dirty="0">
                <a:solidFill>
                  <a:schemeClr val="tx1"/>
                </a:solidFill>
                <a:cs typeface="Arial"/>
              </a:rPr>
              <a:t>Refer to the </a:t>
            </a:r>
            <a:r>
              <a:rPr lang="en-US" sz="1600" spc="-5" dirty="0">
                <a:solidFill>
                  <a:schemeClr val="tx1"/>
                </a:solidFill>
                <a:cs typeface="Arial"/>
                <a:hlinkClick r:id="rId6"/>
              </a:rPr>
              <a:t>presentation slide deck</a:t>
            </a:r>
            <a:r>
              <a:rPr lang="en-US" sz="1600" spc="-5" dirty="0">
                <a:solidFill>
                  <a:schemeClr val="tx1"/>
                </a:solidFill>
                <a:cs typeface="Arial"/>
              </a:rPr>
              <a:t> for details</a:t>
            </a:r>
          </a:p>
          <a:p>
            <a:pPr lvl="1" algn="just">
              <a:spcBef>
                <a:spcPts val="600"/>
              </a:spcBef>
              <a:buFont typeface="Arial" panose="020B0604020202020204" pitchFamily="34" charset="0"/>
              <a:buChar char="•"/>
            </a:pPr>
            <a:r>
              <a:rPr lang="en-GB" sz="1800" dirty="0">
                <a:hlinkClick r:id="rId7"/>
              </a:rPr>
              <a:t>Liaison</a:t>
            </a:r>
            <a:r>
              <a:rPr lang="en-GB" sz="1800" dirty="0"/>
              <a:t> from ETSI ISG THZ on the publication of GR THz 001 and GR THz 002</a:t>
            </a:r>
            <a:endParaRPr lang="en-US" sz="1800" spc="-5" dirty="0">
              <a:solidFill>
                <a:schemeClr val="tx1"/>
              </a:solidFill>
              <a:cs typeface="Arial"/>
            </a:endParaRPr>
          </a:p>
          <a:p>
            <a:pPr algn="just">
              <a:spcBef>
                <a:spcPts val="1800"/>
              </a:spcBef>
              <a:buFont typeface="Arial" panose="020B0604020202020204" pitchFamily="34" charset="0"/>
              <a:buChar char="•"/>
            </a:pPr>
            <a:r>
              <a:rPr lang="en-US" altLang="en-US" sz="2200" dirty="0">
                <a:cs typeface="Arial" panose="020B0604020202020204" pitchFamily="34" charset="0"/>
              </a:rPr>
              <a:t>Discuss the latest topics related to spectrum and regulation in Europe, North America, and Asia Pacific</a:t>
            </a:r>
          </a:p>
          <a:p>
            <a:pPr lvl="1" algn="just">
              <a:spcBef>
                <a:spcPts val="600"/>
              </a:spcBef>
              <a:buFont typeface="Arial" panose="020B0604020202020204" pitchFamily="34" charset="0"/>
              <a:buChar char="•"/>
            </a:pPr>
            <a:r>
              <a:rPr lang="en-US" altLang="en-US" sz="1800" dirty="0">
                <a:cs typeface="Arial" panose="020B0604020202020204" pitchFamily="34" charset="0"/>
              </a:rPr>
              <a:t>ETSI BRAN </a:t>
            </a:r>
            <a:r>
              <a:rPr lang="en-US" altLang="en-US" sz="1800" dirty="0">
                <a:cs typeface="Arial" panose="020B0604020202020204" pitchFamily="34" charset="0"/>
                <a:hlinkClick r:id="rId8"/>
              </a:rPr>
              <a:t>May 2024 update</a:t>
            </a:r>
            <a:endParaRPr lang="en-US" altLang="en-US" sz="1800" dirty="0">
              <a:cs typeface="Arial" panose="020B0604020202020204" pitchFamily="34" charset="0"/>
            </a:endParaRPr>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
        <p:nvSpPr>
          <p:cNvPr id="3" name="Footer Placeholder 2">
            <a:extLst>
              <a:ext uri="{FF2B5EF4-FFF2-40B4-BE49-F238E27FC236}">
                <a16:creationId xmlns:a16="http://schemas.microsoft.com/office/drawing/2014/main" id="{05616387-48B6-47D5-94C6-DEA91E05DD3F}"/>
              </a:ext>
            </a:extLst>
          </p:cNvPr>
          <p:cNvSpPr>
            <a:spLocks noGrp="1"/>
          </p:cNvSpPr>
          <p:nvPr>
            <p:ph type="ftr" idx="14"/>
          </p:nvPr>
        </p:nvSpPr>
        <p:spPr/>
        <p:txBody>
          <a:bodyPr/>
          <a:lstStyle/>
          <a:p>
            <a:r>
              <a:rPr lang="en-GB"/>
              <a:t>Edward Au, Huawei</a:t>
            </a:r>
            <a:endParaRPr lang="en-GB" dirty="0"/>
          </a:p>
        </p:txBody>
      </p:sp>
      <p:sp>
        <p:nvSpPr>
          <p:cNvPr id="4" name="Slide Number Placeholder 3">
            <a:extLst>
              <a:ext uri="{FF2B5EF4-FFF2-40B4-BE49-F238E27FC236}">
                <a16:creationId xmlns:a16="http://schemas.microsoft.com/office/drawing/2014/main" id="{1F4B9744-DD45-47FB-A630-C49BBFC921A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Date Placeholder 4">
            <a:extLst>
              <a:ext uri="{FF2B5EF4-FFF2-40B4-BE49-F238E27FC236}">
                <a16:creationId xmlns:a16="http://schemas.microsoft.com/office/drawing/2014/main" id="{E764DB65-4178-4488-9E98-D3787ADFF67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112159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a:t>
            </a:r>
            <a:r>
              <a:rPr lang="en-US" dirty="0"/>
              <a:t>May </a:t>
            </a:r>
            <a:r>
              <a:rPr lang="en-US" i="0" dirty="0">
                <a:solidFill>
                  <a:srgbClr val="000000"/>
                </a:solidFill>
                <a:effectLst/>
              </a:rPr>
              <a:t>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2024-5-12</a:t>
            </a:r>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spid="_x0000_s13318" name="Document" r:id="rId4" imgW="8255780" imgH="2547135" progId="Word.Document.8">
                  <p:embed/>
                </p:oleObj>
              </mc:Choice>
              <mc:Fallback>
                <p:oleObj name="Document" r:id="rId4"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89013" y="2384425"/>
                        <a:ext cx="9761537" cy="3003550"/>
                      </a:xfrm>
                      <a:prstGeom prst="rect">
                        <a:avLst/>
                      </a:prstGeom>
                      <a:noFill/>
                    </p:spPr>
                  </p:pic>
                </p:oleObj>
              </mc:Fallback>
            </mc:AlternateContent>
          </a:graphicData>
        </a:graphic>
      </p:graphicFrame>
      <p:sp>
        <p:nvSpPr>
          <p:cNvPr id="3" name="Footer Placeholder 2">
            <a:extLst>
              <a:ext uri="{FF2B5EF4-FFF2-40B4-BE49-F238E27FC236}">
                <a16:creationId xmlns:a16="http://schemas.microsoft.com/office/drawing/2014/main" id="{821E0900-BE10-438E-A228-21E54E8BD9D8}"/>
              </a:ext>
            </a:extLst>
          </p:cNvPr>
          <p:cNvSpPr>
            <a:spLocks noGrp="1"/>
          </p:cNvSpPr>
          <p:nvPr>
            <p:ph type="ftr" idx="11"/>
          </p:nvPr>
        </p:nvSpPr>
        <p:spPr/>
        <p:txBody>
          <a:bodyPr/>
          <a:lstStyle/>
          <a:p>
            <a:r>
              <a:rPr lang="en-GB"/>
              <a:t>Tuncer Baykas, Vestel</a:t>
            </a:r>
          </a:p>
        </p:txBody>
      </p:sp>
      <p:sp>
        <p:nvSpPr>
          <p:cNvPr id="4" name="Slide Number Placeholder 3">
            <a:extLst>
              <a:ext uri="{FF2B5EF4-FFF2-40B4-BE49-F238E27FC236}">
                <a16:creationId xmlns:a16="http://schemas.microsoft.com/office/drawing/2014/main" id="{801E5A34-AF3A-4F6E-AB5A-9F6B63B490E1}"/>
              </a:ext>
            </a:extLst>
          </p:cNvPr>
          <p:cNvSpPr>
            <a:spLocks noGrp="1"/>
          </p:cNvSpPr>
          <p:nvPr>
            <p:ph type="sldNum" idx="12"/>
          </p:nvPr>
        </p:nvSpPr>
        <p:spPr/>
        <p:txBody>
          <a:bodyPr/>
          <a:lstStyle/>
          <a:p>
            <a:r>
              <a:rPr lang="en-GB"/>
              <a:t>Slide </a:t>
            </a:r>
            <a:fld id="{DE40C9FC-4879-4F20-9ECA-A574A90476B7}" type="slidenum">
              <a:rPr lang="en-GB" smtClean="0"/>
              <a:pPr/>
              <a:t>75</a:t>
            </a:fld>
            <a:endParaRPr lang="en-GB"/>
          </a:p>
        </p:txBody>
      </p:sp>
      <p:sp>
        <p:nvSpPr>
          <p:cNvPr id="5" name="Date Placeholder 4">
            <a:extLst>
              <a:ext uri="{FF2B5EF4-FFF2-40B4-BE49-F238E27FC236}">
                <a16:creationId xmlns:a16="http://schemas.microsoft.com/office/drawing/2014/main" id="{F998ECEA-264F-4CFD-AFCA-8850AF010CC9}"/>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646772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53 voters as of May 2024.</a:t>
            </a:r>
          </a:p>
          <a:p>
            <a:pPr marL="0">
              <a:buFont typeface="Arial" panose="020B0604020202020204" pitchFamily="34" charset="0"/>
              <a:buChar char="•"/>
            </a:pPr>
            <a:r>
              <a:rPr lang="en-US" b="0" dirty="0">
                <a:solidFill>
                  <a:schemeClr val="tx1"/>
                </a:solidFill>
                <a:latin typeface="+mj-lt"/>
              </a:rPr>
              <a:t>Officers before elections</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2655086627"/>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3" name="Footer Placeholder 2">
            <a:extLst>
              <a:ext uri="{FF2B5EF4-FFF2-40B4-BE49-F238E27FC236}">
                <a16:creationId xmlns:a16="http://schemas.microsoft.com/office/drawing/2014/main" id="{B3B57941-4746-4A6E-B8FC-363BF0720BFF}"/>
              </a:ext>
            </a:extLst>
          </p:cNvPr>
          <p:cNvSpPr>
            <a:spLocks noGrp="1"/>
          </p:cNvSpPr>
          <p:nvPr>
            <p:ph type="ftr" idx="14"/>
          </p:nvPr>
        </p:nvSpPr>
        <p:spPr/>
        <p:txBody>
          <a:bodyPr/>
          <a:lstStyle/>
          <a:p>
            <a:r>
              <a:rPr lang="en-GB"/>
              <a:t>Tuncer Baykas, Vestel</a:t>
            </a:r>
            <a:endParaRPr lang="en-GB" dirty="0"/>
          </a:p>
        </p:txBody>
      </p:sp>
      <p:sp>
        <p:nvSpPr>
          <p:cNvPr id="7" name="Slide Number Placeholder 6">
            <a:extLst>
              <a:ext uri="{FF2B5EF4-FFF2-40B4-BE49-F238E27FC236}">
                <a16:creationId xmlns:a16="http://schemas.microsoft.com/office/drawing/2014/main" id="{059ACE14-EE98-4553-9B69-DCD657AB50B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8" name="Date Placeholder 7">
            <a:extLst>
              <a:ext uri="{FF2B5EF4-FFF2-40B4-BE49-F238E27FC236}">
                <a16:creationId xmlns:a16="http://schemas.microsoft.com/office/drawing/2014/main" id="{A19238CC-80A6-4128-9158-61E7E25D8B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882517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8" name="Content Placeholder 2">
            <a:extLst>
              <a:ext uri="{FF2B5EF4-FFF2-40B4-BE49-F238E27FC236}">
                <a16:creationId xmlns:a16="http://schemas.microsoft.com/office/drawing/2014/main" id="{AD330CA7-E0BB-9580-6E63-1CE76CBBF479}"/>
              </a:ext>
            </a:extLst>
          </p:cNvPr>
          <p:cNvSpPr>
            <a:spLocks noGrp="1"/>
          </p:cNvSpPr>
          <p:nvPr>
            <p:ph idx="1"/>
          </p:nvPr>
        </p:nvSpPr>
        <p:spPr>
          <a:xfrm>
            <a:off x="731520" y="2113282"/>
            <a:ext cx="10469880" cy="4387427"/>
          </a:xfrm>
        </p:spPr>
        <p:txBody>
          <a:bodyPr/>
          <a:lstStyle/>
          <a:p>
            <a:r>
              <a:rPr lang="en-US" sz="2400" dirty="0"/>
              <a:t>There were no ballots on Coexistence Assessment documents since the  March session</a:t>
            </a:r>
          </a:p>
          <a:p>
            <a:endParaRPr lang="en-US" sz="2400" dirty="0"/>
          </a:p>
        </p:txBody>
      </p:sp>
      <p:sp>
        <p:nvSpPr>
          <p:cNvPr id="2" name="Footer Placeholder 1">
            <a:extLst>
              <a:ext uri="{FF2B5EF4-FFF2-40B4-BE49-F238E27FC236}">
                <a16:creationId xmlns:a16="http://schemas.microsoft.com/office/drawing/2014/main" id="{D9E7CAE2-4806-4ED7-BCA5-28B6AA559A95}"/>
              </a:ext>
            </a:extLst>
          </p:cNvPr>
          <p:cNvSpPr>
            <a:spLocks noGrp="1"/>
          </p:cNvSpPr>
          <p:nvPr>
            <p:ph type="ftr" idx="14"/>
          </p:nvPr>
        </p:nvSpPr>
        <p:spPr/>
        <p:txBody>
          <a:bodyPr/>
          <a:lstStyle/>
          <a:p>
            <a:r>
              <a:rPr lang="en-GB"/>
              <a:t>Tuncer Baykas, Vestel</a:t>
            </a:r>
            <a:endParaRPr lang="en-GB" dirty="0"/>
          </a:p>
        </p:txBody>
      </p:sp>
      <p:sp>
        <p:nvSpPr>
          <p:cNvPr id="3" name="Slide Number Placeholder 2">
            <a:extLst>
              <a:ext uri="{FF2B5EF4-FFF2-40B4-BE49-F238E27FC236}">
                <a16:creationId xmlns:a16="http://schemas.microsoft.com/office/drawing/2014/main" id="{9555CB85-AF0A-476B-A529-374F751CD7B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9" name="Date Placeholder 8">
            <a:extLst>
              <a:ext uri="{FF2B5EF4-FFF2-40B4-BE49-F238E27FC236}">
                <a16:creationId xmlns:a16="http://schemas.microsoft.com/office/drawing/2014/main" id="{B48F968E-1AD2-4EBC-9D35-5BB4286A5B8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778499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973B5C0-2F64-7811-60C5-5D7690000B09}"/>
              </a:ext>
            </a:extLst>
          </p:cNvPr>
          <p:cNvSpPr>
            <a:spLocks noGrp="1"/>
          </p:cNvSpPr>
          <p:nvPr>
            <p:ph type="title"/>
          </p:nvPr>
        </p:nvSpPr>
        <p:spPr>
          <a:xfrm>
            <a:off x="731520" y="731522"/>
            <a:ext cx="11003280" cy="1136227"/>
          </a:xfrm>
        </p:spPr>
        <p:txBody>
          <a:bodyPr/>
          <a:lstStyle/>
          <a:p>
            <a:pPr algn="ctr"/>
            <a:r>
              <a:rPr lang="en-US" dirty="0"/>
              <a:t>802.19.3a Task Group</a:t>
            </a:r>
          </a:p>
        </p:txBody>
      </p:sp>
      <p:sp>
        <p:nvSpPr>
          <p:cNvPr id="10" name="Content Placeholder 2">
            <a:extLst>
              <a:ext uri="{FF2B5EF4-FFF2-40B4-BE49-F238E27FC236}">
                <a16:creationId xmlns:a16="http://schemas.microsoft.com/office/drawing/2014/main" id="{BD202D7C-AF2F-6F7C-4390-A58235360323}"/>
              </a:ext>
            </a:extLst>
          </p:cNvPr>
          <p:cNvSpPr txBox="1">
            <a:spLocks/>
          </p:cNvSpPr>
          <p:nvPr/>
        </p:nvSpPr>
        <p:spPr bwMode="auto">
          <a:xfrm>
            <a:off x="731520" y="2113282"/>
            <a:ext cx="11003280" cy="4387427"/>
          </a:xfrm>
          <a:prstGeom prst="rect">
            <a:avLst/>
          </a:prstGeom>
          <a:noFill/>
          <a:ln w="9525">
            <a:noFill/>
            <a:round/>
            <a:headEnd/>
            <a:tailEnd/>
          </a:ln>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Task Group 3a started its activities </a:t>
            </a:r>
          </a:p>
          <a:p>
            <a:r>
              <a:rPr lang="en-US" sz="24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kern="0" dirty="0"/>
          </a:p>
          <a:p>
            <a:endParaRPr lang="en-US" sz="2400" kern="0" dirty="0"/>
          </a:p>
          <a:p>
            <a:endParaRPr lang="en-US" sz="2400" kern="0" dirty="0"/>
          </a:p>
        </p:txBody>
      </p:sp>
      <p:sp>
        <p:nvSpPr>
          <p:cNvPr id="3" name="Footer Placeholder 2">
            <a:extLst>
              <a:ext uri="{FF2B5EF4-FFF2-40B4-BE49-F238E27FC236}">
                <a16:creationId xmlns:a16="http://schemas.microsoft.com/office/drawing/2014/main" id="{41A51B69-543D-48B6-9DA7-8ACEE6CFF6B0}"/>
              </a:ext>
            </a:extLst>
          </p:cNvPr>
          <p:cNvSpPr>
            <a:spLocks noGrp="1"/>
          </p:cNvSpPr>
          <p:nvPr>
            <p:ph type="ftr" idx="11"/>
          </p:nvPr>
        </p:nvSpPr>
        <p:spPr/>
        <p:txBody>
          <a:bodyPr/>
          <a:lstStyle/>
          <a:p>
            <a:r>
              <a:rPr lang="en-GB"/>
              <a:t>Tuncer Baykas, Vestel</a:t>
            </a:r>
          </a:p>
        </p:txBody>
      </p:sp>
      <p:sp>
        <p:nvSpPr>
          <p:cNvPr id="5" name="Slide Number Placeholder 4">
            <a:extLst>
              <a:ext uri="{FF2B5EF4-FFF2-40B4-BE49-F238E27FC236}">
                <a16:creationId xmlns:a16="http://schemas.microsoft.com/office/drawing/2014/main" id="{3EC9E969-12BF-4B97-A3ED-C1FF093F96F5}"/>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
        <p:nvSpPr>
          <p:cNvPr id="7" name="Date Placeholder 6">
            <a:extLst>
              <a:ext uri="{FF2B5EF4-FFF2-40B4-BE49-F238E27FC236}">
                <a16:creationId xmlns:a16="http://schemas.microsoft.com/office/drawing/2014/main" id="{5D8EE8DF-B6D2-4024-92D9-8A67ADEFFD89}"/>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4208894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May 2024</a:t>
            </a:r>
            <a:endParaRPr lang="en-US" dirty="0"/>
          </a:p>
        </p:txBody>
      </p:sp>
      <p:pic>
        <p:nvPicPr>
          <p:cNvPr id="5" name="Picture 4">
            <a:extLst>
              <a:ext uri="{FF2B5EF4-FFF2-40B4-BE49-F238E27FC236}">
                <a16:creationId xmlns:a16="http://schemas.microsoft.com/office/drawing/2014/main" id="{9C550C75-7AF4-6C69-0D94-97E26C0FFFE9}"/>
              </a:ext>
            </a:extLst>
          </p:cNvPr>
          <p:cNvPicPr>
            <a:picLocks noChangeAspect="1"/>
          </p:cNvPicPr>
          <p:nvPr/>
        </p:nvPicPr>
        <p:blipFill>
          <a:blip r:embed="rId2"/>
          <a:stretch>
            <a:fillRect/>
          </a:stretch>
        </p:blipFill>
        <p:spPr>
          <a:xfrm>
            <a:off x="2182919" y="2208149"/>
            <a:ext cx="7330440" cy="1714500"/>
          </a:xfrm>
          <a:prstGeom prst="rect">
            <a:avLst/>
          </a:prstGeom>
        </p:spPr>
      </p:pic>
      <p:sp>
        <p:nvSpPr>
          <p:cNvPr id="7" name="Footer Placeholder 6">
            <a:extLst>
              <a:ext uri="{FF2B5EF4-FFF2-40B4-BE49-F238E27FC236}">
                <a16:creationId xmlns:a16="http://schemas.microsoft.com/office/drawing/2014/main" id="{802D0CB5-E2D6-4AE2-942D-0236C4C10322}"/>
              </a:ext>
            </a:extLst>
          </p:cNvPr>
          <p:cNvSpPr>
            <a:spLocks noGrp="1"/>
          </p:cNvSpPr>
          <p:nvPr>
            <p:ph type="ftr" idx="11"/>
          </p:nvPr>
        </p:nvSpPr>
        <p:spPr/>
        <p:txBody>
          <a:bodyPr/>
          <a:lstStyle/>
          <a:p>
            <a:r>
              <a:rPr lang="en-GB"/>
              <a:t>Tuncer Baykas, Vestel</a:t>
            </a:r>
          </a:p>
        </p:txBody>
      </p:sp>
      <p:sp>
        <p:nvSpPr>
          <p:cNvPr id="8" name="Slide Number Placeholder 7">
            <a:extLst>
              <a:ext uri="{FF2B5EF4-FFF2-40B4-BE49-F238E27FC236}">
                <a16:creationId xmlns:a16="http://schemas.microsoft.com/office/drawing/2014/main" id="{3E0C9DD3-17A4-4EA6-8ED5-0079D0A3B468}"/>
              </a:ext>
            </a:extLst>
          </p:cNvPr>
          <p:cNvSpPr>
            <a:spLocks noGrp="1"/>
          </p:cNvSpPr>
          <p:nvPr>
            <p:ph type="sldNum" idx="12"/>
          </p:nvPr>
        </p:nvSpPr>
        <p:spPr/>
        <p:txBody>
          <a:bodyPr/>
          <a:lstStyle/>
          <a:p>
            <a:r>
              <a:rPr lang="en-GB"/>
              <a:t>Slide </a:t>
            </a:r>
            <a:fld id="{3ABCC52B-A3F7-440B-BBF2-55191E6E7773}" type="slidenum">
              <a:rPr lang="en-GB" smtClean="0"/>
              <a:pPr/>
              <a:t>79</a:t>
            </a:fld>
            <a:endParaRPr lang="en-GB"/>
          </a:p>
        </p:txBody>
      </p:sp>
      <p:sp>
        <p:nvSpPr>
          <p:cNvPr id="9" name="Date Placeholder 8">
            <a:extLst>
              <a:ext uri="{FF2B5EF4-FFF2-40B4-BE49-F238E27FC236}">
                <a16:creationId xmlns:a16="http://schemas.microsoft.com/office/drawing/2014/main" id="{A770CF30-ADC3-498F-9B49-D71714A86E53}"/>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401253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78337770"/>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C0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C0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
        <p:nvSpPr>
          <p:cNvPr id="3" name="Footer Placeholder 2">
            <a:extLst>
              <a:ext uri="{FF2B5EF4-FFF2-40B4-BE49-F238E27FC236}">
                <a16:creationId xmlns:a16="http://schemas.microsoft.com/office/drawing/2014/main" id="{82161483-7588-4513-8924-9C9BA92381ED}"/>
              </a:ext>
            </a:extLst>
          </p:cNvPr>
          <p:cNvSpPr>
            <a:spLocks noGrp="1"/>
          </p:cNvSpPr>
          <p:nvPr>
            <p:ph type="ftr" idx="14"/>
          </p:nvPr>
        </p:nvSpPr>
        <p:spPr/>
        <p:txBody>
          <a:bodyPr/>
          <a:lstStyle/>
          <a:p>
            <a:r>
              <a:rPr lang="en-GB"/>
              <a:t>Emily Qi, Intel</a:t>
            </a:r>
            <a:endParaRPr lang="en-GB" dirty="0"/>
          </a:p>
        </p:txBody>
      </p:sp>
      <p:sp>
        <p:nvSpPr>
          <p:cNvPr id="7" name="Slide Number Placeholder 6">
            <a:extLst>
              <a:ext uri="{FF2B5EF4-FFF2-40B4-BE49-F238E27FC236}">
                <a16:creationId xmlns:a16="http://schemas.microsoft.com/office/drawing/2014/main" id="{37585B21-14EE-426E-9C58-4C0F3DD994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 name="Date Placeholder 10">
            <a:extLst>
              <a:ext uri="{FF2B5EF4-FFF2-40B4-BE49-F238E27FC236}">
                <a16:creationId xmlns:a16="http://schemas.microsoft.com/office/drawing/2014/main" id="{E2DCB038-2F71-43F0-AE52-C8F365AA28D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003410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Wi-Fi Alliance (WFA) Liaison Update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graphicFrame>
        <p:nvGraphicFramePr>
          <p:cNvPr id="3075" name="Object 3"/>
          <p:cNvGraphicFramePr>
            <a:graphicFrameLocks noChangeAspect="1"/>
          </p:cNvGraphicFramePr>
          <p:nvPr>
            <p:extLst>
              <p:ext uri="{D42A27DB-BD31-4B8C-83A1-F6EECF244321}">
                <p14:modId xmlns:p14="http://schemas.microsoft.com/office/powerpoint/2010/main" val="695888905"/>
              </p:ext>
            </p:extLst>
          </p:nvPr>
        </p:nvGraphicFramePr>
        <p:xfrm>
          <a:off x="993775" y="2414588"/>
          <a:ext cx="10218738" cy="2476500"/>
        </p:xfrm>
        <a:graphic>
          <a:graphicData uri="http://schemas.openxmlformats.org/presentationml/2006/ole">
            <mc:AlternateContent xmlns:mc="http://schemas.openxmlformats.org/markup-compatibility/2006">
              <mc:Choice xmlns:v="urn:schemas-microsoft-com:vml" Requires="v">
                <p:oleObj spid="_x0000_s14342" name="Document" r:id="rId4" imgW="10439485" imgH="2543802" progId="Word.Document.8">
                  <p:embed/>
                </p:oleObj>
              </mc:Choice>
              <mc:Fallback>
                <p:oleObj name="Document" r:id="rId4" imgW="10439485" imgH="2543802" progId="Word.Document.8">
                  <p:embed/>
                  <p:pic>
                    <p:nvPicPr>
                      <p:cNvPr id="3075" name="Object 3"/>
                      <p:cNvPicPr>
                        <a:picLocks noChangeAspect="1" noChangeArrowheads="1"/>
                      </p:cNvPicPr>
                      <p:nvPr/>
                    </p:nvPicPr>
                    <p:blipFill>
                      <a:blip r:embed="rId5"/>
                      <a:srcRect/>
                      <a:stretch>
                        <a:fillRect/>
                      </a:stretch>
                    </p:blipFill>
                    <p:spPr bwMode="auto">
                      <a:xfrm>
                        <a:off x="993775" y="2414588"/>
                        <a:ext cx="10218738" cy="24765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432C895B-2405-435A-9946-A56FB6B7BE36}"/>
              </a:ext>
            </a:extLst>
          </p:cNvPr>
          <p:cNvSpPr>
            <a:spLocks noGrp="1"/>
          </p:cNvSpPr>
          <p:nvPr>
            <p:ph type="ftr" idx="11"/>
          </p:nvPr>
        </p:nvSpPr>
        <p:spPr/>
        <p:txBody>
          <a:bodyPr/>
          <a:lstStyle/>
          <a:p>
            <a:r>
              <a:rPr lang="en-GB"/>
              <a:t>Carlos Cordeiro, Intel</a:t>
            </a:r>
          </a:p>
        </p:txBody>
      </p:sp>
      <p:sp>
        <p:nvSpPr>
          <p:cNvPr id="3" name="Slide Number Placeholder 2">
            <a:extLst>
              <a:ext uri="{FF2B5EF4-FFF2-40B4-BE49-F238E27FC236}">
                <a16:creationId xmlns:a16="http://schemas.microsoft.com/office/drawing/2014/main" id="{6F1595E3-CB32-4CEB-8514-85561CFCE672}"/>
              </a:ext>
            </a:extLst>
          </p:cNvPr>
          <p:cNvSpPr>
            <a:spLocks noGrp="1"/>
          </p:cNvSpPr>
          <p:nvPr>
            <p:ph type="sldNum" idx="12"/>
          </p:nvPr>
        </p:nvSpPr>
        <p:spPr/>
        <p:txBody>
          <a:bodyPr/>
          <a:lstStyle/>
          <a:p>
            <a:r>
              <a:rPr lang="en-GB"/>
              <a:t>Slide </a:t>
            </a:r>
            <a:fld id="{DE40C9FC-4879-4F20-9ECA-A574A90476B7}" type="slidenum">
              <a:rPr lang="en-GB" smtClean="0"/>
              <a:pPr/>
              <a:t>80</a:t>
            </a:fld>
            <a:endParaRPr lang="en-GB"/>
          </a:p>
        </p:txBody>
      </p:sp>
      <p:sp>
        <p:nvSpPr>
          <p:cNvPr id="4" name="Date Placeholder 3">
            <a:extLst>
              <a:ext uri="{FF2B5EF4-FFF2-40B4-BE49-F238E27FC236}">
                <a16:creationId xmlns:a16="http://schemas.microsoft.com/office/drawing/2014/main" id="{667234BF-33EA-4874-9359-E212F6A5F40A}"/>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972294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presentation contains the Wi-Fi Alliance (WFA) liaison update for May 2024</a:t>
            </a:r>
            <a:endParaRPr lang="en-GB" dirty="0"/>
          </a:p>
        </p:txBody>
      </p:sp>
      <p:sp>
        <p:nvSpPr>
          <p:cNvPr id="2" name="Footer Placeholder 1">
            <a:extLst>
              <a:ext uri="{FF2B5EF4-FFF2-40B4-BE49-F238E27FC236}">
                <a16:creationId xmlns:a16="http://schemas.microsoft.com/office/drawing/2014/main" id="{878A83C4-F818-4E9D-BC1F-9698D450C006}"/>
              </a:ext>
            </a:extLst>
          </p:cNvPr>
          <p:cNvSpPr>
            <a:spLocks noGrp="1"/>
          </p:cNvSpPr>
          <p:nvPr>
            <p:ph type="ftr" idx="14"/>
          </p:nvPr>
        </p:nvSpPr>
        <p:spPr/>
        <p:txBody>
          <a:bodyPr/>
          <a:lstStyle/>
          <a:p>
            <a:r>
              <a:rPr lang="en-GB"/>
              <a:t>Carlos Cordeiro, Intel</a:t>
            </a:r>
            <a:endParaRPr lang="en-GB" dirty="0"/>
          </a:p>
        </p:txBody>
      </p:sp>
      <p:sp>
        <p:nvSpPr>
          <p:cNvPr id="3" name="Slide Number Placeholder 2">
            <a:extLst>
              <a:ext uri="{FF2B5EF4-FFF2-40B4-BE49-F238E27FC236}">
                <a16:creationId xmlns:a16="http://schemas.microsoft.com/office/drawing/2014/main" id="{CE1915A1-4739-4568-B06E-BC94D8D5EA0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7" name="Date Placeholder 6">
            <a:extLst>
              <a:ext uri="{FF2B5EF4-FFF2-40B4-BE49-F238E27FC236}">
                <a16:creationId xmlns:a16="http://schemas.microsoft.com/office/drawing/2014/main" id="{0264A1E5-8609-4133-BB08-3F941B97A65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25331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Meeting</a:t>
            </a:r>
          </a:p>
        </p:txBody>
      </p:sp>
      <p:sp>
        <p:nvSpPr>
          <p:cNvPr id="9218" name="Rectangle 2"/>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US" dirty="0"/>
              <a:t>The next WFA F2F member meeting will </a:t>
            </a:r>
          </a:p>
          <a:p>
            <a:pPr marL="400050" lvl="1" indent="0"/>
            <a:r>
              <a:rPr lang="en-US" sz="2400" b="1" dirty="0">
                <a:cs typeface="+mn-cs"/>
              </a:rPr>
              <a:t>take place May 21st-23rd, 2024, in Austin, TX</a:t>
            </a:r>
          </a:p>
          <a:p>
            <a:pPr>
              <a:buFont typeface="Times New Roman" pitchFamily="16" charset="0"/>
              <a:buChar char="•"/>
            </a:pPr>
            <a:r>
              <a:rPr lang="en-US" dirty="0"/>
              <a:t>This year marks the 25th Anniversary </a:t>
            </a:r>
            <a:r>
              <a:rPr lang="en-US" sz="2400" b="1" dirty="0"/>
              <a:t>of the WFA</a:t>
            </a:r>
          </a:p>
          <a:p>
            <a:pPr>
              <a:buFont typeface="Times New Roman" pitchFamily="16" charset="0"/>
              <a:buChar char="•"/>
            </a:pPr>
            <a:r>
              <a:rPr lang="en-US" dirty="0"/>
              <a:t>An opportunity </a:t>
            </a:r>
            <a:r>
              <a:rPr lang="en-US" sz="2400" b="1" dirty="0">
                <a:cs typeface="+mn-cs"/>
              </a:rPr>
              <a:t>to celebrate Wi-Fi’s past – </a:t>
            </a:r>
          </a:p>
          <a:p>
            <a:pPr marL="400050" lvl="1" indent="0"/>
            <a:r>
              <a:rPr lang="en-US" sz="2400" b="1" dirty="0">
                <a:cs typeface="+mn-cs"/>
              </a:rPr>
              <a:t>uncovering insights, </a:t>
            </a:r>
            <a:r>
              <a:rPr lang="en-US" sz="2600" b="1" dirty="0">
                <a:cs typeface="+mn-cs"/>
              </a:rPr>
              <a:t>stories, and lessons that continue to shape Wi-Fi’s present and future.</a:t>
            </a:r>
          </a:p>
        </p:txBody>
      </p:sp>
      <p:pic>
        <p:nvPicPr>
          <p:cNvPr id="10" name="x__x0000_i1028">
            <a:extLst>
              <a:ext uri="{FF2B5EF4-FFF2-40B4-BE49-F238E27FC236}">
                <a16:creationId xmlns:a16="http://schemas.microsoft.com/office/drawing/2014/main" id="{3B98C720-F779-4195-95C3-F3FF4C38A8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886" y="1584100"/>
            <a:ext cx="2483768" cy="248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346CDEE0-E905-450A-B84F-38EE0C7E588D}"/>
              </a:ext>
            </a:extLst>
          </p:cNvPr>
          <p:cNvSpPr>
            <a:spLocks noGrp="1"/>
          </p:cNvSpPr>
          <p:nvPr>
            <p:ph type="ftr" idx="14"/>
          </p:nvPr>
        </p:nvSpPr>
        <p:spPr/>
        <p:txBody>
          <a:bodyPr/>
          <a:lstStyle/>
          <a:p>
            <a:r>
              <a:rPr lang="en-GB"/>
              <a:t>Carlos Cordeiro, Intel</a:t>
            </a:r>
            <a:endParaRPr lang="en-GB" dirty="0"/>
          </a:p>
        </p:txBody>
      </p:sp>
      <p:sp>
        <p:nvSpPr>
          <p:cNvPr id="7" name="Slide Number Placeholder 6">
            <a:extLst>
              <a:ext uri="{FF2B5EF4-FFF2-40B4-BE49-F238E27FC236}">
                <a16:creationId xmlns:a16="http://schemas.microsoft.com/office/drawing/2014/main" id="{3DC699E7-94B4-41A4-A603-E36D4BA43AC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8" name="Date Placeholder 7">
            <a:extLst>
              <a:ext uri="{FF2B5EF4-FFF2-40B4-BE49-F238E27FC236}">
                <a16:creationId xmlns:a16="http://schemas.microsoft.com/office/drawing/2014/main" id="{4ACD3993-B142-441E-A6DC-02A58043652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31061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6C88-9CCF-4929-AFF6-17774C465990}"/>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F81F383E-5938-41D1-AAE6-CA10B6C6E472}"/>
              </a:ext>
            </a:extLst>
          </p:cNvPr>
          <p:cNvSpPr>
            <a:spLocks noGrp="1"/>
          </p:cNvSpPr>
          <p:nvPr>
            <p:ph idx="1"/>
          </p:nvPr>
        </p:nvSpPr>
        <p:spPr/>
        <p:txBody>
          <a:bodyPr/>
          <a:lstStyle/>
          <a:p>
            <a:pPr>
              <a:buFont typeface="Arial" panose="020B0604020202020204" pitchFamily="34" charset="0"/>
              <a:buChar char="•"/>
            </a:pPr>
            <a:r>
              <a:rPr lang="en-US" sz="2000" dirty="0"/>
              <a:t>Technical activity at WFA that has recently led to certification</a:t>
            </a:r>
          </a:p>
          <a:p>
            <a:pPr lvl="1">
              <a:buFont typeface="Arial" panose="020B0604020202020204" pitchFamily="34" charset="0"/>
              <a:buChar char="•"/>
            </a:pPr>
            <a:r>
              <a:rPr lang="en-US" sz="1800" dirty="0"/>
              <a:t>Wi-Fi 7</a:t>
            </a:r>
          </a:p>
          <a:p>
            <a:pPr lvl="1">
              <a:buFont typeface="Arial" panose="020B0604020202020204" pitchFamily="34" charset="0"/>
              <a:buChar char="•"/>
            </a:pPr>
            <a:r>
              <a:rPr lang="en-US" sz="1800" dirty="0"/>
              <a:t>QoS Management</a:t>
            </a:r>
          </a:p>
          <a:p>
            <a:pPr lvl="1">
              <a:buFont typeface="Arial" panose="020B0604020202020204" pitchFamily="34" charset="0"/>
              <a:buChar char="•"/>
            </a:pPr>
            <a:r>
              <a:rPr lang="en-US" sz="1800" dirty="0" err="1"/>
              <a:t>EasyMesh</a:t>
            </a:r>
            <a:endParaRPr lang="en-US" sz="1800" dirty="0"/>
          </a:p>
          <a:p>
            <a:pPr>
              <a:buFont typeface="Arial" panose="020B0604020202020204" pitchFamily="34" charset="0"/>
              <a:buChar char="•"/>
            </a:pPr>
            <a:r>
              <a:rPr lang="en-US" sz="2000" dirty="0"/>
              <a:t>Technical activity at WFA that is expected to lead to certification</a:t>
            </a:r>
          </a:p>
          <a:p>
            <a:pPr lvl="1">
              <a:buFont typeface="Arial" panose="020B0604020202020204" pitchFamily="34" charset="0"/>
              <a:buChar char="•"/>
            </a:pPr>
            <a:r>
              <a:rPr lang="en-US" sz="1800" dirty="0"/>
              <a:t>Wi-Fi 7 R2</a:t>
            </a:r>
          </a:p>
          <a:p>
            <a:pPr lvl="1">
              <a:buFont typeface="Arial" panose="020B0604020202020204" pitchFamily="34" charset="0"/>
              <a:buChar char="•"/>
            </a:pPr>
            <a:r>
              <a:rPr lang="en-US" sz="1800" dirty="0"/>
              <a:t>6 GHz standard power</a:t>
            </a:r>
          </a:p>
          <a:p>
            <a:pPr lvl="1">
              <a:buFont typeface="Arial" panose="020B0604020202020204" pitchFamily="34" charset="0"/>
              <a:buChar char="•"/>
            </a:pPr>
            <a:r>
              <a:rPr lang="en-US" sz="1800" dirty="0"/>
              <a:t>Wi-Fi Direct</a:t>
            </a:r>
          </a:p>
          <a:p>
            <a:pPr lvl="1">
              <a:buFont typeface="Arial" panose="020B0604020202020204" pitchFamily="34" charset="0"/>
              <a:buChar char="•"/>
            </a:pPr>
            <a:r>
              <a:rPr lang="en-US" sz="1800" dirty="0"/>
              <a:t>Wi-Fi proximity ranging</a:t>
            </a:r>
          </a:p>
          <a:p>
            <a:pPr>
              <a:buFont typeface="Arial" panose="020B0604020202020204" pitchFamily="34" charset="0"/>
              <a:buChar char="•"/>
            </a:pPr>
            <a:r>
              <a:rPr lang="en-US" sz="2000" dirty="0"/>
              <a:t>Increased use of interoperability events with commercial products after program launches</a:t>
            </a:r>
          </a:p>
          <a:p>
            <a:pPr>
              <a:buFont typeface="Arial" panose="020B0604020202020204" pitchFamily="34" charset="0"/>
              <a:buChar char="•"/>
            </a:pPr>
            <a:r>
              <a:rPr lang="en-US" sz="2000" dirty="0"/>
              <a:t>Consideration of features for leading to certification in 2025</a:t>
            </a:r>
          </a:p>
        </p:txBody>
      </p:sp>
      <p:sp>
        <p:nvSpPr>
          <p:cNvPr id="7" name="Footer Placeholder 6">
            <a:extLst>
              <a:ext uri="{FF2B5EF4-FFF2-40B4-BE49-F238E27FC236}">
                <a16:creationId xmlns:a16="http://schemas.microsoft.com/office/drawing/2014/main" id="{A2F1FB04-1287-43BF-89BC-7A6609C558E3}"/>
              </a:ext>
            </a:extLst>
          </p:cNvPr>
          <p:cNvSpPr>
            <a:spLocks noGrp="1"/>
          </p:cNvSpPr>
          <p:nvPr>
            <p:ph type="ftr" idx="14"/>
          </p:nvPr>
        </p:nvSpPr>
        <p:spPr/>
        <p:txBody>
          <a:bodyPr/>
          <a:lstStyle/>
          <a:p>
            <a:r>
              <a:rPr lang="en-GB"/>
              <a:t>Carlos Cordeiro, Intel</a:t>
            </a:r>
            <a:endParaRPr lang="en-GB" dirty="0"/>
          </a:p>
        </p:txBody>
      </p:sp>
      <p:sp>
        <p:nvSpPr>
          <p:cNvPr id="8" name="Slide Number Placeholder 7">
            <a:extLst>
              <a:ext uri="{FF2B5EF4-FFF2-40B4-BE49-F238E27FC236}">
                <a16:creationId xmlns:a16="http://schemas.microsoft.com/office/drawing/2014/main" id="{5219A72B-6C48-4559-8CF8-3899942B036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9" name="Date Placeholder 8">
            <a:extLst>
              <a:ext uri="{FF2B5EF4-FFF2-40B4-BE49-F238E27FC236}">
                <a16:creationId xmlns:a16="http://schemas.microsoft.com/office/drawing/2014/main" id="{73804A27-63C5-4DF7-8280-4557C81C859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65372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0418F-22E1-4C26-BF00-FAAEFE1B7EC6}"/>
              </a:ext>
            </a:extLst>
          </p:cNvPr>
          <p:cNvSpPr>
            <a:spLocks noGrp="1"/>
          </p:cNvSpPr>
          <p:nvPr>
            <p:ph type="title"/>
          </p:nvPr>
        </p:nvSpPr>
        <p:spPr/>
        <p:txBody>
          <a:bodyPr/>
          <a:lstStyle/>
          <a:p>
            <a:r>
              <a:rPr lang="en-US" dirty="0"/>
              <a:t>Additional Work Areas</a:t>
            </a:r>
          </a:p>
        </p:txBody>
      </p:sp>
      <p:sp>
        <p:nvSpPr>
          <p:cNvPr id="3" name="Content Placeholder 2">
            <a:extLst>
              <a:ext uri="{FF2B5EF4-FFF2-40B4-BE49-F238E27FC236}">
                <a16:creationId xmlns:a16="http://schemas.microsoft.com/office/drawing/2014/main" id="{DDCF0F99-AAA9-4586-982D-22264A1332CA}"/>
              </a:ext>
            </a:extLst>
          </p:cNvPr>
          <p:cNvSpPr>
            <a:spLocks noGrp="1"/>
          </p:cNvSpPr>
          <p:nvPr>
            <p:ph idx="1"/>
          </p:nvPr>
        </p:nvSpPr>
        <p:spPr/>
        <p:txBody>
          <a:bodyPr/>
          <a:lstStyle/>
          <a:p>
            <a:pPr>
              <a:buFont typeface="Arial" panose="020B0604020202020204" pitchFamily="34" charset="0"/>
              <a:buChar char="•"/>
            </a:pPr>
            <a:r>
              <a:rPr lang="en-US" sz="1800" dirty="0"/>
              <a:t>Examples of additional WFA technical work</a:t>
            </a:r>
          </a:p>
          <a:p>
            <a:pPr marL="800100" lvl="1" indent="-342900">
              <a:buFont typeface="Arial" panose="020B0604020202020204" pitchFamily="34" charset="0"/>
              <a:buChar char="•"/>
            </a:pPr>
            <a:r>
              <a:rPr lang="en-US" sz="1600" dirty="0"/>
              <a:t>Security</a:t>
            </a:r>
          </a:p>
          <a:p>
            <a:pPr marL="800100" lvl="1" indent="-342900">
              <a:buFont typeface="Arial" panose="020B0604020202020204" pitchFamily="34" charset="0"/>
              <a:buChar char="•"/>
            </a:pPr>
            <a:r>
              <a:rPr lang="en-US" sz="1600" dirty="0"/>
              <a:t>Automated Frequency Coordination</a:t>
            </a:r>
          </a:p>
          <a:p>
            <a:pPr marL="800100" lvl="1" indent="-342900">
              <a:buFont typeface="Arial" panose="020B0604020202020204" pitchFamily="34" charset="0"/>
              <a:buChar char="•"/>
            </a:pPr>
            <a:r>
              <a:rPr lang="en-US" sz="1600" dirty="0"/>
              <a:t>Customer Experience</a:t>
            </a:r>
          </a:p>
          <a:p>
            <a:pPr marL="800100" lvl="1" indent="-342900">
              <a:buFont typeface="Arial" panose="020B0604020202020204" pitchFamily="34" charset="0"/>
              <a:buChar char="•"/>
            </a:pPr>
            <a:r>
              <a:rPr lang="en-US" sz="1600" dirty="0"/>
              <a:t>Wi-Fi </a:t>
            </a:r>
            <a:r>
              <a:rPr lang="en-US" sz="1600" dirty="0" err="1"/>
              <a:t>HaLow</a:t>
            </a:r>
            <a:endParaRPr lang="en-US" sz="1600" dirty="0"/>
          </a:p>
          <a:p>
            <a:pPr marL="800100" lvl="1" indent="-342900">
              <a:buFont typeface="Arial" panose="020B0604020202020204" pitchFamily="34" charset="0"/>
              <a:buChar char="•"/>
            </a:pPr>
            <a:r>
              <a:rPr lang="en-US" sz="1600" dirty="0"/>
              <a:t>Wi-Fi Data Elements</a:t>
            </a:r>
          </a:p>
          <a:p>
            <a:pPr marL="800100" lvl="1" indent="-342900">
              <a:buFont typeface="Arial" panose="020B0604020202020204" pitchFamily="34" charset="0"/>
              <a:buChar char="•"/>
            </a:pPr>
            <a:r>
              <a:rPr lang="en-US" sz="1600" dirty="0"/>
              <a:t>Wi-Fi Aware</a:t>
            </a:r>
          </a:p>
          <a:p>
            <a:pPr marL="400050">
              <a:buFont typeface="Arial" panose="020B0604020202020204" pitchFamily="34" charset="0"/>
              <a:buChar char="•"/>
            </a:pPr>
            <a:r>
              <a:rPr lang="en-US" sz="1800" dirty="0"/>
              <a:t>Examples of additional WFA activity that may lead to technical work </a:t>
            </a:r>
          </a:p>
          <a:p>
            <a:pPr marL="800100" lvl="1">
              <a:buFont typeface="Arial" panose="020B0604020202020204" pitchFamily="34" charset="0"/>
              <a:buChar char="•"/>
            </a:pPr>
            <a:r>
              <a:rPr lang="en-US" sz="1600" dirty="0"/>
              <a:t>XR (Augmented / Virtual / Mixed Reality)</a:t>
            </a:r>
          </a:p>
          <a:p>
            <a:pPr marL="800100" lvl="1">
              <a:buFont typeface="Arial" panose="020B0604020202020204" pitchFamily="34" charset="0"/>
              <a:buChar char="•"/>
            </a:pPr>
            <a:r>
              <a:rPr lang="en-US" sz="1600" dirty="0"/>
              <a:t>Automotive</a:t>
            </a:r>
          </a:p>
          <a:p>
            <a:pPr marL="800100" lvl="1">
              <a:buFont typeface="Arial" panose="020B0604020202020204" pitchFamily="34" charset="0"/>
              <a:buChar char="•"/>
            </a:pPr>
            <a:r>
              <a:rPr lang="en-US" sz="1600" dirty="0"/>
              <a:t>Healthcare</a:t>
            </a:r>
          </a:p>
          <a:p>
            <a:pPr marL="800100" lvl="1">
              <a:buFont typeface="Arial" panose="020B0604020202020204" pitchFamily="34" charset="0"/>
              <a:buChar char="•"/>
            </a:pPr>
            <a:r>
              <a:rPr lang="en-US" sz="1600" dirty="0"/>
              <a:t>Operators</a:t>
            </a:r>
          </a:p>
          <a:p>
            <a:pPr marL="800100" lvl="1">
              <a:buFont typeface="Arial" panose="020B0604020202020204" pitchFamily="34" charset="0"/>
              <a:buChar char="•"/>
            </a:pPr>
            <a:r>
              <a:rPr lang="en-US" sz="1600" dirty="0"/>
              <a:t>Internet of things</a:t>
            </a:r>
          </a:p>
          <a:p>
            <a:pPr marL="400050">
              <a:buFont typeface="Arial" panose="020B0604020202020204" pitchFamily="34" charset="0"/>
              <a:buChar char="•"/>
            </a:pPr>
            <a:r>
              <a:rPr lang="en-US" sz="1800" dirty="0"/>
              <a:t>Spectrum regulatory</a:t>
            </a:r>
          </a:p>
          <a:p>
            <a:pPr marL="400050">
              <a:buFont typeface="Arial" panose="020B0604020202020204" pitchFamily="34" charset="0"/>
              <a:buChar char="•"/>
            </a:pPr>
            <a:endParaRPr lang="en-US" sz="1800" dirty="0"/>
          </a:p>
          <a:p>
            <a:endParaRPr lang="en-US" sz="1800" dirty="0"/>
          </a:p>
        </p:txBody>
      </p:sp>
      <p:sp>
        <p:nvSpPr>
          <p:cNvPr id="7" name="Footer Placeholder 6">
            <a:extLst>
              <a:ext uri="{FF2B5EF4-FFF2-40B4-BE49-F238E27FC236}">
                <a16:creationId xmlns:a16="http://schemas.microsoft.com/office/drawing/2014/main" id="{58FD91EF-15FE-4642-BF2A-E1E3D9BC4E95}"/>
              </a:ext>
            </a:extLst>
          </p:cNvPr>
          <p:cNvSpPr>
            <a:spLocks noGrp="1"/>
          </p:cNvSpPr>
          <p:nvPr>
            <p:ph type="ftr" idx="14"/>
          </p:nvPr>
        </p:nvSpPr>
        <p:spPr/>
        <p:txBody>
          <a:bodyPr/>
          <a:lstStyle/>
          <a:p>
            <a:r>
              <a:rPr lang="en-GB"/>
              <a:t>Carlos Cordeiro, Intel</a:t>
            </a:r>
            <a:endParaRPr lang="en-GB" dirty="0"/>
          </a:p>
        </p:txBody>
      </p:sp>
      <p:sp>
        <p:nvSpPr>
          <p:cNvPr id="8" name="Slide Number Placeholder 7">
            <a:extLst>
              <a:ext uri="{FF2B5EF4-FFF2-40B4-BE49-F238E27FC236}">
                <a16:creationId xmlns:a16="http://schemas.microsoft.com/office/drawing/2014/main" id="{D04EAB13-5FA7-42D6-8ECF-E1B1FE85473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9" name="Date Placeholder 8">
            <a:extLst>
              <a:ext uri="{FF2B5EF4-FFF2-40B4-BE49-F238E27FC236}">
                <a16:creationId xmlns:a16="http://schemas.microsoft.com/office/drawing/2014/main" id="{3E782120-48BF-4F98-806B-348EA075B9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868344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D8AF-5272-4704-BC04-8480073AF230}"/>
              </a:ext>
            </a:extLst>
          </p:cNvPr>
          <p:cNvSpPr>
            <a:spLocks noGrp="1"/>
          </p:cNvSpPr>
          <p:nvPr>
            <p:ph type="title"/>
          </p:nvPr>
        </p:nvSpPr>
        <p:spPr/>
        <p:txBody>
          <a:bodyPr/>
          <a:lstStyle/>
          <a:p>
            <a:r>
              <a:rPr lang="en-US" dirty="0"/>
              <a:t>Recent publications</a:t>
            </a:r>
          </a:p>
        </p:txBody>
      </p:sp>
      <p:sp>
        <p:nvSpPr>
          <p:cNvPr id="3" name="Content Placeholder 2">
            <a:extLst>
              <a:ext uri="{FF2B5EF4-FFF2-40B4-BE49-F238E27FC236}">
                <a16:creationId xmlns:a16="http://schemas.microsoft.com/office/drawing/2014/main" id="{8EA4A555-5D1F-4FFE-A1C4-CB82438539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hlinkClick r:id="rId2">
                  <a:extLst>
                    <a:ext uri="{A12FA001-AC4F-418D-AE19-62706E023703}">
                      <ahyp:hlinkClr xmlns:ahyp="http://schemas.microsoft.com/office/drawing/2018/hyperlinkcolor" val="tx"/>
                    </a:ext>
                  </a:extLst>
                </a:hlinkClick>
              </a:rPr>
              <a:t>Wi-Fi Alliance® AFC specifications and tools streamline standard power device compliance in Canada</a:t>
            </a:r>
            <a:endParaRPr lang="en-US" dirty="0">
              <a:solidFill>
                <a:schemeClr val="tx1"/>
              </a:solidFill>
            </a:endParaRPr>
          </a:p>
          <a:p>
            <a:pPr>
              <a:buFont typeface="Arial" panose="020B0604020202020204" pitchFamily="34" charset="0"/>
              <a:buChar char="•"/>
            </a:pPr>
            <a:r>
              <a:rPr lang="en-US" dirty="0">
                <a:solidFill>
                  <a:schemeClr val="tx1"/>
                </a:solidFill>
                <a:hlinkClick r:id="rId3">
                  <a:extLst>
                    <a:ext uri="{A12FA001-AC4F-418D-AE19-62706E023703}">
                      <ahyp:hlinkClr xmlns:ahyp="http://schemas.microsoft.com/office/drawing/2018/hyperlinkcolor" val="tx"/>
                    </a:ext>
                  </a:extLst>
                </a:hlinkClick>
              </a:rPr>
              <a:t>Wi-Fi Alliance® congratulates NTIA spectrum team on the National Spectrum Strategy Implementation Plan</a:t>
            </a:r>
            <a:endParaRPr lang="en-US" dirty="0">
              <a:solidFill>
                <a:schemeClr val="tx1"/>
              </a:solidFill>
            </a:endParaRPr>
          </a:p>
          <a:p>
            <a:pPr>
              <a:buFont typeface="Arial" panose="020B0604020202020204" pitchFamily="34" charset="0"/>
              <a:buChar char="•"/>
            </a:pPr>
            <a:r>
              <a:rPr lang="en-US" dirty="0">
                <a:solidFill>
                  <a:schemeClr val="tx1"/>
                </a:solidFill>
                <a:hlinkClick r:id="rId4">
                  <a:extLst>
                    <a:ext uri="{A12FA001-AC4F-418D-AE19-62706E023703}">
                      <ahyp:hlinkClr xmlns:ahyp="http://schemas.microsoft.com/office/drawing/2018/hyperlinkcolor" val="tx"/>
                    </a:ext>
                  </a:extLst>
                </a:hlinkClick>
              </a:rPr>
              <a:t>Wi-Fi Alliance® applauds Automated Frequency Coordination (AFC) system approval by Federal Communications Commission (FCC)</a:t>
            </a:r>
            <a:endParaRPr lang="en-US" dirty="0">
              <a:solidFill>
                <a:schemeClr val="tx1"/>
              </a:solidFill>
            </a:endParaRPr>
          </a:p>
          <a:p>
            <a:pPr>
              <a:buFont typeface="Arial" panose="020B0604020202020204" pitchFamily="34" charset="0"/>
              <a:buChar char="•"/>
            </a:pPr>
            <a:r>
              <a:rPr lang="en-US" dirty="0">
                <a:solidFill>
                  <a:schemeClr val="tx1"/>
                </a:solidFill>
                <a:hlinkClick r:id="rId5">
                  <a:extLst>
                    <a:ext uri="{A12FA001-AC4F-418D-AE19-62706E023703}">
                      <ahyp:hlinkClr xmlns:ahyp="http://schemas.microsoft.com/office/drawing/2018/hyperlinkcolor" val="tx"/>
                    </a:ext>
                  </a:extLst>
                </a:hlinkClick>
              </a:rPr>
              <a:t>Wi-Fi Alliance® celebrates 25 years of Wi-Fi® innovation and impact</a:t>
            </a:r>
            <a:endParaRPr lang="en-US" dirty="0">
              <a:solidFill>
                <a:schemeClr val="tx1"/>
              </a:solidFill>
            </a:endParaRPr>
          </a:p>
          <a:p>
            <a:pPr>
              <a:buFont typeface="Arial" panose="020B0604020202020204" pitchFamily="34" charset="0"/>
              <a:buChar char="•"/>
            </a:pPr>
            <a:r>
              <a:rPr lang="en-US" dirty="0">
                <a:solidFill>
                  <a:schemeClr val="tx1"/>
                </a:solidFill>
                <a:hlinkClick r:id="rId6">
                  <a:extLst>
                    <a:ext uri="{A12FA001-AC4F-418D-AE19-62706E023703}">
                      <ahyp:hlinkClr xmlns:ahyp="http://schemas.microsoft.com/office/drawing/2018/hyperlinkcolor" val="tx"/>
                    </a:ext>
                  </a:extLst>
                </a:hlinkClick>
              </a:rPr>
              <a:t>Wi-Fi Alliance® members showcase value of Wi-Fi CERTIFIED®</a:t>
            </a:r>
            <a:endParaRPr lang="en-US" dirty="0">
              <a:solidFill>
                <a:schemeClr val="tx1"/>
              </a:solidFill>
            </a:endParaRPr>
          </a:p>
        </p:txBody>
      </p:sp>
      <p:sp>
        <p:nvSpPr>
          <p:cNvPr id="7" name="Footer Placeholder 6">
            <a:extLst>
              <a:ext uri="{FF2B5EF4-FFF2-40B4-BE49-F238E27FC236}">
                <a16:creationId xmlns:a16="http://schemas.microsoft.com/office/drawing/2014/main" id="{E945218F-CCCE-42BD-9962-37122E5B43AA}"/>
              </a:ext>
            </a:extLst>
          </p:cNvPr>
          <p:cNvSpPr>
            <a:spLocks noGrp="1"/>
          </p:cNvSpPr>
          <p:nvPr>
            <p:ph type="ftr" idx="14"/>
          </p:nvPr>
        </p:nvSpPr>
        <p:spPr/>
        <p:txBody>
          <a:bodyPr/>
          <a:lstStyle/>
          <a:p>
            <a:r>
              <a:rPr lang="en-GB"/>
              <a:t>Carlos Cordeiro, Intel</a:t>
            </a:r>
            <a:endParaRPr lang="en-GB" dirty="0"/>
          </a:p>
        </p:txBody>
      </p:sp>
      <p:sp>
        <p:nvSpPr>
          <p:cNvPr id="8" name="Slide Number Placeholder 7">
            <a:extLst>
              <a:ext uri="{FF2B5EF4-FFF2-40B4-BE49-F238E27FC236}">
                <a16:creationId xmlns:a16="http://schemas.microsoft.com/office/drawing/2014/main" id="{0FD50AF8-6B14-4561-9DED-9D5B3CB7E4F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9" name="Date Placeholder 8">
            <a:extLst>
              <a:ext uri="{FF2B5EF4-FFF2-40B4-BE49-F238E27FC236}">
                <a16:creationId xmlns:a16="http://schemas.microsoft.com/office/drawing/2014/main" id="{431A9C36-6966-4C35-B7CE-832E34B3C0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913004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Further information</a:t>
            </a:r>
            <a:endParaRPr lang="en-GB" dirty="0"/>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a:t>For more information on current areas of work, see </a:t>
            </a:r>
            <a:r>
              <a:rPr lang="en-US" dirty="0">
                <a:solidFill>
                  <a:schemeClr val="tx1"/>
                </a:solidFill>
                <a:hlinkClick r:id="rId3">
                  <a:extLst>
                    <a:ext uri="{A12FA001-AC4F-418D-AE19-62706E023703}">
                      <ahyp:hlinkClr xmlns:ahyp="http://schemas.microsoft.com/office/drawing/2018/hyperlinkcolor" val="tx"/>
                    </a:ext>
                  </a:extLst>
                </a:hlinkClick>
              </a:rPr>
              <a:t>http://www.wi-fi.org/who-we-are/current-work-areas</a:t>
            </a:r>
            <a:r>
              <a:rPr lang="en-US" dirty="0">
                <a:solidFill>
                  <a:schemeClr val="tx1"/>
                </a:solidFill>
              </a:rPr>
              <a:t> </a:t>
            </a:r>
          </a:p>
          <a:p>
            <a:pPr>
              <a:buFont typeface="Arial" panose="020B0604020202020204" pitchFamily="34" charset="0"/>
              <a:buChar char="•"/>
            </a:pPr>
            <a:endParaRPr lang="en-US" dirty="0"/>
          </a:p>
          <a:p>
            <a:pPr>
              <a:buFont typeface="Arial" panose="020B0604020202020204" pitchFamily="34" charset="0"/>
              <a:buChar char="•"/>
            </a:pPr>
            <a:r>
              <a:rPr lang="en-US" dirty="0"/>
              <a:t>If these sound like </a:t>
            </a:r>
            <a:r>
              <a:rPr lang="en-US" dirty="0">
                <a:solidFill>
                  <a:schemeClr val="tx1"/>
                </a:solidFill>
              </a:rPr>
              <a:t>interesting topics, please plan to sign up and participate</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Further general information at </a:t>
            </a:r>
            <a:r>
              <a:rPr lang="en-US" dirty="0">
                <a:solidFill>
                  <a:schemeClr val="tx1"/>
                </a:solidFill>
                <a:hlinkClick r:id="rId4">
                  <a:extLst>
                    <a:ext uri="{A12FA001-AC4F-418D-AE19-62706E023703}">
                      <ahyp:hlinkClr xmlns:ahyp="http://schemas.microsoft.com/office/drawing/2018/hyperlinkcolor" val="tx"/>
                    </a:ext>
                  </a:extLst>
                </a:hlinkClick>
              </a:rPr>
              <a:t>http://www.wi-fi.org/</a:t>
            </a:r>
            <a:r>
              <a:rPr lang="en-US" dirty="0">
                <a:solidFill>
                  <a:schemeClr val="tx1"/>
                </a:solidFill>
              </a:rPr>
              <a:t> </a:t>
            </a:r>
          </a:p>
          <a:p>
            <a:pPr marL="0" indent="0"/>
            <a:endParaRPr lang="en-GB" dirty="0"/>
          </a:p>
        </p:txBody>
      </p:sp>
      <p:sp>
        <p:nvSpPr>
          <p:cNvPr id="3" name="Footer Placeholder 2">
            <a:extLst>
              <a:ext uri="{FF2B5EF4-FFF2-40B4-BE49-F238E27FC236}">
                <a16:creationId xmlns:a16="http://schemas.microsoft.com/office/drawing/2014/main" id="{93403674-B083-47D7-AA20-1F4391F2B464}"/>
              </a:ext>
            </a:extLst>
          </p:cNvPr>
          <p:cNvSpPr>
            <a:spLocks noGrp="1"/>
          </p:cNvSpPr>
          <p:nvPr>
            <p:ph type="ftr" idx="14"/>
          </p:nvPr>
        </p:nvSpPr>
        <p:spPr/>
        <p:txBody>
          <a:bodyPr/>
          <a:lstStyle/>
          <a:p>
            <a:r>
              <a:rPr lang="en-GB"/>
              <a:t>Carlos Cordeiro, Intel</a:t>
            </a:r>
            <a:endParaRPr lang="en-GB" dirty="0"/>
          </a:p>
        </p:txBody>
      </p:sp>
      <p:sp>
        <p:nvSpPr>
          <p:cNvPr id="7" name="Slide Number Placeholder 6">
            <a:extLst>
              <a:ext uri="{FF2B5EF4-FFF2-40B4-BE49-F238E27FC236}">
                <a16:creationId xmlns:a16="http://schemas.microsoft.com/office/drawing/2014/main" id="{A0018DD7-E7AF-4BBA-AC22-1990BCE4AF0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8" name="Date Placeholder 7">
            <a:extLst>
              <a:ext uri="{FF2B5EF4-FFF2-40B4-BE49-F238E27FC236}">
                <a16:creationId xmlns:a16="http://schemas.microsoft.com/office/drawing/2014/main" id="{83006331-0DFF-4199-823E-5220533C0A2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139280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2209800" y="1524000"/>
            <a:ext cx="7772400" cy="381000"/>
          </a:xfrm>
          <a:noFill/>
        </p:spPr>
        <p:txBody>
          <a:bodyPr/>
          <a:lstStyle/>
          <a:p>
            <a:pPr algn="ctr">
              <a:lnSpc>
                <a:spcPct val="90000"/>
              </a:lnSpc>
              <a:buFontTx/>
              <a:buNone/>
            </a:pPr>
            <a:r>
              <a:rPr lang="en-US" sz="2000" dirty="0"/>
              <a:t>Date:</a:t>
            </a:r>
            <a:r>
              <a:rPr lang="en-US" sz="2000" b="0" dirty="0"/>
              <a:t> 2024-05-15</a:t>
            </a:r>
          </a:p>
        </p:txBody>
      </p:sp>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2371726" y="2520951"/>
          <a:ext cx="7191375" cy="925513"/>
        </p:xfrm>
        <a:graphic>
          <a:graphicData uri="http://schemas.openxmlformats.org/presentationml/2006/ole">
            <mc:AlternateContent xmlns:mc="http://schemas.openxmlformats.org/markup-compatibility/2006">
              <mc:Choice xmlns:v="urn:schemas-microsoft-com:vml" Requires="v">
                <p:oleObj spid="_x0000_s15366" name="Document" r:id="rId4" imgW="8255000" imgH="1066800" progId="Word.Document.8">
                  <p:embed/>
                </p:oleObj>
              </mc:Choice>
              <mc:Fallback>
                <p:oleObj name="Document" r:id="rId4" imgW="8255000" imgH="1066800" progId="Word.Document.8">
                  <p:embed/>
                  <p:pic>
                    <p:nvPicPr>
                      <p:cNvPr id="2055" name="Object 11"/>
                      <p:cNvPicPr>
                        <a:picLocks noChangeAspect="1" noChangeArrowheads="1"/>
                      </p:cNvPicPr>
                      <p:nvPr/>
                    </p:nvPicPr>
                    <p:blipFill>
                      <a:blip r:embed="rId5"/>
                      <a:srcRect/>
                      <a:stretch>
                        <a:fillRect/>
                      </a:stretch>
                    </p:blipFill>
                    <p:spPr bwMode="auto">
                      <a:xfrm>
                        <a:off x="2371726" y="2520951"/>
                        <a:ext cx="7191375" cy="925513"/>
                      </a:xfrm>
                      <a:prstGeom prst="rect">
                        <a:avLst/>
                      </a:prstGeom>
                      <a:noFill/>
                      <a:ln>
                        <a:noFill/>
                      </a:ln>
                      <a:effectLst/>
                    </p:spPr>
                  </p:pic>
                </p:oleObj>
              </mc:Fallback>
            </mc:AlternateContent>
          </a:graphicData>
        </a:graphic>
      </p:graphicFrame>
      <p:sp>
        <p:nvSpPr>
          <p:cNvPr id="2" name="Footer Placeholder 1">
            <a:extLst>
              <a:ext uri="{FF2B5EF4-FFF2-40B4-BE49-F238E27FC236}">
                <a16:creationId xmlns:a16="http://schemas.microsoft.com/office/drawing/2014/main" id="{C164A6C2-D521-4EE6-9DC8-32F066BB51E8}"/>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9A514072-7C93-4F0F-A674-64A26AFAF23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4" name="Date Placeholder 3">
            <a:extLst>
              <a:ext uri="{FF2B5EF4-FFF2-40B4-BE49-F238E27FC236}">
                <a16:creationId xmlns:a16="http://schemas.microsoft.com/office/drawing/2014/main" id="{D99EF361-3A2A-4B2A-A4B6-2F730937D4F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186532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May 2024.</a:t>
            </a:r>
          </a:p>
        </p:txBody>
      </p:sp>
      <p:sp>
        <p:nvSpPr>
          <p:cNvPr id="2" name="Footer Placeholder 1">
            <a:extLst>
              <a:ext uri="{FF2B5EF4-FFF2-40B4-BE49-F238E27FC236}">
                <a16:creationId xmlns:a16="http://schemas.microsoft.com/office/drawing/2014/main" id="{6C040890-1FC3-49CD-9FE4-FB8157FCD1C7}"/>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30FF3103-602C-455A-95C8-E4063E0B54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4" name="Date Placeholder 3">
            <a:extLst>
              <a:ext uri="{FF2B5EF4-FFF2-40B4-BE49-F238E27FC236}">
                <a16:creationId xmlns:a16="http://schemas.microsoft.com/office/drawing/2014/main" id="{FFE7EB22-A1AD-4699-8DF6-3E4E928796C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521583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July 20-26 – Vancouver, BC, CA</a:t>
            </a:r>
          </a:p>
          <a:p>
            <a:pPr lvl="1"/>
            <a:r>
              <a:rPr lang="en-US" dirty="0"/>
              <a:t>November 2-8 – Dublin, IE</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 name="Footer Placeholder 1">
            <a:extLst>
              <a:ext uri="{FF2B5EF4-FFF2-40B4-BE49-F238E27FC236}">
                <a16:creationId xmlns:a16="http://schemas.microsoft.com/office/drawing/2014/main" id="{3ECBD6FF-552A-4236-ACBF-E1FF0B8CCB9C}"/>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FBD0D4EA-8B4B-4221-820F-E37E9490FB0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4" name="Date Placeholder 3">
            <a:extLst>
              <a:ext uri="{FF2B5EF4-FFF2-40B4-BE49-F238E27FC236}">
                <a16:creationId xmlns:a16="http://schemas.microsoft.com/office/drawing/2014/main" id="{4B7458A3-6544-4AB9-82DB-91B01C11A9A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3402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Planning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starts in May 2024 and completes in July 2024</a:t>
            </a:r>
          </a:p>
          <a:p>
            <a:pPr>
              <a:buFont typeface="Arial" panose="020B0604020202020204" pitchFamily="34" charset="0"/>
              <a:buChar char="•"/>
            </a:pPr>
            <a:r>
              <a:rPr lang="en-US" sz="2000" b="0" dirty="0"/>
              <a:t>Initial draft with volunteers’ assignments:</a:t>
            </a:r>
          </a:p>
          <a:p>
            <a:pPr lvl="1">
              <a:buFont typeface="Arial" panose="020B0604020202020204" pitchFamily="34" charset="0"/>
              <a:buChar char="•"/>
            </a:pPr>
            <a:r>
              <a:rPr lang="en-US" sz="1600" b="0" dirty="0">
                <a:hlinkClick r:id="rId3"/>
              </a:rPr>
              <a:t>https://mentor.ieee.org/802.11/dcn/24/11-24-0879-00-0000-ieee-p802-11bk-d2-0-mandatory-draft-review-mdr-report.docx</a:t>
            </a:r>
            <a:endParaRPr lang="en-US" sz="1600" dirty="0"/>
          </a:p>
          <a:p>
            <a:pPr lvl="1">
              <a:buFont typeface="Arial" panose="020B0604020202020204" pitchFamily="34" charset="0"/>
              <a:buChar char="•"/>
            </a:pPr>
            <a:r>
              <a:rPr lang="en-US" sz="1600" dirty="0"/>
              <a:t>Deadline to complete reviews is July 1st, 2024</a:t>
            </a:r>
          </a:p>
          <a:p>
            <a:pPr lvl="1">
              <a:buFont typeface="Arial" panose="020B0604020202020204" pitchFamily="34" charset="0"/>
              <a:buChar char="•"/>
            </a:pPr>
            <a:r>
              <a:rPr lang="en-US" sz="1600" b="0" dirty="0"/>
              <a:t>Will setup a review meeting in the week of July 8</a:t>
            </a:r>
            <a:r>
              <a:rPr lang="en-US" sz="1600" b="0" baseline="30000" dirty="0"/>
              <a:t>th</a:t>
            </a:r>
            <a:r>
              <a:rPr lang="en-US" sz="1600" baseline="30000" dirty="0"/>
              <a:t>. </a:t>
            </a:r>
            <a:endParaRPr lang="en-US" sz="1600" b="0" dirty="0"/>
          </a:p>
          <a:p>
            <a:endParaRPr lang="en-US" sz="2000" b="0" dirty="0"/>
          </a:p>
        </p:txBody>
      </p:sp>
      <p:sp>
        <p:nvSpPr>
          <p:cNvPr id="3" name="Footer Placeholder 2">
            <a:extLst>
              <a:ext uri="{FF2B5EF4-FFF2-40B4-BE49-F238E27FC236}">
                <a16:creationId xmlns:a16="http://schemas.microsoft.com/office/drawing/2014/main" id="{6E24CA77-A93F-4292-BEB6-D14D8E3F3CCC}"/>
              </a:ext>
            </a:extLst>
          </p:cNvPr>
          <p:cNvSpPr>
            <a:spLocks noGrp="1"/>
          </p:cNvSpPr>
          <p:nvPr>
            <p:ph type="ftr" idx="14"/>
          </p:nvPr>
        </p:nvSpPr>
        <p:spPr/>
        <p:txBody>
          <a:bodyPr/>
          <a:lstStyle/>
          <a:p>
            <a:r>
              <a:rPr lang="en-GB"/>
              <a:t>Emily Qi, Intel</a:t>
            </a:r>
            <a:endParaRPr lang="en-GB" dirty="0"/>
          </a:p>
        </p:txBody>
      </p:sp>
      <p:sp>
        <p:nvSpPr>
          <p:cNvPr id="7" name="Slide Number Placeholder 6">
            <a:extLst>
              <a:ext uri="{FF2B5EF4-FFF2-40B4-BE49-F238E27FC236}">
                <a16:creationId xmlns:a16="http://schemas.microsoft.com/office/drawing/2014/main" id="{665F9A23-6719-45AE-A032-3A405997152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8" name="Date Placeholder 7">
            <a:extLst>
              <a:ext uri="{FF2B5EF4-FFF2-40B4-BE49-F238E27FC236}">
                <a16:creationId xmlns:a16="http://schemas.microsoft.com/office/drawing/2014/main" id="{AE35D4B1-5410-4CC9-A51E-5324D8FD510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98527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February 16, 2024</a:t>
            </a:r>
          </a:p>
          <a:p>
            <a:pPr lvl="2">
              <a:lnSpc>
                <a:spcPct val="80000"/>
              </a:lnSpc>
              <a:defRPr/>
            </a:pPr>
            <a:r>
              <a:rPr lang="en-US" sz="1400" dirty="0"/>
              <a:t>Notifications of IEEE 802.11bf PAR modification and IEEE 802.11pb PAR and CSD</a:t>
            </a:r>
          </a:p>
          <a:p>
            <a:pPr lvl="2">
              <a:lnSpc>
                <a:spcPct val="80000"/>
              </a:lnSpc>
              <a:defRPr/>
            </a:pPr>
            <a:r>
              <a:rPr lang="en-US" sz="1400" dirty="0"/>
              <a:t>“Transfer” of RFC 8110 (Opportunistic Wireless Encryption) to IEEE 802.11</a:t>
            </a:r>
          </a:p>
        </p:txBody>
      </p:sp>
      <p:sp>
        <p:nvSpPr>
          <p:cNvPr id="2" name="Footer Placeholder 1">
            <a:extLst>
              <a:ext uri="{FF2B5EF4-FFF2-40B4-BE49-F238E27FC236}">
                <a16:creationId xmlns:a16="http://schemas.microsoft.com/office/drawing/2014/main" id="{1D9D48B5-571B-4548-A81A-3FD8D8B1CF83}"/>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23101666-5EB9-4F6B-A558-93B3B9BE24B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4" name="Date Placeholder 3">
            <a:extLst>
              <a:ext uri="{FF2B5EF4-FFF2-40B4-BE49-F238E27FC236}">
                <a16:creationId xmlns:a16="http://schemas.microsoft.com/office/drawing/2014/main" id="{D6FDCFFA-E86E-45F2-8479-5C23514B26DC}"/>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297258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hlinkClick r:id="rId3"/>
              </a:rPr>
              <a:t>RFC 9542</a:t>
            </a:r>
            <a:r>
              <a:rPr lang="en-US" b="0" dirty="0">
                <a:solidFill>
                  <a:srgbClr val="000000"/>
                </a:solidFill>
                <a:ea typeface="Arial Unicode MS" pitchFamily="34" charset="-128"/>
                <a:cs typeface="Arial Unicode MS" pitchFamily="34" charset="-128"/>
              </a:rPr>
              <a:t> on “IANA Considerations and IETF Protocol and Documentation Usage for IEEE 802 Parameters”, April 2024. Updates and obsoletes </a:t>
            </a:r>
            <a:r>
              <a:rPr lang="en-US" b="0" dirty="0">
                <a:solidFill>
                  <a:srgbClr val="000000"/>
                </a:solidFill>
                <a:ea typeface="Arial Unicode MS" pitchFamily="34" charset="-128"/>
                <a:cs typeface="Arial Unicode MS" pitchFamily="34" charset="-128"/>
                <a:hlinkClick r:id="rId4"/>
              </a:rPr>
              <a:t>RFC 7042</a:t>
            </a:r>
            <a:r>
              <a:rPr lang="en-US" b="0" dirty="0">
                <a:solidFill>
                  <a:srgbClr val="000000"/>
                </a:solidFill>
                <a:ea typeface="Arial Unicode MS" pitchFamily="34" charset="-128"/>
                <a:cs typeface="Arial Unicode MS" pitchFamily="34" charset="-128"/>
              </a:rPr>
              <a:t>.</a:t>
            </a:r>
          </a:p>
          <a:p>
            <a:pPr>
              <a:lnSpc>
                <a:spcPct val="80000"/>
              </a:lnSpc>
              <a:defRPr/>
            </a:pPr>
            <a:r>
              <a:rPr lang="en-US" b="0" dirty="0">
                <a:solidFill>
                  <a:srgbClr val="000000"/>
                </a:solidFill>
                <a:ea typeface="Arial Unicode MS" pitchFamily="34" charset="-128"/>
                <a:cs typeface="Arial Unicode MS" pitchFamily="34" charset="-128"/>
                <a:hlinkClick r:id="rId5"/>
              </a:rPr>
              <a:t>RFC 9562</a:t>
            </a:r>
            <a:r>
              <a:rPr lang="en-US" b="0" dirty="0">
                <a:solidFill>
                  <a:srgbClr val="000000"/>
                </a:solidFill>
                <a:ea typeface="Arial Unicode MS" pitchFamily="34" charset="-128"/>
                <a:cs typeface="Arial Unicode MS" pitchFamily="34" charset="-128"/>
              </a:rPr>
              <a:t> on “Universally Unique </a:t>
            </a:r>
            <a:r>
              <a:rPr lang="en-US" b="0" dirty="0" err="1">
                <a:solidFill>
                  <a:srgbClr val="000000"/>
                </a:solidFill>
                <a:ea typeface="Arial Unicode MS" pitchFamily="34" charset="-128"/>
                <a:cs typeface="Arial Unicode MS" pitchFamily="34" charset="-128"/>
              </a:rPr>
              <a:t>IDentifiers</a:t>
            </a:r>
            <a:r>
              <a:rPr lang="en-US" b="0" dirty="0">
                <a:solidFill>
                  <a:srgbClr val="000000"/>
                </a:solidFill>
                <a:ea typeface="Arial Unicode MS" pitchFamily="34" charset="-128"/>
                <a:cs typeface="Arial Unicode MS" pitchFamily="34" charset="-128"/>
              </a:rPr>
              <a:t> (UUIDs)”, May 2024. Mentions IEEE 802.11bh!</a:t>
            </a:r>
          </a:p>
        </p:txBody>
      </p:sp>
      <p:sp>
        <p:nvSpPr>
          <p:cNvPr id="2" name="Footer Placeholder 1">
            <a:extLst>
              <a:ext uri="{FF2B5EF4-FFF2-40B4-BE49-F238E27FC236}">
                <a16:creationId xmlns:a16="http://schemas.microsoft.com/office/drawing/2014/main" id="{3A44379C-9162-4ADE-8AF5-2213CE358ECF}"/>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4E114C0D-2E19-4859-AED7-C3C1E1EAB8D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4" name="Date Placeholder 3">
            <a:extLst>
              <a:ext uri="{FF2B5EF4-FFF2-40B4-BE49-F238E27FC236}">
                <a16:creationId xmlns:a16="http://schemas.microsoft.com/office/drawing/2014/main" id="{DDF3ECC0-B6B9-416A-91B3-524ED59CC7A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163240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120 July 20-26, 2024</a:t>
            </a:r>
          </a:p>
        </p:txBody>
      </p:sp>
      <p:sp>
        <p:nvSpPr>
          <p:cNvPr id="20486" name="Rectangle 3"/>
          <p:cNvSpPr>
            <a:spLocks noGrp="1" noChangeArrowheads="1"/>
          </p:cNvSpPr>
          <p:nvPr>
            <p:ph idx="1"/>
          </p:nvPr>
        </p:nvSpPr>
        <p:spPr>
          <a:xfrm>
            <a:off x="2209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4066234352"/>
              </p:ext>
            </p:extLst>
          </p:nvPr>
        </p:nvGraphicFramePr>
        <p:xfrm>
          <a:off x="2607221" y="2574504"/>
          <a:ext cx="6977557" cy="1570248"/>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5"/>
                        </a:rPr>
                        <a:t>alldispatch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r h="523416">
                <a:tc>
                  <a:txBody>
                    <a:bodyPr/>
                    <a:lstStyle/>
                    <a:p>
                      <a:r>
                        <a:rPr lang="en-US" dirty="0">
                          <a:hlinkClick r:id="rId6"/>
                        </a:rPr>
                        <a:t>spice</a:t>
                      </a:r>
                      <a:endParaRPr lang="en-US" dirty="0"/>
                    </a:p>
                  </a:txBody>
                  <a:tcPr anchor="ctr"/>
                </a:tc>
                <a:tc>
                  <a:txBody>
                    <a:bodyPr/>
                    <a:lstStyle/>
                    <a:p>
                      <a:r>
                        <a:rPr lang="en-US" dirty="0"/>
                        <a:t>Secure Patterns for Internet </a:t>
                      </a:r>
                      <a:r>
                        <a:rPr lang="en-US" dirty="0" err="1"/>
                        <a:t>CrEdentials</a:t>
                      </a:r>
                      <a:endParaRPr lang="en-US" dirty="0"/>
                    </a:p>
                  </a:txBody>
                  <a:tcPr anchor="ctr"/>
                </a:tc>
                <a:extLst>
                  <a:ext uri="{0D108BD9-81ED-4DB2-BD59-A6C34878D82A}">
                    <a16:rowId xmlns:a16="http://schemas.microsoft.com/office/drawing/2014/main" val="902884817"/>
                  </a:ext>
                </a:extLst>
              </a:tr>
            </a:tbl>
          </a:graphicData>
        </a:graphic>
      </p:graphicFrame>
      <p:sp>
        <p:nvSpPr>
          <p:cNvPr id="3" name="Footer Placeholder 2">
            <a:extLst>
              <a:ext uri="{FF2B5EF4-FFF2-40B4-BE49-F238E27FC236}">
                <a16:creationId xmlns:a16="http://schemas.microsoft.com/office/drawing/2014/main" id="{0A51E35C-13B5-43F6-B21F-1C1E5A04B528}"/>
              </a:ext>
            </a:extLst>
          </p:cNvPr>
          <p:cNvSpPr>
            <a:spLocks noGrp="1"/>
          </p:cNvSpPr>
          <p:nvPr>
            <p:ph type="ftr" idx="14"/>
          </p:nvPr>
        </p:nvSpPr>
        <p:spPr/>
        <p:txBody>
          <a:bodyPr/>
          <a:lstStyle/>
          <a:p>
            <a:r>
              <a:rPr lang="en-GB"/>
              <a:t>Peter Yee, NSA-CSD</a:t>
            </a:r>
            <a:endParaRPr lang="en-GB" dirty="0"/>
          </a:p>
        </p:txBody>
      </p:sp>
      <p:sp>
        <p:nvSpPr>
          <p:cNvPr id="4" name="Slide Number Placeholder 3">
            <a:extLst>
              <a:ext uri="{FF2B5EF4-FFF2-40B4-BE49-F238E27FC236}">
                <a16:creationId xmlns:a16="http://schemas.microsoft.com/office/drawing/2014/main" id="{B344C9BF-7907-4B18-842D-8E377C100FE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Date Placeholder 4">
            <a:extLst>
              <a:ext uri="{FF2B5EF4-FFF2-40B4-BE49-F238E27FC236}">
                <a16:creationId xmlns:a16="http://schemas.microsoft.com/office/drawing/2014/main" id="{75C4A265-8046-47C3-8F56-EAC1EEBAF4B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22423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2209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graphicFrame>
        <p:nvGraphicFramePr>
          <p:cNvPr id="2" name="Table 1"/>
          <p:cNvGraphicFramePr>
            <a:graphicFrameLocks noGrp="1"/>
          </p:cNvGraphicFramePr>
          <p:nvPr>
            <p:extLst>
              <p:ext uri="{D42A27DB-BD31-4B8C-83A1-F6EECF244321}">
                <p14:modId xmlns:p14="http://schemas.microsoft.com/office/powerpoint/2010/main" val="383570496"/>
              </p:ext>
            </p:extLst>
          </p:nvPr>
        </p:nvGraphicFramePr>
        <p:xfrm>
          <a:off x="2514600" y="1983626"/>
          <a:ext cx="6977558" cy="409588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asdf</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A Semantic Definition Format for Data and Interactions of Things</a:t>
                      </a:r>
                      <a:endParaRPr lang="en-US" sz="1800" b="0" dirty="0"/>
                    </a:p>
                  </a:txBody>
                  <a:tcPr marL="70945" marR="70945" marT="35472" marB="35472" anchor="ctr"/>
                </a:tc>
                <a:extLst>
                  <a:ext uri="{0D108BD9-81ED-4DB2-BD59-A6C34878D82A}">
                    <a16:rowId xmlns:a16="http://schemas.microsoft.com/office/drawing/2014/main" val="2073386979"/>
                  </a:ext>
                </a:extLst>
              </a:tr>
              <a:tr h="496614">
                <a:tc>
                  <a:txBody>
                    <a:bodyPr/>
                    <a:lstStyle/>
                    <a:p>
                      <a:r>
                        <a:rPr lang="en-US" dirty="0">
                          <a:hlinkClick r:id="rId8"/>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10"/>
                        </a:rPr>
                        <a:t>deleg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1"/>
                        </a:rPr>
                        <a:t>DNS Delegation</a:t>
                      </a:r>
                      <a:endParaRPr lang="en-US" sz="1800" b="0" dirty="0"/>
                    </a:p>
                  </a:txBody>
                  <a:tcPr marL="70945" marR="70945" marT="35472" marB="35472" anchor="ctr"/>
                </a:tc>
                <a:extLst>
                  <a:ext uri="{0D108BD9-81ED-4DB2-BD59-A6C34878D82A}">
                    <a16:rowId xmlns:a16="http://schemas.microsoft.com/office/drawing/2014/main" val="1669581490"/>
                  </a:ext>
                </a:extLst>
              </a:tr>
              <a:tr h="496614">
                <a:tc>
                  <a:txBody>
                    <a:bodyPr/>
                    <a:lstStyle/>
                    <a:p>
                      <a:r>
                        <a:rPr lang="en-US" dirty="0">
                          <a:hlinkClick r:id="rId12"/>
                        </a:rPr>
                        <a:t>emu</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3"/>
                        </a:rPr>
                        <a:t>EAP Method Update</a:t>
                      </a:r>
                      <a:endParaRPr lang="en-US" sz="1800" b="0" dirty="0"/>
                    </a:p>
                  </a:txBody>
                  <a:tcPr marL="70945" marR="70945" marT="35472" marB="35472" anchor="ctr"/>
                </a:tc>
                <a:extLst>
                  <a:ext uri="{0D108BD9-81ED-4DB2-BD59-A6C34878D82A}">
                    <a16:rowId xmlns:a16="http://schemas.microsoft.com/office/drawing/2014/main" val="3159242430"/>
                  </a:ext>
                </a:extLst>
              </a:tr>
              <a:tr h="496614">
                <a:tc>
                  <a:txBody>
                    <a:bodyPr/>
                    <a:lstStyle/>
                    <a:p>
                      <a:r>
                        <a:rPr lang="en-US" dirty="0">
                          <a:hlinkClick r:id="rId14"/>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Global Routing Operations</a:t>
                      </a:r>
                      <a:endParaRPr lang="en-US" sz="1800" b="0" dirty="0"/>
                    </a:p>
                  </a:txBody>
                  <a:tcPr marL="70945" marR="70945" marT="35472" marB="35472" anchor="ctr"/>
                </a:tc>
                <a:extLst>
                  <a:ext uri="{0D108BD9-81ED-4DB2-BD59-A6C34878D82A}">
                    <a16:rowId xmlns:a16="http://schemas.microsoft.com/office/drawing/2014/main" val="4098274869"/>
                  </a:ext>
                </a:extLst>
              </a:tr>
              <a:tr h="496614">
                <a:tc>
                  <a:txBody>
                    <a:bodyPr/>
                    <a:lstStyle/>
                    <a:p>
                      <a:r>
                        <a:rPr lang="en-US" dirty="0">
                          <a:hlinkClick r:id="rId16"/>
                        </a:rPr>
                        <a:t>mls</a:t>
                      </a:r>
                      <a:endParaRPr lang="en-US" dirty="0"/>
                    </a:p>
                  </a:txBody>
                  <a:tcPr anchor="ctr"/>
                </a:tc>
                <a:tc>
                  <a:txBody>
                    <a:bodyPr/>
                    <a:lstStyle/>
                    <a:p>
                      <a:r>
                        <a:rPr lang="en-US" dirty="0">
                          <a:hlinkClick r:id="rId17"/>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8"/>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9"/>
                        </a:rPr>
                        <a:t>Multiformats</a:t>
                      </a:r>
                      <a:endParaRPr lang="en-US" sz="1800" b="0" dirty="0"/>
                    </a:p>
                  </a:txBody>
                  <a:tcPr marL="70945" marR="70945" marT="35472" marB="35472" anchor="ctr"/>
                </a:tc>
                <a:extLst>
                  <a:ext uri="{0D108BD9-81ED-4DB2-BD59-A6C34878D82A}">
                    <a16:rowId xmlns:a16="http://schemas.microsoft.com/office/drawing/2014/main" val="3416167694"/>
                  </a:ext>
                </a:extLst>
              </a:tr>
            </a:tbl>
          </a:graphicData>
        </a:graphic>
      </p:graphicFrame>
      <p:sp>
        <p:nvSpPr>
          <p:cNvPr id="3" name="Footer Placeholder 2">
            <a:extLst>
              <a:ext uri="{FF2B5EF4-FFF2-40B4-BE49-F238E27FC236}">
                <a16:creationId xmlns:a16="http://schemas.microsoft.com/office/drawing/2014/main" id="{0C8D69ED-AC7C-4CD5-8BEB-F09B6D265E49}"/>
              </a:ext>
            </a:extLst>
          </p:cNvPr>
          <p:cNvSpPr>
            <a:spLocks noGrp="1"/>
          </p:cNvSpPr>
          <p:nvPr>
            <p:ph type="ftr" idx="14"/>
          </p:nvPr>
        </p:nvSpPr>
        <p:spPr/>
        <p:txBody>
          <a:bodyPr/>
          <a:lstStyle/>
          <a:p>
            <a:r>
              <a:rPr lang="en-GB"/>
              <a:t>Peter Yee, NSA-CSD</a:t>
            </a:r>
            <a:endParaRPr lang="en-GB" dirty="0"/>
          </a:p>
        </p:txBody>
      </p:sp>
      <p:sp>
        <p:nvSpPr>
          <p:cNvPr id="4" name="Slide Number Placeholder 3">
            <a:extLst>
              <a:ext uri="{FF2B5EF4-FFF2-40B4-BE49-F238E27FC236}">
                <a16:creationId xmlns:a16="http://schemas.microsoft.com/office/drawing/2014/main" id="{13296352-6B50-461A-AA6F-F6F70E0CD54E}"/>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Date Placeholder 4">
            <a:extLst>
              <a:ext uri="{FF2B5EF4-FFF2-40B4-BE49-F238E27FC236}">
                <a16:creationId xmlns:a16="http://schemas.microsoft.com/office/drawing/2014/main" id="{B9BD484E-39DB-4FC8-8504-4B74F0EF9ED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088656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2209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graphicFrame>
        <p:nvGraphicFramePr>
          <p:cNvPr id="2" name="Table 1"/>
          <p:cNvGraphicFramePr>
            <a:graphicFrameLocks noGrp="1"/>
          </p:cNvGraphicFramePr>
          <p:nvPr>
            <p:extLst>
              <p:ext uri="{D42A27DB-BD31-4B8C-83A1-F6EECF244321}">
                <p14:modId xmlns:p14="http://schemas.microsoft.com/office/powerpoint/2010/main" val="1708876279"/>
              </p:ext>
            </p:extLst>
          </p:nvPr>
        </p:nvGraphicFramePr>
        <p:xfrm>
          <a:off x="2514600" y="1983626"/>
          <a:ext cx="6977558" cy="148984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err="1">
                          <a:hlinkClick r:id="rId4"/>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1248735191"/>
                  </a:ext>
                </a:extLst>
              </a:tr>
              <a:tr h="496614">
                <a:tc>
                  <a:txBody>
                    <a:bodyPr/>
                    <a:lstStyle/>
                    <a:p>
                      <a:r>
                        <a:rPr lang="en-US" dirty="0">
                          <a:hlinkClick r:id="rId6"/>
                        </a:rPr>
                        <a:t>spice</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Secure Patterns for Internet CrEdentials</a:t>
                      </a:r>
                      <a:endParaRPr lang="en-US" sz="1800" b="0" dirty="0"/>
                    </a:p>
                  </a:txBody>
                  <a:tcPr marL="70945" marR="70945" marT="35472" marB="35472" anchor="ctr"/>
                </a:tc>
                <a:extLst>
                  <a:ext uri="{0D108BD9-81ED-4DB2-BD59-A6C34878D82A}">
                    <a16:rowId xmlns:a16="http://schemas.microsoft.com/office/drawing/2014/main" val="2447710368"/>
                  </a:ext>
                </a:extLst>
              </a:tr>
              <a:tr h="496614">
                <a:tc>
                  <a:txBody>
                    <a:bodyPr/>
                    <a:lstStyle/>
                    <a:p>
                      <a:r>
                        <a:rPr lang="en-US" dirty="0">
                          <a:hlinkClick r:id="rId8"/>
                        </a:rPr>
                        <a:t>srv6ops</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SRv6 Operations</a:t>
                      </a:r>
                      <a:endParaRPr lang="en-US" sz="1800" b="0" dirty="0"/>
                    </a:p>
                  </a:txBody>
                  <a:tcPr marL="70945" marR="70945" marT="35472" marB="35472" anchor="ctr"/>
                </a:tc>
                <a:extLst>
                  <a:ext uri="{0D108BD9-81ED-4DB2-BD59-A6C34878D82A}">
                    <a16:rowId xmlns:a16="http://schemas.microsoft.com/office/drawing/2014/main" val="543030989"/>
                  </a:ext>
                </a:extLst>
              </a:tr>
            </a:tbl>
          </a:graphicData>
        </a:graphic>
      </p:graphicFrame>
      <p:sp>
        <p:nvSpPr>
          <p:cNvPr id="3" name="Footer Placeholder 2">
            <a:extLst>
              <a:ext uri="{FF2B5EF4-FFF2-40B4-BE49-F238E27FC236}">
                <a16:creationId xmlns:a16="http://schemas.microsoft.com/office/drawing/2014/main" id="{2B8875CA-6F24-47C6-BB44-C7F78D7B4AB1}"/>
              </a:ext>
            </a:extLst>
          </p:cNvPr>
          <p:cNvSpPr>
            <a:spLocks noGrp="1"/>
          </p:cNvSpPr>
          <p:nvPr>
            <p:ph type="ftr" idx="14"/>
          </p:nvPr>
        </p:nvSpPr>
        <p:spPr/>
        <p:txBody>
          <a:bodyPr/>
          <a:lstStyle/>
          <a:p>
            <a:r>
              <a:rPr lang="en-GB"/>
              <a:t>Peter Yee, NSA-CSD</a:t>
            </a:r>
            <a:endParaRPr lang="en-GB" dirty="0"/>
          </a:p>
        </p:txBody>
      </p:sp>
      <p:sp>
        <p:nvSpPr>
          <p:cNvPr id="4" name="Slide Number Placeholder 3">
            <a:extLst>
              <a:ext uri="{FF2B5EF4-FFF2-40B4-BE49-F238E27FC236}">
                <a16:creationId xmlns:a16="http://schemas.microsoft.com/office/drawing/2014/main" id="{FC7B2186-EFB9-4C89-80D9-5C155D4C364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Date Placeholder 4">
            <a:extLst>
              <a:ext uri="{FF2B5EF4-FFF2-40B4-BE49-F238E27FC236}">
                <a16:creationId xmlns:a16="http://schemas.microsoft.com/office/drawing/2014/main" id="{57FE11F1-E9A6-477B-9E6B-58AC6C83556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9090914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2209800" y="1752600"/>
            <a:ext cx="8077200" cy="4648200"/>
          </a:xfrm>
        </p:spPr>
        <p:txBody>
          <a:bodyPr/>
          <a:lstStyle/>
          <a:p>
            <a:pPr marL="0" indent="0">
              <a:lnSpc>
                <a:spcPct val="80000"/>
              </a:lnSpc>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endParaRPr lang="en-US" sz="1800" dirty="0"/>
          </a:p>
          <a:p>
            <a:pPr marL="0" indent="0">
              <a:lnSpc>
                <a:spcPct val="80000"/>
              </a:lnSpc>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2" name="Footer Placeholder 1">
            <a:extLst>
              <a:ext uri="{FF2B5EF4-FFF2-40B4-BE49-F238E27FC236}">
                <a16:creationId xmlns:a16="http://schemas.microsoft.com/office/drawing/2014/main" id="{336B8095-B28C-4AB8-9BDF-6A58B6DD5AEC}"/>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24A9CA36-9F87-4F94-997C-80457FA38C9D}"/>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4" name="Date Placeholder 3">
            <a:extLst>
              <a:ext uri="{FF2B5EF4-FFF2-40B4-BE49-F238E27FC236}">
                <a16:creationId xmlns:a16="http://schemas.microsoft.com/office/drawing/2014/main" id="{B13B6C35-97D2-4527-ACC4-56F0267B25D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28542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ea typeface="Arial Unicode MS" pitchFamily="34" charset="-128"/>
                <a:cs typeface="Arial Unicode MS" pitchFamily="34" charset="-128"/>
              </a:rPr>
              <a:t>6LO</a:t>
            </a:r>
          </a:p>
          <a:p>
            <a:pPr lvl="1">
              <a:lnSpc>
                <a:spcPct val="80000"/>
              </a:lnSpc>
            </a:pPr>
            <a:r>
              <a:rPr lang="en-GB" sz="1400" dirty="0">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pPr>
            <a:endParaRPr lang="en-US" sz="1400" dirty="0"/>
          </a:p>
          <a:p>
            <a:pPr>
              <a:lnSpc>
                <a:spcPct val="80000"/>
              </a:lnSpc>
            </a:pPr>
            <a:r>
              <a:rPr lang="en-US" sz="1800" dirty="0"/>
              <a:t>Updates</a:t>
            </a:r>
          </a:p>
          <a:p>
            <a:pPr lvl="1">
              <a:lnSpc>
                <a:spcPct val="80000"/>
              </a:lnSpc>
              <a:spcAft>
                <a:spcPts val="600"/>
              </a:spcAft>
            </a:pPr>
            <a:r>
              <a:rPr lang="en-US" sz="1400" dirty="0"/>
              <a:t>Approved for publication (revision needed): IPv6 Neighbor Discovery Multicast and Anycast Address Listener Subscription: </a:t>
            </a:r>
            <a:r>
              <a:rPr lang="en-US" sz="1400" dirty="0">
                <a:hlinkClick r:id="rId4"/>
              </a:rPr>
              <a:t>https://datatracker.ietf.org/doc/draft-ietf-6lo-multicast-registration/</a:t>
            </a:r>
            <a:r>
              <a:rPr lang="en-US" sz="1400" dirty="0"/>
              <a:t> (April 2024)</a:t>
            </a:r>
          </a:p>
          <a:p>
            <a:pPr lvl="2">
              <a:lnSpc>
                <a:spcPct val="80000"/>
              </a:lnSpc>
              <a:spcAft>
                <a:spcPts val="600"/>
              </a:spcAft>
            </a:pPr>
            <a:r>
              <a:rPr lang="en-US" sz="1400" dirty="0"/>
              <a:t>Mentions IEEE 802.11 as one possible Low-power and Lossy Network to which this specification is applicable</a:t>
            </a:r>
          </a:p>
          <a:p>
            <a:pPr lvl="1">
              <a:lnSpc>
                <a:spcPct val="80000"/>
              </a:lnSpc>
              <a:spcAft>
                <a:spcPts val="600"/>
              </a:spcAft>
            </a:pPr>
            <a:r>
              <a:rPr lang="en-US" sz="1400" dirty="0"/>
              <a:t>Some other specifications reference IEEE 802.15.4 and IEEE 802.15.5.</a:t>
            </a:r>
          </a:p>
          <a:p>
            <a:pPr lvl="2">
              <a:lnSpc>
                <a:spcPct val="80000"/>
              </a:lnSpc>
              <a:spcAft>
                <a:spcPts val="600"/>
              </a:spcAft>
            </a:pPr>
            <a:endParaRPr lang="en-US" sz="1200" dirty="0"/>
          </a:p>
        </p:txBody>
      </p:sp>
      <p:sp>
        <p:nvSpPr>
          <p:cNvPr id="2" name="Footer Placeholder 1">
            <a:extLst>
              <a:ext uri="{FF2B5EF4-FFF2-40B4-BE49-F238E27FC236}">
                <a16:creationId xmlns:a16="http://schemas.microsoft.com/office/drawing/2014/main" id="{08CFFC83-8803-4D81-B50A-AD773AECBE35}"/>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FC81893E-AB69-48A6-BFE9-4C04BFB341D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4" name="Date Placeholder 3">
            <a:extLst>
              <a:ext uri="{FF2B5EF4-FFF2-40B4-BE49-F238E27FC236}">
                <a16:creationId xmlns:a16="http://schemas.microsoft.com/office/drawing/2014/main" id="{52794769-92E1-468D-B225-9CB9282BA21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3406209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lvl="2"/>
            <a:r>
              <a:rPr lang="en-US" sz="1400" dirty="0"/>
              <a:t>Active Internet-Drafts make reference to RFC 9030 (An Architecture for IPv6 over the Time-Slotted Channel Hopping Mode of IEEE 802.15.4 (6TiSCH))</a:t>
            </a:r>
          </a:p>
          <a:p>
            <a:endParaRPr lang="en-GB" sz="1800" dirty="0">
              <a:ea typeface="Arial Unicode MS" pitchFamily="34" charset="-128"/>
              <a:cs typeface="Arial Unicode MS" pitchFamily="34" charset="-128"/>
            </a:endParaRPr>
          </a:p>
          <a:p>
            <a:r>
              <a:rPr lang="en-GB" sz="1800" dirty="0">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endParaRPr lang="en-US" sz="1400" dirty="0"/>
          </a:p>
          <a:p>
            <a:endParaRPr lang="en-US" sz="1400" dirty="0"/>
          </a:p>
          <a:p>
            <a:pPr marL="0" indent="0">
              <a:lnSpc>
                <a:spcPct val="80000"/>
              </a:lnSpc>
              <a:defRPr/>
            </a:pPr>
            <a:endParaRPr lang="en-US" sz="1400" dirty="0"/>
          </a:p>
          <a:p>
            <a:pPr marL="457200" lvl="1" indent="0">
              <a:lnSpc>
                <a:spcPct val="80000"/>
              </a:lnSpc>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2" name="Footer Placeholder 1">
            <a:extLst>
              <a:ext uri="{FF2B5EF4-FFF2-40B4-BE49-F238E27FC236}">
                <a16:creationId xmlns:a16="http://schemas.microsoft.com/office/drawing/2014/main" id="{5919DD26-4B43-4D3A-9854-17B3CC76E764}"/>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C2747E6E-AAD7-436A-85E4-B72CC70397A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4" name="Date Placeholder 3">
            <a:extLst>
              <a:ext uri="{FF2B5EF4-FFF2-40B4-BE49-F238E27FC236}">
                <a16:creationId xmlns:a16="http://schemas.microsoft.com/office/drawing/2014/main" id="{C795D698-76FB-4D72-899C-93286851E4D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47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Updated: Randomized and Changing MAC Address: </a:t>
            </a:r>
            <a:r>
              <a:rPr lang="en-US" sz="1400" dirty="0">
                <a:hlinkClick r:id="rId4"/>
              </a:rPr>
              <a:t>https://datatracker.ietf.org/doc/draft-ietf-madinas-mac-address-randomization/</a:t>
            </a:r>
            <a:r>
              <a:rPr lang="en-US" sz="1400" dirty="0"/>
              <a:t> (February 2024)</a:t>
            </a:r>
          </a:p>
          <a:p>
            <a:pPr lvl="1">
              <a:lnSpc>
                <a:spcPct val="80000"/>
              </a:lnSpc>
              <a:spcAft>
                <a:spcPts val="600"/>
              </a:spcAft>
            </a:pPr>
            <a:r>
              <a:rPr lang="en-US" sz="1400" dirty="0"/>
              <a:t>Updated: Randomized and Changing MAC Address Use Cases and Requirements: </a:t>
            </a:r>
            <a:r>
              <a:rPr lang="en-US" sz="1400" dirty="0">
                <a:hlinkClick r:id="rId5"/>
              </a:rPr>
              <a:t>https://datatracker.ietf.org/doc/draft-ietf-madinas-use-cases/</a:t>
            </a:r>
            <a:r>
              <a:rPr lang="en-US" sz="1400" dirty="0"/>
              <a:t> (February 2024)</a:t>
            </a:r>
          </a:p>
          <a:p>
            <a:pPr lvl="1">
              <a:lnSpc>
                <a:spcPct val="80000"/>
              </a:lnSpc>
              <a:spcAft>
                <a:spcPts val="600"/>
              </a:spcAft>
            </a:pPr>
            <a:endParaRPr lang="en-US" sz="1400" dirty="0"/>
          </a:p>
        </p:txBody>
      </p:sp>
      <p:sp>
        <p:nvSpPr>
          <p:cNvPr id="2" name="Footer Placeholder 1">
            <a:extLst>
              <a:ext uri="{FF2B5EF4-FFF2-40B4-BE49-F238E27FC236}">
                <a16:creationId xmlns:a16="http://schemas.microsoft.com/office/drawing/2014/main" id="{A97DFB95-9CF9-4D65-B622-6E5BB8DC466A}"/>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AD045E73-4C05-4137-8E07-1AE6B3146B1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4" name="Date Placeholder 3">
            <a:extLst>
              <a:ext uri="{FF2B5EF4-FFF2-40B4-BE49-F238E27FC236}">
                <a16:creationId xmlns:a16="http://schemas.microsoft.com/office/drawing/2014/main" id="{640D0F6E-8E5B-4F7C-AC1D-AA83A6D8923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436434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In IESG evaluation: Tunnel Extensible Authentication Protocol (TEAP) Version 1: </a:t>
            </a:r>
            <a:r>
              <a:rPr lang="en-US" sz="1400" dirty="0">
                <a:hlinkClick r:id="rId4"/>
              </a:rPr>
              <a:t>https://datatracker.ietf.org/doc/draft-ietf-emu-rfc7170bis/</a:t>
            </a:r>
            <a:r>
              <a:rPr lang="en-US" sz="1400" dirty="0"/>
              <a:t> (March 2024)</a:t>
            </a:r>
          </a:p>
          <a:p>
            <a:pPr lvl="1">
              <a:lnSpc>
                <a:spcPct val="80000"/>
              </a:lnSpc>
              <a:spcAft>
                <a:spcPts val="600"/>
              </a:spcAft>
            </a:pPr>
            <a:r>
              <a:rPr lang="en-US" sz="1400" dirty="0"/>
              <a:t>Ready for adoption: The </a:t>
            </a:r>
            <a:r>
              <a:rPr lang="en-US" sz="1400" dirty="0" err="1"/>
              <a:t>eap.arpa</a:t>
            </a:r>
            <a:r>
              <a:rPr lang="en-US" sz="1400" dirty="0"/>
              <a:t> domain and EAP provisioning: </a:t>
            </a:r>
            <a:r>
              <a:rPr lang="en-US" sz="1400" dirty="0">
                <a:hlinkClick r:id="rId5"/>
              </a:rPr>
              <a:t>https://datatracker.ietf.org/doc/draft-dekok-emu-eap-arpa/</a:t>
            </a:r>
            <a:r>
              <a:rPr lang="en-US" sz="1400" dirty="0"/>
              <a:t> (May 2024)</a:t>
            </a:r>
          </a:p>
          <a:p>
            <a:pPr lvl="1">
              <a:lnSpc>
                <a:spcPct val="80000"/>
              </a:lnSpc>
              <a:spcAft>
                <a:spcPts val="600"/>
              </a:spcAft>
            </a:pPr>
            <a:r>
              <a:rPr lang="en-US" sz="1400" dirty="0"/>
              <a:t>Ready for adoption: Using the Extensible Authentication Protocol with Ephemeral Diffie-Hellman over COSE (EDHOC): </a:t>
            </a:r>
            <a:r>
              <a:rPr lang="en-US" sz="1400" dirty="0">
                <a:hlinkClick r:id="rId6"/>
              </a:rPr>
              <a:t>https://datatracker.ietf.org/doc/draft-ingles-eap-edhoc/</a:t>
            </a:r>
            <a:r>
              <a:rPr lang="en-US" sz="1400" dirty="0"/>
              <a:t> (November 2023)</a:t>
            </a:r>
          </a:p>
          <a:p>
            <a:pPr lvl="1">
              <a:lnSpc>
                <a:spcPct val="80000"/>
              </a:lnSpc>
              <a:spcAft>
                <a:spcPts val="600"/>
              </a:spcAft>
            </a:pPr>
            <a:r>
              <a:rPr lang="en-US" sz="1400" dirty="0"/>
              <a:t>Ready for adoption: EAP-FIDO: </a:t>
            </a:r>
            <a:r>
              <a:rPr lang="en-US" sz="1400" dirty="0">
                <a:hlinkClick r:id="rId7"/>
              </a:rPr>
              <a:t>https://datatracker.ietf.org/doc/draft-janfred-eap-fido/</a:t>
            </a:r>
            <a:r>
              <a:rPr lang="en-US" sz="1400" dirty="0"/>
              <a:t> (December 2023)</a:t>
            </a:r>
          </a:p>
        </p:txBody>
      </p:sp>
      <p:sp>
        <p:nvSpPr>
          <p:cNvPr id="2" name="Footer Placeholder 1">
            <a:extLst>
              <a:ext uri="{FF2B5EF4-FFF2-40B4-BE49-F238E27FC236}">
                <a16:creationId xmlns:a16="http://schemas.microsoft.com/office/drawing/2014/main" id="{14D1BF13-A291-4220-88AF-ED51F9520226}"/>
              </a:ext>
            </a:extLst>
          </p:cNvPr>
          <p:cNvSpPr>
            <a:spLocks noGrp="1"/>
          </p:cNvSpPr>
          <p:nvPr>
            <p:ph type="ftr" idx="14"/>
          </p:nvPr>
        </p:nvSpPr>
        <p:spPr/>
        <p:txBody>
          <a:bodyPr/>
          <a:lstStyle/>
          <a:p>
            <a:r>
              <a:rPr lang="en-GB"/>
              <a:t>Peter Yee, NSA-CSD</a:t>
            </a:r>
            <a:endParaRPr lang="en-GB" dirty="0"/>
          </a:p>
        </p:txBody>
      </p:sp>
      <p:sp>
        <p:nvSpPr>
          <p:cNvPr id="3" name="Slide Number Placeholder 2">
            <a:extLst>
              <a:ext uri="{FF2B5EF4-FFF2-40B4-BE49-F238E27FC236}">
                <a16:creationId xmlns:a16="http://schemas.microsoft.com/office/drawing/2014/main" id="{A0256CF1-9D97-49C9-9A67-2EF3C442F15E}"/>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4" name="Date Placeholder 3">
            <a:extLst>
              <a:ext uri="{FF2B5EF4-FFF2-40B4-BE49-F238E27FC236}">
                <a16:creationId xmlns:a16="http://schemas.microsoft.com/office/drawing/2014/main" id="{47860F4F-E095-43A9-820C-29AD01EDE0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4845730"/>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70C0"/>
      </a:hlink>
      <a:folHlink>
        <a:srgbClr val="0070C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9088</Words>
  <Application>Microsoft Office PowerPoint</Application>
  <PresentationFormat>Widescreen</PresentationFormat>
  <Paragraphs>1668</Paragraphs>
  <Slides>105</Slides>
  <Notes>69</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21" baseType="lpstr">
      <vt:lpstr>MS Gothic</vt:lpstr>
      <vt:lpstr>MS PGothic</vt:lpstr>
      <vt:lpstr>宋体</vt:lpstr>
      <vt:lpstr>Aptos Narrow</vt:lpstr>
      <vt:lpstr>Arial</vt:lpstr>
      <vt:lpstr>Arial Black</vt:lpstr>
      <vt:lpstr>Arial Unicode MS</vt:lpstr>
      <vt:lpstr>Calibri</vt:lpstr>
      <vt:lpstr>等线</vt:lpstr>
      <vt:lpstr>Gulim</vt:lpstr>
      <vt:lpstr>Helvetica</vt:lpstr>
      <vt:lpstr>Times</vt:lpstr>
      <vt:lpstr>Times New Roman</vt:lpstr>
      <vt:lpstr>Wingdings</vt:lpstr>
      <vt:lpstr>Office Theme</vt:lpstr>
      <vt:lpstr>Document</vt:lpstr>
      <vt:lpstr>802.11 WG May 2024 Closing Reports</vt:lpstr>
      <vt:lpstr>Abstract</vt:lpstr>
      <vt:lpstr>802.11 WG Editor’s Meeting (May 2024)</vt:lpstr>
      <vt:lpstr>Agenda and Report  for 2024-05-14 meeting</vt:lpstr>
      <vt:lpstr>Volunteer Editor Contacts</vt:lpstr>
      <vt:lpstr>May meeting roundtable status report</vt:lpstr>
      <vt:lpstr>Editor Amendment Ordering</vt:lpstr>
      <vt:lpstr>Draft Development Snapshot</vt:lpstr>
      <vt:lpstr>11bk/D2.0 MDR/MEC Planning  </vt:lpstr>
      <vt:lpstr>ANA managed number space</vt:lpstr>
      <vt:lpstr>May 2024 AIML SC Closing Report</vt:lpstr>
      <vt:lpstr>Work Completed</vt:lpstr>
      <vt:lpstr>Plans for July 2024</vt:lpstr>
      <vt:lpstr>ARC Closing Report </vt:lpstr>
      <vt:lpstr>Work Completed - 1</vt:lpstr>
      <vt:lpstr>Work Completed - 2</vt:lpstr>
      <vt:lpstr>Monitoring/future activities</vt:lpstr>
      <vt:lpstr>Plans</vt:lpstr>
      <vt:lpstr>Coex SC Closing Report</vt:lpstr>
      <vt:lpstr>Coex SC’s week at a glance</vt:lpstr>
      <vt:lpstr>ETSI BRAN Update to 802.11 (1/2)</vt:lpstr>
      <vt:lpstr>ETSI BRAN Update to 802.11 (2/2)</vt:lpstr>
      <vt:lpstr>Update from Bluetooth SIG Work</vt:lpstr>
      <vt:lpstr>Technical Submissions &amp; Discussion Items (1/2)</vt:lpstr>
      <vt:lpstr>Technical Submissions &amp; Discussion Items (2/2)</vt:lpstr>
      <vt:lpstr>Plans for July</vt:lpstr>
      <vt:lpstr>References for this week</vt:lpstr>
      <vt:lpstr>Coex Submissions</vt:lpstr>
      <vt:lpstr>WNG SC Closing Report</vt:lpstr>
      <vt:lpstr>PowerPoint Presentation</vt:lpstr>
      <vt:lpstr>IEEE 802 JTC1 Standing Committee May 2024 (mixed-mode) closing report</vt:lpstr>
      <vt:lpstr>The IEEE 802 JTC1 SC reviewed the PSDO process status, including IPR issues holding up all 802.11 specs</vt:lpstr>
      <vt:lpstr>The IEEE 802 JTC1 SC will undertake its usual work at its mixed-mode meeting in Montréal in July 2024</vt:lpstr>
      <vt:lpstr>REVme Closing Report – May 2024</vt:lpstr>
      <vt:lpstr>Work Completed</vt:lpstr>
      <vt:lpstr>Plans for July</vt:lpstr>
      <vt:lpstr>TGme Timeline (No changes)</vt:lpstr>
      <vt:lpstr>802.11 Revision PAR approval motion</vt:lpstr>
      <vt:lpstr>TGbe May Closing Report</vt:lpstr>
      <vt:lpstr>TGbe (Extremely High Throughput)</vt:lpstr>
      <vt:lpstr>Teleconference Plan</vt:lpstr>
      <vt:lpstr>TGbe Timeline And Status</vt:lpstr>
      <vt:lpstr>PowerPoint Presentation</vt:lpstr>
      <vt:lpstr>TGbf (WLAN Sensing)– May 2024</vt:lpstr>
      <vt:lpstr>TGbf Timeline</vt:lpstr>
      <vt:lpstr>PowerPoint Presentation</vt:lpstr>
      <vt:lpstr>TGbh Closing Report </vt:lpstr>
      <vt:lpstr>Work Completed</vt:lpstr>
      <vt:lpstr>Timeline</vt:lpstr>
      <vt:lpstr>Teleconferences (as CRC)</vt:lpstr>
      <vt:lpstr>TGbi Closing Report</vt:lpstr>
      <vt:lpstr>IEEE 802.11 TGbi</vt:lpstr>
      <vt:lpstr>Timeline (Updated)</vt:lpstr>
      <vt:lpstr>IEEE 802.11 TGbi</vt:lpstr>
      <vt:lpstr>TGbk 320MHz Positioning May Meeting Closing Report</vt:lpstr>
      <vt:lpstr>May Meeting Progress and Targets Towards the July Meeting</vt:lpstr>
      <vt:lpstr>May Meeting Progress and Targets Towards the July Meeting</vt:lpstr>
      <vt:lpstr>TGbk Projected Timeline (previous)</vt:lpstr>
      <vt:lpstr>TGbk Projected Timeline (updated)</vt:lpstr>
      <vt:lpstr>Scheduled TGbk telecons</vt:lpstr>
      <vt:lpstr>TGbn (Ultra High Reliability)</vt:lpstr>
      <vt:lpstr>IEEE 802.11 May 2024 Interim TGbp Closing Report</vt:lpstr>
      <vt:lpstr>TGbp’s Progress during this week</vt:lpstr>
      <vt:lpstr>TGbp Timeline Plan (Subject to change based on development progress) </vt:lpstr>
      <vt:lpstr>TGbp Teleconference Plan</vt:lpstr>
      <vt:lpstr>May 2024 IMMW SG Closing Report</vt:lpstr>
      <vt:lpstr>Work Completed</vt:lpstr>
      <vt:lpstr>Plans for July</vt:lpstr>
      <vt:lpstr>802.15 liaison</vt:lpstr>
      <vt:lpstr>802.18 Liaison Report – May 2024</vt:lpstr>
      <vt:lpstr>RR-TAG at a glance</vt:lpstr>
      <vt:lpstr>Progress since the 2024 March plenary</vt:lpstr>
      <vt:lpstr>Objectives this week (1)</vt:lpstr>
      <vt:lpstr>Objectives this week (2)</vt:lpstr>
      <vt:lpstr>802.19 WG May 2024 Liaison Report</vt:lpstr>
      <vt:lpstr>IEEE 802.19 Overview</vt:lpstr>
      <vt:lpstr>Coexistence Assessment documents</vt:lpstr>
      <vt:lpstr>802.19.3a Task Group</vt:lpstr>
      <vt:lpstr>May 2024</vt:lpstr>
      <vt:lpstr>Wi-Fi Alliance (WFA) Liaison Update</vt:lpstr>
      <vt:lpstr>Abstract</vt:lpstr>
      <vt:lpstr>Next Meeting</vt:lpstr>
      <vt:lpstr>Activities</vt:lpstr>
      <vt:lpstr>Additional Work Areas</vt:lpstr>
      <vt:lpstr>Recent publications</vt:lpstr>
      <vt:lpstr>Further information</vt:lpstr>
      <vt:lpstr>IEEE 802.11-IETF Liaison Report</vt:lpstr>
      <vt:lpstr>Abstract</vt:lpstr>
      <vt:lpstr>IETF Meetings</vt:lpstr>
      <vt:lpstr>IETF- IEEE 802 Liaison Activity  </vt:lpstr>
      <vt:lpstr>IETF protocol use with 802.11 technology</vt:lpstr>
      <vt:lpstr>BOFs at IETF 120 July 20-26, 2024</vt:lpstr>
      <vt:lpstr>IETF/IRTF groups being (re-)chartered</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165</cp:revision>
  <cp:lastPrinted>1601-01-01T00:00:00Z</cp:lastPrinted>
  <dcterms:created xsi:type="dcterms:W3CDTF">2018-05-10T15:59:06Z</dcterms:created>
  <dcterms:modified xsi:type="dcterms:W3CDTF">2024-05-16T18:14:43Z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1715880162</vt:lpwstr>
  </property>
</Properties>
</file>