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283" r:id="rId7"/>
    <p:sldId id="2350" r:id="rId8"/>
    <p:sldId id="258" r:id="rId9"/>
    <p:sldId id="259" r:id="rId10"/>
    <p:sldId id="262" r:id="rId11"/>
    <p:sldId id="263" r:id="rId12"/>
    <p:sldId id="287" r:id="rId13"/>
    <p:sldId id="274" r:id="rId14"/>
    <p:sldId id="2388" r:id="rId15"/>
    <p:sldId id="1722" r:id="rId16"/>
    <p:sldId id="2073" r:id="rId17"/>
    <p:sldId id="2389" r:id="rId18"/>
    <p:sldId id="2390" r:id="rId19"/>
    <p:sldId id="2391" r:id="rId20"/>
    <p:sldId id="288" r:id="rId21"/>
    <p:sldId id="1323" r:id="rId22"/>
    <p:sldId id="2392" r:id="rId23"/>
    <p:sldId id="2393" r:id="rId24"/>
    <p:sldId id="2394" r:id="rId25"/>
    <p:sldId id="2395" r:id="rId26"/>
    <p:sldId id="2396" r:id="rId27"/>
    <p:sldId id="2397" r:id="rId28"/>
    <p:sldId id="2398" r:id="rId29"/>
    <p:sldId id="1578" r:id="rId30"/>
    <p:sldId id="2399" r:id="rId31"/>
    <p:sldId id="2383" r:id="rId32"/>
    <p:sldId id="261"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6069" autoAdjust="0"/>
    <p:restoredTop sz="94660"/>
  </p:normalViewPr>
  <p:slideViewPr>
    <p:cSldViewPr>
      <p:cViewPr varScale="1">
        <p:scale>
          <a:sx n="82" d="100"/>
          <a:sy n="82" d="100"/>
        </p:scale>
        <p:origin x="91" y="3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22B4-4A7A-8D78-10664C2720EC}"/>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22B4-4A7A-8D78-10664C2720EC}"/>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22B4-4A7A-8D78-10664C2720EC}"/>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22B4-4A7A-8D78-10664C2720EC}"/>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22B4-4A7A-8D78-10664C2720EC}"/>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vs. </a:t>
            </a:r>
            <a:r>
              <a:rPr lang="en-US" b="1" baseline="0" dirty="0"/>
              <a:t>LB 286 Comments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6B5E-4456-BA67-595A186892E7}"/>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6B5E-4456-BA67-595A186892E7}"/>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4E44-4372-A709-901AD28E0564}"/>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4E44-4372-A709-901AD28E0564}"/>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4E44-4372-A709-901AD28E0564}"/>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4E44-4372-A709-901AD28E0564}"/>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4E44-4372-A709-901AD28E0564}"/>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vs. </a:t>
            </a:r>
            <a:r>
              <a:rPr lang="en-US" b="1" baseline="0" dirty="0"/>
              <a:t>LB 286 Comments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F1D8-4D48-836C-0F0AAC0EB7B4}"/>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F1D8-4D48-836C-0F0AAC0EB7B4}"/>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802.11-24/0709r1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802.11-24/0709r1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253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5597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8231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5897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5066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5608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8061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1829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28</a:t>
            </a:fld>
            <a:endParaRPr lang="en-US"/>
          </a:p>
        </p:txBody>
      </p:sp>
    </p:spTree>
    <p:extLst>
      <p:ext uri="{BB962C8B-B14F-4D97-AF65-F5344CB8AC3E}">
        <p14:creationId xmlns:p14="http://schemas.microsoft.com/office/powerpoint/2010/main" val="38590995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802.11-24/0709r1</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550528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8473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69581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5911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802.11-24/0709r1</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79175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802.11-24/0709r1</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48124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802.11-24/0709r1</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313427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0581-00-0wng-wng-meeting-minutes-2024-march-denver-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254-11-00be-ieee-802-11be-initial-sa-ballot-comments.xlsx" TargetMode="External"/><Relationship Id="rId2" Type="http://schemas.openxmlformats.org/officeDocument/2006/relationships/hyperlink" Target="https://mentor.ieee.org/802.11/dcn/24/11-24-0632-15-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4/11-24-0651-01-00be-tgbe-may-2024-meeting-agenda.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662-02-00bh-agenda-tgbh-2024-may-se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ocuments?is_dcn=642&amp;is_year=202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653-01-00bn-tgbn-may-2024-meeting-agenda.pptx" TargetMode="External"/><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674-00-immw-immw-sg-may-2024-meeting-agenda.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4/18-24-0032-01-0000-proposed-modifications-to-itu-r-m-1450-5-for-may-2024-wp5a-meeting.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itu.int/events/eventdetails.asp?eventid=20096" TargetMode="External"/><Relationship Id="rId4" Type="http://schemas.openxmlformats.org/officeDocument/2006/relationships/hyperlink" Target="https://www.itu.int/events/eventdetails.asp?eventid=21239"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664-01-0arc-arc-sc-agenda-may-2024.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May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2024-05-12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2"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0AB29B18-A2DA-48E4-9771-9971FF5337D3}"/>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4849E8F2-1085-4B5C-B3A6-2671BBA8779F}"/>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6C6E2B9F-4C22-4A77-82D2-D8634CF1D708}"/>
              </a:ext>
            </a:extLst>
          </p:cNvPr>
          <p:cNvSpPr>
            <a:spLocks noGrp="1"/>
          </p:cNvSpPr>
          <p:nvPr>
            <p:ph type="dt" idx="10"/>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May 2024</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23976"/>
            <a:ext cx="11734800" cy="4162424"/>
          </a:xfrm>
        </p:spPr>
        <p:txBody>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March:</a:t>
            </a:r>
          </a:p>
          <a:p>
            <a:pPr marL="1181100" lvl="2" indent="-381000">
              <a:spcBef>
                <a:spcPts val="0"/>
              </a:spcBef>
              <a:defRPr/>
            </a:pPr>
            <a:r>
              <a:rPr lang="en-GB" altLang="en-US" dirty="0">
                <a:hlinkClick r:id="rId3"/>
              </a:rPr>
              <a:t>https://mentor.ieee.org/802.11/dcn/24/11-24-0581-00-0wng-wng-meeting-minutes-2024-march-denver-meeting.docx</a:t>
            </a:r>
            <a:r>
              <a:rPr lang="en-GB" altLang="en-US" dirty="0"/>
              <a:t> </a:t>
            </a:r>
          </a:p>
          <a:p>
            <a:pPr marL="438150" indent="-381000">
              <a:spcBef>
                <a:spcPts val="0"/>
              </a:spcBef>
              <a:defRPr/>
            </a:pPr>
            <a:r>
              <a:rPr lang="en-GB" altLang="en-US" dirty="0"/>
              <a:t>Confirmation of Vice-Chair and Secretary</a:t>
            </a:r>
          </a:p>
          <a:p>
            <a:pPr marL="438150" indent="-381000">
              <a:spcBef>
                <a:spcPts val="0"/>
              </a:spcBef>
              <a:defRPr/>
            </a:pPr>
            <a:r>
              <a:rPr lang="en-GB" altLang="en-US" dirty="0"/>
              <a:t>Presentations</a:t>
            </a:r>
          </a:p>
          <a:p>
            <a:pPr marL="857250" lvl="1" indent="-457200">
              <a:spcBef>
                <a:spcPts val="0"/>
              </a:spcBef>
              <a:defRPr/>
            </a:pPr>
            <a:r>
              <a:rPr lang="en-US" dirty="0"/>
              <a:t>“Towards Reducing Handoff Times in Next Generation Wireless Networks,” Sohaib Manzoor (Mirpur University of Science and Technology, Pakistan)</a:t>
            </a:r>
          </a:p>
          <a:p>
            <a:pPr marL="857250" lvl="1" indent="-457200">
              <a:spcBef>
                <a:spcPts val="0"/>
              </a:spcBef>
              <a:defRPr/>
            </a:pPr>
            <a:r>
              <a:rPr lang="en-US" dirty="0"/>
              <a:t>“</a:t>
            </a:r>
            <a:r>
              <a:rPr lang="it-IT" dirty="0"/>
              <a:t>Quo vadis, LC in 802.11?</a:t>
            </a:r>
            <a:r>
              <a:rPr lang="en-US" dirty="0"/>
              <a:t>,” Volker </a:t>
            </a:r>
            <a:r>
              <a:rPr lang="en-US" dirty="0" err="1"/>
              <a:t>Jungnickel</a:t>
            </a:r>
            <a:r>
              <a:rPr lang="en-US" dirty="0"/>
              <a:t> (</a:t>
            </a:r>
            <a:r>
              <a:rPr lang="de-DE" dirty="0"/>
              <a:t>Fraunhofer Heinrich Hertz Institute HHI</a:t>
            </a:r>
            <a:r>
              <a:rPr lang="en-US" dirty="0"/>
              <a:t>)</a:t>
            </a:r>
          </a:p>
          <a:p>
            <a:pPr marL="857250" lvl="1" indent="-457200">
              <a:spcBef>
                <a:spcPts val="0"/>
              </a:spcBef>
              <a:defRPr/>
            </a:pPr>
            <a:r>
              <a:rPr lang="en-US" dirty="0"/>
              <a:t>“Follow-up of the data offload using WLAN in connected vehicle case,” Jing Ma (Toyota)</a:t>
            </a:r>
          </a:p>
          <a:p>
            <a:pPr marL="457200" indent="-457200">
              <a:spcBef>
                <a:spcPts val="0"/>
              </a:spcBef>
              <a:defRPr/>
            </a:pPr>
            <a:r>
              <a:rPr lang="en-US" altLang="en-US" dirty="0"/>
              <a:t>Plans for July 2024</a:t>
            </a:r>
          </a:p>
          <a:p>
            <a:pPr marL="857250" lvl="1" indent="-457200" eaLnBrk="1" hangingPunct="1">
              <a:spcBef>
                <a:spcPts val="0"/>
              </a:spcBef>
              <a:defRPr/>
            </a:pPr>
            <a:r>
              <a:rPr lang="en-US" altLang="en-US" dirty="0">
                <a:solidFill>
                  <a:srgbClr val="000000"/>
                </a:solidFill>
              </a:rPr>
              <a:t>Chair will make a call for presentations in advance</a:t>
            </a:r>
          </a:p>
          <a:p>
            <a:pPr marL="457200" indent="-457200">
              <a:spcBef>
                <a:spcPts val="0"/>
              </a:spcBef>
              <a:defRPr/>
            </a:pPr>
            <a:r>
              <a:rPr lang="en-US" altLang="en-US" dirty="0"/>
              <a:t>Adjourn</a:t>
            </a:r>
            <a:endParaRPr lang="en-US" altLang="en-US" sz="2000" dirty="0"/>
          </a:p>
          <a:p>
            <a:pPr marL="0" indent="0" algn="ctr" eaLnBrk="1" hangingPunct="1">
              <a:spcBef>
                <a:spcPts val="0"/>
              </a:spcBef>
              <a:buNone/>
              <a:defRPr/>
            </a:pPr>
            <a:r>
              <a:rPr lang="en-US" altLang="en-US" dirty="0"/>
              <a:t>Current agenda is document 11-24/0644r0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14 May 2024, 0800-1000 CEST</a:t>
            </a:r>
          </a:p>
        </p:txBody>
      </p:sp>
      <p:sp>
        <p:nvSpPr>
          <p:cNvPr id="2" name="Footer Placeholder 1">
            <a:extLst>
              <a:ext uri="{FF2B5EF4-FFF2-40B4-BE49-F238E27FC236}">
                <a16:creationId xmlns:a16="http://schemas.microsoft.com/office/drawing/2014/main" id="{84E2A793-4855-4EBE-9C26-39F651116E77}"/>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F6DD5437-06C4-4AC2-B0AC-B9D4DA3CD5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20954732-2F3A-469E-B00B-56B17E8F190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34615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14 May 2024 @ 4 pm CEST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(11-24-0594r01)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a:defRPr/>
            </a:pPr>
            <a:r>
              <a:rPr lang="en-AU" dirty="0"/>
              <a:t>PWI status</a:t>
            </a:r>
          </a:p>
          <a:p>
            <a:pPr marL="0" indent="0">
              <a:defRPr/>
            </a:pPr>
            <a:r>
              <a:rPr lang="en-AU" sz="2000" dirty="0"/>
              <a:t>	</a:t>
            </a:r>
            <a:r>
              <a:rPr lang="en-AU" sz="2000" b="0" dirty="0"/>
              <a:t>Automotive Proving Ground Area Network</a:t>
            </a:r>
            <a:endParaRPr lang="en-AU" sz="2000" dirty="0"/>
          </a:p>
          <a:p>
            <a:pPr marL="400050" lvl="1" indent="0">
              <a:defRPr/>
            </a:pPr>
            <a:r>
              <a:rPr lang="en-AU" b="0" dirty="0"/>
              <a:t>Drone formation flying show – communication security requirements</a:t>
            </a:r>
          </a:p>
          <a:p>
            <a:pPr marL="400050" lvl="1" indent="0">
              <a:defRPr/>
            </a:pPr>
            <a:r>
              <a:rPr lang="en-AU" dirty="0"/>
              <a:t>Wearable suit area networks</a:t>
            </a:r>
          </a:p>
        </p:txBody>
      </p:sp>
      <p:sp>
        <p:nvSpPr>
          <p:cNvPr id="5" name="Footer Placeholder 4">
            <a:extLst>
              <a:ext uri="{FF2B5EF4-FFF2-40B4-BE49-F238E27FC236}">
                <a16:creationId xmlns:a16="http://schemas.microsoft.com/office/drawing/2014/main" id="{F5344879-2C1B-4116-85D7-23C92E52F6D7}"/>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FE5AFD10-EF56-423F-9F50-FA6E2F0EA296}"/>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CF21F086-7BE6-4A13-B2A9-8971DEAA2CCD}"/>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2630049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a:t>
            </a:r>
            <a:endParaRPr lang="en-AU" dirty="0"/>
          </a:p>
          <a:p>
            <a:pPr lvl="2">
              <a:spcBef>
                <a:spcPts val="200"/>
              </a:spcBef>
              <a:defRPr/>
            </a:pPr>
            <a:r>
              <a:rPr lang="en-AU" sz="1800" kern="0" dirty="0"/>
              <a:t>IEEE 802.1ASdr</a:t>
            </a:r>
          </a:p>
          <a:p>
            <a:pPr lvl="2">
              <a:spcBef>
                <a:spcPts val="200"/>
              </a:spcBef>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IEEE 802.11ax</a:t>
            </a:r>
          </a:p>
          <a:p>
            <a:pPr lvl="2">
              <a:spcBef>
                <a:spcPts val="200"/>
              </a:spcBef>
              <a:defRPr/>
            </a:pPr>
            <a:r>
              <a:rPr lang="en-AU" dirty="0"/>
              <a:t>IEEE 802.3-2022</a:t>
            </a:r>
          </a:p>
          <a:p>
            <a:pPr lvl="2">
              <a:spcBef>
                <a:spcPts val="200"/>
              </a:spcBef>
              <a:defRPr/>
            </a:pPr>
            <a:endParaRPr lang="en-AU" sz="1800" kern="0" dirty="0"/>
          </a:p>
          <a:p>
            <a:pPr lvl="1">
              <a:spcBef>
                <a:spcPts val="200"/>
              </a:spcBef>
              <a:defRPr/>
            </a:pPr>
            <a:r>
              <a:rPr lang="en-AU" sz="1800" kern="0" dirty="0"/>
              <a:t>Failed 60-day ballot</a:t>
            </a:r>
          </a:p>
          <a:p>
            <a:pPr lvl="2">
              <a:spcBef>
                <a:spcPts val="200"/>
              </a:spcBef>
              <a:defRPr/>
            </a:pPr>
            <a:r>
              <a:rPr lang="en-AU" kern="0" dirty="0">
                <a:solidFill>
                  <a:srgbClr val="FF0000"/>
                </a:solidFill>
              </a:rPr>
              <a:t>IEEE 802.11ay</a:t>
            </a:r>
          </a:p>
          <a:p>
            <a:pPr lvl="1">
              <a:defRPr/>
            </a:pPr>
            <a:r>
              <a:rPr lang="en-AU" sz="1800" kern="0" dirty="0"/>
              <a:t>Waiting for FDIS</a:t>
            </a:r>
          </a:p>
          <a:p>
            <a:pPr lvl="2">
              <a:spcBef>
                <a:spcPts val="200"/>
              </a:spcBef>
              <a:defRPr/>
            </a:pPr>
            <a:r>
              <a:rPr lang="en-AU" dirty="0"/>
              <a:t>IEEE 802.15.4</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sz="1800" kern="0" dirty="0"/>
              <a:t>IEEE 802.1Q-REV</a:t>
            </a:r>
          </a:p>
          <a:p>
            <a:pPr lvl="2">
              <a:spcBef>
                <a:spcPts val="200"/>
              </a:spcBef>
              <a:defRPr/>
            </a:pPr>
            <a:r>
              <a:rPr lang="en-AU" sz="1800" kern="0" dirty="0"/>
              <a:t>IEEE 802.1Qcz</a:t>
            </a:r>
          </a:p>
          <a:p>
            <a:pPr lvl="2">
              <a:spcBef>
                <a:spcPts val="200"/>
              </a:spcBef>
              <a:defRPr/>
            </a:pPr>
            <a:r>
              <a:rPr lang="en-AU" sz="1800" kern="0" dirty="0"/>
              <a:t>IEEE 802.1AEdk</a:t>
            </a:r>
          </a:p>
          <a:p>
            <a:pPr lvl="2">
              <a:spcBef>
                <a:spcPts val="200"/>
              </a:spcBef>
              <a:defRPr/>
            </a:pPr>
            <a:r>
              <a:rPr lang="en-AU" sz="1800" kern="0" dirty="0"/>
              <a:t>IEEE </a:t>
            </a:r>
            <a:r>
              <a:rPr lang="en-AU" sz="1800" dirty="0">
                <a:latin typeface="+mj-lt"/>
                <a:cs typeface="Arial" panose="020B0604020202020204" pitchFamily="34" charset="0"/>
              </a:rPr>
              <a:t>.1CS-2020/Cor1</a:t>
            </a:r>
            <a:endParaRPr lang="en-AU" sz="1800" kern="0" dirty="0"/>
          </a:p>
          <a:p>
            <a:pPr lvl="1">
              <a:defRPr/>
            </a:pPr>
            <a:r>
              <a:rPr lang="en-AU" sz="1800" kern="0" dirty="0"/>
              <a:t>Passed FDIS ballot</a:t>
            </a:r>
            <a:br>
              <a:rPr lang="en-AU" sz="1800" kern="0" dirty="0"/>
            </a:br>
            <a:r>
              <a:rPr lang="en-AU" sz="1800" dirty="0"/>
              <a:t>(resolutions req)</a:t>
            </a:r>
          </a:p>
          <a:p>
            <a:pPr lvl="2">
              <a:defRPr/>
            </a:pPr>
            <a:endParaRPr lang="en-AU" sz="1800" kern="0" dirty="0"/>
          </a:p>
          <a:p>
            <a:pPr lvl="1">
              <a:defRPr/>
            </a:pPr>
            <a:r>
              <a:rPr lang="en-AU" sz="1800" kern="0" dirty="0"/>
              <a:t>Waiting for publication</a:t>
            </a:r>
          </a:p>
          <a:p>
            <a:pPr lvl="2">
              <a:defRPr/>
            </a:pPr>
            <a:r>
              <a:rPr lang="en-AU" kern="0" dirty="0"/>
              <a:t>Nothing</a:t>
            </a:r>
          </a:p>
          <a:p>
            <a:pPr lvl="1">
              <a:defRPr/>
            </a:pPr>
            <a:r>
              <a:rPr lang="en-AU" sz="1800" kern="0" dirty="0"/>
              <a:t>Published</a:t>
            </a:r>
          </a:p>
          <a:p>
            <a:pPr lvl="2">
              <a:defRPr/>
            </a:pPr>
            <a:r>
              <a:rPr lang="en-AU" kern="0" dirty="0"/>
              <a:t>Nothing</a:t>
            </a:r>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276613" y="2083904"/>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IEEE 802.11ba</a:t>
            </a:r>
            <a:endParaRPr lang="en-AU" dirty="0"/>
          </a:p>
          <a:p>
            <a:pPr lvl="2">
              <a:spcBef>
                <a:spcPts val="200"/>
              </a:spcBef>
              <a:defRPr/>
            </a:pPr>
            <a:r>
              <a:rPr lang="en-AU" dirty="0"/>
              <a:t>IEEE 802.15.4w</a:t>
            </a:r>
          </a:p>
          <a:p>
            <a:pPr lvl="2">
              <a:spcBef>
                <a:spcPts val="200"/>
              </a:spcBef>
              <a:defRPr/>
            </a:pPr>
            <a:r>
              <a:rPr lang="en-AU" dirty="0"/>
              <a:t>IEEE 802.15.4z</a:t>
            </a:r>
          </a:p>
          <a:p>
            <a:pPr lvl="2">
              <a:spcBef>
                <a:spcPts val="200"/>
              </a:spcBef>
              <a:defRPr/>
            </a:pPr>
            <a:r>
              <a:rPr lang="en-AU" dirty="0"/>
              <a:t>IEEE 802.15.4aa</a:t>
            </a:r>
          </a:p>
          <a:p>
            <a:pPr lvl="2">
              <a:spcBef>
                <a:spcPts val="200"/>
              </a:spcBef>
              <a:defRPr/>
            </a:pPr>
            <a:r>
              <a:rPr lang="en-AU" dirty="0"/>
              <a:t>IEEE 802.15.3d</a:t>
            </a:r>
          </a:p>
          <a:p>
            <a:pPr lvl="2">
              <a:spcBef>
                <a:spcPts val="200"/>
              </a:spcBef>
              <a:defRPr/>
            </a:pPr>
            <a:r>
              <a:rPr lang="en-AU" dirty="0"/>
              <a:t>IEEE 802.15.3e</a:t>
            </a:r>
          </a:p>
          <a:p>
            <a:pPr lvl="2">
              <a:spcBef>
                <a:spcPts val="200"/>
              </a:spcBef>
              <a:defRPr/>
            </a:pPr>
            <a:r>
              <a:rPr lang="en-AU" dirty="0"/>
              <a:t>IEEE 802.15.3f</a:t>
            </a:r>
          </a:p>
          <a:p>
            <a:pPr lvl="2">
              <a:spcBef>
                <a:spcPts val="200"/>
              </a:spcBef>
              <a:defRPr/>
            </a:pPr>
            <a:r>
              <a:rPr lang="en-AU" dirty="0"/>
              <a:t>IEEE 802.15.3-2023</a:t>
            </a:r>
          </a:p>
          <a:p>
            <a:pPr lvl="2">
              <a:spcBef>
                <a:spcPts val="200"/>
              </a:spcBef>
              <a:defRPr/>
            </a:pPr>
            <a:r>
              <a:rPr lang="en-AU" dirty="0"/>
              <a:t>IEEE 802.15.4y-2021</a:t>
            </a:r>
          </a:p>
        </p:txBody>
      </p:sp>
      <p:sp>
        <p:nvSpPr>
          <p:cNvPr id="2" name="Footer Placeholder 1">
            <a:extLst>
              <a:ext uri="{FF2B5EF4-FFF2-40B4-BE49-F238E27FC236}">
                <a16:creationId xmlns:a16="http://schemas.microsoft.com/office/drawing/2014/main" id="{0ED1A8D7-2694-4855-BD26-AF28FF01C325}"/>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67018393-76B5-411D-A4B4-A9B77140392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1234295C-8B9F-4510-892F-E7CD0ACA5CE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41874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151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4462721"/>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50</a:t>
                      </a:r>
                    </a:p>
                  </a:txBody>
                  <a:tcPr/>
                </a:tc>
                <a:tc>
                  <a:txBody>
                    <a:bodyPr/>
                    <a:lstStyle/>
                    <a:p>
                      <a:pPr algn="ctr"/>
                      <a:r>
                        <a:rPr lang="en-US" dirty="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14</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105</a:t>
                      </a:r>
                    </a:p>
                  </a:txBody>
                  <a:tcPr>
                    <a:lnT w="12700" cap="flat" cmpd="sng" algn="ctr">
                      <a:solidFill>
                        <a:schemeClr val="tx1"/>
                      </a:solidFill>
                      <a:prstDash val="solid"/>
                      <a:round/>
                      <a:headEnd type="none" w="med" len="med"/>
                      <a:tailEnd type="none" w="med" len="med"/>
                    </a:lnT>
                  </a:tcPr>
                </a:tc>
                <a:tc>
                  <a:txBody>
                    <a:bodyPr/>
                    <a:lstStyle/>
                    <a:p>
                      <a:pPr algn="ctr"/>
                      <a:r>
                        <a:rPr lang="en-US" b="1" dirty="0"/>
                        <a:t>50</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3A3CD39D-5FF9-457F-B104-9FCEEEA59426}"/>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79B153A5-1F56-4418-968C-1F8087F3E61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0B727382-EE7E-4F1A-89E2-79CA260F5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47385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839416" y="1412776"/>
            <a:ext cx="10361084" cy="4615407"/>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400" dirty="0">
                <a:ea typeface="ＭＳ Ｐゴシック" panose="020B0600070205080204" pitchFamily="34" charset="-128"/>
              </a:rPr>
              <a:t>Working on comment resolution to comments received in SA Ballot recirculation on </a:t>
            </a:r>
            <a:r>
              <a:rPr lang="en-US" altLang="en-US" sz="1400" dirty="0" err="1">
                <a:ea typeface="ＭＳ Ｐゴシック" panose="020B0600070205080204" pitchFamily="34" charset="-128"/>
              </a:rPr>
              <a:t>REVme</a:t>
            </a:r>
            <a:r>
              <a:rPr lang="en-US" altLang="en-US" sz="1400" dirty="0">
                <a:ea typeface="ＭＳ Ｐゴシック" panose="020B0600070205080204" pitchFamily="34" charset="-128"/>
              </a:rPr>
              <a:t> D5.0</a:t>
            </a:r>
            <a:r>
              <a:rPr lang="en-US" altLang="en-US" sz="1200" dirty="0">
                <a:ea typeface="ＭＳ Ｐゴシック" panose="020B0600070205080204" pitchFamily="34" charset="-128"/>
              </a:rPr>
              <a:t> </a:t>
            </a:r>
            <a:endParaRPr lang="en-US" altLang="en-US" sz="9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400" dirty="0">
                <a:ea typeface="ＭＳ Ｐゴシック" panose="020B0600070205080204" pitchFamily="34" charset="-128"/>
              </a:rPr>
              <a:t>Complete comment resolution on D5.0</a:t>
            </a:r>
          </a:p>
          <a:p>
            <a:pPr lvl="1">
              <a:buFont typeface="Arial" panose="020B0604020202020204" pitchFamily="34" charset="0"/>
              <a:buChar char="•"/>
              <a:defRPr/>
            </a:pPr>
            <a:r>
              <a:rPr lang="en-US" altLang="en-US" sz="1400" dirty="0">
                <a:ea typeface="ＭＳ Ｐゴシック" panose="020B0600070205080204" pitchFamily="34" charset="-128"/>
              </a:rPr>
              <a:t>Approve a SA Ballot recirculation on D6.0</a:t>
            </a:r>
          </a:p>
          <a:p>
            <a:pPr lvl="2">
              <a:buFont typeface="Arial" panose="020B0604020202020204" pitchFamily="34" charset="0"/>
              <a:buChar char="•"/>
              <a:defRPr/>
            </a:pPr>
            <a:r>
              <a:rPr lang="en-US" altLang="en-US" sz="1200" dirty="0">
                <a:ea typeface="ＭＳ Ｐゴシック" panose="020B0600070205080204" pitchFamily="34" charset="-128"/>
              </a:rPr>
              <a:t>We are targeting this recirculation as the last recirculation on </a:t>
            </a:r>
            <a:r>
              <a:rPr lang="en-US" altLang="en-US" sz="1200" dirty="0" err="1">
                <a:ea typeface="ＭＳ Ｐゴシック" panose="020B0600070205080204" pitchFamily="34" charset="-128"/>
              </a:rPr>
              <a:t>REVme</a:t>
            </a:r>
            <a:endParaRPr lang="en-US" altLang="en-US" sz="1200" dirty="0">
              <a:ea typeface="ＭＳ Ｐゴシック" panose="020B0600070205080204" pitchFamily="34" charset="-128"/>
            </a:endParaRPr>
          </a:p>
          <a:p>
            <a:pPr lvl="2">
              <a:buFont typeface="Arial" panose="020B0604020202020204" pitchFamily="34" charset="0"/>
              <a:buChar char="•"/>
              <a:defRPr/>
            </a:pPr>
            <a:r>
              <a:rPr lang="en-US" altLang="en-US" sz="1200" dirty="0">
                <a:ea typeface="ＭＳ Ｐゴシック" panose="020B0600070205080204" pitchFamily="34" charset="-128"/>
              </a:rPr>
              <a:t>We will be requesting (conditional) approval in July for submitting a </a:t>
            </a:r>
            <a:r>
              <a:rPr lang="en-US" altLang="en-US" sz="1200" dirty="0" err="1">
                <a:ea typeface="ＭＳ Ｐゴシック" panose="020B0600070205080204" pitchFamily="34" charset="-128"/>
              </a:rPr>
              <a:t>REVme</a:t>
            </a:r>
            <a:r>
              <a:rPr lang="en-US" altLang="en-US" sz="1200" dirty="0">
                <a:ea typeface="ＭＳ Ｐゴシック" panose="020B0600070205080204" pitchFamily="34" charset="-128"/>
              </a:rPr>
              <a:t> (likely D7.0) to REVCOM</a:t>
            </a:r>
          </a:p>
          <a:p>
            <a:pPr lvl="1">
              <a:buFont typeface="Arial" panose="020B0604020202020204" pitchFamily="34" charset="0"/>
              <a:buChar char="•"/>
              <a:defRPr/>
            </a:pPr>
            <a:r>
              <a:rPr lang="en-US" altLang="en-US" sz="1400" dirty="0">
                <a:ea typeface="ＭＳ Ｐゴシック" panose="020B0600070205080204" pitchFamily="34" charset="-128"/>
              </a:rPr>
              <a:t>Given that there are 3 amendments in SA Ballot, we will try to submit a new revision PAR to NESCOM </a:t>
            </a:r>
          </a:p>
          <a:p>
            <a:pPr lvl="2">
              <a:buFont typeface="Arial" panose="020B0604020202020204" pitchFamily="34" charset="0"/>
              <a:buChar char="•"/>
              <a:defRPr/>
            </a:pPr>
            <a:r>
              <a:rPr lang="en-US" altLang="en-US" sz="1200" dirty="0">
                <a:ea typeface="ＭＳ Ｐゴシック" panose="020B0600070205080204" pitchFamily="34" charset="-128"/>
              </a:rPr>
              <a:t>That PAR will be submitted to the EC in July for approval.</a:t>
            </a:r>
          </a:p>
          <a:p>
            <a:pPr lvl="2">
              <a:buFont typeface="Arial" panose="020B0604020202020204" pitchFamily="34" charset="0"/>
              <a:buChar char="•"/>
              <a:defRPr/>
            </a:pPr>
            <a:r>
              <a:rPr lang="en-US" altLang="en-US" sz="1200" dirty="0">
                <a:ea typeface="ＭＳ Ｐゴシック" panose="020B0600070205080204" pitchFamily="34" charset="-128"/>
              </a:rPr>
              <a:t>This will allow us to start the next revision PAR in November. </a:t>
            </a:r>
            <a:endParaRPr lang="en-US" altLang="en-US" sz="16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Meetings: </a:t>
            </a:r>
          </a:p>
          <a:p>
            <a:pPr lvl="1">
              <a:buFont typeface="Arial" panose="020B0604020202020204" pitchFamily="34" charset="0"/>
              <a:buChar char="•"/>
              <a:defRPr/>
            </a:pPr>
            <a:r>
              <a:rPr lang="en-US" altLang="en-US" sz="1400" dirty="0">
                <a:ea typeface="ＭＳ Ｐゴシック" panose="020B0600070205080204" pitchFamily="34" charset="-128"/>
              </a:rPr>
              <a:t>Monday May 13, 4-6pm CET</a:t>
            </a:r>
          </a:p>
          <a:p>
            <a:pPr lvl="1">
              <a:buFont typeface="Arial" panose="020B0604020202020204" pitchFamily="34" charset="0"/>
              <a:buChar char="•"/>
              <a:defRPr/>
            </a:pPr>
            <a:r>
              <a:rPr lang="en-US" altLang="en-US" sz="1400" dirty="0">
                <a:ea typeface="ＭＳ Ｐゴシック" panose="020B0600070205080204" pitchFamily="34" charset="-128"/>
              </a:rPr>
              <a:t>Tuesday May 14, 10:30am-12:30pm CET </a:t>
            </a:r>
          </a:p>
          <a:p>
            <a:pPr lvl="1">
              <a:buFont typeface="Arial" panose="020B0604020202020204" pitchFamily="34" charset="0"/>
              <a:buChar char="•"/>
              <a:defRPr/>
            </a:pPr>
            <a:r>
              <a:rPr lang="en-US" altLang="en-US" sz="1400" dirty="0">
                <a:ea typeface="ＭＳ Ｐゴシック" panose="020B0600070205080204" pitchFamily="34" charset="-128"/>
              </a:rPr>
              <a:t>Tuesday May 14, 4-6pm CET</a:t>
            </a:r>
          </a:p>
          <a:p>
            <a:pPr lvl="1">
              <a:buFont typeface="Arial" panose="020B0604020202020204" pitchFamily="34" charset="0"/>
              <a:buChar char="•"/>
              <a:defRPr/>
            </a:pPr>
            <a:r>
              <a:rPr lang="en-US" altLang="en-US" sz="1400" dirty="0">
                <a:ea typeface="ＭＳ Ｐゴシック" panose="020B0600070205080204" pitchFamily="34" charset="-128"/>
              </a:rPr>
              <a:t>Wednesday May 15, 10:30am-12:30pm CET</a:t>
            </a:r>
          </a:p>
          <a:p>
            <a:pPr lvl="1">
              <a:buFont typeface="Arial" panose="020B0604020202020204" pitchFamily="34" charset="0"/>
              <a:buChar char="•"/>
              <a:defRPr/>
            </a:pPr>
            <a:r>
              <a:rPr lang="en-US" altLang="en-US" sz="1400" dirty="0">
                <a:ea typeface="ＭＳ Ｐゴシック" panose="020B0600070205080204" pitchFamily="34" charset="-128"/>
              </a:rPr>
              <a:t>Wednesday May 15, 4-6pm CET</a:t>
            </a:r>
          </a:p>
          <a:p>
            <a:pPr lvl="1">
              <a:buFont typeface="Arial" panose="020B0604020202020204" pitchFamily="34" charset="0"/>
              <a:buChar char="•"/>
              <a:defRPr/>
            </a:pPr>
            <a:r>
              <a:rPr lang="en-US" altLang="en-US" sz="1400" dirty="0">
                <a:ea typeface="ＭＳ Ｐゴシック" panose="020B0600070205080204" pitchFamily="34" charset="-128"/>
              </a:rPr>
              <a:t>Thursday March 16, 4-6pm CE</a:t>
            </a:r>
            <a:r>
              <a:rPr lang="en-CA" altLang="en-US" sz="1400" dirty="0">
                <a:ea typeface="ＭＳ Ｐゴシック" panose="020B0600070205080204" pitchFamily="34" charset="-128"/>
              </a:rPr>
              <a:t>T</a:t>
            </a:r>
          </a:p>
          <a:p>
            <a:pPr marL="457200" lvl="1" indent="0">
              <a:defRPr/>
            </a:pPr>
            <a:endParaRPr lang="en-US" altLang="en-US" sz="1600" dirty="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35ED9E04-D3DA-4F3E-9C3E-CEAD84778F82}"/>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37B95341-E7DD-4E7A-B18C-10534BA97E5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998AEFE2-FA00-4548-8E7B-CA1A115F2B8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93135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830387"/>
            <a:ext cx="10361613" cy="4645025"/>
          </a:xfrm>
        </p:spPr>
        <p:txBody>
          <a:bodyPr/>
          <a:lstStyle/>
          <a:p>
            <a:pPr>
              <a:buFont typeface="Arial" panose="020B0604020202020204" pitchFamily="34" charset="0"/>
              <a:buChar char="•"/>
            </a:pPr>
            <a:r>
              <a:rPr lang="en-US" sz="2000" dirty="0"/>
              <a:t>Since the March plenary</a:t>
            </a:r>
          </a:p>
          <a:p>
            <a:pPr marL="800100" lvl="1" indent="-342900">
              <a:buFont typeface="Arial" panose="020B0604020202020204" pitchFamily="34" charset="0"/>
              <a:buChar char="•"/>
            </a:pPr>
            <a:r>
              <a:rPr lang="en-US" sz="1800" dirty="0"/>
              <a:t>Delivered IEEE802.11be D5.1,</a:t>
            </a:r>
          </a:p>
          <a:p>
            <a:pPr marL="1200150" lvl="2" indent="-285750">
              <a:buFont typeface="Arial" panose="020B0604020202020204" pitchFamily="34" charset="0"/>
              <a:buChar char="•"/>
            </a:pPr>
            <a:r>
              <a:rPr lang="en-US" sz="1600" dirty="0"/>
              <a:t>Draft is available in the members area</a:t>
            </a:r>
          </a:p>
          <a:p>
            <a:pPr marL="800100" lvl="1" indent="-342900">
              <a:buFont typeface="Arial" panose="020B0604020202020204" pitchFamily="34" charset="0"/>
              <a:buChar char="•"/>
            </a:pPr>
            <a:r>
              <a:rPr lang="en-US" sz="1800" dirty="0"/>
              <a:t>Held 6 telcos between March and May (</a:t>
            </a:r>
            <a:r>
              <a:rPr lang="en-US" sz="1800" dirty="0">
                <a:hlinkClick r:id="rId2"/>
              </a:rPr>
              <a:t>11-24/0632r15</a:t>
            </a:r>
            <a:r>
              <a:rPr lang="en-US" sz="1800" dirty="0"/>
              <a:t>)</a:t>
            </a:r>
          </a:p>
          <a:p>
            <a:pPr marL="800100" lvl="1" indent="-342900">
              <a:buFont typeface="Arial" panose="020B0604020202020204" pitchFamily="34" charset="0"/>
              <a:buChar char="•"/>
            </a:pPr>
            <a:r>
              <a:rPr lang="en-US" sz="1800" dirty="0"/>
              <a:t>Continued resolving comments from the initial SA ballot</a:t>
            </a:r>
          </a:p>
          <a:p>
            <a:pPr marL="1200150" lvl="2" indent="-285750">
              <a:buFont typeface="Arial" panose="020B0604020202020204" pitchFamily="34" charset="0"/>
              <a:buChar char="•"/>
            </a:pPr>
            <a:r>
              <a:rPr lang="en-US" sz="1600" dirty="0">
                <a:solidFill>
                  <a:schemeClr val="tx1"/>
                </a:solidFill>
              </a:rPr>
              <a:t>~92% of </a:t>
            </a:r>
            <a:r>
              <a:rPr lang="en-US" sz="1600" dirty="0"/>
              <a:t>comments are now resolved (</a:t>
            </a:r>
            <a:r>
              <a:rPr lang="en-US" sz="1600" dirty="0">
                <a:hlinkClick r:id="rId3"/>
              </a:rPr>
              <a:t>11-24/0254r11</a:t>
            </a:r>
            <a:r>
              <a:rPr lang="en-US" sz="1600" dirty="0"/>
              <a:t>)</a:t>
            </a:r>
          </a:p>
          <a:p>
            <a:pPr marL="1657350" lvl="3" indent="-285750">
              <a:buFont typeface="Arial" panose="020B0604020202020204" pitchFamily="34" charset="0"/>
              <a:buChar char="•"/>
            </a:pPr>
            <a:r>
              <a:rPr lang="en-US" sz="1400" dirty="0"/>
              <a:t>All comments in Joint and PHY tab are resolved</a:t>
            </a:r>
          </a:p>
          <a:p>
            <a:pPr marL="1657350" lvl="3" indent="-285750">
              <a:buFont typeface="Arial" panose="020B0604020202020204" pitchFamily="34" charset="0"/>
              <a:buChar char="•"/>
            </a:pPr>
            <a:r>
              <a:rPr lang="en-US" sz="1400" dirty="0">
                <a:solidFill>
                  <a:schemeClr val="tx1"/>
                </a:solidFill>
              </a:rPr>
              <a:t>~35 comments </a:t>
            </a:r>
            <a:r>
              <a:rPr lang="en-US" sz="1400" dirty="0"/>
              <a:t>left in MAC tab (most already discussed)</a:t>
            </a:r>
          </a:p>
          <a:p>
            <a:pPr>
              <a:buFont typeface="Arial" panose="020B0604020202020204" pitchFamily="34" charset="0"/>
              <a:buChar char="•"/>
            </a:pPr>
            <a:r>
              <a:rPr lang="en-US" sz="2000" dirty="0"/>
              <a:t>Targets for May interim</a:t>
            </a:r>
          </a:p>
          <a:p>
            <a:pPr marL="800100" lvl="1" indent="-342900">
              <a:buFont typeface="Arial" panose="020B0604020202020204" pitchFamily="34" charset="0"/>
              <a:buChar char="•"/>
            </a:pPr>
            <a:r>
              <a:rPr lang="en-US" sz="1800" dirty="0"/>
              <a:t>Approve meeting minutes for March plenary and telcos</a:t>
            </a:r>
          </a:p>
          <a:p>
            <a:pPr marL="800100" lvl="1" indent="-342900">
              <a:buFont typeface="Arial" panose="020B0604020202020204" pitchFamily="34" charset="0"/>
              <a:buChar char="•"/>
            </a:pPr>
            <a:r>
              <a:rPr lang="en-US" sz="1800" dirty="0"/>
              <a:t>Resolve all comments from initial SA ballot</a:t>
            </a:r>
          </a:p>
          <a:p>
            <a:pPr>
              <a:buFont typeface="Arial" panose="020B0604020202020204" pitchFamily="34" charset="0"/>
              <a:buChar char="•"/>
            </a:pPr>
            <a:r>
              <a:rPr lang="en-US" sz="2000" dirty="0"/>
              <a:t>Agenda is available in </a:t>
            </a:r>
            <a:r>
              <a:rPr lang="en-US" sz="2000" dirty="0">
                <a:hlinkClick r:id="rId4"/>
              </a:rPr>
              <a:t>11-24/0651</a:t>
            </a:r>
            <a:endParaRPr lang="en-US" sz="2000" dirty="0"/>
          </a:p>
          <a:p>
            <a:pPr marL="800100" lvl="1" indent="-342900">
              <a:buFont typeface="Arial" panose="020B0604020202020204" pitchFamily="34" charset="0"/>
              <a:buChar char="•"/>
            </a:pPr>
            <a:r>
              <a:rPr lang="en-US" sz="1800" dirty="0"/>
              <a:t>Schedule is provided in the next slide</a:t>
            </a:r>
          </a:p>
        </p:txBody>
      </p:sp>
      <p:grpSp>
        <p:nvGrpSpPr>
          <p:cNvPr id="2" name="Group 1">
            <a:extLst>
              <a:ext uri="{FF2B5EF4-FFF2-40B4-BE49-F238E27FC236}">
                <a16:creationId xmlns:a16="http://schemas.microsoft.com/office/drawing/2014/main" id="{FB724C6B-2F42-7131-6142-5E77281EF703}"/>
              </a:ext>
            </a:extLst>
          </p:cNvPr>
          <p:cNvGrpSpPr/>
          <p:nvPr/>
        </p:nvGrpSpPr>
        <p:grpSpPr>
          <a:xfrm>
            <a:off x="7023106" y="1496698"/>
            <a:ext cx="5334000" cy="4959019"/>
            <a:chOff x="7023106" y="1496698"/>
            <a:chExt cx="5334000" cy="4959019"/>
          </a:xfrm>
        </p:grpSpPr>
        <p:pic>
          <p:nvPicPr>
            <p:cNvPr id="3" name="Picture 2">
              <a:extLst>
                <a:ext uri="{FF2B5EF4-FFF2-40B4-BE49-F238E27FC236}">
                  <a16:creationId xmlns:a16="http://schemas.microsoft.com/office/drawing/2014/main" id="{CA23BF06-C568-56D5-5ED2-5FF4D584E98C}"/>
                </a:ext>
              </a:extLst>
            </p:cNvPr>
            <p:cNvPicPr>
              <a:picLocks noChangeAspect="1"/>
            </p:cNvPicPr>
            <p:nvPr/>
          </p:nvPicPr>
          <p:blipFill>
            <a:blip r:embed="rId5"/>
            <a:stretch>
              <a:fillRect/>
            </a:stretch>
          </p:blipFill>
          <p:spPr>
            <a:xfrm>
              <a:off x="7023106" y="1496698"/>
              <a:ext cx="5334000" cy="4000500"/>
            </a:xfrm>
            <a:prstGeom prst="rect">
              <a:avLst/>
            </a:prstGeom>
          </p:spPr>
        </p:pic>
        <p:grpSp>
          <p:nvGrpSpPr>
            <p:cNvPr id="32" name="Group 31">
              <a:extLst>
                <a:ext uri="{FF2B5EF4-FFF2-40B4-BE49-F238E27FC236}">
                  <a16:creationId xmlns:a16="http://schemas.microsoft.com/office/drawing/2014/main" id="{53AAC573-215B-9414-995D-D2CB579163E4}"/>
                </a:ext>
              </a:extLst>
            </p:cNvPr>
            <p:cNvGrpSpPr/>
            <p:nvPr/>
          </p:nvGrpSpPr>
          <p:grpSpPr>
            <a:xfrm>
              <a:off x="7807722" y="1785718"/>
              <a:ext cx="3945073" cy="4669999"/>
              <a:chOff x="7807722" y="1785718"/>
              <a:chExt cx="3945073" cy="4669999"/>
            </a:xfrm>
          </p:grpSpPr>
          <p:sp>
            <p:nvSpPr>
              <p:cNvPr id="14" name="Rectangle 13">
                <a:extLst>
                  <a:ext uri="{FF2B5EF4-FFF2-40B4-BE49-F238E27FC236}">
                    <a16:creationId xmlns:a16="http://schemas.microsoft.com/office/drawing/2014/main" id="{392CF38F-2037-058D-5451-C14A09E2B3AC}"/>
                  </a:ext>
                </a:extLst>
              </p:cNvPr>
              <p:cNvSpPr/>
              <p:nvPr/>
            </p:nvSpPr>
            <p:spPr bwMode="auto">
              <a:xfrm flipV="1">
                <a:off x="7807722" y="1785718"/>
                <a:ext cx="825494" cy="32633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14B9629F-AE20-57B0-AC18-681C3FD135CE}"/>
                  </a:ext>
                </a:extLst>
              </p:cNvPr>
              <p:cNvSpPr/>
              <p:nvPr/>
            </p:nvSpPr>
            <p:spPr bwMode="auto">
              <a:xfrm>
                <a:off x="8857499" y="2067195"/>
                <a:ext cx="818541" cy="29867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6721B3A8-025C-6D93-F4EB-86378AB3DDF5}"/>
                  </a:ext>
                </a:extLst>
              </p:cNvPr>
              <p:cNvSpPr/>
              <p:nvPr/>
            </p:nvSpPr>
            <p:spPr bwMode="auto">
              <a:xfrm>
                <a:off x="9888546" y="1785718"/>
                <a:ext cx="825494" cy="3266341"/>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5E333D8C-916E-69DF-FFFA-86D1CD49DA29}"/>
                  </a:ext>
                </a:extLst>
              </p:cNvPr>
              <p:cNvSpPr/>
              <p:nvPr/>
            </p:nvSpPr>
            <p:spPr bwMode="auto">
              <a:xfrm>
                <a:off x="10927301" y="2067195"/>
                <a:ext cx="825494" cy="3004235"/>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D24461DB-50E1-EDEF-BA23-34828D974295}"/>
                  </a:ext>
                </a:extLst>
              </p:cNvPr>
              <p:cNvGrpSpPr/>
              <p:nvPr/>
            </p:nvGrpSpPr>
            <p:grpSpPr>
              <a:xfrm>
                <a:off x="8098450" y="5411859"/>
                <a:ext cx="3207755" cy="1043858"/>
                <a:chOff x="8552276" y="5181755"/>
                <a:chExt cx="3207755" cy="1043858"/>
              </a:xfrm>
            </p:grpSpPr>
            <p:grpSp>
              <p:nvGrpSpPr>
                <p:cNvPr id="19" name="Group 18">
                  <a:extLst>
                    <a:ext uri="{FF2B5EF4-FFF2-40B4-BE49-F238E27FC236}">
                      <a16:creationId xmlns:a16="http://schemas.microsoft.com/office/drawing/2014/main" id="{C7AA9262-37C2-BB46-0576-BAB50A5DD44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64D84812-2F44-BBB5-5FB2-DB22426CDD6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C6A3C687-6857-D141-B7FC-2BD9515398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E451944B-07ED-9D1D-ACCF-42585602BC2A}"/>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C5B7BADF-60DE-4CFB-805C-AFD751E28BDF}"/>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653CAD14-93C4-6269-5262-707C91EA341A}"/>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CA6F0703-BDB7-EB9D-589B-85E2C1D187CF}"/>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5AD2B758-8549-89DE-6482-6C921BCD3F2E}"/>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DDBB3B26-5B78-A7BB-CE4F-893C9EDF8C27}"/>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E5D1864F-0504-0750-5DCF-959929880495}"/>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9A1FB34F-36A1-17F5-8862-D91C8C85F50C}"/>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
            <p:nvSpPr>
              <p:cNvPr id="31" name="TextBox 30">
                <a:extLst>
                  <a:ext uri="{FF2B5EF4-FFF2-40B4-BE49-F238E27FC236}">
                    <a16:creationId xmlns:a16="http://schemas.microsoft.com/office/drawing/2014/main" id="{B35D33CB-CB5E-FD7D-D5E3-E50326675AB0}"/>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grpSp>
      <p:sp>
        <p:nvSpPr>
          <p:cNvPr id="9" name="Footer Placeholder 8">
            <a:extLst>
              <a:ext uri="{FF2B5EF4-FFF2-40B4-BE49-F238E27FC236}">
                <a16:creationId xmlns:a16="http://schemas.microsoft.com/office/drawing/2014/main" id="{5C2322BF-6D39-48D9-8E15-57D7F24A9337}"/>
              </a:ext>
            </a:extLst>
          </p:cNvPr>
          <p:cNvSpPr>
            <a:spLocks noGrp="1"/>
          </p:cNvSpPr>
          <p:nvPr>
            <p:ph type="ftr" idx="14"/>
          </p:nvPr>
        </p:nvSpPr>
        <p:spPr/>
        <p:txBody>
          <a:bodyPr/>
          <a:lstStyle/>
          <a:p>
            <a:r>
              <a:rPr lang="en-GB"/>
              <a:t>Alfred Asterjadhi, Qualcomm</a:t>
            </a:r>
            <a:endParaRPr lang="en-GB" dirty="0"/>
          </a:p>
        </p:txBody>
      </p:sp>
      <p:sp>
        <p:nvSpPr>
          <p:cNvPr id="10" name="Slide Number Placeholder 9">
            <a:extLst>
              <a:ext uri="{FF2B5EF4-FFF2-40B4-BE49-F238E27FC236}">
                <a16:creationId xmlns:a16="http://schemas.microsoft.com/office/drawing/2014/main" id="{E1E21ECF-0A06-4F26-BCB4-9C4E9E8DFE0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11" name="Date Placeholder 10">
            <a:extLst>
              <a:ext uri="{FF2B5EF4-FFF2-40B4-BE49-F238E27FC236}">
                <a16:creationId xmlns:a16="http://schemas.microsoft.com/office/drawing/2014/main" id="{AA14DA29-D667-4FCF-A22D-695C0133B32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82772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t>TGbe May F2F Schedule</a:t>
            </a:r>
          </a:p>
        </p:txBody>
      </p:sp>
      <p:graphicFrame>
        <p:nvGraphicFramePr>
          <p:cNvPr id="12" name="Table 11">
            <a:extLst>
              <a:ext uri="{FF2B5EF4-FFF2-40B4-BE49-F238E27FC236}">
                <a16:creationId xmlns:a16="http://schemas.microsoft.com/office/drawing/2014/main" id="{2B021F6C-AEFE-70CF-9FCB-E082B0D6079E}"/>
              </a:ext>
            </a:extLst>
          </p:cNvPr>
          <p:cNvGraphicFramePr>
            <a:graphicFrameLocks noGrp="1"/>
          </p:cNvGraphicFramePr>
          <p:nvPr>
            <p:extLst>
              <p:ext uri="{D42A27DB-BD31-4B8C-83A1-F6EECF244321}">
                <p14:modId xmlns:p14="http://schemas.microsoft.com/office/powerpoint/2010/main" val="164844789"/>
              </p:ext>
            </p:extLst>
          </p:nvPr>
        </p:nvGraphicFramePr>
        <p:xfrm>
          <a:off x="2636743" y="2089468"/>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a:t>
                      </a:r>
                      <a:r>
                        <a:rPr lang="en-US" sz="1800" b="1" strike="sngStrike" dirty="0">
                          <a:solidFill>
                            <a:srgbClr val="FF0000"/>
                          </a:solidFill>
                        </a:rPr>
                        <a:t>[MAC]</a:t>
                      </a:r>
                      <a:r>
                        <a:rPr lang="en-US" b="1" strike="sngStrike" dirty="0">
                          <a:solidFill>
                            <a:srgbClr val="FF0000"/>
                          </a:solidFill>
                        </a:rPr>
                        <a:t> </a:t>
                      </a: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tx1"/>
                          </a:solidFill>
                        </a:rPr>
                        <a:t>TGbe</a:t>
                      </a:r>
                      <a:endParaRPr lang="en-US" sz="1800" b="0" dirty="0">
                        <a:solidFill>
                          <a:schemeClr val="bg1">
                            <a:lumMod val="85000"/>
                          </a:schemeClr>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a:t>
                      </a:r>
                      <a:r>
                        <a:rPr lang="en-US" sz="1800" b="1" strike="sngStrike" dirty="0">
                          <a:solidFill>
                            <a:srgbClr val="FF0000"/>
                          </a:solidFill>
                        </a:rPr>
                        <a:t>[MAC]</a:t>
                      </a:r>
                      <a:r>
                        <a:rPr lang="en-US" b="1" strike="sngStrike" dirty="0">
                          <a:solidFill>
                            <a:srgbClr val="FF0000"/>
                          </a:solidFill>
                        </a:rPr>
                        <a:t> </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5E2ED4C8-8451-47C2-BB88-3F4E93F32F5D}"/>
              </a:ext>
            </a:extLst>
          </p:cNvPr>
          <p:cNvSpPr>
            <a:spLocks noGrp="1"/>
          </p:cNvSpPr>
          <p:nvPr>
            <p:ph type="ftr" idx="14"/>
          </p:nvPr>
        </p:nvSpPr>
        <p:spPr/>
        <p:txBody>
          <a:bodyPr/>
          <a:lstStyle/>
          <a:p>
            <a:r>
              <a:rPr lang="en-GB"/>
              <a:t>Alfred Asterjadhi, Qualcomm</a:t>
            </a:r>
            <a:endParaRPr lang="en-GB" dirty="0"/>
          </a:p>
        </p:txBody>
      </p:sp>
      <p:sp>
        <p:nvSpPr>
          <p:cNvPr id="7" name="Slide Number Placeholder 6">
            <a:extLst>
              <a:ext uri="{FF2B5EF4-FFF2-40B4-BE49-F238E27FC236}">
                <a16:creationId xmlns:a16="http://schemas.microsoft.com/office/drawing/2014/main" id="{FB506241-728A-4543-9613-33E6DCE4045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Date Placeholder 7">
            <a:extLst>
              <a:ext uri="{FF2B5EF4-FFF2-40B4-BE49-F238E27FC236}">
                <a16:creationId xmlns:a16="http://schemas.microsoft.com/office/drawing/2014/main" id="{B0411DF6-45FD-46DB-94DC-4D200039F67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4047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 </a:t>
            </a:r>
            <a:r>
              <a:rPr lang="en-US" dirty="0"/>
              <a:t>–</a:t>
            </a:r>
            <a:r>
              <a:rPr lang="en-US" altLang="zh-CN" dirty="0"/>
              <a:t> </a:t>
            </a:r>
            <a:r>
              <a:rPr lang="en-US" altLang="zh-CN" dirty="0">
                <a:solidFill>
                  <a:schemeClr val="tx1"/>
                </a:solidFill>
              </a:rPr>
              <a:t>May </a:t>
            </a:r>
            <a:r>
              <a:rPr lang="en-US" dirty="0">
                <a:solidFill>
                  <a:schemeClr val="tx1"/>
                </a:solidFill>
              </a:rPr>
              <a:t>2024</a:t>
            </a:r>
            <a:endParaRPr lang="en-GB" dirty="0">
              <a:solidFill>
                <a:schemeClr val="tx1"/>
              </a:solidFill>
            </a:endParaRPr>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March </a:t>
            </a:r>
            <a:r>
              <a:rPr lang="en-US" altLang="zh-CN" sz="1800" dirty="0"/>
              <a:t>2024 session</a:t>
            </a:r>
            <a:endParaRPr lang="en-US" sz="1800" dirty="0"/>
          </a:p>
          <a:p>
            <a:pPr marL="720725" lvl="1" indent="-342900" algn="just">
              <a:spcBef>
                <a:spcPts val="0"/>
              </a:spcBef>
              <a:spcAft>
                <a:spcPts val="600"/>
              </a:spcAft>
              <a:buFont typeface="Times New Roman" panose="02020603050405020304" pitchFamily="18" charset="0"/>
              <a:buChar char="−"/>
            </a:pPr>
            <a:r>
              <a:rPr lang="en-US" altLang="zh-CN" sz="1600" dirty="0"/>
              <a:t>Released IEEE802.11bf D4.0, completed the second recirculation ballot (WG LB285) on </a:t>
            </a:r>
            <a:r>
              <a:rPr lang="en-US" altLang="zh-CN" sz="1600" dirty="0" err="1"/>
              <a:t>TGbf</a:t>
            </a:r>
            <a:r>
              <a:rPr lang="en-US" altLang="zh-CN" sz="1600" dirty="0"/>
              <a:t> D4.0</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Approval rate of ~</a:t>
            </a:r>
            <a:r>
              <a:rPr lang="en-US" altLang="zh-CN" sz="1600" dirty="0">
                <a:solidFill>
                  <a:srgbClr val="FF0000"/>
                </a:solidFill>
              </a:rPr>
              <a:t>96.5</a:t>
            </a:r>
            <a:r>
              <a:rPr lang="en-US" altLang="zh-CN" sz="1600" dirty="0">
                <a:solidFill>
                  <a:schemeClr val="tx1"/>
                </a:solidFill>
              </a:rPr>
              <a:t>%</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Received a total of </a:t>
            </a:r>
            <a:r>
              <a:rPr lang="en-US" altLang="zh-CN" sz="1600" dirty="0">
                <a:solidFill>
                  <a:srgbClr val="FF0000"/>
                </a:solidFill>
              </a:rPr>
              <a:t>13</a:t>
            </a:r>
            <a:r>
              <a:rPr lang="en-US" altLang="zh-CN" sz="1600" dirty="0">
                <a:solidFill>
                  <a:schemeClr val="tx1"/>
                </a:solidFill>
              </a:rPr>
              <a:t> comments</a:t>
            </a:r>
          </a:p>
          <a:p>
            <a:pPr marL="720725" lvl="1" indent="-342900" algn="just">
              <a:spcBef>
                <a:spcPts val="0"/>
              </a:spcBef>
              <a:spcAft>
                <a:spcPts val="600"/>
              </a:spcAft>
              <a:buFont typeface="Times New Roman" panose="02020603050405020304" pitchFamily="18" charset="0"/>
              <a:buChar char="−"/>
            </a:pPr>
            <a:r>
              <a:rPr lang="en-US" altLang="zh-CN" sz="1600" dirty="0"/>
              <a:t>Held </a:t>
            </a:r>
            <a:r>
              <a:rPr lang="en-US" sz="1600" dirty="0">
                <a:solidFill>
                  <a:srgbClr val="0000FF"/>
                </a:solidFill>
              </a:rPr>
              <a:t>1</a:t>
            </a:r>
            <a:r>
              <a:rPr lang="en-US" sz="1600" dirty="0"/>
              <a:t> teleconference calls</a:t>
            </a:r>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Comment resolution </a:t>
            </a:r>
            <a:r>
              <a:rPr lang="en-US" altLang="zh-CN" sz="1800" dirty="0"/>
              <a:t>for D4.0 (LB285)</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rgbClr val="FF0000"/>
                </a:solidFill>
              </a:rPr>
              <a:t>100 </a:t>
            </a:r>
            <a:r>
              <a:rPr lang="en-US" altLang="zh-CN" sz="1600" dirty="0">
                <a:solidFill>
                  <a:schemeClr val="tx1"/>
                </a:solidFill>
              </a:rPr>
              <a:t>% of all LB285 comments are now resolved or marked as “ready for motion”</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Satisfied the EC conditions for forwarding PIEEE802.11bf to SA ballot</a:t>
            </a:r>
          </a:p>
          <a:p>
            <a:pPr marL="720725" lvl="1" indent="-342900" algn="just">
              <a:spcBef>
                <a:spcPts val="0"/>
              </a:spcBef>
              <a:spcAft>
                <a:spcPts val="600"/>
              </a:spcAft>
              <a:buFont typeface="Times New Roman" panose="02020603050405020304" pitchFamily="18" charset="0"/>
              <a:buChar char="−"/>
            </a:pPr>
            <a:r>
              <a:rPr lang="en-US" altLang="zh-CN" sz="1600" dirty="0"/>
              <a:t>Getting ready to start the initial SA ballot for PIEEE802.11bf</a:t>
            </a: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May </a:t>
            </a:r>
            <a:r>
              <a:rPr lang="en-US" altLang="zh-CN" sz="1800" dirty="0"/>
              <a:t>2024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3</a:t>
            </a:r>
            <a:r>
              <a:rPr lang="en-US" sz="1600" dirty="0"/>
              <a:t> slots scheduled for </a:t>
            </a:r>
            <a:r>
              <a:rPr lang="en-US" sz="1600" dirty="0" err="1"/>
              <a:t>TGbf</a:t>
            </a:r>
            <a:endParaRPr lang="en-US" sz="1600" dirty="0"/>
          </a:p>
          <a:p>
            <a:pPr marL="720725" lvl="1" indent="-342900" algn="just">
              <a:spcBef>
                <a:spcPts val="0"/>
              </a:spcBef>
              <a:spcAft>
                <a:spcPts val="600"/>
              </a:spcAft>
              <a:buFont typeface="Times New Roman" panose="02020603050405020304" pitchFamily="18" charset="0"/>
              <a:buChar char="−"/>
            </a:pPr>
            <a:r>
              <a:rPr lang="en-US" sz="1600" dirty="0"/>
              <a:t>Continue to resolve the </a:t>
            </a:r>
            <a:r>
              <a:rPr lang="en-US" altLang="zh-CN" sz="1600" dirty="0"/>
              <a:t>Comment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2</a:t>
            </a:r>
            <a:r>
              <a:rPr lang="en-US" altLang="zh-CN" sz="1600" dirty="0"/>
              <a:t> calls per week)</a:t>
            </a:r>
          </a:p>
          <a:p>
            <a:pPr marL="720725" lvl="1" indent="-342900" algn="just">
              <a:spcBef>
                <a:spcPts val="0"/>
              </a:spcBef>
              <a:spcAft>
                <a:spcPts val="600"/>
              </a:spcAft>
              <a:buFont typeface="Times New Roman" panose="02020603050405020304" pitchFamily="18" charset="0"/>
              <a:buChar char="−"/>
            </a:pPr>
            <a:r>
              <a:rPr lang="en-US" altLang="zh-CN" sz="1600" dirty="0">
                <a:solidFill>
                  <a:schemeClr val="tx1"/>
                </a:solidFill>
              </a:rPr>
              <a:t>Approve some </a:t>
            </a:r>
            <a:r>
              <a:rPr lang="en-US" altLang="zh-CN" sz="1600" dirty="0" err="1">
                <a:solidFill>
                  <a:schemeClr val="tx1"/>
                </a:solidFill>
              </a:rPr>
              <a:t>TGbf</a:t>
            </a:r>
            <a:r>
              <a:rPr lang="en-US" altLang="zh-CN" sz="1600" dirty="0">
                <a:solidFill>
                  <a:schemeClr val="tx1"/>
                </a:solidFill>
              </a:rPr>
              <a:t> motions:</a:t>
            </a:r>
          </a:p>
          <a:p>
            <a:pPr marL="1120775" lvl="2" indent="-342900" algn="just">
              <a:spcBef>
                <a:spcPts val="0"/>
              </a:spcBef>
              <a:spcAft>
                <a:spcPts val="0"/>
              </a:spcAft>
              <a:buSzPct val="50000"/>
              <a:buFont typeface="Wingdings" panose="05000000000000000000" pitchFamily="2" charset="2"/>
              <a:buChar char="n"/>
            </a:pPr>
            <a:r>
              <a:rPr lang="en-US" altLang="zh-CN" sz="1600" dirty="0">
                <a:solidFill>
                  <a:schemeClr val="tx1"/>
                </a:solidFill>
              </a:rPr>
              <a:t>Vice Chair/Secretary election/reaffirmation</a:t>
            </a:r>
          </a:p>
          <a:p>
            <a:pPr marL="1120775" lvl="2" indent="-342900" algn="just">
              <a:spcBef>
                <a:spcPts val="0"/>
              </a:spcBef>
              <a:spcAft>
                <a:spcPts val="0"/>
              </a:spcAft>
              <a:buSzPct val="50000"/>
              <a:buFont typeface="Wingdings" panose="05000000000000000000" pitchFamily="2" charset="2"/>
              <a:buChar char="n"/>
            </a:pPr>
            <a:r>
              <a:rPr lang="en-GB" altLang="zh-CN" sz="1600" dirty="0">
                <a:solidFill>
                  <a:schemeClr val="tx1"/>
                </a:solidFill>
              </a:rPr>
              <a:t>PAR</a:t>
            </a:r>
            <a:r>
              <a:rPr lang="en-US" altLang="zh-CN" sz="1600" dirty="0">
                <a:solidFill>
                  <a:schemeClr val="tx1"/>
                </a:solidFill>
              </a:rPr>
              <a:t> extension</a:t>
            </a:r>
            <a:endParaRPr lang="en-US" altLang="zh-CN" sz="1600" dirty="0"/>
          </a:p>
        </p:txBody>
      </p:sp>
      <p:sp>
        <p:nvSpPr>
          <p:cNvPr id="3" name="Footer Placeholder 2">
            <a:extLst>
              <a:ext uri="{FF2B5EF4-FFF2-40B4-BE49-F238E27FC236}">
                <a16:creationId xmlns:a16="http://schemas.microsoft.com/office/drawing/2014/main" id="{23A0E983-29CF-4A1D-B2FD-F4AFF6D66C7A}"/>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B3976E7C-FA12-4ADB-AD5A-97F25834A5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C7CF07A4-373B-41C2-A3C9-5EBF316BA10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544200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a:extLst>
              <a:ext uri="{FF2B5EF4-FFF2-40B4-BE49-F238E27FC236}">
                <a16:creationId xmlns:a16="http://schemas.microsoft.com/office/drawing/2014/main" id="{EDE926E2-C373-4B58-8409-18F27C9E3B3E}"/>
              </a:ext>
            </a:extLst>
          </p:cNvPr>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a:extLst>
              <a:ext uri="{FF2B5EF4-FFF2-40B4-BE49-F238E27FC236}">
                <a16:creationId xmlns:a16="http://schemas.microsoft.com/office/drawing/2014/main" id="{542A6958-AA33-4751-96F3-2FDE64EEFBCD}"/>
              </a:ext>
            </a:extLst>
          </p:cNvPr>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9" name="Table 6">
            <a:extLst>
              <a:ext uri="{FF2B5EF4-FFF2-40B4-BE49-F238E27FC236}">
                <a16:creationId xmlns:a16="http://schemas.microsoft.com/office/drawing/2014/main" id="{143320E6-4F6B-4210-B183-D98932E69D1B}"/>
              </a:ext>
            </a:extLst>
          </p:cNvPr>
          <p:cNvGraphicFramePr>
            <a:graphicFrameLocks noGrp="1"/>
          </p:cNvGraphicFramePr>
          <p:nvPr>
            <p:extLst>
              <p:ext uri="{D42A27DB-BD31-4B8C-83A1-F6EECF244321}">
                <p14:modId xmlns:p14="http://schemas.microsoft.com/office/powerpoint/2010/main" val="41182449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2" name="Footer Placeholder 1">
            <a:extLst>
              <a:ext uri="{FF2B5EF4-FFF2-40B4-BE49-F238E27FC236}">
                <a16:creationId xmlns:a16="http://schemas.microsoft.com/office/drawing/2014/main" id="{8D3495E4-9E52-4041-A3DC-67F5E2097588}"/>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1BE87B18-78AD-48B4-A7F9-E9F4A1D50D7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Date Placeholder 3">
            <a:extLst>
              <a:ext uri="{FF2B5EF4-FFF2-40B4-BE49-F238E27FC236}">
                <a16:creationId xmlns:a16="http://schemas.microsoft.com/office/drawing/2014/main" id="{B01FC445-73CC-4A26-BDB0-625698E8E9E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37350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May 2024</a:t>
            </a:r>
            <a:endParaRPr lang="en-GB" dirty="0"/>
          </a:p>
        </p:txBody>
      </p:sp>
      <p:sp>
        <p:nvSpPr>
          <p:cNvPr id="5122" name="Rectangle 2"/>
          <p:cNvSpPr>
            <a:spLocks noGrp="1" noChangeArrowheads="1"/>
          </p:cNvSpPr>
          <p:nvPr>
            <p:ph idx="1"/>
          </p:nvPr>
        </p:nvSpPr>
        <p:spPr>
          <a:xfrm>
            <a:off x="685800" y="1400174"/>
            <a:ext cx="10718800" cy="5075239"/>
          </a:xfrm>
          <a:ln/>
        </p:spPr>
        <p:txBody>
          <a:bodyPr/>
          <a:lstStyle/>
          <a:p>
            <a:pPr marL="342900" lvl="2" indent="-342900">
              <a:spcBef>
                <a:spcPts val="1200"/>
              </a:spcBef>
              <a:spcAft>
                <a:spcPts val="0"/>
              </a:spcAft>
              <a:defRPr/>
            </a:pPr>
            <a:r>
              <a:rPr lang="en-US" altLang="en-US" sz="2400" b="1" dirty="0"/>
              <a:t>Status: Initial SA Letter Ballot held on D4.0</a:t>
            </a:r>
          </a:p>
          <a:p>
            <a:pPr marL="342900" lvl="2" indent="-342900">
              <a:spcBef>
                <a:spcPts val="0"/>
              </a:spcBef>
              <a:spcAft>
                <a:spcPts val="0"/>
              </a:spcAft>
              <a:buFont typeface="Arial" panose="020B0604020202020204" pitchFamily="34" charset="0"/>
              <a:buChar char="•"/>
              <a:defRPr/>
            </a:pPr>
            <a:r>
              <a:rPr lang="en-US" altLang="en-US" sz="2400" b="1" dirty="0"/>
              <a:t>Initial SA ballot passed: 90.2% return rate; 90.9% approval;  209 comments received</a:t>
            </a:r>
          </a:p>
          <a:p>
            <a:pPr marL="342900" lvl="2" indent="-342900">
              <a:spcBef>
                <a:spcPts val="1200"/>
              </a:spcBef>
              <a:spcAft>
                <a:spcPts val="0"/>
              </a:spcAft>
              <a:defRPr/>
            </a:pPr>
            <a:r>
              <a:rPr lang="en-US" altLang="en-US" sz="2400" b="1" dirty="0"/>
              <a:t>Will have five meetings this session: Monday, 19:30-21:30; Tuesday, 8:00-10:00 and 13:30-15:30; Wednesday, 8:00-10:00; Thursday 13:30-15:30</a:t>
            </a:r>
          </a:p>
          <a:p>
            <a:pPr marL="342900" lvl="2" indent="-342900">
              <a:spcBef>
                <a:spcPts val="1200"/>
              </a:spcBef>
              <a:spcAft>
                <a:spcPts val="0"/>
              </a:spcAft>
              <a:defRPr/>
            </a:pPr>
            <a:r>
              <a:rPr lang="en-US" altLang="en-US" sz="2400" b="1" dirty="0"/>
              <a:t>Agenda goals (agenda is in </a:t>
            </a:r>
            <a:r>
              <a:rPr lang="en-US" altLang="en-US" sz="2400" b="1" dirty="0">
                <a:hlinkClick r:id="rId3"/>
              </a:rPr>
              <a:t>11-24/0662r2</a:t>
            </a:r>
            <a:r>
              <a:rPr lang="en-US" altLang="en-US" sz="2400" b="1" dirty="0"/>
              <a:t>):</a:t>
            </a:r>
          </a:p>
          <a:p>
            <a:pPr marL="342900" lvl="2" indent="-342900">
              <a:spcBef>
                <a:spcPts val="0"/>
              </a:spcBef>
              <a:spcAft>
                <a:spcPts val="0"/>
              </a:spcAft>
              <a:buFontTx/>
              <a:buChar char="-"/>
              <a:defRPr/>
            </a:pPr>
            <a:r>
              <a:rPr lang="en-US" altLang="en-US" sz="2400" b="1" dirty="0"/>
              <a:t>Leadership nominations, elections and confirmations</a:t>
            </a:r>
          </a:p>
          <a:p>
            <a:pPr marL="342900" lvl="2" indent="-342900">
              <a:spcBef>
                <a:spcPts val="0"/>
              </a:spcBef>
              <a:spcAft>
                <a:spcPts val="0"/>
              </a:spcAft>
              <a:buFontTx/>
              <a:buChar char="-"/>
              <a:defRPr/>
            </a:pPr>
            <a:r>
              <a:rPr lang="en-US" altLang="en-US" sz="2400" b="1" dirty="0"/>
              <a:t>Complete comment Resolution on Initial SA ballot</a:t>
            </a:r>
          </a:p>
          <a:p>
            <a:pPr marL="342900" lvl="2" indent="-342900">
              <a:spcBef>
                <a:spcPts val="0"/>
              </a:spcBef>
              <a:spcAft>
                <a:spcPts val="0"/>
              </a:spcAft>
              <a:buFontTx/>
              <a:buChar char="-"/>
              <a:defRPr/>
            </a:pPr>
            <a:r>
              <a:rPr lang="en-US" altLang="en-US" sz="2400" b="1" dirty="0"/>
              <a:t>Approve SA first recirculation ballot on D5.0</a:t>
            </a:r>
          </a:p>
          <a:p>
            <a:pPr marL="342900" lvl="2" indent="-342900">
              <a:spcBef>
                <a:spcPts val="0"/>
              </a:spcBef>
              <a:spcAft>
                <a:spcPts val="0"/>
              </a:spcAft>
              <a:buFontTx/>
              <a:buChar char="-"/>
              <a:defRPr/>
            </a:pPr>
            <a:r>
              <a:rPr lang="en-US" altLang="en-US" sz="2400" b="1" dirty="0"/>
              <a:t>Schedule CRC ad hoc F2F in June (Sunnyvale, CA, USA), to complete comment resolution on SA first recirculation, and approve SA second  recirculation ballot (if needed)</a:t>
            </a:r>
          </a:p>
        </p:txBody>
      </p:sp>
      <p:sp>
        <p:nvSpPr>
          <p:cNvPr id="2" name="Footer Placeholder 1">
            <a:extLst>
              <a:ext uri="{FF2B5EF4-FFF2-40B4-BE49-F238E27FC236}">
                <a16:creationId xmlns:a16="http://schemas.microsoft.com/office/drawing/2014/main" id="{2881755B-6ACD-473B-9A5E-BF8CA2FD096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96405B8-5817-4F7F-BCCD-584ED9E0B3C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D7898D03-7531-4E1E-8898-C34032612C3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24547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TGbn (Ultra High Reliability)
TGbp (Ambient Power)
IMMW SG (Integrated mmWave)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May 2024 session:</a:t>
            </a:r>
            <a:endParaRPr lang="en-US" altLang="en-US" kern="0" dirty="0"/>
          </a:p>
        </p:txBody>
      </p:sp>
      <p:sp>
        <p:nvSpPr>
          <p:cNvPr id="4" name="Footer Placeholder 3">
            <a:extLst>
              <a:ext uri="{FF2B5EF4-FFF2-40B4-BE49-F238E27FC236}">
                <a16:creationId xmlns:a16="http://schemas.microsoft.com/office/drawing/2014/main" id="{36ADEDE9-C7D1-4D2C-8098-7CF33A38986F}"/>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5DB12A18-8763-49CB-95A5-9D9AAF4A155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717DD0FE-D9AB-42D9-9E54-6DD4D84773A9}"/>
              </a:ext>
            </a:extLst>
          </p:cNvPr>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May 2024</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still working to get a first draft together covering client-centric (CPE) features for comment collection.</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prioritize text submissions during this plenary and hope to have a D0.4 draft for comment collection coming out of this session.</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has 5 sessions in the May Interim.</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4/0661/r0.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30A2E921-CACD-4461-BC16-10937824D3AF}"/>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8C195BE9-CCA2-47AA-9D2E-0EF2A564EEF5}"/>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sp>
        <p:nvSpPr>
          <p:cNvPr id="4" name="Date Placeholder 3">
            <a:extLst>
              <a:ext uri="{FF2B5EF4-FFF2-40B4-BE49-F238E27FC236}">
                <a16:creationId xmlns:a16="http://schemas.microsoft.com/office/drawing/2014/main" id="{B5F3B88C-AD88-4FCC-9393-CF9DFF0CD5E5}"/>
              </a:ext>
            </a:extLst>
          </p:cNvPr>
          <p:cNvSpPr>
            <a:spLocks noGrp="1"/>
          </p:cNvSpPr>
          <p:nvPr>
            <p:ph type="dt" idx="10"/>
          </p:nvPr>
        </p:nvSpPr>
        <p:spPr/>
        <p:txBody>
          <a:bodyPr/>
          <a:lstStyle/>
          <a:p>
            <a:r>
              <a:rPr lang="en-US"/>
              <a:t>May 2024</a:t>
            </a:r>
            <a:endParaRPr lang="en-GB"/>
          </a:p>
        </p:txBody>
      </p:sp>
    </p:spTree>
    <p:extLst>
      <p:ext uri="{BB962C8B-B14F-4D97-AF65-F5344CB8AC3E}">
        <p14:creationId xmlns:p14="http://schemas.microsoft.com/office/powerpoint/2010/main" val="1560296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Results of 1</a:t>
            </a:r>
            <a:r>
              <a:rPr lang="en-US" b="0" baseline="30000" dirty="0"/>
              <a:t>st</a:t>
            </a:r>
            <a:r>
              <a:rPr lang="en-US" b="0" dirty="0"/>
              <a:t> recirculation (LB286)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97% approval, 3 disapprove, 9.4% abstain. </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72/9/53.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2" name="Chart 1">
            <a:extLst>
              <a:ext uri="{FF2B5EF4-FFF2-40B4-BE49-F238E27FC236}">
                <a16:creationId xmlns:a16="http://schemas.microsoft.com/office/drawing/2014/main" id="{E23DB4EE-F587-29EF-734B-11D8CA4FFCB6}"/>
              </a:ext>
            </a:extLst>
          </p:cNvPr>
          <p:cNvGraphicFramePr/>
          <p:nvPr>
            <p:extLst>
              <p:ext uri="{D42A27DB-BD31-4B8C-83A1-F6EECF244321}">
                <p14:modId xmlns:p14="http://schemas.microsoft.com/office/powerpoint/2010/main" val="941348043"/>
              </p:ext>
            </p:extLst>
          </p:nvPr>
        </p:nvGraphicFramePr>
        <p:xfrm>
          <a:off x="6665895" y="3747805"/>
          <a:ext cx="4059925" cy="27583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530977A1-8F8E-AC26-C4C0-1712AC820219}"/>
              </a:ext>
            </a:extLst>
          </p:cNvPr>
          <p:cNvGraphicFramePr/>
          <p:nvPr>
            <p:extLst>
              <p:ext uri="{D42A27DB-BD31-4B8C-83A1-F6EECF244321}">
                <p14:modId xmlns:p14="http://schemas.microsoft.com/office/powerpoint/2010/main" val="2710984210"/>
              </p:ext>
            </p:extLst>
          </p:nvPr>
        </p:nvGraphicFramePr>
        <p:xfrm>
          <a:off x="1559496" y="3566129"/>
          <a:ext cx="4661211" cy="2958496"/>
        </p:xfrm>
        <a:graphic>
          <a:graphicData uri="http://schemas.openxmlformats.org/drawingml/2006/chart">
            <c:chart xmlns:c="http://schemas.openxmlformats.org/drawingml/2006/chart" xmlns:r="http://schemas.openxmlformats.org/officeDocument/2006/relationships" r:id="rId4"/>
          </a:graphicData>
        </a:graphic>
      </p:graphicFrame>
      <p:sp>
        <p:nvSpPr>
          <p:cNvPr id="7" name="Footer Placeholder 6">
            <a:extLst>
              <a:ext uri="{FF2B5EF4-FFF2-40B4-BE49-F238E27FC236}">
                <a16:creationId xmlns:a16="http://schemas.microsoft.com/office/drawing/2014/main" id="{5BE63350-2FDA-4F3F-9240-2C5AE6853249}"/>
              </a:ext>
            </a:extLst>
          </p:cNvPr>
          <p:cNvSpPr>
            <a:spLocks noGrp="1"/>
          </p:cNvSpPr>
          <p:nvPr>
            <p:ph type="ftr" idx="14"/>
          </p:nvPr>
        </p:nvSpPr>
        <p:spPr/>
        <p:txBody>
          <a:bodyPr/>
          <a:lstStyle/>
          <a:p>
            <a:r>
              <a:rPr lang="en-GB"/>
              <a:t>Jonathan Segev, Intel</a:t>
            </a:r>
            <a:endParaRPr lang="en-GB" dirty="0"/>
          </a:p>
        </p:txBody>
      </p:sp>
      <p:sp>
        <p:nvSpPr>
          <p:cNvPr id="8" name="Slide Number Placeholder 7">
            <a:extLst>
              <a:ext uri="{FF2B5EF4-FFF2-40B4-BE49-F238E27FC236}">
                <a16:creationId xmlns:a16="http://schemas.microsoft.com/office/drawing/2014/main" id="{59FEDFD7-4840-41D0-9C6D-662206EF6A5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29964BC9-1FE8-4173-878A-BD7D46A92E7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2597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9433048" cy="266381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 50% completion of LB286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Initiate MDR process towards July conditional SA ballot approval. </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graphicFrame>
        <p:nvGraphicFramePr>
          <p:cNvPr id="2" name="Chart 1">
            <a:extLst>
              <a:ext uri="{FF2B5EF4-FFF2-40B4-BE49-F238E27FC236}">
                <a16:creationId xmlns:a16="http://schemas.microsoft.com/office/drawing/2014/main" id="{7EBF23F3-B6D4-9BBB-2577-2059BBAC41EE}"/>
              </a:ext>
            </a:extLst>
          </p:cNvPr>
          <p:cNvGraphicFramePr/>
          <p:nvPr>
            <p:extLst>
              <p:ext uri="{D42A27DB-BD31-4B8C-83A1-F6EECF244321}">
                <p14:modId xmlns:p14="http://schemas.microsoft.com/office/powerpoint/2010/main" val="2870042914"/>
              </p:ext>
            </p:extLst>
          </p:nvPr>
        </p:nvGraphicFramePr>
        <p:xfrm>
          <a:off x="6665895" y="3747805"/>
          <a:ext cx="4059925" cy="27583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49BE7A64-EDFE-B3D9-E6A0-D41B716A6717}"/>
              </a:ext>
            </a:extLst>
          </p:cNvPr>
          <p:cNvGraphicFramePr/>
          <p:nvPr>
            <p:extLst>
              <p:ext uri="{D42A27DB-BD31-4B8C-83A1-F6EECF244321}">
                <p14:modId xmlns:p14="http://schemas.microsoft.com/office/powerpoint/2010/main" val="1176528781"/>
              </p:ext>
            </p:extLst>
          </p:nvPr>
        </p:nvGraphicFramePr>
        <p:xfrm>
          <a:off x="1559496" y="3566129"/>
          <a:ext cx="4661211" cy="2958496"/>
        </p:xfrm>
        <a:graphic>
          <a:graphicData uri="http://schemas.openxmlformats.org/drawingml/2006/chart">
            <c:chart xmlns:c="http://schemas.openxmlformats.org/drawingml/2006/chart" xmlns:r="http://schemas.openxmlformats.org/officeDocument/2006/relationships" r:id="rId4"/>
          </a:graphicData>
        </a:graphic>
      </p:graphicFrame>
      <p:sp>
        <p:nvSpPr>
          <p:cNvPr id="3" name="Footer Placeholder 2">
            <a:extLst>
              <a:ext uri="{FF2B5EF4-FFF2-40B4-BE49-F238E27FC236}">
                <a16:creationId xmlns:a16="http://schemas.microsoft.com/office/drawing/2014/main" id="{5521868C-3D5A-4B93-9201-405BB2FCE71E}"/>
              </a:ext>
            </a:extLst>
          </p:cNvPr>
          <p:cNvSpPr>
            <a:spLocks noGrp="1"/>
          </p:cNvSpPr>
          <p:nvPr>
            <p:ph type="ftr" idx="14"/>
          </p:nvPr>
        </p:nvSpPr>
        <p:spPr/>
        <p:txBody>
          <a:bodyPr/>
          <a:lstStyle/>
          <a:p>
            <a:r>
              <a:rPr lang="en-GB"/>
              <a:t>Jonathan Segev, Intel</a:t>
            </a:r>
            <a:endParaRPr lang="en-GB" dirty="0"/>
          </a:p>
        </p:txBody>
      </p:sp>
      <p:sp>
        <p:nvSpPr>
          <p:cNvPr id="8" name="Slide Number Placeholder 7">
            <a:extLst>
              <a:ext uri="{FF2B5EF4-FFF2-40B4-BE49-F238E27FC236}">
                <a16:creationId xmlns:a16="http://schemas.microsoft.com/office/drawing/2014/main" id="{B72D00F9-AD11-427C-975B-67904429970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853EBC72-2742-4CAC-9AA2-C3AAF1C4828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27012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4 meeting slots during the IEEE meeting week:</a:t>
            </a:r>
          </a:p>
          <a:p>
            <a:pPr lvl="1">
              <a:buFont typeface="Times New Roman" pitchFamily="16" charset="0"/>
              <a:buChar char="•"/>
            </a:pPr>
            <a:r>
              <a:rPr lang="en-US" dirty="0"/>
              <a:t>Monday 		May 13</a:t>
            </a:r>
            <a:r>
              <a:rPr lang="en-US" baseline="30000" dirty="0"/>
              <a:t>th</a:t>
            </a:r>
            <a:r>
              <a:rPr lang="en-US" dirty="0"/>
              <a:t>  13:30 – 15:30 local time (PM1).</a:t>
            </a:r>
          </a:p>
          <a:p>
            <a:pPr lvl="1">
              <a:buFont typeface="Times New Roman" pitchFamily="16" charset="0"/>
              <a:buChar char="•"/>
            </a:pPr>
            <a:r>
              <a:rPr lang="en-US" dirty="0"/>
              <a:t>Tuesday 		May 14</a:t>
            </a:r>
            <a:r>
              <a:rPr lang="en-US" baseline="30000" dirty="0"/>
              <a:t>th</a:t>
            </a:r>
            <a:r>
              <a:rPr lang="en-US" dirty="0"/>
              <a:t>  13:30 – 15:30 local time (PM1).</a:t>
            </a:r>
          </a:p>
          <a:p>
            <a:pPr lvl="1">
              <a:buFont typeface="Times New Roman" pitchFamily="16" charset="0"/>
              <a:buChar char="•"/>
            </a:pPr>
            <a:r>
              <a:rPr lang="en-US" dirty="0"/>
              <a:t>Wednesday 	May 15</a:t>
            </a:r>
            <a:r>
              <a:rPr lang="en-US" baseline="30000" dirty="0"/>
              <a:t>th</a:t>
            </a:r>
            <a:r>
              <a:rPr lang="en-US" dirty="0"/>
              <a:t>  16:00 – 18:00 local time (PM2).</a:t>
            </a:r>
          </a:p>
          <a:p>
            <a:pPr lvl="1">
              <a:buFont typeface="Times New Roman" pitchFamily="16" charset="0"/>
              <a:buChar char="•"/>
            </a:pPr>
            <a:r>
              <a:rPr lang="en-US" dirty="0"/>
              <a:t>Thursday		May 16</a:t>
            </a:r>
            <a:r>
              <a:rPr lang="en-US" baseline="30000" dirty="0"/>
              <a:t>th</a:t>
            </a:r>
            <a:r>
              <a:rPr lang="en-US" dirty="0"/>
              <a:t>  13:30 – 15:30 local time (PM1).</a:t>
            </a:r>
          </a:p>
          <a:p>
            <a:pPr marL="457200" lvl="1" indent="0"/>
            <a:endParaRPr lang="en-US" b="0" dirty="0"/>
          </a:p>
          <a:p>
            <a:pPr marL="457200" lvl="1" indent="0"/>
            <a:r>
              <a:rPr lang="en-US" b="0" dirty="0"/>
              <a:t>Agenda document is submission: 11-24/642, for latest revision use </a:t>
            </a:r>
            <a:r>
              <a:rPr lang="en-US" b="0" dirty="0">
                <a:hlinkClick r:id="rId3"/>
              </a:rPr>
              <a:t>link</a:t>
            </a:r>
            <a:r>
              <a:rPr lang="en-US" b="0" dirty="0"/>
              <a:t>.</a:t>
            </a:r>
          </a:p>
          <a:p>
            <a:pPr marL="457200" lvl="1" indent="0"/>
            <a:endParaRPr lang="en-US" b="0"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30E93BF7-0A26-4FA1-9421-00A99E35D87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3A7FE3A6-FAA7-41AE-A51D-D6E9CCEB4AC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Date Placeholder 6">
            <a:extLst>
              <a:ext uri="{FF2B5EF4-FFF2-40B4-BE49-F238E27FC236}">
                <a16:creationId xmlns:a16="http://schemas.microsoft.com/office/drawing/2014/main" id="{2ACFB3B9-51B8-4999-B2C6-1469AE0F541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86947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981200"/>
            <a:ext cx="10361613" cy="4419600"/>
          </a:xfrm>
        </p:spPr>
        <p:txBody>
          <a:bodyPr/>
          <a:lstStyle/>
          <a:p>
            <a:pPr>
              <a:buFont typeface="Arial" panose="020B0604020202020204" pitchFamily="34" charset="0"/>
              <a:buChar char="•"/>
            </a:pPr>
            <a:r>
              <a:rPr lang="en-US" dirty="0"/>
              <a:t>Since the March plenary </a:t>
            </a:r>
          </a:p>
          <a:p>
            <a:pPr marL="800100" lvl="1" indent="-342900">
              <a:buFont typeface="Arial" panose="020B0604020202020204" pitchFamily="34" charset="0"/>
              <a:buChar char="•"/>
            </a:pPr>
            <a:r>
              <a:rPr lang="en-US" dirty="0"/>
              <a:t>Held nine teleconferences between March and May 2024 (</a:t>
            </a:r>
            <a:r>
              <a:rPr lang="en-US" dirty="0">
                <a:hlinkClick r:id="rId2"/>
              </a:rPr>
              <a:t>11-24/633r15</a:t>
            </a:r>
            <a:r>
              <a:rPr lang="en-US" dirty="0"/>
              <a:t>)</a:t>
            </a:r>
          </a:p>
          <a:p>
            <a:pPr marL="1200150" lvl="2" indent="-285750">
              <a:buFont typeface="Arial" panose="020B0604020202020204" pitchFamily="34" charset="0"/>
              <a:buChar char="•"/>
            </a:pPr>
            <a:r>
              <a:rPr lang="en-US" dirty="0"/>
              <a:t>During which the group discussed </a:t>
            </a:r>
            <a:r>
              <a:rPr lang="en-US" dirty="0">
                <a:solidFill>
                  <a:schemeClr val="tx1"/>
                </a:solidFill>
              </a:rPr>
              <a:t>~55 </a:t>
            </a:r>
            <a:r>
              <a:rPr lang="en-US" dirty="0"/>
              <a:t>technical submissions covering a variety of topics</a:t>
            </a:r>
          </a:p>
          <a:p>
            <a:pPr marL="1657350" lvl="3" indent="-285750">
              <a:buFont typeface="Arial" panose="020B0604020202020204" pitchFamily="34" charset="0"/>
              <a:buChar char="•"/>
            </a:pPr>
            <a:r>
              <a:rPr lang="en-US" dirty="0"/>
              <a:t>Channel access, coexistence, unequal modulation (UEQM), </a:t>
            </a:r>
          </a:p>
          <a:p>
            <a:pPr marL="1657350" lvl="3" indent="-285750">
              <a:buFont typeface="Arial" panose="020B0604020202020204" pitchFamily="34" charset="0"/>
              <a:buChar char="•"/>
            </a:pPr>
            <a:r>
              <a:rPr lang="en-US" dirty="0"/>
              <a:t>Interference mitigation, range extension, coordinated TDMA, </a:t>
            </a:r>
          </a:p>
          <a:p>
            <a:pPr marL="1657350" lvl="3" indent="-285750">
              <a:buFont typeface="Arial" panose="020B0604020202020204" pitchFamily="34" charset="0"/>
              <a:buChar char="•"/>
            </a:pPr>
            <a:r>
              <a:rPr lang="en-US" dirty="0"/>
              <a:t>Preemption, relay operation, preamble design, distributed RUs, </a:t>
            </a:r>
          </a:p>
          <a:p>
            <a:pPr marL="1657350" lvl="3" indent="-285750">
              <a:buFont typeface="Arial" panose="020B0604020202020204" pitchFamily="34" charset="0"/>
              <a:buChar char="•"/>
            </a:pPr>
            <a:r>
              <a:rPr lang="en-US" dirty="0"/>
              <a:t>Power save, coordinated r-TWT, roaming, channelization, etc.</a:t>
            </a:r>
          </a:p>
          <a:p>
            <a:pPr>
              <a:buFont typeface="Arial" panose="020B0604020202020204" pitchFamily="34" charset="0"/>
              <a:buChar char="•"/>
            </a:pPr>
            <a:r>
              <a:rPr lang="en-US" dirty="0"/>
              <a:t>Targets for the May interim</a:t>
            </a:r>
          </a:p>
          <a:p>
            <a:pPr marL="800100" lvl="1" indent="-342900">
              <a:buFont typeface="Arial" panose="020B0604020202020204" pitchFamily="34" charset="0"/>
              <a:buChar char="•"/>
            </a:pPr>
            <a:r>
              <a:rPr lang="en-US" dirty="0"/>
              <a:t>Presentation of technical submissions </a:t>
            </a:r>
          </a:p>
          <a:p>
            <a:pPr marL="1200150" lvl="2" indent="-285750">
              <a:buFont typeface="Arial" panose="020B0604020202020204" pitchFamily="34" charset="0"/>
              <a:buChar char="•"/>
            </a:pPr>
            <a:r>
              <a:rPr lang="en-US" dirty="0">
                <a:solidFill>
                  <a:schemeClr val="tx1"/>
                </a:solidFill>
              </a:rPr>
              <a:t>~165 pending submissions</a:t>
            </a:r>
          </a:p>
          <a:p>
            <a:pPr marL="800100" lvl="1">
              <a:buFont typeface="Arial" panose="020B0604020202020204" pitchFamily="34" charset="0"/>
              <a:buChar char="•"/>
            </a:pPr>
            <a:r>
              <a:rPr lang="en-US" dirty="0"/>
              <a:t>Continue populating the TGbn SFD with approved concepts</a:t>
            </a:r>
          </a:p>
          <a:p>
            <a:pPr>
              <a:buFont typeface="Arial" panose="020B0604020202020204" pitchFamily="34" charset="0"/>
              <a:buChar char="•"/>
            </a:pPr>
            <a:r>
              <a:rPr lang="en-US" dirty="0"/>
              <a:t>Agenda is available in </a:t>
            </a:r>
            <a:r>
              <a:rPr lang="en-US" dirty="0">
                <a:hlinkClick r:id="rId3"/>
              </a:rPr>
              <a:t>11-24/0653r1</a:t>
            </a:r>
            <a:endParaRPr lang="en-US" dirty="0"/>
          </a:p>
        </p:txBody>
      </p:sp>
      <p:sp>
        <p:nvSpPr>
          <p:cNvPr id="2" name="Footer Placeholder 1">
            <a:extLst>
              <a:ext uri="{FF2B5EF4-FFF2-40B4-BE49-F238E27FC236}">
                <a16:creationId xmlns:a16="http://schemas.microsoft.com/office/drawing/2014/main" id="{CC276903-E001-4E3F-AE15-DA7D4381770B}"/>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FD565A88-D036-46AC-8BB3-771E0CBA9A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BBB16938-0A64-48B8-82E2-6203418D18F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2640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solidFill>
                  <a:schemeClr val="tx1"/>
                </a:solidFill>
              </a:rPr>
              <a:t>TGbn May F2F Schedule</a:t>
            </a:r>
          </a:p>
        </p:txBody>
      </p:sp>
      <p:graphicFrame>
        <p:nvGraphicFramePr>
          <p:cNvPr id="3" name="Table 2">
            <a:extLst>
              <a:ext uri="{FF2B5EF4-FFF2-40B4-BE49-F238E27FC236}">
                <a16:creationId xmlns:a16="http://schemas.microsoft.com/office/drawing/2014/main" id="{F5380127-5FD3-8E56-B913-FCF2B4FB097A}"/>
              </a:ext>
            </a:extLst>
          </p:cNvPr>
          <p:cNvGraphicFramePr>
            <a:graphicFrameLocks noGrp="1"/>
          </p:cNvGraphicFramePr>
          <p:nvPr>
            <p:extLst>
              <p:ext uri="{D42A27DB-BD31-4B8C-83A1-F6EECF244321}">
                <p14:modId xmlns:p14="http://schemas.microsoft.com/office/powerpoint/2010/main" val="2891939810"/>
              </p:ext>
            </p:extLst>
          </p:nvPr>
        </p:nvGraphicFramePr>
        <p:xfrm>
          <a:off x="2637272" y="2438400"/>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E189F764-84E3-4C26-9DD2-B95CF7DCD246}"/>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8BB3869C-A75F-473C-87F4-E0D675DD75D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9" name="Date Placeholder 8">
            <a:extLst>
              <a:ext uri="{FF2B5EF4-FFF2-40B4-BE49-F238E27FC236}">
                <a16:creationId xmlns:a16="http://schemas.microsoft.com/office/drawing/2014/main" id="{D2E2A593-6A20-4C7C-8A59-6D766B5E78A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4507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May 2024 IEEE 802 Interim</a:t>
            </a:r>
            <a:endParaRPr lang="zh-CN" altLang="en-US" dirty="0"/>
          </a:p>
        </p:txBody>
      </p:sp>
      <p:sp>
        <p:nvSpPr>
          <p:cNvPr id="3" name="内容占位符 2"/>
          <p:cNvSpPr>
            <a:spLocks noGrp="1"/>
          </p:cNvSpPr>
          <p:nvPr>
            <p:ph idx="1"/>
          </p:nvPr>
        </p:nvSpPr>
        <p:spPr>
          <a:xfrm>
            <a:off x="929217" y="1752600"/>
            <a:ext cx="10361295" cy="4751389"/>
          </a:xfrm>
        </p:spPr>
        <p:txBody>
          <a:bodyPr>
            <a:noAutofit/>
          </a:bodyPr>
          <a:lstStyle/>
          <a:p>
            <a:pPr marL="0" indent="0">
              <a:lnSpc>
                <a:spcPct val="120000"/>
              </a:lnSpc>
              <a:defRPr/>
            </a:pPr>
            <a:r>
              <a:rPr lang="en-US" altLang="zh-CN" sz="1800" dirty="0">
                <a:sym typeface="+mn-ea"/>
              </a:rPr>
              <a:t>TGbp’s formation was approved by IEEE SASB in Mar 2024.</a:t>
            </a:r>
          </a:p>
          <a:p>
            <a:pPr marL="0" indent="0">
              <a:lnSpc>
                <a:spcPct val="120000"/>
              </a:lnSpc>
              <a:defRPr/>
            </a:pPr>
            <a:endParaRPr lang="en-US" altLang="zh-CN" sz="1800" dirty="0">
              <a:sym typeface="+mn-ea"/>
            </a:endParaRPr>
          </a:p>
          <a:p>
            <a:pPr marL="0" indent="0"/>
            <a:r>
              <a:rPr lang="en-US" altLang="en-GB" sz="1800" dirty="0"/>
              <a:t>5 TGbp meetings are planned during the IEEE 802 May interim session, with meeting agenda included in the latest revision of 11-24/0666:</a:t>
            </a:r>
          </a:p>
          <a:p>
            <a:pPr lvl="1" algn="l">
              <a:lnSpc>
                <a:spcPct val="100000"/>
              </a:lnSpc>
              <a:buSzTx/>
              <a:buFont typeface="Arial" panose="020B0604020202020204" pitchFamily="34" charset="0"/>
              <a:buChar char="•"/>
            </a:pPr>
            <a:r>
              <a:rPr lang="en-US" altLang="en-GB" sz="1500" dirty="0">
                <a:cs typeface="+mn-ea"/>
                <a:sym typeface="+mn-ea"/>
              </a:rPr>
              <a:t>May 13th (Monday), AM2, 10:30 ~ 12:30, mixed mode；</a:t>
            </a:r>
          </a:p>
          <a:p>
            <a:pPr lvl="1" algn="l">
              <a:lnSpc>
                <a:spcPct val="100000"/>
              </a:lnSpc>
              <a:buSzTx/>
              <a:buFont typeface="Arial" panose="020B0604020202020204" pitchFamily="34" charset="0"/>
              <a:buChar char="•"/>
            </a:pPr>
            <a:r>
              <a:rPr lang="en-US" altLang="en-GB" sz="1500" dirty="0">
                <a:cs typeface="+mn-ea"/>
                <a:sym typeface="+mn-ea"/>
              </a:rPr>
              <a:t>Mar 14th (Tuesday), AM2, 10:30 ~ 12:30, mixed mode;</a:t>
            </a:r>
          </a:p>
          <a:p>
            <a:pPr lvl="1" algn="l">
              <a:lnSpc>
                <a:spcPct val="100000"/>
              </a:lnSpc>
              <a:buSzTx/>
              <a:buFont typeface="Arial" panose="020B0604020202020204" pitchFamily="34" charset="0"/>
              <a:buChar char="•"/>
            </a:pPr>
            <a:r>
              <a:rPr lang="en-US" altLang="en-GB" sz="1500" dirty="0">
                <a:cs typeface="+mn-ea"/>
                <a:sym typeface="+mn-ea"/>
              </a:rPr>
              <a:t>Mar 15th (Wednesday), AM1, 8:00 ~ 10:00am, mixed mode; </a:t>
            </a:r>
          </a:p>
          <a:p>
            <a:pPr lvl="1" algn="l">
              <a:lnSpc>
                <a:spcPct val="100000"/>
              </a:lnSpc>
              <a:buSzTx/>
              <a:buFont typeface="Arial" panose="020B0604020202020204" pitchFamily="34" charset="0"/>
              <a:buChar char="•"/>
            </a:pPr>
            <a:r>
              <a:rPr lang="en-US" altLang="en-GB" sz="1500" dirty="0">
                <a:cs typeface="+mn-ea"/>
                <a:sym typeface="+mn-ea"/>
              </a:rPr>
              <a:t>Mar 16th (Thursday), AM1, 8:00 ~ 10:00am, mixed mode；</a:t>
            </a:r>
          </a:p>
          <a:p>
            <a:pPr lvl="1" algn="l">
              <a:lnSpc>
                <a:spcPct val="100000"/>
              </a:lnSpc>
              <a:buSzTx/>
              <a:buFont typeface="Arial" panose="020B0604020202020204" pitchFamily="34" charset="0"/>
              <a:buChar char="•"/>
            </a:pPr>
            <a:r>
              <a:rPr lang="en-US" altLang="en-GB" sz="1500" dirty="0">
                <a:cs typeface="+mn-ea"/>
                <a:sym typeface="+mn-ea"/>
              </a:rPr>
              <a:t>Mar 16th (Thursday), PM1, 13:30 ~ 15:30, mixed mode</a:t>
            </a:r>
          </a:p>
          <a:p>
            <a:pPr lvl="1" algn="l">
              <a:lnSpc>
                <a:spcPct val="100000"/>
              </a:lnSpc>
              <a:buSzTx/>
              <a:buFont typeface="Arial" panose="020B0604020202020204" pitchFamily="34" charset="0"/>
              <a:buChar char="•"/>
            </a:pPr>
            <a:endParaRPr lang="en-US" altLang="en-GB" sz="1500" dirty="0">
              <a:cs typeface="+mn-ea"/>
              <a:sym typeface="+mn-ea"/>
            </a:endParaRPr>
          </a:p>
          <a:p>
            <a:pPr marL="0" indent="0"/>
            <a:r>
              <a:rPr lang="en-US" altLang="en-GB" sz="1800" dirty="0"/>
              <a:t>Goal for TGbp meetings in this week: </a:t>
            </a:r>
          </a:p>
          <a:p>
            <a:pPr marL="742950" lvl="1" indent="-285750">
              <a:buFont typeface="Arial" panose="020B0604020202020204" pitchFamily="34" charset="0"/>
              <a:buChar char="•"/>
            </a:pPr>
            <a:r>
              <a:rPr lang="en-US" altLang="en-GB" sz="1500" dirty="0"/>
              <a:t>TGbp leadership election and confirmation</a:t>
            </a:r>
          </a:p>
          <a:p>
            <a:pPr marL="742950" lvl="1" indent="-285750">
              <a:buFont typeface="Arial" panose="020B0604020202020204" pitchFamily="34" charset="0"/>
              <a:buChar char="•"/>
            </a:pPr>
            <a:r>
              <a:rPr lang="en-US" altLang="en-GB" sz="1500" dirty="0"/>
              <a:t>Timeline plan and selection procedure</a:t>
            </a:r>
          </a:p>
          <a:p>
            <a:pPr marL="742950" lvl="1" indent="-285750">
              <a:buFont typeface="Arial" panose="020B0604020202020204" pitchFamily="34" charset="0"/>
              <a:buChar char="•"/>
            </a:pPr>
            <a:r>
              <a:rPr lang="en-US" altLang="en-GB" sz="1500" dirty="0"/>
              <a:t>open technical discussion.</a:t>
            </a:r>
          </a:p>
        </p:txBody>
      </p:sp>
      <p:sp>
        <p:nvSpPr>
          <p:cNvPr id="7" name="Footer Placeholder 6">
            <a:extLst>
              <a:ext uri="{FF2B5EF4-FFF2-40B4-BE49-F238E27FC236}">
                <a16:creationId xmlns:a16="http://schemas.microsoft.com/office/drawing/2014/main" id="{0DC5FF19-8117-4B51-AD39-A0A81656895E}"/>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F309F520-67A7-4DA8-A782-517C80690E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9" name="Date Placeholder 8">
            <a:extLst>
              <a:ext uri="{FF2B5EF4-FFF2-40B4-BE49-F238E27FC236}">
                <a16:creationId xmlns:a16="http://schemas.microsoft.com/office/drawing/2014/main" id="{B426AF9F-4887-4096-9FBC-E2DF09DDE58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5657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IMMW SG – Integrated </a:t>
            </a:r>
            <a:r>
              <a:rPr lang="en-GB" dirty="0" err="1"/>
              <a:t>mmWave</a:t>
            </a:r>
            <a:r>
              <a:rPr lang="en-GB" dirty="0"/>
              <a:t> – May 2024</a:t>
            </a:r>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Minutes for March meeting:</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rPr>
              <a:t>https://mentor.ieee.org/802.11/dcn/24/11-24-0585-00-immw-immw-sg-meeting-minutes-for-march-plenary-meeting.docx</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Goal for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Finalize and approve PAR and CSD documents</a:t>
            </a:r>
          </a:p>
          <a:p>
            <a:pPr>
              <a:buFont typeface="Times New Roman" pitchFamily="16" charset="0"/>
              <a:buChar char="•"/>
            </a:pPr>
            <a:r>
              <a:rPr lang="en-US" dirty="0"/>
              <a:t>Schedule:</a:t>
            </a:r>
          </a:p>
          <a:p>
            <a:pPr lvl="1">
              <a:buFont typeface="Arial" panose="020B0604020202020204" pitchFamily="34" charset="0"/>
              <a:buChar char="•"/>
            </a:pPr>
            <a:r>
              <a:rPr lang="en-US" altLang="en-US" dirty="0"/>
              <a:t>Tue. 	PM2</a:t>
            </a:r>
          </a:p>
          <a:p>
            <a:pPr lvl="1">
              <a:buFont typeface="Arial" panose="020B0604020202020204" pitchFamily="34" charset="0"/>
              <a:buChar char="•"/>
            </a:pPr>
            <a:r>
              <a:rPr lang="en-US" altLang="en-US" dirty="0"/>
              <a:t>Wed.	PM2</a:t>
            </a:r>
            <a:endParaRPr lang="en-US" altLang="en-US" sz="700" b="0" dirty="0"/>
          </a:p>
          <a:p>
            <a:pPr>
              <a:buFont typeface="Times New Roman" pitchFamily="16" charset="0"/>
              <a:buChar char="•"/>
            </a:pPr>
            <a:r>
              <a:rPr lang="en-US" dirty="0"/>
              <a:t>Agenda:</a:t>
            </a:r>
            <a:r>
              <a:rPr lang="en-US" b="0" dirty="0"/>
              <a:t> </a:t>
            </a:r>
          </a:p>
          <a:p>
            <a:pPr lvl="1">
              <a:buFont typeface="Times New Roman" pitchFamily="16" charset="0"/>
              <a:buChar char="•"/>
            </a:pPr>
            <a:r>
              <a:rPr lang="en-US" b="0" dirty="0">
                <a:hlinkClick r:id="rId3"/>
              </a:rPr>
              <a:t>https://mentor.ieee.org/802.11/dcn/24/11-24-0674-00-immw-immw-sg-may-2024-meeting-agenda.pptx</a:t>
            </a:r>
            <a:endParaRPr lang="en-US" b="0" dirty="0"/>
          </a:p>
          <a:p>
            <a:pPr lvl="1">
              <a:buFont typeface="Times New Roman" pitchFamily="16" charset="0"/>
              <a:buChar char="•"/>
            </a:pPr>
            <a:endParaRPr lang="en-US" kern="0" dirty="0"/>
          </a:p>
        </p:txBody>
      </p:sp>
      <p:sp>
        <p:nvSpPr>
          <p:cNvPr id="2" name="Footer Placeholder 1">
            <a:extLst>
              <a:ext uri="{FF2B5EF4-FFF2-40B4-BE49-F238E27FC236}">
                <a16:creationId xmlns:a16="http://schemas.microsoft.com/office/drawing/2014/main" id="{6DD5D67D-D522-413C-8C10-E88A1B855E49}"/>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3A314132-A5D8-478F-8861-20444FA5806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807B76F9-3BDE-4809-A43A-9A0FB76D181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08235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SC </a:t>
            </a:r>
            <a:r>
              <a:rPr lang="en-US" altLang="ja-JP" dirty="0"/>
              <a:t>– May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572000"/>
          </a:xfrm>
        </p:spPr>
        <p:txBody>
          <a:bodyPr/>
          <a:lstStyle/>
          <a:p>
            <a:pPr>
              <a:buFont typeface="Arial"/>
              <a:buChar char="•"/>
            </a:pPr>
            <a:r>
              <a:rPr lang="en-US" sz="1800" dirty="0"/>
              <a:t>AIML Standing Committee (SC) has been formed in March 2024 plenary in Denver</a:t>
            </a:r>
          </a:p>
          <a:p>
            <a:pPr lvl="1">
              <a:buFont typeface="Arial"/>
              <a:buChar char="•"/>
            </a:pPr>
            <a:r>
              <a:rPr lang="en-US" sz="1400" dirty="0"/>
              <a:t>First meeting of the AIML SC</a:t>
            </a:r>
            <a:endParaRPr lang="en-US" sz="1100" dirty="0"/>
          </a:p>
          <a:p>
            <a:pPr lvl="1">
              <a:buFont typeface="Arial"/>
              <a:buChar char="•"/>
            </a:pPr>
            <a:r>
              <a:rPr lang="en-US" sz="1400" dirty="0"/>
              <a:t>Minutes for AIML TIG March 2024 Denver meeting: 11-24/628r0</a:t>
            </a:r>
          </a:p>
          <a:p>
            <a:pPr lvl="1">
              <a:buFont typeface="Arial"/>
              <a:buChar char="•"/>
            </a:pPr>
            <a:endParaRPr lang="en-US" sz="1050" dirty="0"/>
          </a:p>
          <a:p>
            <a:pPr marL="457200" lvl="1" indent="0"/>
            <a:endParaRPr lang="en-US" sz="100" dirty="0"/>
          </a:p>
          <a:p>
            <a:pPr>
              <a:buFont typeface="Arial"/>
              <a:buChar char="•"/>
            </a:pPr>
            <a:r>
              <a:rPr lang="en-US" sz="1800" dirty="0"/>
              <a:t>May 2024 meeting goals:</a:t>
            </a:r>
          </a:p>
          <a:p>
            <a:pPr lvl="1">
              <a:buFont typeface="Arial"/>
              <a:buChar char="•"/>
            </a:pPr>
            <a:r>
              <a:rPr lang="en-US" sz="1600" dirty="0"/>
              <a:t>Officers election and confirmation</a:t>
            </a:r>
          </a:p>
          <a:p>
            <a:pPr lvl="1">
              <a:buFont typeface="Arial"/>
              <a:buChar char="•"/>
            </a:pPr>
            <a:r>
              <a:rPr lang="en-US" sz="1600" dirty="0"/>
              <a:t>Technical submissions and discussions:</a:t>
            </a:r>
          </a:p>
          <a:p>
            <a:pPr lvl="2">
              <a:lnSpc>
                <a:spcPct val="90000"/>
              </a:lnSpc>
            </a:pPr>
            <a:r>
              <a:rPr lang="en-US" sz="1400" dirty="0"/>
              <a:t>Additional use cases</a:t>
            </a:r>
          </a:p>
          <a:p>
            <a:pPr lvl="2">
              <a:lnSpc>
                <a:spcPct val="90000"/>
              </a:lnSpc>
            </a:pPr>
            <a:r>
              <a:rPr lang="en-US" sz="1400" dirty="0"/>
              <a:t>technical and technical report presentations</a:t>
            </a:r>
          </a:p>
          <a:p>
            <a:pPr lvl="2">
              <a:lnSpc>
                <a:spcPct val="90000"/>
              </a:lnSpc>
            </a:pPr>
            <a:endParaRPr lang="en-US" sz="1400" dirty="0"/>
          </a:p>
          <a:p>
            <a:pPr>
              <a:buFont typeface="Arial"/>
              <a:buChar char="•"/>
            </a:pPr>
            <a:r>
              <a:rPr lang="en-US" sz="1800" dirty="0"/>
              <a:t>May 2024 Plenary meeting:</a:t>
            </a:r>
            <a:endParaRPr lang="en-US" altLang="en-US" sz="1600" dirty="0"/>
          </a:p>
          <a:p>
            <a:pPr marL="800100" lvl="1" indent="-342900">
              <a:spcBef>
                <a:spcPts val="300"/>
              </a:spcBef>
              <a:buFont typeface="Arial" panose="020B0604020202020204" pitchFamily="34" charset="0"/>
              <a:buChar char="•"/>
            </a:pPr>
            <a:r>
              <a:rPr lang="en-US" altLang="en-US" sz="1600" dirty="0"/>
              <a:t>1 slot: operating in CET (Warsaw Time)</a:t>
            </a:r>
          </a:p>
          <a:p>
            <a:pPr marL="1200150" lvl="2" indent="-342900">
              <a:spcBef>
                <a:spcPts val="300"/>
              </a:spcBef>
              <a:buFont typeface="Arial" panose="020B0604020202020204" pitchFamily="34" charset="0"/>
              <a:buChar char="•"/>
            </a:pPr>
            <a:r>
              <a:rPr lang="en-US" altLang="en-US" sz="1400" dirty="0"/>
              <a:t>Tuesday May 14: </a:t>
            </a:r>
            <a:r>
              <a:rPr lang="en-US" altLang="en-US" sz="1400" b="1" dirty="0"/>
              <a:t>	PM2</a:t>
            </a:r>
          </a:p>
          <a:p>
            <a:pPr lvl="1">
              <a:buFont typeface="Arial"/>
              <a:buChar char="•"/>
            </a:pPr>
            <a:endParaRPr lang="en-US" sz="200" dirty="0"/>
          </a:p>
          <a:p>
            <a:pPr lvl="1">
              <a:buFont typeface="Arial"/>
              <a:buChar char="•"/>
            </a:pPr>
            <a:r>
              <a:rPr lang="en-US" sz="1600" dirty="0"/>
              <a:t>Agenda: 11-24/673r0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6B6C6CF7-BAEB-4E51-9424-4B63A204D94A}"/>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85B85E9D-0C87-4841-896C-E0D9E1FA009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4" name="Date Placeholder 3">
            <a:extLst>
              <a:ext uri="{FF2B5EF4-FFF2-40B4-BE49-F238E27FC236}">
                <a16:creationId xmlns:a16="http://schemas.microsoft.com/office/drawing/2014/main" id="{4A3DB10E-7305-4284-BF9C-FE2C758F5BB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13287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May 2024</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latin typeface="+mj-lt"/>
              </a:rPr>
              <a:t>Had no meetings since March 14 2024 (March 2024 Plenary)</a:t>
            </a: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IEEE Submission to ITU-R WP5A May 2024 Session</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ITU AHG recommendation was processed in 802.18 and submitted to ITU WP5A </a:t>
            </a:r>
          </a:p>
          <a:p>
            <a:pPr marL="800100" lvl="3" indent="-342900">
              <a:spcBef>
                <a:spcPts val="300"/>
              </a:spcBef>
              <a:spcAft>
                <a:spcPts val="0"/>
              </a:spcAft>
              <a:buFont typeface="Arial" panose="020B0604020202020204" pitchFamily="34" charset="0"/>
              <a:buChar char="•"/>
              <a:defRPr/>
            </a:pPr>
            <a:r>
              <a:rPr lang="en-US" sz="1800" dirty="0">
                <a:solidFill>
                  <a:srgbClr val="0000CC"/>
                </a:solidFill>
                <a:hlinkClick r:id="rId3">
                  <a:extLst>
                    <a:ext uri="{A12FA001-AC4F-418D-AE19-62706E023703}">
                      <ahyp:hlinkClr xmlns:ahyp="http://schemas.microsoft.com/office/drawing/2018/hyperlinkcolor" val="tx"/>
                    </a:ext>
                  </a:extLst>
                </a:hlinkClick>
              </a:rPr>
              <a:t>https://mentor.ieee.org/802.18/dcn/24/18-24-0032-01-0000-proposed-modifications-to-itu-r-m-1450-5-for-may-2024-wp5a-meeting.docx</a:t>
            </a:r>
            <a:r>
              <a:rPr lang="en-US" sz="1800" dirty="0">
                <a:solidFill>
                  <a:srgbClr val="0000CC"/>
                </a:solidFill>
              </a:rPr>
              <a:t>  </a:t>
            </a:r>
            <a:endParaRPr lang="en-US" sz="2400" dirty="0">
              <a:solidFill>
                <a:srgbClr val="0000CC"/>
              </a:solidFill>
              <a:latin typeface="+mj-lt"/>
            </a:endParaRP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No meetings during the May 2024 Interim </a:t>
            </a:r>
          </a:p>
          <a:p>
            <a:pPr marL="342900" lvl="2" indent="-342900">
              <a:spcBef>
                <a:spcPts val="300"/>
              </a:spcBef>
              <a:spcAft>
                <a:spcPts val="0"/>
              </a:spcAft>
              <a:buFont typeface="Arial" panose="020B0604020202020204" pitchFamily="34" charset="0"/>
              <a:buChar char="•"/>
              <a:defRPr/>
            </a:pPr>
            <a:r>
              <a:rPr lang="en-US" sz="2400" dirty="0">
                <a:latin typeface="+mj-lt"/>
              </a:rPr>
              <a:t>IEEE is currently attending ITU WP5A May 2024 </a:t>
            </a:r>
            <a:r>
              <a:rPr lang="en-US" sz="2400" dirty="0">
                <a:solidFill>
                  <a:srgbClr val="0000CC"/>
                </a:solidFill>
                <a:hlinkClick r:id="rId4">
                  <a:extLst>
                    <a:ext uri="{A12FA001-AC4F-418D-AE19-62706E023703}">
                      <ahyp:hlinkClr xmlns:ahyp="http://schemas.microsoft.com/office/drawing/2018/hyperlinkcolor" val="tx"/>
                    </a:ext>
                  </a:extLst>
                </a:hlinkClick>
              </a:rPr>
              <a:t>Tuesday 2024-05-14 - Friday 2024-05-24</a:t>
            </a:r>
            <a:r>
              <a:rPr lang="en-US" sz="2400" dirty="0">
                <a:solidFill>
                  <a:srgbClr val="0000CC"/>
                </a:solidFill>
                <a:hlinkClick r:id="rId5">
                  <a:extLst>
                    <a:ext uri="{A12FA001-AC4F-418D-AE19-62706E023703}">
                      <ahyp:hlinkClr xmlns:ahyp="http://schemas.microsoft.com/office/drawing/2018/hyperlinkcolor" val="tx"/>
                    </a:ext>
                  </a:extLst>
                </a:hlinkClick>
              </a:rPr>
              <a:t> </a:t>
            </a:r>
            <a:endParaRPr lang="en-US" sz="2400" dirty="0">
              <a:solidFill>
                <a:srgbClr val="0000CC"/>
              </a:solidFill>
            </a:endParaRP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sz="2000" dirty="0">
                <a:latin typeface="+mj-lt"/>
              </a:rPr>
              <a:t>Will report the results of ITU WP 5A meeting and plan and proceed accordingly</a:t>
            </a:r>
            <a:endParaRPr lang="en-US" sz="2000" dirty="0">
              <a:solidFill>
                <a:srgbClr val="0000CC"/>
              </a:solidFill>
              <a:latin typeface="+mj-lt"/>
            </a:endParaRP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Next ITU AHG meeting after WP 5A meeting: TBD</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Next ITU WP5A Meeting: 2024-11-18 to 2024-11-29</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 May 2024</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11bk/D2.0 MDR/MEC Planning </a:t>
            </a:r>
          </a:p>
          <a:p>
            <a:pPr>
              <a:buFont typeface="Arial" panose="020B0604020202020204" pitchFamily="34" charset="0"/>
              <a:buChar char="•"/>
            </a:pPr>
            <a:r>
              <a:rPr lang="en-US" sz="2000" dirty="0"/>
              <a:t>Lessons learnt from </a:t>
            </a:r>
            <a:r>
              <a:rPr lang="en-US" sz="2000" dirty="0" err="1"/>
              <a:t>TGbe</a:t>
            </a:r>
            <a:endParaRPr lang="en-US" sz="2000" dirty="0">
              <a:hlinkClick r:id="rId2">
                <a:extLst>
                  <a:ext uri="{A12FA001-AC4F-418D-AE19-62706E023703}">
                    <ahyp:hlinkClr xmlns:ahyp="http://schemas.microsoft.com/office/drawing/2018/hyperlinkcolor" val="tx"/>
                  </a:ext>
                </a:extLst>
              </a:hlinkClick>
            </a:endParaRP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B729AEC7-8E78-4E22-A070-29F7B114EEAD}"/>
              </a:ext>
            </a:extLst>
          </p:cNvPr>
          <p:cNvSpPr>
            <a:spLocks noGrp="1"/>
          </p:cNvSpPr>
          <p:nvPr>
            <p:ph type="ftr" idx="14"/>
          </p:nvPr>
        </p:nvSpPr>
        <p:spPr/>
        <p:txBody>
          <a:bodyPr/>
          <a:lstStyle/>
          <a:p>
            <a:r>
              <a:rPr lang="en-GB"/>
              <a:t>Emily Qi, Intel</a:t>
            </a:r>
            <a:endParaRPr lang="en-GB" dirty="0"/>
          </a:p>
        </p:txBody>
      </p:sp>
      <p:sp>
        <p:nvSpPr>
          <p:cNvPr id="8" name="Slide Number Placeholder 7">
            <a:extLst>
              <a:ext uri="{FF2B5EF4-FFF2-40B4-BE49-F238E27FC236}">
                <a16:creationId xmlns:a16="http://schemas.microsoft.com/office/drawing/2014/main" id="{E1242A1C-A161-4F99-8DCC-72F4730C37C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EF41E9B5-F852-4125-95D0-7466B15FBB0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97047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 - May 2024</a:t>
            </a:r>
          </a:p>
        </p:txBody>
      </p:sp>
      <p:sp>
        <p:nvSpPr>
          <p:cNvPr id="4099" name="Content Placeholder 6"/>
          <p:cNvSpPr>
            <a:spLocks noGrp="1"/>
          </p:cNvSpPr>
          <p:nvPr>
            <p:ph idx="1"/>
          </p:nvPr>
        </p:nvSpPr>
        <p:spPr>
          <a:xfrm>
            <a:off x="2209800" y="1676400"/>
            <a:ext cx="7772400" cy="4724400"/>
          </a:xfrm>
        </p:spPr>
        <p:txBody>
          <a:bodyPr/>
          <a:lstStyle/>
          <a:p>
            <a:pPr eaLnBrk="1" hangingPunct="1"/>
            <a:r>
              <a:rPr lang="en-US" altLang="en-US" sz="2000" dirty="0"/>
              <a:t>The latest database is 11-11/0270r72 (May 2024)</a:t>
            </a:r>
          </a:p>
          <a:p>
            <a:pPr eaLnBrk="1" hangingPunct="1"/>
            <a:endParaRPr lang="en-US" altLang="en-US" sz="2000" dirty="0"/>
          </a:p>
          <a:p>
            <a:pPr eaLnBrk="1" hangingPunct="1"/>
            <a:r>
              <a:rPr lang="en-US" altLang="en-US" sz="2000" dirty="0"/>
              <a:t>Changes since March 2024:</a:t>
            </a:r>
          </a:p>
          <a:p>
            <a:pPr lvl="1" eaLnBrk="1" hangingPunct="1"/>
            <a:r>
              <a:rPr lang="en-US" altLang="en-US" sz="1800" dirty="0" err="1"/>
              <a:t>TGbe</a:t>
            </a:r>
            <a:r>
              <a:rPr lang="en-US" altLang="en-US" sz="1800" dirty="0"/>
              <a:t> allocations</a:t>
            </a:r>
          </a:p>
          <a:p>
            <a:pPr lvl="2" eaLnBrk="1" hangingPunct="1"/>
            <a:r>
              <a:rPr lang="en-US" altLang="en-US" sz="1600" dirty="0"/>
              <a:t>Element ID Extension: TWT Information Extension</a:t>
            </a:r>
          </a:p>
          <a:p>
            <a:pPr lvl="2" eaLnBrk="1" hangingPunct="1"/>
            <a:r>
              <a:rPr lang="en-US" altLang="en-US" sz="1600" dirty="0"/>
              <a:t>Extended Capability bit: TDLS Broadcast TWT Support</a:t>
            </a:r>
          </a:p>
          <a:p>
            <a:pPr eaLnBrk="1" hangingPunct="1"/>
            <a:endParaRPr lang="en-US" altLang="en-US" sz="2000" dirty="0"/>
          </a:p>
          <a:p>
            <a:pPr eaLnBrk="1" hangingPunct="1"/>
            <a:r>
              <a:rPr lang="en-US" altLang="en-US" sz="2000" dirty="0"/>
              <a:t>Pending changes (10 day review):</a:t>
            </a:r>
          </a:p>
          <a:p>
            <a:pPr lvl="1" eaLnBrk="1" hangingPunct="1"/>
            <a:r>
              <a:rPr lang="en-US" altLang="en-US" sz="1600" dirty="0"/>
              <a:t>None</a:t>
            </a:r>
          </a:p>
        </p:txBody>
      </p:sp>
      <p:sp>
        <p:nvSpPr>
          <p:cNvPr id="2" name="Footer Placeholder 1">
            <a:extLst>
              <a:ext uri="{FF2B5EF4-FFF2-40B4-BE49-F238E27FC236}">
                <a16:creationId xmlns:a16="http://schemas.microsoft.com/office/drawing/2014/main" id="{AB24EA08-9F15-479E-9BD2-B65839ABEE03}"/>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137134A5-955D-4151-9FA5-5B8E3979CE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D8E168CA-7F57-4D35-B394-EBAE1B4EDCE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1340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Monday PM1; Thursday AM1</a:t>
            </a:r>
          </a:p>
          <a:p>
            <a:pPr marL="342900" lvl="2" indent="-342900">
              <a:spcBef>
                <a:spcPts val="300"/>
              </a:spcBef>
              <a:spcAft>
                <a:spcPts val="0"/>
              </a:spcAft>
              <a:defRPr/>
            </a:pPr>
            <a:r>
              <a:rPr lang="en-US" altLang="en-US" sz="2400" b="1" dirty="0"/>
              <a:t>Agenda is here: </a:t>
            </a:r>
            <a:r>
              <a:rPr lang="en-US" altLang="en-US" sz="2400" b="1" dirty="0">
                <a:hlinkClick r:id="rId3"/>
              </a:rPr>
              <a:t>11-24/0664r1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endParaRPr lang="en-US" altLang="en-US" sz="2400" dirty="0"/>
          </a:p>
          <a:p>
            <a:pPr marL="800100" lvl="3" indent="-342900">
              <a:spcBef>
                <a:spcPts val="300"/>
              </a:spcBef>
              <a:spcAft>
                <a:spcPts val="0"/>
              </a:spcAft>
              <a:buFontTx/>
              <a:buChar char="-"/>
              <a:defRPr/>
            </a:pPr>
            <a:r>
              <a:rPr lang="en-US" altLang="en-US" sz="2200" b="1" dirty="0"/>
              <a:t>Includes replace EPD/LPD terminology, and more…</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 – Defer to July</a:t>
            </a:r>
            <a:endParaRPr lang="en-US" altLang="en-US" sz="2400" dirty="0"/>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B712C145-DD46-46F0-9761-DDBA6DB824FE}"/>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08A4BFA0-2993-4210-A35B-77E94261FA7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EFB68AAA-68AC-4E07-97D7-A6C56E3E5A4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02007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May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E3FB6811-B28B-4782-A594-339F30C2A05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21525532-4F08-4914-B5FA-48E225D0A31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450A6996-4150-48F8-B21D-2818FA1BA3F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072727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May 2024 </a:t>
            </a:r>
          </a:p>
        </p:txBody>
      </p:sp>
      <p:sp>
        <p:nvSpPr>
          <p:cNvPr id="9218" name="Rectangle 2"/>
          <p:cNvSpPr>
            <a:spLocks noGrp="1" noChangeArrowheads="1"/>
          </p:cNvSpPr>
          <p:nvPr>
            <p:ph idx="1"/>
          </p:nvPr>
        </p:nvSpPr>
        <p:spPr>
          <a:xfrm>
            <a:off x="914401" y="1700808"/>
            <a:ext cx="10361084" cy="4113213"/>
          </a:xfrm>
          <a:ln/>
        </p:spPr>
        <p:txBody>
          <a:bodyPr/>
          <a:lstStyle/>
          <a:p>
            <a:pPr marL="0" indent="0"/>
            <a:r>
              <a:rPr lang="en-GB" sz="2000" dirty="0"/>
              <a:t>Work since March:</a:t>
            </a:r>
          </a:p>
          <a:p>
            <a:pPr>
              <a:buFont typeface="Arial" panose="020B0604020202020204" pitchFamily="34" charset="0"/>
              <a:buChar char="•"/>
            </a:pPr>
            <a:r>
              <a:rPr lang="en-GB" sz="2000" dirty="0"/>
              <a:t>Joint telco with 802.15.4: Discussion of 802.15.4 CCA modes</a:t>
            </a:r>
          </a:p>
          <a:p>
            <a:pPr marL="0" indent="0"/>
            <a:endParaRPr lang="en-GB" sz="2000" dirty="0"/>
          </a:p>
          <a:p>
            <a:pPr marL="0" indent="0"/>
            <a:r>
              <a:rPr lang="en-GB" sz="2000" dirty="0"/>
              <a:t>This week:</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Tuesday</a:t>
            </a:r>
            <a:r>
              <a:rPr lang="en-GB" sz="1800" dirty="0"/>
              <a:t> 13:30 – 15:30h (</a:t>
            </a:r>
            <a:r>
              <a:rPr lang="en-GB" sz="1800" dirty="0">
                <a:solidFill>
                  <a:srgbClr val="FF0000"/>
                </a:solidFill>
              </a:rPr>
              <a:t>PM 1</a:t>
            </a:r>
            <a:r>
              <a:rPr lang="en-GB" sz="1800" dirty="0"/>
              <a:t>) </a:t>
            </a:r>
          </a:p>
          <a:p>
            <a:pPr lvl="2">
              <a:buFont typeface="Arial" panose="020B0604020202020204" pitchFamily="34" charset="0"/>
              <a:buChar char="•"/>
            </a:pPr>
            <a:r>
              <a:rPr lang="en-GB" sz="1600" dirty="0">
                <a:sym typeface="Wingdings" pitchFamily="2" charset="2"/>
              </a:rPr>
              <a:t>SC Leadership Elections</a:t>
            </a:r>
          </a:p>
          <a:p>
            <a:pPr lvl="2">
              <a:buFont typeface="Arial" panose="020B0604020202020204" pitchFamily="34" charset="0"/>
              <a:buChar char="•"/>
            </a:pPr>
            <a:r>
              <a:rPr lang="en-GB" sz="1600" dirty="0">
                <a:sym typeface="Wingdings" pitchFamily="2" charset="2"/>
              </a:rPr>
              <a:t>Preparing for TUE EVE joint session</a:t>
            </a:r>
          </a:p>
          <a:p>
            <a:pPr lvl="2">
              <a:buFont typeface="Arial" panose="020B0604020202020204" pitchFamily="34" charset="0"/>
              <a:buChar char="•"/>
            </a:pPr>
            <a:r>
              <a:rPr lang="en-GB" sz="1600" dirty="0">
                <a:sym typeface="Wingdings" pitchFamily="2" charset="2"/>
              </a:rPr>
              <a:t>Discussion of submissions (see next slide)</a:t>
            </a:r>
            <a:endParaRPr lang="en-GB" sz="1600" dirty="0"/>
          </a:p>
          <a:p>
            <a:pPr lvl="1">
              <a:buFont typeface="Arial" panose="020B0604020202020204" pitchFamily="34" charset="0"/>
              <a:buChar char="•"/>
            </a:pPr>
            <a:r>
              <a:rPr lang="en-GB" sz="1800" dirty="0">
                <a:solidFill>
                  <a:srgbClr val="FF0000"/>
                </a:solidFill>
              </a:rPr>
              <a:t>Wednesday</a:t>
            </a:r>
            <a:r>
              <a:rPr lang="en-GB" sz="1800" dirty="0"/>
              <a:t> 10:30 – 12:30h (</a:t>
            </a:r>
            <a:r>
              <a:rPr lang="en-GB" sz="1800" dirty="0">
                <a:solidFill>
                  <a:srgbClr val="FF0000"/>
                </a:solidFill>
              </a:rPr>
              <a:t>AM2</a:t>
            </a:r>
            <a:r>
              <a:rPr lang="en-GB" sz="1800" dirty="0"/>
              <a:t>)</a:t>
            </a:r>
          </a:p>
          <a:p>
            <a:pPr lvl="2">
              <a:buFont typeface="Arial" panose="020B0604020202020204" pitchFamily="34" charset="0"/>
              <a:buChar char="•"/>
            </a:pPr>
            <a:r>
              <a:rPr lang="en-GB" sz="1600" dirty="0">
                <a:sym typeface="Wingdings" pitchFamily="2" charset="2"/>
              </a:rPr>
              <a:t>Discussion of submissions (see next slide)</a:t>
            </a:r>
            <a:endParaRPr lang="en-GB" sz="1600" dirty="0"/>
          </a:p>
          <a:p>
            <a:pPr>
              <a:buFont typeface="Arial" panose="020B0604020202020204" pitchFamily="34" charset="0"/>
              <a:buChar char="•"/>
            </a:pPr>
            <a:r>
              <a:rPr lang="en-GB" sz="2000" dirty="0">
                <a:solidFill>
                  <a:srgbClr val="FF0000"/>
                </a:solidFill>
              </a:rPr>
              <a:t>Joint 802.11 </a:t>
            </a:r>
            <a:r>
              <a:rPr lang="en-GB" sz="2000" dirty="0" err="1">
                <a:solidFill>
                  <a:srgbClr val="FF0000"/>
                </a:solidFill>
              </a:rPr>
              <a:t>Coex</a:t>
            </a:r>
            <a:r>
              <a:rPr lang="en-GB" sz="2000" dirty="0">
                <a:solidFill>
                  <a:srgbClr val="FF0000"/>
                </a:solidFill>
              </a:rPr>
              <a:t> SC &amp; 802.15ab.4</a:t>
            </a:r>
            <a:r>
              <a:rPr lang="en-GB" sz="2000" dirty="0"/>
              <a:t>:  </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a:t>
            </a:r>
            <a:r>
              <a:rPr lang="en-GB" sz="1800" dirty="0"/>
              <a:t>)</a:t>
            </a:r>
          </a:p>
        </p:txBody>
      </p:sp>
      <p:sp>
        <p:nvSpPr>
          <p:cNvPr id="3" name="Footer Placeholder 2">
            <a:extLst>
              <a:ext uri="{FF2B5EF4-FFF2-40B4-BE49-F238E27FC236}">
                <a16:creationId xmlns:a16="http://schemas.microsoft.com/office/drawing/2014/main" id="{C8DE66E2-6A5C-490A-A845-11462FC9CCB3}"/>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86F1A0F0-827B-4846-B0DB-8C47AFFCE37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Date Placeholder 7">
            <a:extLst>
              <a:ext uri="{FF2B5EF4-FFF2-40B4-BE49-F238E27FC236}">
                <a16:creationId xmlns:a16="http://schemas.microsoft.com/office/drawing/2014/main" id="{55A3F2AA-0BF8-4514-9145-0D670571C6D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05894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May 2024 (cont.) </a:t>
            </a:r>
          </a:p>
        </p:txBody>
      </p:sp>
      <p:sp>
        <p:nvSpPr>
          <p:cNvPr id="9218" name="Rectangle 2"/>
          <p:cNvSpPr>
            <a:spLocks noGrp="1" noChangeArrowheads="1"/>
          </p:cNvSpPr>
          <p:nvPr>
            <p:ph idx="1"/>
          </p:nvPr>
        </p:nvSpPr>
        <p:spPr>
          <a:ln/>
        </p:spPr>
        <p:txBody>
          <a:bodyPr/>
          <a:lstStyle/>
          <a:p>
            <a:pPr marL="0" indent="0"/>
            <a:r>
              <a:rPr lang="en-GB" dirty="0"/>
              <a:t>Agenda items / discussion topics</a:t>
            </a:r>
          </a:p>
          <a:p>
            <a:pPr>
              <a:buFont typeface="Times New Roman" pitchFamily="16" charset="0"/>
              <a:buChar char="•"/>
            </a:pPr>
            <a:r>
              <a:rPr lang="en-GB" dirty="0"/>
              <a:t>Bluetooth SIG July Update</a:t>
            </a:r>
          </a:p>
          <a:p>
            <a:pPr>
              <a:buFont typeface="Times New Roman" pitchFamily="16" charset="0"/>
              <a:buChar char="•"/>
            </a:pPr>
            <a:r>
              <a:rPr lang="en-GB" dirty="0"/>
              <a:t>ETSI BRAN Update</a:t>
            </a:r>
          </a:p>
          <a:p>
            <a:pPr>
              <a:buFont typeface="Times New Roman" pitchFamily="16" charset="0"/>
              <a:buChar char="•"/>
            </a:pPr>
            <a:r>
              <a:rPr lang="en-GB" dirty="0"/>
              <a:t>802.15.4 CCA Mode Discussion</a:t>
            </a:r>
          </a:p>
          <a:p>
            <a:pPr>
              <a:buFont typeface="Times New Roman" pitchFamily="16" charset="0"/>
              <a:buChar char="•"/>
            </a:pPr>
            <a:endParaRPr lang="en-GB" dirty="0"/>
          </a:p>
          <a:p>
            <a:pPr>
              <a:buFont typeface="Times New Roman" pitchFamily="16" charset="0"/>
              <a:buChar char="•"/>
            </a:pPr>
            <a:endParaRPr lang="en-GB" dirty="0"/>
          </a:p>
          <a:p>
            <a:pPr marL="0" indent="0"/>
            <a:r>
              <a:rPr lang="en-GB" dirty="0"/>
              <a:t>Agenda: 11-24/0620</a:t>
            </a:r>
          </a:p>
          <a:p>
            <a:pPr>
              <a:buFont typeface="Times New Roman" pitchFamily="16" charset="0"/>
              <a:buChar char="•"/>
            </a:pPr>
            <a:endParaRPr lang="en-GB" dirty="0"/>
          </a:p>
          <a:p>
            <a:pPr lvl="1">
              <a:buFont typeface="Times New Roman" pitchFamily="16" charset="0"/>
              <a:buChar char="•"/>
            </a:pPr>
            <a:endParaRPr lang="en-GB" dirty="0"/>
          </a:p>
        </p:txBody>
      </p:sp>
      <p:sp>
        <p:nvSpPr>
          <p:cNvPr id="3" name="Footer Placeholder 2">
            <a:extLst>
              <a:ext uri="{FF2B5EF4-FFF2-40B4-BE49-F238E27FC236}">
                <a16:creationId xmlns:a16="http://schemas.microsoft.com/office/drawing/2014/main" id="{8B61DF82-B033-4B97-9FED-E5C645BE1C9B}"/>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A48F9A3B-C6CE-4451-B413-C80DE60EE3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A156C473-609A-45CF-824A-AB72689CF34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82172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May 2024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51017"/>
            <a:ext cx="10766394" cy="4630312"/>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Will meet in July 2024 to review proposed PAR documents. </a:t>
            </a:r>
          </a:p>
          <a:p>
            <a:pPr marL="285750" indent="-285750">
              <a:buFont typeface="Arial" panose="020B0604020202020204" pitchFamily="34" charset="0"/>
              <a:buChar char="•"/>
            </a:pPr>
            <a:endParaRPr lang="en-US" altLang="en-US" sz="1800"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July Plenary Session:  31 May 2024</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dirty="0" err="1"/>
              <a:t>NesCom</a:t>
            </a:r>
            <a:r>
              <a:rPr lang="en-US" altLang="en-US" dirty="0"/>
              <a:t> : </a:t>
            </a:r>
          </a:p>
          <a:p>
            <a:pPr lvl="2">
              <a:buFont typeface="Arial" panose="020B0604020202020204" pitchFamily="34" charset="0"/>
              <a:buChar char="•"/>
            </a:pPr>
            <a:r>
              <a:rPr lang="en-US" sz="2000" dirty="0">
                <a:effectLst/>
              </a:rPr>
              <a:t>16 August 2024 for September 25 – Athens, Greece</a:t>
            </a:r>
          </a:p>
          <a:p>
            <a:pPr lvl="2">
              <a:buFont typeface="Arial" panose="020B0604020202020204" pitchFamily="34" charset="0"/>
              <a:buChar char="•"/>
            </a:pPr>
            <a:r>
              <a:rPr lang="en-US" sz="2000" dirty="0"/>
              <a:t>18 Sept 2024 for the Oct 29 Virtual Telecon</a:t>
            </a:r>
          </a:p>
          <a:p>
            <a:pPr lvl="2">
              <a:buFont typeface="Arial" panose="020B0604020202020204" pitchFamily="34" charset="0"/>
              <a:buChar char="•"/>
            </a:pPr>
            <a:r>
              <a:rPr lang="en-US" sz="2000" dirty="0">
                <a:effectLst/>
              </a:rPr>
              <a:t>21 Oct 2024 for the December 10 Bridgewater, NJ</a:t>
            </a:r>
            <a:endParaRPr lang="en-US" sz="2000" dirty="0"/>
          </a:p>
          <a:p>
            <a:pPr lvl="2">
              <a:buFont typeface="Arial" panose="020B0604020202020204" pitchFamily="34" charset="0"/>
              <a:buChar char="•"/>
            </a:pPr>
            <a:r>
              <a:rPr lang="en-US" sz="2000" dirty="0"/>
              <a:t>13 Dec 2024 for the January 2025 Telecon</a:t>
            </a:r>
            <a:endParaRPr lang="en-US" sz="2000" dirty="0">
              <a:effectLst/>
            </a:endParaRPr>
          </a:p>
          <a:p>
            <a:pPr marL="914400" lvl="2" indent="0"/>
            <a:br>
              <a:rPr lang="en-US" altLang="en-US" sz="2200" dirty="0"/>
            </a:br>
            <a:endParaRPr lang="en-US" altLang="en-US" sz="2200" dirty="0"/>
          </a:p>
          <a:p>
            <a:pPr marL="285750" indent="-285750"/>
            <a:endParaRPr lang="en-US" dirty="0"/>
          </a:p>
        </p:txBody>
      </p:sp>
      <p:sp>
        <p:nvSpPr>
          <p:cNvPr id="7" name="Footer Placeholder 6">
            <a:extLst>
              <a:ext uri="{FF2B5EF4-FFF2-40B4-BE49-F238E27FC236}">
                <a16:creationId xmlns:a16="http://schemas.microsoft.com/office/drawing/2014/main" id="{20F701F1-9821-4F2A-81E3-AC543E3646F7}"/>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0DC5557A-FE4A-4F40-8FCE-B5322C230E2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AC3B6875-196B-4A6B-B6BB-81A32B8C428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57374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1804785E-67BB-4305-9B97-6021308D188E}">
  <ds:schemaRefs>
    <ds:schemaRef ds:uri="http://schemas.microsoft.com/office/infopath/2007/PartnerControls"/>
    <ds:schemaRef ds:uri="http://schemas.microsoft.com/office/2006/metadata/properties"/>
    <ds:schemaRef ds:uri="http://purl.org/dc/terms/"/>
    <ds:schemaRef ds:uri="http://purl.org/dc/elements/1.1/"/>
    <ds:schemaRef ds:uri="23347348-f209-4824-a23a-1433d5a4d5f5"/>
    <ds:schemaRef ds:uri="http://schemas.microsoft.com/office/2006/documentManagement/types"/>
    <ds:schemaRef ds:uri="5d48a4fd-b80d-4fe1-b239-a49a0c8fe0fd"/>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24</TotalTime>
  <Words>2873</Words>
  <Application>Microsoft Office PowerPoint</Application>
  <PresentationFormat>Widescreen</PresentationFormat>
  <Paragraphs>597</Paragraphs>
  <Slides>29</Slides>
  <Notes>19</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1" baseType="lpstr">
      <vt:lpstr>微软雅黑</vt:lpstr>
      <vt:lpstr>MS Gothic</vt:lpstr>
      <vt:lpstr>ＭＳ Ｐゴシック</vt:lpstr>
      <vt:lpstr>ＭＳ Ｐゴシック</vt:lpstr>
      <vt:lpstr>宋体</vt:lpstr>
      <vt:lpstr>Arial</vt:lpstr>
      <vt:lpstr>Arial Unicode MS</vt:lpstr>
      <vt:lpstr>Calibri</vt:lpstr>
      <vt:lpstr>Times New Roman</vt:lpstr>
      <vt:lpstr>Wingdings</vt:lpstr>
      <vt:lpstr>Office Theme</vt:lpstr>
      <vt:lpstr>Document</vt:lpstr>
      <vt:lpstr>WG11 Opening Report Snapshot Slides May 2024</vt:lpstr>
      <vt:lpstr>Abstract</vt:lpstr>
      <vt:lpstr>Editors’ meeting - May 2024</vt:lpstr>
      <vt:lpstr>ANA Status - May 2024</vt:lpstr>
      <vt:lpstr>ARC (Architecture) – May 2024</vt:lpstr>
      <vt:lpstr>ARC (Architecture) – May 2024</vt:lpstr>
      <vt:lpstr>Coex SC (Coexistence) – May 2024 </vt:lpstr>
      <vt:lpstr>Coex SC (Coexistence) – May 2024 (cont.) </vt:lpstr>
      <vt:lpstr>PAR Review SC – May 2024 Snapshot Chair: Jon Rosdahl</vt:lpstr>
      <vt:lpstr>802.11 WNG – May 2024</vt:lpstr>
      <vt:lpstr>IEEE 802 JTC1 SC will meet once on Tue, 14 May 2024 @ 4 pm CEST</vt:lpstr>
      <vt:lpstr>A large number of IEEE 802 submissions ought to be in the PSDO balloting &amp; publication process – but…</vt:lpstr>
      <vt:lpstr>IEEE 802 has 151 standards in or through the PSDO pipeline</vt:lpstr>
      <vt:lpstr>TGme (Maintenance) Summary </vt:lpstr>
      <vt:lpstr>TGbe (Extremely High Throughput)</vt:lpstr>
      <vt:lpstr>TGbe May F2F Schedule</vt:lpstr>
      <vt:lpstr>TGbf (WLAN Sensing) – May 2024</vt:lpstr>
      <vt:lpstr>PowerPoint Presentation</vt:lpstr>
      <vt:lpstr>TGbh (Random and Changing MAC Addresses) – May 2024</vt:lpstr>
      <vt:lpstr>IEEE 802.11 TGbi – May 2024</vt:lpstr>
      <vt:lpstr>TGbk 320MHz Positioning</vt:lpstr>
      <vt:lpstr>TGbk 320MHz Positioning</vt:lpstr>
      <vt:lpstr>TGbk 320MHz Positioning</vt:lpstr>
      <vt:lpstr>TGbn (Ultra High Reliability)</vt:lpstr>
      <vt:lpstr>TGbn May F2F Schedule</vt:lpstr>
      <vt:lpstr>TGbp Snapshot for May 2024 IEEE 802 Interim</vt:lpstr>
      <vt:lpstr>IMMW SG – Integrated mmWave – May 2024</vt:lpstr>
      <vt:lpstr>IEEE 802.11 AIML SC – May 2024 Artificial Intelligence and Machine Learning </vt:lpstr>
      <vt:lpstr>802.11 ITU Liaison Ad Hoc (ITU AHG) – May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192</cp:revision>
  <cp:lastPrinted>1601-01-01T00:00:00Z</cp:lastPrinted>
  <dcterms:created xsi:type="dcterms:W3CDTF">2018-05-02T19:26:26Z</dcterms:created>
  <dcterms:modified xsi:type="dcterms:W3CDTF">2024-05-13T05:56:38Z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1715579680</vt:lpwstr>
  </property>
</Properties>
</file>