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257" r:id="rId6"/>
    <p:sldId id="283" r:id="rId7"/>
    <p:sldId id="2350" r:id="rId8"/>
    <p:sldId id="258" r:id="rId9"/>
    <p:sldId id="259" r:id="rId10"/>
    <p:sldId id="262" r:id="rId11"/>
    <p:sldId id="263" r:id="rId12"/>
    <p:sldId id="287" r:id="rId13"/>
    <p:sldId id="274" r:id="rId14"/>
    <p:sldId id="2388" r:id="rId15"/>
    <p:sldId id="1722" r:id="rId16"/>
    <p:sldId id="2073" r:id="rId17"/>
    <p:sldId id="2389" r:id="rId18"/>
    <p:sldId id="2390" r:id="rId19"/>
    <p:sldId id="2391" r:id="rId20"/>
    <p:sldId id="288" r:id="rId21"/>
    <p:sldId id="1323" r:id="rId22"/>
    <p:sldId id="2392" r:id="rId23"/>
    <p:sldId id="2393" r:id="rId24"/>
    <p:sldId id="2394" r:id="rId25"/>
    <p:sldId id="2395" r:id="rId26"/>
    <p:sldId id="2396" r:id="rId27"/>
    <p:sldId id="2397" r:id="rId28"/>
    <p:sldId id="2398" r:id="rId29"/>
    <p:sldId id="1578" r:id="rId30"/>
    <p:sldId id="2399" r:id="rId31"/>
    <p:sldId id="2383" r:id="rId32"/>
    <p:sldId id="2400"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9" autoAdjust="0"/>
    <p:restoredTop sz="94660"/>
  </p:normalViewPr>
  <p:slideViewPr>
    <p:cSldViewPr>
      <p:cViewPr varScale="1">
        <p:scale>
          <a:sx n="107" d="100"/>
          <a:sy n="107" d="100"/>
        </p:scale>
        <p:origin x="110" y="3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22B4-4A7A-8D78-10664C2720EC}"/>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22B4-4A7A-8D78-10664C2720EC}"/>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22B4-4A7A-8D78-10664C2720EC}"/>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22B4-4A7A-8D78-10664C2720EC}"/>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22B4-4A7A-8D78-10664C2720EC}"/>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vs. </a:t>
            </a:r>
            <a:r>
              <a:rPr lang="en-US" b="1" baseline="0" dirty="0"/>
              <a:t>LB 286 Comments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6B5E-4456-BA67-595A186892E7}"/>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6B5E-4456-BA67-595A186892E7}"/>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4E44-4372-A709-901AD28E0564}"/>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4E44-4372-A709-901AD28E0564}"/>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4E44-4372-A709-901AD28E0564}"/>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4E44-4372-A709-901AD28E0564}"/>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4E44-4372-A709-901AD28E0564}"/>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vs. </a:t>
            </a:r>
            <a:r>
              <a:rPr lang="en-US" b="1" baseline="0" dirty="0"/>
              <a:t>LB 286 Comments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F1D8-4D48-836C-0F0AAC0EB7B4}"/>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F1D8-4D48-836C-0F0AAC0EB7B4}"/>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253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5597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8231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5897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5066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56085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8061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1829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28</a:t>
            </a:fld>
            <a:endParaRPr lang="en-US"/>
          </a:p>
        </p:txBody>
      </p:sp>
    </p:spTree>
    <p:extLst>
      <p:ext uri="{BB962C8B-B14F-4D97-AF65-F5344CB8AC3E}">
        <p14:creationId xmlns:p14="http://schemas.microsoft.com/office/powerpoint/2010/main" val="3859099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550528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8473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69581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802.11-24/0621</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5911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802.11-24/0621</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79175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648124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313427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802.11-24/0709r0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0581-00-0wng-wng-meeting-minutes-2024-march-denver-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254-11-00be-ieee-802-11be-initial-sa-ballot-comments.xlsx" TargetMode="External"/><Relationship Id="rId2" Type="http://schemas.openxmlformats.org/officeDocument/2006/relationships/hyperlink" Target="https://mentor.ieee.org/802.11/dcn/24/11-24-0632-15-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mentor.ieee.org/802.11/dcn/24/11-24-0651-01-00be-tgbe-may-2024-meeting-agenda.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662-02-00bh-agenda-tgbh-2024-may-se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ocuments?is_dcn=642&amp;is_year=2024"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653-01-00bn-tgbn-may-2024-meeting-agenda.pptx" TargetMode="External"/><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674-00-immw-immw-sg-may-2024-meeting-agenda.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664-01-0arc-arc-sc-agenda-may-2024.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2024-05-12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0"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0AB29B18-A2DA-48E4-9771-9971FF5337D3}"/>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4849E8F2-1085-4B5C-B3A6-2671BBA8779F}"/>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6C6E2B9F-4C22-4A77-82D2-D8634CF1D708}"/>
              </a:ext>
            </a:extLst>
          </p:cNvPr>
          <p:cNvSpPr>
            <a:spLocks noGrp="1"/>
          </p:cNvSpPr>
          <p:nvPr>
            <p:ph type="dt" idx="10"/>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May 2024</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323976"/>
            <a:ext cx="11734800" cy="4162424"/>
          </a:xfrm>
        </p:spPr>
        <p:txBody>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March:</a:t>
            </a:r>
          </a:p>
          <a:p>
            <a:pPr marL="1181100" lvl="2" indent="-381000">
              <a:spcBef>
                <a:spcPts val="0"/>
              </a:spcBef>
              <a:defRPr/>
            </a:pPr>
            <a:r>
              <a:rPr lang="en-GB" altLang="en-US" dirty="0">
                <a:hlinkClick r:id="rId3"/>
              </a:rPr>
              <a:t>https://mentor.ieee.org/802.11/dcn/24/11-24-0581-00-0wng-wng-meeting-minutes-2024-march-denver-meeting.docx</a:t>
            </a:r>
            <a:r>
              <a:rPr lang="en-GB" altLang="en-US" dirty="0"/>
              <a:t> </a:t>
            </a:r>
          </a:p>
          <a:p>
            <a:pPr marL="438150" indent="-381000">
              <a:spcBef>
                <a:spcPts val="0"/>
              </a:spcBef>
              <a:defRPr/>
            </a:pPr>
            <a:r>
              <a:rPr lang="en-GB" altLang="en-US" dirty="0"/>
              <a:t>Confirmation of Vice-Chair and Secretary</a:t>
            </a:r>
          </a:p>
          <a:p>
            <a:pPr marL="438150" indent="-381000">
              <a:spcBef>
                <a:spcPts val="0"/>
              </a:spcBef>
              <a:defRPr/>
            </a:pPr>
            <a:r>
              <a:rPr lang="en-GB" altLang="en-US" dirty="0"/>
              <a:t>Presentations</a:t>
            </a:r>
          </a:p>
          <a:p>
            <a:pPr marL="857250" lvl="1" indent="-457200">
              <a:spcBef>
                <a:spcPts val="0"/>
              </a:spcBef>
              <a:defRPr/>
            </a:pPr>
            <a:r>
              <a:rPr lang="en-US" dirty="0"/>
              <a:t>“Towards Reducing Handoff Times in Next Generation Wireless Networks,” Sohaib Manzoor (Mirpur University of Science and Technology, Pakistan)</a:t>
            </a:r>
          </a:p>
          <a:p>
            <a:pPr marL="857250" lvl="1" indent="-457200">
              <a:spcBef>
                <a:spcPts val="0"/>
              </a:spcBef>
              <a:defRPr/>
            </a:pPr>
            <a:r>
              <a:rPr lang="en-US" dirty="0"/>
              <a:t>“</a:t>
            </a:r>
            <a:r>
              <a:rPr lang="it-IT" dirty="0"/>
              <a:t>Quo vadis, LC in 802.11?</a:t>
            </a:r>
            <a:r>
              <a:rPr lang="en-US" dirty="0"/>
              <a:t>,” Volker </a:t>
            </a:r>
            <a:r>
              <a:rPr lang="en-US" dirty="0" err="1"/>
              <a:t>Jungnickel</a:t>
            </a:r>
            <a:r>
              <a:rPr lang="en-US" dirty="0"/>
              <a:t> (</a:t>
            </a:r>
            <a:r>
              <a:rPr lang="de-DE" dirty="0"/>
              <a:t>Fraunhofer Heinrich Hertz Institute HHI</a:t>
            </a:r>
            <a:r>
              <a:rPr lang="en-US" dirty="0"/>
              <a:t>)</a:t>
            </a:r>
          </a:p>
          <a:p>
            <a:pPr marL="857250" lvl="1" indent="-457200">
              <a:spcBef>
                <a:spcPts val="0"/>
              </a:spcBef>
              <a:defRPr/>
            </a:pPr>
            <a:r>
              <a:rPr lang="en-US" dirty="0"/>
              <a:t>“Follow-up of the data offload using WLAN in connected vehicle case,” Jing Ma (Toyota)</a:t>
            </a:r>
          </a:p>
          <a:p>
            <a:pPr marL="457200" indent="-457200">
              <a:spcBef>
                <a:spcPts val="0"/>
              </a:spcBef>
              <a:defRPr/>
            </a:pPr>
            <a:r>
              <a:rPr lang="en-US" altLang="en-US" dirty="0"/>
              <a:t>Plans for July 2024</a:t>
            </a:r>
          </a:p>
          <a:p>
            <a:pPr marL="857250" lvl="1" indent="-457200" eaLnBrk="1" hangingPunct="1">
              <a:spcBef>
                <a:spcPts val="0"/>
              </a:spcBef>
              <a:defRPr/>
            </a:pPr>
            <a:r>
              <a:rPr lang="en-US" altLang="en-US" dirty="0">
                <a:solidFill>
                  <a:srgbClr val="000000"/>
                </a:solidFill>
              </a:rPr>
              <a:t>Chair will make a call for presentations in advance</a:t>
            </a:r>
          </a:p>
          <a:p>
            <a:pPr marL="457200" indent="-457200">
              <a:spcBef>
                <a:spcPts val="0"/>
              </a:spcBef>
              <a:defRPr/>
            </a:pPr>
            <a:r>
              <a:rPr lang="en-US" altLang="en-US" dirty="0"/>
              <a:t>Adjourn</a:t>
            </a:r>
            <a:endParaRPr lang="en-US" altLang="en-US" sz="2000" dirty="0"/>
          </a:p>
          <a:p>
            <a:pPr marL="0" indent="0" algn="ctr" eaLnBrk="1" hangingPunct="1">
              <a:spcBef>
                <a:spcPts val="0"/>
              </a:spcBef>
              <a:buNone/>
              <a:defRPr/>
            </a:pPr>
            <a:r>
              <a:rPr lang="en-US" altLang="en-US" dirty="0"/>
              <a:t>Current agenda is document 11-24/0644r0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14 May 2024, 0800-1000 CEST</a:t>
            </a:r>
          </a:p>
        </p:txBody>
      </p:sp>
      <p:sp>
        <p:nvSpPr>
          <p:cNvPr id="2" name="Footer Placeholder 1">
            <a:extLst>
              <a:ext uri="{FF2B5EF4-FFF2-40B4-BE49-F238E27FC236}">
                <a16:creationId xmlns:a16="http://schemas.microsoft.com/office/drawing/2014/main" id="{84E2A793-4855-4EBE-9C26-39F651116E77}"/>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F6DD5437-06C4-4AC2-B0AC-B9D4DA3CD5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20954732-2F3A-469E-B00B-56B17E8F190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34615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14 May 2024 @ 4 pm CEST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(11-24-0594r01)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a:defRPr/>
            </a:pPr>
            <a:r>
              <a:rPr lang="en-AU" dirty="0"/>
              <a:t>PWI status</a:t>
            </a:r>
          </a:p>
          <a:p>
            <a:pPr marL="0" indent="0">
              <a:defRPr/>
            </a:pPr>
            <a:r>
              <a:rPr lang="en-AU" sz="2000" dirty="0"/>
              <a:t>	</a:t>
            </a:r>
            <a:r>
              <a:rPr lang="en-AU" sz="2000" b="0" dirty="0"/>
              <a:t>Automotive Proving Ground Area Network</a:t>
            </a:r>
            <a:endParaRPr lang="en-AU" sz="2000" dirty="0"/>
          </a:p>
          <a:p>
            <a:pPr marL="400050" lvl="1" indent="0">
              <a:defRPr/>
            </a:pPr>
            <a:r>
              <a:rPr lang="en-AU" b="0" dirty="0"/>
              <a:t>Drone formation flying show – communication security requirements</a:t>
            </a:r>
          </a:p>
          <a:p>
            <a:pPr marL="400050" lvl="1" indent="0">
              <a:defRPr/>
            </a:pPr>
            <a:r>
              <a:rPr lang="en-AU" dirty="0"/>
              <a:t>Wearable suit area networks</a:t>
            </a:r>
          </a:p>
        </p:txBody>
      </p:sp>
      <p:sp>
        <p:nvSpPr>
          <p:cNvPr id="5" name="Footer Placeholder 4">
            <a:extLst>
              <a:ext uri="{FF2B5EF4-FFF2-40B4-BE49-F238E27FC236}">
                <a16:creationId xmlns:a16="http://schemas.microsoft.com/office/drawing/2014/main" id="{F5344879-2C1B-4116-85D7-23C92E52F6D7}"/>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FE5AFD10-EF56-423F-9F50-FA6E2F0EA296}"/>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CF21F086-7BE6-4A13-B2A9-8971DEAA2CCD}"/>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2630049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a:t>
            </a:r>
            <a:endParaRPr lang="en-AU" dirty="0"/>
          </a:p>
          <a:p>
            <a:pPr lvl="2">
              <a:spcBef>
                <a:spcPts val="200"/>
              </a:spcBef>
              <a:defRPr/>
            </a:pPr>
            <a:r>
              <a:rPr lang="en-AU" sz="1800" kern="0" dirty="0"/>
              <a:t>IEEE 802.1ASdr</a:t>
            </a:r>
          </a:p>
          <a:p>
            <a:pPr lvl="2">
              <a:spcBef>
                <a:spcPts val="200"/>
              </a:spcBef>
              <a:defRPr/>
            </a:pPr>
            <a:endParaRPr lang="en-AU" sz="1800" kern="0" dirty="0"/>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IEEE 802.11ax</a:t>
            </a:r>
          </a:p>
          <a:p>
            <a:pPr lvl="2">
              <a:spcBef>
                <a:spcPts val="200"/>
              </a:spcBef>
              <a:defRPr/>
            </a:pPr>
            <a:r>
              <a:rPr lang="en-AU" dirty="0"/>
              <a:t>IEEE 802.3-2022</a:t>
            </a:r>
          </a:p>
          <a:p>
            <a:pPr lvl="2">
              <a:spcBef>
                <a:spcPts val="200"/>
              </a:spcBef>
              <a:defRPr/>
            </a:pPr>
            <a:endParaRPr lang="en-AU" sz="1800" kern="0" dirty="0"/>
          </a:p>
          <a:p>
            <a:pPr lvl="1">
              <a:spcBef>
                <a:spcPts val="200"/>
              </a:spcBef>
              <a:defRPr/>
            </a:pPr>
            <a:r>
              <a:rPr lang="en-AU" sz="1800" kern="0" dirty="0"/>
              <a:t>Failed 60-day ballot</a:t>
            </a:r>
          </a:p>
          <a:p>
            <a:pPr lvl="2">
              <a:spcBef>
                <a:spcPts val="200"/>
              </a:spcBef>
              <a:defRPr/>
            </a:pPr>
            <a:r>
              <a:rPr lang="en-AU" kern="0" dirty="0">
                <a:solidFill>
                  <a:srgbClr val="FF0000"/>
                </a:solidFill>
              </a:rPr>
              <a:t>IEEE 802.11ay</a:t>
            </a:r>
          </a:p>
          <a:p>
            <a:pPr lvl="1">
              <a:defRPr/>
            </a:pPr>
            <a:r>
              <a:rPr lang="en-AU" sz="1800" kern="0" dirty="0"/>
              <a:t>Waiting for FDIS</a:t>
            </a:r>
          </a:p>
          <a:p>
            <a:pPr lvl="2">
              <a:spcBef>
                <a:spcPts val="200"/>
              </a:spcBef>
              <a:defRPr/>
            </a:pPr>
            <a:r>
              <a:rPr lang="en-AU" dirty="0"/>
              <a:t>IEEE 802.15.4</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sz="1800" kern="0" dirty="0"/>
              <a:t>IEEE 802.1Q-REV</a:t>
            </a:r>
          </a:p>
          <a:p>
            <a:pPr lvl="2">
              <a:spcBef>
                <a:spcPts val="200"/>
              </a:spcBef>
              <a:defRPr/>
            </a:pPr>
            <a:r>
              <a:rPr lang="en-AU" sz="1800" kern="0" dirty="0"/>
              <a:t>IEEE 802.1Qcz</a:t>
            </a:r>
          </a:p>
          <a:p>
            <a:pPr lvl="2">
              <a:spcBef>
                <a:spcPts val="200"/>
              </a:spcBef>
              <a:defRPr/>
            </a:pPr>
            <a:r>
              <a:rPr lang="en-AU" sz="1800" kern="0" dirty="0"/>
              <a:t>IEEE 802.1AEdk</a:t>
            </a:r>
          </a:p>
          <a:p>
            <a:pPr lvl="2">
              <a:spcBef>
                <a:spcPts val="200"/>
              </a:spcBef>
              <a:defRPr/>
            </a:pPr>
            <a:r>
              <a:rPr lang="en-AU" sz="1800" kern="0" dirty="0"/>
              <a:t>IEEE </a:t>
            </a:r>
            <a:r>
              <a:rPr lang="en-AU" sz="1800" dirty="0">
                <a:latin typeface="+mj-lt"/>
                <a:cs typeface="Arial" panose="020B0604020202020204" pitchFamily="34" charset="0"/>
              </a:rPr>
              <a:t>.1CS-2020/Cor1</a:t>
            </a:r>
            <a:endParaRPr lang="en-AU" sz="1800" kern="0" dirty="0"/>
          </a:p>
          <a:p>
            <a:pPr lvl="1">
              <a:defRPr/>
            </a:pPr>
            <a:r>
              <a:rPr lang="en-AU" sz="1800" kern="0" dirty="0"/>
              <a:t>Passed FDIS ballot</a:t>
            </a:r>
            <a:br>
              <a:rPr lang="en-AU" sz="1800" kern="0" dirty="0"/>
            </a:br>
            <a:r>
              <a:rPr lang="en-AU" sz="1800" dirty="0"/>
              <a:t>(resolutions req)</a:t>
            </a:r>
          </a:p>
          <a:p>
            <a:pPr lvl="2">
              <a:defRPr/>
            </a:pPr>
            <a:endParaRPr lang="en-AU" sz="1800" kern="0" dirty="0"/>
          </a:p>
          <a:p>
            <a:pPr lvl="1">
              <a:defRPr/>
            </a:pPr>
            <a:r>
              <a:rPr lang="en-AU" sz="1800" kern="0" dirty="0"/>
              <a:t>Waiting for publication</a:t>
            </a:r>
          </a:p>
          <a:p>
            <a:pPr lvl="2">
              <a:defRPr/>
            </a:pPr>
            <a:r>
              <a:rPr lang="en-AU" kern="0" dirty="0"/>
              <a:t>Nothing</a:t>
            </a:r>
          </a:p>
          <a:p>
            <a:pPr lvl="1">
              <a:defRPr/>
            </a:pPr>
            <a:r>
              <a:rPr lang="en-AU" sz="1800" kern="0" dirty="0"/>
              <a:t>Published</a:t>
            </a:r>
          </a:p>
          <a:p>
            <a:pPr lvl="2">
              <a:defRPr/>
            </a:pPr>
            <a:r>
              <a:rPr lang="en-AU" kern="0" dirty="0"/>
              <a:t>Nothing</a:t>
            </a:r>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276613" y="2083904"/>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IEEE 802.11ba</a:t>
            </a:r>
            <a:endParaRPr lang="en-AU" dirty="0"/>
          </a:p>
          <a:p>
            <a:pPr lvl="2">
              <a:spcBef>
                <a:spcPts val="200"/>
              </a:spcBef>
              <a:defRPr/>
            </a:pPr>
            <a:r>
              <a:rPr lang="en-AU" dirty="0"/>
              <a:t>IEEE 802.15.4w</a:t>
            </a:r>
          </a:p>
          <a:p>
            <a:pPr lvl="2">
              <a:spcBef>
                <a:spcPts val="200"/>
              </a:spcBef>
              <a:defRPr/>
            </a:pPr>
            <a:r>
              <a:rPr lang="en-AU" dirty="0"/>
              <a:t>IEEE 802.15.4z</a:t>
            </a:r>
          </a:p>
          <a:p>
            <a:pPr lvl="2">
              <a:spcBef>
                <a:spcPts val="200"/>
              </a:spcBef>
              <a:defRPr/>
            </a:pPr>
            <a:r>
              <a:rPr lang="en-AU" dirty="0"/>
              <a:t>IEEE 802.15.4aa</a:t>
            </a:r>
          </a:p>
          <a:p>
            <a:pPr lvl="2">
              <a:spcBef>
                <a:spcPts val="200"/>
              </a:spcBef>
              <a:defRPr/>
            </a:pPr>
            <a:r>
              <a:rPr lang="en-AU" dirty="0"/>
              <a:t>IEEE 802.15.3d</a:t>
            </a:r>
          </a:p>
          <a:p>
            <a:pPr lvl="2">
              <a:spcBef>
                <a:spcPts val="200"/>
              </a:spcBef>
              <a:defRPr/>
            </a:pPr>
            <a:r>
              <a:rPr lang="en-AU" dirty="0"/>
              <a:t>IEEE 802.15.3e</a:t>
            </a:r>
          </a:p>
          <a:p>
            <a:pPr lvl="2">
              <a:spcBef>
                <a:spcPts val="200"/>
              </a:spcBef>
              <a:defRPr/>
            </a:pPr>
            <a:r>
              <a:rPr lang="en-AU" dirty="0"/>
              <a:t>IEEE 802.15.3f</a:t>
            </a:r>
          </a:p>
          <a:p>
            <a:pPr lvl="2">
              <a:spcBef>
                <a:spcPts val="200"/>
              </a:spcBef>
              <a:defRPr/>
            </a:pPr>
            <a:r>
              <a:rPr lang="en-AU" dirty="0"/>
              <a:t>IEEE 802.15.3-2023</a:t>
            </a:r>
          </a:p>
          <a:p>
            <a:pPr lvl="2">
              <a:spcBef>
                <a:spcPts val="200"/>
              </a:spcBef>
              <a:defRPr/>
            </a:pPr>
            <a:r>
              <a:rPr lang="en-AU" dirty="0"/>
              <a:t>IEEE 802.15.4y-2021</a:t>
            </a:r>
          </a:p>
        </p:txBody>
      </p:sp>
      <p:sp>
        <p:nvSpPr>
          <p:cNvPr id="2" name="Footer Placeholder 1">
            <a:extLst>
              <a:ext uri="{FF2B5EF4-FFF2-40B4-BE49-F238E27FC236}">
                <a16:creationId xmlns:a16="http://schemas.microsoft.com/office/drawing/2014/main" id="{0ED1A8D7-2694-4855-BD26-AF28FF01C325}"/>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67018393-76B5-411D-A4B4-A9B77140392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1234295C-8B9F-4510-892F-E7CD0ACA5CE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41874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151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4462721"/>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50</a:t>
                      </a:r>
                    </a:p>
                  </a:txBody>
                  <a:tcPr/>
                </a:tc>
                <a:tc>
                  <a:txBody>
                    <a:bodyPr/>
                    <a:lstStyle/>
                    <a:p>
                      <a:pPr algn="ctr"/>
                      <a:r>
                        <a:rPr lang="en-US" dirty="0"/>
                        <a:t>14</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14</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105</a:t>
                      </a:r>
                    </a:p>
                  </a:txBody>
                  <a:tcPr>
                    <a:lnT w="12700" cap="flat" cmpd="sng" algn="ctr">
                      <a:solidFill>
                        <a:schemeClr val="tx1"/>
                      </a:solidFill>
                      <a:prstDash val="solid"/>
                      <a:round/>
                      <a:headEnd type="none" w="med" len="med"/>
                      <a:tailEnd type="none" w="med" len="med"/>
                    </a:lnT>
                  </a:tcPr>
                </a:tc>
                <a:tc>
                  <a:txBody>
                    <a:bodyPr/>
                    <a:lstStyle/>
                    <a:p>
                      <a:pPr algn="ctr"/>
                      <a:r>
                        <a:rPr lang="en-US" b="1" dirty="0"/>
                        <a:t>50</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3A3CD39D-5FF9-457F-B104-9FCEEEA59426}"/>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79B153A5-1F56-4418-968C-1F8087F3E61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0B727382-EE7E-4F1A-89E2-79CA260F5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47385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839416" y="1412776"/>
            <a:ext cx="10361084" cy="4615407"/>
          </a:xfrm>
          <a:ln/>
        </p:spPr>
        <p:txBody>
          <a:bodyPr/>
          <a:lstStyle/>
          <a:p>
            <a:pPr>
              <a:buFontTx/>
              <a:buNone/>
              <a:defRPr/>
            </a:pPr>
            <a:r>
              <a:rPr lang="en-US" altLang="en-US" sz="1600" dirty="0">
                <a:ea typeface="ＭＳ Ｐゴシック" panose="020B0600070205080204" pitchFamily="34" charset="-128"/>
              </a:rPr>
              <a:t>Status:</a:t>
            </a:r>
          </a:p>
          <a:p>
            <a:pPr lvl="1">
              <a:buFont typeface="Arial" panose="020B0604020202020204" pitchFamily="34" charset="0"/>
              <a:buChar char="•"/>
              <a:defRPr/>
            </a:pPr>
            <a:r>
              <a:rPr lang="en-US" altLang="en-US" sz="1400" dirty="0">
                <a:ea typeface="ＭＳ Ｐゴシック" panose="020B0600070205080204" pitchFamily="34" charset="-128"/>
              </a:rPr>
              <a:t>Working on comment resolution to comments received in SA Ballot recirculation on </a:t>
            </a:r>
            <a:r>
              <a:rPr lang="en-US" altLang="en-US" sz="1400" dirty="0" err="1">
                <a:ea typeface="ＭＳ Ｐゴシック" panose="020B0600070205080204" pitchFamily="34" charset="-128"/>
              </a:rPr>
              <a:t>REVme</a:t>
            </a:r>
            <a:r>
              <a:rPr lang="en-US" altLang="en-US" sz="1400" dirty="0">
                <a:ea typeface="ＭＳ Ｐゴシック" panose="020B0600070205080204" pitchFamily="34" charset="-128"/>
              </a:rPr>
              <a:t> D5.0</a:t>
            </a:r>
            <a:r>
              <a:rPr lang="en-US" altLang="en-US" sz="1200" dirty="0">
                <a:ea typeface="ＭＳ Ｐゴシック" panose="020B0600070205080204" pitchFamily="34" charset="-128"/>
              </a:rPr>
              <a:t> </a:t>
            </a:r>
            <a:endParaRPr lang="en-US" altLang="en-US" sz="9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Objectives:</a:t>
            </a:r>
          </a:p>
          <a:p>
            <a:pPr lvl="1">
              <a:buFont typeface="Arial" panose="020B0604020202020204" pitchFamily="34" charset="0"/>
              <a:buChar char="•"/>
              <a:defRPr/>
            </a:pPr>
            <a:r>
              <a:rPr lang="en-US" altLang="en-US" sz="1400" dirty="0">
                <a:ea typeface="ＭＳ Ｐゴシック" panose="020B0600070205080204" pitchFamily="34" charset="-128"/>
              </a:rPr>
              <a:t>Complete comment resolution on D5.0</a:t>
            </a:r>
          </a:p>
          <a:p>
            <a:pPr lvl="1">
              <a:buFont typeface="Arial" panose="020B0604020202020204" pitchFamily="34" charset="0"/>
              <a:buChar char="•"/>
              <a:defRPr/>
            </a:pPr>
            <a:r>
              <a:rPr lang="en-US" altLang="en-US" sz="1400" dirty="0">
                <a:ea typeface="ＭＳ Ｐゴシック" panose="020B0600070205080204" pitchFamily="34" charset="-128"/>
              </a:rPr>
              <a:t>Approve a SA Ballot recirculation on D6.0</a:t>
            </a:r>
          </a:p>
          <a:p>
            <a:pPr lvl="2">
              <a:buFont typeface="Arial" panose="020B0604020202020204" pitchFamily="34" charset="0"/>
              <a:buChar char="•"/>
              <a:defRPr/>
            </a:pPr>
            <a:r>
              <a:rPr lang="en-US" altLang="en-US" sz="1200" dirty="0">
                <a:ea typeface="ＭＳ Ｐゴシック" panose="020B0600070205080204" pitchFamily="34" charset="-128"/>
              </a:rPr>
              <a:t>We are targeting this recirculation as the last recirculation on </a:t>
            </a:r>
            <a:r>
              <a:rPr lang="en-US" altLang="en-US" sz="1200" dirty="0" err="1">
                <a:ea typeface="ＭＳ Ｐゴシック" panose="020B0600070205080204" pitchFamily="34" charset="-128"/>
              </a:rPr>
              <a:t>REVme</a:t>
            </a:r>
            <a:endParaRPr lang="en-US" altLang="en-US" sz="1200" dirty="0">
              <a:ea typeface="ＭＳ Ｐゴシック" panose="020B0600070205080204" pitchFamily="34" charset="-128"/>
            </a:endParaRPr>
          </a:p>
          <a:p>
            <a:pPr lvl="2">
              <a:buFont typeface="Arial" panose="020B0604020202020204" pitchFamily="34" charset="0"/>
              <a:buChar char="•"/>
              <a:defRPr/>
            </a:pPr>
            <a:r>
              <a:rPr lang="en-US" altLang="en-US" sz="1200" dirty="0">
                <a:ea typeface="ＭＳ Ｐゴシック" panose="020B0600070205080204" pitchFamily="34" charset="-128"/>
              </a:rPr>
              <a:t>We will be requesting (conditional) approval in July for submitting a </a:t>
            </a:r>
            <a:r>
              <a:rPr lang="en-US" altLang="en-US" sz="1200" dirty="0" err="1">
                <a:ea typeface="ＭＳ Ｐゴシック" panose="020B0600070205080204" pitchFamily="34" charset="-128"/>
              </a:rPr>
              <a:t>REVme</a:t>
            </a:r>
            <a:r>
              <a:rPr lang="en-US" altLang="en-US" sz="1200" dirty="0">
                <a:ea typeface="ＭＳ Ｐゴシック" panose="020B0600070205080204" pitchFamily="34" charset="-128"/>
              </a:rPr>
              <a:t> (likely D7.0) to REVCOM</a:t>
            </a:r>
          </a:p>
          <a:p>
            <a:pPr lvl="1">
              <a:buFont typeface="Arial" panose="020B0604020202020204" pitchFamily="34" charset="0"/>
              <a:buChar char="•"/>
              <a:defRPr/>
            </a:pPr>
            <a:r>
              <a:rPr lang="en-US" altLang="en-US" sz="1400" dirty="0">
                <a:ea typeface="ＭＳ Ｐゴシック" panose="020B0600070205080204" pitchFamily="34" charset="-128"/>
              </a:rPr>
              <a:t>Given that there are 3 amendments in SA Ballot, we will try to submit a new revision PAR to NESCOM </a:t>
            </a:r>
          </a:p>
          <a:p>
            <a:pPr lvl="2">
              <a:buFont typeface="Arial" panose="020B0604020202020204" pitchFamily="34" charset="0"/>
              <a:buChar char="•"/>
              <a:defRPr/>
            </a:pPr>
            <a:r>
              <a:rPr lang="en-US" altLang="en-US" sz="1200" dirty="0">
                <a:ea typeface="ＭＳ Ｐゴシック" panose="020B0600070205080204" pitchFamily="34" charset="-128"/>
              </a:rPr>
              <a:t>That PAR will be submitted to the EC in July for approval.</a:t>
            </a:r>
          </a:p>
          <a:p>
            <a:pPr lvl="2">
              <a:buFont typeface="Arial" panose="020B0604020202020204" pitchFamily="34" charset="0"/>
              <a:buChar char="•"/>
              <a:defRPr/>
            </a:pPr>
            <a:r>
              <a:rPr lang="en-US" altLang="en-US" sz="1200" dirty="0">
                <a:ea typeface="ＭＳ Ｐゴシック" panose="020B0600070205080204" pitchFamily="34" charset="-128"/>
              </a:rPr>
              <a:t>This will allow us to start the next revision PAR in November. </a:t>
            </a:r>
            <a:endParaRPr lang="en-US" altLang="en-US" sz="16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Meetings: </a:t>
            </a:r>
          </a:p>
          <a:p>
            <a:pPr lvl="1">
              <a:buFont typeface="Arial" panose="020B0604020202020204" pitchFamily="34" charset="0"/>
              <a:buChar char="•"/>
              <a:defRPr/>
            </a:pPr>
            <a:r>
              <a:rPr lang="en-US" altLang="en-US" sz="1400" dirty="0">
                <a:ea typeface="ＭＳ Ｐゴシック" panose="020B0600070205080204" pitchFamily="34" charset="-128"/>
              </a:rPr>
              <a:t>Monday May 13, 4-6pm CET</a:t>
            </a:r>
          </a:p>
          <a:p>
            <a:pPr lvl="1">
              <a:buFont typeface="Arial" panose="020B0604020202020204" pitchFamily="34" charset="0"/>
              <a:buChar char="•"/>
              <a:defRPr/>
            </a:pPr>
            <a:r>
              <a:rPr lang="en-US" altLang="en-US" sz="1400" dirty="0">
                <a:ea typeface="ＭＳ Ｐゴシック" panose="020B0600070205080204" pitchFamily="34" charset="-128"/>
              </a:rPr>
              <a:t>Tuesday May 14, 10:30am-12:30pm CET </a:t>
            </a:r>
          </a:p>
          <a:p>
            <a:pPr lvl="1">
              <a:buFont typeface="Arial" panose="020B0604020202020204" pitchFamily="34" charset="0"/>
              <a:buChar char="•"/>
              <a:defRPr/>
            </a:pPr>
            <a:r>
              <a:rPr lang="en-US" altLang="en-US" sz="1400" dirty="0">
                <a:ea typeface="ＭＳ Ｐゴシック" panose="020B0600070205080204" pitchFamily="34" charset="-128"/>
              </a:rPr>
              <a:t>Tuesday May 14, 4-6pm CET</a:t>
            </a:r>
          </a:p>
          <a:p>
            <a:pPr lvl="1">
              <a:buFont typeface="Arial" panose="020B0604020202020204" pitchFamily="34" charset="0"/>
              <a:buChar char="•"/>
              <a:defRPr/>
            </a:pPr>
            <a:r>
              <a:rPr lang="en-US" altLang="en-US" sz="1400" dirty="0">
                <a:ea typeface="ＭＳ Ｐゴシック" panose="020B0600070205080204" pitchFamily="34" charset="-128"/>
              </a:rPr>
              <a:t>Wednesday May 15, 10:30am-12:30pm CET</a:t>
            </a:r>
          </a:p>
          <a:p>
            <a:pPr lvl="1">
              <a:buFont typeface="Arial" panose="020B0604020202020204" pitchFamily="34" charset="0"/>
              <a:buChar char="•"/>
              <a:defRPr/>
            </a:pPr>
            <a:r>
              <a:rPr lang="en-US" altLang="en-US" sz="1400" dirty="0">
                <a:ea typeface="ＭＳ Ｐゴシック" panose="020B0600070205080204" pitchFamily="34" charset="-128"/>
              </a:rPr>
              <a:t>Wednesday May 15, 4-6pm CET</a:t>
            </a:r>
          </a:p>
          <a:p>
            <a:pPr lvl="1">
              <a:buFont typeface="Arial" panose="020B0604020202020204" pitchFamily="34" charset="0"/>
              <a:buChar char="•"/>
              <a:defRPr/>
            </a:pPr>
            <a:r>
              <a:rPr lang="en-US" altLang="en-US" sz="1400" dirty="0">
                <a:ea typeface="ＭＳ Ｐゴシック" panose="020B0600070205080204" pitchFamily="34" charset="-128"/>
              </a:rPr>
              <a:t>Thursday March 16, 4-6pm CE</a:t>
            </a:r>
            <a:r>
              <a:rPr lang="en-CA" altLang="en-US" sz="1400" dirty="0">
                <a:ea typeface="ＭＳ Ｐゴシック" panose="020B0600070205080204" pitchFamily="34" charset="-128"/>
              </a:rPr>
              <a:t>T</a:t>
            </a:r>
          </a:p>
          <a:p>
            <a:pPr marL="457200" lvl="1" indent="0">
              <a:defRPr/>
            </a:pPr>
            <a:endParaRPr lang="en-US" altLang="en-US" sz="1600" dirty="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35ED9E04-D3DA-4F3E-9C3E-CEAD84778F82}"/>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37B95341-E7DD-4E7A-B18C-10534BA97E5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998AEFE2-FA00-4548-8E7B-CA1A115F2B8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931357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830387"/>
            <a:ext cx="10361613" cy="4645025"/>
          </a:xfrm>
        </p:spPr>
        <p:txBody>
          <a:bodyPr/>
          <a:lstStyle/>
          <a:p>
            <a:pPr>
              <a:buFont typeface="Arial" panose="020B0604020202020204" pitchFamily="34" charset="0"/>
              <a:buChar char="•"/>
            </a:pPr>
            <a:r>
              <a:rPr lang="en-US" sz="2000" dirty="0"/>
              <a:t>Since the March plenary</a:t>
            </a:r>
          </a:p>
          <a:p>
            <a:pPr marL="800100" lvl="1" indent="-342900">
              <a:buFont typeface="Arial" panose="020B0604020202020204" pitchFamily="34" charset="0"/>
              <a:buChar char="•"/>
            </a:pPr>
            <a:r>
              <a:rPr lang="en-US" sz="1800" dirty="0"/>
              <a:t>Delivered IEEE802.11be D5.1,</a:t>
            </a:r>
          </a:p>
          <a:p>
            <a:pPr marL="1200150" lvl="2" indent="-285750">
              <a:buFont typeface="Arial" panose="020B0604020202020204" pitchFamily="34" charset="0"/>
              <a:buChar char="•"/>
            </a:pPr>
            <a:r>
              <a:rPr lang="en-US" sz="1600" dirty="0"/>
              <a:t>Draft is available in the members area</a:t>
            </a:r>
          </a:p>
          <a:p>
            <a:pPr marL="800100" lvl="1" indent="-342900">
              <a:buFont typeface="Arial" panose="020B0604020202020204" pitchFamily="34" charset="0"/>
              <a:buChar char="•"/>
            </a:pPr>
            <a:r>
              <a:rPr lang="en-US" sz="1800" dirty="0"/>
              <a:t>Held 6 telcos between March and May (</a:t>
            </a:r>
            <a:r>
              <a:rPr lang="en-US" sz="1800" dirty="0">
                <a:hlinkClick r:id="rId2"/>
              </a:rPr>
              <a:t>11-24/0632r15</a:t>
            </a:r>
            <a:r>
              <a:rPr lang="en-US" sz="1800" dirty="0"/>
              <a:t>)</a:t>
            </a:r>
          </a:p>
          <a:p>
            <a:pPr marL="800100" lvl="1" indent="-342900">
              <a:buFont typeface="Arial" panose="020B0604020202020204" pitchFamily="34" charset="0"/>
              <a:buChar char="•"/>
            </a:pPr>
            <a:r>
              <a:rPr lang="en-US" sz="1800" dirty="0"/>
              <a:t>Continued resolving comments from the initial SA ballot</a:t>
            </a:r>
          </a:p>
          <a:p>
            <a:pPr marL="1200150" lvl="2" indent="-285750">
              <a:buFont typeface="Arial" panose="020B0604020202020204" pitchFamily="34" charset="0"/>
              <a:buChar char="•"/>
            </a:pPr>
            <a:r>
              <a:rPr lang="en-US" sz="1600" dirty="0">
                <a:solidFill>
                  <a:schemeClr val="tx1"/>
                </a:solidFill>
              </a:rPr>
              <a:t>~92% of </a:t>
            </a:r>
            <a:r>
              <a:rPr lang="en-US" sz="1600" dirty="0"/>
              <a:t>comments are now resolved (</a:t>
            </a:r>
            <a:r>
              <a:rPr lang="en-US" sz="1600" dirty="0">
                <a:hlinkClick r:id="rId3"/>
              </a:rPr>
              <a:t>11-24/0254r11</a:t>
            </a:r>
            <a:r>
              <a:rPr lang="en-US" sz="1600" dirty="0"/>
              <a:t>)</a:t>
            </a:r>
          </a:p>
          <a:p>
            <a:pPr marL="1657350" lvl="3" indent="-285750">
              <a:buFont typeface="Arial" panose="020B0604020202020204" pitchFamily="34" charset="0"/>
              <a:buChar char="•"/>
            </a:pPr>
            <a:r>
              <a:rPr lang="en-US" sz="1400" dirty="0"/>
              <a:t>All comments in Joint and PHY tab are resolved</a:t>
            </a:r>
          </a:p>
          <a:p>
            <a:pPr marL="1657350" lvl="3" indent="-285750">
              <a:buFont typeface="Arial" panose="020B0604020202020204" pitchFamily="34" charset="0"/>
              <a:buChar char="•"/>
            </a:pPr>
            <a:r>
              <a:rPr lang="en-US" sz="1400" dirty="0">
                <a:solidFill>
                  <a:schemeClr val="tx1"/>
                </a:solidFill>
              </a:rPr>
              <a:t>~35 comments </a:t>
            </a:r>
            <a:r>
              <a:rPr lang="en-US" sz="1400" dirty="0"/>
              <a:t>left in MAC tab (most already discussed)</a:t>
            </a:r>
          </a:p>
          <a:p>
            <a:pPr>
              <a:buFont typeface="Arial" panose="020B0604020202020204" pitchFamily="34" charset="0"/>
              <a:buChar char="•"/>
            </a:pPr>
            <a:r>
              <a:rPr lang="en-US" sz="2000" dirty="0"/>
              <a:t>Targets for May interim</a:t>
            </a:r>
          </a:p>
          <a:p>
            <a:pPr marL="800100" lvl="1" indent="-342900">
              <a:buFont typeface="Arial" panose="020B0604020202020204" pitchFamily="34" charset="0"/>
              <a:buChar char="•"/>
            </a:pPr>
            <a:r>
              <a:rPr lang="en-US" sz="1800" dirty="0"/>
              <a:t>Approve meeting minutes for March plenary and telcos</a:t>
            </a:r>
          </a:p>
          <a:p>
            <a:pPr marL="800100" lvl="1" indent="-342900">
              <a:buFont typeface="Arial" panose="020B0604020202020204" pitchFamily="34" charset="0"/>
              <a:buChar char="•"/>
            </a:pPr>
            <a:r>
              <a:rPr lang="en-US" sz="1800" dirty="0"/>
              <a:t>Resolve all comments from initial SA ballot</a:t>
            </a:r>
          </a:p>
          <a:p>
            <a:pPr>
              <a:buFont typeface="Arial" panose="020B0604020202020204" pitchFamily="34" charset="0"/>
              <a:buChar char="•"/>
            </a:pPr>
            <a:r>
              <a:rPr lang="en-US" sz="2000" dirty="0"/>
              <a:t>Agenda is available in </a:t>
            </a:r>
            <a:r>
              <a:rPr lang="en-US" sz="2000" dirty="0">
                <a:hlinkClick r:id="rId4"/>
              </a:rPr>
              <a:t>11-24/0651</a:t>
            </a:r>
            <a:endParaRPr lang="en-US" sz="2000" dirty="0"/>
          </a:p>
          <a:p>
            <a:pPr marL="800100" lvl="1" indent="-342900">
              <a:buFont typeface="Arial" panose="020B0604020202020204" pitchFamily="34" charset="0"/>
              <a:buChar char="•"/>
            </a:pPr>
            <a:r>
              <a:rPr lang="en-US" sz="1800" dirty="0"/>
              <a:t>Schedule is provided in the next slide</a:t>
            </a:r>
          </a:p>
        </p:txBody>
      </p:sp>
      <p:grpSp>
        <p:nvGrpSpPr>
          <p:cNvPr id="2" name="Group 1">
            <a:extLst>
              <a:ext uri="{FF2B5EF4-FFF2-40B4-BE49-F238E27FC236}">
                <a16:creationId xmlns:a16="http://schemas.microsoft.com/office/drawing/2014/main" id="{FB724C6B-2F42-7131-6142-5E77281EF703}"/>
              </a:ext>
            </a:extLst>
          </p:cNvPr>
          <p:cNvGrpSpPr/>
          <p:nvPr/>
        </p:nvGrpSpPr>
        <p:grpSpPr>
          <a:xfrm>
            <a:off x="7023106" y="1496698"/>
            <a:ext cx="5334000" cy="4959019"/>
            <a:chOff x="7023106" y="1496698"/>
            <a:chExt cx="5334000" cy="4959019"/>
          </a:xfrm>
        </p:grpSpPr>
        <p:pic>
          <p:nvPicPr>
            <p:cNvPr id="3" name="Picture 2">
              <a:extLst>
                <a:ext uri="{FF2B5EF4-FFF2-40B4-BE49-F238E27FC236}">
                  <a16:creationId xmlns:a16="http://schemas.microsoft.com/office/drawing/2014/main" id="{CA23BF06-C568-56D5-5ED2-5FF4D584E98C}"/>
                </a:ext>
              </a:extLst>
            </p:cNvPr>
            <p:cNvPicPr>
              <a:picLocks noChangeAspect="1"/>
            </p:cNvPicPr>
            <p:nvPr/>
          </p:nvPicPr>
          <p:blipFill>
            <a:blip r:embed="rId5"/>
            <a:stretch>
              <a:fillRect/>
            </a:stretch>
          </p:blipFill>
          <p:spPr>
            <a:xfrm>
              <a:off x="7023106" y="1496698"/>
              <a:ext cx="5334000" cy="4000500"/>
            </a:xfrm>
            <a:prstGeom prst="rect">
              <a:avLst/>
            </a:prstGeom>
          </p:spPr>
        </p:pic>
        <p:grpSp>
          <p:nvGrpSpPr>
            <p:cNvPr id="32" name="Group 31">
              <a:extLst>
                <a:ext uri="{FF2B5EF4-FFF2-40B4-BE49-F238E27FC236}">
                  <a16:creationId xmlns:a16="http://schemas.microsoft.com/office/drawing/2014/main" id="{53AAC573-215B-9414-995D-D2CB579163E4}"/>
                </a:ext>
              </a:extLst>
            </p:cNvPr>
            <p:cNvGrpSpPr/>
            <p:nvPr/>
          </p:nvGrpSpPr>
          <p:grpSpPr>
            <a:xfrm>
              <a:off x="7807722" y="1785718"/>
              <a:ext cx="3945073" cy="4669999"/>
              <a:chOff x="7807722" y="1785718"/>
              <a:chExt cx="3945073" cy="4669999"/>
            </a:xfrm>
          </p:grpSpPr>
          <p:sp>
            <p:nvSpPr>
              <p:cNvPr id="14" name="Rectangle 13">
                <a:extLst>
                  <a:ext uri="{FF2B5EF4-FFF2-40B4-BE49-F238E27FC236}">
                    <a16:creationId xmlns:a16="http://schemas.microsoft.com/office/drawing/2014/main" id="{392CF38F-2037-058D-5451-C14A09E2B3AC}"/>
                  </a:ext>
                </a:extLst>
              </p:cNvPr>
              <p:cNvSpPr/>
              <p:nvPr/>
            </p:nvSpPr>
            <p:spPr bwMode="auto">
              <a:xfrm flipV="1">
                <a:off x="7807722" y="1785718"/>
                <a:ext cx="825494" cy="32633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14B9629F-AE20-57B0-AC18-681C3FD135CE}"/>
                  </a:ext>
                </a:extLst>
              </p:cNvPr>
              <p:cNvSpPr/>
              <p:nvPr/>
            </p:nvSpPr>
            <p:spPr bwMode="auto">
              <a:xfrm>
                <a:off x="8857499" y="2067195"/>
                <a:ext cx="818541" cy="29867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6721B3A8-025C-6D93-F4EB-86378AB3DDF5}"/>
                  </a:ext>
                </a:extLst>
              </p:cNvPr>
              <p:cNvSpPr/>
              <p:nvPr/>
            </p:nvSpPr>
            <p:spPr bwMode="auto">
              <a:xfrm>
                <a:off x="9888546" y="1785718"/>
                <a:ext cx="825494" cy="3266341"/>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5E333D8C-916E-69DF-FFFA-86D1CD49DA29}"/>
                  </a:ext>
                </a:extLst>
              </p:cNvPr>
              <p:cNvSpPr/>
              <p:nvPr/>
            </p:nvSpPr>
            <p:spPr bwMode="auto">
              <a:xfrm>
                <a:off x="10927301" y="2067195"/>
                <a:ext cx="825494" cy="3004235"/>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D24461DB-50E1-EDEF-BA23-34828D974295}"/>
                  </a:ext>
                </a:extLst>
              </p:cNvPr>
              <p:cNvGrpSpPr/>
              <p:nvPr/>
            </p:nvGrpSpPr>
            <p:grpSpPr>
              <a:xfrm>
                <a:off x="8098450" y="5411859"/>
                <a:ext cx="3207755" cy="1043858"/>
                <a:chOff x="8552276" y="5181755"/>
                <a:chExt cx="3207755" cy="1043858"/>
              </a:xfrm>
            </p:grpSpPr>
            <p:grpSp>
              <p:nvGrpSpPr>
                <p:cNvPr id="19" name="Group 18">
                  <a:extLst>
                    <a:ext uri="{FF2B5EF4-FFF2-40B4-BE49-F238E27FC236}">
                      <a16:creationId xmlns:a16="http://schemas.microsoft.com/office/drawing/2014/main" id="{C7AA9262-37C2-BB46-0576-BAB50A5DD44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64D84812-2F44-BBB5-5FB2-DB22426CDD6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C6A3C687-6857-D141-B7FC-2BD9515398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E451944B-07ED-9D1D-ACCF-42585602BC2A}"/>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C5B7BADF-60DE-4CFB-805C-AFD751E28BDF}"/>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653CAD14-93C4-6269-5262-707C91EA341A}"/>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CA6F0703-BDB7-EB9D-589B-85E2C1D187CF}"/>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5AD2B758-8549-89DE-6482-6C921BCD3F2E}"/>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DDBB3B26-5B78-A7BB-CE4F-893C9EDF8C27}"/>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E5D1864F-0504-0750-5DCF-959929880495}"/>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9A1FB34F-36A1-17F5-8862-D91C8C85F50C}"/>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
            <p:nvSpPr>
              <p:cNvPr id="31" name="TextBox 30">
                <a:extLst>
                  <a:ext uri="{FF2B5EF4-FFF2-40B4-BE49-F238E27FC236}">
                    <a16:creationId xmlns:a16="http://schemas.microsoft.com/office/drawing/2014/main" id="{B35D33CB-CB5E-FD7D-D5E3-E50326675AB0}"/>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grpSp>
      <p:sp>
        <p:nvSpPr>
          <p:cNvPr id="9" name="Footer Placeholder 8">
            <a:extLst>
              <a:ext uri="{FF2B5EF4-FFF2-40B4-BE49-F238E27FC236}">
                <a16:creationId xmlns:a16="http://schemas.microsoft.com/office/drawing/2014/main" id="{5C2322BF-6D39-48D9-8E15-57D7F24A9337}"/>
              </a:ext>
            </a:extLst>
          </p:cNvPr>
          <p:cNvSpPr>
            <a:spLocks noGrp="1"/>
          </p:cNvSpPr>
          <p:nvPr>
            <p:ph type="ftr" idx="14"/>
          </p:nvPr>
        </p:nvSpPr>
        <p:spPr/>
        <p:txBody>
          <a:bodyPr/>
          <a:lstStyle/>
          <a:p>
            <a:r>
              <a:rPr lang="en-GB"/>
              <a:t>Alfred Asterjadhi, Qualcomm</a:t>
            </a:r>
            <a:endParaRPr lang="en-GB" dirty="0"/>
          </a:p>
        </p:txBody>
      </p:sp>
      <p:sp>
        <p:nvSpPr>
          <p:cNvPr id="10" name="Slide Number Placeholder 9">
            <a:extLst>
              <a:ext uri="{FF2B5EF4-FFF2-40B4-BE49-F238E27FC236}">
                <a16:creationId xmlns:a16="http://schemas.microsoft.com/office/drawing/2014/main" id="{E1E21ECF-0A06-4F26-BCB4-9C4E9E8DFE0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11" name="Date Placeholder 10">
            <a:extLst>
              <a:ext uri="{FF2B5EF4-FFF2-40B4-BE49-F238E27FC236}">
                <a16:creationId xmlns:a16="http://schemas.microsoft.com/office/drawing/2014/main" id="{AA14DA29-D667-4FCF-A22D-695C0133B32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82772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t>TGbe May F2F Schedule</a:t>
            </a:r>
          </a:p>
        </p:txBody>
      </p:sp>
      <p:graphicFrame>
        <p:nvGraphicFramePr>
          <p:cNvPr id="12" name="Table 11">
            <a:extLst>
              <a:ext uri="{FF2B5EF4-FFF2-40B4-BE49-F238E27FC236}">
                <a16:creationId xmlns:a16="http://schemas.microsoft.com/office/drawing/2014/main" id="{2B021F6C-AEFE-70CF-9FCB-E082B0D6079E}"/>
              </a:ext>
            </a:extLst>
          </p:cNvPr>
          <p:cNvGraphicFramePr>
            <a:graphicFrameLocks noGrp="1"/>
          </p:cNvGraphicFramePr>
          <p:nvPr>
            <p:extLst>
              <p:ext uri="{D42A27DB-BD31-4B8C-83A1-F6EECF244321}">
                <p14:modId xmlns:p14="http://schemas.microsoft.com/office/powerpoint/2010/main" val="164844789"/>
              </p:ext>
            </p:extLst>
          </p:nvPr>
        </p:nvGraphicFramePr>
        <p:xfrm>
          <a:off x="2636743" y="2089468"/>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a:t>
                      </a:r>
                      <a:r>
                        <a:rPr lang="en-US" sz="1800" b="1" strike="sngStrike" dirty="0">
                          <a:solidFill>
                            <a:srgbClr val="FF0000"/>
                          </a:solidFill>
                        </a:rPr>
                        <a:t>[MAC]</a:t>
                      </a:r>
                      <a:r>
                        <a:rPr lang="en-US" b="1" strike="sngStrike" dirty="0">
                          <a:solidFill>
                            <a:srgbClr val="FF0000"/>
                          </a:solidFill>
                        </a:rPr>
                        <a:t> </a:t>
                      </a:r>
                      <a:endParaRPr lang="en-US" sz="1800" b="1" strike="sngStrike" dirty="0">
                        <a:solidFill>
                          <a:srgbClr val="FF0000"/>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1" dirty="0">
                          <a:solidFill>
                            <a:schemeClr val="tx1"/>
                          </a:solidFill>
                        </a:rPr>
                        <a:t>TGbe</a:t>
                      </a:r>
                      <a:endParaRPr lang="en-US" sz="1800" b="0" dirty="0">
                        <a:solidFill>
                          <a:schemeClr val="bg1">
                            <a:lumMod val="85000"/>
                          </a:schemeClr>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a:t>
                      </a:r>
                      <a:r>
                        <a:rPr lang="en-US" sz="1800" b="1" strike="sngStrike" dirty="0">
                          <a:solidFill>
                            <a:srgbClr val="FF0000"/>
                          </a:solidFill>
                        </a:rPr>
                        <a:t>[MAC]</a:t>
                      </a:r>
                      <a:r>
                        <a:rPr lang="en-US" b="1" strike="sngStrike" dirty="0">
                          <a:solidFill>
                            <a:srgbClr val="FF0000"/>
                          </a:solidFill>
                        </a:rPr>
                        <a:t> </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5E2ED4C8-8451-47C2-BB88-3F4E93F32F5D}"/>
              </a:ext>
            </a:extLst>
          </p:cNvPr>
          <p:cNvSpPr>
            <a:spLocks noGrp="1"/>
          </p:cNvSpPr>
          <p:nvPr>
            <p:ph type="ftr" idx="14"/>
          </p:nvPr>
        </p:nvSpPr>
        <p:spPr/>
        <p:txBody>
          <a:bodyPr/>
          <a:lstStyle/>
          <a:p>
            <a:r>
              <a:rPr lang="en-GB"/>
              <a:t>Alfred Asterjadhi, Qualcomm</a:t>
            </a:r>
            <a:endParaRPr lang="en-GB" dirty="0"/>
          </a:p>
        </p:txBody>
      </p:sp>
      <p:sp>
        <p:nvSpPr>
          <p:cNvPr id="7" name="Slide Number Placeholder 6">
            <a:extLst>
              <a:ext uri="{FF2B5EF4-FFF2-40B4-BE49-F238E27FC236}">
                <a16:creationId xmlns:a16="http://schemas.microsoft.com/office/drawing/2014/main" id="{FB506241-728A-4543-9613-33E6DCE4045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Date Placeholder 7">
            <a:extLst>
              <a:ext uri="{FF2B5EF4-FFF2-40B4-BE49-F238E27FC236}">
                <a16:creationId xmlns:a16="http://schemas.microsoft.com/office/drawing/2014/main" id="{B0411DF6-45FD-46DB-94DC-4D200039F67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4047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 </a:t>
            </a:r>
            <a:r>
              <a:rPr lang="en-US" dirty="0"/>
              <a:t>–</a:t>
            </a:r>
            <a:r>
              <a:rPr lang="en-US" altLang="zh-CN" dirty="0"/>
              <a:t> </a:t>
            </a:r>
            <a:r>
              <a:rPr lang="en-US" altLang="zh-CN" dirty="0">
                <a:solidFill>
                  <a:schemeClr val="tx1"/>
                </a:solidFill>
              </a:rPr>
              <a:t>May </a:t>
            </a:r>
            <a:r>
              <a:rPr lang="en-US" dirty="0">
                <a:solidFill>
                  <a:schemeClr val="tx1"/>
                </a:solidFill>
              </a:rPr>
              <a:t>2024</a:t>
            </a:r>
            <a:endParaRPr lang="en-GB" dirty="0">
              <a:solidFill>
                <a:schemeClr val="tx1"/>
              </a:solidFill>
            </a:endParaRPr>
          </a:p>
        </p:txBody>
      </p:sp>
      <p:sp>
        <p:nvSpPr>
          <p:cNvPr id="9218" name="Rectangle 2"/>
          <p:cNvSpPr>
            <a:spLocks noGrp="1" noChangeArrowheads="1"/>
          </p:cNvSpPr>
          <p:nvPr>
            <p:ph idx="1"/>
          </p:nvPr>
        </p:nvSpPr>
        <p:spPr>
          <a:xfrm>
            <a:off x="914401" y="1598614"/>
            <a:ext cx="10361083" cy="4802186"/>
          </a:xfrm>
          <a:ln/>
        </p:spPr>
        <p:txBody>
          <a:bodyPr/>
          <a:lstStyle/>
          <a:p>
            <a:pPr algn="just">
              <a:spcBef>
                <a:spcPts val="0"/>
              </a:spcBef>
              <a:spcAft>
                <a:spcPts val="600"/>
              </a:spcAft>
              <a:buFont typeface="Arial" panose="020B0604020202020204" pitchFamily="34" charset="0"/>
              <a:buChar char="•"/>
            </a:pPr>
            <a:r>
              <a:rPr lang="en-US" sz="1800" dirty="0"/>
              <a:t>Progress since </a:t>
            </a:r>
            <a:r>
              <a:rPr lang="en-US" altLang="zh-CN" sz="1800" dirty="0">
                <a:solidFill>
                  <a:srgbClr val="0000FF"/>
                </a:solidFill>
              </a:rPr>
              <a:t>March </a:t>
            </a:r>
            <a:r>
              <a:rPr lang="en-US" altLang="zh-CN" sz="1800" dirty="0"/>
              <a:t>2024 session</a:t>
            </a:r>
            <a:endParaRPr lang="en-US" sz="1800" dirty="0"/>
          </a:p>
          <a:p>
            <a:pPr marL="720725" lvl="1" indent="-342900" algn="just">
              <a:spcBef>
                <a:spcPts val="0"/>
              </a:spcBef>
              <a:spcAft>
                <a:spcPts val="600"/>
              </a:spcAft>
              <a:buFont typeface="Times New Roman" panose="02020603050405020304" pitchFamily="18" charset="0"/>
              <a:buChar char="−"/>
            </a:pPr>
            <a:r>
              <a:rPr lang="en-US" altLang="zh-CN" sz="1600" dirty="0"/>
              <a:t>Released IEEE802.11bf D4.0, completed the second recirculation ballot (WG LB285) on </a:t>
            </a:r>
            <a:r>
              <a:rPr lang="en-US" altLang="zh-CN" sz="1600" dirty="0" err="1"/>
              <a:t>TGbf</a:t>
            </a:r>
            <a:r>
              <a:rPr lang="en-US" altLang="zh-CN" sz="1600" dirty="0"/>
              <a:t> D4.0</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Approval rate of ~</a:t>
            </a:r>
            <a:r>
              <a:rPr lang="en-US" altLang="zh-CN" sz="1600" dirty="0">
                <a:solidFill>
                  <a:srgbClr val="FF0000"/>
                </a:solidFill>
              </a:rPr>
              <a:t>96.5</a:t>
            </a:r>
            <a:r>
              <a:rPr lang="en-US" altLang="zh-CN" sz="1600" dirty="0">
                <a:solidFill>
                  <a:schemeClr val="tx1"/>
                </a:solidFill>
              </a:rPr>
              <a:t>%</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Received a total of </a:t>
            </a:r>
            <a:r>
              <a:rPr lang="en-US" altLang="zh-CN" sz="1600" dirty="0">
                <a:solidFill>
                  <a:srgbClr val="FF0000"/>
                </a:solidFill>
              </a:rPr>
              <a:t>13</a:t>
            </a:r>
            <a:r>
              <a:rPr lang="en-US" altLang="zh-CN" sz="1600" dirty="0">
                <a:solidFill>
                  <a:schemeClr val="tx1"/>
                </a:solidFill>
              </a:rPr>
              <a:t> comments</a:t>
            </a:r>
          </a:p>
          <a:p>
            <a:pPr marL="720725" lvl="1" indent="-342900" algn="just">
              <a:spcBef>
                <a:spcPts val="0"/>
              </a:spcBef>
              <a:spcAft>
                <a:spcPts val="600"/>
              </a:spcAft>
              <a:buFont typeface="Times New Roman" panose="02020603050405020304" pitchFamily="18" charset="0"/>
              <a:buChar char="−"/>
            </a:pPr>
            <a:r>
              <a:rPr lang="en-US" altLang="zh-CN" sz="1600" dirty="0"/>
              <a:t>Held </a:t>
            </a:r>
            <a:r>
              <a:rPr lang="en-US" sz="1600" dirty="0">
                <a:solidFill>
                  <a:srgbClr val="0000FF"/>
                </a:solidFill>
              </a:rPr>
              <a:t>1</a:t>
            </a:r>
            <a:r>
              <a:rPr lang="en-US" sz="1600" dirty="0"/>
              <a:t> teleconference calls</a:t>
            </a:r>
          </a:p>
          <a:p>
            <a:pPr marL="720725" lvl="1" indent="-342900" algn="just">
              <a:spcBef>
                <a:spcPts val="0"/>
              </a:spcBef>
              <a:spcAft>
                <a:spcPts val="300"/>
              </a:spcAft>
              <a:buFont typeface="Times New Roman" panose="02020603050405020304" pitchFamily="18" charset="0"/>
              <a:buChar char="−"/>
            </a:pPr>
            <a:r>
              <a:rPr lang="en-US" altLang="zh-CN" sz="1800" dirty="0">
                <a:solidFill>
                  <a:srgbClr val="0000FF"/>
                </a:solidFill>
              </a:rPr>
              <a:t>Comment resolution </a:t>
            </a:r>
            <a:r>
              <a:rPr lang="en-US" altLang="zh-CN" sz="1800" dirty="0"/>
              <a:t>for D4.0 (LB285)</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rgbClr val="FF0000"/>
                </a:solidFill>
              </a:rPr>
              <a:t>100 </a:t>
            </a:r>
            <a:r>
              <a:rPr lang="en-US" altLang="zh-CN" sz="1600" dirty="0">
                <a:solidFill>
                  <a:schemeClr val="tx1"/>
                </a:solidFill>
              </a:rPr>
              <a:t>% of all LB285 comments are now resolved or marked as “ready for motion”</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Satisfied the EC conditions for forwarding PIEEE802.11bf to SA ballot</a:t>
            </a:r>
          </a:p>
          <a:p>
            <a:pPr marL="720725" lvl="1" indent="-342900" algn="just">
              <a:spcBef>
                <a:spcPts val="0"/>
              </a:spcBef>
              <a:spcAft>
                <a:spcPts val="600"/>
              </a:spcAft>
              <a:buFont typeface="Times New Roman" panose="02020603050405020304" pitchFamily="18" charset="0"/>
              <a:buChar char="−"/>
            </a:pPr>
            <a:r>
              <a:rPr lang="en-US" altLang="zh-CN" sz="1600" dirty="0"/>
              <a:t>Getting ready to start the initial SA ballot for PIEEE802.11bf</a:t>
            </a:r>
          </a:p>
          <a:p>
            <a:pPr marL="1657350" lvl="3" indent="-342900" algn="just">
              <a:spcBef>
                <a:spcPts val="0"/>
              </a:spcBef>
              <a:spcAft>
                <a:spcPts val="600"/>
              </a:spcAft>
              <a:buFont typeface="Arial" panose="020B0604020202020204" pitchFamily="34" charset="0"/>
              <a:buChar char="•"/>
            </a:pPr>
            <a:endParaRPr lang="en-US" sz="1200" dirty="0"/>
          </a:p>
          <a:p>
            <a:pPr algn="just">
              <a:spcBef>
                <a:spcPts val="0"/>
              </a:spcBef>
              <a:spcAft>
                <a:spcPts val="600"/>
              </a:spcAft>
              <a:buFont typeface="Arial" panose="020B0604020202020204" pitchFamily="34" charset="0"/>
              <a:buChar char="•"/>
            </a:pPr>
            <a:r>
              <a:rPr lang="en-US" sz="1800" dirty="0"/>
              <a:t>Goals for </a:t>
            </a:r>
            <a:r>
              <a:rPr lang="en-US" altLang="zh-CN" sz="1800" dirty="0">
                <a:solidFill>
                  <a:srgbClr val="0000FF"/>
                </a:solidFill>
              </a:rPr>
              <a:t>May </a:t>
            </a:r>
            <a:r>
              <a:rPr lang="en-US" altLang="zh-CN" sz="1800" dirty="0"/>
              <a:t>2024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3</a:t>
            </a:r>
            <a:r>
              <a:rPr lang="en-US" sz="1600" dirty="0"/>
              <a:t> slots scheduled for </a:t>
            </a:r>
            <a:r>
              <a:rPr lang="en-US" sz="1600" dirty="0" err="1"/>
              <a:t>TGbf</a:t>
            </a:r>
            <a:endParaRPr lang="en-US" sz="1600" dirty="0"/>
          </a:p>
          <a:p>
            <a:pPr marL="720725" lvl="1" indent="-342900" algn="just">
              <a:spcBef>
                <a:spcPts val="0"/>
              </a:spcBef>
              <a:spcAft>
                <a:spcPts val="600"/>
              </a:spcAft>
              <a:buFont typeface="Times New Roman" panose="02020603050405020304" pitchFamily="18" charset="0"/>
              <a:buChar char="−"/>
            </a:pPr>
            <a:r>
              <a:rPr lang="en-US" sz="1600" dirty="0"/>
              <a:t>Continue to resolve the </a:t>
            </a:r>
            <a:r>
              <a:rPr lang="en-US" altLang="zh-CN" sz="1600" dirty="0"/>
              <a:t>Comment </a:t>
            </a:r>
            <a:r>
              <a:rPr lang="en-US" sz="1600" dirty="0"/>
              <a:t>and </a:t>
            </a:r>
            <a:r>
              <a:rPr lang="en-US" altLang="zh-CN" sz="1600" dirty="0"/>
              <a:t>developing the </a:t>
            </a:r>
            <a:r>
              <a:rPr lang="en-US" altLang="zh-CN" sz="1600" dirty="0">
                <a:solidFill>
                  <a:srgbClr val="0000FF"/>
                </a:solidFill>
              </a:rPr>
              <a:t>Draft</a:t>
            </a:r>
            <a:r>
              <a:rPr lang="en-US" altLang="zh-CN" sz="1600" dirty="0"/>
              <a:t> (Requested </a:t>
            </a:r>
            <a:r>
              <a:rPr lang="en-US" altLang="zh-CN" sz="1600" dirty="0">
                <a:solidFill>
                  <a:srgbClr val="0000FF"/>
                </a:solidFill>
              </a:rPr>
              <a:t>2</a:t>
            </a:r>
            <a:r>
              <a:rPr lang="en-US" altLang="zh-CN" sz="1600" dirty="0"/>
              <a:t> calls per week)</a:t>
            </a:r>
          </a:p>
          <a:p>
            <a:pPr marL="720725" lvl="1" indent="-342900" algn="just">
              <a:spcBef>
                <a:spcPts val="0"/>
              </a:spcBef>
              <a:spcAft>
                <a:spcPts val="600"/>
              </a:spcAft>
              <a:buFont typeface="Times New Roman" panose="02020603050405020304" pitchFamily="18" charset="0"/>
              <a:buChar char="−"/>
            </a:pPr>
            <a:r>
              <a:rPr lang="en-US" altLang="zh-CN" sz="1600" dirty="0">
                <a:solidFill>
                  <a:schemeClr val="tx1"/>
                </a:solidFill>
              </a:rPr>
              <a:t>Approve some </a:t>
            </a:r>
            <a:r>
              <a:rPr lang="en-US" altLang="zh-CN" sz="1600" dirty="0" err="1">
                <a:solidFill>
                  <a:schemeClr val="tx1"/>
                </a:solidFill>
              </a:rPr>
              <a:t>TGbf</a:t>
            </a:r>
            <a:r>
              <a:rPr lang="en-US" altLang="zh-CN" sz="1600" dirty="0">
                <a:solidFill>
                  <a:schemeClr val="tx1"/>
                </a:solidFill>
              </a:rPr>
              <a:t> motions:</a:t>
            </a:r>
          </a:p>
          <a:p>
            <a:pPr marL="1120775" lvl="2" indent="-342900" algn="just">
              <a:spcBef>
                <a:spcPts val="0"/>
              </a:spcBef>
              <a:spcAft>
                <a:spcPts val="0"/>
              </a:spcAft>
              <a:buSzPct val="50000"/>
              <a:buFont typeface="Wingdings" panose="05000000000000000000" pitchFamily="2" charset="2"/>
              <a:buChar char="n"/>
            </a:pPr>
            <a:r>
              <a:rPr lang="en-US" altLang="zh-CN" sz="1600" dirty="0">
                <a:solidFill>
                  <a:schemeClr val="tx1"/>
                </a:solidFill>
              </a:rPr>
              <a:t>Vice Chair/Secretary election/reaffirmation</a:t>
            </a:r>
          </a:p>
          <a:p>
            <a:pPr marL="1120775" lvl="2" indent="-342900" algn="just">
              <a:spcBef>
                <a:spcPts val="0"/>
              </a:spcBef>
              <a:spcAft>
                <a:spcPts val="0"/>
              </a:spcAft>
              <a:buSzPct val="50000"/>
              <a:buFont typeface="Wingdings" panose="05000000000000000000" pitchFamily="2" charset="2"/>
              <a:buChar char="n"/>
            </a:pPr>
            <a:r>
              <a:rPr lang="en-GB" altLang="zh-CN" sz="1600" dirty="0">
                <a:solidFill>
                  <a:schemeClr val="tx1"/>
                </a:solidFill>
              </a:rPr>
              <a:t>PAR</a:t>
            </a:r>
            <a:r>
              <a:rPr lang="en-US" altLang="zh-CN" sz="1600" dirty="0">
                <a:solidFill>
                  <a:schemeClr val="tx1"/>
                </a:solidFill>
              </a:rPr>
              <a:t> extension</a:t>
            </a:r>
            <a:endParaRPr lang="en-US" altLang="zh-CN" sz="1600" dirty="0"/>
          </a:p>
        </p:txBody>
      </p:sp>
      <p:sp>
        <p:nvSpPr>
          <p:cNvPr id="3" name="Footer Placeholder 2">
            <a:extLst>
              <a:ext uri="{FF2B5EF4-FFF2-40B4-BE49-F238E27FC236}">
                <a16:creationId xmlns:a16="http://schemas.microsoft.com/office/drawing/2014/main" id="{23A0E983-29CF-4A1D-B2FD-F4AFF6D66C7A}"/>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B3976E7C-FA12-4ADB-AD5A-97F25834A5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C7CF07A4-373B-41C2-A3C9-5EBF316BA10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544200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a:extLst>
              <a:ext uri="{FF2B5EF4-FFF2-40B4-BE49-F238E27FC236}">
                <a16:creationId xmlns:a16="http://schemas.microsoft.com/office/drawing/2014/main" id="{EDE926E2-C373-4B58-8409-18F27C9E3B3E}"/>
              </a:ext>
            </a:extLst>
          </p:cNvPr>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a:extLst>
              <a:ext uri="{FF2B5EF4-FFF2-40B4-BE49-F238E27FC236}">
                <a16:creationId xmlns:a16="http://schemas.microsoft.com/office/drawing/2014/main" id="{542A6958-AA33-4751-96F3-2FDE64EEFBCD}"/>
              </a:ext>
            </a:extLst>
          </p:cNvPr>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9" name="Table 6">
            <a:extLst>
              <a:ext uri="{FF2B5EF4-FFF2-40B4-BE49-F238E27FC236}">
                <a16:creationId xmlns:a16="http://schemas.microsoft.com/office/drawing/2014/main" id="{143320E6-4F6B-4210-B183-D98932E69D1B}"/>
              </a:ext>
            </a:extLst>
          </p:cNvPr>
          <p:cNvGraphicFramePr>
            <a:graphicFrameLocks noGrp="1"/>
          </p:cNvGraphicFramePr>
          <p:nvPr>
            <p:extLst>
              <p:ext uri="{D42A27DB-BD31-4B8C-83A1-F6EECF244321}">
                <p14:modId xmlns:p14="http://schemas.microsoft.com/office/powerpoint/2010/main" val="41182449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2" name="Footer Placeholder 1">
            <a:extLst>
              <a:ext uri="{FF2B5EF4-FFF2-40B4-BE49-F238E27FC236}">
                <a16:creationId xmlns:a16="http://schemas.microsoft.com/office/drawing/2014/main" id="{8D3495E4-9E52-4041-A3DC-67F5E2097588}"/>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1BE87B18-78AD-48B4-A7F9-E9F4A1D50D7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Date Placeholder 3">
            <a:extLst>
              <a:ext uri="{FF2B5EF4-FFF2-40B4-BE49-F238E27FC236}">
                <a16:creationId xmlns:a16="http://schemas.microsoft.com/office/drawing/2014/main" id="{B01FC445-73CC-4A26-BDB0-625698E8E9E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37350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May 2024</a:t>
            </a:r>
            <a:endParaRPr lang="en-GB" dirty="0"/>
          </a:p>
        </p:txBody>
      </p:sp>
      <p:sp>
        <p:nvSpPr>
          <p:cNvPr id="5122" name="Rectangle 2"/>
          <p:cNvSpPr>
            <a:spLocks noGrp="1" noChangeArrowheads="1"/>
          </p:cNvSpPr>
          <p:nvPr>
            <p:ph idx="1"/>
          </p:nvPr>
        </p:nvSpPr>
        <p:spPr>
          <a:xfrm>
            <a:off x="685800" y="1400174"/>
            <a:ext cx="10718800" cy="5075239"/>
          </a:xfrm>
          <a:ln/>
        </p:spPr>
        <p:txBody>
          <a:bodyPr/>
          <a:lstStyle/>
          <a:p>
            <a:pPr marL="342900" lvl="2" indent="-342900">
              <a:spcBef>
                <a:spcPts val="1200"/>
              </a:spcBef>
              <a:spcAft>
                <a:spcPts val="0"/>
              </a:spcAft>
              <a:defRPr/>
            </a:pPr>
            <a:r>
              <a:rPr lang="en-US" altLang="en-US" sz="2400" b="1" dirty="0"/>
              <a:t>Status: Initial SA Letter Ballot held on D4.0</a:t>
            </a:r>
          </a:p>
          <a:p>
            <a:pPr marL="342900" lvl="2" indent="-342900">
              <a:spcBef>
                <a:spcPts val="0"/>
              </a:spcBef>
              <a:spcAft>
                <a:spcPts val="0"/>
              </a:spcAft>
              <a:buFont typeface="Arial" panose="020B0604020202020204" pitchFamily="34" charset="0"/>
              <a:buChar char="•"/>
              <a:defRPr/>
            </a:pPr>
            <a:r>
              <a:rPr lang="en-US" altLang="en-US" sz="2400" b="1" dirty="0"/>
              <a:t>Initial SA ballot passed: 90.2% return rate; 90.9% approval;  209 comments received</a:t>
            </a:r>
          </a:p>
          <a:p>
            <a:pPr marL="342900" lvl="2" indent="-342900">
              <a:spcBef>
                <a:spcPts val="1200"/>
              </a:spcBef>
              <a:spcAft>
                <a:spcPts val="0"/>
              </a:spcAft>
              <a:defRPr/>
            </a:pPr>
            <a:r>
              <a:rPr lang="en-US" altLang="en-US" sz="2400" b="1" dirty="0"/>
              <a:t>Will have five meetings this session: Monday, 19:30-21:30; Tuesday, 8:00-10:00 and 13:30-15:30; Wednesday, 8:00-10:00; Thursday 13:30-15:30</a:t>
            </a:r>
          </a:p>
          <a:p>
            <a:pPr marL="342900" lvl="2" indent="-342900">
              <a:spcBef>
                <a:spcPts val="1200"/>
              </a:spcBef>
              <a:spcAft>
                <a:spcPts val="0"/>
              </a:spcAft>
              <a:defRPr/>
            </a:pPr>
            <a:r>
              <a:rPr lang="en-US" altLang="en-US" sz="2400" b="1" dirty="0"/>
              <a:t>Agenda goals (agenda is in </a:t>
            </a:r>
            <a:r>
              <a:rPr lang="en-US" altLang="en-US" sz="2400" b="1" dirty="0">
                <a:hlinkClick r:id="rId3"/>
              </a:rPr>
              <a:t>11-24/0662r2</a:t>
            </a:r>
            <a:r>
              <a:rPr lang="en-US" altLang="en-US" sz="2400" b="1" dirty="0"/>
              <a:t>):</a:t>
            </a:r>
          </a:p>
          <a:p>
            <a:pPr marL="342900" lvl="2" indent="-342900">
              <a:spcBef>
                <a:spcPts val="0"/>
              </a:spcBef>
              <a:spcAft>
                <a:spcPts val="0"/>
              </a:spcAft>
              <a:buFontTx/>
              <a:buChar char="-"/>
              <a:defRPr/>
            </a:pPr>
            <a:r>
              <a:rPr lang="en-US" altLang="en-US" sz="2400" b="1" dirty="0"/>
              <a:t>Leadership nominations, elections and confirmations</a:t>
            </a:r>
          </a:p>
          <a:p>
            <a:pPr marL="342900" lvl="2" indent="-342900">
              <a:spcBef>
                <a:spcPts val="0"/>
              </a:spcBef>
              <a:spcAft>
                <a:spcPts val="0"/>
              </a:spcAft>
              <a:buFontTx/>
              <a:buChar char="-"/>
              <a:defRPr/>
            </a:pPr>
            <a:r>
              <a:rPr lang="en-US" altLang="en-US" sz="2400" b="1" dirty="0"/>
              <a:t>Complete comment Resolution on Initial SA ballot</a:t>
            </a:r>
          </a:p>
          <a:p>
            <a:pPr marL="342900" lvl="2" indent="-342900">
              <a:spcBef>
                <a:spcPts val="0"/>
              </a:spcBef>
              <a:spcAft>
                <a:spcPts val="0"/>
              </a:spcAft>
              <a:buFontTx/>
              <a:buChar char="-"/>
              <a:defRPr/>
            </a:pPr>
            <a:r>
              <a:rPr lang="en-US" altLang="en-US" sz="2400" b="1" dirty="0"/>
              <a:t>Approve SA first recirculation ballot on D5.0</a:t>
            </a:r>
          </a:p>
          <a:p>
            <a:pPr marL="342900" lvl="2" indent="-342900">
              <a:spcBef>
                <a:spcPts val="0"/>
              </a:spcBef>
              <a:spcAft>
                <a:spcPts val="0"/>
              </a:spcAft>
              <a:buFontTx/>
              <a:buChar char="-"/>
              <a:defRPr/>
            </a:pPr>
            <a:r>
              <a:rPr lang="en-US" altLang="en-US" sz="2400" b="1" dirty="0"/>
              <a:t>Schedule CRC ad hoc F2F in June (Sunnyvale, CA, USA), to complete comment resolution on SA first recirculation, and approve SA second  recirculation ballot (if needed)</a:t>
            </a:r>
          </a:p>
        </p:txBody>
      </p:sp>
      <p:sp>
        <p:nvSpPr>
          <p:cNvPr id="2" name="Footer Placeholder 1">
            <a:extLst>
              <a:ext uri="{FF2B5EF4-FFF2-40B4-BE49-F238E27FC236}">
                <a16:creationId xmlns:a16="http://schemas.microsoft.com/office/drawing/2014/main" id="{2881755B-6ACD-473B-9A5E-BF8CA2FD096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A96405B8-5817-4F7F-BCCD-584ED9E0B3C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D7898D03-7531-4E1E-8898-C34032612C3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24547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ARC SC (Architecture)
Coex SC
PAR Review SC
WNG SC (Wireless Next Generation)
JTC1 802 SC
TGme (Maintenance)
TGbe (Extremely High Throughput)
TGbf (WLAN Sensing)
TGbh (Random and Changing MAC Addresses)
TGbi (Enhanced Data Privacy)
TGbk (320 MHz Positioning)
TGbn (Ultra High Reliability)
TGbp (Ambient Power)
IMMW SG (Integrated mmWave)
AIML TIG (AI and ML)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May 2024 session:</a:t>
            </a:r>
            <a:endParaRPr lang="en-US" altLang="en-US" kern="0" dirty="0"/>
          </a:p>
        </p:txBody>
      </p:sp>
      <p:sp>
        <p:nvSpPr>
          <p:cNvPr id="4" name="Footer Placeholder 3">
            <a:extLst>
              <a:ext uri="{FF2B5EF4-FFF2-40B4-BE49-F238E27FC236}">
                <a16:creationId xmlns:a16="http://schemas.microsoft.com/office/drawing/2014/main" id="{36ADEDE9-C7D1-4D2C-8098-7CF33A38986F}"/>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5DB12A18-8763-49CB-95A5-9D9AAF4A155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717DD0FE-D9AB-42D9-9E54-6DD4D84773A9}"/>
              </a:ext>
            </a:extLst>
          </p:cNvPr>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May 2024</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still working to get a first draft together covering client-centric (CPE) features for comment collection.</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prioritize text submissions during this plenary and hope to have a D0.4 draft for comment collection coming out of this session.</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has 5 sessions in the May Interim.</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4/0661/r0.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30A2E921-CACD-4461-BC16-10937824D3AF}"/>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8C195BE9-CCA2-47AA-9D2E-0EF2A564EEF5}"/>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sp>
        <p:nvSpPr>
          <p:cNvPr id="4" name="Date Placeholder 3">
            <a:extLst>
              <a:ext uri="{FF2B5EF4-FFF2-40B4-BE49-F238E27FC236}">
                <a16:creationId xmlns:a16="http://schemas.microsoft.com/office/drawing/2014/main" id="{B5F3B88C-AD88-4FCC-9393-CF9DFF0CD5E5}"/>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1560296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Results of 1</a:t>
            </a:r>
            <a:r>
              <a:rPr lang="en-US" b="0" baseline="30000" dirty="0"/>
              <a:t>st</a:t>
            </a:r>
            <a:r>
              <a:rPr lang="en-US" b="0" dirty="0"/>
              <a:t> recirculation (LB286)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97% approval, 3 disapprove, 9.4% abstain. </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72/9/53.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graphicFrame>
        <p:nvGraphicFramePr>
          <p:cNvPr id="2" name="Chart 1">
            <a:extLst>
              <a:ext uri="{FF2B5EF4-FFF2-40B4-BE49-F238E27FC236}">
                <a16:creationId xmlns:a16="http://schemas.microsoft.com/office/drawing/2014/main" id="{E23DB4EE-F587-29EF-734B-11D8CA4FFCB6}"/>
              </a:ext>
            </a:extLst>
          </p:cNvPr>
          <p:cNvGraphicFramePr/>
          <p:nvPr>
            <p:extLst>
              <p:ext uri="{D42A27DB-BD31-4B8C-83A1-F6EECF244321}">
                <p14:modId xmlns:p14="http://schemas.microsoft.com/office/powerpoint/2010/main" val="941348043"/>
              </p:ext>
            </p:extLst>
          </p:nvPr>
        </p:nvGraphicFramePr>
        <p:xfrm>
          <a:off x="6665895" y="3747805"/>
          <a:ext cx="4059925" cy="27583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530977A1-8F8E-AC26-C4C0-1712AC820219}"/>
              </a:ext>
            </a:extLst>
          </p:cNvPr>
          <p:cNvGraphicFramePr/>
          <p:nvPr>
            <p:extLst>
              <p:ext uri="{D42A27DB-BD31-4B8C-83A1-F6EECF244321}">
                <p14:modId xmlns:p14="http://schemas.microsoft.com/office/powerpoint/2010/main" val="2710984210"/>
              </p:ext>
            </p:extLst>
          </p:nvPr>
        </p:nvGraphicFramePr>
        <p:xfrm>
          <a:off x="1559496" y="3566129"/>
          <a:ext cx="4661211" cy="2958496"/>
        </p:xfrm>
        <a:graphic>
          <a:graphicData uri="http://schemas.openxmlformats.org/drawingml/2006/chart">
            <c:chart xmlns:c="http://schemas.openxmlformats.org/drawingml/2006/chart" xmlns:r="http://schemas.openxmlformats.org/officeDocument/2006/relationships" r:id="rId4"/>
          </a:graphicData>
        </a:graphic>
      </p:graphicFrame>
      <p:sp>
        <p:nvSpPr>
          <p:cNvPr id="7" name="Footer Placeholder 6">
            <a:extLst>
              <a:ext uri="{FF2B5EF4-FFF2-40B4-BE49-F238E27FC236}">
                <a16:creationId xmlns:a16="http://schemas.microsoft.com/office/drawing/2014/main" id="{5BE63350-2FDA-4F3F-9240-2C5AE6853249}"/>
              </a:ext>
            </a:extLst>
          </p:cNvPr>
          <p:cNvSpPr>
            <a:spLocks noGrp="1"/>
          </p:cNvSpPr>
          <p:nvPr>
            <p:ph type="ftr" idx="14"/>
          </p:nvPr>
        </p:nvSpPr>
        <p:spPr/>
        <p:txBody>
          <a:bodyPr/>
          <a:lstStyle/>
          <a:p>
            <a:r>
              <a:rPr lang="en-GB"/>
              <a:t>Jonathan Segev, Intel</a:t>
            </a:r>
            <a:endParaRPr lang="en-GB" dirty="0"/>
          </a:p>
        </p:txBody>
      </p:sp>
      <p:sp>
        <p:nvSpPr>
          <p:cNvPr id="8" name="Slide Number Placeholder 7">
            <a:extLst>
              <a:ext uri="{FF2B5EF4-FFF2-40B4-BE49-F238E27FC236}">
                <a16:creationId xmlns:a16="http://schemas.microsoft.com/office/drawing/2014/main" id="{59FEDFD7-4840-41D0-9C6D-662206EF6A5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29964BC9-1FE8-4173-878A-BD7D46A92E7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2597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196752"/>
            <a:ext cx="9433048" cy="266381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 50% completion of LB286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Initiate MDR process towards July conditional SA ballot approval. </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graphicFrame>
        <p:nvGraphicFramePr>
          <p:cNvPr id="2" name="Chart 1">
            <a:extLst>
              <a:ext uri="{FF2B5EF4-FFF2-40B4-BE49-F238E27FC236}">
                <a16:creationId xmlns:a16="http://schemas.microsoft.com/office/drawing/2014/main" id="{7EBF23F3-B6D4-9BBB-2577-2059BBAC41EE}"/>
              </a:ext>
            </a:extLst>
          </p:cNvPr>
          <p:cNvGraphicFramePr/>
          <p:nvPr>
            <p:extLst>
              <p:ext uri="{D42A27DB-BD31-4B8C-83A1-F6EECF244321}">
                <p14:modId xmlns:p14="http://schemas.microsoft.com/office/powerpoint/2010/main" val="2870042914"/>
              </p:ext>
            </p:extLst>
          </p:nvPr>
        </p:nvGraphicFramePr>
        <p:xfrm>
          <a:off x="6665895" y="3747805"/>
          <a:ext cx="4059925" cy="27583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49BE7A64-EDFE-B3D9-E6A0-D41B716A6717}"/>
              </a:ext>
            </a:extLst>
          </p:cNvPr>
          <p:cNvGraphicFramePr/>
          <p:nvPr>
            <p:extLst>
              <p:ext uri="{D42A27DB-BD31-4B8C-83A1-F6EECF244321}">
                <p14:modId xmlns:p14="http://schemas.microsoft.com/office/powerpoint/2010/main" val="1176528781"/>
              </p:ext>
            </p:extLst>
          </p:nvPr>
        </p:nvGraphicFramePr>
        <p:xfrm>
          <a:off x="1559496" y="3566129"/>
          <a:ext cx="4661211" cy="2958496"/>
        </p:xfrm>
        <a:graphic>
          <a:graphicData uri="http://schemas.openxmlformats.org/drawingml/2006/chart">
            <c:chart xmlns:c="http://schemas.openxmlformats.org/drawingml/2006/chart" xmlns:r="http://schemas.openxmlformats.org/officeDocument/2006/relationships" r:id="rId4"/>
          </a:graphicData>
        </a:graphic>
      </p:graphicFrame>
      <p:sp>
        <p:nvSpPr>
          <p:cNvPr id="3" name="Footer Placeholder 2">
            <a:extLst>
              <a:ext uri="{FF2B5EF4-FFF2-40B4-BE49-F238E27FC236}">
                <a16:creationId xmlns:a16="http://schemas.microsoft.com/office/drawing/2014/main" id="{5521868C-3D5A-4B93-9201-405BB2FCE71E}"/>
              </a:ext>
            </a:extLst>
          </p:cNvPr>
          <p:cNvSpPr>
            <a:spLocks noGrp="1"/>
          </p:cNvSpPr>
          <p:nvPr>
            <p:ph type="ftr" idx="14"/>
          </p:nvPr>
        </p:nvSpPr>
        <p:spPr/>
        <p:txBody>
          <a:bodyPr/>
          <a:lstStyle/>
          <a:p>
            <a:r>
              <a:rPr lang="en-GB"/>
              <a:t>Jonathan Segev, Intel</a:t>
            </a:r>
            <a:endParaRPr lang="en-GB" dirty="0"/>
          </a:p>
        </p:txBody>
      </p:sp>
      <p:sp>
        <p:nvSpPr>
          <p:cNvPr id="8" name="Slide Number Placeholder 7">
            <a:extLst>
              <a:ext uri="{FF2B5EF4-FFF2-40B4-BE49-F238E27FC236}">
                <a16:creationId xmlns:a16="http://schemas.microsoft.com/office/drawing/2014/main" id="{B72D00F9-AD11-427C-975B-67904429970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853EBC72-2742-4CAC-9AA2-C3AAF1C4828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27012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4 meeting slots during the IEEE meeting week:</a:t>
            </a:r>
          </a:p>
          <a:p>
            <a:pPr lvl="1">
              <a:buFont typeface="Times New Roman" pitchFamily="16" charset="0"/>
              <a:buChar char="•"/>
            </a:pPr>
            <a:r>
              <a:rPr lang="en-US" dirty="0"/>
              <a:t>Monday 		May 13</a:t>
            </a:r>
            <a:r>
              <a:rPr lang="en-US" baseline="30000" dirty="0"/>
              <a:t>th</a:t>
            </a:r>
            <a:r>
              <a:rPr lang="en-US" dirty="0"/>
              <a:t>  13:30 – 15:30 local time (PM1).</a:t>
            </a:r>
          </a:p>
          <a:p>
            <a:pPr lvl="1">
              <a:buFont typeface="Times New Roman" pitchFamily="16" charset="0"/>
              <a:buChar char="•"/>
            </a:pPr>
            <a:r>
              <a:rPr lang="en-US" dirty="0"/>
              <a:t>Tuesday 		May 14</a:t>
            </a:r>
            <a:r>
              <a:rPr lang="en-US" baseline="30000" dirty="0"/>
              <a:t>th</a:t>
            </a:r>
            <a:r>
              <a:rPr lang="en-US" dirty="0"/>
              <a:t>  13:30 – 15:30 local time (PM1).</a:t>
            </a:r>
          </a:p>
          <a:p>
            <a:pPr lvl="1">
              <a:buFont typeface="Times New Roman" pitchFamily="16" charset="0"/>
              <a:buChar char="•"/>
            </a:pPr>
            <a:r>
              <a:rPr lang="en-US" dirty="0"/>
              <a:t>Wednesday 	May 15</a:t>
            </a:r>
            <a:r>
              <a:rPr lang="en-US" baseline="30000" dirty="0"/>
              <a:t>th</a:t>
            </a:r>
            <a:r>
              <a:rPr lang="en-US" dirty="0"/>
              <a:t>  16:00 – 18:00 local time (PM2).</a:t>
            </a:r>
          </a:p>
          <a:p>
            <a:pPr lvl="1">
              <a:buFont typeface="Times New Roman" pitchFamily="16" charset="0"/>
              <a:buChar char="•"/>
            </a:pPr>
            <a:r>
              <a:rPr lang="en-US" dirty="0"/>
              <a:t>Thursday		May 16</a:t>
            </a:r>
            <a:r>
              <a:rPr lang="en-US" baseline="30000" dirty="0"/>
              <a:t>th</a:t>
            </a:r>
            <a:r>
              <a:rPr lang="en-US" dirty="0"/>
              <a:t>  13:30 – 15:30 local time (PM1).</a:t>
            </a:r>
          </a:p>
          <a:p>
            <a:pPr marL="457200" lvl="1" indent="0"/>
            <a:endParaRPr lang="en-US" b="0" dirty="0"/>
          </a:p>
          <a:p>
            <a:pPr marL="457200" lvl="1" indent="0"/>
            <a:r>
              <a:rPr lang="en-US" b="0" dirty="0"/>
              <a:t>Agenda document is submission: 11-24/642, for latest revision use </a:t>
            </a:r>
            <a:r>
              <a:rPr lang="en-US" b="0" dirty="0">
                <a:hlinkClick r:id="rId3"/>
              </a:rPr>
              <a:t>link</a:t>
            </a:r>
            <a:r>
              <a:rPr lang="en-US" b="0" dirty="0"/>
              <a:t>.</a:t>
            </a:r>
          </a:p>
          <a:p>
            <a:pPr marL="457200" lvl="1" indent="0"/>
            <a:endParaRPr lang="en-US" b="0"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30E93BF7-0A26-4FA1-9421-00A99E35D87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3A7FE3A6-FAA7-41AE-A51D-D6E9CCEB4AC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Date Placeholder 6">
            <a:extLst>
              <a:ext uri="{FF2B5EF4-FFF2-40B4-BE49-F238E27FC236}">
                <a16:creationId xmlns:a16="http://schemas.microsoft.com/office/drawing/2014/main" id="{2ACFB3B9-51B8-4999-B2C6-1469AE0F541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86947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981200"/>
            <a:ext cx="10361613" cy="4419600"/>
          </a:xfrm>
        </p:spPr>
        <p:txBody>
          <a:bodyPr/>
          <a:lstStyle/>
          <a:p>
            <a:pPr>
              <a:buFont typeface="Arial" panose="020B0604020202020204" pitchFamily="34" charset="0"/>
              <a:buChar char="•"/>
            </a:pPr>
            <a:r>
              <a:rPr lang="en-US" dirty="0"/>
              <a:t>Since the March plenary </a:t>
            </a:r>
          </a:p>
          <a:p>
            <a:pPr marL="800100" lvl="1" indent="-342900">
              <a:buFont typeface="Arial" panose="020B0604020202020204" pitchFamily="34" charset="0"/>
              <a:buChar char="•"/>
            </a:pPr>
            <a:r>
              <a:rPr lang="en-US" dirty="0"/>
              <a:t>Held nine teleconferences between March and May 2024 (</a:t>
            </a:r>
            <a:r>
              <a:rPr lang="en-US" dirty="0">
                <a:hlinkClick r:id="rId2"/>
              </a:rPr>
              <a:t>11-24/633r15</a:t>
            </a:r>
            <a:r>
              <a:rPr lang="en-US" dirty="0"/>
              <a:t>)</a:t>
            </a:r>
          </a:p>
          <a:p>
            <a:pPr marL="1200150" lvl="2" indent="-285750">
              <a:buFont typeface="Arial" panose="020B0604020202020204" pitchFamily="34" charset="0"/>
              <a:buChar char="•"/>
            </a:pPr>
            <a:r>
              <a:rPr lang="en-US" dirty="0"/>
              <a:t>During which the group discussed </a:t>
            </a:r>
            <a:r>
              <a:rPr lang="en-US" dirty="0">
                <a:solidFill>
                  <a:schemeClr val="tx1"/>
                </a:solidFill>
              </a:rPr>
              <a:t>~55 </a:t>
            </a:r>
            <a:r>
              <a:rPr lang="en-US" dirty="0"/>
              <a:t>technical submissions covering a variety of topics</a:t>
            </a:r>
          </a:p>
          <a:p>
            <a:pPr marL="1657350" lvl="3" indent="-285750">
              <a:buFont typeface="Arial" panose="020B0604020202020204" pitchFamily="34" charset="0"/>
              <a:buChar char="•"/>
            </a:pPr>
            <a:r>
              <a:rPr lang="en-US" dirty="0"/>
              <a:t>Channel access, coexistence, unequal modulation (UEQM), </a:t>
            </a:r>
          </a:p>
          <a:p>
            <a:pPr marL="1657350" lvl="3" indent="-285750">
              <a:buFont typeface="Arial" panose="020B0604020202020204" pitchFamily="34" charset="0"/>
              <a:buChar char="•"/>
            </a:pPr>
            <a:r>
              <a:rPr lang="en-US" dirty="0"/>
              <a:t>Interference mitigation, range extension, coordinated TDMA, </a:t>
            </a:r>
          </a:p>
          <a:p>
            <a:pPr marL="1657350" lvl="3" indent="-285750">
              <a:buFont typeface="Arial" panose="020B0604020202020204" pitchFamily="34" charset="0"/>
              <a:buChar char="•"/>
            </a:pPr>
            <a:r>
              <a:rPr lang="en-US" dirty="0"/>
              <a:t>Preemption, relay operation, preamble design, distributed RUs, </a:t>
            </a:r>
          </a:p>
          <a:p>
            <a:pPr marL="1657350" lvl="3" indent="-285750">
              <a:buFont typeface="Arial" panose="020B0604020202020204" pitchFamily="34" charset="0"/>
              <a:buChar char="•"/>
            </a:pPr>
            <a:r>
              <a:rPr lang="en-US" dirty="0"/>
              <a:t>Power save, coordinated r-TWT, roaming, channelization, etc.</a:t>
            </a:r>
          </a:p>
          <a:p>
            <a:pPr>
              <a:buFont typeface="Arial" panose="020B0604020202020204" pitchFamily="34" charset="0"/>
              <a:buChar char="•"/>
            </a:pPr>
            <a:r>
              <a:rPr lang="en-US" dirty="0"/>
              <a:t>Targets for the May interim</a:t>
            </a:r>
          </a:p>
          <a:p>
            <a:pPr marL="800100" lvl="1" indent="-342900">
              <a:buFont typeface="Arial" panose="020B0604020202020204" pitchFamily="34" charset="0"/>
              <a:buChar char="•"/>
            </a:pPr>
            <a:r>
              <a:rPr lang="en-US" dirty="0"/>
              <a:t>Presentation of technical submissions </a:t>
            </a:r>
          </a:p>
          <a:p>
            <a:pPr marL="1200150" lvl="2" indent="-285750">
              <a:buFont typeface="Arial" panose="020B0604020202020204" pitchFamily="34" charset="0"/>
              <a:buChar char="•"/>
            </a:pPr>
            <a:r>
              <a:rPr lang="en-US" dirty="0">
                <a:solidFill>
                  <a:schemeClr val="tx1"/>
                </a:solidFill>
              </a:rPr>
              <a:t>~165 pending submissions</a:t>
            </a:r>
          </a:p>
          <a:p>
            <a:pPr marL="800100" lvl="1">
              <a:buFont typeface="Arial" panose="020B0604020202020204" pitchFamily="34" charset="0"/>
              <a:buChar char="•"/>
            </a:pPr>
            <a:r>
              <a:rPr lang="en-US" dirty="0"/>
              <a:t>Continue populating the TGbn SFD with approved concepts</a:t>
            </a:r>
          </a:p>
          <a:p>
            <a:pPr>
              <a:buFont typeface="Arial" panose="020B0604020202020204" pitchFamily="34" charset="0"/>
              <a:buChar char="•"/>
            </a:pPr>
            <a:r>
              <a:rPr lang="en-US" dirty="0"/>
              <a:t>Agenda is available in </a:t>
            </a:r>
            <a:r>
              <a:rPr lang="en-US" dirty="0">
                <a:hlinkClick r:id="rId3"/>
              </a:rPr>
              <a:t>11-24/0653r1</a:t>
            </a:r>
            <a:endParaRPr lang="en-US" dirty="0"/>
          </a:p>
        </p:txBody>
      </p:sp>
      <p:sp>
        <p:nvSpPr>
          <p:cNvPr id="2" name="Footer Placeholder 1">
            <a:extLst>
              <a:ext uri="{FF2B5EF4-FFF2-40B4-BE49-F238E27FC236}">
                <a16:creationId xmlns:a16="http://schemas.microsoft.com/office/drawing/2014/main" id="{CC276903-E001-4E3F-AE15-DA7D4381770B}"/>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FD565A88-D036-46AC-8BB3-771E0CBA9A4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BBB16938-0A64-48B8-82E2-6203418D18F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2640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solidFill>
                  <a:schemeClr val="tx1"/>
                </a:solidFill>
              </a:rPr>
              <a:t>TGbn May F2F Schedule</a:t>
            </a:r>
          </a:p>
        </p:txBody>
      </p:sp>
      <p:graphicFrame>
        <p:nvGraphicFramePr>
          <p:cNvPr id="3" name="Table 2">
            <a:extLst>
              <a:ext uri="{FF2B5EF4-FFF2-40B4-BE49-F238E27FC236}">
                <a16:creationId xmlns:a16="http://schemas.microsoft.com/office/drawing/2014/main" id="{F5380127-5FD3-8E56-B913-FCF2B4FB097A}"/>
              </a:ext>
            </a:extLst>
          </p:cNvPr>
          <p:cNvGraphicFramePr>
            <a:graphicFrameLocks noGrp="1"/>
          </p:cNvGraphicFramePr>
          <p:nvPr>
            <p:extLst>
              <p:ext uri="{D42A27DB-BD31-4B8C-83A1-F6EECF244321}">
                <p14:modId xmlns:p14="http://schemas.microsoft.com/office/powerpoint/2010/main" val="2891939810"/>
              </p:ext>
            </p:extLst>
          </p:nvPr>
        </p:nvGraphicFramePr>
        <p:xfrm>
          <a:off x="2637272" y="2438400"/>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E189F764-84E3-4C26-9DD2-B95CF7DCD246}"/>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8BB3869C-A75F-473C-87F4-E0D675DD75D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9" name="Date Placeholder 8">
            <a:extLst>
              <a:ext uri="{FF2B5EF4-FFF2-40B4-BE49-F238E27FC236}">
                <a16:creationId xmlns:a16="http://schemas.microsoft.com/office/drawing/2014/main" id="{D2E2A593-6A20-4C7C-8A59-6D766B5E78A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4507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May 2024 IEEE 802 Interim</a:t>
            </a:r>
            <a:endParaRPr lang="zh-CN" altLang="en-US" dirty="0"/>
          </a:p>
        </p:txBody>
      </p:sp>
      <p:sp>
        <p:nvSpPr>
          <p:cNvPr id="3" name="内容占位符 2"/>
          <p:cNvSpPr>
            <a:spLocks noGrp="1"/>
          </p:cNvSpPr>
          <p:nvPr>
            <p:ph idx="1"/>
          </p:nvPr>
        </p:nvSpPr>
        <p:spPr>
          <a:xfrm>
            <a:off x="929217" y="1752600"/>
            <a:ext cx="10361295" cy="4751389"/>
          </a:xfrm>
        </p:spPr>
        <p:txBody>
          <a:bodyPr>
            <a:noAutofit/>
          </a:bodyPr>
          <a:lstStyle/>
          <a:p>
            <a:pPr marL="0" indent="0">
              <a:lnSpc>
                <a:spcPct val="120000"/>
              </a:lnSpc>
              <a:defRPr/>
            </a:pPr>
            <a:r>
              <a:rPr lang="en-US" altLang="zh-CN" sz="1800" dirty="0">
                <a:sym typeface="+mn-ea"/>
              </a:rPr>
              <a:t>TGbp’s formation was approved by IEEE SASB in Mar 2024.</a:t>
            </a:r>
          </a:p>
          <a:p>
            <a:pPr marL="0" indent="0">
              <a:lnSpc>
                <a:spcPct val="120000"/>
              </a:lnSpc>
              <a:defRPr/>
            </a:pPr>
            <a:endParaRPr lang="en-US" altLang="zh-CN" sz="1800" dirty="0">
              <a:sym typeface="+mn-ea"/>
            </a:endParaRPr>
          </a:p>
          <a:p>
            <a:pPr marL="0" indent="0"/>
            <a:r>
              <a:rPr lang="en-US" altLang="en-GB" sz="1800" dirty="0"/>
              <a:t>5 TGbp meetings are planned during the IEEE 802 May interim session, with meeting agenda included in the latest revision of 11-24/0666:</a:t>
            </a:r>
          </a:p>
          <a:p>
            <a:pPr lvl="1" algn="l">
              <a:lnSpc>
                <a:spcPct val="100000"/>
              </a:lnSpc>
              <a:buSzTx/>
              <a:buFont typeface="Arial" panose="020B0604020202020204" pitchFamily="34" charset="0"/>
              <a:buChar char="•"/>
            </a:pPr>
            <a:r>
              <a:rPr lang="en-US" altLang="en-GB" sz="1500" dirty="0">
                <a:cs typeface="+mn-ea"/>
                <a:sym typeface="+mn-ea"/>
              </a:rPr>
              <a:t>May 13th (Monday), AM2, 10:30 ~ 12:30, mixed mode；</a:t>
            </a:r>
          </a:p>
          <a:p>
            <a:pPr lvl="1" algn="l">
              <a:lnSpc>
                <a:spcPct val="100000"/>
              </a:lnSpc>
              <a:buSzTx/>
              <a:buFont typeface="Arial" panose="020B0604020202020204" pitchFamily="34" charset="0"/>
              <a:buChar char="•"/>
            </a:pPr>
            <a:r>
              <a:rPr lang="en-US" altLang="en-GB" sz="1500" dirty="0">
                <a:cs typeface="+mn-ea"/>
                <a:sym typeface="+mn-ea"/>
              </a:rPr>
              <a:t>Mar 14th (Tuesday), AM2, 10:30 ~ 12:30, mixed mode;</a:t>
            </a:r>
          </a:p>
          <a:p>
            <a:pPr lvl="1" algn="l">
              <a:lnSpc>
                <a:spcPct val="100000"/>
              </a:lnSpc>
              <a:buSzTx/>
              <a:buFont typeface="Arial" panose="020B0604020202020204" pitchFamily="34" charset="0"/>
              <a:buChar char="•"/>
            </a:pPr>
            <a:r>
              <a:rPr lang="en-US" altLang="en-GB" sz="1500" dirty="0">
                <a:cs typeface="+mn-ea"/>
                <a:sym typeface="+mn-ea"/>
              </a:rPr>
              <a:t>Mar 15th (Wednesday), AM1, 8:00 ~ 10:00am, mixed mode; </a:t>
            </a:r>
          </a:p>
          <a:p>
            <a:pPr lvl="1" algn="l">
              <a:lnSpc>
                <a:spcPct val="100000"/>
              </a:lnSpc>
              <a:buSzTx/>
              <a:buFont typeface="Arial" panose="020B0604020202020204" pitchFamily="34" charset="0"/>
              <a:buChar char="•"/>
            </a:pPr>
            <a:r>
              <a:rPr lang="en-US" altLang="en-GB" sz="1500" dirty="0">
                <a:cs typeface="+mn-ea"/>
                <a:sym typeface="+mn-ea"/>
              </a:rPr>
              <a:t>Mar 16th (Thursday), AM1, 8:00 ~ 10:00am, mixed mode；</a:t>
            </a:r>
          </a:p>
          <a:p>
            <a:pPr lvl="1" algn="l">
              <a:lnSpc>
                <a:spcPct val="100000"/>
              </a:lnSpc>
              <a:buSzTx/>
              <a:buFont typeface="Arial" panose="020B0604020202020204" pitchFamily="34" charset="0"/>
              <a:buChar char="•"/>
            </a:pPr>
            <a:r>
              <a:rPr lang="en-US" altLang="en-GB" sz="1500" dirty="0">
                <a:cs typeface="+mn-ea"/>
                <a:sym typeface="+mn-ea"/>
              </a:rPr>
              <a:t>Mar 16th (Thursday), PM1, 13:30 ~ 15:30, mixed mode</a:t>
            </a:r>
          </a:p>
          <a:p>
            <a:pPr lvl="1" algn="l">
              <a:lnSpc>
                <a:spcPct val="100000"/>
              </a:lnSpc>
              <a:buSzTx/>
              <a:buFont typeface="Arial" panose="020B0604020202020204" pitchFamily="34" charset="0"/>
              <a:buChar char="•"/>
            </a:pPr>
            <a:endParaRPr lang="en-US" altLang="en-GB" sz="1500" dirty="0">
              <a:cs typeface="+mn-ea"/>
              <a:sym typeface="+mn-ea"/>
            </a:endParaRPr>
          </a:p>
          <a:p>
            <a:pPr marL="0" indent="0"/>
            <a:r>
              <a:rPr lang="en-US" altLang="en-GB" sz="1800" dirty="0"/>
              <a:t>Goal for TGbp meetings in this week: </a:t>
            </a:r>
          </a:p>
          <a:p>
            <a:pPr marL="742950" lvl="1" indent="-285750">
              <a:buFont typeface="Arial" panose="020B0604020202020204" pitchFamily="34" charset="0"/>
              <a:buChar char="•"/>
            </a:pPr>
            <a:r>
              <a:rPr lang="en-US" altLang="en-GB" sz="1500" dirty="0"/>
              <a:t>TGbp leadership election and confirmation</a:t>
            </a:r>
          </a:p>
          <a:p>
            <a:pPr marL="742950" lvl="1" indent="-285750">
              <a:buFont typeface="Arial" panose="020B0604020202020204" pitchFamily="34" charset="0"/>
              <a:buChar char="•"/>
            </a:pPr>
            <a:r>
              <a:rPr lang="en-US" altLang="en-GB" sz="1500" dirty="0"/>
              <a:t>Timeline plan and selection procedure</a:t>
            </a:r>
          </a:p>
          <a:p>
            <a:pPr marL="742950" lvl="1" indent="-285750">
              <a:buFont typeface="Arial" panose="020B0604020202020204" pitchFamily="34" charset="0"/>
              <a:buChar char="•"/>
            </a:pPr>
            <a:r>
              <a:rPr lang="en-US" altLang="en-GB" sz="1500" dirty="0"/>
              <a:t>open technical discussion.</a:t>
            </a:r>
          </a:p>
        </p:txBody>
      </p:sp>
      <p:sp>
        <p:nvSpPr>
          <p:cNvPr id="7" name="Footer Placeholder 6">
            <a:extLst>
              <a:ext uri="{FF2B5EF4-FFF2-40B4-BE49-F238E27FC236}">
                <a16:creationId xmlns:a16="http://schemas.microsoft.com/office/drawing/2014/main" id="{0DC5FF19-8117-4B51-AD39-A0A81656895E}"/>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F309F520-67A7-4DA8-A782-517C80690E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9" name="Date Placeholder 8">
            <a:extLst>
              <a:ext uri="{FF2B5EF4-FFF2-40B4-BE49-F238E27FC236}">
                <a16:creationId xmlns:a16="http://schemas.microsoft.com/office/drawing/2014/main" id="{B426AF9F-4887-4096-9FBC-E2DF09DDE58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5657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IMMW SG – Integrated </a:t>
            </a:r>
            <a:r>
              <a:rPr lang="en-GB" dirty="0" err="1"/>
              <a:t>mmWave</a:t>
            </a:r>
            <a:r>
              <a:rPr lang="en-GB" dirty="0"/>
              <a:t> – May 2024</a:t>
            </a:r>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pPr>
            <a:r>
              <a:rPr lang="en-US" dirty="0"/>
              <a:t>Minutes for March meeting:</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rPr>
              <a:t>https://mentor.ieee.org/802.11/dcn/24/11-24-0585-00-immw-immw-sg-meeting-minutes-for-march-plenary-meeting.docx</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Goal for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Finalize and approve PAR and CSD documents</a:t>
            </a:r>
          </a:p>
          <a:p>
            <a:pPr>
              <a:buFont typeface="Times New Roman" pitchFamily="16" charset="0"/>
              <a:buChar char="•"/>
            </a:pPr>
            <a:r>
              <a:rPr lang="en-US" dirty="0"/>
              <a:t>Schedule:</a:t>
            </a:r>
          </a:p>
          <a:p>
            <a:pPr lvl="1">
              <a:buFont typeface="Arial" panose="020B0604020202020204" pitchFamily="34" charset="0"/>
              <a:buChar char="•"/>
            </a:pPr>
            <a:r>
              <a:rPr lang="en-US" altLang="en-US" dirty="0"/>
              <a:t>Tue. 	PM2</a:t>
            </a:r>
          </a:p>
          <a:p>
            <a:pPr lvl="1">
              <a:buFont typeface="Arial" panose="020B0604020202020204" pitchFamily="34" charset="0"/>
              <a:buChar char="•"/>
            </a:pPr>
            <a:r>
              <a:rPr lang="en-US" altLang="en-US" dirty="0"/>
              <a:t>Wed.	PM2</a:t>
            </a:r>
            <a:endParaRPr lang="en-US" altLang="en-US" sz="700" b="0" dirty="0"/>
          </a:p>
          <a:p>
            <a:pPr>
              <a:buFont typeface="Times New Roman" pitchFamily="16" charset="0"/>
              <a:buChar char="•"/>
            </a:pPr>
            <a:r>
              <a:rPr lang="en-US" dirty="0"/>
              <a:t>Agenda:</a:t>
            </a:r>
            <a:r>
              <a:rPr lang="en-US" b="0" dirty="0"/>
              <a:t> </a:t>
            </a:r>
          </a:p>
          <a:p>
            <a:pPr lvl="1">
              <a:buFont typeface="Times New Roman" pitchFamily="16" charset="0"/>
              <a:buChar char="•"/>
            </a:pPr>
            <a:r>
              <a:rPr lang="en-US" b="0" dirty="0">
                <a:hlinkClick r:id="rId3"/>
              </a:rPr>
              <a:t>https://mentor.ieee.org/802.11/dcn/24/11-24-0674-00-immw-immw-sg-may-2024-meeting-agenda.pptx</a:t>
            </a:r>
            <a:endParaRPr lang="en-US" b="0" dirty="0"/>
          </a:p>
          <a:p>
            <a:pPr lvl="1">
              <a:buFont typeface="Times New Roman" pitchFamily="16" charset="0"/>
              <a:buChar char="•"/>
            </a:pPr>
            <a:endParaRPr lang="en-US" kern="0" dirty="0"/>
          </a:p>
        </p:txBody>
      </p:sp>
      <p:sp>
        <p:nvSpPr>
          <p:cNvPr id="2" name="Footer Placeholder 1">
            <a:extLst>
              <a:ext uri="{FF2B5EF4-FFF2-40B4-BE49-F238E27FC236}">
                <a16:creationId xmlns:a16="http://schemas.microsoft.com/office/drawing/2014/main" id="{6DD5D67D-D522-413C-8C10-E88A1B855E49}"/>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3A314132-A5D8-478F-8861-20444FA5806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807B76F9-3BDE-4809-A43A-9A0FB76D181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08235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SC </a:t>
            </a:r>
            <a:r>
              <a:rPr lang="en-US" altLang="ja-JP" dirty="0"/>
              <a:t>– May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572000"/>
          </a:xfrm>
        </p:spPr>
        <p:txBody>
          <a:bodyPr/>
          <a:lstStyle/>
          <a:p>
            <a:pPr>
              <a:buFont typeface="Arial"/>
              <a:buChar char="•"/>
            </a:pPr>
            <a:r>
              <a:rPr lang="en-US" sz="1800" dirty="0"/>
              <a:t>AIML Standing Committee (SC) has been formed in March 2024 plenary in Denver</a:t>
            </a:r>
          </a:p>
          <a:p>
            <a:pPr lvl="1">
              <a:buFont typeface="Arial"/>
              <a:buChar char="•"/>
            </a:pPr>
            <a:r>
              <a:rPr lang="en-US" sz="1400" dirty="0"/>
              <a:t>First meeting of the AIML SC</a:t>
            </a:r>
            <a:endParaRPr lang="en-US" sz="1100" dirty="0"/>
          </a:p>
          <a:p>
            <a:pPr lvl="1">
              <a:buFont typeface="Arial"/>
              <a:buChar char="•"/>
            </a:pPr>
            <a:r>
              <a:rPr lang="en-US" sz="1400" dirty="0"/>
              <a:t>Minutes for AIML TIG March 2024 Denver meeting: 11-24/628r0</a:t>
            </a:r>
          </a:p>
          <a:p>
            <a:pPr lvl="1">
              <a:buFont typeface="Arial"/>
              <a:buChar char="•"/>
            </a:pPr>
            <a:endParaRPr lang="en-US" sz="1050" dirty="0"/>
          </a:p>
          <a:p>
            <a:pPr marL="457200" lvl="1" indent="0"/>
            <a:endParaRPr lang="en-US" sz="100" dirty="0"/>
          </a:p>
          <a:p>
            <a:pPr>
              <a:buFont typeface="Arial"/>
              <a:buChar char="•"/>
            </a:pPr>
            <a:r>
              <a:rPr lang="en-US" sz="1800" dirty="0"/>
              <a:t>May 2024 meeting goals:</a:t>
            </a:r>
          </a:p>
          <a:p>
            <a:pPr lvl="1">
              <a:buFont typeface="Arial"/>
              <a:buChar char="•"/>
            </a:pPr>
            <a:r>
              <a:rPr lang="en-US" sz="1600" dirty="0"/>
              <a:t>Officers election and confirmation</a:t>
            </a:r>
          </a:p>
          <a:p>
            <a:pPr lvl="1">
              <a:buFont typeface="Arial"/>
              <a:buChar char="•"/>
            </a:pPr>
            <a:r>
              <a:rPr lang="en-US" sz="1600" dirty="0"/>
              <a:t>Technical submissions and discussions:</a:t>
            </a:r>
          </a:p>
          <a:p>
            <a:pPr lvl="2">
              <a:lnSpc>
                <a:spcPct val="90000"/>
              </a:lnSpc>
            </a:pPr>
            <a:r>
              <a:rPr lang="en-US" sz="1400" dirty="0"/>
              <a:t>Additional use cases</a:t>
            </a:r>
          </a:p>
          <a:p>
            <a:pPr lvl="2">
              <a:lnSpc>
                <a:spcPct val="90000"/>
              </a:lnSpc>
            </a:pPr>
            <a:r>
              <a:rPr lang="en-US" sz="1400" dirty="0"/>
              <a:t>technical and technical report presentations</a:t>
            </a:r>
          </a:p>
          <a:p>
            <a:pPr lvl="2">
              <a:lnSpc>
                <a:spcPct val="90000"/>
              </a:lnSpc>
            </a:pPr>
            <a:endParaRPr lang="en-US" sz="1400" dirty="0"/>
          </a:p>
          <a:p>
            <a:pPr>
              <a:buFont typeface="Arial"/>
              <a:buChar char="•"/>
            </a:pPr>
            <a:r>
              <a:rPr lang="en-US" sz="1800" dirty="0"/>
              <a:t>May 2024 Plenary meeting:</a:t>
            </a:r>
            <a:endParaRPr lang="en-US" altLang="en-US" sz="1600" dirty="0"/>
          </a:p>
          <a:p>
            <a:pPr marL="800100" lvl="1" indent="-342900">
              <a:spcBef>
                <a:spcPts val="300"/>
              </a:spcBef>
              <a:buFont typeface="Arial" panose="020B0604020202020204" pitchFamily="34" charset="0"/>
              <a:buChar char="•"/>
            </a:pPr>
            <a:r>
              <a:rPr lang="en-US" altLang="en-US" sz="1600" dirty="0"/>
              <a:t>1 slot: operating in CET (Warsaw Time)</a:t>
            </a:r>
          </a:p>
          <a:p>
            <a:pPr marL="1200150" lvl="2" indent="-342900">
              <a:spcBef>
                <a:spcPts val="300"/>
              </a:spcBef>
              <a:buFont typeface="Arial" panose="020B0604020202020204" pitchFamily="34" charset="0"/>
              <a:buChar char="•"/>
            </a:pPr>
            <a:r>
              <a:rPr lang="en-US" altLang="en-US" sz="1400" dirty="0"/>
              <a:t>Tuesday May 14: </a:t>
            </a:r>
            <a:r>
              <a:rPr lang="en-US" altLang="en-US" sz="1400" b="1" dirty="0"/>
              <a:t>	PM2</a:t>
            </a:r>
          </a:p>
          <a:p>
            <a:pPr lvl="1">
              <a:buFont typeface="Arial"/>
              <a:buChar char="•"/>
            </a:pPr>
            <a:endParaRPr lang="en-US" sz="200" dirty="0"/>
          </a:p>
          <a:p>
            <a:pPr lvl="1">
              <a:buFont typeface="Arial"/>
              <a:buChar char="•"/>
            </a:pPr>
            <a:r>
              <a:rPr lang="en-US" sz="1600" dirty="0"/>
              <a:t>Agenda: 11-24/673r0</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6B6C6CF7-BAEB-4E51-9424-4B63A204D94A}"/>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85B85E9D-0C87-4841-896C-E0D9E1FA009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4" name="Date Placeholder 3">
            <a:extLst>
              <a:ext uri="{FF2B5EF4-FFF2-40B4-BE49-F238E27FC236}">
                <a16:creationId xmlns:a16="http://schemas.microsoft.com/office/drawing/2014/main" id="{4A3DB10E-7305-4284-BF9C-FE2C758F5BB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132874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5B795-627B-41BE-8885-1FC730828A2E}"/>
              </a:ext>
            </a:extLst>
          </p:cNvPr>
          <p:cNvSpPr>
            <a:spLocks noGrp="1"/>
          </p:cNvSpPr>
          <p:nvPr>
            <p:ph type="ctrTitle"/>
          </p:nvPr>
        </p:nvSpPr>
        <p:spPr/>
        <p:txBody>
          <a:bodyPr/>
          <a:lstStyle/>
          <a:p>
            <a:r>
              <a:rPr lang="en-US"/>
              <a:t>ITU AHG (ITU Liaison)</a:t>
            </a:r>
          </a:p>
        </p:txBody>
      </p:sp>
      <p:sp>
        <p:nvSpPr>
          <p:cNvPr id="3" name="Subtitle 2">
            <a:extLst>
              <a:ext uri="{FF2B5EF4-FFF2-40B4-BE49-F238E27FC236}">
                <a16:creationId xmlns:a16="http://schemas.microsoft.com/office/drawing/2014/main" id="{10A61711-95E4-476E-972D-36A4C8316A78}"/>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2816B955-7EAF-4930-95F0-AF33087E6306}"/>
              </a:ext>
            </a:extLst>
          </p:cNvPr>
          <p:cNvSpPr>
            <a:spLocks noGrp="1"/>
          </p:cNvSpPr>
          <p:nvPr>
            <p:ph type="ftr" idx="11"/>
          </p:nvPr>
        </p:nvSpPr>
        <p:spPr/>
        <p:txBody>
          <a:bodyPr/>
          <a:lstStyle/>
          <a:p>
            <a:r>
              <a:rPr lang="en-GB"/>
              <a:t>Hassan Yaghoobi, Intel</a:t>
            </a:r>
          </a:p>
        </p:txBody>
      </p:sp>
      <p:sp>
        <p:nvSpPr>
          <p:cNvPr id="8" name="Slide Number Placeholder 7">
            <a:extLst>
              <a:ext uri="{FF2B5EF4-FFF2-40B4-BE49-F238E27FC236}">
                <a16:creationId xmlns:a16="http://schemas.microsoft.com/office/drawing/2014/main" id="{B09FA75F-7021-400F-BDEC-A45671E6D7BA}"/>
              </a:ext>
            </a:extLst>
          </p:cNvPr>
          <p:cNvSpPr>
            <a:spLocks noGrp="1"/>
          </p:cNvSpPr>
          <p:nvPr>
            <p:ph type="sldNum" idx="12"/>
          </p:nvPr>
        </p:nvSpPr>
        <p:spPr/>
        <p:txBody>
          <a:bodyPr/>
          <a:lstStyle/>
          <a:p>
            <a:r>
              <a:rPr lang="en-GB"/>
              <a:t>Slide </a:t>
            </a:r>
            <a:fld id="{DE40C9FC-4879-4F20-9ECA-A574A90476B7}" type="slidenum">
              <a:rPr lang="en-GB" smtClean="0"/>
              <a:pPr/>
              <a:t>29</a:t>
            </a:fld>
            <a:endParaRPr lang="en-GB"/>
          </a:p>
        </p:txBody>
      </p:sp>
      <p:sp>
        <p:nvSpPr>
          <p:cNvPr id="9" name="Date Placeholder 8">
            <a:extLst>
              <a:ext uri="{FF2B5EF4-FFF2-40B4-BE49-F238E27FC236}">
                <a16:creationId xmlns:a16="http://schemas.microsoft.com/office/drawing/2014/main" id="{46DCA9EB-F3F8-479B-9F58-1C99F97AC45F}"/>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1566750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 May 2024</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11bk/D2.0 MDR/MEC Planning </a:t>
            </a:r>
          </a:p>
          <a:p>
            <a:pPr>
              <a:buFont typeface="Arial" panose="020B0604020202020204" pitchFamily="34" charset="0"/>
              <a:buChar char="•"/>
            </a:pPr>
            <a:r>
              <a:rPr lang="en-US" sz="2000" dirty="0"/>
              <a:t>Lessons learnt from </a:t>
            </a:r>
            <a:r>
              <a:rPr lang="en-US" sz="2000" dirty="0" err="1"/>
              <a:t>TGbe</a:t>
            </a:r>
            <a:endParaRPr lang="en-US" sz="2000" dirty="0">
              <a:hlinkClick r:id="rId2">
                <a:extLst>
                  <a:ext uri="{A12FA001-AC4F-418D-AE19-62706E023703}">
                    <ahyp:hlinkClr xmlns:ahyp="http://schemas.microsoft.com/office/drawing/2018/hyperlinkcolor" val="tx"/>
                  </a:ext>
                </a:extLst>
              </a:hlinkClick>
            </a:endParaRP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B729AEC7-8E78-4E22-A070-29F7B114EEAD}"/>
              </a:ext>
            </a:extLst>
          </p:cNvPr>
          <p:cNvSpPr>
            <a:spLocks noGrp="1"/>
          </p:cNvSpPr>
          <p:nvPr>
            <p:ph type="ftr" idx="14"/>
          </p:nvPr>
        </p:nvSpPr>
        <p:spPr/>
        <p:txBody>
          <a:bodyPr/>
          <a:lstStyle/>
          <a:p>
            <a:r>
              <a:rPr lang="en-GB"/>
              <a:t>Emily Qi, Intel</a:t>
            </a:r>
            <a:endParaRPr lang="en-GB" dirty="0"/>
          </a:p>
        </p:txBody>
      </p:sp>
      <p:sp>
        <p:nvSpPr>
          <p:cNvPr id="8" name="Slide Number Placeholder 7">
            <a:extLst>
              <a:ext uri="{FF2B5EF4-FFF2-40B4-BE49-F238E27FC236}">
                <a16:creationId xmlns:a16="http://schemas.microsoft.com/office/drawing/2014/main" id="{E1242A1C-A161-4F99-8DCC-72F4730C37C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EF41E9B5-F852-4125-95D0-7466B15FBB0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97047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 - May 2024</a:t>
            </a:r>
          </a:p>
        </p:txBody>
      </p:sp>
      <p:sp>
        <p:nvSpPr>
          <p:cNvPr id="4099" name="Content Placeholder 6"/>
          <p:cNvSpPr>
            <a:spLocks noGrp="1"/>
          </p:cNvSpPr>
          <p:nvPr>
            <p:ph idx="1"/>
          </p:nvPr>
        </p:nvSpPr>
        <p:spPr>
          <a:xfrm>
            <a:off x="2209800" y="1676400"/>
            <a:ext cx="7772400" cy="4724400"/>
          </a:xfrm>
        </p:spPr>
        <p:txBody>
          <a:bodyPr/>
          <a:lstStyle/>
          <a:p>
            <a:pPr eaLnBrk="1" hangingPunct="1"/>
            <a:r>
              <a:rPr lang="en-US" altLang="en-US" sz="2000" dirty="0"/>
              <a:t>The latest database is 11-11/0270r72 (May 2024)</a:t>
            </a:r>
          </a:p>
          <a:p>
            <a:pPr eaLnBrk="1" hangingPunct="1"/>
            <a:endParaRPr lang="en-US" altLang="en-US" sz="2000" dirty="0"/>
          </a:p>
          <a:p>
            <a:pPr eaLnBrk="1" hangingPunct="1"/>
            <a:r>
              <a:rPr lang="en-US" altLang="en-US" sz="2000" dirty="0"/>
              <a:t>Changes since March 2024:</a:t>
            </a:r>
          </a:p>
          <a:p>
            <a:pPr lvl="1" eaLnBrk="1" hangingPunct="1"/>
            <a:r>
              <a:rPr lang="en-US" altLang="en-US" sz="1800" dirty="0" err="1"/>
              <a:t>TGbe</a:t>
            </a:r>
            <a:r>
              <a:rPr lang="en-US" altLang="en-US" sz="1800" dirty="0"/>
              <a:t> allocations</a:t>
            </a:r>
          </a:p>
          <a:p>
            <a:pPr lvl="2" eaLnBrk="1" hangingPunct="1"/>
            <a:r>
              <a:rPr lang="en-US" altLang="en-US" sz="1600" dirty="0"/>
              <a:t>Element ID Extension: TWT Information Extension</a:t>
            </a:r>
          </a:p>
          <a:p>
            <a:pPr lvl="2" eaLnBrk="1" hangingPunct="1"/>
            <a:r>
              <a:rPr lang="en-US" altLang="en-US" sz="1600" dirty="0"/>
              <a:t>Extended Capability bit: TDLS Broadcast TWT Support</a:t>
            </a:r>
          </a:p>
          <a:p>
            <a:pPr eaLnBrk="1" hangingPunct="1"/>
            <a:endParaRPr lang="en-US" altLang="en-US" sz="2000" dirty="0"/>
          </a:p>
          <a:p>
            <a:pPr eaLnBrk="1" hangingPunct="1"/>
            <a:r>
              <a:rPr lang="en-US" altLang="en-US" sz="2000" dirty="0"/>
              <a:t>Pending changes (10 day review):</a:t>
            </a:r>
          </a:p>
          <a:p>
            <a:pPr lvl="1" eaLnBrk="1" hangingPunct="1"/>
            <a:r>
              <a:rPr lang="en-US" altLang="en-US" sz="1600" dirty="0"/>
              <a:t>None</a:t>
            </a:r>
          </a:p>
        </p:txBody>
      </p:sp>
      <p:sp>
        <p:nvSpPr>
          <p:cNvPr id="2" name="Footer Placeholder 1">
            <a:extLst>
              <a:ext uri="{FF2B5EF4-FFF2-40B4-BE49-F238E27FC236}">
                <a16:creationId xmlns:a16="http://schemas.microsoft.com/office/drawing/2014/main" id="{AB24EA08-9F15-479E-9BD2-B65839ABEE03}"/>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137134A5-955D-4151-9FA5-5B8E3979CE3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D8E168CA-7F57-4D35-B394-EBAE1B4EDCE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13402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1200"/>
              </a:spcAft>
              <a:defRPr/>
            </a:pPr>
            <a:r>
              <a:rPr lang="en-US" altLang="en-US" sz="2400" b="1" dirty="0"/>
              <a:t>Will have two meetings this week: Monday PM1; Thursday AM1</a:t>
            </a:r>
          </a:p>
          <a:p>
            <a:pPr marL="342900" lvl="2" indent="-342900">
              <a:spcBef>
                <a:spcPts val="300"/>
              </a:spcBef>
              <a:spcAft>
                <a:spcPts val="0"/>
              </a:spcAft>
              <a:defRPr/>
            </a:pPr>
            <a:r>
              <a:rPr lang="en-US" altLang="en-US" sz="2400" b="1" dirty="0"/>
              <a:t>Agenda is here: </a:t>
            </a:r>
            <a:r>
              <a:rPr lang="en-US" altLang="en-US" sz="2400" b="1" dirty="0">
                <a:hlinkClick r:id="rId3"/>
              </a:rPr>
              <a:t>11-24/0664r1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a:t>
            </a:r>
            <a:endParaRPr lang="en-US" altLang="en-US" sz="2400" dirty="0"/>
          </a:p>
          <a:p>
            <a:pPr marL="800100" lvl="3" indent="-342900">
              <a:spcBef>
                <a:spcPts val="300"/>
              </a:spcBef>
              <a:spcAft>
                <a:spcPts val="0"/>
              </a:spcAft>
              <a:buFontTx/>
              <a:buChar char="-"/>
              <a:defRPr/>
            </a:pPr>
            <a:r>
              <a:rPr lang="en-US" altLang="en-US" sz="2200" b="1" dirty="0"/>
              <a:t>Includes replace EPD/LPD terminology, and more…</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 and L4S – Defer to July</a:t>
            </a:r>
            <a:endParaRPr lang="en-US" altLang="en-US" sz="2400" dirty="0"/>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B712C145-DD46-46F0-9761-DDBA6DB824FE}"/>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08A4BFA0-2993-4210-A35B-77E94261FA7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EFB68AAA-68AC-4E07-97D7-A6C56E3E5A4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02007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E3FB6811-B28B-4782-A594-339F30C2A05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21525532-4F08-4914-B5FA-48E225D0A31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450A6996-4150-48F8-B21D-2818FA1BA3F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072727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May 2024 </a:t>
            </a:r>
          </a:p>
        </p:txBody>
      </p:sp>
      <p:sp>
        <p:nvSpPr>
          <p:cNvPr id="9218" name="Rectangle 2"/>
          <p:cNvSpPr>
            <a:spLocks noGrp="1" noChangeArrowheads="1"/>
          </p:cNvSpPr>
          <p:nvPr>
            <p:ph idx="1"/>
          </p:nvPr>
        </p:nvSpPr>
        <p:spPr>
          <a:xfrm>
            <a:off x="914401" y="1700808"/>
            <a:ext cx="10361084" cy="4113213"/>
          </a:xfrm>
          <a:ln/>
        </p:spPr>
        <p:txBody>
          <a:bodyPr/>
          <a:lstStyle/>
          <a:p>
            <a:pPr marL="0" indent="0"/>
            <a:r>
              <a:rPr lang="en-GB" sz="2000" dirty="0"/>
              <a:t>Work since March:</a:t>
            </a:r>
          </a:p>
          <a:p>
            <a:pPr>
              <a:buFont typeface="Arial" panose="020B0604020202020204" pitchFamily="34" charset="0"/>
              <a:buChar char="•"/>
            </a:pPr>
            <a:r>
              <a:rPr lang="en-GB" sz="2000" dirty="0"/>
              <a:t>Joint telco with 802.15.4: Discussion of 802.15.4 CCA modes</a:t>
            </a:r>
          </a:p>
          <a:p>
            <a:pPr marL="0" indent="0"/>
            <a:endParaRPr lang="en-GB" sz="2000" dirty="0"/>
          </a:p>
          <a:p>
            <a:pPr marL="0" indent="0"/>
            <a:r>
              <a:rPr lang="en-GB" sz="2000" dirty="0"/>
              <a:t>This week:</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Tuesday</a:t>
            </a:r>
            <a:r>
              <a:rPr lang="en-GB" sz="1800" dirty="0"/>
              <a:t> 13:30 – 15:30h (</a:t>
            </a:r>
            <a:r>
              <a:rPr lang="en-GB" sz="1800" dirty="0">
                <a:solidFill>
                  <a:srgbClr val="FF0000"/>
                </a:solidFill>
              </a:rPr>
              <a:t>PM 1</a:t>
            </a:r>
            <a:r>
              <a:rPr lang="en-GB" sz="1800" dirty="0"/>
              <a:t>) </a:t>
            </a:r>
          </a:p>
          <a:p>
            <a:pPr lvl="2">
              <a:buFont typeface="Arial" panose="020B0604020202020204" pitchFamily="34" charset="0"/>
              <a:buChar char="•"/>
            </a:pPr>
            <a:r>
              <a:rPr lang="en-GB" sz="1600" dirty="0">
                <a:sym typeface="Wingdings" pitchFamily="2" charset="2"/>
              </a:rPr>
              <a:t>SC Leadership Elections</a:t>
            </a:r>
          </a:p>
          <a:p>
            <a:pPr lvl="2">
              <a:buFont typeface="Arial" panose="020B0604020202020204" pitchFamily="34" charset="0"/>
              <a:buChar char="•"/>
            </a:pPr>
            <a:r>
              <a:rPr lang="en-GB" sz="1600" dirty="0">
                <a:sym typeface="Wingdings" pitchFamily="2" charset="2"/>
              </a:rPr>
              <a:t>Preparing for TUE EVE joint session</a:t>
            </a:r>
          </a:p>
          <a:p>
            <a:pPr lvl="2">
              <a:buFont typeface="Arial" panose="020B0604020202020204" pitchFamily="34" charset="0"/>
              <a:buChar char="•"/>
            </a:pPr>
            <a:r>
              <a:rPr lang="en-GB" sz="1600" dirty="0">
                <a:sym typeface="Wingdings" pitchFamily="2" charset="2"/>
              </a:rPr>
              <a:t>Discussion of submissions (see next slide)</a:t>
            </a:r>
            <a:endParaRPr lang="en-GB" sz="1600" dirty="0"/>
          </a:p>
          <a:p>
            <a:pPr lvl="1">
              <a:buFont typeface="Arial" panose="020B0604020202020204" pitchFamily="34" charset="0"/>
              <a:buChar char="•"/>
            </a:pPr>
            <a:r>
              <a:rPr lang="en-GB" sz="1800" dirty="0">
                <a:solidFill>
                  <a:srgbClr val="FF0000"/>
                </a:solidFill>
              </a:rPr>
              <a:t>Wednesday</a:t>
            </a:r>
            <a:r>
              <a:rPr lang="en-GB" sz="1800" dirty="0"/>
              <a:t> 10:30 – 12:30h (</a:t>
            </a:r>
            <a:r>
              <a:rPr lang="en-GB" sz="1800" dirty="0">
                <a:solidFill>
                  <a:srgbClr val="FF0000"/>
                </a:solidFill>
              </a:rPr>
              <a:t>AM2</a:t>
            </a:r>
            <a:r>
              <a:rPr lang="en-GB" sz="1800" dirty="0"/>
              <a:t>)</a:t>
            </a:r>
          </a:p>
          <a:p>
            <a:pPr lvl="2">
              <a:buFont typeface="Arial" panose="020B0604020202020204" pitchFamily="34" charset="0"/>
              <a:buChar char="•"/>
            </a:pPr>
            <a:r>
              <a:rPr lang="en-GB" sz="1600" dirty="0">
                <a:sym typeface="Wingdings" pitchFamily="2" charset="2"/>
              </a:rPr>
              <a:t>Discussion of submissions (see next slide)</a:t>
            </a:r>
            <a:endParaRPr lang="en-GB" sz="1600" dirty="0"/>
          </a:p>
          <a:p>
            <a:pPr>
              <a:buFont typeface="Arial" panose="020B0604020202020204" pitchFamily="34" charset="0"/>
              <a:buChar char="•"/>
            </a:pPr>
            <a:r>
              <a:rPr lang="en-GB" sz="2000" dirty="0">
                <a:solidFill>
                  <a:srgbClr val="FF0000"/>
                </a:solidFill>
              </a:rPr>
              <a:t>Joint 802.11 </a:t>
            </a:r>
            <a:r>
              <a:rPr lang="en-GB" sz="2000" dirty="0" err="1">
                <a:solidFill>
                  <a:srgbClr val="FF0000"/>
                </a:solidFill>
              </a:rPr>
              <a:t>Coex</a:t>
            </a:r>
            <a:r>
              <a:rPr lang="en-GB" sz="2000" dirty="0">
                <a:solidFill>
                  <a:srgbClr val="FF0000"/>
                </a:solidFill>
              </a:rPr>
              <a:t> SC &amp; 802.15ab.4</a:t>
            </a:r>
            <a:r>
              <a:rPr lang="en-GB" sz="2000" dirty="0"/>
              <a:t>:  </a:t>
            </a:r>
          </a:p>
          <a:p>
            <a:pPr lvl="1">
              <a:buFont typeface="Arial" panose="020B0604020202020204" pitchFamily="34" charset="0"/>
              <a:buChar char="•"/>
            </a:pPr>
            <a:r>
              <a:rPr lang="en-GB" sz="1800" dirty="0">
                <a:solidFill>
                  <a:srgbClr val="FF0000"/>
                </a:solidFill>
              </a:rPr>
              <a:t>Tuesday</a:t>
            </a:r>
            <a:r>
              <a:rPr lang="en-GB" sz="1800" dirty="0"/>
              <a:t> 19.30 – 21.30h (</a:t>
            </a:r>
            <a:r>
              <a:rPr lang="en-GB" sz="1800" dirty="0">
                <a:solidFill>
                  <a:srgbClr val="FF0000"/>
                </a:solidFill>
              </a:rPr>
              <a:t>EVE</a:t>
            </a:r>
            <a:r>
              <a:rPr lang="en-GB" sz="1800" dirty="0"/>
              <a:t>)</a:t>
            </a:r>
          </a:p>
        </p:txBody>
      </p:sp>
      <p:sp>
        <p:nvSpPr>
          <p:cNvPr id="3" name="Footer Placeholder 2">
            <a:extLst>
              <a:ext uri="{FF2B5EF4-FFF2-40B4-BE49-F238E27FC236}">
                <a16:creationId xmlns:a16="http://schemas.microsoft.com/office/drawing/2014/main" id="{C8DE66E2-6A5C-490A-A845-11462FC9CCB3}"/>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86F1A0F0-827B-4846-B0DB-8C47AFFCE37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Date Placeholder 7">
            <a:extLst>
              <a:ext uri="{FF2B5EF4-FFF2-40B4-BE49-F238E27FC236}">
                <a16:creationId xmlns:a16="http://schemas.microsoft.com/office/drawing/2014/main" id="{55A3F2AA-0BF8-4514-9145-0D670571C6D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05894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May 2024 (cont.) </a:t>
            </a:r>
          </a:p>
        </p:txBody>
      </p:sp>
      <p:sp>
        <p:nvSpPr>
          <p:cNvPr id="9218" name="Rectangle 2"/>
          <p:cNvSpPr>
            <a:spLocks noGrp="1" noChangeArrowheads="1"/>
          </p:cNvSpPr>
          <p:nvPr>
            <p:ph idx="1"/>
          </p:nvPr>
        </p:nvSpPr>
        <p:spPr>
          <a:ln/>
        </p:spPr>
        <p:txBody>
          <a:bodyPr/>
          <a:lstStyle/>
          <a:p>
            <a:pPr marL="0" indent="0"/>
            <a:r>
              <a:rPr lang="en-GB" dirty="0"/>
              <a:t>Agenda items / discussion topics</a:t>
            </a:r>
          </a:p>
          <a:p>
            <a:pPr>
              <a:buFont typeface="Times New Roman" pitchFamily="16" charset="0"/>
              <a:buChar char="•"/>
            </a:pPr>
            <a:r>
              <a:rPr lang="en-GB" dirty="0"/>
              <a:t>Bluetooth SIG July Update</a:t>
            </a:r>
          </a:p>
          <a:p>
            <a:pPr>
              <a:buFont typeface="Times New Roman" pitchFamily="16" charset="0"/>
              <a:buChar char="•"/>
            </a:pPr>
            <a:r>
              <a:rPr lang="en-GB" dirty="0"/>
              <a:t>ETSI BRAN Update</a:t>
            </a:r>
          </a:p>
          <a:p>
            <a:pPr>
              <a:buFont typeface="Times New Roman" pitchFamily="16" charset="0"/>
              <a:buChar char="•"/>
            </a:pPr>
            <a:r>
              <a:rPr lang="en-GB" dirty="0"/>
              <a:t>802.15.4 CCA Mode Discussion</a:t>
            </a:r>
          </a:p>
          <a:p>
            <a:pPr>
              <a:buFont typeface="Times New Roman" pitchFamily="16" charset="0"/>
              <a:buChar char="•"/>
            </a:pPr>
            <a:endParaRPr lang="en-GB" dirty="0"/>
          </a:p>
          <a:p>
            <a:pPr>
              <a:buFont typeface="Times New Roman" pitchFamily="16" charset="0"/>
              <a:buChar char="•"/>
            </a:pPr>
            <a:endParaRPr lang="en-GB" dirty="0"/>
          </a:p>
          <a:p>
            <a:pPr marL="0" indent="0"/>
            <a:r>
              <a:rPr lang="en-GB" dirty="0"/>
              <a:t>Agenda: 11-24/0620</a:t>
            </a:r>
          </a:p>
          <a:p>
            <a:pPr>
              <a:buFont typeface="Times New Roman" pitchFamily="16" charset="0"/>
              <a:buChar char="•"/>
            </a:pPr>
            <a:endParaRPr lang="en-GB" dirty="0"/>
          </a:p>
          <a:p>
            <a:pPr lvl="1">
              <a:buFont typeface="Times New Roman" pitchFamily="16" charset="0"/>
              <a:buChar char="•"/>
            </a:pPr>
            <a:endParaRPr lang="en-GB" dirty="0"/>
          </a:p>
        </p:txBody>
      </p:sp>
      <p:sp>
        <p:nvSpPr>
          <p:cNvPr id="3" name="Footer Placeholder 2">
            <a:extLst>
              <a:ext uri="{FF2B5EF4-FFF2-40B4-BE49-F238E27FC236}">
                <a16:creationId xmlns:a16="http://schemas.microsoft.com/office/drawing/2014/main" id="{8B61DF82-B033-4B97-9FED-E5C645BE1C9B}"/>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A48F9A3B-C6CE-4451-B413-C80DE60EE3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A156C473-609A-45CF-824A-AB72689CF34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82172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May 2024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751017"/>
            <a:ext cx="10766394" cy="4630312"/>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Will meet in July 2024 to review proposed PAR documents. </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for July Plenary Session:  31 May 2024</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dirty="0" err="1"/>
              <a:t>NesCom</a:t>
            </a:r>
            <a:r>
              <a:rPr lang="en-US" altLang="en-US" dirty="0"/>
              <a:t> : </a:t>
            </a:r>
          </a:p>
          <a:p>
            <a:pPr lvl="2">
              <a:buFont typeface="Arial" panose="020B0604020202020204" pitchFamily="34" charset="0"/>
              <a:buChar char="•"/>
            </a:pPr>
            <a:r>
              <a:rPr lang="en-US" sz="2000" dirty="0">
                <a:effectLst/>
              </a:rPr>
              <a:t>16 August 2024 for September 25 – Athens, Greece</a:t>
            </a:r>
          </a:p>
          <a:p>
            <a:pPr lvl="2">
              <a:buFont typeface="Arial" panose="020B0604020202020204" pitchFamily="34" charset="0"/>
              <a:buChar char="•"/>
            </a:pPr>
            <a:r>
              <a:rPr lang="en-US" sz="2000" dirty="0"/>
              <a:t>18 Sept 2024 for the Oct 29 Virtual Telecon</a:t>
            </a:r>
          </a:p>
          <a:p>
            <a:pPr lvl="2">
              <a:buFont typeface="Arial" panose="020B0604020202020204" pitchFamily="34" charset="0"/>
              <a:buChar char="•"/>
            </a:pPr>
            <a:r>
              <a:rPr lang="en-US" sz="2000" dirty="0">
                <a:effectLst/>
              </a:rPr>
              <a:t>21 Oct 2024 for the December 10 Bridgewater, NJ</a:t>
            </a:r>
            <a:endParaRPr lang="en-US" sz="2000" dirty="0"/>
          </a:p>
          <a:p>
            <a:pPr lvl="2">
              <a:buFont typeface="Arial" panose="020B0604020202020204" pitchFamily="34" charset="0"/>
              <a:buChar char="•"/>
            </a:pPr>
            <a:r>
              <a:rPr lang="en-US" sz="2000" dirty="0"/>
              <a:t>13 Dec 2024 for the January 2025 Telecon</a:t>
            </a:r>
            <a:endParaRPr lang="en-US" sz="2000" dirty="0">
              <a:effectLst/>
            </a:endParaRPr>
          </a:p>
          <a:p>
            <a:pPr marL="914400" lvl="2" indent="0"/>
            <a:br>
              <a:rPr lang="en-US" altLang="en-US" sz="2200" dirty="0"/>
            </a:br>
            <a:endParaRPr lang="en-US" altLang="en-US" sz="2200" dirty="0"/>
          </a:p>
          <a:p>
            <a:pPr marL="285750" indent="-285750"/>
            <a:endParaRPr lang="en-US" dirty="0"/>
          </a:p>
        </p:txBody>
      </p:sp>
      <p:sp>
        <p:nvSpPr>
          <p:cNvPr id="7" name="Footer Placeholder 6">
            <a:extLst>
              <a:ext uri="{FF2B5EF4-FFF2-40B4-BE49-F238E27FC236}">
                <a16:creationId xmlns:a16="http://schemas.microsoft.com/office/drawing/2014/main" id="{20F701F1-9821-4F2A-81E3-AC543E3646F7}"/>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0DC5557A-FE4A-4F40-8FCE-B5322C230E2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AC3B6875-196B-4A6B-B6BB-81A32B8C428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57374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23</TotalTime>
  <Words>2773</Words>
  <Application>Microsoft Office PowerPoint</Application>
  <PresentationFormat>Widescreen</PresentationFormat>
  <Paragraphs>584</Paragraphs>
  <Slides>29</Slides>
  <Notes>18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1" baseType="lpstr">
      <vt:lpstr>微软雅黑</vt:lpstr>
      <vt:lpstr>MS Gothic</vt:lpstr>
      <vt:lpstr>MS PGothic</vt:lpstr>
      <vt:lpstr>MS PGothic</vt:lpstr>
      <vt:lpstr>宋体</vt:lpstr>
      <vt:lpstr>Arial</vt:lpstr>
      <vt:lpstr>Arial Unicode MS</vt:lpstr>
      <vt:lpstr>Calibri</vt:lpstr>
      <vt:lpstr>Times New Roman</vt:lpstr>
      <vt:lpstr>Wingdings</vt:lpstr>
      <vt:lpstr>Office Theme</vt:lpstr>
      <vt:lpstr>Document</vt:lpstr>
      <vt:lpstr>WG11 Opening Report Snapshot Slides May 2024</vt:lpstr>
      <vt:lpstr>Abstract</vt:lpstr>
      <vt:lpstr>Editors’ meeting - May 2024</vt:lpstr>
      <vt:lpstr>ANA Status - May 2024</vt:lpstr>
      <vt:lpstr>ARC (Architecture) – May 2024</vt:lpstr>
      <vt:lpstr>ARC (Architecture) – May 2024</vt:lpstr>
      <vt:lpstr>Coex SC (Coexistence) – May 2024 </vt:lpstr>
      <vt:lpstr>Coex SC (Coexistence) – May 2024 (cont.) </vt:lpstr>
      <vt:lpstr>PAR Review SC – May 2024 Snapshot Chair: Jon Rosdahl</vt:lpstr>
      <vt:lpstr>802.11 WNG – May 2024</vt:lpstr>
      <vt:lpstr>IEEE 802 JTC1 SC will meet once on Tue, 14 May 2024 @ 4 pm CEST</vt:lpstr>
      <vt:lpstr>A large number of IEEE 802 submissions ought to be in the PSDO balloting &amp; publication process – but…</vt:lpstr>
      <vt:lpstr>IEEE 802 has 151 standards in or through the PSDO pipeline</vt:lpstr>
      <vt:lpstr>TGme (Maintenance) Summary </vt:lpstr>
      <vt:lpstr>TGbe (Extremely High Throughput)</vt:lpstr>
      <vt:lpstr>TGbe May F2F Schedule</vt:lpstr>
      <vt:lpstr>TGbf (WLAN Sensing) – May 2024</vt:lpstr>
      <vt:lpstr>PowerPoint Presentation</vt:lpstr>
      <vt:lpstr>TGbh (Random and Changing MAC Addresses) – May 2024</vt:lpstr>
      <vt:lpstr>IEEE 802.11 TGbi – May 2024</vt:lpstr>
      <vt:lpstr>TGbk 320MHz Positioning</vt:lpstr>
      <vt:lpstr>TGbk 320MHz Positioning</vt:lpstr>
      <vt:lpstr>TGbk 320MHz Positioning</vt:lpstr>
      <vt:lpstr>TGbn (Ultra High Reliability)</vt:lpstr>
      <vt:lpstr>TGbn May F2F Schedule</vt:lpstr>
      <vt:lpstr>TGbp Snapshot for May 2024 IEEE 802 Interim</vt:lpstr>
      <vt:lpstr>IMMW SG – Integrated mmWave – May 2024</vt:lpstr>
      <vt:lpstr>IEEE 802.11 AIML SC – May 2024 Artificial Intelligence and Machine Learning </vt:lpstr>
      <vt:lpstr>ITU AHG (ITU Liaison)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191</cp:revision>
  <cp:lastPrinted>1601-01-01T00:00:00Z</cp:lastPrinted>
  <dcterms:created xsi:type="dcterms:W3CDTF">2018-05-02T19:26:26Z</dcterms:created>
  <dcterms:modified xsi:type="dcterms:W3CDTF">2024-05-12T16:21:54Z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1715528219</vt:lpwstr>
  </property>
</Properties>
</file>