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41"/>
  </p:notesMasterIdLst>
  <p:handoutMasterIdLst>
    <p:handoutMasterId r:id="rId42"/>
  </p:handoutMasterIdLst>
  <p:sldIdLst>
    <p:sldId id="269" r:id="rId3"/>
    <p:sldId id="370" r:id="rId4"/>
    <p:sldId id="427" r:id="rId5"/>
    <p:sldId id="428" r:id="rId6"/>
    <p:sldId id="464" r:id="rId7"/>
    <p:sldId id="465" r:id="rId8"/>
    <p:sldId id="285" r:id="rId9"/>
    <p:sldId id="286" r:id="rId10"/>
    <p:sldId id="436" r:id="rId11"/>
    <p:sldId id="482" r:id="rId12"/>
    <p:sldId id="556" r:id="rId13"/>
    <p:sldId id="280" r:id="rId14"/>
    <p:sldId id="555" r:id="rId15"/>
    <p:sldId id="479" r:id="rId16"/>
    <p:sldId id="485" r:id="rId17"/>
    <p:sldId id="487" r:id="rId18"/>
    <p:sldId id="486" r:id="rId19"/>
    <p:sldId id="488" r:id="rId20"/>
    <p:sldId id="489" r:id="rId21"/>
    <p:sldId id="480" r:id="rId22"/>
    <p:sldId id="557" r:id="rId23"/>
    <p:sldId id="551" r:id="rId24"/>
    <p:sldId id="404" r:id="rId25"/>
    <p:sldId id="430" r:id="rId26"/>
    <p:sldId id="406" r:id="rId27"/>
    <p:sldId id="451" r:id="rId28"/>
    <p:sldId id="476" r:id="rId29"/>
    <p:sldId id="472" r:id="rId30"/>
    <p:sldId id="492" r:id="rId31"/>
    <p:sldId id="409" r:id="rId32"/>
    <p:sldId id="455" r:id="rId33"/>
    <p:sldId id="474" r:id="rId34"/>
    <p:sldId id="475" r:id="rId35"/>
    <p:sldId id="554" r:id="rId36"/>
    <p:sldId id="553" r:id="rId37"/>
    <p:sldId id="454" r:id="rId38"/>
    <p:sldId id="478" r:id="rId39"/>
    <p:sldId id="490" r:id="rId40"/>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2FBFC"/>
    <a:srgbClr val="00FFFF"/>
    <a:srgbClr val="00CC99"/>
    <a:srgbClr val="FF33CC"/>
    <a:srgbClr val="66FF99"/>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B52AC-E252-4169-ADE2-4607E4A049FA}" v="3" dt="2024-05-16T19:12:24.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2643" autoAdjust="0"/>
  </p:normalViewPr>
  <p:slideViewPr>
    <p:cSldViewPr>
      <p:cViewPr varScale="1">
        <p:scale>
          <a:sx n="95" d="100"/>
          <a:sy n="95" d="100"/>
        </p:scale>
        <p:origin x="298" y="53"/>
      </p:cViewPr>
      <p:guideLst>
        <p:guide orient="horz" pos="2160"/>
        <p:guide pos="3840"/>
      </p:guideLst>
    </p:cSldViewPr>
  </p:slideViewPr>
  <p:outlineViewPr>
    <p:cViewPr>
      <p:scale>
        <a:sx n="33" d="100"/>
        <a:sy n="33" d="100"/>
      </p:scale>
      <p:origin x="0" y="-7002"/>
    </p:cViewPr>
  </p:outlineViewPr>
  <p:notesTextViewPr>
    <p:cViewPr>
      <p:scale>
        <a:sx n="100" d="100"/>
        <a:sy n="100" d="100"/>
      </p:scale>
      <p:origin x="0" y="0"/>
    </p:cViewPr>
  </p:notesTextViewPr>
  <p:sorterViewPr>
    <p:cViewPr varScale="1">
      <p:scale>
        <a:sx n="1" d="1"/>
        <a:sy n="1" d="1"/>
      </p:scale>
      <p:origin x="0" y="-2707"/>
    </p:cViewPr>
  </p:sorterViewPr>
  <p:notesViewPr>
    <p:cSldViewPr>
      <p:cViewPr>
        <p:scale>
          <a:sx n="100" d="100"/>
          <a:sy n="100" d="100"/>
        </p:scale>
        <p:origin x="3552" y="-40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Dorothy Stanley, HP Enterprise</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F32D01EB-7F25-48B6-9547-ECE47E752835}" type="slidenum">
              <a:rPr lang="en-US" altLang="en-US"/>
              <a:pPr>
                <a:defRPr/>
              </a:pPr>
              <a:t>‹#›</a:t>
            </a:fld>
            <a:endParaRPr lang="en-US" alt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46927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Dorothy Stanley, HP Enterprise</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2D9A1103-2536-4E94-B60E-B659F7EE337B}" type="slidenum">
              <a:rPr lang="en-US" altLang="en-US"/>
              <a:pPr>
                <a:defRPr/>
              </a:pPr>
              <a:t>‹#›</a:t>
            </a:fld>
            <a:endParaRPr lang="en-US" alt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6534498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514D2267-1DDB-45C3-B02A-3D1475216CF1}" type="slidenum">
              <a:rPr lang="en-US" altLang="en-US" sz="1200" b="0" smtClean="0"/>
              <a:pPr/>
              <a:t>1</a:t>
            </a:fld>
            <a:endParaRPr lang="en-US" altLang="en-US" sz="1200" b="0"/>
          </a:p>
        </p:txBody>
      </p:sp>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86536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11</a:t>
            </a:fld>
            <a:endParaRPr lang="en-US" altLang="en-US"/>
          </a:p>
        </p:txBody>
      </p:sp>
    </p:spTree>
    <p:extLst>
      <p:ext uri="{BB962C8B-B14F-4D97-AF65-F5344CB8AC3E}">
        <p14:creationId xmlns:p14="http://schemas.microsoft.com/office/powerpoint/2010/main" val="417505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14</a:t>
            </a:fld>
            <a:endParaRPr lang="en-US" altLang="en-US"/>
          </a:p>
        </p:txBody>
      </p:sp>
    </p:spTree>
    <p:extLst>
      <p:ext uri="{BB962C8B-B14F-4D97-AF65-F5344CB8AC3E}">
        <p14:creationId xmlns:p14="http://schemas.microsoft.com/office/powerpoint/2010/main" val="192564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422920" y="904398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15</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404233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286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16</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438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268712" y="9041884"/>
            <a:ext cx="19447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17</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84094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18</a:t>
            </a:fld>
            <a:endParaRPr lang="en-US" altLang="en-US" sz="1200" b="0"/>
          </a:p>
        </p:txBody>
      </p:sp>
    </p:spTree>
    <p:extLst>
      <p:ext uri="{BB962C8B-B14F-4D97-AF65-F5344CB8AC3E}">
        <p14:creationId xmlns:p14="http://schemas.microsoft.com/office/powerpoint/2010/main" val="221591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19</a:t>
            </a:fld>
            <a:endParaRPr lang="en-US" altLang="en-US"/>
          </a:p>
        </p:txBody>
      </p:sp>
    </p:spTree>
    <p:extLst>
      <p:ext uri="{BB962C8B-B14F-4D97-AF65-F5344CB8AC3E}">
        <p14:creationId xmlns:p14="http://schemas.microsoft.com/office/powerpoint/2010/main" val="110522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20</a:t>
            </a:fld>
            <a:endParaRPr lang="en-US" altLang="en-US"/>
          </a:p>
        </p:txBody>
      </p:sp>
    </p:spTree>
    <p:extLst>
      <p:ext uri="{BB962C8B-B14F-4D97-AF65-F5344CB8AC3E}">
        <p14:creationId xmlns:p14="http://schemas.microsoft.com/office/powerpoint/2010/main" val="289038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22</a:t>
            </a:fld>
            <a:endParaRPr lang="en-US" altLang="en-US"/>
          </a:p>
        </p:txBody>
      </p:sp>
    </p:spTree>
    <p:extLst>
      <p:ext uri="{BB962C8B-B14F-4D97-AF65-F5344CB8AC3E}">
        <p14:creationId xmlns:p14="http://schemas.microsoft.com/office/powerpoint/2010/main" val="259576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a:t>
            </a:fld>
            <a:endParaRPr lang="en-US" altLang="en-US"/>
          </a:p>
        </p:txBody>
      </p:sp>
    </p:spTree>
    <p:extLst>
      <p:ext uri="{BB962C8B-B14F-4D97-AF65-F5344CB8AC3E}">
        <p14:creationId xmlns:p14="http://schemas.microsoft.com/office/powerpoint/2010/main" val="313989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F722053-C1A8-4599-BDA8-525F09FEB6F0}" type="slidenum">
              <a:rPr lang="en-US" altLang="en-US" sz="1200" b="0" smtClean="0"/>
              <a:pPr/>
              <a:t>23</a:t>
            </a:fld>
            <a:endParaRPr lang="en-US" altLang="en-US" sz="1200" b="0"/>
          </a:p>
        </p:txBody>
      </p:sp>
    </p:spTree>
    <p:extLst>
      <p:ext uri="{BB962C8B-B14F-4D97-AF65-F5344CB8AC3E}">
        <p14:creationId xmlns:p14="http://schemas.microsoft.com/office/powerpoint/2010/main" val="153702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4579" name="Rectangle 2"/>
          <p:cNvSpPr>
            <a:spLocks noGrp="1" noChangeArrowheads="1"/>
          </p:cNvSpPr>
          <p:nvPr>
            <p:ph type="hdr" sz="quarter"/>
          </p:nvPr>
        </p:nvSpPr>
        <p:spPr>
          <a:xfrm>
            <a:off x="3968749" y="73024"/>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4581" name="Rectangle 6"/>
          <p:cNvSpPr>
            <a:spLocks noGrp="1" noChangeArrowheads="1"/>
          </p:cNvSpPr>
          <p:nvPr>
            <p:ph type="ftr" sz="quarter" idx="4"/>
          </p:nvPr>
        </p:nvSpPr>
        <p:spPr>
          <a:xfrm>
            <a:off x="4114800" y="8991600"/>
            <a:ext cx="2054225"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4582" name="Rectangle 7"/>
          <p:cNvSpPr>
            <a:spLocks noGrp="1" noChangeArrowheads="1"/>
          </p:cNvSpPr>
          <p:nvPr>
            <p:ph type="sldNum" sz="quarter" idx="5"/>
          </p:nvPr>
        </p:nvSpPr>
        <p:spPr>
          <a:xfrm>
            <a:off x="3429000" y="9020176"/>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EE2D4A70-DD09-4D31-9FFE-3F14881DB165}" type="slidenum">
              <a:rPr lang="en-US" altLang="en-US" sz="1200" b="0" smtClean="0"/>
              <a:pPr/>
              <a:t>24</a:t>
            </a:fld>
            <a:endParaRPr lang="en-US" altLang="en-US" sz="1200" b="0" dirty="0"/>
          </a:p>
        </p:txBody>
      </p:sp>
      <p:sp>
        <p:nvSpPr>
          <p:cNvPr id="24583" name="Rectangle 2"/>
          <p:cNvSpPr>
            <a:spLocks noGrp="1" noRot="1" noChangeAspect="1" noChangeArrowheads="1" noTextEdit="1"/>
          </p:cNvSpPr>
          <p:nvPr>
            <p:ph type="sldImg"/>
          </p:nvPr>
        </p:nvSpPr>
        <p:spPr>
          <a:ln/>
        </p:spPr>
      </p:sp>
      <p:sp>
        <p:nvSpPr>
          <p:cNvPr id="24584" name="Rectangle 3"/>
          <p:cNvSpPr>
            <a:spLocks noGrp="1" noChangeArrowheads="1"/>
          </p:cNvSpPr>
          <p:nvPr>
            <p:ph type="body" idx="1"/>
          </p:nvPr>
        </p:nvSpPr>
        <p:spPr>
          <a:xfrm>
            <a:off x="1238250" y="4429125"/>
            <a:ext cx="50292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46296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6627" name="Slide Image Placeholder 1"/>
          <p:cNvSpPr>
            <a:spLocks noGrp="1" noRot="1" noChangeAspect="1" noTextEdit="1"/>
          </p:cNvSpPr>
          <p:nvPr>
            <p:ph type="sldImg"/>
          </p:nvPr>
        </p:nvSpPr>
        <p:spPr>
          <a:xfrm>
            <a:off x="1068388" y="1039813"/>
            <a:ext cx="4702175" cy="2646362"/>
          </a:xfrm>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9" name="Header Placeholder 3"/>
          <p:cNvSpPr>
            <a:spLocks noGrp="1"/>
          </p:cNvSpPr>
          <p:nvPr>
            <p:ph type="hdr" sz="quarter"/>
          </p:nvPr>
        </p:nvSpPr>
        <p:spPr>
          <a:xfrm>
            <a:off x="4071143"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6631"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6632" name="Slide Number Placeholder 6"/>
          <p:cNvSpPr>
            <a:spLocks noGrp="1"/>
          </p:cNvSpPr>
          <p:nvPr>
            <p:ph type="sldNum" sz="quarter" idx="5"/>
          </p:nvPr>
        </p:nvSpPr>
        <p:spPr>
          <a:xfrm>
            <a:off x="3180556" y="90678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81D88D78-9193-4EC7-928C-99499C84AFE4}" type="slidenum">
              <a:rPr lang="en-US" altLang="en-US" sz="1200" b="0" smtClean="0"/>
              <a:pPr/>
              <a:t>25</a:t>
            </a:fld>
            <a:endParaRPr lang="en-US" altLang="en-US" sz="1200" b="0" dirty="0"/>
          </a:p>
        </p:txBody>
      </p:sp>
    </p:spTree>
    <p:extLst>
      <p:ext uri="{BB962C8B-B14F-4D97-AF65-F5344CB8AC3E}">
        <p14:creationId xmlns:p14="http://schemas.microsoft.com/office/powerpoint/2010/main" val="92697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26</a:t>
            </a:fld>
            <a:endParaRPr lang="en-US" altLang="en-US" sz="1200" b="0" dirty="0"/>
          </a:p>
        </p:txBody>
      </p:sp>
    </p:spTree>
    <p:extLst>
      <p:ext uri="{BB962C8B-B14F-4D97-AF65-F5344CB8AC3E}">
        <p14:creationId xmlns:p14="http://schemas.microsoft.com/office/powerpoint/2010/main" val="112624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27</a:t>
            </a:fld>
            <a:endParaRPr lang="en-US" altLang="en-US"/>
          </a:p>
        </p:txBody>
      </p:sp>
    </p:spTree>
    <p:extLst>
      <p:ext uri="{BB962C8B-B14F-4D97-AF65-F5344CB8AC3E}">
        <p14:creationId xmlns:p14="http://schemas.microsoft.com/office/powerpoint/2010/main" val="4159920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1747" name="Slide Image Placeholder 1"/>
          <p:cNvSpPr>
            <a:spLocks noGrp="1" noRot="1" noChangeAspect="1" noTextEdit="1"/>
          </p:cNvSpPr>
          <p:nvPr>
            <p:ph type="sldImg"/>
          </p:nvPr>
        </p:nvSpPr>
        <p:spPr>
          <a:xfrm>
            <a:off x="1030288" y="762000"/>
            <a:ext cx="4702175" cy="2646363"/>
          </a:xfrm>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9" name="Header Placeholder 3"/>
          <p:cNvSpPr>
            <a:spLocks noGrp="1"/>
          </p:cNvSpPr>
          <p:nvPr>
            <p:ph type="hdr" sz="quarter"/>
          </p:nvPr>
        </p:nvSpPr>
        <p:spPr>
          <a:xfrm>
            <a:off x="4495800" y="3571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31751" name="Footer Placeholder 5"/>
          <p:cNvSpPr>
            <a:spLocks noGrp="1"/>
          </p:cNvSpPr>
          <p:nvPr>
            <p:ph type="ftr" sz="quarter" idx="4"/>
          </p:nvPr>
        </p:nvSpPr>
        <p:spPr>
          <a:xfrm>
            <a:off x="4267200" y="9051131"/>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31752" name="Slide Number Placeholder 6"/>
          <p:cNvSpPr>
            <a:spLocks noGrp="1"/>
          </p:cNvSpPr>
          <p:nvPr>
            <p:ph type="sldNum" sz="quarter" idx="5"/>
          </p:nvPr>
        </p:nvSpPr>
        <p:spPr>
          <a:xfrm>
            <a:off x="2885281" y="9051131"/>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96A2EC4A-26C0-4D19-B3B4-38491F7E6F6E}" type="slidenum">
              <a:rPr lang="en-US" altLang="en-US" sz="1200" b="0" smtClean="0"/>
              <a:pPr/>
              <a:t>28</a:t>
            </a:fld>
            <a:endParaRPr lang="en-US" altLang="en-US" sz="1200" b="0" dirty="0"/>
          </a:p>
        </p:txBody>
      </p:sp>
    </p:spTree>
    <p:extLst>
      <p:ext uri="{BB962C8B-B14F-4D97-AF65-F5344CB8AC3E}">
        <p14:creationId xmlns:p14="http://schemas.microsoft.com/office/powerpoint/2010/main" val="179386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29</a:t>
            </a:fld>
            <a:endParaRPr lang="en-US" altLang="en-US"/>
          </a:p>
        </p:txBody>
      </p:sp>
    </p:spTree>
    <p:extLst>
      <p:ext uri="{BB962C8B-B14F-4D97-AF65-F5344CB8AC3E}">
        <p14:creationId xmlns:p14="http://schemas.microsoft.com/office/powerpoint/2010/main" val="1133190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348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043BC31-E8A9-4A17-AB65-414294921501}" type="slidenum">
              <a:rPr lang="en-US" altLang="en-US" sz="1200" b="0" smtClean="0"/>
              <a:pPr/>
              <a:t>30</a:t>
            </a:fld>
            <a:endParaRPr lang="en-US" altLang="en-US" sz="1200" b="0"/>
          </a:p>
        </p:txBody>
      </p:sp>
    </p:spTree>
    <p:extLst>
      <p:ext uri="{BB962C8B-B14F-4D97-AF65-F5344CB8AC3E}">
        <p14:creationId xmlns:p14="http://schemas.microsoft.com/office/powerpoint/2010/main" val="3513957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31</a:t>
            </a:fld>
            <a:endParaRPr lang="en-US" altLang="en-US"/>
          </a:p>
        </p:txBody>
      </p:sp>
    </p:spTree>
    <p:extLst>
      <p:ext uri="{BB962C8B-B14F-4D97-AF65-F5344CB8AC3E}">
        <p14:creationId xmlns:p14="http://schemas.microsoft.com/office/powerpoint/2010/main" val="2776057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32</a:t>
            </a:fld>
            <a:endParaRPr lang="en-US" altLang="en-US"/>
          </a:p>
        </p:txBody>
      </p:sp>
    </p:spTree>
    <p:extLst>
      <p:ext uri="{BB962C8B-B14F-4D97-AF65-F5344CB8AC3E}">
        <p14:creationId xmlns:p14="http://schemas.microsoft.com/office/powerpoint/2010/main" val="133077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a:t>
            </a:fld>
            <a:endParaRPr lang="en-US" altLang="en-US"/>
          </a:p>
        </p:txBody>
      </p:sp>
    </p:spTree>
    <p:extLst>
      <p:ext uri="{BB962C8B-B14F-4D97-AF65-F5344CB8AC3E}">
        <p14:creationId xmlns:p14="http://schemas.microsoft.com/office/powerpoint/2010/main" val="416806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409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09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409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1A27690-432F-4C83-8536-CEA930C02E6B}" type="slidenum">
              <a:rPr lang="en-US" altLang="en-US" sz="1200" b="0" smtClean="0"/>
              <a:pPr/>
              <a:t>33</a:t>
            </a:fld>
            <a:endParaRPr lang="en-US" altLang="en-US" sz="1200" b="0"/>
          </a:p>
        </p:txBody>
      </p:sp>
    </p:spTree>
    <p:extLst>
      <p:ext uri="{BB962C8B-B14F-4D97-AF65-F5344CB8AC3E}">
        <p14:creationId xmlns:p14="http://schemas.microsoft.com/office/powerpoint/2010/main" val="985855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1747" name="Slide Image Placeholder 1"/>
          <p:cNvSpPr>
            <a:spLocks noGrp="1" noRot="1" noChangeAspect="1" noTextEdit="1"/>
          </p:cNvSpPr>
          <p:nvPr>
            <p:ph type="sldImg"/>
          </p:nvPr>
        </p:nvSpPr>
        <p:spPr>
          <a:xfrm>
            <a:off x="1030288" y="762000"/>
            <a:ext cx="4702175" cy="2646363"/>
          </a:xfrm>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9" name="Header Placeholder 3"/>
          <p:cNvSpPr>
            <a:spLocks noGrp="1"/>
          </p:cNvSpPr>
          <p:nvPr>
            <p:ph type="hdr" sz="quarter"/>
          </p:nvPr>
        </p:nvSpPr>
        <p:spPr>
          <a:xfrm>
            <a:off x="4495800" y="3571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31751" name="Footer Placeholder 5"/>
          <p:cNvSpPr>
            <a:spLocks noGrp="1"/>
          </p:cNvSpPr>
          <p:nvPr>
            <p:ph type="ftr" sz="quarter" idx="4"/>
          </p:nvPr>
        </p:nvSpPr>
        <p:spPr>
          <a:xfrm>
            <a:off x="4267200" y="9051131"/>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31752" name="Slide Number Placeholder 6"/>
          <p:cNvSpPr>
            <a:spLocks noGrp="1"/>
          </p:cNvSpPr>
          <p:nvPr>
            <p:ph type="sldNum" sz="quarter" idx="5"/>
          </p:nvPr>
        </p:nvSpPr>
        <p:spPr>
          <a:xfrm>
            <a:off x="2885281" y="9051131"/>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96A2EC4A-26C0-4D19-B3B4-38491F7E6F6E}" type="slidenum">
              <a:rPr lang="en-US" altLang="en-US" sz="1200" b="0" smtClean="0"/>
              <a:pPr/>
              <a:t>34</a:t>
            </a:fld>
            <a:endParaRPr lang="en-US" altLang="en-US" sz="1200" b="0" dirty="0"/>
          </a:p>
        </p:txBody>
      </p:sp>
    </p:spTree>
    <p:extLst>
      <p:ext uri="{BB962C8B-B14F-4D97-AF65-F5344CB8AC3E}">
        <p14:creationId xmlns:p14="http://schemas.microsoft.com/office/powerpoint/2010/main" val="1968429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35</a:t>
            </a:fld>
            <a:endParaRPr lang="en-US" altLang="en-US" sz="1200" b="0" dirty="0"/>
          </a:p>
        </p:txBody>
      </p:sp>
    </p:spTree>
    <p:extLst>
      <p:ext uri="{BB962C8B-B14F-4D97-AF65-F5344CB8AC3E}">
        <p14:creationId xmlns:p14="http://schemas.microsoft.com/office/powerpoint/2010/main" val="4202270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3011" name="Slide Image Placeholder 1"/>
          <p:cNvSpPr>
            <a:spLocks noGrp="1" noRot="1" noChangeAspect="1" noTextEdit="1"/>
          </p:cNvSpPr>
          <p:nvPr>
            <p:ph type="sldImg"/>
          </p:nvPr>
        </p:nvSpPr>
        <p:spPr>
          <a:xfrm>
            <a:off x="1049338" y="695325"/>
            <a:ext cx="4702175" cy="2646363"/>
          </a:xfrm>
          <a:ln/>
        </p:spPr>
      </p:sp>
      <p:sp>
        <p:nvSpPr>
          <p:cNvPr id="430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3" name="Header Placeholder 3"/>
          <p:cNvSpPr>
            <a:spLocks noGrp="1"/>
          </p:cNvSpPr>
          <p:nvPr>
            <p:ph type="hdr" sz="quarter"/>
          </p:nvPr>
        </p:nvSpPr>
        <p:spPr>
          <a:xfrm>
            <a:off x="3968749" y="53975"/>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3015"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3016"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414BF364-3CA9-408D-B83D-20807EDDEFE2}" type="slidenum">
              <a:rPr lang="en-US" altLang="en-US" sz="1200" b="0" smtClean="0"/>
              <a:pPr/>
              <a:t>36</a:t>
            </a:fld>
            <a:endParaRPr lang="en-US" altLang="en-US" sz="1200" b="0" dirty="0"/>
          </a:p>
        </p:txBody>
      </p:sp>
    </p:spTree>
    <p:extLst>
      <p:ext uri="{BB962C8B-B14F-4D97-AF65-F5344CB8AC3E}">
        <p14:creationId xmlns:p14="http://schemas.microsoft.com/office/powerpoint/2010/main" val="3211772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5059" name="Slide Image Placeholder 1"/>
          <p:cNvSpPr>
            <a:spLocks noGrp="1" noRot="1" noChangeAspect="1" noTextEdit="1"/>
          </p:cNvSpPr>
          <p:nvPr>
            <p:ph type="sldImg"/>
          </p:nvPr>
        </p:nvSpPr>
        <p:spPr>
          <a:xfrm>
            <a:off x="1049338" y="1039813"/>
            <a:ext cx="4702175" cy="2646362"/>
          </a:xfrm>
          <a:ln/>
        </p:spPr>
      </p:sp>
      <p:sp>
        <p:nvSpPr>
          <p:cNvPr id="450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1" name="Header Placeholder 3"/>
          <p:cNvSpPr>
            <a:spLocks noGrp="1"/>
          </p:cNvSpPr>
          <p:nvPr>
            <p:ph type="hdr" sz="quarter"/>
          </p:nvPr>
        </p:nvSpPr>
        <p:spPr>
          <a:xfrm>
            <a:off x="3875087"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5063"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5064"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363F752B-CC74-4873-BFBA-FBE640B8FF2F}" type="slidenum">
              <a:rPr lang="en-US" altLang="en-US" sz="1200" b="0" smtClean="0"/>
              <a:pPr/>
              <a:t>37</a:t>
            </a:fld>
            <a:endParaRPr lang="en-US" altLang="en-US" sz="1200" b="0" dirty="0"/>
          </a:p>
        </p:txBody>
      </p:sp>
    </p:spTree>
    <p:extLst>
      <p:ext uri="{BB962C8B-B14F-4D97-AF65-F5344CB8AC3E}">
        <p14:creationId xmlns:p14="http://schemas.microsoft.com/office/powerpoint/2010/main" val="427513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1020763" y="6985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4481513" y="88900"/>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267200" y="90170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276600" y="90170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38</a:t>
            </a:fld>
            <a:endParaRPr lang="en-US" altLang="en-US" sz="1200" b="0" dirty="0"/>
          </a:p>
        </p:txBody>
      </p:sp>
    </p:spTree>
    <p:extLst>
      <p:ext uri="{BB962C8B-B14F-4D97-AF65-F5344CB8AC3E}">
        <p14:creationId xmlns:p14="http://schemas.microsoft.com/office/powerpoint/2010/main" val="24067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759470" y="9057273"/>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4</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110018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422920" y="900776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5</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6702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667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6</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8943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802.11-24/0277r0</a:t>
            </a:r>
          </a:p>
        </p:txBody>
      </p:sp>
      <p:sp>
        <p:nvSpPr>
          <p:cNvPr id="5" name="Date Placeholder 4"/>
          <p:cNvSpPr>
            <a:spLocks noGrp="1"/>
          </p:cNvSpPr>
          <p:nvPr>
            <p:ph type="dt" idx="11"/>
          </p:nvPr>
        </p:nvSpPr>
        <p:spPr/>
        <p:txBody>
          <a:bodyPr/>
          <a:lstStyle/>
          <a:p>
            <a:r>
              <a:rPr lang="en-US"/>
              <a:t>March 2024</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11018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9</a:t>
            </a:fld>
            <a:endParaRPr lang="en-US" altLang="en-US" sz="1200" b="0"/>
          </a:p>
        </p:txBody>
      </p:sp>
    </p:spTree>
    <p:extLst>
      <p:ext uri="{BB962C8B-B14F-4D97-AF65-F5344CB8AC3E}">
        <p14:creationId xmlns:p14="http://schemas.microsoft.com/office/powerpoint/2010/main" val="128570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10</a:t>
            </a:fld>
            <a:endParaRPr lang="en-US" altLang="en-US"/>
          </a:p>
        </p:txBody>
      </p:sp>
    </p:spTree>
    <p:extLst>
      <p:ext uri="{BB962C8B-B14F-4D97-AF65-F5344CB8AC3E}">
        <p14:creationId xmlns:p14="http://schemas.microsoft.com/office/powerpoint/2010/main" val="279736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79085C0-3381-47EE-9F50-DF48E4D023A3}" type="slidenum">
              <a:rPr lang="en-US" altLang="en-US"/>
              <a:pPr>
                <a:defRPr/>
              </a:pPr>
              <a:t>‹#›</a:t>
            </a:fld>
            <a:endParaRPr lang="en-US" altLang="en-US"/>
          </a:p>
        </p:txBody>
      </p:sp>
    </p:spTree>
    <p:extLst>
      <p:ext uri="{BB962C8B-B14F-4D97-AF65-F5344CB8AC3E}">
        <p14:creationId xmlns:p14="http://schemas.microsoft.com/office/powerpoint/2010/main" val="145129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CB2CE8D-115D-4F2F-B206-231B14B530EB}" type="slidenum">
              <a:rPr lang="en-US" altLang="en-US"/>
              <a:pPr>
                <a:defRPr/>
              </a:pPr>
              <a:t>‹#›</a:t>
            </a:fld>
            <a:endParaRPr lang="en-US" altLang="en-US"/>
          </a:p>
        </p:txBody>
      </p:sp>
    </p:spTree>
    <p:extLst>
      <p:ext uri="{BB962C8B-B14F-4D97-AF65-F5344CB8AC3E}">
        <p14:creationId xmlns:p14="http://schemas.microsoft.com/office/powerpoint/2010/main" val="220037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E0C9EBD9-E76E-4B5D-971B-99429F15E579}" type="slidenum">
              <a:rPr lang="en-US" altLang="en-US"/>
              <a:pPr>
                <a:defRPr/>
              </a:pPr>
              <a:t>‹#›</a:t>
            </a:fld>
            <a:endParaRPr lang="en-US" altLang="en-US"/>
          </a:p>
        </p:txBody>
      </p:sp>
    </p:spTree>
    <p:extLst>
      <p:ext uri="{BB962C8B-B14F-4D97-AF65-F5344CB8AC3E}">
        <p14:creationId xmlns:p14="http://schemas.microsoft.com/office/powerpoint/2010/main" val="122934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E452F00-EBCF-49EE-8542-CFF8BDCC98F7}" type="slidenum">
              <a:rPr lang="en-US" altLang="en-US"/>
              <a:pPr>
                <a:defRPr/>
              </a:pPr>
              <a:t>‹#›</a:t>
            </a:fld>
            <a:endParaRPr lang="en-US" altLang="en-US"/>
          </a:p>
        </p:txBody>
      </p:sp>
    </p:spTree>
    <p:extLst>
      <p:ext uri="{BB962C8B-B14F-4D97-AF65-F5344CB8AC3E}">
        <p14:creationId xmlns:p14="http://schemas.microsoft.com/office/powerpoint/2010/main" val="372905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F4CCFB4-BC65-47A7-914B-C33319914B17}" type="slidenum">
              <a:rPr lang="en-US" altLang="en-US"/>
              <a:pPr>
                <a:defRPr/>
              </a:pPr>
              <a:t>‹#›</a:t>
            </a:fld>
            <a:endParaRPr lang="en-US" altLang="en-US"/>
          </a:p>
        </p:txBody>
      </p:sp>
    </p:spTree>
    <p:extLst>
      <p:ext uri="{BB962C8B-B14F-4D97-AF65-F5344CB8AC3E}">
        <p14:creationId xmlns:p14="http://schemas.microsoft.com/office/powerpoint/2010/main" val="76295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647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AC724EA5-9331-4011-A2DD-DD49816F7ECC}" type="slidenum">
              <a:rPr lang="en-US" altLang="en-US"/>
              <a:pPr>
                <a:defRPr/>
              </a:pPr>
              <a:t>‹#›</a:t>
            </a:fld>
            <a:endParaRPr lang="en-US" altLang="en-US"/>
          </a:p>
        </p:txBody>
      </p:sp>
    </p:spTree>
    <p:extLst>
      <p:ext uri="{BB962C8B-B14F-4D97-AF65-F5344CB8AC3E}">
        <p14:creationId xmlns:p14="http://schemas.microsoft.com/office/powerpoint/2010/main" val="221371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EA6D9B1-BFFB-4C6F-B12B-6589C4DB61A7}" type="slidenum">
              <a:rPr lang="en-US" altLang="en-US"/>
              <a:pPr>
                <a:defRPr/>
              </a:pPr>
              <a:t>‹#›</a:t>
            </a:fld>
            <a:endParaRPr lang="en-US" altLang="en-US"/>
          </a:p>
        </p:txBody>
      </p:sp>
    </p:spTree>
    <p:extLst>
      <p:ext uri="{BB962C8B-B14F-4D97-AF65-F5344CB8AC3E}">
        <p14:creationId xmlns:p14="http://schemas.microsoft.com/office/powerpoint/2010/main" val="208876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9A0D8ED-1B4F-4E96-91C8-02912D24A1C7}" type="slidenum">
              <a:rPr lang="en-US" altLang="en-US"/>
              <a:pPr>
                <a:defRPr/>
              </a:pPr>
              <a:t>‹#›</a:t>
            </a:fld>
            <a:endParaRPr lang="en-US" altLang="en-US"/>
          </a:p>
        </p:txBody>
      </p:sp>
    </p:spTree>
    <p:extLst>
      <p:ext uri="{BB962C8B-B14F-4D97-AF65-F5344CB8AC3E}">
        <p14:creationId xmlns:p14="http://schemas.microsoft.com/office/powerpoint/2010/main" val="2956606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E13C6B4C-0E86-4691-A72D-38AF6E635232}" type="slidenum">
              <a:rPr lang="en-US" altLang="en-US"/>
              <a:pPr>
                <a:defRPr/>
              </a:pPr>
              <a:t>‹#›</a:t>
            </a:fld>
            <a:endParaRPr lang="en-US" altLang="en-US"/>
          </a:p>
        </p:txBody>
      </p:sp>
    </p:spTree>
    <p:extLst>
      <p:ext uri="{BB962C8B-B14F-4D97-AF65-F5344CB8AC3E}">
        <p14:creationId xmlns:p14="http://schemas.microsoft.com/office/powerpoint/2010/main" val="4014557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May 2024</a:t>
            </a:r>
          </a:p>
        </p:txBody>
      </p:sp>
      <p:sp>
        <p:nvSpPr>
          <p:cNvPr id="8" name="Footer Placeholder 4"/>
          <p:cNvSpPr>
            <a:spLocks noGrp="1"/>
          </p:cNvSpPr>
          <p:nvPr>
            <p:ph type="ftr" sz="quarter" idx="11"/>
          </p:nvPr>
        </p:nvSpPr>
        <p:spPr/>
        <p:txBody>
          <a:bodyPr/>
          <a:lstStyle>
            <a:lvl1pPr>
              <a:defRPr/>
            </a:lvl1pPr>
          </a:lstStyle>
          <a:p>
            <a:pPr>
              <a:defRPr/>
            </a:pPr>
            <a:r>
              <a:rPr lang="en-US"/>
              <a:t>Robert Stacey, Intel</a:t>
            </a:r>
          </a:p>
        </p:txBody>
      </p:sp>
      <p:sp>
        <p:nvSpPr>
          <p:cNvPr id="9" name="Slide Number Placeholder 5"/>
          <p:cNvSpPr>
            <a:spLocks noGrp="1"/>
          </p:cNvSpPr>
          <p:nvPr>
            <p:ph type="sldNum" sz="quarter" idx="12"/>
          </p:nvPr>
        </p:nvSpPr>
        <p:spPr/>
        <p:txBody>
          <a:bodyPr/>
          <a:lstStyle>
            <a:lvl1pPr>
              <a:defRPr/>
            </a:lvl1pPr>
          </a:lstStyle>
          <a:p>
            <a:pPr>
              <a:defRPr/>
            </a:pPr>
            <a:fld id="{5BB0A934-5EAC-4A76-B595-37B871897AB7}" type="slidenum">
              <a:rPr lang="en-US" altLang="en-US"/>
              <a:pPr>
                <a:defRPr/>
              </a:pPr>
              <a:t>‹#›</a:t>
            </a:fld>
            <a:endParaRPr lang="en-US" altLang="en-US"/>
          </a:p>
        </p:txBody>
      </p:sp>
    </p:spTree>
    <p:extLst>
      <p:ext uri="{BB962C8B-B14F-4D97-AF65-F5344CB8AC3E}">
        <p14:creationId xmlns:p14="http://schemas.microsoft.com/office/powerpoint/2010/main" val="53434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9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928688" y="332601"/>
            <a:ext cx="1340110" cy="276999"/>
          </a:xfrm>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415662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May 2024</a:t>
            </a:r>
          </a:p>
        </p:txBody>
      </p:sp>
      <p:sp>
        <p:nvSpPr>
          <p:cNvPr id="4" name="Footer Placeholder 4"/>
          <p:cNvSpPr>
            <a:spLocks noGrp="1"/>
          </p:cNvSpPr>
          <p:nvPr>
            <p:ph type="ftr" sz="quarter" idx="11"/>
          </p:nvPr>
        </p:nvSpPr>
        <p:spPr/>
        <p:txBody>
          <a:bodyPr/>
          <a:lstStyle>
            <a:lvl1pPr>
              <a:defRPr/>
            </a:lvl1pPr>
          </a:lstStyle>
          <a:p>
            <a:pPr>
              <a:defRPr/>
            </a:pPr>
            <a:r>
              <a:rPr lang="en-US"/>
              <a:t>Robert Stacey, Intel</a:t>
            </a:r>
          </a:p>
        </p:txBody>
      </p:sp>
      <p:sp>
        <p:nvSpPr>
          <p:cNvPr id="5" name="Slide Number Placeholder 5"/>
          <p:cNvSpPr>
            <a:spLocks noGrp="1"/>
          </p:cNvSpPr>
          <p:nvPr>
            <p:ph type="sldNum" sz="quarter" idx="12"/>
          </p:nvPr>
        </p:nvSpPr>
        <p:spPr/>
        <p:txBody>
          <a:bodyPr/>
          <a:lstStyle>
            <a:lvl1pPr>
              <a:defRPr/>
            </a:lvl1pPr>
          </a:lstStyle>
          <a:p>
            <a:pPr>
              <a:defRPr/>
            </a:pPr>
            <a:fld id="{234E2FE0-CFEF-4B8B-AE17-B496D949FD2B}" type="slidenum">
              <a:rPr lang="en-US" altLang="en-US"/>
              <a:pPr>
                <a:defRPr/>
              </a:pPr>
              <a:t>‹#›</a:t>
            </a:fld>
            <a:endParaRPr lang="en-US" altLang="en-US"/>
          </a:p>
        </p:txBody>
      </p:sp>
    </p:spTree>
    <p:extLst>
      <p:ext uri="{BB962C8B-B14F-4D97-AF65-F5344CB8AC3E}">
        <p14:creationId xmlns:p14="http://schemas.microsoft.com/office/powerpoint/2010/main" val="298263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May 2024</a:t>
            </a:r>
          </a:p>
        </p:txBody>
      </p:sp>
      <p:sp>
        <p:nvSpPr>
          <p:cNvPr id="3" name="Footer Placeholder 4"/>
          <p:cNvSpPr>
            <a:spLocks noGrp="1"/>
          </p:cNvSpPr>
          <p:nvPr>
            <p:ph type="ftr" sz="quarter" idx="11"/>
          </p:nvPr>
        </p:nvSpPr>
        <p:spPr/>
        <p:txBody>
          <a:bodyPr/>
          <a:lstStyle>
            <a:lvl1pPr>
              <a:defRPr/>
            </a:lvl1pPr>
          </a:lstStyle>
          <a:p>
            <a:pPr>
              <a:defRPr/>
            </a:pPr>
            <a:r>
              <a:rPr lang="en-US"/>
              <a:t>Robert Stacey, Intel</a:t>
            </a:r>
          </a:p>
        </p:txBody>
      </p:sp>
      <p:sp>
        <p:nvSpPr>
          <p:cNvPr id="4" name="Slide Number Placeholder 5"/>
          <p:cNvSpPr>
            <a:spLocks noGrp="1"/>
          </p:cNvSpPr>
          <p:nvPr>
            <p:ph type="sldNum" sz="quarter" idx="12"/>
          </p:nvPr>
        </p:nvSpPr>
        <p:spPr/>
        <p:txBody>
          <a:bodyPr/>
          <a:lstStyle>
            <a:lvl1pPr>
              <a:defRPr/>
            </a:lvl1pPr>
          </a:lstStyle>
          <a:p>
            <a:pPr>
              <a:defRPr/>
            </a:pPr>
            <a:fld id="{5F0B3E9C-1E6F-4B2E-A4AB-0EDE8C4E41AA}" type="slidenum">
              <a:rPr lang="en-US" altLang="en-US"/>
              <a:pPr>
                <a:defRPr/>
              </a:pPr>
              <a:t>‹#›</a:t>
            </a:fld>
            <a:endParaRPr lang="en-US" altLang="en-US"/>
          </a:p>
        </p:txBody>
      </p:sp>
    </p:spTree>
    <p:extLst>
      <p:ext uri="{BB962C8B-B14F-4D97-AF65-F5344CB8AC3E}">
        <p14:creationId xmlns:p14="http://schemas.microsoft.com/office/powerpoint/2010/main" val="3744703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3EEF58FC-A2BE-41A2-9F5D-6EC747F09625}" type="slidenum">
              <a:rPr lang="en-US" altLang="en-US"/>
              <a:pPr>
                <a:defRPr/>
              </a:pPr>
              <a:t>‹#›</a:t>
            </a:fld>
            <a:endParaRPr lang="en-US" altLang="en-US"/>
          </a:p>
        </p:txBody>
      </p:sp>
    </p:spTree>
    <p:extLst>
      <p:ext uri="{BB962C8B-B14F-4D97-AF65-F5344CB8AC3E}">
        <p14:creationId xmlns:p14="http://schemas.microsoft.com/office/powerpoint/2010/main" val="2213074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47868516-E3AE-4FDC-8239-E4FEAD1E9285}" type="slidenum">
              <a:rPr lang="en-US" altLang="en-US"/>
              <a:pPr>
                <a:defRPr/>
              </a:pPr>
              <a:t>‹#›</a:t>
            </a:fld>
            <a:endParaRPr lang="en-US" altLang="en-US"/>
          </a:p>
        </p:txBody>
      </p:sp>
    </p:spTree>
    <p:extLst>
      <p:ext uri="{BB962C8B-B14F-4D97-AF65-F5344CB8AC3E}">
        <p14:creationId xmlns:p14="http://schemas.microsoft.com/office/powerpoint/2010/main" val="2911484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293D0141-215E-4C0D-B007-BA5A2E532855}" type="slidenum">
              <a:rPr lang="en-US" altLang="en-US"/>
              <a:pPr>
                <a:defRPr/>
              </a:pPr>
              <a:t>‹#›</a:t>
            </a:fld>
            <a:endParaRPr lang="en-US" altLang="en-US"/>
          </a:p>
        </p:txBody>
      </p:sp>
    </p:spTree>
    <p:extLst>
      <p:ext uri="{BB962C8B-B14F-4D97-AF65-F5344CB8AC3E}">
        <p14:creationId xmlns:p14="http://schemas.microsoft.com/office/powerpoint/2010/main" val="2217783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BB73F91-DF1D-47FC-8010-79129E5E93E2}" type="slidenum">
              <a:rPr lang="en-US" altLang="en-US"/>
              <a:pPr>
                <a:defRPr/>
              </a:pPr>
              <a:t>‹#›</a:t>
            </a:fld>
            <a:endParaRPr lang="en-US" altLang="en-US"/>
          </a:p>
        </p:txBody>
      </p:sp>
    </p:spTree>
    <p:extLst>
      <p:ext uri="{BB962C8B-B14F-4D97-AF65-F5344CB8AC3E}">
        <p14:creationId xmlns:p14="http://schemas.microsoft.com/office/powerpoint/2010/main" val="13568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A3B30CF-F2D6-4DCF-BCED-DDF2CDD89A08}" type="slidenum">
              <a:rPr lang="en-US" altLang="en-US"/>
              <a:pPr>
                <a:defRPr/>
              </a:pPr>
              <a:t>‹#›</a:t>
            </a:fld>
            <a:endParaRPr lang="en-US" altLang="en-US"/>
          </a:p>
        </p:txBody>
      </p:sp>
    </p:spTree>
    <p:extLst>
      <p:ext uri="{BB962C8B-B14F-4D97-AF65-F5344CB8AC3E}">
        <p14:creationId xmlns:p14="http://schemas.microsoft.com/office/powerpoint/2010/main" val="277906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854F178E-4310-4203-9E86-A96D9C0B4099}" type="slidenum">
              <a:rPr lang="en-US" altLang="en-US"/>
              <a:pPr>
                <a:defRPr/>
              </a:pPr>
              <a:t>‹#›</a:t>
            </a:fld>
            <a:endParaRPr lang="en-US" altLang="en-US"/>
          </a:p>
        </p:txBody>
      </p:sp>
    </p:spTree>
    <p:extLst>
      <p:ext uri="{BB962C8B-B14F-4D97-AF65-F5344CB8AC3E}">
        <p14:creationId xmlns:p14="http://schemas.microsoft.com/office/powerpoint/2010/main" val="65806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92D9858C-CB20-4C45-A07A-9CB8B962AA8F}" type="slidenum">
              <a:rPr lang="en-US" altLang="en-US"/>
              <a:pPr>
                <a:defRPr/>
              </a:pPr>
              <a:t>‹#›</a:t>
            </a:fld>
            <a:endParaRPr lang="en-US" altLang="en-US"/>
          </a:p>
        </p:txBody>
      </p:sp>
    </p:spTree>
    <p:extLst>
      <p:ext uri="{BB962C8B-B14F-4D97-AF65-F5344CB8AC3E}">
        <p14:creationId xmlns:p14="http://schemas.microsoft.com/office/powerpoint/2010/main" val="146001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2699701F-5DA5-4E9E-BD4E-4A3D2F04CB4F}" type="slidenum">
              <a:rPr lang="en-US" altLang="en-US"/>
              <a:pPr>
                <a:defRPr/>
              </a:pPr>
              <a:t>‹#›</a:t>
            </a:fld>
            <a:endParaRPr lang="en-US" altLang="en-US"/>
          </a:p>
        </p:txBody>
      </p:sp>
    </p:spTree>
    <p:extLst>
      <p:ext uri="{BB962C8B-B14F-4D97-AF65-F5344CB8AC3E}">
        <p14:creationId xmlns:p14="http://schemas.microsoft.com/office/powerpoint/2010/main" val="247070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560A47D0-DF26-4855-9A6A-4E10AD0BCC9D}" type="slidenum">
              <a:rPr lang="en-US" altLang="en-US"/>
              <a:pPr>
                <a:defRPr/>
              </a:pPr>
              <a:t>‹#›</a:t>
            </a:fld>
            <a:endParaRPr lang="en-US" altLang="en-US"/>
          </a:p>
        </p:txBody>
      </p:sp>
    </p:spTree>
    <p:extLst>
      <p:ext uri="{BB962C8B-B14F-4D97-AF65-F5344CB8AC3E}">
        <p14:creationId xmlns:p14="http://schemas.microsoft.com/office/powerpoint/2010/main" val="350983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93FA6F65-AA9D-4312-ABC0-D5E96B7825C6}" type="slidenum">
              <a:rPr lang="en-US" altLang="en-US"/>
              <a:pPr>
                <a:defRPr/>
              </a:pPr>
              <a:t>‹#›</a:t>
            </a:fld>
            <a:endParaRPr lang="en-US" altLang="en-US"/>
          </a:p>
        </p:txBody>
      </p:sp>
    </p:spTree>
    <p:extLst>
      <p:ext uri="{BB962C8B-B14F-4D97-AF65-F5344CB8AC3E}">
        <p14:creationId xmlns:p14="http://schemas.microsoft.com/office/powerpoint/2010/main" val="81743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A5F514D-F93A-422D-9B44-58C80C24DE18}" type="slidenum">
              <a:rPr lang="en-US" altLang="en-US"/>
              <a:pPr>
                <a:defRPr/>
              </a:pPr>
              <a:t>‹#›</a:t>
            </a:fld>
            <a:endParaRPr lang="en-US" altLang="en-US"/>
          </a:p>
        </p:txBody>
      </p:sp>
    </p:spTree>
    <p:extLst>
      <p:ext uri="{BB962C8B-B14F-4D97-AF65-F5344CB8AC3E}">
        <p14:creationId xmlns:p14="http://schemas.microsoft.com/office/powerpoint/2010/main" val="109553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28688" y="333375"/>
            <a:ext cx="9683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a:t>May 2024</a:t>
            </a:r>
            <a:endParaRPr lang="en-US" dirty="0"/>
          </a:p>
        </p:txBody>
      </p:sp>
      <p:sp>
        <p:nvSpPr>
          <p:cNvPr id="1029" name="Rectangle 5"/>
          <p:cNvSpPr>
            <a:spLocks noGrp="1" noChangeArrowheads="1"/>
          </p:cNvSpPr>
          <p:nvPr>
            <p:ph type="ftr" sz="quarter" idx="3"/>
          </p:nvPr>
        </p:nvSpPr>
        <p:spPr bwMode="auto">
          <a:xfrm>
            <a:off x="9224963" y="6475413"/>
            <a:ext cx="2166937"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Robert Stacey, Intel</a:t>
            </a:r>
          </a:p>
        </p:txBody>
      </p:sp>
      <p:sp>
        <p:nvSpPr>
          <p:cNvPr id="1030" name="Rectangle 6"/>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4C1057FC-BFCB-4B3B-B599-E51ADEC40872}" type="slidenum">
              <a:rPr lang="en-US" altLang="en-US"/>
              <a:pPr>
                <a:defRPr/>
              </a:pPr>
              <a:t>‹#›</a:t>
            </a:fld>
            <a:endParaRPr lang="en-US" altLang="en-US"/>
          </a:p>
        </p:txBody>
      </p:sp>
      <p:sp>
        <p:nvSpPr>
          <p:cNvPr id="1031" name="Rectangle 7"/>
          <p:cNvSpPr>
            <a:spLocks noChangeArrowheads="1"/>
          </p:cNvSpPr>
          <p:nvPr/>
        </p:nvSpPr>
        <p:spPr bwMode="auto">
          <a:xfrm>
            <a:off x="7977123"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802.11-24/0708r1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9144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92689" r:id="rId1"/>
    <p:sldLayoutId id="2147492712" r:id="rId2"/>
    <p:sldLayoutId id="2147492690" r:id="rId3"/>
    <p:sldLayoutId id="2147492691" r:id="rId4"/>
    <p:sldLayoutId id="2147492692" r:id="rId5"/>
    <p:sldLayoutId id="2147492693" r:id="rId6"/>
    <p:sldLayoutId id="2147492694" r:id="rId7"/>
    <p:sldLayoutId id="2147492695" r:id="rId8"/>
    <p:sldLayoutId id="2147492696" r:id="rId9"/>
    <p:sldLayoutId id="2147492697" r:id="rId10"/>
    <p:sldLayoutId id="2147492698" r:id="rId11"/>
    <p:sldLayoutId id="2147492699" r:id="rId12"/>
    <p:sldLayoutId id="2147492700" r:id="rId13"/>
    <p:sldLayoutId id="2147492713"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May 2024</a:t>
            </a: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Robert Stacey, Intel</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AF2FFA-A583-4E8E-8EA0-A989558849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2701" r:id="rId1"/>
    <p:sldLayoutId id="2147492702" r:id="rId2"/>
    <p:sldLayoutId id="2147492703" r:id="rId3"/>
    <p:sldLayoutId id="2147492704" r:id="rId4"/>
    <p:sldLayoutId id="2147492705" r:id="rId5"/>
    <p:sldLayoutId id="2147492706" r:id="rId6"/>
    <p:sldLayoutId id="2147492707" r:id="rId7"/>
    <p:sldLayoutId id="2147492708" r:id="rId8"/>
    <p:sldLayoutId id="2147492709" r:id="rId9"/>
    <p:sldLayoutId id="2147492710" r:id="rId10"/>
    <p:sldLayoutId id="214749271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daniel.harkins@hpe.com" TargetMode="External"/><Relationship Id="rId5" Type="http://schemas.openxmlformats.org/officeDocument/2006/relationships/hyperlink" Target="mailto:paul.nikolich@att.net" TargetMode="External"/><Relationship Id="rId4" Type="http://schemas.openxmlformats.org/officeDocument/2006/relationships/hyperlink" Target="mailto:sohaib.ee@must.edu.p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24/11-24-07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daniel.harkins@hpe.com" TargetMode="External"/><Relationship Id="rId5" Type="http://schemas.openxmlformats.org/officeDocument/2006/relationships/hyperlink" Target="mailto:paul.nikolich@att.net" TargetMode="External"/><Relationship Id="rId4" Type="http://schemas.openxmlformats.org/officeDocument/2006/relationships/hyperlink" Target="mailto:sohaib.ee@must.edu.p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tandards.ieee.org/about/sasb/patcom/patent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15/11-15-1489-21-0000-register-of-loa-requests.doc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techstreet.com/ieee/standards/ieee-p802-11az?gateway_code=ieee&amp;vendor_id=7226&amp;product_id=2038172" TargetMode="External"/><Relationship Id="rId13" Type="http://schemas.openxmlformats.org/officeDocument/2006/relationships/hyperlink" Target="https://www.techstreet.com/ieee/standards/ieee-p802-11be?gateway_code=ieee&amp;product_id=2524517" TargetMode="External"/><Relationship Id="rId3" Type="http://schemas.openxmlformats.org/officeDocument/2006/relationships/hyperlink" Target="http://www.techstreet.com/ieeegate.html" TargetMode="External"/><Relationship Id="rId7" Type="http://schemas.openxmlformats.org/officeDocument/2006/relationships/hyperlink" Target="https://www.techstreet.com/ieee/standards/ieee-802-11ay-2021?gateway_code=ieee&amp;vendor_id=6142&amp;product_id=2023419" TargetMode="External"/><Relationship Id="rId12" Type="http://schemas.openxmlformats.org/officeDocument/2006/relationships/hyperlink" Target="https://www.techstreet.com/ieee/standards/ieee-p802-11bd?product_id=2251332" TargetMode="External"/><Relationship Id="rId2" Type="http://schemas.openxmlformats.org/officeDocument/2006/relationships/notesSlide" Target="../notesSlides/notesSlide21.xml"/><Relationship Id="rId16" Type="http://schemas.openxmlformats.org/officeDocument/2006/relationships/hyperlink" Target="https://www.techstreet.com/ieee/standards/ieee-p802-11?product_id=2566260" TargetMode="External"/><Relationship Id="rId1" Type="http://schemas.openxmlformats.org/officeDocument/2006/relationships/slideLayout" Target="../slideLayouts/slideLayout12.xml"/><Relationship Id="rId6" Type="http://schemas.openxmlformats.org/officeDocument/2006/relationships/hyperlink" Target="https://www.techstreet.com/ieee/standards/ieee-802-11ax-2021?gateway_code=ieee&amp;vendor_id=7180&amp;product_id=2019792" TargetMode="External"/><Relationship Id="rId11" Type="http://schemas.openxmlformats.org/officeDocument/2006/relationships/hyperlink" Target="https://www.techstreet.com/ieee/standards/ieee-p802-11bc?product_id=2241694" TargetMode="External"/><Relationship Id="rId5" Type="http://schemas.openxmlformats.org/officeDocument/2006/relationships/hyperlink" Target="https://www.techstreet.com/standards/ieee-p802-11?product_id=2009234" TargetMode="External"/><Relationship Id="rId15" Type="http://schemas.openxmlformats.org/officeDocument/2006/relationships/hyperlink" Target="https://www.techstreet.com/ieee/standards/ieee-p802-11bh?product_id=2569955" TargetMode="External"/><Relationship Id="rId10" Type="http://schemas.openxmlformats.org/officeDocument/2006/relationships/hyperlink" Target="https://www.techstreet.com/ieee/standards/ieee-p802-11bb?product_id=2502776" TargetMode="External"/><Relationship Id="rId4" Type="http://schemas.openxmlformats.org/officeDocument/2006/relationships/hyperlink" Target="https://ieeexplore.ieee.org/browse/standards/get-program/page/series?id=68" TargetMode="External"/><Relationship Id="rId9" Type="http://schemas.openxmlformats.org/officeDocument/2006/relationships/hyperlink" Target="http://www.techstreet.com/ieee/products/vendor_id/6896" TargetMode="External"/><Relationship Id="rId14" Type="http://schemas.openxmlformats.org/officeDocument/2006/relationships/hyperlink" Target="https://www.techstreet.com/ieee/standards/ieee-p802-11bf?gateway_code=ieee&amp;vendor_id=10365&amp;product_id=256479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ieee80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tbaykas@ieee.org" TargetMode="External"/><Relationship Id="rId5" Type="http://schemas.openxmlformats.org/officeDocument/2006/relationships/hyperlink" Target="https://standards.ieee.org/featured/802/index.html" TargetMode="External"/><Relationship Id="rId4" Type="http://schemas.openxmlformats.org/officeDocument/2006/relationships/hyperlink" Target="https://www.linkedin.com/company/ieee80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gage.ieee.org/celebrate-i50.html"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engage.ieee.org/Milestone-TCP-802-Google-Sign-Up.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802tele_calendar.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3/11-13-0230-05-0000-comment-resolution-tutorial.ppt" TargetMode="External"/><Relationship Id="rId7" Type="http://schemas.openxmlformats.org/officeDocument/2006/relationships/hyperlink" Target="https://mentor.ieee.org/802.11/dcn/08/11-08-0762-12-0000-motion-templates.do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entor.ieee.org/802.11/dcn/18/11-18-1410-00-00ax-lb233-cr-spatial-reuse.docx" TargetMode="External"/><Relationship Id="rId5" Type="http://schemas.openxmlformats.org/officeDocument/2006/relationships/hyperlink" Target="https://mentor.ieee.org/802.11/dcn/18/11-18-0669-04-000m-revmd-mac-comments-assigned-to-hamilton.docx" TargetMode="External"/><Relationship Id="rId4" Type="http://schemas.openxmlformats.org/officeDocument/2006/relationships/hyperlink" Target="https://mentor.ieee.org/802.11/dcn/11/11-11-1625-02-0000-comment-resolution-guide.do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5/11-15-035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mentor.ieee.org/802.11/dcn/11/11-11-0270" TargetMode="External"/><Relationship Id="rId5" Type="http://schemas.openxmlformats.org/officeDocument/2006/relationships/hyperlink" Target="https://mentor.ieee.org/802.11/dcn/09/11-09-1034" TargetMode="External"/><Relationship Id="rId4" Type="http://schemas.openxmlformats.org/officeDocument/2006/relationships/hyperlink" Target="https://mentor.ieee.org/802.11/dcn/09/11-09-0533"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computer.org/education/standards-activities-board-webinars" TargetMode="External"/><Relationship Id="rId3" Type="http://schemas.openxmlformats.org/officeDocument/2006/relationships/hyperlink" Target="https://innovationatwork.ieee.org/events/techtalk-panel-802/" TargetMode="External"/><Relationship Id="rId7" Type="http://schemas.openxmlformats.org/officeDocument/2006/relationships/hyperlink" Target="https://mentor.ieee.org/802.11/dcn/22/11-22-0921-02-coex-ieee-802-tech-talk.ppt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event.on24.com/wcc/r/3773476/C7EC868EDBF1E02388284EEFF677072F?partnerref=IAWLPpanel802" TargetMode="External"/><Relationship Id="rId5" Type="http://schemas.openxmlformats.org/officeDocument/2006/relationships/hyperlink" Target="https://event.on24.com/eventRegistration/EventLobbyServlet?target=reg20.jsp&amp;partnerref=IAWLPpanel802&amp;eventid=3135616&amp;sessionid=1&amp;key=92CA29BB5CCF0F70A2640FCC1C0CB830&amp;regTag=&amp;V2=false&amp;sourcepage=register" TargetMode="External"/><Relationship Id="rId10" Type="http://schemas.openxmlformats.org/officeDocument/2006/relationships/hyperlink" Target="https://urldefense.com/v3/__https:/wifinowglobal.com/webinar/live-stream-tutorial-technology-and-use-cases-for-wi-fi-location-ieee-802-11az-monday-may-22-2-pm-bst-3-pm-cet/__;!!NpxR!kU1KjR_AQlYK0uI6rxINdbDQYNYbnCd_sVqsjH9tl4av1IpX1joEjYXKg9SCJ-nenbvyWkmAQktlZ3twVmFDqFo$" TargetMode="External"/><Relationship Id="rId4" Type="http://schemas.openxmlformats.org/officeDocument/2006/relationships/hyperlink" Target="https://wcc.on24.com/webcast/present?e=2716854&amp;k=93F8DB94EE7850D2A7C4ACDD5E36D416" TargetMode="External"/><Relationship Id="rId9" Type="http://schemas.openxmlformats.org/officeDocument/2006/relationships/hyperlink" Target="https://event.on24.com/wcc/r/4153277/A4D7185230A328AF38376C8193EE9714?partnerref=speak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rldefense.com/v3/__https:/www.linkedin.com/feed/update/urn:li:activity:6975781964800786432__;!!NpxR!lnWG-5AJrp64mPwlJXUKvdDbYZhZiwbJzuvaJIuo3ygX3umof_45fTqHwrXg7jQp0ZIHo1LohMDwL1zE$" TargetMode="External"/><Relationship Id="rId7" Type="http://schemas.openxmlformats.org/officeDocument/2006/relationships/hyperlink" Target="https://standards.ieee.org/beyond-standards/newly-released-ieee-802-11az-standard-improving-wi-fi-location-accuracy-is-set-to-unleash-a-new-wave-of-innov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linkedin.com/posts/ieee-sa-ieee-standards-association_rapidly-evolving-consumer-technologies-are-activity-6979894563645595648-ZnFY?utm_source=share&amp;utm_medium=member_desktop" TargetMode="External"/><Relationship Id="rId5" Type="http://schemas.openxmlformats.org/officeDocument/2006/relationships/hyperlink" Target="https://www.linkedin.com/feed/update/urn:li:activity:6978467413528825856?updateEntityUrn=urn%3Ali%3Afs_feedUpdate%3A%28V2%2Curn%3Ali%3Aactivity%3A6978467413528825856%29" TargetMode="External"/><Relationship Id="rId4" Type="http://schemas.openxmlformats.org/officeDocument/2006/relationships/hyperlink" Target="https://standards.ieee.org/beyond-standards/the-evolution-of-wi-fi-technology-and-standard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standards.ieee.org/news/2018/ieee-802_11-extremely-high-throughput-study-group.html" TargetMode="External"/><Relationship Id="rId3" Type="http://schemas.openxmlformats.org/officeDocument/2006/relationships/hyperlink" Target="http://standards.ieee.org/news/2018/standard_increased_high_bandwidth_wlan_china.html" TargetMode="External"/><Relationship Id="rId7" Type="http://schemas.openxmlformats.org/officeDocument/2006/relationships/hyperlink" Target="https://standards.ieee.org/news/2018/ieee-802_11aq-standard-amendment-wlan.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beyondstandards.ieee.org/general-news/ieee-802-11-launches-standards-amendment-project-for-light-communications-lifi/" TargetMode="External"/><Relationship Id="rId5" Type="http://schemas.openxmlformats.org/officeDocument/2006/relationships/hyperlink" Target="http://standards.ieee.org/news/2018/ieee_802_11ak-2018.html" TargetMode="External"/><Relationship Id="rId4" Type="http://schemas.openxmlformats.org/officeDocument/2006/relationships/hyperlink" Target="http://standards.ieee.org/news/2018/ieee_802-11_study_group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beyondstandards.ieee.org/networking/ieee-p802-11be-to-enable-extremely-high-throughput-eht-and-low-latency-for-wi-fi/"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beyondstandards.ieee.org/networking/ieee-802-11bf-aims-to-enable-a-new-application-of-wlan-technology-wlan-sensing/" TargetMode="External"/><Relationship Id="rId4" Type="http://schemas.openxmlformats.org/officeDocument/2006/relationships/hyperlink" Target="http://standards.ieee.org/news/2019/5g-indoor-hotspot-and-dense-urban-deployment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eyondstandards.ieee.org/networking/ieee-802-11bf-aims-to-enable-a-new-application-of-wlan-technology-wlan-sens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beyondstandards.ieee.org/data-privacy-and-ease-of-use-in-wireless-networ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altLang="en-US" dirty="0"/>
              <a:t>May 2024 802.11 Session</a:t>
            </a:r>
            <a:br>
              <a:rPr lang="en-US" altLang="en-US" dirty="0"/>
            </a:br>
            <a:r>
              <a:rPr lang="en-US" altLang="en-US" dirty="0"/>
              <a:t>WG Chair’s Supplementary Material</a:t>
            </a:r>
          </a:p>
        </p:txBody>
      </p:sp>
      <p:sp>
        <p:nvSpPr>
          <p:cNvPr id="6147" name="Rectangle 6"/>
          <p:cNvSpPr>
            <a:spLocks noGrp="1" noChangeArrowheads="1"/>
          </p:cNvSpPr>
          <p:nvPr>
            <p:ph type="body" idx="1"/>
          </p:nvPr>
        </p:nvSpPr>
        <p:spPr>
          <a:xfrm>
            <a:off x="2209800" y="2057400"/>
            <a:ext cx="7772400" cy="381000"/>
          </a:xfrm>
          <a:noFill/>
        </p:spPr>
        <p:txBody>
          <a:bodyPr/>
          <a:lstStyle/>
          <a:p>
            <a:pPr algn="ctr">
              <a:lnSpc>
                <a:spcPct val="90000"/>
              </a:lnSpc>
              <a:buFontTx/>
              <a:buNone/>
            </a:pPr>
            <a:r>
              <a:rPr lang="en-US" altLang="en-US" sz="2000" dirty="0"/>
              <a:t>Date:</a:t>
            </a:r>
            <a:r>
              <a:rPr lang="en-US" altLang="en-US" sz="2000" b="0" dirty="0"/>
              <a:t> 2024-05-17</a:t>
            </a:r>
          </a:p>
        </p:txBody>
      </p:sp>
      <p:graphicFrame>
        <p:nvGraphicFramePr>
          <p:cNvPr id="6148" name="Object 11"/>
          <p:cNvGraphicFramePr>
            <a:graphicFrameLocks noChangeAspect="1"/>
          </p:cNvGraphicFramePr>
          <p:nvPr>
            <p:extLst>
              <p:ext uri="{D42A27DB-BD31-4B8C-83A1-F6EECF244321}">
                <p14:modId xmlns:p14="http://schemas.microsoft.com/office/powerpoint/2010/main" val="411053025"/>
              </p:ext>
            </p:extLst>
          </p:nvPr>
        </p:nvGraphicFramePr>
        <p:xfrm>
          <a:off x="2049463" y="3208338"/>
          <a:ext cx="7526337" cy="2532062"/>
        </p:xfrm>
        <a:graphic>
          <a:graphicData uri="http://schemas.openxmlformats.org/presentationml/2006/ole">
            <mc:AlternateContent xmlns:mc="http://schemas.openxmlformats.org/markup-compatibility/2006">
              <mc:Choice xmlns:v="urn:schemas-microsoft-com:vml" Requires="v">
                <p:oleObj name="Document" r:id="rId3" imgW="8265012" imgH="2790034" progId="Word.Document.8">
                  <p:embed/>
                </p:oleObj>
              </mc:Choice>
              <mc:Fallback>
                <p:oleObj name="Document" r:id="rId3" imgW="8265012" imgH="2790034" progId="Word.Document.8">
                  <p:embed/>
                  <p:pic>
                    <p:nvPicPr>
                      <p:cNvPr id="0" name="Object 11"/>
                      <p:cNvPicPr>
                        <a:picLocks noChangeAspect="1" noChangeArrowheads="1"/>
                      </p:cNvPicPr>
                      <p:nvPr/>
                    </p:nvPicPr>
                    <p:blipFill>
                      <a:blip r:embed="rId4"/>
                      <a:srcRect/>
                      <a:stretch>
                        <a:fillRect/>
                      </a:stretch>
                    </p:blipFill>
                    <p:spPr bwMode="auto">
                      <a:xfrm>
                        <a:off x="2049463" y="3208338"/>
                        <a:ext cx="7526337" cy="2532062"/>
                      </a:xfrm>
                      <a:prstGeom prst="rect">
                        <a:avLst/>
                      </a:prstGeom>
                      <a:noFill/>
                      <a:ln>
                        <a:noFill/>
                      </a:ln>
                      <a:effectLst/>
                    </p:spPr>
                  </p:pic>
                </p:oleObj>
              </mc:Fallback>
            </mc:AlternateContent>
          </a:graphicData>
        </a:graphic>
      </p:graphicFrame>
      <p:sp>
        <p:nvSpPr>
          <p:cNvPr id="6149" name="Rectangle 12"/>
          <p:cNvSpPr>
            <a:spLocks noChangeArrowheads="1"/>
          </p:cNvSpPr>
          <p:nvPr/>
        </p:nvSpPr>
        <p:spPr bwMode="auto">
          <a:xfrm>
            <a:off x="2057400" y="2743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61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endParaRPr lang="en-US" altLang="en-US" sz="1800" dirty="0"/>
          </a:p>
        </p:txBody>
      </p:sp>
      <p:sp>
        <p:nvSpPr>
          <p:cNvPr id="615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61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7A1A52-A35D-4CFF-A34A-6C09ED14E63A}" type="slidenum">
              <a:rPr lang="en-US" altLang="en-US" sz="1200" b="0" smtClean="0"/>
              <a:pPr>
                <a:spcBef>
                  <a:spcPct val="0"/>
                </a:spcBef>
                <a:buFontTx/>
                <a:buNone/>
              </a:pPr>
              <a:t>1</a:t>
            </a:fld>
            <a:endParaRPr lang="en-US" altLang="en-US" sz="12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W2.3 Meeting Decorum</a:t>
            </a:r>
          </a:p>
        </p:txBody>
      </p:sp>
      <p:sp>
        <p:nvSpPr>
          <p:cNvPr id="3" name="Content Placeholder 2"/>
          <p:cNvSpPr>
            <a:spLocks noGrp="1"/>
          </p:cNvSpPr>
          <p:nvPr>
            <p:ph idx="1"/>
          </p:nvPr>
        </p:nvSpPr>
        <p:spPr>
          <a:xfrm>
            <a:off x="733425" y="2624847"/>
            <a:ext cx="10515600" cy="3850565"/>
          </a:xfrm>
        </p:spPr>
        <p:txBody>
          <a:bodyPr/>
          <a:lstStyle/>
          <a:p>
            <a:pPr lvl="0"/>
            <a:r>
              <a:rPr lang="en-GB" dirty="0"/>
              <a:t>Please observe proper decorum in meetings; No Photography or recording </a:t>
            </a:r>
          </a:p>
          <a:p>
            <a:pPr lvl="0"/>
            <a:r>
              <a:rPr lang="en-GB" dirty="0"/>
              <a:t>Press (i.e., anyone reporting publicly on this meeting) are to announce their presence (Jan 2019 IEEE-SA Standards Board Ops Manual 5.3.3.2)</a:t>
            </a:r>
            <a:endParaRPr lang="en-GB" sz="1400" dirty="0"/>
          </a:p>
          <a:p>
            <a:pPr lvl="0"/>
            <a:r>
              <a:rPr lang="en-GB" dirty="0"/>
              <a:t>Laptop speakers, cell phone / tablet ringers off</a:t>
            </a:r>
          </a:p>
          <a:p>
            <a:pPr lvl="0"/>
            <a:r>
              <a:rPr lang="en-GB" dirty="0"/>
              <a:t>Mute when not speaking (teleconference)</a:t>
            </a:r>
          </a:p>
          <a:p>
            <a:pPr lvl="0"/>
            <a:r>
              <a:rPr lang="en-GB" dirty="0"/>
              <a:t>Use “no audio” in </a:t>
            </a:r>
            <a:r>
              <a:rPr lang="en-GB" dirty="0" err="1"/>
              <a:t>Webex</a:t>
            </a:r>
            <a:r>
              <a:rPr lang="en-GB" dirty="0"/>
              <a:t> when joining mixed mode meeting in person</a:t>
            </a:r>
          </a:p>
          <a:p>
            <a:r>
              <a:rPr lang="en-US" dirty="0"/>
              <a:t>Use chat window to enter the queue </a:t>
            </a:r>
            <a:r>
              <a:rPr lang="en-GB" dirty="0"/>
              <a:t>(teleconference)</a:t>
            </a:r>
          </a:p>
          <a:p>
            <a:pPr lvl="0"/>
            <a:r>
              <a:rPr lang="en-GB" dirty="0"/>
              <a:t>Wear badges at all times in meeting areas (face to face meetings)</a:t>
            </a:r>
            <a:endParaRPr lang="en-GB" sz="1400" dirty="0"/>
          </a:p>
          <a:p>
            <a:pPr lvl="1"/>
            <a:r>
              <a:rPr lang="en-GB" dirty="0"/>
              <a:t>Help the hotel security staff improve the general security of the meeting rooms</a:t>
            </a:r>
          </a:p>
        </p:txBody>
      </p:sp>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3"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10</a:t>
            </a:fld>
            <a:endParaRPr lang="en-US"/>
          </a:p>
        </p:txBody>
      </p:sp>
    </p:spTree>
    <p:extLst>
      <p:ext uri="{BB962C8B-B14F-4D97-AF65-F5344CB8AC3E}">
        <p14:creationId xmlns:p14="http://schemas.microsoft.com/office/powerpoint/2010/main" val="107490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Engr. Dr. Sohaib Manzoor, Mirpur University of Science and Technology, Pakistan, </a:t>
            </a:r>
            <a:r>
              <a:rPr lang="en-US" sz="1400" b="0" i="0" dirty="0">
                <a:effectLst/>
                <a:latin typeface="Segoe UI" panose="020B0502040204020203" pitchFamily="34" charset="0"/>
                <a:hlinkClick r:id="rId4"/>
              </a:rPr>
              <a:t>sohaib.ee@must.edu.pk</a:t>
            </a:r>
            <a:r>
              <a:rPr lang="en-US" sz="1400" b="0" i="0" dirty="0">
                <a:effectLst/>
                <a:latin typeface="Segoe UI" panose="020B0502040204020203" pitchFamily="34" charset="0"/>
              </a:rPr>
              <a:t> </a:t>
            </a:r>
            <a:br>
              <a:rPr lang="en-US" sz="1400" b="0" i="0" dirty="0">
                <a:effectLst/>
                <a:latin typeface="Segoe UI" panose="020B0502040204020203" pitchFamily="34" charset="0"/>
              </a:rPr>
            </a:br>
            <a:r>
              <a:rPr lang="en-US" sz="1600" dirty="0"/>
              <a:t>WNG (Tue AM1)</a:t>
            </a:r>
          </a:p>
          <a:p>
            <a:pPr lvl="1"/>
            <a:r>
              <a:rPr lang="en-US" sz="1600" dirty="0"/>
              <a:t>Paul </a:t>
            </a:r>
            <a:r>
              <a:rPr lang="en-US" sz="1600" dirty="0" err="1"/>
              <a:t>Nikolich</a:t>
            </a:r>
            <a:r>
              <a:rPr lang="en-US" sz="1600" dirty="0"/>
              <a:t>, </a:t>
            </a:r>
            <a:r>
              <a:rPr lang="en-US" sz="1600" dirty="0">
                <a:hlinkClick r:id="rId5"/>
              </a:rPr>
              <a:t>paul.nikolich@att.net</a:t>
            </a:r>
            <a:r>
              <a:rPr lang="en-US" sz="1600" dirty="0"/>
              <a:t> – </a:t>
            </a:r>
            <a:r>
              <a:rPr lang="en-US" sz="1600" dirty="0" err="1"/>
              <a:t>Coex</a:t>
            </a:r>
            <a:r>
              <a:rPr lang="en-US" sz="1600" dirty="0"/>
              <a:t> SC (Tue PM1)</a:t>
            </a:r>
          </a:p>
          <a:p>
            <a:pPr lvl="1"/>
            <a:r>
              <a:rPr lang="en-US" sz="1600" dirty="0"/>
              <a:t>Dan Harkins, </a:t>
            </a:r>
            <a:r>
              <a:rPr lang="en-US" sz="1600" dirty="0">
                <a:hlinkClick r:id="rId6"/>
              </a:rPr>
              <a:t>daniel.harkins@hpe.com</a:t>
            </a:r>
            <a:r>
              <a:rPr lang="en-US" sz="1600" dirty="0"/>
              <a:t> - </a:t>
            </a:r>
            <a:r>
              <a:rPr lang="en-US" sz="1600" dirty="0" err="1"/>
              <a:t>TGbh</a:t>
            </a:r>
            <a:r>
              <a:rPr lang="en-US" sz="1600" dirty="0"/>
              <a:t> (Wed AM1)</a:t>
            </a:r>
          </a:p>
          <a:p>
            <a:pPr marL="457200" lvl="1" indent="0">
              <a:buNone/>
            </a:pPr>
            <a:endParaRPr lang="en-US" sz="1600" dirty="0"/>
          </a:p>
          <a:p>
            <a:r>
              <a:rPr lang="en-US" sz="2000" dirty="0"/>
              <a:t> </a:t>
            </a:r>
            <a:br>
              <a:rPr lang="en-US" dirty="0"/>
            </a:br>
            <a:endParaRPr lang="en-US" dirty="0"/>
          </a:p>
        </p:txBody>
      </p:sp>
      <p:sp>
        <p:nvSpPr>
          <p:cNvPr id="20483" name="Title 1"/>
          <p:cNvSpPr>
            <a:spLocks noGrp="1"/>
          </p:cNvSpPr>
          <p:nvPr>
            <p:ph type="title"/>
          </p:nvPr>
        </p:nvSpPr>
        <p:spPr/>
        <p:txBody>
          <a:bodyPr/>
          <a:lstStyle/>
          <a:p>
            <a:r>
              <a:rPr lang="en-GB" altLang="en-US" dirty="0"/>
              <a:t>W2.4: 2024 May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11</a:t>
            </a:fld>
            <a:endParaRPr lang="en-US" altLang="en-US" sz="1200" b="0"/>
          </a:p>
        </p:txBody>
      </p:sp>
    </p:spTree>
    <p:extLst>
      <p:ext uri="{BB962C8B-B14F-4D97-AF65-F5344CB8AC3E}">
        <p14:creationId xmlns:p14="http://schemas.microsoft.com/office/powerpoint/2010/main" val="208328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191515" y="606606"/>
            <a:ext cx="7168141" cy="5870394"/>
          </a:xfrm>
        </p:spPr>
        <p:txBody>
          <a:bodyPr>
            <a:noAutofit/>
          </a:bodyPr>
          <a:lstStyle/>
          <a:p>
            <a:pPr algn="l"/>
            <a:r>
              <a:rPr lang="en-GB" sz="2400" dirty="0">
                <a:latin typeface="+mn-lt"/>
              </a:rPr>
              <a:t>WEDNESDAY SOCIAL</a:t>
            </a:r>
            <a:br>
              <a:rPr lang="en-GB" sz="3600" dirty="0">
                <a:latin typeface="+mn-lt"/>
              </a:rPr>
            </a:br>
            <a:r>
              <a:rPr lang="en-GB" sz="2400" dirty="0">
                <a:solidFill>
                  <a:schemeClr val="accent2">
                    <a:lumMod val="75000"/>
                  </a:schemeClr>
                </a:solidFill>
                <a:latin typeface="+mn-lt"/>
              </a:rPr>
              <a:t>TOUR OF OLD TOWN + POLISH DINNER</a:t>
            </a:r>
            <a:br>
              <a:rPr lang="en-GB" sz="1800" dirty="0">
                <a:latin typeface="+mn-lt"/>
              </a:rPr>
            </a:br>
            <a:r>
              <a:rPr lang="en-GB" sz="1800" dirty="0">
                <a:solidFill>
                  <a:srgbClr val="0070C0"/>
                </a:solidFill>
                <a:latin typeface="+mn-lt"/>
              </a:rPr>
              <a:t>Wednesday May 15, 2024</a:t>
            </a:r>
            <a:br>
              <a:rPr lang="en-GB" sz="2000" dirty="0">
                <a:solidFill>
                  <a:srgbClr val="0070C0"/>
                </a:solidFill>
                <a:latin typeface="+mn-lt"/>
              </a:rPr>
            </a:br>
            <a:br>
              <a:rPr lang="en-AU" sz="600" dirty="0">
                <a:latin typeface="+mn-lt"/>
              </a:rPr>
            </a:br>
            <a:r>
              <a:rPr lang="en-US" sz="1600" dirty="0">
                <a:latin typeface="+mn-lt"/>
              </a:rPr>
              <a:t>Time:             	</a:t>
            </a:r>
            <a:br>
              <a:rPr lang="en-US" sz="1600" dirty="0">
                <a:latin typeface="+mn-lt"/>
              </a:rPr>
            </a:br>
            <a:r>
              <a:rPr lang="en-US" sz="1600" dirty="0">
                <a:latin typeface="+mn-lt"/>
              </a:rPr>
              <a:t>6.00-6:30pm:  8 Buses will depart from Marriott Hotel</a:t>
            </a:r>
            <a:br>
              <a:rPr lang="en-US" sz="1600" dirty="0">
                <a:latin typeface="+mn-lt"/>
              </a:rPr>
            </a:br>
            <a:r>
              <a:rPr lang="en-US" sz="1600" dirty="0">
                <a:highlight>
                  <a:srgbClr val="FFFF00"/>
                </a:highlight>
                <a:latin typeface="+mn-lt"/>
              </a:rPr>
              <a:t>Please meet from 6:00-6:30pm on the street level (Ground) of the Marriott Hotel to join one of the Cucumber Buses. </a:t>
            </a:r>
            <a:br>
              <a:rPr lang="en-US" sz="1600" dirty="0">
                <a:highlight>
                  <a:srgbClr val="FFFF00"/>
                </a:highlight>
                <a:latin typeface="+mn-lt"/>
              </a:rPr>
            </a:br>
            <a:br>
              <a:rPr lang="en-US" sz="900" dirty="0">
                <a:latin typeface="+mn-lt"/>
              </a:rPr>
            </a:br>
            <a:r>
              <a:rPr lang="en-US" sz="1600" dirty="0">
                <a:latin typeface="+mn-lt"/>
              </a:rPr>
              <a:t>Tour of Warsaw:	</a:t>
            </a:r>
            <a:br>
              <a:rPr lang="en-US" sz="1600" dirty="0">
                <a:latin typeface="+mn-lt"/>
              </a:rPr>
            </a:br>
            <a:r>
              <a:rPr lang="en-US" sz="1600" dirty="0">
                <a:latin typeface="+mn-lt"/>
              </a:rPr>
              <a:t>Enjoy a short tour of Old Town in a historic communist era Cucumber Bus.</a:t>
            </a:r>
            <a:br>
              <a:rPr lang="en-US" sz="1600" dirty="0">
                <a:latin typeface="+mn-lt"/>
              </a:rPr>
            </a:br>
            <a:br>
              <a:rPr lang="en-US" sz="900" dirty="0">
                <a:latin typeface="+mn-lt"/>
              </a:rPr>
            </a:br>
            <a:r>
              <a:rPr lang="en-US" sz="1600" dirty="0">
                <a:latin typeface="+mn-lt"/>
              </a:rPr>
              <a:t>Dinner:		</a:t>
            </a:r>
            <a:br>
              <a:rPr lang="en-US" sz="1600" dirty="0">
                <a:latin typeface="+mn-lt"/>
              </a:rPr>
            </a:br>
            <a:r>
              <a:rPr lang="en-US" sz="1600" dirty="0">
                <a:latin typeface="+mn-lt"/>
              </a:rPr>
              <a:t>Due to increased numbers, we have 2 restaurants booked, both will serve Family Style Polish Food. Make sure you are on the same bus as those you would like to dine with.</a:t>
            </a:r>
            <a:br>
              <a:rPr lang="en-US" sz="1600" dirty="0">
                <a:latin typeface="+mn-lt"/>
              </a:rPr>
            </a:br>
            <a:br>
              <a:rPr lang="en-US" sz="1050" dirty="0">
                <a:latin typeface="+mn-lt"/>
              </a:rPr>
            </a:br>
            <a:r>
              <a:rPr lang="en-US" sz="1600" dirty="0">
                <a:latin typeface="+mn-lt"/>
              </a:rPr>
              <a:t>Return Coaches:</a:t>
            </a:r>
            <a:br>
              <a:rPr lang="en-US" sz="1600" dirty="0">
                <a:latin typeface="+mn-lt"/>
              </a:rPr>
            </a:br>
            <a:r>
              <a:rPr lang="en-US" sz="1600" dirty="0">
                <a:latin typeface="+mn-lt"/>
              </a:rPr>
              <a:t>Coaches will return from the restaurants to the Marriott from 9pm</a:t>
            </a:r>
            <a:br>
              <a:rPr lang="en-GB" sz="1600" dirty="0">
                <a:latin typeface="+mn-lt"/>
              </a:rPr>
            </a:br>
            <a:br>
              <a:rPr lang="en-GB" sz="900" dirty="0">
                <a:latin typeface="+mn-lt"/>
              </a:rPr>
            </a:br>
            <a:r>
              <a:rPr lang="en-US" sz="1800" dirty="0">
                <a:solidFill>
                  <a:schemeClr val="accent2">
                    <a:lumMod val="75000"/>
                  </a:schemeClr>
                </a:solidFill>
                <a:latin typeface="+mn-lt"/>
              </a:rPr>
              <a:t>Please let the Registration Desk know if you </a:t>
            </a:r>
            <a:r>
              <a:rPr lang="en-US" sz="1800" dirty="0">
                <a:solidFill>
                  <a:schemeClr val="accent2">
                    <a:lumMod val="75000"/>
                  </a:schemeClr>
                </a:solidFill>
                <a:highlight>
                  <a:srgbClr val="FFFF00"/>
                </a:highlight>
                <a:latin typeface="+mn-lt"/>
              </a:rPr>
              <a:t>CAN’T</a:t>
            </a:r>
            <a:r>
              <a:rPr lang="en-US" sz="1800" dirty="0">
                <a:solidFill>
                  <a:schemeClr val="accent2">
                    <a:lumMod val="75000"/>
                  </a:schemeClr>
                </a:solidFill>
                <a:latin typeface="+mn-lt"/>
              </a:rPr>
              <a:t> make the dinner to assist with restaurant numbers.</a:t>
            </a:r>
            <a:endParaRPr lang="en-AU" sz="1600" dirty="0">
              <a:solidFill>
                <a:schemeClr val="accent2">
                  <a:lumMod val="75000"/>
                </a:schemeClr>
              </a:solidFill>
              <a:latin typeface="+mn-lt"/>
            </a:endParaRPr>
          </a:p>
        </p:txBody>
      </p:sp>
      <p:pic>
        <p:nvPicPr>
          <p:cNvPr id="5" name="Picture 4" descr="A red and white bus&#10;&#10;Description automatically generated">
            <a:extLst>
              <a:ext uri="{FF2B5EF4-FFF2-40B4-BE49-F238E27FC236}">
                <a16:creationId xmlns:a16="http://schemas.microsoft.com/office/drawing/2014/main" id="{4A65B963-4435-23B8-E68F-09D0FE611FED}"/>
              </a:ext>
            </a:extLst>
          </p:cNvPr>
          <p:cNvPicPr>
            <a:picLocks noChangeAspect="1"/>
          </p:cNvPicPr>
          <p:nvPr/>
        </p:nvPicPr>
        <p:blipFill rotWithShape="1">
          <a:blip r:embed="rId3"/>
          <a:srcRect t="14196" b="11095"/>
          <a:stretch/>
        </p:blipFill>
        <p:spPr>
          <a:xfrm>
            <a:off x="7723030" y="606606"/>
            <a:ext cx="4038831" cy="1804933"/>
          </a:xfrm>
          <a:prstGeom prst="rect">
            <a:avLst/>
          </a:prstGeom>
          <a:ln>
            <a:noFill/>
          </a:ln>
          <a:effectLst>
            <a:outerShdw blurRad="292100" dist="139700" dir="2700000" algn="tl" rotWithShape="0">
              <a:srgbClr val="333333">
                <a:alpha val="65000"/>
              </a:srgbClr>
            </a:outerShdw>
          </a:effectLst>
        </p:spPr>
      </p:pic>
      <p:pic>
        <p:nvPicPr>
          <p:cNvPr id="7" name="Picture 6" descr="A restaurant with wooden beams and tables&#10;&#10;Description automatically generated">
            <a:extLst>
              <a:ext uri="{FF2B5EF4-FFF2-40B4-BE49-F238E27FC236}">
                <a16:creationId xmlns:a16="http://schemas.microsoft.com/office/drawing/2014/main" id="{F4D324D2-80F1-08CD-E87B-DA0D5AF9B9C4}"/>
              </a:ext>
            </a:extLst>
          </p:cNvPr>
          <p:cNvPicPr>
            <a:picLocks noChangeAspect="1"/>
          </p:cNvPicPr>
          <p:nvPr/>
        </p:nvPicPr>
        <p:blipFill rotWithShape="1">
          <a:blip r:embed="rId4"/>
          <a:srcRect l="5893" r="7815"/>
          <a:stretch/>
        </p:blipFill>
        <p:spPr>
          <a:xfrm>
            <a:off x="9311640" y="2524756"/>
            <a:ext cx="2804160" cy="2166427"/>
          </a:xfrm>
          <a:prstGeom prst="rect">
            <a:avLst/>
          </a:prstGeom>
          <a:ln>
            <a:noFill/>
          </a:ln>
          <a:effectLst>
            <a:outerShdw blurRad="292100" dist="139700" dir="2700000" algn="tl" rotWithShape="0">
              <a:srgbClr val="333333">
                <a:alpha val="65000"/>
              </a:srgbClr>
            </a:outerShdw>
          </a:effectLst>
        </p:spPr>
      </p:pic>
      <p:pic>
        <p:nvPicPr>
          <p:cNvPr id="15" name="Picture 14" descr="A sign on a building&#10;&#10;Description automatically generated">
            <a:extLst>
              <a:ext uri="{FF2B5EF4-FFF2-40B4-BE49-F238E27FC236}">
                <a16:creationId xmlns:a16="http://schemas.microsoft.com/office/drawing/2014/main" id="{E4BCAFD1-1510-987B-6A75-4C7F55EBFEE8}"/>
              </a:ext>
            </a:extLst>
          </p:cNvPr>
          <p:cNvPicPr>
            <a:picLocks noChangeAspect="1"/>
          </p:cNvPicPr>
          <p:nvPr/>
        </p:nvPicPr>
        <p:blipFill rotWithShape="1">
          <a:blip r:embed="rId5"/>
          <a:srcRect b="12079"/>
          <a:stretch/>
        </p:blipFill>
        <p:spPr>
          <a:xfrm>
            <a:off x="7359656" y="2524756"/>
            <a:ext cx="1855304" cy="2166427"/>
          </a:xfrm>
          <a:prstGeom prst="rect">
            <a:avLst/>
          </a:prstGeom>
          <a:ln>
            <a:noFill/>
          </a:ln>
          <a:effectLst>
            <a:outerShdw blurRad="292100" dist="139700" dir="2700000" algn="tl" rotWithShape="0">
              <a:srgbClr val="333333">
                <a:alpha val="65000"/>
              </a:srgbClr>
            </a:outerShdw>
          </a:effectLst>
        </p:spPr>
      </p:pic>
      <p:pic>
        <p:nvPicPr>
          <p:cNvPr id="17" name="Picture 16" descr="A group of people in a city&#10;&#10;Description automatically generated">
            <a:extLst>
              <a:ext uri="{FF2B5EF4-FFF2-40B4-BE49-F238E27FC236}">
                <a16:creationId xmlns:a16="http://schemas.microsoft.com/office/drawing/2014/main" id="{D8261BC9-F4AD-2E19-26D3-F8FE541E570F}"/>
              </a:ext>
            </a:extLst>
          </p:cNvPr>
          <p:cNvPicPr>
            <a:picLocks noChangeAspect="1"/>
          </p:cNvPicPr>
          <p:nvPr/>
        </p:nvPicPr>
        <p:blipFill>
          <a:blip r:embed="rId6"/>
          <a:stretch>
            <a:fillRect/>
          </a:stretch>
        </p:blipFill>
        <p:spPr>
          <a:xfrm>
            <a:off x="7962873" y="4804400"/>
            <a:ext cx="3422423" cy="19774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9B73538-B953-9322-DD17-F87EEE0D16E8}"/>
              </a:ext>
            </a:extLst>
          </p:cNvPr>
          <p:cNvSpPr txBox="1">
            <a:spLocks/>
          </p:cNvSpPr>
          <p:nvPr/>
        </p:nvSpPr>
        <p:spPr bwMode="auto">
          <a:xfrm>
            <a:off x="152400" y="533400"/>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lvl="0" algn="l" rtl="0" eaLnBrk="0" fontAlgn="base" hangingPunct="0">
              <a:lnSpc>
                <a:spcPct val="100000"/>
              </a:lnSpc>
              <a:spcBef>
                <a:spcPts val="0"/>
              </a:spcBef>
              <a:spcAft>
                <a:spcPts val="0"/>
              </a:spcAft>
              <a:buSzPts val="3200"/>
              <a:buNone/>
              <a:defRPr sz="3200" b="1">
                <a:solidFill>
                  <a:schemeClr val="tx2"/>
                </a:solidFill>
                <a:latin typeface="+mj-lt"/>
                <a:ea typeface="+mj-ea"/>
                <a:cs typeface="+mj-cs"/>
              </a:defRPr>
            </a:lvl1pPr>
            <a:lvl2pPr lvl="1"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2pPr>
            <a:lvl3pPr lvl="2"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3pPr>
            <a:lvl4pPr lvl="3"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4pPr>
            <a:lvl5pPr lvl="4"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5pPr>
            <a:lvl6pPr marL="457200" lvl="5"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6pPr>
            <a:lvl7pPr marL="914400" lvl="6"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7pPr>
            <a:lvl8pPr marL="1371600" lvl="7"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8pPr>
            <a:lvl9pPr marL="1828800" lvl="8"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9pPr>
          </a:lstStyle>
          <a:p>
            <a:r>
              <a:rPr lang="en-GB" altLang="en-US" kern="0"/>
              <a:t>W2.5: Announcements: Social reminder</a:t>
            </a:r>
            <a:endParaRPr lang="en-GB" altLang="en-US" kern="0" dirty="0"/>
          </a:p>
        </p:txBody>
      </p:sp>
    </p:spTree>
    <p:extLst>
      <p:ext uri="{BB962C8B-B14F-4D97-AF65-F5344CB8AC3E}">
        <p14:creationId xmlns:p14="http://schemas.microsoft.com/office/powerpoint/2010/main" val="281206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DC1914A-D867-1291-5AD6-E35D67999DB8}"/>
              </a:ext>
            </a:extLst>
          </p:cNvPr>
          <p:cNvSpPr>
            <a:spLocks noGrp="1"/>
          </p:cNvSpPr>
          <p:nvPr>
            <p:ph type="title"/>
          </p:nvPr>
        </p:nvSpPr>
        <p:spPr>
          <a:xfrm>
            <a:off x="914400" y="685800"/>
            <a:ext cx="10363200" cy="1066800"/>
          </a:xfrm>
        </p:spPr>
        <p:txBody>
          <a:bodyPr/>
          <a:lstStyle/>
          <a:p>
            <a:r>
              <a:rPr lang="en-US" dirty="0"/>
              <a:t>W4.2: Dorothy Stanley Recognition</a:t>
            </a:r>
          </a:p>
        </p:txBody>
      </p:sp>
      <p:sp>
        <p:nvSpPr>
          <p:cNvPr id="13" name="Content Placeholder 2">
            <a:extLst>
              <a:ext uri="{FF2B5EF4-FFF2-40B4-BE49-F238E27FC236}">
                <a16:creationId xmlns:a16="http://schemas.microsoft.com/office/drawing/2014/main" id="{33BA15C9-D3C8-0304-C966-E6E148D1C248}"/>
              </a:ext>
            </a:extLst>
          </p:cNvPr>
          <p:cNvSpPr>
            <a:spLocks noGrp="1"/>
          </p:cNvSpPr>
          <p:nvPr>
            <p:ph sz="half" idx="1"/>
          </p:nvPr>
        </p:nvSpPr>
        <p:spPr>
          <a:xfrm>
            <a:off x="898358" y="1981200"/>
            <a:ext cx="5867400" cy="4114800"/>
          </a:xfrm>
        </p:spPr>
        <p:txBody>
          <a:bodyPr/>
          <a:lstStyle/>
          <a:p>
            <a:r>
              <a:rPr lang="en-US" dirty="0"/>
              <a:t>WG Chair 2018-2024</a:t>
            </a:r>
          </a:p>
          <a:p>
            <a:r>
              <a:rPr lang="en-US" dirty="0"/>
              <a:t>WG Vice Chair 2014-2018</a:t>
            </a:r>
          </a:p>
          <a:p>
            <a:r>
              <a:rPr lang="en-US" dirty="0" err="1"/>
              <a:t>TGmd</a:t>
            </a:r>
            <a:r>
              <a:rPr lang="en-US" dirty="0"/>
              <a:t> Chair</a:t>
            </a:r>
          </a:p>
          <a:p>
            <a:r>
              <a:rPr lang="en-US" dirty="0" err="1"/>
              <a:t>TGmc</a:t>
            </a:r>
            <a:r>
              <a:rPr lang="en-US" dirty="0"/>
              <a:t> Chair</a:t>
            </a:r>
          </a:p>
          <a:p>
            <a:r>
              <a:rPr lang="en-US" dirty="0" err="1"/>
              <a:t>TGmb</a:t>
            </a:r>
            <a:r>
              <a:rPr lang="en-US" dirty="0"/>
              <a:t> Chair</a:t>
            </a:r>
          </a:p>
          <a:p>
            <a:r>
              <a:rPr lang="en-US" dirty="0" err="1"/>
              <a:t>TGv</a:t>
            </a:r>
            <a:r>
              <a:rPr lang="en-US" dirty="0"/>
              <a:t> Chair</a:t>
            </a:r>
          </a:p>
        </p:txBody>
      </p:sp>
      <p:pic>
        <p:nvPicPr>
          <p:cNvPr id="10" name="Content Placeholder 9" descr="A person wearing glasses and a scarf&#10;&#10;Description automatically generated">
            <a:extLst>
              <a:ext uri="{FF2B5EF4-FFF2-40B4-BE49-F238E27FC236}">
                <a16:creationId xmlns:a16="http://schemas.microsoft.com/office/drawing/2014/main" id="{8E270CD7-0F74-0D26-905D-97CBDC40BFE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4200" y="1524000"/>
            <a:ext cx="3896515" cy="4870246"/>
          </a:xfrm>
        </p:spPr>
      </p:pic>
      <p:sp>
        <p:nvSpPr>
          <p:cNvPr id="4" name="Date Placeholder 3">
            <a:extLst>
              <a:ext uri="{FF2B5EF4-FFF2-40B4-BE49-F238E27FC236}">
                <a16:creationId xmlns:a16="http://schemas.microsoft.com/office/drawing/2014/main" id="{7C5D0237-BDDE-A741-230A-66B41EBFB554}"/>
              </a:ext>
            </a:extLst>
          </p:cNvPr>
          <p:cNvSpPr>
            <a:spLocks noGrp="1"/>
          </p:cNvSpPr>
          <p:nvPr>
            <p:ph type="dt" sz="half" idx="10"/>
          </p:nvPr>
        </p:nvSpPr>
        <p:spPr>
          <a:xfrm>
            <a:off x="928688" y="333375"/>
            <a:ext cx="968375" cy="276225"/>
          </a:xfrm>
        </p:spPr>
        <p:txBody>
          <a:bodyPr wrap="none" anchor="b">
            <a:normAutofit/>
          </a:bodyPr>
          <a:lstStyle/>
          <a:p>
            <a:pPr>
              <a:spcAft>
                <a:spcPts val="600"/>
              </a:spcAft>
              <a:defRPr/>
            </a:pPr>
            <a:r>
              <a:rPr lang="en-US"/>
              <a:t>May 2024</a:t>
            </a:r>
          </a:p>
        </p:txBody>
      </p:sp>
      <p:sp>
        <p:nvSpPr>
          <p:cNvPr id="5" name="Footer Placeholder 4">
            <a:extLst>
              <a:ext uri="{FF2B5EF4-FFF2-40B4-BE49-F238E27FC236}">
                <a16:creationId xmlns:a16="http://schemas.microsoft.com/office/drawing/2014/main" id="{991C6AAE-AE0F-DC02-4B24-39639E157BD2}"/>
              </a:ext>
            </a:extLst>
          </p:cNvPr>
          <p:cNvSpPr>
            <a:spLocks noGrp="1"/>
          </p:cNvSpPr>
          <p:nvPr>
            <p:ph type="ftr" sz="quarter" idx="11"/>
          </p:nvPr>
        </p:nvSpPr>
        <p:spPr>
          <a:xfrm>
            <a:off x="9224963" y="6475413"/>
            <a:ext cx="2166937" cy="184150"/>
          </a:xfrm>
        </p:spPr>
        <p:txBody>
          <a:bodyPr wrap="none" anchor="t">
            <a:normAutofit/>
          </a:bodyPr>
          <a:lstStyle/>
          <a:p>
            <a:pPr>
              <a:spcAft>
                <a:spcPts val="600"/>
              </a:spcAft>
              <a:defRPr/>
            </a:pPr>
            <a:r>
              <a:rPr lang="en-US"/>
              <a:t>Robert Stacey, Intel</a:t>
            </a:r>
          </a:p>
        </p:txBody>
      </p:sp>
      <p:sp>
        <p:nvSpPr>
          <p:cNvPr id="6" name="Slide Number Placeholder 5">
            <a:extLst>
              <a:ext uri="{FF2B5EF4-FFF2-40B4-BE49-F238E27FC236}">
                <a16:creationId xmlns:a16="http://schemas.microsoft.com/office/drawing/2014/main" id="{814C74D6-AB2B-0092-A020-72AA5609A9FF}"/>
              </a:ext>
            </a:extLst>
          </p:cNvPr>
          <p:cNvSpPr>
            <a:spLocks noGrp="1"/>
          </p:cNvSpPr>
          <p:nvPr>
            <p:ph type="sldNum" sz="quarter" idx="12"/>
          </p:nvPr>
        </p:nvSpPr>
        <p:spPr>
          <a:xfrm>
            <a:off x="5878513" y="6475413"/>
            <a:ext cx="536575" cy="184150"/>
          </a:xfrm>
        </p:spPr>
        <p:txBody>
          <a:bodyPr wrap="none" anchor="t">
            <a:normAutofit/>
          </a:bodyPr>
          <a:lstStyle/>
          <a:p>
            <a:pPr>
              <a:spcAft>
                <a:spcPts val="600"/>
              </a:spcAft>
              <a:defRPr/>
            </a:pPr>
            <a:r>
              <a:rPr lang="en-US" altLang="en-US"/>
              <a:t>Slide </a:t>
            </a:r>
            <a:fld id="{9F1BB7FC-E6BE-4B32-9E02-3FB83AD7B7EB}"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321706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dirty="0" err="1"/>
              <a:t>FRIday</a:t>
            </a:r>
            <a:endParaRPr lang="en-GB" dirty="0"/>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14</a:t>
            </a:fld>
            <a:endParaRPr lang="en-US" altLang="en-US" sz="1200" b="0"/>
          </a:p>
        </p:txBody>
      </p:sp>
    </p:spTree>
    <p:extLst>
      <p:ext uri="{BB962C8B-B14F-4D97-AF65-F5344CB8AC3E}">
        <p14:creationId xmlns:p14="http://schemas.microsoft.com/office/powerpoint/2010/main" val="286354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F2.1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15</a:t>
            </a:fld>
            <a:endParaRPr lang="en-US" altLang="en-US" sz="1200" b="0"/>
          </a:p>
        </p:txBody>
      </p:sp>
    </p:spTree>
    <p:extLst>
      <p:ext uri="{BB962C8B-B14F-4D97-AF65-F5344CB8AC3E}">
        <p14:creationId xmlns:p14="http://schemas.microsoft.com/office/powerpoint/2010/main" val="402756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F2.1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16</a:t>
            </a:fld>
            <a:endParaRPr lang="en-US" altLang="en-US" sz="1200" b="0"/>
          </a:p>
        </p:txBody>
      </p:sp>
    </p:spTree>
    <p:extLst>
      <p:ext uri="{BB962C8B-B14F-4D97-AF65-F5344CB8AC3E}">
        <p14:creationId xmlns:p14="http://schemas.microsoft.com/office/powerpoint/2010/main" val="2938603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F2.1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17</a:t>
            </a:fld>
            <a:endParaRPr lang="en-US" altLang="en-US" sz="1200" b="0"/>
          </a:p>
        </p:txBody>
      </p:sp>
    </p:spTree>
    <p:extLst>
      <p:ext uri="{BB962C8B-B14F-4D97-AF65-F5344CB8AC3E}">
        <p14:creationId xmlns:p14="http://schemas.microsoft.com/office/powerpoint/2010/main" val="613887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F2.2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18</a:t>
            </a:fld>
            <a:endParaRPr lang="en-US" altLang="en-US" sz="1200" b="0"/>
          </a:p>
        </p:txBody>
      </p:sp>
    </p:spTree>
    <p:extLst>
      <p:ext uri="{BB962C8B-B14F-4D97-AF65-F5344CB8AC3E}">
        <p14:creationId xmlns:p14="http://schemas.microsoft.com/office/powerpoint/2010/main" val="207978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F2.3 Meeting Decorum</a:t>
            </a:r>
          </a:p>
        </p:txBody>
      </p:sp>
      <p:sp>
        <p:nvSpPr>
          <p:cNvPr id="3" name="Content Placeholder 2"/>
          <p:cNvSpPr>
            <a:spLocks noGrp="1"/>
          </p:cNvSpPr>
          <p:nvPr>
            <p:ph idx="1"/>
          </p:nvPr>
        </p:nvSpPr>
        <p:spPr>
          <a:xfrm>
            <a:off x="733425" y="2624847"/>
            <a:ext cx="10515600" cy="3850565"/>
          </a:xfrm>
        </p:spPr>
        <p:txBody>
          <a:bodyPr/>
          <a:lstStyle/>
          <a:p>
            <a:pPr lvl="0"/>
            <a:r>
              <a:rPr lang="en-GB" dirty="0"/>
              <a:t>Please observe proper decorum in meetings; No Photography or recording </a:t>
            </a:r>
          </a:p>
          <a:p>
            <a:pPr lvl="0"/>
            <a:r>
              <a:rPr lang="en-GB" dirty="0"/>
              <a:t>Press (i.e., anyone reporting publicly on this meeting) are to announce their presence (Jan 2019 IEEE-SA Standards Board Ops Manual 5.3.3.2)</a:t>
            </a:r>
            <a:endParaRPr lang="en-GB" sz="1400" dirty="0"/>
          </a:p>
          <a:p>
            <a:pPr lvl="0"/>
            <a:r>
              <a:rPr lang="en-GB" dirty="0"/>
              <a:t>Laptop speakers, cell phone / tablet ringers off</a:t>
            </a:r>
          </a:p>
          <a:p>
            <a:pPr lvl="0"/>
            <a:r>
              <a:rPr lang="en-GB" dirty="0"/>
              <a:t>Mute when not speaking (teleconference)</a:t>
            </a:r>
          </a:p>
          <a:p>
            <a:pPr lvl="0"/>
            <a:r>
              <a:rPr lang="en-GB" dirty="0"/>
              <a:t>Use “no audio” in </a:t>
            </a:r>
            <a:r>
              <a:rPr lang="en-GB" dirty="0" err="1"/>
              <a:t>Webex</a:t>
            </a:r>
            <a:r>
              <a:rPr lang="en-GB" dirty="0"/>
              <a:t> when joining mixed mode meeting in person</a:t>
            </a:r>
          </a:p>
          <a:p>
            <a:r>
              <a:rPr lang="en-US" dirty="0"/>
              <a:t>Use chat window to enter the queue </a:t>
            </a:r>
            <a:r>
              <a:rPr lang="en-GB" dirty="0"/>
              <a:t>(teleconference)</a:t>
            </a:r>
          </a:p>
          <a:p>
            <a:pPr lvl="0"/>
            <a:r>
              <a:rPr lang="en-GB" dirty="0"/>
              <a:t>Wear badges at all times in meeting areas (face to face meetings)</a:t>
            </a:r>
            <a:endParaRPr lang="en-GB" sz="1400" dirty="0"/>
          </a:p>
          <a:p>
            <a:pPr lvl="1"/>
            <a:r>
              <a:rPr lang="en-GB" dirty="0"/>
              <a:t>Help the hotel security staff improve the general security of the meeting rooms</a:t>
            </a:r>
          </a:p>
        </p:txBody>
      </p:sp>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3"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19</a:t>
            </a:fld>
            <a:endParaRPr lang="en-US"/>
          </a:p>
        </p:txBody>
      </p:sp>
    </p:spTree>
    <p:extLst>
      <p:ext uri="{BB962C8B-B14F-4D97-AF65-F5344CB8AC3E}">
        <p14:creationId xmlns:p14="http://schemas.microsoft.com/office/powerpoint/2010/main" val="284064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r>
              <a:rPr lang="en-GB" altLang="en-US" sz="2800" b="0" dirty="0"/>
              <a:t>This report provides the WG chair’s supplementary material for the May 2024 802.11 WG session.</a:t>
            </a:r>
          </a:p>
          <a:p>
            <a:endParaRPr lang="en-GB" altLang="en-US" sz="2800" b="0" dirty="0"/>
          </a:p>
          <a:p>
            <a:r>
              <a:rPr lang="en-GB" altLang="en-US" sz="2800" b="0" dirty="0"/>
              <a:t>Topics in this report are referenced in the agenda: </a:t>
            </a:r>
            <a:r>
              <a:rPr lang="en-GB" altLang="en-US" sz="2800" b="0" dirty="0">
                <a:hlinkClick r:id="rId3"/>
              </a:rPr>
              <a:t>11-24/0704</a:t>
            </a:r>
            <a:endParaRPr lang="en-GB" altLang="en-US" sz="2800" b="0" dirty="0"/>
          </a:p>
          <a:p>
            <a:endParaRPr lang="en-US" altLang="en-US" sz="2800" b="0" dirty="0"/>
          </a:p>
          <a:p>
            <a:endParaRPr lang="en-US" altLang="en-US" sz="2800" b="0" dirty="0"/>
          </a:p>
          <a:p>
            <a:pPr lvl="1"/>
            <a:endParaRPr lang="en-GB" altLang="en-US" dirty="0"/>
          </a:p>
        </p:txBody>
      </p:sp>
      <p:sp>
        <p:nvSpPr>
          <p:cNvPr id="8195" name="Title 1"/>
          <p:cNvSpPr>
            <a:spLocks noGrp="1"/>
          </p:cNvSpPr>
          <p:nvPr>
            <p:ph type="title"/>
          </p:nvPr>
        </p:nvSpPr>
        <p:spPr/>
        <p:txBody>
          <a:bodyPr/>
          <a:lstStyle/>
          <a:p>
            <a:r>
              <a:rPr lang="en-GB" altLang="en-US"/>
              <a:t>Introduction</a:t>
            </a:r>
            <a:endParaRPr lang="en-US" altLang="en-US"/>
          </a:p>
        </p:txBody>
      </p:sp>
      <p:sp>
        <p:nvSpPr>
          <p:cNvPr id="81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81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81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7E32FA-55A0-4C44-9A4E-56B54D55D8DE}" type="slidenum">
              <a:rPr lang="en-US" altLang="en-US" sz="1200" b="0" smtClean="0"/>
              <a:pPr>
                <a:spcBef>
                  <a:spcPct val="0"/>
                </a:spcBef>
                <a:buFontTx/>
                <a:buNone/>
              </a:pPr>
              <a:t>2</a:t>
            </a:fld>
            <a:endParaRPr lang="en-US" altLang="en-US" sz="12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pPr marL="0" indent="0">
              <a:buFontTx/>
              <a:buNone/>
              <a:defRPr/>
            </a:pPr>
            <a:r>
              <a:rPr lang="en-GB" altLang="en-US" dirty="0"/>
              <a:t>Planned next full WG11 Session: Mixed-mode July 14-19, 2024</a:t>
            </a:r>
          </a:p>
          <a:p>
            <a:pPr marL="0" indent="0">
              <a:buFontTx/>
              <a:buNone/>
              <a:defRPr/>
            </a:pPr>
            <a:r>
              <a:rPr lang="en-GB" altLang="en-US" dirty="0"/>
              <a:t>Upcoming Chair Advisory Committee meetings </a:t>
            </a:r>
          </a:p>
          <a:p>
            <a:pPr marL="457200" lvl="1" indent="0">
              <a:buFontTx/>
              <a:buNone/>
              <a:defRPr/>
            </a:pPr>
            <a:r>
              <a:rPr lang="en-GB" altLang="en-US" dirty="0"/>
              <a:t>CAC teleconference:  </a:t>
            </a:r>
            <a:r>
              <a:rPr lang="en-GB" altLang="en-US" b="1" dirty="0"/>
              <a:t>Monday 2024-06-10 at 09:00 ET</a:t>
            </a:r>
          </a:p>
          <a:p>
            <a:pPr lvl="1">
              <a:defRPr/>
            </a:pPr>
            <a:r>
              <a:rPr lang="en-GB" altLang="en-US" sz="1600" dirty="0"/>
              <a:t>Initial objectives/agendas should be uploaded as mentor documents (.ppt format) or send to chair (.</a:t>
            </a:r>
            <a:r>
              <a:rPr lang="en-GB" altLang="en-US" sz="1600" dirty="0" err="1"/>
              <a:t>xls</a:t>
            </a:r>
            <a:r>
              <a:rPr lang="en-GB" altLang="en-US" sz="1600" dirty="0"/>
              <a:t> tab format) before this call to meet 30-day agenda submission deadline.</a:t>
            </a:r>
          </a:p>
          <a:p>
            <a:pPr marL="457200" lvl="1" indent="0">
              <a:buFontTx/>
              <a:buNone/>
              <a:defRPr/>
            </a:pPr>
            <a:r>
              <a:rPr lang="en-GB" altLang="en-US" dirty="0"/>
              <a:t>CAC teleconference: </a:t>
            </a:r>
            <a:r>
              <a:rPr lang="en-GB" altLang="en-US" b="1" dirty="0"/>
              <a:t>Monday 2024-07-08 at 09:00 ET </a:t>
            </a:r>
          </a:p>
          <a:p>
            <a:pPr marL="457200" lvl="1" indent="0">
              <a:buNone/>
              <a:defRPr/>
            </a:pPr>
            <a:r>
              <a:rPr lang="en-GB" altLang="en-US" dirty="0"/>
              <a:t>CAC teleconference: </a:t>
            </a:r>
            <a:r>
              <a:rPr lang="en-GB" altLang="en-US" b="1" dirty="0"/>
              <a:t>Sunday 2024-07-14 at 18:00 ET</a:t>
            </a:r>
            <a:r>
              <a:rPr lang="en-GB" altLang="en-US" dirty="0"/>
              <a:t> </a:t>
            </a:r>
          </a:p>
          <a:p>
            <a:pPr lvl="1">
              <a:defRPr/>
            </a:pPr>
            <a:r>
              <a:rPr lang="en-GB" altLang="en-US" sz="1600" dirty="0"/>
              <a:t>Send snapshots before this teleconference.</a:t>
            </a:r>
          </a:p>
          <a:p>
            <a:pPr marL="0" indent="0">
              <a:buFontTx/>
              <a:buNone/>
              <a:defRPr/>
            </a:pPr>
            <a:endParaRPr lang="en-GB" altLang="en-US" sz="2000" dirty="0"/>
          </a:p>
          <a:p>
            <a:pPr marL="0" indent="0">
              <a:buFontTx/>
              <a:buNone/>
              <a:defRPr/>
            </a:pPr>
            <a:r>
              <a:rPr lang="en-GB" altLang="en-US" sz="2000" dirty="0"/>
              <a:t>The purpose of the CAC is to prepare session agendas, room requests/meeting times, and advise and support the chair re: responsibilities as an EC member. </a:t>
            </a:r>
          </a:p>
          <a:p>
            <a:pPr marL="0" indent="0">
              <a:buFontTx/>
              <a:buNone/>
              <a:defRPr/>
            </a:pPr>
            <a:r>
              <a:rPr lang="en-GB" altLang="en-US" sz="2000" dirty="0"/>
              <a:t>Leaders of 802.11 subgroups (or their nominee) should attend CAC meetings </a:t>
            </a:r>
          </a:p>
        </p:txBody>
      </p:sp>
      <p:sp>
        <p:nvSpPr>
          <p:cNvPr id="20483" name="Title 1"/>
          <p:cNvSpPr>
            <a:spLocks noGrp="1"/>
          </p:cNvSpPr>
          <p:nvPr>
            <p:ph type="title"/>
          </p:nvPr>
        </p:nvSpPr>
        <p:spPr/>
        <p:txBody>
          <a:bodyPr/>
          <a:lstStyle/>
          <a:p>
            <a:r>
              <a:rPr lang="en-GB" altLang="en-US" dirty="0"/>
              <a:t>F2.4 Next session and CAC meetings announcements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20</a:t>
            </a:fld>
            <a:endParaRPr lang="en-US" altLang="en-US" sz="1200" b="0"/>
          </a:p>
        </p:txBody>
      </p:sp>
    </p:spTree>
    <p:extLst>
      <p:ext uri="{BB962C8B-B14F-4D97-AF65-F5344CB8AC3E}">
        <p14:creationId xmlns:p14="http://schemas.microsoft.com/office/powerpoint/2010/main" val="89388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74F6AD-E077-0C35-68AD-6D411367FFE8}"/>
              </a:ext>
            </a:extLst>
          </p:cNvPr>
          <p:cNvSpPr>
            <a:spLocks noGrp="1"/>
          </p:cNvSpPr>
          <p:nvPr>
            <p:ph idx="1"/>
          </p:nvPr>
        </p:nvSpPr>
        <p:spPr/>
        <p:txBody>
          <a:bodyPr/>
          <a:lstStyle/>
          <a:p>
            <a:r>
              <a:rPr lang="en-US" dirty="0"/>
              <a:t>Comment collection for 802REVc</a:t>
            </a:r>
          </a:p>
        </p:txBody>
      </p:sp>
      <p:sp>
        <p:nvSpPr>
          <p:cNvPr id="3" name="Title 2">
            <a:extLst>
              <a:ext uri="{FF2B5EF4-FFF2-40B4-BE49-F238E27FC236}">
                <a16:creationId xmlns:a16="http://schemas.microsoft.com/office/drawing/2014/main" id="{E24BCB69-9354-477A-D118-E211C399A145}"/>
              </a:ext>
            </a:extLst>
          </p:cNvPr>
          <p:cNvSpPr>
            <a:spLocks noGrp="1"/>
          </p:cNvSpPr>
          <p:nvPr>
            <p:ph type="title"/>
          </p:nvPr>
        </p:nvSpPr>
        <p:spPr/>
        <p:txBody>
          <a:bodyPr/>
          <a:lstStyle/>
          <a:p>
            <a:r>
              <a:rPr lang="en-US" dirty="0"/>
              <a:t>Announcements</a:t>
            </a:r>
          </a:p>
        </p:txBody>
      </p:sp>
      <p:sp>
        <p:nvSpPr>
          <p:cNvPr id="4" name="Date Placeholder 3">
            <a:extLst>
              <a:ext uri="{FF2B5EF4-FFF2-40B4-BE49-F238E27FC236}">
                <a16:creationId xmlns:a16="http://schemas.microsoft.com/office/drawing/2014/main" id="{E8D9739C-1BC7-9E33-0802-5A2370C06343}"/>
              </a:ext>
            </a:extLst>
          </p:cNvPr>
          <p:cNvSpPr>
            <a:spLocks noGrp="1"/>
          </p:cNvSpPr>
          <p:nvPr>
            <p:ph type="dt" sz="half" idx="10"/>
          </p:nvPr>
        </p:nvSpPr>
        <p:spPr/>
        <p:txBody>
          <a:bodyPr/>
          <a:lstStyle/>
          <a:p>
            <a:pPr>
              <a:defRPr/>
            </a:pPr>
            <a:r>
              <a:rPr lang="en-US"/>
              <a:t>May 2024</a:t>
            </a:r>
            <a:endParaRPr lang="en-US" dirty="0"/>
          </a:p>
        </p:txBody>
      </p:sp>
      <p:sp>
        <p:nvSpPr>
          <p:cNvPr id="5" name="Footer Placeholder 4">
            <a:extLst>
              <a:ext uri="{FF2B5EF4-FFF2-40B4-BE49-F238E27FC236}">
                <a16:creationId xmlns:a16="http://schemas.microsoft.com/office/drawing/2014/main" id="{A91718A3-8401-3285-D12D-F259EB564F2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B631BD2-95DD-736C-9FC7-203D202582EF}"/>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21</a:t>
            </a:fld>
            <a:endParaRPr lang="en-US" altLang="en-US"/>
          </a:p>
        </p:txBody>
      </p:sp>
    </p:spTree>
    <p:extLst>
      <p:ext uri="{BB962C8B-B14F-4D97-AF65-F5344CB8AC3E}">
        <p14:creationId xmlns:p14="http://schemas.microsoft.com/office/powerpoint/2010/main" val="160344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Engr. Dr. Sohaib Manzoor, Mirpur University of Science and Technology, Pakistan, </a:t>
            </a:r>
            <a:r>
              <a:rPr lang="en-US" sz="1400" b="0" i="0" dirty="0">
                <a:effectLst/>
                <a:latin typeface="Segoe UI" panose="020B0502040204020203" pitchFamily="34" charset="0"/>
                <a:hlinkClick r:id="rId4"/>
              </a:rPr>
              <a:t>sohaib.ee@must.edu.pk</a:t>
            </a:r>
            <a:r>
              <a:rPr lang="en-US" sz="1400" b="0" i="0" dirty="0">
                <a:effectLst/>
                <a:latin typeface="Segoe UI" panose="020B0502040204020203" pitchFamily="34" charset="0"/>
              </a:rPr>
              <a:t> </a:t>
            </a:r>
            <a:br>
              <a:rPr lang="en-US" sz="1400" b="0" i="0" dirty="0">
                <a:effectLst/>
                <a:latin typeface="Segoe UI" panose="020B0502040204020203" pitchFamily="34" charset="0"/>
              </a:rPr>
            </a:br>
            <a:r>
              <a:rPr lang="en-US" sz="1600" dirty="0"/>
              <a:t>WNG (Tue AM1)</a:t>
            </a:r>
          </a:p>
          <a:p>
            <a:pPr lvl="1"/>
            <a:r>
              <a:rPr lang="en-US" sz="1600" dirty="0"/>
              <a:t>Paul </a:t>
            </a:r>
            <a:r>
              <a:rPr lang="en-US" sz="1600" dirty="0" err="1"/>
              <a:t>Nikolich</a:t>
            </a:r>
            <a:r>
              <a:rPr lang="en-US" sz="1600" dirty="0"/>
              <a:t>, </a:t>
            </a:r>
            <a:r>
              <a:rPr lang="en-US" sz="1600" dirty="0">
                <a:hlinkClick r:id="rId5"/>
              </a:rPr>
              <a:t>paul.nikolich@att.net</a:t>
            </a:r>
            <a:r>
              <a:rPr lang="en-US" sz="1600" dirty="0"/>
              <a:t> – </a:t>
            </a:r>
            <a:r>
              <a:rPr lang="en-US" sz="1600" dirty="0" err="1"/>
              <a:t>Coex</a:t>
            </a:r>
            <a:r>
              <a:rPr lang="en-US" sz="1600" dirty="0"/>
              <a:t> SC (Tue PM1)</a:t>
            </a:r>
          </a:p>
          <a:p>
            <a:pPr lvl="1"/>
            <a:r>
              <a:rPr lang="en-US" sz="1600" dirty="0"/>
              <a:t>Dan Harkins, </a:t>
            </a:r>
            <a:r>
              <a:rPr lang="en-US" sz="1600" dirty="0">
                <a:hlinkClick r:id="rId6"/>
              </a:rPr>
              <a:t>daniel.harkins@hpe.com</a:t>
            </a:r>
            <a:r>
              <a:rPr lang="en-US" sz="1600" dirty="0"/>
              <a:t> - </a:t>
            </a:r>
            <a:r>
              <a:rPr lang="en-US" sz="1600" dirty="0" err="1"/>
              <a:t>TGbh</a:t>
            </a:r>
            <a:r>
              <a:rPr lang="en-US" sz="1600" dirty="0"/>
              <a:t> (Wed AM1)</a:t>
            </a:r>
          </a:p>
          <a:p>
            <a:pPr marL="457200" lvl="1" indent="0">
              <a:buNone/>
            </a:pPr>
            <a:endParaRPr lang="en-US" sz="1600" dirty="0"/>
          </a:p>
          <a:p>
            <a:r>
              <a:rPr lang="en-US" sz="2000" dirty="0"/>
              <a:t> </a:t>
            </a:r>
            <a:br>
              <a:rPr lang="en-US" dirty="0"/>
            </a:br>
            <a:endParaRPr lang="en-US" dirty="0"/>
          </a:p>
        </p:txBody>
      </p:sp>
      <p:sp>
        <p:nvSpPr>
          <p:cNvPr id="20483" name="Title 1"/>
          <p:cNvSpPr>
            <a:spLocks noGrp="1"/>
          </p:cNvSpPr>
          <p:nvPr>
            <p:ph type="title"/>
          </p:nvPr>
        </p:nvSpPr>
        <p:spPr/>
        <p:txBody>
          <a:bodyPr/>
          <a:lstStyle/>
          <a:p>
            <a:r>
              <a:rPr lang="en-GB" altLang="en-US" dirty="0"/>
              <a:t>F2.5: 2024 May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22</a:t>
            </a:fld>
            <a:endParaRPr lang="en-US" altLang="en-US" sz="1200" b="0"/>
          </a:p>
        </p:txBody>
      </p:sp>
    </p:spTree>
    <p:extLst>
      <p:ext uri="{BB962C8B-B14F-4D97-AF65-F5344CB8AC3E}">
        <p14:creationId xmlns:p14="http://schemas.microsoft.com/office/powerpoint/2010/main" val="374632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914400" y="1676400"/>
            <a:ext cx="10363200" cy="4799013"/>
          </a:xfrm>
        </p:spPr>
        <p:txBody>
          <a:bodyPr/>
          <a:lstStyle/>
          <a:p>
            <a:pPr marL="0" indent="0">
              <a:buFontTx/>
              <a:buNone/>
              <a:defRPr/>
            </a:pPr>
            <a:r>
              <a:rPr lang="en-GB" altLang="en-US" dirty="0"/>
              <a:t>IEEE </a:t>
            </a:r>
            <a:r>
              <a:rPr lang="en-GB" altLang="en-US" dirty="0" err="1"/>
              <a:t>PatCom</a:t>
            </a:r>
            <a:r>
              <a:rPr lang="en-GB" altLang="en-US" dirty="0"/>
              <a:t> LOA Listing for 802.11 is here: </a:t>
            </a:r>
            <a:r>
              <a:rPr lang="en-GB" altLang="en-US" dirty="0">
                <a:hlinkClick r:id="rId3"/>
              </a:rPr>
              <a:t>https://standards.ieee.org/about/sasb/patcom/patents.html</a:t>
            </a:r>
            <a:r>
              <a:rPr lang="en-GB" altLang="en-US" dirty="0"/>
              <a:t> </a:t>
            </a:r>
          </a:p>
          <a:p>
            <a:pPr marL="0" indent="0">
              <a:buFontTx/>
              <a:buNone/>
              <a:defRPr/>
            </a:pPr>
            <a:endParaRPr lang="en-GB" altLang="en-US" dirty="0"/>
          </a:p>
          <a:p>
            <a:pPr marL="0" indent="0">
              <a:buFontTx/>
              <a:buNone/>
              <a:defRPr/>
            </a:pPr>
            <a:r>
              <a:rPr lang="en-GB" altLang="en-US" dirty="0"/>
              <a:t>Open </a:t>
            </a:r>
            <a:r>
              <a:rPr lang="en-GB" altLang="en-US" dirty="0" err="1"/>
              <a:t>LoA</a:t>
            </a:r>
            <a:r>
              <a:rPr lang="en-GB" altLang="en-US" dirty="0"/>
              <a:t> requests (i.e., those that the WG chair is pursuing) : </a:t>
            </a:r>
            <a:br>
              <a:rPr lang="en-GB" altLang="en-US" dirty="0"/>
            </a:br>
            <a:r>
              <a:rPr lang="en-GB" altLang="en-US" dirty="0"/>
              <a:t>	</a:t>
            </a:r>
            <a:r>
              <a:rPr lang="en-GB" dirty="0"/>
              <a:t>Communication Systems LLC (x3)</a:t>
            </a:r>
          </a:p>
          <a:p>
            <a:pPr marL="0" indent="0">
              <a:buFontTx/>
              <a:buNone/>
              <a:defRPr/>
            </a:pPr>
            <a:r>
              <a:rPr lang="en-GB" altLang="en-US" dirty="0"/>
              <a:t>	Mitsubishi Electric Corporation (2023)</a:t>
            </a:r>
            <a:endParaRPr lang="en-US" altLang="en-US" dirty="0"/>
          </a:p>
          <a:p>
            <a:pPr marL="0" indent="0">
              <a:buFontTx/>
              <a:buNone/>
              <a:defRPr/>
            </a:pPr>
            <a:r>
              <a:rPr lang="en-US" altLang="en-US" dirty="0"/>
              <a:t>Detailed status is here (updated 2024-03-14):</a:t>
            </a:r>
          </a:p>
          <a:p>
            <a:pPr marL="0" indent="0">
              <a:buFontTx/>
              <a:buNone/>
              <a:defRPr/>
            </a:pPr>
            <a:r>
              <a:rPr lang="en-GB" altLang="en-US" dirty="0">
                <a:hlinkClick r:id="rId4"/>
              </a:rPr>
              <a:t>https://mentor.ieee.org/802.11/dcn/15/11-15-1489-21-0000-register-of-loa-requests.docx</a:t>
            </a:r>
            <a:r>
              <a:rPr lang="en-GB" altLang="en-US" dirty="0"/>
              <a:t> </a:t>
            </a:r>
            <a:br>
              <a:rPr lang="en-GB" altLang="en-US" dirty="0"/>
            </a:br>
            <a:r>
              <a:rPr lang="en-GB" altLang="en-US" dirty="0"/>
              <a:t>Recent changes:  None</a:t>
            </a:r>
          </a:p>
          <a:p>
            <a:pPr marL="0" indent="0">
              <a:buFontTx/>
              <a:buNone/>
              <a:defRPr/>
            </a:pPr>
            <a:endParaRPr lang="en-GB" altLang="en-US" dirty="0"/>
          </a:p>
          <a:p>
            <a:pPr marL="0" indent="0">
              <a:buFontTx/>
              <a:buNone/>
              <a:defRPr/>
            </a:pPr>
            <a:endParaRPr lang="en-US" altLang="en-US" dirty="0"/>
          </a:p>
          <a:p>
            <a:pPr>
              <a:defRPr/>
            </a:pPr>
            <a:endParaRPr lang="en-US" altLang="en-US" dirty="0"/>
          </a:p>
          <a:p>
            <a:pPr>
              <a:defRPr/>
            </a:pPr>
            <a:endParaRPr lang="en-GB" altLang="en-US" dirty="0"/>
          </a:p>
        </p:txBody>
      </p:sp>
      <p:sp>
        <p:nvSpPr>
          <p:cNvPr id="2" name="Title 1"/>
          <p:cNvSpPr>
            <a:spLocks noGrp="1"/>
          </p:cNvSpPr>
          <p:nvPr>
            <p:ph type="title"/>
          </p:nvPr>
        </p:nvSpPr>
        <p:spPr/>
        <p:txBody>
          <a:bodyPr/>
          <a:lstStyle/>
          <a:p>
            <a:r>
              <a:rPr lang="en-GB" altLang="en-US" dirty="0"/>
              <a:t>F2.7 Requests for Letters of Assurance</a:t>
            </a:r>
          </a:p>
        </p:txBody>
      </p:sp>
      <p:sp>
        <p:nvSpPr>
          <p:cNvPr id="2150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150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15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48A2CBB-EAFC-4AF2-B466-6188D5A64AA2}" type="slidenum">
              <a:rPr lang="en-US" altLang="en-US" sz="1200" b="0" smtClean="0"/>
              <a:pPr>
                <a:spcBef>
                  <a:spcPct val="0"/>
                </a:spcBef>
                <a:buFontTx/>
                <a:buNone/>
              </a:pPr>
              <a:t>23</a:t>
            </a:fld>
            <a:endParaRPr lang="en-US" altLang="en-US" sz="12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35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35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A92838-553F-49FF-853F-6642DE0950DA}" type="slidenum">
              <a:rPr lang="en-US" altLang="en-US" sz="1200" b="0" smtClean="0"/>
              <a:pPr>
                <a:spcBef>
                  <a:spcPct val="0"/>
                </a:spcBef>
                <a:buFontTx/>
                <a:buNone/>
              </a:pPr>
              <a:t>24</a:t>
            </a:fld>
            <a:endParaRPr lang="en-US" altLang="en-US" sz="1200" b="0"/>
          </a:p>
        </p:txBody>
      </p:sp>
      <p:sp>
        <p:nvSpPr>
          <p:cNvPr id="23557" name="Rectangle 2"/>
          <p:cNvSpPr>
            <a:spLocks noGrp="1" noChangeArrowheads="1"/>
          </p:cNvSpPr>
          <p:nvPr>
            <p:ph type="title"/>
          </p:nvPr>
        </p:nvSpPr>
        <p:spPr>
          <a:xfrm>
            <a:off x="1524000" y="720725"/>
            <a:ext cx="8534400" cy="446088"/>
          </a:xfrm>
        </p:spPr>
        <p:txBody>
          <a:bodyPr/>
          <a:lstStyle/>
          <a:p>
            <a:r>
              <a:rPr lang="en-US" altLang="en-US" dirty="0"/>
              <a:t>F2.8 Drafts for Sale by IEEE– as of 2024-03-14</a:t>
            </a:r>
          </a:p>
        </p:txBody>
      </p:sp>
      <p:graphicFrame>
        <p:nvGraphicFramePr>
          <p:cNvPr id="77901" name="Group 77"/>
          <p:cNvGraphicFramePr>
            <a:graphicFrameLocks noGrp="1"/>
          </p:cNvGraphicFramePr>
          <p:nvPr>
            <p:ph idx="1"/>
            <p:extLst>
              <p:ext uri="{D42A27DB-BD31-4B8C-83A1-F6EECF244321}">
                <p14:modId xmlns:p14="http://schemas.microsoft.com/office/powerpoint/2010/main" val="3125133723"/>
              </p:ext>
            </p:extLst>
          </p:nvPr>
        </p:nvGraphicFramePr>
        <p:xfrm>
          <a:off x="1316038" y="1341438"/>
          <a:ext cx="9661525" cy="4888132"/>
        </p:xfrm>
        <a:graphic>
          <a:graphicData uri="http://schemas.openxmlformats.org/drawingml/2006/table">
            <a:tbl>
              <a:tblPr/>
              <a:tblGrid>
                <a:gridCol w="2880839">
                  <a:extLst>
                    <a:ext uri="{9D8B030D-6E8A-4147-A177-3AD203B41FA5}">
                      <a16:colId xmlns:a16="http://schemas.microsoft.com/office/drawing/2014/main" val="20000"/>
                    </a:ext>
                  </a:extLst>
                </a:gridCol>
                <a:gridCol w="1752312">
                  <a:extLst>
                    <a:ext uri="{9D8B030D-6E8A-4147-A177-3AD203B41FA5}">
                      <a16:colId xmlns:a16="http://schemas.microsoft.com/office/drawing/2014/main" val="20001"/>
                    </a:ext>
                  </a:extLst>
                </a:gridCol>
                <a:gridCol w="1599937">
                  <a:extLst>
                    <a:ext uri="{9D8B030D-6E8A-4147-A177-3AD203B41FA5}">
                      <a16:colId xmlns:a16="http://schemas.microsoft.com/office/drawing/2014/main" val="20002"/>
                    </a:ext>
                  </a:extLst>
                </a:gridCol>
                <a:gridCol w="1828500">
                  <a:extLst>
                    <a:ext uri="{9D8B030D-6E8A-4147-A177-3AD203B41FA5}">
                      <a16:colId xmlns:a16="http://schemas.microsoft.com/office/drawing/2014/main" val="20003"/>
                    </a:ext>
                  </a:extLst>
                </a:gridCol>
                <a:gridCol w="1599937">
                  <a:extLst>
                    <a:ext uri="{9D8B030D-6E8A-4147-A177-3AD203B41FA5}">
                      <a16:colId xmlns:a16="http://schemas.microsoft.com/office/drawing/2014/main" val="20004"/>
                    </a:ext>
                  </a:extLst>
                </a:gridCol>
              </a:tblGrid>
              <a:tr h="5729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Publication</a:t>
                      </a: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 </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hlinkClick r:id="rId3"/>
                        </a:rPr>
                        <a:t>TechStreet</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Draft in Members Area</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4"/>
                        </a:rPr>
                        <a:t>Get 802</a:t>
                      </a:r>
                      <a:r>
                        <a:rPr kumimoji="0" lang="en-US" sz="1600" b="1" i="0" u="none" strike="noStrike" cap="none" normalizeH="0" baseline="0" dirty="0">
                          <a:ln>
                            <a:noFill/>
                          </a:ln>
                          <a:solidFill>
                            <a:schemeClr val="tx1"/>
                          </a:solidFill>
                          <a:effectLst/>
                          <a:latin typeface="Times New Roman" pitchFamily="18" charset="0"/>
                        </a:rPr>
                        <a:t>?</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by ISO?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5"/>
                        </a:rPr>
                        <a:t>IEEE </a:t>
                      </a:r>
                      <a:r>
                        <a:rPr kumimoji="0" lang="en-US" sz="1600" b="1" i="0" u="none" strike="noStrike" cap="none" normalizeH="0" baseline="0" dirty="0" err="1">
                          <a:ln>
                            <a:noFill/>
                          </a:ln>
                          <a:solidFill>
                            <a:schemeClr val="tx1"/>
                          </a:solidFill>
                          <a:effectLst/>
                          <a:latin typeface="Times New Roman" pitchFamily="18" charset="0"/>
                          <a:hlinkClick r:id="rId5"/>
                        </a:rPr>
                        <a:t>Std</a:t>
                      </a:r>
                      <a:r>
                        <a:rPr kumimoji="0" lang="en-US" sz="1600" b="1" i="0" u="none" strike="noStrike" cap="none" normalizeH="0" baseline="0" dirty="0">
                          <a:ln>
                            <a:noFill/>
                          </a:ln>
                          <a:solidFill>
                            <a:schemeClr val="tx1"/>
                          </a:solidFill>
                          <a:effectLst/>
                          <a:latin typeface="Times New Roman" pitchFamily="18" charset="0"/>
                          <a:hlinkClick r:id="rId5"/>
                        </a:rPr>
                        <a:t> 802.11-2020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$844 printed</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6"/>
                        </a:rPr>
                        <a:t>IEEE </a:t>
                      </a:r>
                      <a:r>
                        <a:rPr kumimoji="0" lang="en-US" sz="1600" b="1" i="0" u="none" strike="noStrike" cap="none" normalizeH="0" baseline="0" dirty="0" err="1">
                          <a:ln>
                            <a:noFill/>
                          </a:ln>
                          <a:solidFill>
                            <a:schemeClr val="tx1"/>
                          </a:solidFill>
                          <a:effectLst/>
                          <a:latin typeface="Times New Roman" pitchFamily="18" charset="0"/>
                          <a:hlinkClick r:id="rId6"/>
                        </a:rPr>
                        <a:t>Std</a:t>
                      </a:r>
                      <a:r>
                        <a:rPr kumimoji="0" lang="en-US" sz="1600" b="1" i="0" u="none" strike="noStrike" cap="none" normalizeH="0" baseline="0" dirty="0">
                          <a:ln>
                            <a:noFill/>
                          </a:ln>
                          <a:solidFill>
                            <a:schemeClr val="tx1"/>
                          </a:solidFill>
                          <a:effectLst/>
                          <a:latin typeface="Times New Roman" pitchFamily="18" charset="0"/>
                          <a:hlinkClick r:id="rId6"/>
                        </a:rPr>
                        <a:t> 802.11ax-2021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7"/>
                        </a:rPr>
                        <a:t>IEEE </a:t>
                      </a:r>
                      <a:r>
                        <a:rPr kumimoji="0" lang="en-US" sz="1600" b="1" i="0" u="none" strike="noStrike" cap="none" normalizeH="0" baseline="0" dirty="0" err="1">
                          <a:ln>
                            <a:noFill/>
                          </a:ln>
                          <a:solidFill>
                            <a:schemeClr val="tx1"/>
                          </a:solidFill>
                          <a:effectLst/>
                          <a:latin typeface="Times New Roman" pitchFamily="18" charset="0"/>
                          <a:hlinkClick r:id="rId7"/>
                        </a:rPr>
                        <a:t>Std</a:t>
                      </a:r>
                      <a:r>
                        <a:rPr kumimoji="0" lang="en-US" sz="1600" b="1" i="0" u="none" strike="noStrike" cap="none" normalizeH="0" baseline="0" dirty="0">
                          <a:ln>
                            <a:noFill/>
                          </a:ln>
                          <a:solidFill>
                            <a:schemeClr val="tx1"/>
                          </a:solidFill>
                          <a:effectLst/>
                          <a:latin typeface="Times New Roman" pitchFamily="18" charset="0"/>
                          <a:hlinkClick r:id="rId7"/>
                        </a:rPr>
                        <a:t> 802.11ay-2021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8"/>
                        </a:rPr>
                        <a:t>IEEE Std 802.11az-2022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$227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9"/>
                        </a:rPr>
                        <a:t>IEEE Std 802.11ba-2021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$208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0"/>
                        </a:rPr>
                        <a:t>IEEE Std 802.11bb-2023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$77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1"/>
                        </a:rPr>
                        <a:t>IEEE Std 802.11bc-2023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$120 pdf</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$150 print</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2"/>
                        </a:rPr>
                        <a:t>IEEE Std 802.11bd-2022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$198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4922303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3"/>
                        </a:rPr>
                        <a:t>IEEE P802.11be D5.0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$356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D6.0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332378759"/>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4"/>
                        </a:rPr>
                        <a:t>IEEE P802.11bf D4.0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D4.0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76328667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5"/>
                        </a:rPr>
                        <a:t>IEEE P802.11bh D4.0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$75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D4.0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4053073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6"/>
                        </a:rPr>
                        <a:t>IEEE P802.11REVme D5.0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$676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D5.0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50462511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11057"/>
            <a:ext cx="9448800" cy="762000"/>
          </a:xfrm>
          <a:prstGeom prst="rect">
            <a:avLst/>
          </a:prstGeom>
          <a:solidFill>
            <a:srgbClr val="92D050"/>
          </a:solidFill>
        </p:spPr>
        <p:txBody>
          <a:bodyPr wrap="square" rtlCol="0">
            <a:spAutoFit/>
          </a:bodyPr>
          <a:lstStyle/>
          <a:p>
            <a:endParaRPr lang="en-GB" dirty="0"/>
          </a:p>
        </p:txBody>
      </p:sp>
      <p:sp>
        <p:nvSpPr>
          <p:cNvPr id="30722" name="Content Placeholder 5"/>
          <p:cNvSpPr>
            <a:spLocks noGrp="1"/>
          </p:cNvSpPr>
          <p:nvPr>
            <p:ph idx="1"/>
          </p:nvPr>
        </p:nvSpPr>
        <p:spPr>
          <a:xfrm>
            <a:off x="762000" y="1523999"/>
            <a:ext cx="10363200" cy="4951413"/>
          </a:xfrm>
        </p:spPr>
        <p:txBody>
          <a:bodyPr/>
          <a:lstStyle/>
          <a:p>
            <a:pPr>
              <a:defRPr/>
            </a:pPr>
            <a:r>
              <a:rPr lang="en-GB" altLang="en-US" sz="2200" dirty="0"/>
              <a:t>Published 2022 July: IEEE </a:t>
            </a:r>
            <a:r>
              <a:rPr lang="en-GB" altLang="en-US" sz="2200" dirty="0" err="1"/>
              <a:t>Std</a:t>
            </a:r>
            <a:r>
              <a:rPr lang="en-GB" altLang="en-US" sz="2200" dirty="0"/>
              <a:t> 802.11-2020 as ISO/IEC/IEEE 8802-11:2022</a:t>
            </a:r>
          </a:p>
          <a:p>
            <a:pPr lvl="1">
              <a:defRPr/>
            </a:pPr>
            <a:r>
              <a:rPr lang="en-US" altLang="en-US" dirty="0"/>
              <a:t>IEEE </a:t>
            </a:r>
            <a:r>
              <a:rPr lang="en-US" altLang="en-US" dirty="0" err="1"/>
              <a:t>Std</a:t>
            </a:r>
            <a:r>
              <a:rPr lang="en-US" altLang="en-US" dirty="0"/>
              <a:t> 802.11-2020 sent for adoption under the PSDO on March 22, 2021</a:t>
            </a:r>
          </a:p>
          <a:p>
            <a:pPr>
              <a:defRPr/>
            </a:pPr>
            <a:r>
              <a:rPr lang="en-US" altLang="en-US" sz="2200" dirty="0"/>
              <a:t>Submitted under the PSDO: 802.11ax-2021 (June 1, 2021), 802.11ay-2021 (July 30, 2021), 802.11ba-2021 (pending)</a:t>
            </a:r>
          </a:p>
          <a:p>
            <a:pPr>
              <a:defRPr/>
            </a:pPr>
            <a:r>
              <a:rPr lang="en-GB" altLang="en-US" sz="2200" dirty="0"/>
              <a:t>Ballots/Comment responses: 802.11ax-2021</a:t>
            </a:r>
          </a:p>
          <a:p>
            <a:pPr>
              <a:defRPr/>
            </a:pPr>
            <a:endParaRPr lang="en-GB" altLang="en-US" sz="2200" dirty="0"/>
          </a:p>
          <a:p>
            <a:pPr>
              <a:defRPr/>
            </a:pPr>
            <a:r>
              <a:rPr lang="en-GB" altLang="en-US" sz="2200" dirty="0"/>
              <a:t>Drafts are sent to JTC1/SC6 during SA ballot to solicit comments.  Approved drafts may also be sent during working group ballot. Any comments received from ISO are processed by the comment resolution committee. All drafts are liaised subject to EC approval</a:t>
            </a:r>
          </a:p>
          <a:p>
            <a:pPr lvl="1">
              <a:defRPr/>
            </a:pPr>
            <a:r>
              <a:rPr lang="en-US" altLang="en-US" sz="1800" dirty="0"/>
              <a:t>IEEE P802.11bb D4.0 sent for information December 20, 2022</a:t>
            </a:r>
          </a:p>
          <a:p>
            <a:pPr lvl="1">
              <a:defRPr/>
            </a:pPr>
            <a:r>
              <a:rPr lang="en-US" altLang="en-US" sz="1800" dirty="0"/>
              <a:t>IEEE P802.11bc D4.0 sent for information December 20, 2022</a:t>
            </a:r>
          </a:p>
          <a:p>
            <a:pPr marL="457200" lvl="1" indent="0">
              <a:buFontTx/>
              <a:buNone/>
              <a:defRPr/>
            </a:pPr>
            <a:endParaRPr lang="en-US" altLang="en-US" dirty="0"/>
          </a:p>
          <a:p>
            <a:pPr lvl="1">
              <a:defRPr/>
            </a:pPr>
            <a:endParaRPr lang="en-US" altLang="en-US" dirty="0"/>
          </a:p>
          <a:p>
            <a:pPr lvl="1">
              <a:defRPr/>
            </a:pPr>
            <a:endParaRPr lang="en-GB" altLang="en-US" dirty="0"/>
          </a:p>
        </p:txBody>
      </p:sp>
      <p:sp>
        <p:nvSpPr>
          <p:cNvPr id="25603" name="Rectangle 2"/>
          <p:cNvSpPr>
            <a:spLocks noGrp="1" noChangeArrowheads="1"/>
          </p:cNvSpPr>
          <p:nvPr>
            <p:ph type="title"/>
          </p:nvPr>
        </p:nvSpPr>
        <p:spPr/>
        <p:txBody>
          <a:bodyPr/>
          <a:lstStyle/>
          <a:p>
            <a:r>
              <a:rPr lang="en-AU" altLang="en-US" dirty="0"/>
              <a:t>F2.9 ISO/IEC JTC1/SC6</a:t>
            </a:r>
          </a:p>
        </p:txBody>
      </p:sp>
      <p:sp>
        <p:nvSpPr>
          <p:cNvPr id="2560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560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56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571E5E6-EE1D-4426-BF90-533615C0F26F}" type="slidenum">
              <a:rPr lang="en-US" altLang="en-US" sz="1200" b="0" smtClean="0"/>
              <a:pPr>
                <a:spcBef>
                  <a:spcPct val="0"/>
                </a:spcBef>
                <a:buFontTx/>
                <a:buNone/>
              </a:pPr>
              <a:t>25</a:t>
            </a:fld>
            <a:endParaRPr lang="en-US" altLang="en-US" sz="12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F2.10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extLst>
              <p:ext uri="{D42A27DB-BD31-4B8C-83A1-F6EECF244321}">
                <p14:modId xmlns:p14="http://schemas.microsoft.com/office/powerpoint/2010/main" val="1487403678"/>
              </p:ext>
            </p:extLst>
          </p:nvPr>
        </p:nvGraphicFramePr>
        <p:xfrm>
          <a:off x="462756" y="1596515"/>
          <a:ext cx="11266487" cy="2285553"/>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 completed info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802.11ah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IEEE Livestream</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April 2024</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26</a:t>
            </a:fld>
            <a:endParaRPr lang="en-US" altLang="en-US" sz="12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914400" y="609600"/>
            <a:ext cx="10363200" cy="766763"/>
          </a:xfrm>
        </p:spPr>
        <p:txBody>
          <a:bodyPr/>
          <a:lstStyle/>
          <a:p>
            <a:r>
              <a:rPr lang="en-US" altLang="en-US" sz="2800" dirty="0"/>
              <a:t>F2.11 IEEE 802 Public Visibility Standing Committee</a:t>
            </a:r>
          </a:p>
        </p:txBody>
      </p:sp>
      <p:sp>
        <p:nvSpPr>
          <p:cNvPr id="29699" name="Content Placeholder 4"/>
          <p:cNvSpPr>
            <a:spLocks noGrp="1"/>
          </p:cNvSpPr>
          <p:nvPr>
            <p:ph idx="1"/>
          </p:nvPr>
        </p:nvSpPr>
        <p:spPr>
          <a:xfrm>
            <a:off x="312738" y="1358900"/>
            <a:ext cx="5408612" cy="3448050"/>
          </a:xfrm>
        </p:spPr>
        <p:txBody>
          <a:bodyPr/>
          <a:lstStyle/>
          <a:p>
            <a:pPr>
              <a:buFont typeface="Wingdings" panose="05000000000000000000" pitchFamily="2" charset="2"/>
              <a:buChar char="Ø"/>
            </a:pPr>
            <a:r>
              <a:rPr lang="en-US" altLang="en-US" sz="2000">
                <a:latin typeface="Calibri" panose="020F0502020204030204" pitchFamily="34" charset="0"/>
                <a:cs typeface="Calibri" panose="020F0502020204030204" pitchFamily="34" charset="0"/>
              </a:rPr>
              <a:t>Scope </a:t>
            </a:r>
          </a:p>
          <a:p>
            <a:pPr lvl="1">
              <a:buFont typeface="Wingdings" panose="05000000000000000000" pitchFamily="2" charset="2"/>
              <a:buChar char="Ø"/>
            </a:pPr>
            <a:r>
              <a:rPr lang="en-US" altLang="en-US">
                <a:latin typeface="Calibri" panose="020F0502020204030204" pitchFamily="34" charset="0"/>
                <a:cs typeface="Calibri" panose="020F0502020204030204" pitchFamily="34" charset="0"/>
              </a:rPr>
              <a:t>To raise industry awareness in timely fashion of IEEE 802 WG / TAG activities </a:t>
            </a:r>
          </a:p>
          <a:p>
            <a:pPr lvl="1">
              <a:spcBef>
                <a:spcPts val="900"/>
              </a:spcBef>
              <a:buFont typeface="Wingdings" panose="05000000000000000000" pitchFamily="2" charset="2"/>
              <a:buChar char="Ø"/>
            </a:pPr>
            <a:r>
              <a:rPr lang="en-US" altLang="en-US">
                <a:latin typeface="Calibri" panose="020F0502020204030204" pitchFamily="34" charset="0"/>
                <a:cs typeface="Calibri" panose="020F0502020204030204" pitchFamily="34" charset="0"/>
              </a:rPr>
              <a:t>Develop social media content based on IEEE 802 WG / TAG activities </a:t>
            </a:r>
          </a:p>
          <a:p>
            <a:pPr lvl="2">
              <a:spcBef>
                <a:spcPts val="900"/>
              </a:spcBef>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Twitter - </a:t>
            </a:r>
            <a:r>
              <a:rPr lang="en-US" altLang="en-US" sz="1600">
                <a:latin typeface="Calibri" panose="020F0502020204030204" pitchFamily="34" charset="0"/>
                <a:cs typeface="Calibri" panose="020F0502020204030204" pitchFamily="34" charset="0"/>
                <a:hlinkClick r:id="rId3"/>
              </a:rPr>
              <a:t>https://twitter.com/ieee802</a:t>
            </a:r>
            <a:endParaRPr lang="en-US" altLang="en-US" sz="160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LinkedIn – </a:t>
            </a:r>
            <a:r>
              <a:rPr lang="en-US" altLang="en-US" sz="1600">
                <a:latin typeface="Calibri" panose="020F0502020204030204" pitchFamily="34" charset="0"/>
                <a:cs typeface="Calibri" panose="020F0502020204030204" pitchFamily="34" charset="0"/>
                <a:hlinkClick r:id="rId4"/>
              </a:rPr>
              <a:t>https://www.linkedin.com/company/ieee802</a:t>
            </a:r>
            <a:r>
              <a:rPr lang="en-US" altLang="en-US" sz="1600">
                <a:latin typeface="Calibri" panose="020F0502020204030204" pitchFamily="34" charset="0"/>
                <a:cs typeface="Calibri" panose="020F0502020204030204" pitchFamily="34" charset="0"/>
              </a:rPr>
              <a:t> </a:t>
            </a:r>
          </a:p>
          <a:p>
            <a:pPr lvl="2">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IEEE-SA 802  - </a:t>
            </a:r>
            <a:r>
              <a:rPr lang="en-US" altLang="en-US" sz="1200">
                <a:hlinkClick r:id="rId5"/>
              </a:rPr>
              <a:t>https://standards.ieee.org/featured/802/index.html</a:t>
            </a:r>
            <a:endParaRPr lang="en-US" altLang="en-US" sz="1200"/>
          </a:p>
          <a:p>
            <a:endParaRPr lang="en-US" altLang="en-US"/>
          </a:p>
        </p:txBody>
      </p:sp>
      <p:sp>
        <p:nvSpPr>
          <p:cNvPr id="7" name="TextBox 6"/>
          <p:cNvSpPr txBox="1"/>
          <p:nvPr/>
        </p:nvSpPr>
        <p:spPr>
          <a:xfrm>
            <a:off x="6740525" y="1501775"/>
            <a:ext cx="4703763" cy="4608513"/>
          </a:xfrm>
          <a:prstGeom prst="rect">
            <a:avLst/>
          </a:prstGeom>
          <a:solidFill>
            <a:srgbClr val="006799"/>
          </a:solidFill>
        </p:spPr>
        <p:txBody>
          <a:bodyPr>
            <a:spAutoFit/>
          </a:bodyPr>
          <a:lstStyle/>
          <a:p>
            <a:pPr marL="339725" indent="-339725">
              <a:spcBef>
                <a:spcPts val="1200"/>
              </a:spcBef>
              <a:buFont typeface="Wingdings" panose="05000000000000000000" pitchFamily="2" charset="2"/>
              <a:buChar char="Ø"/>
              <a:defRPr/>
            </a:pPr>
            <a:r>
              <a:rPr lang="en-US" sz="2000" dirty="0">
                <a:solidFill>
                  <a:schemeClr val="bg1"/>
                </a:solidFill>
                <a:latin typeface="Calibri" panose="020F0502020204030204" pitchFamily="34" charset="0"/>
                <a:cs typeface="Calibri" panose="020F0502020204030204" pitchFamily="34" charset="0"/>
              </a:rPr>
              <a:t>Content examples – </a:t>
            </a:r>
          </a:p>
          <a:p>
            <a:pPr marL="739775" lvl="1" indent="-277813">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Meeting announcements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PARs to be considered</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Tutorials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[802.3] Call-for-Interests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New Task Force formations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Study Group formations</a:t>
            </a:r>
          </a:p>
          <a:p>
            <a:pPr marL="342900" indent="-342900">
              <a:spcBef>
                <a:spcPts val="900"/>
              </a:spcBef>
              <a:buFont typeface="Wingdings" panose="05000000000000000000" pitchFamily="2" charset="2"/>
              <a:buChar char="Ø"/>
              <a:defRPr/>
            </a:pPr>
            <a:r>
              <a:rPr lang="en-US" sz="2000" dirty="0">
                <a:solidFill>
                  <a:schemeClr val="bg1"/>
                </a:solidFill>
                <a:latin typeface="Calibri" panose="020F0502020204030204" pitchFamily="34" charset="0"/>
                <a:cs typeface="Calibri" panose="020F0502020204030204" pitchFamily="34" charset="0"/>
              </a:rPr>
              <a:t>Other 802 related material</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Press Releases</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White Paper publications</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Standards Approval</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Standards Publication</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IEEE Educational Activities Tech Talks </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Other 802 approved news </a:t>
            </a:r>
            <a:endParaRPr lang="en-US" sz="2000" dirty="0">
              <a:solidFill>
                <a:schemeClr val="bg1"/>
              </a:solidFill>
              <a:latin typeface="Calibri" panose="020F0502020204030204" pitchFamily="34" charset="0"/>
              <a:cs typeface="Calibri" panose="020F0502020204030204" pitchFamily="34" charset="0"/>
            </a:endParaRPr>
          </a:p>
        </p:txBody>
      </p:sp>
      <p:sp>
        <p:nvSpPr>
          <p:cNvPr id="29701" name="TextBox 7"/>
          <p:cNvSpPr txBox="1">
            <a:spLocks noChangeArrowheads="1"/>
          </p:cNvSpPr>
          <p:nvPr/>
        </p:nvSpPr>
        <p:spPr bwMode="auto">
          <a:xfrm>
            <a:off x="609600" y="4876800"/>
            <a:ext cx="5175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dirty="0"/>
              <a:t>Contact Tuncer Baykas </a:t>
            </a:r>
            <a:r>
              <a:rPr lang="en-US" altLang="en-US" dirty="0">
                <a:hlinkClick r:id="rId6"/>
              </a:rPr>
              <a:t>tbaykas@ieee.org</a:t>
            </a:r>
            <a:r>
              <a:rPr lang="en-US" altLang="en-US" dirty="0"/>
              <a:t> (Chair, PVSC) if interested in helping develop content)</a:t>
            </a:r>
          </a:p>
        </p:txBody>
      </p:sp>
      <p:sp>
        <p:nvSpPr>
          <p:cNvPr id="2970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97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97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57DFB13-D4F1-469A-83E4-09108AC2ADB3}" type="slidenum">
              <a:rPr lang="en-US" altLang="en-US" sz="1200" b="0" smtClean="0"/>
              <a:pPr>
                <a:spcBef>
                  <a:spcPct val="0"/>
                </a:spcBef>
                <a:buFontTx/>
                <a:buNone/>
              </a:pPr>
              <a:t>27</a:t>
            </a:fld>
            <a:endParaRPr lang="en-US" altLang="en-US" sz="1200"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AU" altLang="en-US" dirty="0"/>
              <a:t>F2.11 802.11 Public Visibility Events - 2024</a:t>
            </a:r>
          </a:p>
        </p:txBody>
      </p:sp>
      <p:sp>
        <p:nvSpPr>
          <p:cNvPr id="7" name="Content Placeholder 1"/>
          <p:cNvSpPr>
            <a:spLocks noGrp="1"/>
          </p:cNvSpPr>
          <p:nvPr>
            <p:ph sz="half" idx="1"/>
          </p:nvPr>
        </p:nvSpPr>
        <p:spPr/>
        <p:txBody>
          <a:bodyPr/>
          <a:lstStyle/>
          <a:p>
            <a:pPr marL="0" indent="0" rtl="0" fontAlgn="base">
              <a:buNone/>
            </a:pPr>
            <a:r>
              <a:rPr lang="en-US" sz="1600" dirty="0">
                <a:effectLst/>
              </a:rPr>
              <a:t>VIRTUAL CELEBRATION OF 50 YEARS OF THE INTERNET</a:t>
            </a:r>
            <a:br>
              <a:rPr lang="en-US" sz="1600" dirty="0">
                <a:effectLst/>
              </a:rPr>
            </a:br>
            <a:r>
              <a:rPr lang="en-US" sz="1600" dirty="0">
                <a:effectLst/>
              </a:rPr>
              <a:t>Live-stream Event on Sunday, 19 May 2024 at 12:00 p.m. PT (19:00 UTC-04)</a:t>
            </a:r>
            <a:br>
              <a:rPr lang="en-US" sz="1600" b="1" cap="all" dirty="0">
                <a:effectLst/>
                <a:latin typeface="inherit"/>
              </a:rPr>
            </a:br>
            <a:endParaRPr lang="en-US" sz="1600" dirty="0">
              <a:effectLst/>
            </a:endParaRPr>
          </a:p>
          <a:p>
            <a:pPr marL="0" indent="0" fontAlgn="base">
              <a:buNone/>
            </a:pPr>
            <a:r>
              <a:rPr lang="en-US" sz="1600" dirty="0">
                <a:effectLst/>
                <a:hlinkClick r:id="rId3"/>
              </a:rPr>
              <a:t>https://engage.ieee.org/celebrate-i50.html</a:t>
            </a:r>
            <a:br>
              <a:rPr lang="en-US" sz="1600" dirty="0">
                <a:effectLst/>
              </a:rPr>
            </a:br>
            <a:endParaRPr lang="en-US" sz="1600" dirty="0">
              <a:effectLst/>
            </a:endParaRPr>
          </a:p>
          <a:p>
            <a:pPr marL="0" indent="0" fontAlgn="base">
              <a:buNone/>
            </a:pPr>
            <a:br>
              <a:rPr lang="en-US" sz="1600" dirty="0">
                <a:effectLst/>
              </a:rPr>
            </a:br>
            <a:endParaRPr lang="en-US" sz="1600" dirty="0">
              <a:effectLst/>
            </a:endParaRPr>
          </a:p>
          <a:p>
            <a:pPr marL="0" indent="0" fontAlgn="base">
              <a:buNone/>
            </a:pPr>
            <a:r>
              <a:rPr lang="en-US" sz="1600" dirty="0"/>
              <a:t>IEEE MILESTONE CELEBRATION | TCP, 802 STANDARDS, AND </a:t>
            </a:r>
            <a:r>
              <a:rPr lang="en-US" sz="1600" dirty="0" err="1"/>
              <a:t>GOOGLE</a:t>
            </a:r>
            <a:r>
              <a:rPr lang="en-US" sz="1600" dirty="0" err="1">
                <a:effectLst/>
              </a:rPr>
              <a:t>Live</a:t>
            </a:r>
            <a:r>
              <a:rPr lang="en-US" sz="1600" dirty="0">
                <a:effectLst/>
              </a:rPr>
              <a:t>-stream Event on Monday, 20 May 2024 at 1:00 p.m. PT (20:00 UTC-04)</a:t>
            </a:r>
            <a:br>
              <a:rPr lang="en-US" sz="1600" dirty="0">
                <a:effectLst/>
              </a:rPr>
            </a:br>
            <a:endParaRPr lang="en-US" sz="1600" dirty="0">
              <a:effectLst/>
            </a:endParaRPr>
          </a:p>
          <a:p>
            <a:pPr marL="0" indent="0" fontAlgn="base">
              <a:buNone/>
            </a:pPr>
            <a:r>
              <a:rPr lang="en-US" sz="1600" dirty="0">
                <a:effectLst/>
                <a:hlinkClick r:id="rId4"/>
              </a:rPr>
              <a:t>https://engage.ieee.org/Milestone-TCP-802-Google-Sign-Up.html</a:t>
            </a:r>
            <a:br>
              <a:rPr lang="en-US" sz="1600" dirty="0">
                <a:effectLst/>
              </a:rPr>
            </a:br>
            <a:br>
              <a:rPr lang="en-US" sz="1600" dirty="0">
                <a:effectLst/>
              </a:rPr>
            </a:br>
            <a:br>
              <a:rPr lang="en-US" dirty="0"/>
            </a:br>
            <a:r>
              <a:rPr lang="en-US" dirty="0"/>
              <a:t> </a:t>
            </a:r>
          </a:p>
          <a:p>
            <a:pPr marL="0" indent="0">
              <a:buFontTx/>
              <a:buNone/>
              <a:defRPr/>
            </a:pPr>
            <a:r>
              <a:rPr lang="en-US" dirty="0"/>
              <a:t> </a:t>
            </a:r>
            <a:endParaRPr lang="en-GB" dirty="0"/>
          </a:p>
          <a:p>
            <a:pPr marL="457200" lvl="1" indent="0">
              <a:buNone/>
              <a:defRPr/>
            </a:pPr>
            <a:endParaRPr lang="en-US"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0723"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07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07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A482C05-BFE9-45F6-BCA0-2DA4444FEF78}" type="slidenum">
              <a:rPr lang="en-US" altLang="en-US" sz="1200" b="0" smtClean="0"/>
              <a:pPr>
                <a:spcBef>
                  <a:spcPct val="0"/>
                </a:spcBef>
                <a:buFontTx/>
                <a:buNone/>
              </a:pPr>
              <a:t>28</a:t>
            </a:fld>
            <a:endParaRPr lang="en-US" altLang="en-US" sz="1200" b="0"/>
          </a:p>
        </p:txBody>
      </p:sp>
      <p:pic>
        <p:nvPicPr>
          <p:cNvPr id="1026" name="Picture 2">
            <a:extLst>
              <a:ext uri="{FF2B5EF4-FFF2-40B4-BE49-F238E27FC236}">
                <a16:creationId xmlns:a16="http://schemas.microsoft.com/office/drawing/2014/main" id="{39373E03-75BE-870B-4E83-85A2111A88AA}"/>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224039" y="1697835"/>
            <a:ext cx="5384800" cy="3028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a:t>F6.1 802 Wireless Chairs meeting</a:t>
            </a:r>
          </a:p>
        </p:txBody>
      </p:sp>
      <p:sp>
        <p:nvSpPr>
          <p:cNvPr id="32771" name="Content Placeholder 2"/>
          <p:cNvSpPr>
            <a:spLocks noGrp="1"/>
          </p:cNvSpPr>
          <p:nvPr>
            <p:ph idx="1"/>
          </p:nvPr>
        </p:nvSpPr>
        <p:spPr>
          <a:xfrm>
            <a:off x="696913" y="1752600"/>
            <a:ext cx="10898187" cy="4659313"/>
          </a:xfrm>
        </p:spPr>
        <p:txBody>
          <a:bodyPr/>
          <a:lstStyle/>
          <a:p>
            <a:r>
              <a:rPr lang="en-GB" altLang="en-US" sz="2800" dirty="0"/>
              <a:t>The wireless chairs meeting makes decisions related to the operation of the wireless interim meetings,  such as location and cost.</a:t>
            </a:r>
          </a:p>
          <a:p>
            <a:r>
              <a:rPr lang="en-GB" altLang="en-US" sz="2800" dirty="0"/>
              <a:t>The meeting is open to all. If you are interested in these topics,  please attend.</a:t>
            </a:r>
          </a:p>
          <a:p>
            <a:r>
              <a:rPr lang="en-GB" altLang="en-US" sz="2800" dirty="0"/>
              <a:t>The wireless chairs meeting  </a:t>
            </a:r>
          </a:p>
          <a:p>
            <a:pPr lvl="1"/>
            <a:r>
              <a:rPr lang="en-GB" altLang="en-US" dirty="0"/>
              <a:t>At 4:00pm local time on the Sunday of 802 Plenary and Wireless Interim in-person sessions</a:t>
            </a:r>
          </a:p>
          <a:p>
            <a:pPr lvl="1"/>
            <a:r>
              <a:rPr lang="en-GB" altLang="en-US" dirty="0"/>
              <a:t>As scheduled via teleconference for electronic sessions; </a:t>
            </a:r>
          </a:p>
          <a:p>
            <a:pPr lvl="1"/>
            <a:r>
              <a:rPr lang="en-GB" altLang="en-US" dirty="0"/>
              <a:t>Next meetings: </a:t>
            </a:r>
            <a:r>
              <a:rPr lang="en-GB" altLang="en-US" b="1" dirty="0"/>
              <a:t>Wednesday 2024-06-12 15:00 ET, Sunday 2024-07-14 16:00 ET </a:t>
            </a:r>
            <a:r>
              <a:rPr lang="en-GB" altLang="en-US" dirty="0"/>
              <a:t>call details will be posted here: </a:t>
            </a:r>
            <a:r>
              <a:rPr lang="en-GB" altLang="en-US" dirty="0">
                <a:hlinkClick r:id="rId3"/>
              </a:rPr>
              <a:t>http://ieee802.org/802tele_calendar.html</a:t>
            </a:r>
            <a:r>
              <a:rPr lang="en-GB" altLang="en-US" dirty="0"/>
              <a:t>.</a:t>
            </a:r>
          </a:p>
        </p:txBody>
      </p:sp>
      <p:sp>
        <p:nvSpPr>
          <p:cNvPr id="3277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277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27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8AAF72E-2640-4CB3-9C19-58B68B0D1C4C}" type="slidenum">
              <a:rPr lang="en-US" altLang="en-US" sz="1200" b="0" smtClean="0"/>
              <a:pPr>
                <a:spcBef>
                  <a:spcPct val="0"/>
                </a:spcBef>
                <a:buFontTx/>
                <a:buNone/>
              </a:pPr>
              <a:t>29</a:t>
            </a:fld>
            <a:endParaRPr lang="en-US" altLang="en-US" sz="1200" b="0"/>
          </a:p>
        </p:txBody>
      </p:sp>
    </p:spTree>
    <p:extLst>
      <p:ext uri="{BB962C8B-B14F-4D97-AF65-F5344CB8AC3E}">
        <p14:creationId xmlns:p14="http://schemas.microsoft.com/office/powerpoint/2010/main" val="18886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dirty="0" err="1"/>
              <a:t>WEDNESday</a:t>
            </a:r>
            <a:endParaRPr lang="en-GB" dirty="0"/>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3</a:t>
            </a:fld>
            <a:endParaRPr lang="en-US" altLang="en-US" sz="12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972800" cy="4114800"/>
          </a:xfrm>
        </p:spPr>
        <p:txBody>
          <a:bodyPr/>
          <a:lstStyle/>
          <a:p>
            <a:pPr>
              <a:defRPr/>
            </a:pPr>
            <a:r>
              <a:rPr lang="en-US" sz="3200" dirty="0"/>
              <a:t>July 14-19, 2024 Montreal, Canada</a:t>
            </a:r>
          </a:p>
          <a:p>
            <a:pPr lvl="1"/>
            <a:r>
              <a:rPr lang="en-US" b="1" i="0" dirty="0">
                <a:solidFill>
                  <a:srgbClr val="242424"/>
                </a:solidFill>
                <a:effectLst/>
                <a:latin typeface="Segoe UI" panose="020B0502040204020203" pitchFamily="34" charset="0"/>
              </a:rPr>
              <a:t>Early Registration Deadline May 17, 2024</a:t>
            </a:r>
            <a:endParaRPr lang="en-US" sz="2800" dirty="0"/>
          </a:p>
          <a:p>
            <a:pPr>
              <a:defRPr/>
            </a:pPr>
            <a:r>
              <a:rPr lang="en-US" sz="3200" dirty="0"/>
              <a:t>Sept 8-13, 2024 </a:t>
            </a:r>
            <a:r>
              <a:rPr lang="fi-FI" sz="3200" dirty="0"/>
              <a:t>Hilton Waikoloa Village, Hawaii, USA</a:t>
            </a:r>
            <a:endParaRPr lang="en-US" sz="3200" dirty="0"/>
          </a:p>
          <a:p>
            <a:pPr>
              <a:defRPr/>
            </a:pPr>
            <a:r>
              <a:rPr lang="en-US" sz="3200" dirty="0"/>
              <a:t>These sessions will count towards voting rights. </a:t>
            </a:r>
          </a:p>
          <a:p>
            <a:pPr>
              <a:defRPr/>
            </a:pPr>
            <a:r>
              <a:rPr lang="en-US" sz="3200" dirty="0"/>
              <a:t>Paid registration is required.</a:t>
            </a:r>
          </a:p>
          <a:p>
            <a:pPr>
              <a:defRPr/>
            </a:pPr>
            <a:endParaRPr lang="en-GB" dirty="0"/>
          </a:p>
          <a:p>
            <a:pPr marL="0" indent="0">
              <a:buFontTx/>
              <a:buNone/>
              <a:defRPr/>
            </a:pPr>
            <a:r>
              <a:rPr lang="en-GB" dirty="0"/>
              <a:t>For meeting information and registration links, see </a:t>
            </a:r>
            <a:r>
              <a:rPr lang="en-US" dirty="0">
                <a:hlinkClick r:id="rId3"/>
              </a:rPr>
              <a:t>http://www.ieee802.org/11/Meetings/Meeting_Plan.html</a:t>
            </a:r>
            <a:endParaRPr lang="en-GB" dirty="0"/>
          </a:p>
        </p:txBody>
      </p:sp>
      <p:sp>
        <p:nvSpPr>
          <p:cNvPr id="33795" name="Title 1"/>
          <p:cNvSpPr>
            <a:spLocks noGrp="1"/>
          </p:cNvSpPr>
          <p:nvPr>
            <p:ph type="title"/>
          </p:nvPr>
        </p:nvSpPr>
        <p:spPr/>
        <p:txBody>
          <a:bodyPr/>
          <a:lstStyle/>
          <a:p>
            <a:r>
              <a:rPr lang="en-GB" altLang="en-US" dirty="0"/>
              <a:t>F6.2 Upcoming Sessions </a:t>
            </a:r>
          </a:p>
        </p:txBody>
      </p:sp>
      <p:sp>
        <p:nvSpPr>
          <p:cNvPr id="337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37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37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A8AC403-5BB0-4208-9DED-1450C6BBFC6C}" type="slidenum">
              <a:rPr lang="en-US" altLang="en-US" sz="1200" b="0" smtClean="0"/>
              <a:pPr>
                <a:spcBef>
                  <a:spcPct val="0"/>
                </a:spcBef>
                <a:buFontTx/>
                <a:buNone/>
              </a:pPr>
              <a:t>30</a:t>
            </a:fld>
            <a:endParaRPr lang="en-US" altLang="en-US" sz="12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lstStyle/>
          <a:p>
            <a:r>
              <a:rPr lang="en-US" altLang="en-US" dirty="0"/>
              <a:t>References and additional material</a:t>
            </a:r>
            <a:endParaRPr lang="en-GB" altLang="en-US" dirty="0"/>
          </a:p>
        </p:txBody>
      </p:sp>
      <p:sp>
        <p:nvSpPr>
          <p:cNvPr id="2" name="Text Placeholder 1">
            <a:extLst>
              <a:ext uri="{FF2B5EF4-FFF2-40B4-BE49-F238E27FC236}">
                <a16:creationId xmlns:a16="http://schemas.microsoft.com/office/drawing/2014/main" id="{73817761-F071-D28A-972A-B017DB526E2F}"/>
              </a:ext>
            </a:extLst>
          </p:cNvPr>
          <p:cNvSpPr>
            <a:spLocks noGrp="1"/>
          </p:cNvSpPr>
          <p:nvPr>
            <p:ph type="body" idx="1"/>
          </p:nvPr>
        </p:nvSpPr>
        <p:spPr/>
        <p:txBody>
          <a:bodyPr/>
          <a:lstStyle/>
          <a:p>
            <a:endParaRPr lang="en-US" dirty="0"/>
          </a:p>
        </p:txBody>
      </p:sp>
      <p:sp>
        <p:nvSpPr>
          <p:cNvPr id="3789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78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78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890EC1-9541-4B94-AA7F-585D47D0A6EC}" type="slidenum">
              <a:rPr lang="en-US" altLang="en-US" sz="1200" b="0" smtClean="0"/>
              <a:pPr>
                <a:spcBef>
                  <a:spcPct val="0"/>
                </a:spcBef>
                <a:buFontTx/>
                <a:buNone/>
              </a:pPr>
              <a:t>31</a:t>
            </a:fld>
            <a:endParaRPr lang="en-US" altLang="en-US" sz="12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600200"/>
            <a:ext cx="11125200" cy="5059363"/>
          </a:xfrm>
        </p:spPr>
        <p:txBody>
          <a:bodyPr/>
          <a:lstStyle/>
          <a:p>
            <a:pPr>
              <a:defRPr/>
            </a:pPr>
            <a:r>
              <a:rPr lang="en-GB" altLang="en-US" sz="2800" dirty="0"/>
              <a:t>Comment resolution resources </a:t>
            </a:r>
          </a:p>
          <a:p>
            <a:pPr lvl="1">
              <a:defRPr/>
            </a:pPr>
            <a:r>
              <a:rPr lang="en-GB" altLang="en-US" dirty="0"/>
              <a:t>See </a:t>
            </a:r>
            <a:r>
              <a:rPr lang="en-GB" altLang="en-US" dirty="0">
                <a:hlinkClick r:id="rId3"/>
              </a:rPr>
              <a:t>https://mentor.ieee.org/802.11/dcn/13/11-13-0230-05-0000-comment-resolution-tutorial.ppt</a:t>
            </a:r>
            <a:r>
              <a:rPr lang="en-GB" altLang="en-US" dirty="0"/>
              <a:t> </a:t>
            </a:r>
          </a:p>
          <a:p>
            <a:pPr lvl="1">
              <a:defRPr/>
            </a:pPr>
            <a:r>
              <a:rPr lang="en-US" altLang="en-US" dirty="0"/>
              <a:t>See </a:t>
            </a:r>
            <a:r>
              <a:rPr lang="en-US" altLang="en-US" dirty="0">
                <a:hlinkClick r:id="rId4"/>
              </a:rPr>
              <a:t>https://mentor.ieee.org/802.11/dcn/11/11-11-1625-02-0000-comment-resolution-guide.doc</a:t>
            </a:r>
            <a:r>
              <a:rPr lang="en-US" altLang="en-US" dirty="0"/>
              <a:t> </a:t>
            </a:r>
            <a:endParaRPr lang="en-GB" altLang="en-US" dirty="0"/>
          </a:p>
          <a:p>
            <a:pPr>
              <a:defRPr/>
            </a:pPr>
            <a:r>
              <a:rPr lang="en-US" altLang="en-US" sz="2800" dirty="0"/>
              <a:t>There are many examples of good practice for documentation of comment analysis and resolution; ensures there is a record of comment consideration and agreed resolution</a:t>
            </a:r>
          </a:p>
          <a:p>
            <a:pPr lvl="1">
              <a:defRPr/>
            </a:pPr>
            <a:r>
              <a:rPr lang="en-GB" altLang="en-US" dirty="0">
                <a:hlinkClick r:id="rId5"/>
              </a:rPr>
              <a:t>https://mentor.ieee.org/802.11/dcn/18/11-18-0669-04-000m-revmd-mac-comments-assigned-to-hamilton.docx</a:t>
            </a:r>
            <a:endParaRPr lang="en-GB" altLang="en-US" dirty="0"/>
          </a:p>
          <a:p>
            <a:pPr lvl="1">
              <a:defRPr/>
            </a:pPr>
            <a:r>
              <a:rPr lang="en-GB" altLang="en-US" dirty="0">
                <a:hlinkClick r:id="rId6"/>
              </a:rPr>
              <a:t>https://mentor.ieee.org/802.11/dcn/18/11-18-1410-00-00ax-lb233-cr-spatial-reuse.docx</a:t>
            </a:r>
            <a:r>
              <a:rPr lang="en-GB" altLang="en-US" dirty="0"/>
              <a:t> </a:t>
            </a:r>
          </a:p>
          <a:p>
            <a:pPr>
              <a:defRPr/>
            </a:pPr>
            <a:r>
              <a:rPr lang="en-US" altLang="en-US" sz="2800" dirty="0"/>
              <a:t>Motion templates (updated 2018): </a:t>
            </a:r>
          </a:p>
          <a:p>
            <a:pPr lvl="1">
              <a:defRPr/>
            </a:pPr>
            <a:r>
              <a:rPr lang="en-US" altLang="en-US" dirty="0">
                <a:hlinkClick r:id="rId7"/>
              </a:rPr>
              <a:t>https://mentor.ieee.org/802.11/dcn/08/11-08-0762-12-0000-motion-templates.doc</a:t>
            </a:r>
            <a:r>
              <a:rPr lang="en-US" altLang="en-US" dirty="0"/>
              <a:t> </a:t>
            </a:r>
            <a:endParaRPr lang="en-GB" altLang="en-US" dirty="0"/>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8915" name="Title 2"/>
          <p:cNvSpPr>
            <a:spLocks noGrp="1"/>
          </p:cNvSpPr>
          <p:nvPr>
            <p:ph type="title"/>
          </p:nvPr>
        </p:nvSpPr>
        <p:spPr/>
        <p:txBody>
          <a:bodyPr/>
          <a:lstStyle/>
          <a:p>
            <a:r>
              <a:rPr lang="en-GB" altLang="en-US"/>
              <a:t>Comment Resolution Resources</a:t>
            </a:r>
          </a:p>
        </p:txBody>
      </p:sp>
      <p:sp>
        <p:nvSpPr>
          <p:cNvPr id="389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891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89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2A1321-B493-4544-92F5-961C6810A9D7}" type="slidenum">
              <a:rPr lang="en-US" altLang="en-US" sz="1200" b="0" smtClean="0"/>
              <a:pPr>
                <a:spcBef>
                  <a:spcPct val="0"/>
                </a:spcBef>
                <a:buFontTx/>
                <a:buNone/>
              </a:pPr>
              <a:t>32</a:t>
            </a:fld>
            <a:endParaRPr lang="en-US" altLang="en-US" sz="1200"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586287"/>
          </a:xfrm>
        </p:spPr>
        <p:txBody>
          <a:bodyPr/>
          <a:lstStyle/>
          <a:p>
            <a:pPr>
              <a:defRPr/>
            </a:pPr>
            <a:r>
              <a:rPr lang="en-GB" altLang="en-US" sz="2800" dirty="0"/>
              <a:t>MIB development</a:t>
            </a:r>
          </a:p>
          <a:p>
            <a:pPr lvl="1">
              <a:defRPr/>
            </a:pPr>
            <a:r>
              <a:rPr lang="en-GB" altLang="en-US" sz="2400" dirty="0"/>
              <a:t>See ARC MIB usage patterns: </a:t>
            </a:r>
            <a:r>
              <a:rPr lang="en-US" altLang="en-US" sz="2400" dirty="0">
                <a:hlinkClick r:id="rId3"/>
              </a:rPr>
              <a:t>https://mentor.ieee.org/802.11/dcn/15/11-15-0355</a:t>
            </a:r>
            <a:r>
              <a:rPr lang="en-US" altLang="en-US" sz="2400" dirty="0"/>
              <a:t> </a:t>
            </a:r>
          </a:p>
          <a:p>
            <a:pPr lvl="1">
              <a:defRPr/>
            </a:pPr>
            <a:r>
              <a:rPr lang="en-GB" altLang="en-US" sz="2400" dirty="0"/>
              <a:t>See ARC recommendations on MIB types and usage:  </a:t>
            </a:r>
            <a:r>
              <a:rPr lang="en-US" altLang="en-US" sz="2400" dirty="0">
                <a:hlinkClick r:id="rId4"/>
              </a:rPr>
              <a:t>https://mentor.ieee.org/802.11/dcn/09/11-09-0533</a:t>
            </a:r>
            <a:r>
              <a:rPr lang="en-US" altLang="en-US" sz="2400" dirty="0"/>
              <a:t> </a:t>
            </a:r>
          </a:p>
          <a:p>
            <a:pPr>
              <a:defRPr/>
            </a:pPr>
            <a:r>
              <a:rPr lang="en-US" altLang="en-US" sz="2800" dirty="0"/>
              <a:t>Style Guide</a:t>
            </a:r>
          </a:p>
          <a:p>
            <a:pPr lvl="1">
              <a:defRPr/>
            </a:pPr>
            <a:r>
              <a:rPr lang="en-US" altLang="en-US" sz="2400" dirty="0"/>
              <a:t>See Editorial Style Guide: </a:t>
            </a:r>
            <a:r>
              <a:rPr lang="en-US" altLang="en-US" sz="2400" dirty="0">
                <a:hlinkClick r:id="rId5"/>
              </a:rPr>
              <a:t>https://mentor.ieee.org/802.11/dcn/09/11-09-1034</a:t>
            </a:r>
            <a:r>
              <a:rPr lang="en-US" altLang="en-US" sz="2400" dirty="0"/>
              <a:t> </a:t>
            </a:r>
          </a:p>
          <a:p>
            <a:pPr>
              <a:defRPr/>
            </a:pPr>
            <a:r>
              <a:rPr lang="en-US" altLang="en-US" sz="2800" dirty="0"/>
              <a:t>ANA Database</a:t>
            </a:r>
          </a:p>
          <a:p>
            <a:pPr lvl="1">
              <a:defRPr/>
            </a:pPr>
            <a:r>
              <a:rPr lang="en-US" altLang="en-US" sz="2400" dirty="0"/>
              <a:t>See </a:t>
            </a:r>
            <a:r>
              <a:rPr lang="en-US" altLang="en-US" sz="2400" dirty="0">
                <a:hlinkClick r:id="rId6"/>
              </a:rPr>
              <a:t>https://mentor.ieee.org/802.11/dcn/11/11-11-0270 </a:t>
            </a:r>
            <a:endParaRPr lang="en-GB" altLang="en-US" sz="2400"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9939" name="Title 2"/>
          <p:cNvSpPr>
            <a:spLocks noGrp="1"/>
          </p:cNvSpPr>
          <p:nvPr>
            <p:ph type="title"/>
          </p:nvPr>
        </p:nvSpPr>
        <p:spPr/>
        <p:txBody>
          <a:bodyPr/>
          <a:lstStyle/>
          <a:p>
            <a:r>
              <a:rPr lang="en-GB" altLang="en-US"/>
              <a:t>Amendment Development Resources</a:t>
            </a:r>
          </a:p>
        </p:txBody>
      </p:sp>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99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99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D35DA0-4829-45D9-89D0-BBCF94EA83E7}" type="slidenum">
              <a:rPr lang="en-US" altLang="en-US" sz="1200" b="0" smtClean="0"/>
              <a:pPr>
                <a:spcBef>
                  <a:spcPct val="0"/>
                </a:spcBef>
                <a:buFontTx/>
                <a:buNone/>
              </a:pPr>
              <a:t>33</a:t>
            </a:fld>
            <a:endParaRPr lang="en-US" altLang="en-US" sz="12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AU" altLang="en-US" dirty="0"/>
              <a:t>Completed 802.11 Public Visibility Events</a:t>
            </a:r>
          </a:p>
        </p:txBody>
      </p:sp>
      <p:sp>
        <p:nvSpPr>
          <p:cNvPr id="307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07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07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A482C05-BFE9-45F6-BCA0-2DA4444FEF78}" type="slidenum">
              <a:rPr lang="en-US" altLang="en-US" sz="1200" b="0" smtClean="0"/>
              <a:pPr>
                <a:spcBef>
                  <a:spcPct val="0"/>
                </a:spcBef>
                <a:buFontTx/>
                <a:buNone/>
              </a:pPr>
              <a:t>34</a:t>
            </a:fld>
            <a:endParaRPr lang="en-US" altLang="en-US" sz="1200" b="0"/>
          </a:p>
        </p:txBody>
      </p:sp>
      <p:sp>
        <p:nvSpPr>
          <p:cNvPr id="7" name="Content Placeholder 1"/>
          <p:cNvSpPr>
            <a:spLocks noGrp="1"/>
          </p:cNvSpPr>
          <p:nvPr>
            <p:ph idx="1"/>
          </p:nvPr>
        </p:nvSpPr>
        <p:spPr>
          <a:xfrm>
            <a:off x="533400" y="1600200"/>
            <a:ext cx="11125200" cy="4724400"/>
          </a:xfrm>
        </p:spPr>
        <p:txBody>
          <a:bodyPr/>
          <a:lstStyle/>
          <a:p>
            <a:pPr>
              <a:defRPr/>
            </a:pPr>
            <a:r>
              <a:rPr lang="en-US" dirty="0"/>
              <a:t>Tech Talks: </a:t>
            </a:r>
            <a:r>
              <a:rPr lang="en-US" dirty="0">
                <a:hlinkClick r:id="rId3"/>
              </a:rPr>
              <a:t>https://innovationatwork.ieee.org/events/techtalk-panel-802/</a:t>
            </a:r>
            <a:endParaRPr lang="en-US" dirty="0"/>
          </a:p>
          <a:p>
            <a:pPr lvl="1">
              <a:defRPr/>
            </a:pPr>
            <a:r>
              <a:rPr lang="en-US" altLang="en-US" dirty="0">
                <a:hlinkClick r:id="rId4"/>
              </a:rPr>
              <a:t>2020-11-04 Tech talk on 802.11bf and WLAN Sensing </a:t>
            </a:r>
            <a:r>
              <a:rPr lang="en-US" altLang="en-US" dirty="0"/>
              <a:t>, Tony Han, Claudio Da Silva</a:t>
            </a:r>
            <a:r>
              <a:rPr lang="en-US" dirty="0"/>
              <a:t>  </a:t>
            </a:r>
          </a:p>
          <a:p>
            <a:pPr lvl="1">
              <a:defRPr/>
            </a:pPr>
            <a:r>
              <a:rPr lang="en-US" dirty="0">
                <a:hlinkClick r:id="rId5"/>
              </a:rPr>
              <a:t>2021-05-26  Tech talk on 802.11</a:t>
            </a:r>
            <a:r>
              <a:rPr lang="en-US" dirty="0"/>
              <a:t>, D. Stanley, P. Nikolich</a:t>
            </a:r>
          </a:p>
          <a:p>
            <a:pPr lvl="1">
              <a:defRPr/>
            </a:pPr>
            <a:r>
              <a:rPr lang="en-US" dirty="0">
                <a:hlinkClick r:id="rId6"/>
              </a:rPr>
              <a:t>2022 June Tech talk on Coexistence</a:t>
            </a:r>
            <a:r>
              <a:rPr lang="en-US" dirty="0"/>
              <a:t>, see </a:t>
            </a:r>
            <a:r>
              <a:rPr lang="en-US" dirty="0">
                <a:hlinkClick r:id="rId7"/>
              </a:rPr>
              <a:t>11-22-0921</a:t>
            </a:r>
            <a:r>
              <a:rPr lang="en-US" dirty="0"/>
              <a:t>, A. Myles</a:t>
            </a:r>
          </a:p>
          <a:p>
            <a:pPr>
              <a:defRPr/>
            </a:pPr>
            <a:r>
              <a:rPr lang="en-US" sz="2200" dirty="0">
                <a:hlinkClick r:id="rId8"/>
              </a:rPr>
              <a:t>2021-01-20 January Computer Society Standards Activities Board Webinar Series </a:t>
            </a:r>
            <a:r>
              <a:rPr lang="en-US" sz="2200" dirty="0"/>
              <a:t> 802 Wireless Standards: D. Stanley, P. Kinney, P. Nikolich</a:t>
            </a:r>
          </a:p>
          <a:p>
            <a:pPr>
              <a:defRPr/>
            </a:pPr>
            <a:r>
              <a:rPr lang="en-US" sz="2200" dirty="0"/>
              <a:t>2023-04-04 </a:t>
            </a:r>
            <a:r>
              <a:rPr lang="en-US" sz="2200" dirty="0">
                <a:hlinkClick r:id="rId9"/>
              </a:rPr>
              <a:t>Computer Society hosted 2023 webinar</a:t>
            </a:r>
            <a:r>
              <a:rPr lang="en-US" sz="2200" dirty="0"/>
              <a:t> on 802.11bb and 802.11bc</a:t>
            </a:r>
          </a:p>
          <a:p>
            <a:pPr>
              <a:defRPr/>
            </a:pPr>
            <a:r>
              <a:rPr lang="en-US" sz="2200" dirty="0"/>
              <a:t>2023-05-22 </a:t>
            </a:r>
            <a:r>
              <a:rPr lang="en-US" sz="2200" dirty="0">
                <a:hlinkClick r:id="rId10"/>
              </a:rPr>
              <a:t>Wi-Fi Now tutorial on 802.11az</a:t>
            </a:r>
            <a:r>
              <a:rPr lang="en-US" sz="2200" dirty="0"/>
              <a:t> technology: J. </a:t>
            </a:r>
            <a:r>
              <a:rPr lang="en-US" sz="2200" dirty="0" err="1"/>
              <a:t>Segev</a:t>
            </a:r>
            <a:r>
              <a:rPr lang="en-US" sz="2200" dirty="0"/>
              <a:t>, R. Want</a:t>
            </a:r>
          </a:p>
          <a:p>
            <a:pPr>
              <a:defRPr/>
            </a:pPr>
            <a:r>
              <a:rPr lang="en-US" sz="2200" dirty="0"/>
              <a:t>2023-11-07 IEEE Computer Society webinar on 802.11az: J. </a:t>
            </a:r>
            <a:r>
              <a:rPr lang="en-US" sz="2200" dirty="0" err="1"/>
              <a:t>Segev</a:t>
            </a:r>
            <a:r>
              <a:rPr lang="en-US" sz="2200" dirty="0"/>
              <a:t>, C. Berger</a:t>
            </a:r>
          </a:p>
          <a:p>
            <a:pPr>
              <a:defRPr/>
            </a:pPr>
            <a:r>
              <a:rPr lang="en-US" sz="2200" dirty="0"/>
              <a:t>2023-11-09 IEEE SA Webinar on 802.11az: R. Want, A, Raissinia</a:t>
            </a:r>
          </a:p>
          <a:p>
            <a:pPr>
              <a:defRPr/>
            </a:pPr>
            <a:r>
              <a:rPr lang="en-US" sz="2200" dirty="0"/>
              <a:t>2023-11-16 IEEE SA Livestream on 802.11bb: N. </a:t>
            </a:r>
            <a:r>
              <a:rPr lang="en-US" sz="2200" dirty="0" err="1"/>
              <a:t>Serafimovski</a:t>
            </a:r>
            <a:r>
              <a:rPr lang="en-US" sz="2200" dirty="0"/>
              <a:t>, T. Baykas</a:t>
            </a:r>
          </a:p>
          <a:p>
            <a:pPr>
              <a:defRPr/>
            </a:pPr>
            <a:r>
              <a:rPr lang="en-US" sz="2200" dirty="0"/>
              <a:t>2024-01-24 IEEE GEPS Webinar on 802.11: D. Stanley, H. Yaghoobi, R. </a:t>
            </a:r>
            <a:r>
              <a:rPr lang="en-US" sz="2200" dirty="0" err="1"/>
              <a:t>DeVegt</a:t>
            </a:r>
            <a:r>
              <a:rPr lang="en-US" sz="2200" dirty="0"/>
              <a:t>, E. Au</a:t>
            </a:r>
            <a:br>
              <a:rPr lang="en-US" dirty="0"/>
            </a:br>
            <a:r>
              <a:rPr lang="en-US" dirty="0"/>
              <a:t> </a:t>
            </a:r>
          </a:p>
          <a:p>
            <a:pPr marL="0" indent="0">
              <a:buFontTx/>
              <a:buNone/>
              <a:defRPr/>
            </a:pPr>
            <a:r>
              <a:rPr lang="en-US" dirty="0"/>
              <a:t> </a:t>
            </a:r>
            <a:endParaRPr lang="en-GB" dirty="0"/>
          </a:p>
          <a:p>
            <a:pPr marL="457200" lvl="1" indent="0">
              <a:buNone/>
              <a:defRPr/>
            </a:pPr>
            <a:endParaRPr lang="en-US"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Tree>
    <p:extLst>
      <p:ext uri="{BB962C8B-B14F-4D97-AF65-F5344CB8AC3E}">
        <p14:creationId xmlns:p14="http://schemas.microsoft.com/office/powerpoint/2010/main" val="223327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Completed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462756" y="1596515"/>
          <a:ext cx="11266487" cy="4575685"/>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AIML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social media post</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AMP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social media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post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UHR SG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6"/>
                        </a:rPr>
                        <a:t>social media post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8938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 11bd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7"/>
                        </a:rPr>
                        <a:t>June 2023 Blog completed </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3846571"/>
                  </a:ext>
                </a:extLst>
              </a:tr>
              <a:tr h="413027">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Nov 23: IEEE SA Webinar, IEEE Computer Society Webinar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94456783"/>
                  </a:ext>
                </a:extLst>
              </a:tr>
              <a:tr h="58443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Livestream 2023-11-16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93081236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35</a:t>
            </a:fld>
            <a:endParaRPr lang="en-US" altLang="en-US" sz="1200" b="0"/>
          </a:p>
        </p:txBody>
      </p:sp>
    </p:spTree>
    <p:extLst>
      <p:ext uri="{BB962C8B-B14F-4D97-AF65-F5344CB8AC3E}">
        <p14:creationId xmlns:p14="http://schemas.microsoft.com/office/powerpoint/2010/main" val="452124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AU" altLang="en-US"/>
              <a:t> Published IEEE Press Releases, Blogs</a:t>
            </a:r>
          </a:p>
        </p:txBody>
      </p:sp>
      <p:sp>
        <p:nvSpPr>
          <p:cNvPr id="419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533400" y="1447800"/>
          <a:ext cx="10972800" cy="4932363"/>
        </p:xfrm>
        <a:graphic>
          <a:graphicData uri="http://schemas.openxmlformats.org/drawingml/2006/table">
            <a:tbl>
              <a:tblPr/>
              <a:tblGrid>
                <a:gridCol w="1393825">
                  <a:extLst>
                    <a:ext uri="{9D8B030D-6E8A-4147-A177-3AD203B41FA5}">
                      <a16:colId xmlns:a16="http://schemas.microsoft.com/office/drawing/2014/main" val="20000"/>
                    </a:ext>
                  </a:extLst>
                </a:gridCol>
                <a:gridCol w="1741488">
                  <a:extLst>
                    <a:ext uri="{9D8B030D-6E8A-4147-A177-3AD203B41FA5}">
                      <a16:colId xmlns:a16="http://schemas.microsoft.com/office/drawing/2014/main" val="20001"/>
                    </a:ext>
                  </a:extLst>
                </a:gridCol>
                <a:gridCol w="7837487">
                  <a:extLst>
                    <a:ext uri="{9D8B030D-6E8A-4147-A177-3AD203B41FA5}">
                      <a16:colId xmlns:a16="http://schemas.microsoft.com/office/drawing/2014/main" val="20002"/>
                    </a:ext>
                  </a:extLst>
                </a:gridCol>
              </a:tblGrid>
              <a:tr h="365181">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5572">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TGaj</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http://standards.ieee.org/news/2018/standard_increased_high_bandwidth_wlan_china.html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1"/>
                  </a:ext>
                </a:extLst>
              </a:tr>
              <a:tr h="38105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BCS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2"/>
                  </a:ext>
                </a:extLst>
              </a:tr>
              <a:tr h="376296">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NGV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5"/>
                        </a:rPr>
                        <a:t>http://standards.ieee.org/news/2018/ieee_802_11ak-2018.html</a:t>
                      </a: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TGbb formation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6"/>
                        </a:rPr>
                        <a:t>https://beyondstandards.ieee.org/general-news/ieee-802-11-launches-standards-amendment-project-for-light-communications-lifi/</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TGaq</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7"/>
                        </a:rPr>
                        <a:t>https://standards.ieee.org/news/2018/ieee-802_11aq-standard-amendment-wlan.html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EHT</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Study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7144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RTA</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Topic Interest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bl>
          </a:graphicData>
        </a:graphic>
      </p:graphicFrame>
      <p:sp>
        <p:nvSpPr>
          <p:cNvPr id="4203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20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EED8B1E-FD9D-42BD-AC78-409F4C0FB5B0}" type="slidenum">
              <a:rPr lang="en-US" altLang="en-US" sz="1200" b="0" smtClean="0"/>
              <a:pPr>
                <a:spcBef>
                  <a:spcPct val="0"/>
                </a:spcBef>
                <a:buFontTx/>
                <a:buNone/>
              </a:pPr>
              <a:t>36</a:t>
            </a:fld>
            <a:endParaRPr lang="en-US" altLang="en-US" sz="1200"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AU" altLang="en-US" dirty="0"/>
              <a:t>Published IEEE Press Releases, Blogs</a:t>
            </a:r>
          </a:p>
        </p:txBody>
      </p:sp>
      <p:sp>
        <p:nvSpPr>
          <p:cNvPr id="4403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TGbe</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September 2019 </a:t>
                      </a:r>
                      <a:r>
                        <a:rPr lang="en-GB" sz="1800" b="1" u="sng" kern="1200" dirty="0">
                          <a:solidFill>
                            <a:schemeClr val="tx1"/>
                          </a:solidFill>
                          <a:effectLst/>
                          <a:latin typeface="Calibri" panose="020F0502020204030204" pitchFamily="34" charset="0"/>
                          <a:ea typeface="+mn-ea"/>
                          <a:cs typeface="Calibri" panose="020F0502020204030204" pitchFamily="34" charset="0"/>
                          <a:hlinkClick r:id="rId3"/>
                        </a:rPr>
                        <a:t>https://beyondstandards.ieee.org/networking/ieee-p802-11be-to-enable-extremely-high-throughput-eht-and-low-latency-for-wi-fi/</a:t>
                      </a:r>
                      <a:r>
                        <a:rPr lang="en-GB" sz="1800" b="1" u="sng" kern="1200" dirty="0">
                          <a:solidFill>
                            <a:schemeClr val="tx1"/>
                          </a:solidFill>
                          <a:effectLst/>
                          <a:latin typeface="Calibri" panose="020F0502020204030204" pitchFamily="34" charset="0"/>
                          <a:ea typeface="+mn-ea"/>
                          <a:cs typeface="Calibri" panose="020F0502020204030204" pitchFamily="34" charset="0"/>
                        </a:rPr>
                        <a:t> </a:t>
                      </a: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AANI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IMT-2020 Self Evaluation of 802.11ax </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2019</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http://standards.ieee.org/news/2019/5g-indoor-hotspot-and-dense-urban-deployments.html</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https://beyondstandards.ieee.org/networking/ieee-802-11bf-aims-to-enable-a-new-application-of-wlan-technology-wlan-sensing/</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440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406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D5B9B0A-E50D-477D-B716-7E91ECBE6FAD}" type="slidenum">
              <a:rPr lang="en-US" altLang="en-US" sz="1200" b="0" smtClean="0"/>
              <a:pPr>
                <a:spcBef>
                  <a:spcPct val="0"/>
                </a:spcBef>
                <a:buFontTx/>
                <a:buNone/>
              </a:pPr>
              <a:t>37</a:t>
            </a:fld>
            <a:endParaRPr lang="en-US" altLang="en-US" sz="12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Published IEEE Press Releases, Blogs</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https://beyondstandards.ieee.org/networking/ieee-802-11bf-aims-to-enable-a-new-application-of-wlan-technology-wlan-sensing/</a:t>
                      </a: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38</a:t>
            </a:fld>
            <a:endParaRPr lang="en-US" altLang="en-US" sz="1200" b="0"/>
          </a:p>
        </p:txBody>
      </p:sp>
    </p:spTree>
    <p:extLst>
      <p:ext uri="{BB962C8B-B14F-4D97-AF65-F5344CB8AC3E}">
        <p14:creationId xmlns:p14="http://schemas.microsoft.com/office/powerpoint/2010/main" val="161440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W2.1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4</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W2.1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5</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W2.1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6</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altLang="en-US" dirty="0"/>
              <a:t>W2.1 </a:t>
            </a:r>
            <a:r>
              <a:rPr lang="en-US" dirty="0"/>
              <a:t>IEEE 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
        <p:nvSpPr>
          <p:cNvPr id="6" name="Slide Number Placeholder 5">
            <a:extLst>
              <a:ext uri="{FF2B5EF4-FFF2-40B4-BE49-F238E27FC236}">
                <a16:creationId xmlns:a16="http://schemas.microsoft.com/office/drawing/2014/main" id="{DB30327C-17CC-449B-8ED1-95ED4C555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May 2024</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166827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altLang="en-US" dirty="0"/>
              <a:t>W2.1 </a:t>
            </a:r>
            <a:r>
              <a:rPr lang="en-US" dirty="0"/>
              <a:t>IEEE 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334432" y="1830390"/>
            <a:ext cx="11247967"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 eventconduct@ieee.org.</a:t>
            </a:r>
          </a:p>
        </p:txBody>
      </p:sp>
      <p:sp>
        <p:nvSpPr>
          <p:cNvPr id="6" name="Slide Number Placeholder 5">
            <a:extLst>
              <a:ext uri="{FF2B5EF4-FFF2-40B4-BE49-F238E27FC236}">
                <a16:creationId xmlns:a16="http://schemas.microsoft.com/office/drawing/2014/main" id="{70DAE11B-3DD5-4DDE-A787-6F939A16AE3C}"/>
              </a:ext>
            </a:extLst>
          </p:cNvPr>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May 2024</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275861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9</a:t>
            </a:fld>
            <a:endParaRPr lang="en-US" altLang="en-US" sz="1200" b="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163519</TotalTime>
  <Words>4624</Words>
  <Application>Microsoft Office PowerPoint</Application>
  <PresentationFormat>Widescreen</PresentationFormat>
  <Paragraphs>629</Paragraphs>
  <Slides>38</Slides>
  <Notes>35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inherit</vt:lpstr>
      <vt:lpstr>Roboto</vt:lpstr>
      <vt:lpstr>Segoe UI</vt:lpstr>
      <vt:lpstr>Times New Roman</vt:lpstr>
      <vt:lpstr>Wingdings</vt:lpstr>
      <vt:lpstr>Default Design</vt:lpstr>
      <vt:lpstr>Custom Design</vt:lpstr>
      <vt:lpstr>Document</vt:lpstr>
      <vt:lpstr>May 2024 802.11 Session WG Chair’s Supplementary Material</vt:lpstr>
      <vt:lpstr>Introduction</vt:lpstr>
      <vt:lpstr>WEDNESday</vt:lpstr>
      <vt:lpstr>W2.1 Participant behavior in IEEE-SA activities is guided by the IEEE Codes of Ethics &amp; Conduct</vt:lpstr>
      <vt:lpstr>W2.1 Participants in the IEEE-SA “individual process” shall act independently of others, including employers</vt:lpstr>
      <vt:lpstr>W2.1 IEEE-SA standards activities shall allow the fair &amp; equitable consideration of all viewpoints</vt:lpstr>
      <vt:lpstr>W2.1 IEEE Event Conduct and Safety Statement </vt:lpstr>
      <vt:lpstr>W2.1 IEEE Event Conduct and Safety Statement</vt:lpstr>
      <vt:lpstr>W2.2 – Call for potentially essential patents</vt:lpstr>
      <vt:lpstr>W2.3 Meeting Decorum</vt:lpstr>
      <vt:lpstr>W2.4: 2024 May Designation of Individual experts</vt:lpstr>
      <vt:lpstr>WEDNESDAY SOCIAL TOUR OF OLD TOWN + POLISH DINNER Wednesday May 15, 2024  Time:               6.00-6:30pm:  8 Buses will depart from Marriott Hotel Please meet from 6:00-6:30pm on the street level (Ground) of the Marriott Hotel to join one of the Cucumber Buses.   Tour of Warsaw:  Enjoy a short tour of Old Town in a historic communist era Cucumber Bus.  Dinner:   Due to increased numbers, we have 2 restaurants booked, both will serve Family Style Polish Food. Make sure you are on the same bus as those you would like to dine with.  Return Coaches: Coaches will return from the restaurants to the Marriott from 9pm  Please let the Registration Desk know if you CAN’T make the dinner to assist with restaurant numbers.</vt:lpstr>
      <vt:lpstr>W4.2: Dorothy Stanley Recognition</vt:lpstr>
      <vt:lpstr>FRIday</vt:lpstr>
      <vt:lpstr>F2.1 Participant behavior in IEEE-SA activities is guided by the IEEE Codes of Ethics &amp; Conduct</vt:lpstr>
      <vt:lpstr>F2.1 IEEE-SA standards activities shall allow the fair &amp; equitable consideration of all viewpoints</vt:lpstr>
      <vt:lpstr>F2.1 Participants in the IEEE-SA “individual process” shall act independently of others, including employers</vt:lpstr>
      <vt:lpstr>F2.2 – Call for potentially essential patents</vt:lpstr>
      <vt:lpstr>F2.3 Meeting Decorum</vt:lpstr>
      <vt:lpstr>F2.4 Next session and CAC meetings announcements</vt:lpstr>
      <vt:lpstr>Announcements</vt:lpstr>
      <vt:lpstr>F2.5: 2024 May Designation of Individual experts</vt:lpstr>
      <vt:lpstr>F2.7 Requests for Letters of Assurance</vt:lpstr>
      <vt:lpstr>F2.8 Drafts for Sale by IEEE– as of 2024-03-14</vt:lpstr>
      <vt:lpstr>F2.9 ISO/IEC JTC1/SC6</vt:lpstr>
      <vt:lpstr>F2.10 Social media, blog posts and similar</vt:lpstr>
      <vt:lpstr>F2.11 IEEE 802 Public Visibility Standing Committee</vt:lpstr>
      <vt:lpstr>F2.11 802.11 Public Visibility Events - 2024</vt:lpstr>
      <vt:lpstr>F6.1 802 Wireless Chairs meeting</vt:lpstr>
      <vt:lpstr>F6.2 Upcoming Sessions </vt:lpstr>
      <vt:lpstr>References and additional material</vt:lpstr>
      <vt:lpstr>Comment Resolution Resources</vt:lpstr>
      <vt:lpstr>Amendment Development Resources</vt:lpstr>
      <vt:lpstr>Completed 802.11 Public Visibility Events</vt:lpstr>
      <vt:lpstr>Completed Social media, blog posts and similar</vt:lpstr>
      <vt:lpstr> Published IEEE Press Releases, Blogs</vt:lpstr>
      <vt:lpstr>Published IEEE Press Releases, Blogs</vt:lpstr>
      <vt:lpstr>Published IEEE Press Releases, Blogs</vt:lpstr>
    </vt:vector>
  </TitlesOfParts>
  <Company>HP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May Supplementary Material</dc:title>
  <dc:creator>dorothy.stanley@hpe.com</dc:creator>
  <cp:keywords>11-24-0708r0</cp:keywords>
  <cp:lastModifiedBy>Stacey, Robert</cp:lastModifiedBy>
  <cp:revision>2483</cp:revision>
  <cp:lastPrinted>1998-02-10T13:28:06Z</cp:lastPrinted>
  <dcterms:created xsi:type="dcterms:W3CDTF">1998-02-10T13:07:52Z</dcterms:created>
  <dcterms:modified xsi:type="dcterms:W3CDTF">2024-05-17T04:15:56Z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b3f456b0-8d21-4332-af32-054ca6c34419</vt:lpwstr>
  </property>
</Properties>
</file>