
<file path=[Content_Types].xml><?xml version="1.0" encoding="utf-8"?>
<Types xmlns="http://schemas.openxmlformats.org/package/2006/content-types">
  <Default Extension="doc" ContentType="application/msword"/>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2"/>
  </p:notesMasterIdLst>
  <p:handoutMasterIdLst>
    <p:handoutMasterId r:id="rId33"/>
  </p:handoutMasterIdLst>
  <p:sldIdLst>
    <p:sldId id="522" r:id="rId3"/>
    <p:sldId id="523" r:id="rId4"/>
    <p:sldId id="524" r:id="rId5"/>
    <p:sldId id="525" r:id="rId6"/>
    <p:sldId id="526" r:id="rId7"/>
    <p:sldId id="527" r:id="rId8"/>
    <p:sldId id="528" r:id="rId9"/>
    <p:sldId id="529" r:id="rId10"/>
    <p:sldId id="530" r:id="rId11"/>
    <p:sldId id="531" r:id="rId12"/>
    <p:sldId id="430" r:id="rId13"/>
    <p:sldId id="532" r:id="rId14"/>
    <p:sldId id="378" r:id="rId15"/>
    <p:sldId id="374" r:id="rId16"/>
    <p:sldId id="422" r:id="rId17"/>
    <p:sldId id="496" r:id="rId18"/>
    <p:sldId id="398" r:id="rId19"/>
    <p:sldId id="379" r:id="rId20"/>
    <p:sldId id="383" r:id="rId21"/>
    <p:sldId id="564" r:id="rId22"/>
    <p:sldId id="565" r:id="rId23"/>
    <p:sldId id="566" r:id="rId24"/>
    <p:sldId id="567" r:id="rId25"/>
    <p:sldId id="550" r:id="rId26"/>
    <p:sldId id="563" r:id="rId27"/>
    <p:sldId id="571" r:id="rId28"/>
    <p:sldId id="489" r:id="rId29"/>
    <p:sldId id="458" r:id="rId30"/>
    <p:sldId id="562" r:id="rId31"/>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FFE0"/>
    <a:srgbClr val="CCFFCC"/>
    <a:srgbClr val="FFCCFF"/>
    <a:srgbClr val="FF00FF"/>
    <a:srgbClr val="FF33CC"/>
    <a:srgbClr val="00CC99"/>
    <a:srgbClr val="FFFFCC"/>
    <a:srgbClr val="FF97DA"/>
    <a:srgbClr val="99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2269" autoAdjust="0"/>
  </p:normalViewPr>
  <p:slideViewPr>
    <p:cSldViewPr>
      <p:cViewPr varScale="1">
        <p:scale>
          <a:sx n="95" d="100"/>
          <a:sy n="95" d="100"/>
        </p:scale>
        <p:origin x="485" y="72"/>
      </p:cViewPr>
      <p:guideLst>
        <p:guide orient="horz" pos="2160"/>
        <p:guide pos="3840"/>
      </p:guideLst>
    </p:cSldViewPr>
  </p:slideViewPr>
  <p:outlineViewPr>
    <p:cViewPr>
      <p:scale>
        <a:sx n="33" d="100"/>
        <a:sy n="33" d="100"/>
      </p:scale>
      <p:origin x="0" y="-244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802.11-24-0276</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2364F18D-6796-4527-858C-05238C0F4A9C}"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04797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802.11-24-0276</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FE52186-36B6-4054-BEF3-62B8BA7A57CB}"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315737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6CBAD885-81A5-421E-8FC3-B2D944C8FA29}" type="slidenum">
              <a:rPr lang="en-US" sz="1200" b="0" smtClean="0"/>
              <a:pPr/>
              <a:t>1</a:t>
            </a:fld>
            <a:endParaRPr lang="en-US" sz="1200" b="0"/>
          </a:p>
        </p:txBody>
      </p:sp>
      <p:sp>
        <p:nvSpPr>
          <p:cNvPr id="7174" name="Rectangle 2"/>
          <p:cNvSpPr>
            <a:spLocks noGrp="1" noRot="1" noChangeAspect="1" noChangeArrowheads="1" noTextEdit="1"/>
          </p:cNvSpPr>
          <p:nvPr>
            <p:ph type="sldImg"/>
          </p:nvPr>
        </p:nvSpPr>
        <p:spPr>
          <a:xfrm>
            <a:off x="341313" y="701675"/>
            <a:ext cx="6178550" cy="3476625"/>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08220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17</a:t>
            </a:fld>
            <a:endParaRPr lang="en-US" sz="1200" dirty="0"/>
          </a:p>
        </p:txBody>
      </p:sp>
      <p:sp>
        <p:nvSpPr>
          <p:cNvPr id="31749" name="Rectangle 2"/>
          <p:cNvSpPr>
            <a:spLocks noGrp="1" noRot="1" noChangeAspect="1" noChangeArrowheads="1" noTextEdit="1"/>
          </p:cNvSpPr>
          <p:nvPr>
            <p:ph type="sldImg"/>
          </p:nvPr>
        </p:nvSpPr>
        <p:spPr>
          <a:xfrm>
            <a:off x="382588" y="688975"/>
            <a:ext cx="6092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350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18</a:t>
            </a:fld>
            <a:endParaRPr lang="en-US"/>
          </a:p>
        </p:txBody>
      </p:sp>
    </p:spTree>
    <p:extLst>
      <p:ext uri="{BB962C8B-B14F-4D97-AF65-F5344CB8AC3E}">
        <p14:creationId xmlns:p14="http://schemas.microsoft.com/office/powerpoint/2010/main" val="151696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4F87FA4D-B203-4A7A-ABA8-34BFB8289880}" type="slidenum">
              <a:rPr lang="en-US" sz="1200" b="0" smtClean="0"/>
              <a:pPr/>
              <a:t>19</a:t>
            </a:fld>
            <a:endParaRPr lang="en-US" sz="1200" b="0"/>
          </a:p>
        </p:txBody>
      </p:sp>
      <p:sp>
        <p:nvSpPr>
          <p:cNvPr id="23558" name="Rectangle 2"/>
          <p:cNvSpPr>
            <a:spLocks noGrp="1" noRot="1" noChangeAspect="1" noChangeArrowheads="1" noTextEdit="1"/>
          </p:cNvSpPr>
          <p:nvPr>
            <p:ph type="sldImg"/>
          </p:nvPr>
        </p:nvSpPr>
        <p:spPr>
          <a:xfrm>
            <a:off x="341313" y="701675"/>
            <a:ext cx="6178550" cy="3476625"/>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10303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24</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25</a:t>
            </a:fld>
            <a:endParaRPr lang="en-US" altLang="en-US"/>
          </a:p>
        </p:txBody>
      </p:sp>
    </p:spTree>
    <p:extLst>
      <p:ext uri="{BB962C8B-B14F-4D97-AF65-F5344CB8AC3E}">
        <p14:creationId xmlns:p14="http://schemas.microsoft.com/office/powerpoint/2010/main" val="225478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26</a:t>
            </a:fld>
            <a:endParaRPr lang="en-US" altLang="en-US"/>
          </a:p>
        </p:txBody>
      </p:sp>
    </p:spTree>
    <p:extLst>
      <p:ext uri="{BB962C8B-B14F-4D97-AF65-F5344CB8AC3E}">
        <p14:creationId xmlns:p14="http://schemas.microsoft.com/office/powerpoint/2010/main" val="242847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27</a:t>
            </a:fld>
            <a:endParaRPr lang="en-US"/>
          </a:p>
        </p:txBody>
      </p:sp>
    </p:spTree>
    <p:extLst>
      <p:ext uri="{BB962C8B-B14F-4D97-AF65-F5344CB8AC3E}">
        <p14:creationId xmlns:p14="http://schemas.microsoft.com/office/powerpoint/2010/main" val="22851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a:t>
            </a:fld>
            <a:endParaRPr lang="en-US"/>
          </a:p>
        </p:txBody>
      </p:sp>
    </p:spTree>
    <p:extLst>
      <p:ext uri="{BB962C8B-B14F-4D97-AF65-F5344CB8AC3E}">
        <p14:creationId xmlns:p14="http://schemas.microsoft.com/office/powerpoint/2010/main" val="63160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18351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5</a:t>
            </a:fld>
            <a:endParaRPr lang="en-US"/>
          </a:p>
        </p:txBody>
      </p:sp>
    </p:spTree>
    <p:extLst>
      <p:ext uri="{BB962C8B-B14F-4D97-AF65-F5344CB8AC3E}">
        <p14:creationId xmlns:p14="http://schemas.microsoft.com/office/powerpoint/2010/main" val="112157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7</a:t>
            </a:fld>
            <a:endParaRPr lang="en-US"/>
          </a:p>
        </p:txBody>
      </p:sp>
    </p:spTree>
    <p:extLst>
      <p:ext uri="{BB962C8B-B14F-4D97-AF65-F5344CB8AC3E}">
        <p14:creationId xmlns:p14="http://schemas.microsoft.com/office/powerpoint/2010/main" val="327801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10</a:t>
            </a:fld>
            <a:endParaRPr lang="en-US"/>
          </a:p>
        </p:txBody>
      </p:sp>
    </p:spTree>
    <p:extLst>
      <p:ext uri="{BB962C8B-B14F-4D97-AF65-F5344CB8AC3E}">
        <p14:creationId xmlns:p14="http://schemas.microsoft.com/office/powerpoint/2010/main" val="216020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41313" y="701675"/>
            <a:ext cx="6178550" cy="34766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xfrm>
            <a:off x="5572125" y="98425"/>
            <a:ext cx="641350"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12293" name="Date Placeholder 4"/>
          <p:cNvSpPr>
            <a:spLocks noGrp="1"/>
          </p:cNvSpPr>
          <p:nvPr>
            <p:ph type="dt" sz="quarter" idx="1"/>
          </p:nvPr>
        </p:nvSpPr>
        <p:spPr>
          <a:xfrm>
            <a:off x="646113" y="98425"/>
            <a:ext cx="827087"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56FFF4EB-5DB1-4C83-B02D-8AD5D978A35E}" type="slidenum">
              <a:rPr lang="en-US" sz="1200" b="0" smtClean="0"/>
              <a:pPr/>
              <a:t>11</a:t>
            </a:fld>
            <a:endParaRPr lang="en-US" sz="1200" b="0"/>
          </a:p>
        </p:txBody>
      </p:sp>
    </p:spTree>
    <p:extLst>
      <p:ext uri="{BB962C8B-B14F-4D97-AF65-F5344CB8AC3E}">
        <p14:creationId xmlns:p14="http://schemas.microsoft.com/office/powerpoint/2010/main" val="343241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12</a:t>
            </a:fld>
            <a:endParaRPr lang="en-US"/>
          </a:p>
        </p:txBody>
      </p:sp>
    </p:spTree>
    <p:extLst>
      <p:ext uri="{BB962C8B-B14F-4D97-AF65-F5344CB8AC3E}">
        <p14:creationId xmlns:p14="http://schemas.microsoft.com/office/powerpoint/2010/main" val="51638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E4A194D4-8BFB-4484-915A-61D91B0287BE}" type="slidenum">
              <a:rPr lang="en-US" sz="1200" b="0" smtClean="0"/>
              <a:pPr/>
              <a:t>15</a:t>
            </a:fld>
            <a:endParaRPr lang="en-US" sz="1200" b="0"/>
          </a:p>
        </p:txBody>
      </p:sp>
      <p:sp>
        <p:nvSpPr>
          <p:cNvPr id="16390" name="Rectangle 2"/>
          <p:cNvSpPr>
            <a:spLocks noGrp="1" noRot="1" noChangeAspect="1" noChangeArrowheads="1" noTextEdit="1"/>
          </p:cNvSpPr>
          <p:nvPr>
            <p:ph type="sldImg"/>
          </p:nvPr>
        </p:nvSpPr>
        <p:spPr>
          <a:xfrm>
            <a:off x="341313" y="701675"/>
            <a:ext cx="6178550" cy="3476625"/>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491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BE4280C-3A59-4198-A7DE-FA7B3A6AA5CC}" type="slidenum">
              <a:rPr lang="en-US"/>
              <a:pPr>
                <a:defRPr/>
              </a:pPr>
              <a:t>‹#›</a:t>
            </a:fld>
            <a:endParaRPr lang="en-US"/>
          </a:p>
        </p:txBody>
      </p:sp>
    </p:spTree>
    <p:extLst>
      <p:ext uri="{BB962C8B-B14F-4D97-AF65-F5344CB8AC3E}">
        <p14:creationId xmlns:p14="http://schemas.microsoft.com/office/powerpoint/2010/main" val="296207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F6B9EB7-CFDB-421C-9291-7404600A232A}" type="slidenum">
              <a:rPr lang="en-US"/>
              <a:pPr>
                <a:defRPr/>
              </a:pPr>
              <a:t>‹#›</a:t>
            </a:fld>
            <a:endParaRPr lang="en-US"/>
          </a:p>
        </p:txBody>
      </p:sp>
    </p:spTree>
    <p:extLst>
      <p:ext uri="{BB962C8B-B14F-4D97-AF65-F5344CB8AC3E}">
        <p14:creationId xmlns:p14="http://schemas.microsoft.com/office/powerpoint/2010/main" val="29700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2966A0-9A2D-41E1-9C0A-3CC67CD80D26}" type="slidenum">
              <a:rPr lang="en-US"/>
              <a:pPr>
                <a:defRPr/>
              </a:pPr>
              <a:t>‹#›</a:t>
            </a:fld>
            <a:endParaRPr lang="en-US"/>
          </a:p>
        </p:txBody>
      </p:sp>
    </p:spTree>
    <p:extLst>
      <p:ext uri="{BB962C8B-B14F-4D97-AF65-F5344CB8AC3E}">
        <p14:creationId xmlns:p14="http://schemas.microsoft.com/office/powerpoint/2010/main" val="385718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341639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F753E77-0536-4BA7-8BC7-B6C83BF0A5ED}" type="slidenum">
              <a:rPr lang="en-US"/>
              <a:pPr>
                <a:defRPr/>
              </a:pPr>
              <a:t>‹#›</a:t>
            </a:fld>
            <a:endParaRPr lang="en-US"/>
          </a:p>
        </p:txBody>
      </p:sp>
    </p:spTree>
    <p:extLst>
      <p:ext uri="{BB962C8B-B14F-4D97-AF65-F5344CB8AC3E}">
        <p14:creationId xmlns:p14="http://schemas.microsoft.com/office/powerpoint/2010/main" val="328769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9513B694-6003-476A-AD0A-04ECA0BF68A8}" type="slidenum">
              <a:rPr lang="en-US"/>
              <a:pPr>
                <a:defRPr/>
              </a:pPr>
              <a:t>‹#›</a:t>
            </a:fld>
            <a:endParaRPr lang="en-US"/>
          </a:p>
        </p:txBody>
      </p:sp>
    </p:spTree>
    <p:extLst>
      <p:ext uri="{BB962C8B-B14F-4D97-AF65-F5344CB8AC3E}">
        <p14:creationId xmlns:p14="http://schemas.microsoft.com/office/powerpoint/2010/main" val="347749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B47433C4-EA37-4FEE-ABBA-AD5AF8A8BA2E}" type="slidenum">
              <a:rPr lang="en-US"/>
              <a:pPr>
                <a:defRPr/>
              </a:pPr>
              <a:t>‹#›</a:t>
            </a:fld>
            <a:endParaRPr lang="en-US"/>
          </a:p>
        </p:txBody>
      </p:sp>
    </p:spTree>
    <p:extLst>
      <p:ext uri="{BB962C8B-B14F-4D97-AF65-F5344CB8AC3E}">
        <p14:creationId xmlns:p14="http://schemas.microsoft.com/office/powerpoint/2010/main" val="276776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93F5B195-1E86-4412-872A-C335EA4EB20F}" type="slidenum">
              <a:rPr lang="en-US"/>
              <a:pPr>
                <a:defRPr/>
              </a:pPr>
              <a:t>‹#›</a:t>
            </a:fld>
            <a:endParaRPr lang="en-US"/>
          </a:p>
        </p:txBody>
      </p:sp>
    </p:spTree>
    <p:extLst>
      <p:ext uri="{BB962C8B-B14F-4D97-AF65-F5344CB8AC3E}">
        <p14:creationId xmlns:p14="http://schemas.microsoft.com/office/powerpoint/2010/main" val="510542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6D815CCF-C7C8-48B4-965B-D0A9EA5F4658}" type="slidenum">
              <a:rPr lang="en-US"/>
              <a:pPr>
                <a:defRPr/>
              </a:pPr>
              <a:t>‹#›</a:t>
            </a:fld>
            <a:endParaRPr lang="en-US"/>
          </a:p>
        </p:txBody>
      </p:sp>
    </p:spTree>
    <p:extLst>
      <p:ext uri="{BB962C8B-B14F-4D97-AF65-F5344CB8AC3E}">
        <p14:creationId xmlns:p14="http://schemas.microsoft.com/office/powerpoint/2010/main" val="2612865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May 2024</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E97533D3-F4C0-4433-AACB-27CD43B5A93A}" type="slidenum">
              <a:rPr lang="en-US"/>
              <a:pPr>
                <a:defRPr/>
              </a:pPr>
              <a:t>‹#›</a:t>
            </a:fld>
            <a:endParaRPr lang="en-US"/>
          </a:p>
        </p:txBody>
      </p:sp>
    </p:spTree>
    <p:extLst>
      <p:ext uri="{BB962C8B-B14F-4D97-AF65-F5344CB8AC3E}">
        <p14:creationId xmlns:p14="http://schemas.microsoft.com/office/powerpoint/2010/main" val="282731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May 2024</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DDB295BF-24A0-4B2C-8AF1-9E6D68A2E169}" type="slidenum">
              <a:rPr lang="en-US"/>
              <a:pPr>
                <a:defRPr/>
              </a:pPr>
              <a:t>‹#›</a:t>
            </a:fld>
            <a:endParaRPr lang="en-US"/>
          </a:p>
        </p:txBody>
      </p:sp>
    </p:spTree>
    <p:extLst>
      <p:ext uri="{BB962C8B-B14F-4D97-AF65-F5344CB8AC3E}">
        <p14:creationId xmlns:p14="http://schemas.microsoft.com/office/powerpoint/2010/main" val="352318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xfrm>
            <a:off x="929218" y="332604"/>
            <a:ext cx="1541128" cy="276999"/>
          </a:xfrm>
        </p:spPr>
        <p:txBody>
          <a:bodyPr/>
          <a:lstStyle>
            <a:lvl1pPr>
              <a:defRPr smtClean="0"/>
            </a:lvl1pPr>
          </a:lstStyle>
          <a:p>
            <a:pPr>
              <a:defRPr/>
            </a:pPr>
            <a:r>
              <a:rPr lang="en-US"/>
              <a:t>May 2024</a:t>
            </a:r>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DBC98B1-8847-456F-A590-69DC1C4B50DA}" type="slidenum">
              <a:rPr lang="en-US"/>
              <a:pPr>
                <a:defRPr/>
              </a:pPr>
              <a:t>‹#›</a:t>
            </a:fld>
            <a:endParaRPr lang="en-US"/>
          </a:p>
        </p:txBody>
      </p:sp>
    </p:spTree>
    <p:extLst>
      <p:ext uri="{BB962C8B-B14F-4D97-AF65-F5344CB8AC3E}">
        <p14:creationId xmlns:p14="http://schemas.microsoft.com/office/powerpoint/2010/main" val="307010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2024</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E2A3A6AD-89E4-46DF-BC99-139DEED0FA7E}" type="slidenum">
              <a:rPr lang="en-US"/>
              <a:pPr>
                <a:defRPr/>
              </a:pPr>
              <a:t>‹#›</a:t>
            </a:fld>
            <a:endParaRPr lang="en-US"/>
          </a:p>
        </p:txBody>
      </p:sp>
    </p:spTree>
    <p:extLst>
      <p:ext uri="{BB962C8B-B14F-4D97-AF65-F5344CB8AC3E}">
        <p14:creationId xmlns:p14="http://schemas.microsoft.com/office/powerpoint/2010/main" val="1137861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52CCF3E-69AC-4C3A-9E89-B6DE6D2FC4EF}" type="slidenum">
              <a:rPr lang="en-US"/>
              <a:pPr>
                <a:defRPr/>
              </a:pPr>
              <a:t>‹#›</a:t>
            </a:fld>
            <a:endParaRPr lang="en-US"/>
          </a:p>
        </p:txBody>
      </p:sp>
    </p:spTree>
    <p:extLst>
      <p:ext uri="{BB962C8B-B14F-4D97-AF65-F5344CB8AC3E}">
        <p14:creationId xmlns:p14="http://schemas.microsoft.com/office/powerpoint/2010/main" val="215618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023D4CA1-87EA-4327-97D7-AF7D29D9877D}" type="slidenum">
              <a:rPr lang="en-US"/>
              <a:pPr>
                <a:defRPr/>
              </a:pPr>
              <a:t>‹#›</a:t>
            </a:fld>
            <a:endParaRPr lang="en-US"/>
          </a:p>
        </p:txBody>
      </p:sp>
    </p:spTree>
    <p:extLst>
      <p:ext uri="{BB962C8B-B14F-4D97-AF65-F5344CB8AC3E}">
        <p14:creationId xmlns:p14="http://schemas.microsoft.com/office/powerpoint/2010/main" val="411881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4085BCA0-18D3-4AF6-9970-92B477AEE0B3}" type="slidenum">
              <a:rPr lang="en-US"/>
              <a:pPr>
                <a:defRPr/>
              </a:pPr>
              <a:t>‹#›</a:t>
            </a:fld>
            <a:endParaRPr lang="en-US"/>
          </a:p>
        </p:txBody>
      </p:sp>
    </p:spTree>
    <p:extLst>
      <p:ext uri="{BB962C8B-B14F-4D97-AF65-F5344CB8AC3E}">
        <p14:creationId xmlns:p14="http://schemas.microsoft.com/office/powerpoint/2010/main" val="90848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03AC5195-963D-48D7-A6D0-9055F0969E1B}" type="slidenum">
              <a:rPr lang="en-US"/>
              <a:pPr>
                <a:defRPr/>
              </a:pPr>
              <a:t>‹#›</a:t>
            </a:fld>
            <a:endParaRPr lang="en-US"/>
          </a:p>
        </p:txBody>
      </p:sp>
    </p:spTree>
    <p:extLst>
      <p:ext uri="{BB962C8B-B14F-4D97-AF65-F5344CB8AC3E}">
        <p14:creationId xmlns:p14="http://schemas.microsoft.com/office/powerpoint/2010/main" val="8490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0366C23-4538-4CEB-9158-0679D70D390A}" type="slidenum">
              <a:rPr lang="en-US"/>
              <a:pPr>
                <a:defRPr/>
              </a:pPr>
              <a:t>‹#›</a:t>
            </a:fld>
            <a:endParaRPr lang="en-US"/>
          </a:p>
        </p:txBody>
      </p:sp>
    </p:spTree>
    <p:extLst>
      <p:ext uri="{BB962C8B-B14F-4D97-AF65-F5344CB8AC3E}">
        <p14:creationId xmlns:p14="http://schemas.microsoft.com/office/powerpoint/2010/main" val="185624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FA65C0B-5E3D-4C40-AD73-3536A14CCEBD}" type="slidenum">
              <a:rPr lang="en-US"/>
              <a:pPr>
                <a:defRPr/>
              </a:pPr>
              <a:t>‹#›</a:t>
            </a:fld>
            <a:endParaRPr lang="en-US"/>
          </a:p>
        </p:txBody>
      </p:sp>
    </p:spTree>
    <p:extLst>
      <p:ext uri="{BB962C8B-B14F-4D97-AF65-F5344CB8AC3E}">
        <p14:creationId xmlns:p14="http://schemas.microsoft.com/office/powerpoint/2010/main" val="39215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07CA113-D3E1-4D93-9585-B8CFAFF54614}" type="slidenum">
              <a:rPr lang="en-US"/>
              <a:pPr>
                <a:defRPr/>
              </a:pPr>
              <a:t>‹#›</a:t>
            </a:fld>
            <a:endParaRPr lang="en-US"/>
          </a:p>
        </p:txBody>
      </p:sp>
    </p:spTree>
    <p:extLst>
      <p:ext uri="{BB962C8B-B14F-4D97-AF65-F5344CB8AC3E}">
        <p14:creationId xmlns:p14="http://schemas.microsoft.com/office/powerpoint/2010/main" val="15042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FBD1F51-5136-477F-A21E-BB3B46CB0CD8}" type="slidenum">
              <a:rPr lang="en-US"/>
              <a:pPr>
                <a:defRPr/>
              </a:pPr>
              <a:t>‹#›</a:t>
            </a:fld>
            <a:endParaRPr lang="en-US"/>
          </a:p>
        </p:txBody>
      </p:sp>
    </p:spTree>
    <p:extLst>
      <p:ext uri="{BB962C8B-B14F-4D97-AF65-F5344CB8AC3E}">
        <p14:creationId xmlns:p14="http://schemas.microsoft.com/office/powerpoint/2010/main" val="288416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99537A71-55E9-47A7-9FE1-4FF47A2591AA}" type="slidenum">
              <a:rPr lang="en-US"/>
              <a:pPr>
                <a:defRPr/>
              </a:pPr>
              <a:t>‹#›</a:t>
            </a:fld>
            <a:endParaRPr lang="en-US"/>
          </a:p>
        </p:txBody>
      </p:sp>
    </p:spTree>
    <p:extLst>
      <p:ext uri="{BB962C8B-B14F-4D97-AF65-F5344CB8AC3E}">
        <p14:creationId xmlns:p14="http://schemas.microsoft.com/office/powerpoint/2010/main" val="1029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A0304A0-4CD5-4ECE-A0A5-AD40B25F94B7}" type="slidenum">
              <a:rPr lang="en-US"/>
              <a:pPr>
                <a:defRPr/>
              </a:pPr>
              <a:t>‹#›</a:t>
            </a:fld>
            <a:endParaRPr lang="en-US"/>
          </a:p>
        </p:txBody>
      </p:sp>
    </p:spTree>
    <p:extLst>
      <p:ext uri="{BB962C8B-B14F-4D97-AF65-F5344CB8AC3E}">
        <p14:creationId xmlns:p14="http://schemas.microsoft.com/office/powerpoint/2010/main" val="113138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DB007BB-E901-4378-AA7C-987070732C3C}" type="slidenum">
              <a:rPr lang="en-US"/>
              <a:pPr>
                <a:defRPr/>
              </a:pPr>
              <a:t>‹#›</a:t>
            </a:fld>
            <a:endParaRPr lang="en-US"/>
          </a:p>
        </p:txBody>
      </p:sp>
    </p:spTree>
    <p:extLst>
      <p:ext uri="{BB962C8B-B14F-4D97-AF65-F5344CB8AC3E}">
        <p14:creationId xmlns:p14="http://schemas.microsoft.com/office/powerpoint/2010/main" val="4916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29218" y="332604"/>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a:t>May 2024</a:t>
            </a:r>
            <a:endParaRPr lang="en-US" dirty="0"/>
          </a:p>
        </p:txBody>
      </p:sp>
      <p:sp>
        <p:nvSpPr>
          <p:cNvPr id="1029" name="Rectangle 5"/>
          <p:cNvSpPr>
            <a:spLocks noGrp="1" noChangeArrowheads="1"/>
          </p:cNvSpPr>
          <p:nvPr>
            <p:ph type="ftr" sz="quarter" idx="3"/>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9101"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AA0DB6A0-3FAC-4C50-B855-05E2EFEC7C93}" type="slidenum">
              <a:rPr lang="en-US"/>
              <a:pPr>
                <a:defRPr/>
              </a:pPr>
              <a:t>‹#›</a:t>
            </a:fld>
            <a:endParaRPr lang="en-US"/>
          </a:p>
        </p:txBody>
      </p:sp>
      <p:sp>
        <p:nvSpPr>
          <p:cNvPr id="1031" name="Rectangle 7"/>
          <p:cNvSpPr>
            <a:spLocks noChangeArrowheads="1"/>
          </p:cNvSpPr>
          <p:nvPr/>
        </p:nvSpPr>
        <p:spPr bwMode="auto">
          <a:xfrm>
            <a:off x="7977654"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802.11-24/0707r0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
        <p:nvSpPr>
          <p:cNvPr id="1033" name="Rectangle 9"/>
          <p:cNvSpPr>
            <a:spLocks noChangeArrowheads="1"/>
          </p:cNvSpPr>
          <p:nvPr/>
        </p:nvSpPr>
        <p:spPr bwMode="auto">
          <a:xfrm>
            <a:off x="914402" y="6475413"/>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Tree>
  </p:cSld>
  <p:clrMap bg1="lt1" tx1="dk1" bg2="lt2" tx2="dk2" accent1="accent1" accent2="accent2" accent3="accent3" accent4="accent4" accent5="accent5" accent6="accent6" hlink="hlink" folHlink="folHlink"/>
  <p:sldLayoutIdLst>
    <p:sldLayoutId id="2147485525" r:id="rId1"/>
    <p:sldLayoutId id="2147485548"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May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23A8551-48C1-4729-80EE-98522A3CE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9/docume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mentor.ieee.org/802/bp/StartPag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ieee802.org/11/PARs/index.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ohaib.ee@must.edu.p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eee802.org/11/Photographs/2024/TGbc%20Award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11/" TargetMode="External"/><Relationship Id="rId7" Type="http://schemas.openxmlformats.org/officeDocument/2006/relationships/hyperlink" Target="https://ieee802.org/11/80211_honor_rol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ieee802.org/11/members.html" TargetMode="External"/><Relationship Id="rId5" Type="http://schemas.openxmlformats.org/officeDocument/2006/relationships/hyperlink" Target="https://ieee802.org/11/Photographs/officers.html" TargetMode="External"/><Relationship Id="rId4" Type="http://schemas.openxmlformats.org/officeDocument/2006/relationships/hyperlink" Target="https://ieee802.org/11/abt80211.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11/11-11-1625-02-0000-comment-resolution-guide.doc" TargetMode="External"/><Relationship Id="rId7" Type="http://schemas.openxmlformats.org/officeDocument/2006/relationships/hyperlink" Target="https://mentor.ieee.org/802.11/dcn/18/11-18-1410-00-00ax-lb233-cr-spatial-reuse.docx" TargetMode="External"/><Relationship Id="rId2" Type="http://schemas.openxmlformats.org/officeDocument/2006/relationships/hyperlink" Target="https://mentor.ieee.org/802.11/dcn/13/11-13-0230-05-0000-comment-resolution-tutorial.ppt" TargetMode="External"/><Relationship Id="rId1" Type="http://schemas.openxmlformats.org/officeDocument/2006/relationships/slideLayout" Target="../slideLayouts/slideLayout2.xml"/><Relationship Id="rId6" Type="http://schemas.openxmlformats.org/officeDocument/2006/relationships/hyperlink" Target="https://mentor.ieee.org/802.11/dcn/18/11-18-0669-04-000m-revmd-mac-comments-assigned-to-hamilton.docx" TargetMode="External"/><Relationship Id="rId5" Type="http://schemas.openxmlformats.org/officeDocument/2006/relationships/hyperlink" Target="https://mentor.ieee.org/802.11/dcn/18/11-18-0930-00-000m-cid-1007.docx" TargetMode="External"/><Relationship Id="rId4" Type="http://schemas.openxmlformats.org/officeDocument/2006/relationships/hyperlink" Target="https://mentor.ieee.org/802.11/dcn/18/11-18-0237-00-000m-cid-177.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rouper.ieee.org/groups/802/11/Rules/2018-03%20Liaison%20submission%20template.docx" TargetMode="External"/><Relationship Id="rId2" Type="http://schemas.openxmlformats.org/officeDocument/2006/relationships/hyperlink" Target="https://mentor.ieee.org/802.11/dcn/22/11-22-1967-01-0000-working-group-motions-templates.pptx" TargetMode="External"/><Relationship Id="rId1" Type="http://schemas.openxmlformats.org/officeDocument/2006/relationships/slideLayout" Target="../slideLayouts/slideLayout2.xml"/><Relationship Id="rId6" Type="http://schemas.openxmlformats.org/officeDocument/2006/relationships/hyperlink" Target="https://mentor.ieee.org/802-ec/dcn/17/ec-17-0012-01-00EC-802-liaison-template.docx" TargetMode="External"/><Relationship Id="rId5" Type="http://schemas.openxmlformats.org/officeDocument/2006/relationships/hyperlink" Target="https://mentor.ieee.org/802-ec/dcn/18/ec-18-0064-01-0PNP-csd-template-in-doc-format.doc" TargetMode="External"/><Relationship Id="rId4" Type="http://schemas.openxmlformats.org/officeDocument/2006/relationships/hyperlink" Target="https://mentor.ieee.org/802-ec/dcn/16/ec-16-0170-04-00EC-802-ec-motion-template.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4/11-24-0745-00-0000-liaison-from-itu-t-sg15-4th-fttr-workshop.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rouper.ieee.org/groups/802/11/Liaisons/Liaisons-and-External-Communication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entor.ieee.org/802-ec/dcn/24/ec-24-0007" TargetMode="External"/><Relationship Id="rId3" Type="http://schemas.openxmlformats.org/officeDocument/2006/relationships/hyperlink" Target="https://mentor.ieee.org/802.11/dcn/24/11-24-0704" TargetMode="External"/><Relationship Id="rId7" Type="http://schemas.openxmlformats.org/officeDocument/2006/relationships/hyperlink" Target="https://mentor.ieee.org/802.11/dcn/24/11-24-0712" TargetMode="External"/><Relationship Id="rId12" Type="http://schemas.openxmlformats.org/officeDocument/2006/relationships/hyperlink" Target="https://mentor.ieee.org/802.11/dcn/24/11-24-04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entor.ieee.org/802.11/dcn/24/11-24-0727" TargetMode="External"/><Relationship Id="rId11" Type="http://schemas.openxmlformats.org/officeDocument/2006/relationships/hyperlink" Target="https://mentor.ieee.org/802.11/dcn/24/11-24-0710" TargetMode="External"/><Relationship Id="rId5" Type="http://schemas.openxmlformats.org/officeDocument/2006/relationships/hyperlink" Target="https://mentor.ieee.org/802.11/dcn/24/11-24-0709" TargetMode="External"/><Relationship Id="rId10" Type="http://schemas.openxmlformats.org/officeDocument/2006/relationships/hyperlink" Target="https://mentor.ieee.org/802.11/dcn/24/11-24-0713" TargetMode="External"/><Relationship Id="rId4" Type="http://schemas.openxmlformats.org/officeDocument/2006/relationships/hyperlink" Target="https://mentor.ieee.org/802.11/dcn/24/11-24-0707" TargetMode="External"/><Relationship Id="rId9" Type="http://schemas.openxmlformats.org/officeDocument/2006/relationships/hyperlink" Target="https://mentor.ieee.org/802.11/dcn/24/11-24-07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8/" TargetMode="External"/><Relationship Id="rId2" Type="http://schemas.openxmlformats.org/officeDocument/2006/relationships/hyperlink" Target="https://mentor.ieee.org/802.18/documents" TargetMode="Externa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dirty="0"/>
              <a:t>802.11 Working Group Opening Report</a:t>
            </a:r>
            <a:br>
              <a:rPr lang="en-US" dirty="0"/>
            </a:br>
            <a:r>
              <a:rPr lang="en-US" dirty="0"/>
              <a:t>May 2024</a:t>
            </a:r>
          </a:p>
        </p:txBody>
      </p:sp>
      <p:sp>
        <p:nvSpPr>
          <p:cNvPr id="6150" name="Rectangle 6"/>
          <p:cNvSpPr>
            <a:spLocks noGrp="1" noChangeArrowheads="1"/>
          </p:cNvSpPr>
          <p:nvPr>
            <p:ph idx="1"/>
          </p:nvPr>
        </p:nvSpPr>
        <p:spPr>
          <a:noFill/>
        </p:spPr>
        <p:txBody>
          <a:bodyPr/>
          <a:lstStyle/>
          <a:p>
            <a:pPr algn="ctr">
              <a:lnSpc>
                <a:spcPct val="90000"/>
              </a:lnSpc>
              <a:buFontTx/>
              <a:buNone/>
            </a:pPr>
            <a:r>
              <a:rPr lang="en-US" sz="2000" dirty="0"/>
              <a:t>Date:</a:t>
            </a:r>
            <a:r>
              <a:rPr lang="en-US" sz="2000" b="0" dirty="0"/>
              <a:t> 2024-05-12</a:t>
            </a:r>
          </a:p>
          <a:p>
            <a:pPr algn="ctr">
              <a:lnSpc>
                <a:spcPct val="90000"/>
              </a:lnSpc>
              <a:buFontTx/>
              <a:buNone/>
            </a:pPr>
            <a:endParaRPr lang="en-US" sz="2000" b="0" dirty="0"/>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6151" name="Object 11"/>
          <p:cNvGraphicFramePr>
            <a:graphicFrameLocks noChangeAspect="1"/>
          </p:cNvGraphicFramePr>
          <p:nvPr>
            <p:extLst>
              <p:ext uri="{D42A27DB-BD31-4B8C-83A1-F6EECF244321}">
                <p14:modId xmlns:p14="http://schemas.microsoft.com/office/powerpoint/2010/main" val="3948764020"/>
              </p:ext>
            </p:extLst>
          </p:nvPr>
        </p:nvGraphicFramePr>
        <p:xfrm>
          <a:off x="2052638" y="2389188"/>
          <a:ext cx="7573962" cy="2544762"/>
        </p:xfrm>
        <a:graphic>
          <a:graphicData uri="http://schemas.openxmlformats.org/presentationml/2006/ole">
            <mc:AlternateContent xmlns:mc="http://schemas.openxmlformats.org/markup-compatibility/2006">
              <mc:Choice xmlns:v="urn:schemas-microsoft-com:vml" Requires="v">
                <p:oleObj name="Document" r:id="rId3" imgW="8265012" imgH="2786790" progId="Word.Document.8">
                  <p:embed/>
                </p:oleObj>
              </mc:Choice>
              <mc:Fallback>
                <p:oleObj name="Document" r:id="rId3" imgW="8265012" imgH="2786790" progId="Word.Document.8">
                  <p:embed/>
                  <p:pic>
                    <p:nvPicPr>
                      <p:cNvPr id="0" name=""/>
                      <p:cNvPicPr>
                        <a:picLocks noChangeAspect="1" noChangeArrowheads="1"/>
                      </p:cNvPicPr>
                      <p:nvPr/>
                    </p:nvPicPr>
                    <p:blipFill>
                      <a:blip r:embed="rId4"/>
                      <a:srcRect/>
                      <a:stretch>
                        <a:fillRect/>
                      </a:stretch>
                    </p:blipFill>
                    <p:spPr bwMode="auto">
                      <a:xfrm>
                        <a:off x="2052638" y="2389188"/>
                        <a:ext cx="7573962" cy="254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sz="2000"/>
              <a:t>Authors:</a:t>
            </a:r>
            <a:endParaRPr lang="en-US" sz="2000" b="0"/>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a:t>
            </a:fld>
            <a:endParaRPr lang="en-US"/>
          </a:p>
        </p:txBody>
      </p:sp>
    </p:spTree>
    <p:extLst>
      <p:ext uri="{BB962C8B-B14F-4D97-AF65-F5344CB8AC3E}">
        <p14:creationId xmlns:p14="http://schemas.microsoft.com/office/powerpoint/2010/main" val="10913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M3.2 802.19 details</a:t>
            </a:r>
          </a:p>
        </p:txBody>
      </p:sp>
      <p:sp>
        <p:nvSpPr>
          <p:cNvPr id="13315" name="Content Placeholder 6"/>
          <p:cNvSpPr>
            <a:spLocks noGrp="1"/>
          </p:cNvSpPr>
          <p:nvPr>
            <p:ph idx="1"/>
          </p:nvPr>
        </p:nvSpPr>
        <p:spPr>
          <a:xfrm>
            <a:off x="914400" y="1824315"/>
            <a:ext cx="10363200" cy="4495800"/>
          </a:xfrm>
        </p:spPr>
        <p:txBody>
          <a:bodyPr/>
          <a:lstStyle/>
          <a:p>
            <a:pPr>
              <a:spcBef>
                <a:spcPts val="0"/>
              </a:spcBef>
              <a:buFont typeface="Arial" panose="020B0604020202020204" pitchFamily="34" charset="0"/>
              <a:buChar char="•"/>
            </a:pPr>
            <a:r>
              <a:rPr lang="en-US" dirty="0"/>
              <a:t>See </a:t>
            </a:r>
            <a:r>
              <a:rPr lang="en-US" dirty="0">
                <a:hlinkClick r:id="rId3"/>
              </a:rPr>
              <a:t>https://www.ieee802.org/19/</a:t>
            </a:r>
            <a:r>
              <a:rPr lang="en-US" dirty="0"/>
              <a:t> </a:t>
            </a:r>
          </a:p>
          <a:p>
            <a:pPr>
              <a:spcBef>
                <a:spcPts val="0"/>
              </a:spcBef>
              <a:buFont typeface="Arial" panose="020B0604020202020204" pitchFamily="34" charset="0"/>
              <a:buChar char="•"/>
            </a:pPr>
            <a:r>
              <a:rPr lang="en-US" altLang="en-US" dirty="0"/>
              <a:t>802.19 documents: </a:t>
            </a:r>
            <a:r>
              <a:rPr lang="en-US" altLang="en-US" dirty="0">
                <a:hlinkClick r:id="rId4"/>
              </a:rPr>
              <a:t>https://mentor.ieee.org/802.19/documents</a:t>
            </a:r>
            <a:endParaRPr lang="en-US" altLang="en-US" dirty="0"/>
          </a:p>
          <a:p>
            <a:pPr>
              <a:spcBef>
                <a:spcPts val="0"/>
              </a:spcBef>
              <a:buFont typeface="Arial" panose="020B0604020202020204" pitchFamily="34" charset="0"/>
              <a:buChar char="•"/>
            </a:pPr>
            <a:endParaRPr lang="en-US" altLang="en-US" sz="2400" dirty="0"/>
          </a:p>
          <a:p>
            <a:pPr lvl="1">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220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spTree>
    <p:extLst>
      <p:ext uri="{BB962C8B-B14F-4D97-AF65-F5344CB8AC3E}">
        <p14:creationId xmlns:p14="http://schemas.microsoft.com/office/powerpoint/2010/main" val="137978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71700" y="644426"/>
            <a:ext cx="7086600" cy="457200"/>
          </a:xfrm>
        </p:spPr>
        <p:txBody>
          <a:bodyPr/>
          <a:lstStyle/>
          <a:p>
            <a:r>
              <a:rPr lang="en-GB" dirty="0"/>
              <a:t>M4.1.1/W2.6 IEEE 802.11 Groups </a:t>
            </a:r>
          </a:p>
        </p:txBody>
      </p:sp>
      <p:graphicFrame>
        <p:nvGraphicFramePr>
          <p:cNvPr id="7" name="Group 148"/>
          <p:cNvGraphicFramePr>
            <a:graphicFrameLocks/>
          </p:cNvGraphicFramePr>
          <p:nvPr>
            <p:extLst>
              <p:ext uri="{D42A27DB-BD31-4B8C-83A1-F6EECF244321}">
                <p14:modId xmlns:p14="http://schemas.microsoft.com/office/powerpoint/2010/main" val="2866957658"/>
              </p:ext>
            </p:extLst>
          </p:nvPr>
        </p:nvGraphicFramePr>
        <p:xfrm>
          <a:off x="533401" y="1719575"/>
          <a:ext cx="5181601" cy="1938025"/>
        </p:xfrm>
        <a:graphic>
          <a:graphicData uri="http://schemas.openxmlformats.org/drawingml/2006/table">
            <a:tbl>
              <a:tblPr/>
              <a:tblGrid>
                <a:gridCol w="969537">
                  <a:extLst>
                    <a:ext uri="{9D8B030D-6E8A-4147-A177-3AD203B41FA5}">
                      <a16:colId xmlns:a16="http://schemas.microsoft.com/office/drawing/2014/main" val="20000"/>
                    </a:ext>
                  </a:extLst>
                </a:gridCol>
                <a:gridCol w="875652">
                  <a:extLst>
                    <a:ext uri="{9D8B030D-6E8A-4147-A177-3AD203B41FA5}">
                      <a16:colId xmlns:a16="http://schemas.microsoft.com/office/drawing/2014/main" val="20001"/>
                    </a:ext>
                  </a:extLst>
                </a:gridCol>
                <a:gridCol w="3336412">
                  <a:extLst>
                    <a:ext uri="{9D8B030D-6E8A-4147-A177-3AD203B41FA5}">
                      <a16:colId xmlns:a16="http://schemas.microsoft.com/office/drawing/2014/main" val="20002"/>
                    </a:ext>
                  </a:extLst>
                </a:gridCol>
              </a:tblGrid>
              <a:tr h="2555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WG &amp; Infrastructure</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Coexistence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US"/>
              <a:t>May 2024</a:t>
            </a:r>
            <a:endParaRPr lang="en-US" dirty="0"/>
          </a:p>
        </p:txBody>
      </p:sp>
      <p:graphicFrame>
        <p:nvGraphicFramePr>
          <p:cNvPr id="6" name="Group 148"/>
          <p:cNvGraphicFramePr>
            <a:graphicFrameLocks/>
          </p:cNvGraphicFramePr>
          <p:nvPr>
            <p:extLst>
              <p:ext uri="{D42A27DB-BD31-4B8C-83A1-F6EECF244321}">
                <p14:modId xmlns:p14="http://schemas.microsoft.com/office/powerpoint/2010/main" val="2201555486"/>
              </p:ext>
            </p:extLst>
          </p:nvPr>
        </p:nvGraphicFramePr>
        <p:xfrm>
          <a:off x="533401" y="4114800"/>
          <a:ext cx="5181600" cy="1634495"/>
        </p:xfrm>
        <a:graphic>
          <a:graphicData uri="http://schemas.openxmlformats.org/drawingml/2006/table">
            <a:tbl>
              <a:tblPr/>
              <a:tblGrid>
                <a:gridCol w="973637">
                  <a:extLst>
                    <a:ext uri="{9D8B030D-6E8A-4147-A177-3AD203B41FA5}">
                      <a16:colId xmlns:a16="http://schemas.microsoft.com/office/drawing/2014/main" val="20000"/>
                    </a:ext>
                  </a:extLst>
                </a:gridCol>
                <a:gridCol w="873206">
                  <a:extLst>
                    <a:ext uri="{9D8B030D-6E8A-4147-A177-3AD203B41FA5}">
                      <a16:colId xmlns:a16="http://schemas.microsoft.com/office/drawing/2014/main" val="20001"/>
                    </a:ext>
                  </a:extLst>
                </a:gridCol>
                <a:gridCol w="3334757">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New Work</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AIML</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AI/ML in 802.11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IMMW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Integrated Millimeter Wave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AHG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ITU</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ITU Liaison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08174223"/>
                  </a:ext>
                </a:extLst>
              </a:tr>
            </a:tbl>
          </a:graphicData>
        </a:graphic>
      </p:graphicFrame>
      <p:graphicFrame>
        <p:nvGraphicFramePr>
          <p:cNvPr id="8" name="Group 148"/>
          <p:cNvGraphicFramePr>
            <a:graphicFrameLocks/>
          </p:cNvGraphicFramePr>
          <p:nvPr>
            <p:extLst>
              <p:ext uri="{D42A27DB-BD31-4B8C-83A1-F6EECF244321}">
                <p14:modId xmlns:p14="http://schemas.microsoft.com/office/powerpoint/2010/main" val="267751461"/>
              </p:ext>
            </p:extLst>
          </p:nvPr>
        </p:nvGraphicFramePr>
        <p:xfrm>
          <a:off x="6248400" y="1719575"/>
          <a:ext cx="5744499" cy="2910835"/>
        </p:xfrm>
        <a:graphic>
          <a:graphicData uri="http://schemas.openxmlformats.org/drawingml/2006/table">
            <a:tbl>
              <a:tblPr/>
              <a:tblGrid>
                <a:gridCol w="838296">
                  <a:extLst>
                    <a:ext uri="{9D8B030D-6E8A-4147-A177-3AD203B41FA5}">
                      <a16:colId xmlns:a16="http://schemas.microsoft.com/office/drawing/2014/main" val="20000"/>
                    </a:ext>
                  </a:extLst>
                </a:gridCol>
                <a:gridCol w="1128150">
                  <a:extLst>
                    <a:ext uri="{9D8B030D-6E8A-4147-A177-3AD203B41FA5}">
                      <a16:colId xmlns:a16="http://schemas.microsoft.com/office/drawing/2014/main" val="20001"/>
                    </a:ext>
                  </a:extLst>
                </a:gridCol>
                <a:gridCol w="3778053">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Amendments/Revision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Extremely High Throughput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BF</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WLAN Sensing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BH</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Randomized MAC Addresses (RCM)</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Enhanced Data Privacy Protection (EDP)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320 MHz Positioning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Ultra High Reliability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Ambient Power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6142636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Revision (</a:t>
                      </a:r>
                      <a:r>
                        <a:rPr kumimoji="0" lang="en-US" sz="1600" b="0" i="0" u="none" strike="noStrike" cap="none" normalizeH="0" baseline="0" dirty="0" err="1">
                          <a:ln>
                            <a:noFill/>
                          </a:ln>
                          <a:solidFill>
                            <a:schemeClr val="tx1"/>
                          </a:solidFill>
                          <a:effectLst/>
                          <a:latin typeface="Times New Roman" pitchFamily="18" charset="0"/>
                        </a:rPr>
                        <a:t>REVme</a:t>
                      </a:r>
                      <a:r>
                        <a:rPr kumimoji="0" lang="en-US" sz="1600" b="0" i="0" u="none" strike="noStrike" cap="none" normalizeH="0" baseline="0" dirty="0">
                          <a:ln>
                            <a:noFill/>
                          </a:ln>
                          <a:solidFill>
                            <a:schemeClr val="tx1"/>
                          </a:solidFill>
                          <a:effectLst/>
                          <a:latin typeface="Times New Roman" pitchFamily="18" charset="0"/>
                        </a:rPr>
                        <a: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11</a:t>
            </a:fld>
            <a:endParaRPr lang="en-US"/>
          </a:p>
        </p:txBody>
      </p:sp>
    </p:spTree>
    <p:extLst>
      <p:ext uri="{BB962C8B-B14F-4D97-AF65-F5344CB8AC3E}">
        <p14:creationId xmlns:p14="http://schemas.microsoft.com/office/powerpoint/2010/main" val="370332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Other 802 WG meetings</a:t>
            </a:r>
          </a:p>
        </p:txBody>
      </p:sp>
      <p:sp>
        <p:nvSpPr>
          <p:cNvPr id="13315" name="Content Placeholder 6"/>
          <p:cNvSpPr>
            <a:spLocks noGrp="1"/>
          </p:cNvSpPr>
          <p:nvPr>
            <p:ph idx="1"/>
          </p:nvPr>
        </p:nvSpPr>
        <p:spPr/>
        <p:txBody>
          <a:bodyPr/>
          <a:lstStyle/>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IEEE 802 website: </a:t>
            </a:r>
            <a:r>
              <a:rPr lang="en-US" dirty="0">
                <a:hlinkClick r:id="rId3"/>
              </a:rPr>
              <a:t>https://www.ieee802.org/</a:t>
            </a:r>
            <a:r>
              <a:rPr lang="en-US" dirty="0"/>
              <a:t> </a:t>
            </a:r>
          </a:p>
          <a:p>
            <a:pPr lvl="1">
              <a:spcBef>
                <a:spcPts val="0"/>
              </a:spcBef>
              <a:buFont typeface="Arial" panose="020B0604020202020204" pitchFamily="34" charset="0"/>
              <a:buChar char="•"/>
            </a:pPr>
            <a:r>
              <a:rPr lang="en-US" dirty="0"/>
              <a:t>Includes links to all WG webpages</a:t>
            </a:r>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Consolidated calendar: </a:t>
            </a:r>
            <a:r>
              <a:rPr lang="en-US" dirty="0">
                <a:hlinkClick r:id="rId4"/>
              </a:rPr>
              <a:t>https://ieee802.org/802tele_calendar.html</a:t>
            </a:r>
            <a:r>
              <a:rPr lang="en-US" dirty="0"/>
              <a:t> </a:t>
            </a:r>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Documents: 802.11, 15, 18, 19, 24: </a:t>
            </a:r>
            <a:r>
              <a:rPr lang="en-US" dirty="0">
                <a:hlinkClick r:id="rId5"/>
              </a:rPr>
              <a:t>https://mentor.ieee.org/802/bp/StartPage</a:t>
            </a:r>
            <a:r>
              <a:rPr lang="en-US" dirty="0"/>
              <a:t> </a:t>
            </a:r>
          </a:p>
          <a:p>
            <a:pPr marL="457200" lvl="1" indent="0">
              <a:spcBef>
                <a:spcPts val="0"/>
              </a:spcBef>
              <a:buNone/>
            </a:pPr>
            <a:endParaRPr lang="en-US" dirty="0"/>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12</a:t>
            </a:fld>
            <a:endParaRPr lang="en-US"/>
          </a:p>
        </p:txBody>
      </p:sp>
    </p:spTree>
    <p:extLst>
      <p:ext uri="{BB962C8B-B14F-4D97-AF65-F5344CB8AC3E}">
        <p14:creationId xmlns:p14="http://schemas.microsoft.com/office/powerpoint/2010/main" val="21673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2"/>
          <p:cNvSpPr>
            <a:spLocks noGrp="1" noChangeArrowheads="1"/>
          </p:cNvSpPr>
          <p:nvPr>
            <p:ph type="title"/>
          </p:nvPr>
        </p:nvSpPr>
        <p:spPr>
          <a:xfrm>
            <a:off x="2209800" y="685800"/>
            <a:ext cx="8915400" cy="685800"/>
          </a:xfrm>
        </p:spPr>
        <p:txBody>
          <a:bodyPr/>
          <a:lstStyle/>
          <a:p>
            <a:r>
              <a:rPr lang="en-GB" dirty="0"/>
              <a:t>M4.1.2 /W2.6</a:t>
            </a:r>
            <a:r>
              <a:rPr lang="en-US" dirty="0"/>
              <a:t> PAR Expiration/Renewal Schedule</a:t>
            </a:r>
          </a:p>
        </p:txBody>
      </p:sp>
      <p:graphicFrame>
        <p:nvGraphicFramePr>
          <p:cNvPr id="3247205" name="Group 101"/>
          <p:cNvGraphicFramePr>
            <a:graphicFrameLocks noGrp="1"/>
          </p:cNvGraphicFramePr>
          <p:nvPr>
            <p:ph idx="1"/>
            <p:extLst>
              <p:ext uri="{D42A27DB-BD31-4B8C-83A1-F6EECF244321}">
                <p14:modId xmlns:p14="http://schemas.microsoft.com/office/powerpoint/2010/main" val="2669932117"/>
              </p:ext>
            </p:extLst>
          </p:nvPr>
        </p:nvGraphicFramePr>
        <p:xfrm>
          <a:off x="3200400" y="1647614"/>
          <a:ext cx="5656072" cy="4136328"/>
        </p:xfrm>
        <a:graphic>
          <a:graphicData uri="http://schemas.openxmlformats.org/drawingml/2006/table">
            <a:tbl>
              <a:tblPr/>
              <a:tblGrid>
                <a:gridCol w="2685446">
                  <a:extLst>
                    <a:ext uri="{9D8B030D-6E8A-4147-A177-3AD203B41FA5}">
                      <a16:colId xmlns:a16="http://schemas.microsoft.com/office/drawing/2014/main" val="20000"/>
                    </a:ext>
                  </a:extLst>
                </a:gridCol>
                <a:gridCol w="2970626">
                  <a:extLst>
                    <a:ext uri="{9D8B030D-6E8A-4147-A177-3AD203B41FA5}">
                      <a16:colId xmlns:a16="http://schemas.microsoft.com/office/drawing/2014/main" val="20001"/>
                    </a:ext>
                  </a:extLst>
                </a:gridCol>
              </a:tblGrid>
              <a:tr h="3816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PAR Expiration Date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Times New Roman" pitchFamily="18" charset="0"/>
                        </a:rPr>
                        <a:t>BB</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BC</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2025</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Times New Roman" pitchFamily="18" charset="0"/>
                        </a:rPr>
                        <a:t>BF</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extLst>
                  <a:ext uri="{0D108BD9-81ED-4DB2-BD59-A6C34878D82A}">
                    <a16:rowId xmlns:a16="http://schemas.microsoft.com/office/drawing/2014/main" val="10005"/>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BH</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BI</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BK</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2026</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BN</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2027</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rPr>
                        <a:t>REVme</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27878186"/>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P802.11-2020 Cor 2</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2027</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16709035"/>
                  </a:ext>
                </a:extLst>
              </a:tr>
            </a:tbl>
          </a:graphicData>
        </a:graphic>
      </p:graphicFrame>
      <p:sp>
        <p:nvSpPr>
          <p:cNvPr id="13345" name="Text Box 83"/>
          <p:cNvSpPr txBox="1">
            <a:spLocks noChangeArrowheads="1"/>
          </p:cNvSpPr>
          <p:nvPr/>
        </p:nvSpPr>
        <p:spPr bwMode="auto">
          <a:xfrm>
            <a:off x="304800" y="6073933"/>
            <a:ext cx="459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800" dirty="0">
                <a:hlinkClick r:id="rId2"/>
              </a:rPr>
              <a:t>http://www.ieee802.org/11/PARs/index.html</a:t>
            </a:r>
            <a:endParaRPr lang="en-US" sz="1800" dirty="0"/>
          </a:p>
        </p:txBody>
      </p:sp>
      <p:sp>
        <p:nvSpPr>
          <p:cNvPr id="133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13</a:t>
            </a:fld>
            <a:endParaRPr lang="en-US"/>
          </a:p>
        </p:txBody>
      </p:sp>
      <p:sp>
        <p:nvSpPr>
          <p:cNvPr id="4" name="TextBox 3"/>
          <p:cNvSpPr txBox="1"/>
          <p:nvPr/>
        </p:nvSpPr>
        <p:spPr>
          <a:xfrm>
            <a:off x="4991191" y="5889545"/>
            <a:ext cx="4965975" cy="369332"/>
          </a:xfrm>
          <a:prstGeom prst="rect">
            <a:avLst/>
          </a:prstGeom>
          <a:solidFill>
            <a:schemeClr val="accent4"/>
          </a:solidFill>
        </p:spPr>
        <p:txBody>
          <a:bodyPr wrap="none" rtlCol="0">
            <a:spAutoFit/>
          </a:bodyPr>
          <a:lstStyle/>
          <a:p>
            <a:r>
              <a:rPr lang="en-US" sz="1800" dirty="0">
                <a:highlight>
                  <a:srgbClr val="FFFF00"/>
                </a:highlight>
              </a:rPr>
              <a:t>PAR Extension Request – consider in May 2024</a:t>
            </a:r>
            <a:endParaRPr lang="en-GB" sz="1800" dirty="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09800" y="930278"/>
            <a:ext cx="8534400" cy="822325"/>
          </a:xfrm>
        </p:spPr>
        <p:txBody>
          <a:bodyPr/>
          <a:lstStyle/>
          <a:p>
            <a:r>
              <a:rPr lang="en-GB" dirty="0"/>
              <a:t>M4.1.3 /W2.6 </a:t>
            </a:r>
            <a:r>
              <a:rPr lang="en-US" dirty="0"/>
              <a:t>802.11 WG Appointed positions</a:t>
            </a:r>
          </a:p>
        </p:txBody>
      </p:sp>
      <p:sp>
        <p:nvSpPr>
          <p:cNvPr id="76805" name="Rectangle 3"/>
          <p:cNvSpPr>
            <a:spLocks noGrp="1" noChangeArrowheads="1"/>
          </p:cNvSpPr>
          <p:nvPr>
            <p:ph type="body" idx="1"/>
          </p:nvPr>
        </p:nvSpPr>
        <p:spPr>
          <a:xfrm>
            <a:off x="1673228" y="1989138"/>
            <a:ext cx="8994775" cy="4114800"/>
          </a:xfrm>
        </p:spPr>
        <p:txBody>
          <a:bodyPr/>
          <a:lstStyle/>
          <a:p>
            <a:pPr>
              <a:defRPr/>
            </a:pPr>
            <a:r>
              <a:rPr lang="en-US" sz="2600" dirty="0"/>
              <a:t>WG Secretary – Stephen McCann (temporary)</a:t>
            </a:r>
          </a:p>
          <a:p>
            <a:pPr>
              <a:defRPr/>
            </a:pPr>
            <a:r>
              <a:rPr lang="en-US" sz="2600" dirty="0"/>
              <a:t>Treasurer – Jon Rosdahl</a:t>
            </a:r>
          </a:p>
          <a:p>
            <a:pPr>
              <a:defRPr/>
            </a:pPr>
            <a:r>
              <a:rPr lang="en-US" sz="2600" dirty="0"/>
              <a:t>ANA Authority – Robert Stacey</a:t>
            </a:r>
          </a:p>
          <a:p>
            <a:pPr>
              <a:defRPr/>
            </a:pPr>
            <a:r>
              <a:rPr lang="en-US" sz="2600" dirty="0"/>
              <a:t>WG Technical Editors – Emily Qi</a:t>
            </a:r>
          </a:p>
          <a:p>
            <a:pPr marL="0" indent="0">
              <a:buNone/>
              <a:defRPr/>
            </a:pPr>
            <a:endParaRPr lang="en-US" sz="2600" dirty="0"/>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981200" y="142103"/>
            <a:ext cx="7239000" cy="381000"/>
          </a:xfrm>
        </p:spPr>
        <p:txBody>
          <a:bodyPr/>
          <a:lstStyle/>
          <a:p>
            <a:r>
              <a:rPr lang="en-GB" sz="2800" dirty="0"/>
              <a:t>M4.1.3 /W2.6</a:t>
            </a:r>
            <a:r>
              <a:rPr lang="en-US" sz="2800" dirty="0"/>
              <a:t> Officers</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4" name="TextBox 3"/>
          <p:cNvSpPr txBox="1"/>
          <p:nvPr/>
        </p:nvSpPr>
        <p:spPr>
          <a:xfrm>
            <a:off x="7162800" y="5715000"/>
            <a:ext cx="2743200" cy="338554"/>
          </a:xfrm>
          <a:prstGeom prst="rect">
            <a:avLst/>
          </a:prstGeom>
          <a:solidFill>
            <a:srgbClr val="FFFF00"/>
          </a:solidFill>
        </p:spPr>
        <p:txBody>
          <a:bodyPr wrap="square" rtlCol="0">
            <a:spAutoFit/>
          </a:bodyPr>
          <a:lstStyle/>
          <a:p>
            <a:r>
              <a:rPr lang="en-GB" sz="1600" dirty="0"/>
              <a:t>New since last session</a:t>
            </a:r>
          </a:p>
        </p:txBody>
      </p:sp>
      <p:graphicFrame>
        <p:nvGraphicFramePr>
          <p:cNvPr id="7" name="Group 148"/>
          <p:cNvGraphicFramePr>
            <a:graphicFrameLocks/>
          </p:cNvGraphicFramePr>
          <p:nvPr>
            <p:extLst>
              <p:ext uri="{D42A27DB-BD31-4B8C-83A1-F6EECF244321}">
                <p14:modId xmlns:p14="http://schemas.microsoft.com/office/powerpoint/2010/main" val="6041383"/>
              </p:ext>
            </p:extLst>
          </p:nvPr>
        </p:nvGraphicFramePr>
        <p:xfrm>
          <a:off x="152400" y="897598"/>
          <a:ext cx="11734800" cy="422776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257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Cat</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Group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Vice 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Technical 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 Secretary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622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WG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Robert STACEY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 </a:t>
                      </a: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Emily QI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ARC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Coex</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Richard KENNEDY, Manish KUMAR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Guido HIERTZ</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WNG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Jim LANSFORD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AIML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a:ln>
                            <a:noFill/>
                          </a:ln>
                          <a:solidFill>
                            <a:schemeClr val="tx1"/>
                          </a:solidFill>
                          <a:effectLst/>
                          <a:latin typeface="Times New Roman" pitchFamily="18" charset="0"/>
                          <a:ea typeface="+mn-ea"/>
                          <a:cs typeface="+mn-cs"/>
                        </a:rPr>
                        <a:t>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Ming GAN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lang="en-GB" sz="1400" b="1" dirty="0" err="1"/>
                        <a:t>Liangxiao</a:t>
                      </a:r>
                      <a:r>
                        <a:rPr lang="en-GB" sz="1400" b="1" dirty="0"/>
                        <a:t> XIN</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75588436"/>
                  </a:ext>
                </a:extLst>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a:ln>
                            <a:noFill/>
                          </a:ln>
                          <a:solidFill>
                            <a:schemeClr val="tx1"/>
                          </a:solidFill>
                          <a:effectLst/>
                          <a:latin typeface="Times New Roman" pitchFamily="18" charset="0"/>
                          <a:ea typeface="+mn-ea"/>
                          <a:cs typeface="+mn-cs"/>
                        </a:rPr>
                        <a:t>TG</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a:ln>
                            <a:noFill/>
                          </a:ln>
                          <a:solidFill>
                            <a:schemeClr val="tx1"/>
                          </a:solidFill>
                          <a:effectLst/>
                          <a:latin typeface="Times New Roman" pitchFamily="18" charset="0"/>
                          <a:ea typeface="+mn-ea"/>
                          <a:cs typeface="+mn-cs"/>
                        </a:rPr>
                        <a:t>ME</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a:ln>
                            <a:noFill/>
                          </a:ln>
                          <a:solidFill>
                            <a:schemeClr val="tx1"/>
                          </a:solidFill>
                          <a:effectLst/>
                          <a:latin typeface="Times New Roman" pitchFamily="18" charset="0"/>
                          <a:ea typeface="+mn-ea"/>
                          <a:cs typeface="+mn-cs"/>
                        </a:rPr>
                        <a:t>Michael MONTEMURRO</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 Mark RISON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Emily QI, 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Hitoshi MORIOKA, 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a:ln>
                            <a:noFill/>
                          </a:ln>
                          <a:solidFill>
                            <a:schemeClr val="tx1"/>
                          </a:solidFill>
                          <a:effectLst/>
                          <a:latin typeface="Times New Roman" pitchFamily="18" charset="0"/>
                          <a:ea typeface="+mn-ea"/>
                          <a:cs typeface="+mn-cs"/>
                        </a:rPr>
                        <a:t> WANG</a:t>
                      </a:r>
                      <a:endParaRPr kumimoji="0" lang="en-GB"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Laurent CARIOU, Matthew FISCHER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Jason </a:t>
                      </a:r>
                      <a:r>
                        <a:rPr kumimoji="0" lang="en-US" sz="1400" b="1" i="0" u="none" strike="noStrike" kern="1200" cap="none" normalizeH="0" baseline="0" dirty="0" err="1">
                          <a:ln>
                            <a:noFill/>
                          </a:ln>
                          <a:solidFill>
                            <a:schemeClr val="tx1"/>
                          </a:solidFill>
                          <a:effectLst/>
                          <a:latin typeface="Times New Roman" pitchFamily="18" charset="0"/>
                          <a:ea typeface="+mn-ea"/>
                          <a:cs typeface="+mn-cs"/>
                        </a:rPr>
                        <a:t>Yuchen</a:t>
                      </a:r>
                      <a:r>
                        <a:rPr kumimoji="0" lang="en-US" sz="1400" b="1" i="0" u="none" strike="noStrike" kern="1200" cap="none" normalizeH="0" baseline="0" dirty="0">
                          <a:ln>
                            <a:noFill/>
                          </a:ln>
                          <a:solidFill>
                            <a:schemeClr val="tx1"/>
                          </a:solidFill>
                          <a:effectLst/>
                          <a:latin typeface="Times New Roman" pitchFamily="18" charset="0"/>
                          <a:ea typeface="+mn-ea"/>
                          <a:cs typeface="+mn-cs"/>
                        </a:rPr>
                        <a:t> GUO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BF</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Tony Xiao HAN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Sang KIM, 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Claudio DA SILVA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Leif WILHELMSSON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BH</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Peter YEE, Stephen ORR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Peter YEE </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Stephen MCCANN, Jerome HENRY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Po-Kai HUANG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Stephane BARON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Jonathan SEGEV</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Roy WANT</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Dibakar DAS</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BP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Bo SUN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IMMW</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Laurent CARIOU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Volker JUNGNICKEL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237837228"/>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AHG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ITU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Hassan YAGHOOBI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Richard KENNEDY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39806322"/>
                  </a:ext>
                </a:extLst>
              </a:tr>
            </a:tbl>
          </a:graphicData>
        </a:graphic>
      </p:graphicFrame>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15</a:t>
            </a:fld>
            <a:endParaRPr lang="en-US"/>
          </a:p>
        </p:txBody>
      </p:sp>
    </p:spTree>
    <p:extLst>
      <p:ext uri="{BB962C8B-B14F-4D97-AF65-F5344CB8AC3E}">
        <p14:creationId xmlns:p14="http://schemas.microsoft.com/office/powerpoint/2010/main" val="255790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55202" y="139980"/>
            <a:ext cx="5696362" cy="457200"/>
          </a:xfrm>
        </p:spPr>
        <p:txBody>
          <a:bodyPr/>
          <a:lstStyle/>
          <a:p>
            <a:r>
              <a:rPr lang="en-GB" sz="2400" dirty="0"/>
              <a:t>M4.1.4 /W2.6</a:t>
            </a:r>
            <a:r>
              <a:rPr lang="en-US" sz="2400" dirty="0"/>
              <a:t> IEEE 802.11 Revisions</a:t>
            </a:r>
          </a:p>
        </p:txBody>
      </p:sp>
      <p:sp>
        <p:nvSpPr>
          <p:cNvPr id="32787" name="Text Box 6"/>
          <p:cNvSpPr txBox="1">
            <a:spLocks noChangeArrowheads="1"/>
          </p:cNvSpPr>
          <p:nvPr/>
        </p:nvSpPr>
        <p:spPr bwMode="auto">
          <a:xfrm rot="16200000">
            <a:off x="4699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grpSp>
        <p:nvGrpSpPr>
          <p:cNvPr id="2" name="Group 1"/>
          <p:cNvGrpSpPr/>
          <p:nvPr/>
        </p:nvGrpSpPr>
        <p:grpSpPr>
          <a:xfrm>
            <a:off x="2744639" y="710932"/>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11aa</a:t>
              </a:r>
            </a:p>
            <a:p>
              <a:pPr algn="ctr"/>
              <a:r>
                <a:rPr lang="en-US" sz="1100"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11ae</a:t>
              </a:r>
            </a:p>
            <a:p>
              <a:pPr algn="ctr"/>
              <a:r>
                <a:rPr lang="en-US" sz="1100" dirty="0" err="1">
                  <a:latin typeface="Tahoma" pitchFamily="34" charset="0"/>
                  <a:ea typeface="ＭＳ Ｐゴシック" charset="-128"/>
                  <a:cs typeface="Arial" pitchFamily="34" charset="0"/>
                </a:rPr>
                <a:t>QoS</a:t>
              </a:r>
              <a:r>
                <a:rPr lang="en-US" sz="1100"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11ac -VHT</a:t>
              </a:r>
            </a:p>
            <a:p>
              <a:pPr algn="ct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11ad - VHT</a:t>
              </a:r>
            </a:p>
            <a:p>
              <a:pPr algn="ctr"/>
              <a:r>
                <a:rPr lang="en-US" sz="1000" dirty="0">
                  <a:latin typeface="Tahoma" pitchFamily="34" charset="0"/>
                  <a:ea typeface="ＭＳ Ｐゴシック" charset="-128"/>
                  <a:cs typeface="Arial" pitchFamily="34" charset="0"/>
                </a:rPr>
                <a:t>&gt;1 </a:t>
              </a:r>
              <a:r>
                <a:rPr lang="en-US" sz="1000" dirty="0" err="1">
                  <a:latin typeface="Tahoma" pitchFamily="34" charset="0"/>
                  <a:ea typeface="ＭＳ Ｐゴシック" charset="-128"/>
                  <a:cs typeface="Arial" pitchFamily="34" charset="0"/>
                </a:rPr>
                <a:t>Gbps</a:t>
              </a:r>
              <a:r>
                <a:rPr lang="en-US" sz="1000" dirty="0">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11af</a:t>
              </a:r>
            </a:p>
            <a:p>
              <a:pPr algn="ctr"/>
              <a:r>
                <a:rPr lang="en-US" sz="1100" dirty="0">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84304"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6" name="Footer Placeholder 5"/>
          <p:cNvSpPr>
            <a:spLocks noGrp="1"/>
          </p:cNvSpPr>
          <p:nvPr>
            <p:ph type="ftr" sz="quarter" idx="11"/>
          </p:nvPr>
        </p:nvSpPr>
        <p:spPr/>
        <p:txBody>
          <a:bodyPr/>
          <a:lstStyle/>
          <a:p>
            <a:pPr>
              <a:defRPr/>
            </a:pPr>
            <a:r>
              <a:rPr lang="en-US"/>
              <a:t>Robert Stacey, Intel</a:t>
            </a:r>
          </a:p>
        </p:txBody>
      </p:sp>
      <p:sp>
        <p:nvSpPr>
          <p:cNvPr id="7" name="Date Placeholder 6"/>
          <p:cNvSpPr>
            <a:spLocks noGrp="1"/>
          </p:cNvSpPr>
          <p:nvPr>
            <p:ph type="dt" sz="half" idx="10"/>
          </p:nvPr>
        </p:nvSpPr>
        <p:spPr/>
        <p:txBody>
          <a:bodyPr/>
          <a:lstStyle/>
          <a:p>
            <a:pPr>
              <a:defRPr/>
            </a:pPr>
            <a:r>
              <a:rPr lang="en-US"/>
              <a:t>May 2024</a:t>
            </a:r>
            <a:endParaRPr lang="en-US" dirty="0"/>
          </a:p>
        </p:txBody>
      </p:sp>
      <p:sp>
        <p:nvSpPr>
          <p:cNvPr id="47" name="Text Box 6"/>
          <p:cNvSpPr txBox="1">
            <a:spLocks noChangeArrowheads="1"/>
          </p:cNvSpPr>
          <p:nvPr/>
        </p:nvSpPr>
        <p:spPr bwMode="auto">
          <a:xfrm rot="16200000">
            <a:off x="1573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PHY &amp; MAC</a:t>
            </a:r>
            <a:endParaRPr lang="en-US" sz="2000"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144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144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858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75865" y="686091"/>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11w</a:t>
              </a:r>
            </a:p>
            <a:p>
              <a:pPr algn="ctr"/>
              <a:r>
                <a:rPr lang="en-US" sz="1000" dirty="0">
                  <a:latin typeface="Tahoma" pitchFamily="34" charset="0"/>
                  <a:ea typeface="ＭＳ Ｐゴシック" charset="-128"/>
                  <a:cs typeface="Arial" pitchFamily="34" charset="0"/>
                </a:rPr>
                <a:t>Management</a:t>
              </a:r>
            </a:p>
            <a:p>
              <a:pPr algn="ctr"/>
              <a:r>
                <a:rPr lang="en-US" sz="1000" dirty="0">
                  <a:latin typeface="Tahoma" pitchFamily="34" charset="0"/>
                  <a:ea typeface="ＭＳ Ｐゴシック" charset="-128"/>
                  <a:cs typeface="Arial" pitchFamily="34" charset="0"/>
                </a:rPr>
                <a:t>Frame </a:t>
              </a:r>
            </a:p>
            <a:p>
              <a:pPr algn="ctr"/>
              <a:r>
                <a:rPr lang="en-US" sz="1000" dirty="0">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11k</a:t>
              </a:r>
            </a:p>
            <a:p>
              <a:pPr algn="ctr"/>
              <a:r>
                <a:rPr lang="en-US" sz="1000"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11r</a:t>
              </a:r>
            </a:p>
            <a:p>
              <a:pPr algn="ctr"/>
              <a:r>
                <a:rPr lang="en-US" sz="1000" dirty="0">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11v</a:t>
              </a:r>
            </a:p>
            <a:p>
              <a:pPr algn="ctr"/>
              <a:r>
                <a:rPr lang="en-US" sz="1000" dirty="0">
                  <a:latin typeface="Tahoma" pitchFamily="34" charset="0"/>
                  <a:ea typeface="ＭＳ Ｐゴシック" charset="-128"/>
                  <a:cs typeface="Arial" pitchFamily="34" charset="0"/>
                </a:rPr>
                <a:t>Network</a:t>
              </a:r>
            </a:p>
            <a:p>
              <a:pPr algn="ctr"/>
              <a:r>
                <a:rPr lang="en-US" sz="1000" dirty="0">
                  <a:latin typeface="Tahoma" pitchFamily="34" charset="0"/>
                  <a:ea typeface="ＭＳ Ｐゴシック" charset="-128"/>
                  <a:cs typeface="Arial" pitchFamily="34" charset="0"/>
                </a:rPr>
                <a:t>Management</a:t>
              </a:r>
            </a:p>
            <a:p>
              <a:pPr algn="ctr"/>
              <a:endParaRPr lang="en-US" sz="1000"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11s</a:t>
              </a: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11u</a:t>
              </a:r>
            </a:p>
            <a:p>
              <a:pPr algn="ctr"/>
              <a:r>
                <a:rPr lang="en-US" sz="1000"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Tahoma" pitchFamily="34" charset="0"/>
                  <a:cs typeface="Tahoma" pitchFamily="34" charset="0"/>
                </a:rPr>
                <a:t>11y</a:t>
              </a:r>
            </a:p>
            <a:p>
              <a:pPr algn="ctr" eaLnBrk="0" hangingPunct="0"/>
              <a:r>
                <a:rPr lang="en-US" sz="1000" dirty="0">
                  <a:solidFill>
                    <a:srgbClr val="000000"/>
                  </a:solidFill>
                  <a:latin typeface="Tahoma" pitchFamily="34" charset="0"/>
                  <a:ea typeface="Tahoma" pitchFamily="34" charset="0"/>
                  <a:cs typeface="Tahoma" pitchFamily="34" charset="0"/>
                </a:rPr>
                <a:t>Contention</a:t>
              </a:r>
            </a:p>
            <a:p>
              <a:pPr algn="ctr" eaLnBrk="0" hangingPunct="0"/>
              <a:r>
                <a:rPr lang="en-US" sz="1000" dirty="0">
                  <a:solidFill>
                    <a:srgbClr val="000000"/>
                  </a:solidFill>
                  <a:latin typeface="Tahoma" pitchFamily="34" charset="0"/>
                  <a:ea typeface="Tahoma" pitchFamily="34" charset="0"/>
                  <a:cs typeface="Tahoma" pitchFamily="34" charset="0"/>
                </a:rPr>
                <a:t>Based</a:t>
              </a:r>
            </a:p>
            <a:p>
              <a:pPr algn="ctr" eaLnBrk="0" hangingPunct="0"/>
              <a:r>
                <a:rPr lang="en-US" sz="1000"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11n</a:t>
              </a:r>
            </a:p>
            <a:p>
              <a:pPr algn="ctr"/>
              <a:r>
                <a:rPr lang="en-US" sz="1000" dirty="0">
                  <a:latin typeface="Tahoma" pitchFamily="34" charset="0"/>
                  <a:ea typeface="ＭＳ Ｐゴシック" charset="-128"/>
                  <a:cs typeface="Arial" pitchFamily="34" charset="0"/>
                </a:rPr>
                <a:t>High </a:t>
              </a:r>
            </a:p>
            <a:p>
              <a:pPr algn="ctr"/>
              <a:r>
                <a:rPr lang="en-US" sz="1000" dirty="0">
                  <a:latin typeface="Tahoma" pitchFamily="34" charset="0"/>
                  <a:ea typeface="ＭＳ Ｐゴシック" charset="-128"/>
                  <a:cs typeface="Arial" pitchFamily="34" charset="0"/>
                </a:rPr>
                <a:t>Throughput</a:t>
              </a:r>
            </a:p>
            <a:p>
              <a:pPr algn="ctr"/>
              <a:r>
                <a:rPr lang="en-US" sz="1000"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11z</a:t>
              </a:r>
            </a:p>
            <a:p>
              <a:pPr algn="ctr"/>
              <a:r>
                <a:rPr lang="en-US" sz="1000"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11p</a:t>
              </a:r>
            </a:p>
            <a:p>
              <a:pPr algn="ctr"/>
              <a:r>
                <a:rPr lang="en-US" sz="1000" dirty="0">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78991"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4" name="Group 3"/>
          <p:cNvGrpSpPr/>
          <p:nvPr/>
        </p:nvGrpSpPr>
        <p:grpSpPr>
          <a:xfrm>
            <a:off x="7541801" y="733396"/>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11g</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11i</a:t>
              </a:r>
            </a:p>
            <a:p>
              <a:pPr algn="ctr"/>
              <a:r>
                <a:rPr lang="en-US" sz="1000"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11h</a:t>
              </a:r>
            </a:p>
            <a:p>
              <a:pPr algn="ctr"/>
              <a:r>
                <a:rPr lang="en-US" sz="1000"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11j</a:t>
              </a:r>
            </a:p>
            <a:p>
              <a:pPr algn="ctr"/>
              <a:r>
                <a:rPr lang="en-US" sz="1000" dirty="0">
                  <a:latin typeface="Tahoma" pitchFamily="34" charset="0"/>
                  <a:ea typeface="ＭＳ Ｐゴシック" charset="-128"/>
                  <a:cs typeface="Arial" pitchFamily="34" charset="0"/>
                </a:rPr>
                <a:t>JP bands</a:t>
              </a:r>
              <a:r>
                <a:rPr lang="en-US" sz="1000"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1447"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8" name="Group 7"/>
          <p:cNvGrpSpPr/>
          <p:nvPr/>
        </p:nvGrpSpPr>
        <p:grpSpPr>
          <a:xfrm>
            <a:off x="9205088" y="733396"/>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 </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11b</a:t>
              </a:r>
            </a:p>
            <a:p>
              <a:pPr algn="ctr"/>
              <a:r>
                <a:rPr lang="en-US" sz="1000" dirty="0">
                  <a:latin typeface="Tahoma" pitchFamily="34" charset="0"/>
                  <a:ea typeface="ＭＳ Ｐゴシック" charset="-128"/>
                  <a:cs typeface="Arial" pitchFamily="34" charset="0"/>
                </a:rPr>
                <a:t>11 Mbps</a:t>
              </a:r>
            </a:p>
            <a:p>
              <a:pPr algn="ctr"/>
              <a:r>
                <a:rPr lang="en-US" sz="1000"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11d</a:t>
              </a:r>
            </a:p>
            <a:p>
              <a:pPr algn="ctr"/>
              <a:r>
                <a:rPr lang="en-US" sz="1000" dirty="0">
                  <a:latin typeface="Tahoma" pitchFamily="34" charset="0"/>
                  <a:ea typeface="ＭＳ Ｐゴシック" charset="-128"/>
                  <a:cs typeface="Arial" pitchFamily="34" charset="0"/>
                </a:rPr>
                <a:t>Intl roaming</a:t>
              </a:r>
              <a:r>
                <a:rPr lang="en-US" sz="1000" dirty="0">
                  <a:solidFill>
                    <a:schemeClr val="bg1"/>
                  </a:solidFill>
                  <a:latin typeface="Tahoma" pitchFamily="34" charset="0"/>
                  <a:ea typeface="ＭＳ Ｐゴシック" charset="-128"/>
                  <a:cs typeface="Arial" pitchFamily="34" charset="0"/>
                </a:rPr>
                <a:t> </a:t>
              </a:r>
            </a:p>
          </p:txBody>
        </p:sp>
      </p:grpSp>
      <p:sp>
        <p:nvSpPr>
          <p:cNvPr id="55" name="Right Arrow 54"/>
          <p:cNvSpPr/>
          <p:nvPr/>
        </p:nvSpPr>
        <p:spPr bwMode="auto">
          <a:xfrm rot="10800000">
            <a:off x="10158785"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32785" name="AutoShape 12"/>
          <p:cNvSpPr>
            <a:spLocks noChangeArrowheads="1"/>
          </p:cNvSpPr>
          <p:nvPr/>
        </p:nvSpPr>
        <p:spPr bwMode="auto">
          <a:xfrm>
            <a:off x="10591800"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IEEE</a:t>
            </a:r>
          </a:p>
          <a:p>
            <a:pPr algn="ctr"/>
            <a:r>
              <a:rPr lang="en-US" sz="1400" dirty="0" err="1">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 -1997</a:t>
            </a:r>
          </a:p>
          <a:p>
            <a:pPr algn="ctr"/>
            <a:endParaRPr lang="en-US" sz="1000"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r>
              <a:rPr lang="en-US"/>
              <a:t>Slide </a:t>
            </a:r>
            <a:fld id="{3FBD1F51-5136-477F-A21E-BB3B46CB0CD8}" type="slidenum">
              <a:rPr lang="en-US" smtClean="0"/>
              <a:pPr>
                <a:defRPr/>
              </a:pPr>
              <a:t>16</a:t>
            </a:fld>
            <a:endParaRPr lang="en-US"/>
          </a:p>
        </p:txBody>
      </p:sp>
      <p:grpSp>
        <p:nvGrpSpPr>
          <p:cNvPr id="49" name="Group 48"/>
          <p:cNvGrpSpPr/>
          <p:nvPr/>
        </p:nvGrpSpPr>
        <p:grpSpPr>
          <a:xfrm>
            <a:off x="911599" y="710932"/>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11aq</a:t>
              </a:r>
            </a:p>
            <a:p>
              <a:pPr algn="ctr"/>
              <a:r>
                <a:rPr lang="en-US" sz="1100" dirty="0">
                  <a:latin typeface="Tahoma" pitchFamily="34" charset="0"/>
                  <a:ea typeface="ＭＳ Ｐゴシック" charset="-128"/>
                  <a:cs typeface="Arial" pitchFamily="34" charset="0"/>
                </a:rPr>
                <a:t>Pre Association</a:t>
              </a:r>
            </a:p>
            <a:p>
              <a:pPr algn="ctr"/>
              <a:r>
                <a:rPr lang="en-US" sz="1100" dirty="0">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11ak</a:t>
              </a:r>
            </a:p>
            <a:p>
              <a:pPr algn="ctr"/>
              <a:r>
                <a:rPr lang="en-US" sz="1100" dirty="0">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11ah </a:t>
              </a:r>
            </a:p>
            <a:p>
              <a:pPr algn="ctr"/>
              <a:r>
                <a:rPr lang="en-US" sz="1050" dirty="0">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11aj </a:t>
              </a:r>
            </a:p>
            <a:p>
              <a:pPr algn="ctr"/>
              <a:r>
                <a:rPr lang="en-US" sz="1000" dirty="0">
                  <a:latin typeface="Tahoma" pitchFamily="34" charset="0"/>
                  <a:ea typeface="ＭＳ Ｐゴシック" charset="-128"/>
                  <a:cs typeface="Arial" pitchFamily="34" charset="0"/>
                </a:rPr>
                <a:t>China millimeter </a:t>
              </a:r>
            </a:p>
            <a:p>
              <a:pPr algn="ctr"/>
              <a:r>
                <a:rPr lang="en-US" sz="1000" dirty="0">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11ai</a:t>
              </a:r>
            </a:p>
            <a:p>
              <a:pPr algn="ctr"/>
              <a:r>
                <a:rPr lang="en-US" sz="1100" dirty="0">
                  <a:latin typeface="Tahoma" pitchFamily="34" charset="0"/>
                  <a:ea typeface="ＭＳ Ｐゴシック" charset="-128"/>
                  <a:cs typeface="Arial" pitchFamily="34" charset="0"/>
                </a:rPr>
                <a:t>Fast Initial Link </a:t>
              </a:r>
            </a:p>
            <a:p>
              <a:pPr algn="ctr"/>
              <a:r>
                <a:rPr lang="en-US" sz="1100" dirty="0">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52404" y="3094275"/>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685803"/>
            <a:ext cx="8763000" cy="649287"/>
          </a:xfrm>
        </p:spPr>
        <p:txBody>
          <a:bodyPr/>
          <a:lstStyle/>
          <a:p>
            <a:r>
              <a:rPr lang="en-GB" dirty="0"/>
              <a:t>M4.1.4 /W2.6</a:t>
            </a:r>
            <a:r>
              <a:rPr lang="en-US" dirty="0"/>
              <a:t> IEEE 802.11 Standards Pipeline</a:t>
            </a:r>
          </a:p>
        </p:txBody>
      </p:sp>
      <p:sp>
        <p:nvSpPr>
          <p:cNvPr id="30723" name="Text Box 3"/>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 &amp; PHY</a:t>
            </a:r>
            <a:endParaRPr lang="en-US" sz="2000"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7023552" y="5965584"/>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SA</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5873747"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5484535"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7192169"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34"/>
          <p:cNvSpPr>
            <a:spLocks/>
          </p:cNvSpPr>
          <p:nvPr/>
        </p:nvSpPr>
        <p:spPr bwMode="auto">
          <a:xfrm rot="-5400000">
            <a:off x="4674084"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4141160" y="601980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7940371"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9264" name="Cloud"/>
          <p:cNvSpPr>
            <a:spLocks noChangeAspect="1" noEditPoints="1" noChangeArrowheads="1"/>
          </p:cNvSpPr>
          <p:nvPr/>
        </p:nvSpPr>
        <p:spPr bwMode="auto">
          <a:xfrm>
            <a:off x="13716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
        <p:nvSpPr>
          <p:cNvPr id="30765" name="AutoShape 46"/>
          <p:cNvSpPr>
            <a:spLocks noChangeArrowheads="1"/>
          </p:cNvSpPr>
          <p:nvPr/>
        </p:nvSpPr>
        <p:spPr bwMode="auto">
          <a:xfrm>
            <a:off x="1676400" y="3200400"/>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42" name="AutoShape 46"/>
          <p:cNvSpPr>
            <a:spLocks noChangeArrowheads="1"/>
          </p:cNvSpPr>
          <p:nvPr/>
        </p:nvSpPr>
        <p:spPr bwMode="auto">
          <a:xfrm>
            <a:off x="8001000" y="4278274"/>
            <a:ext cx="990600" cy="40457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802.11ax</a:t>
            </a:r>
          </a:p>
          <a:p>
            <a:pPr algn="ctr"/>
            <a:r>
              <a:rPr lang="en-US" sz="1200" dirty="0">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8001000" y="4728709"/>
            <a:ext cx="990600" cy="44693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802.11ay</a:t>
            </a:r>
          </a:p>
          <a:p>
            <a:pPr algn="ctr"/>
            <a:r>
              <a:rPr lang="en-US" sz="1200" dirty="0">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802.11</a:t>
            </a:r>
          </a:p>
          <a:p>
            <a:pPr algn="ctr" eaLnBrk="0" hangingPunct="0">
              <a:defRPr/>
            </a:pPr>
            <a:r>
              <a:rPr lang="en-US" sz="1400" dirty="0">
                <a:latin typeface="Arial" panose="020B0604020202020204" pitchFamily="34" charset="0"/>
                <a:cs typeface="Arial" panose="020B0604020202020204" pitchFamily="34" charset="0"/>
              </a:rPr>
              <a:t>-2020</a:t>
            </a:r>
          </a:p>
        </p:txBody>
      </p:sp>
      <p:sp>
        <p:nvSpPr>
          <p:cNvPr id="52" name="Slide Number Placeholder 4"/>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9DB06DC2-A86B-4567-B1B6-4A779827CDB5}"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 name="Footer Placeholder 3"/>
          <p:cNvSpPr>
            <a:spLocks noGrp="1"/>
          </p:cNvSpPr>
          <p:nvPr>
            <p:ph type="ftr" sz="quarter" idx="11"/>
          </p:nvPr>
        </p:nvSpPr>
        <p:spPr/>
        <p:txBody>
          <a:bodyPr/>
          <a:lstStyle/>
          <a:p>
            <a:pPr>
              <a:defRPr/>
            </a:pPr>
            <a:r>
              <a:rPr lang="en-US"/>
              <a:t>Robert Stacey, Intel</a:t>
            </a:r>
          </a:p>
        </p:txBody>
      </p:sp>
      <p:sp>
        <p:nvSpPr>
          <p:cNvPr id="5" name="Date Placeholder 4"/>
          <p:cNvSpPr>
            <a:spLocks noGrp="1"/>
          </p:cNvSpPr>
          <p:nvPr>
            <p:ph type="dt" sz="half" idx="10"/>
          </p:nvPr>
        </p:nvSpPr>
        <p:spPr/>
        <p:txBody>
          <a:bodyPr/>
          <a:lstStyle/>
          <a:p>
            <a:pPr>
              <a:defRPr/>
            </a:pPr>
            <a:r>
              <a:rPr lang="en-US"/>
              <a:t>May 2024</a:t>
            </a:r>
            <a:endParaRPr lang="en-US" dirty="0"/>
          </a:p>
        </p:txBody>
      </p:sp>
      <p:sp>
        <p:nvSpPr>
          <p:cNvPr id="44" name="AutoShape 46"/>
          <p:cNvSpPr>
            <a:spLocks noChangeArrowheads="1"/>
          </p:cNvSpPr>
          <p:nvPr/>
        </p:nvSpPr>
        <p:spPr bwMode="auto">
          <a:xfrm>
            <a:off x="8003832" y="2527023"/>
            <a:ext cx="990600" cy="4715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802.11az</a:t>
            </a:r>
          </a:p>
          <a:p>
            <a:pPr algn="ctr"/>
            <a:r>
              <a:rPr lang="en-US" sz="1200" dirty="0">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7989104" y="3064040"/>
            <a:ext cx="987652" cy="43407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802.11ba</a:t>
            </a:r>
          </a:p>
          <a:p>
            <a:pPr algn="ctr"/>
            <a:r>
              <a:rPr lang="en-US" sz="1200" dirty="0">
                <a:latin typeface="Tahoma" pitchFamily="34" charset="0"/>
                <a:ea typeface="ＭＳ Ｐゴシック" charset="-128"/>
                <a:cs typeface="Arial" pitchFamily="34" charset="0"/>
              </a:rPr>
              <a:t>WUR</a:t>
            </a:r>
          </a:p>
        </p:txBody>
      </p:sp>
      <p:sp>
        <p:nvSpPr>
          <p:cNvPr id="48" name="AutoShape 46"/>
          <p:cNvSpPr>
            <a:spLocks noChangeArrowheads="1"/>
          </p:cNvSpPr>
          <p:nvPr/>
        </p:nvSpPr>
        <p:spPr bwMode="auto">
          <a:xfrm>
            <a:off x="6830666" y="3808413"/>
            <a:ext cx="1007658" cy="59360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802.11be </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EHT</a:t>
            </a:r>
          </a:p>
        </p:txBody>
      </p:sp>
      <p:sp>
        <p:nvSpPr>
          <p:cNvPr id="53" name="AutoShape 27"/>
          <p:cNvSpPr>
            <a:spLocks/>
          </p:cNvSpPr>
          <p:nvPr/>
        </p:nvSpPr>
        <p:spPr bwMode="auto">
          <a:xfrm rot="-5400000">
            <a:off x="8411369"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6" name="AutoShape 46"/>
          <p:cNvSpPr>
            <a:spLocks noChangeArrowheads="1"/>
          </p:cNvSpPr>
          <p:nvPr/>
        </p:nvSpPr>
        <p:spPr bwMode="auto">
          <a:xfrm>
            <a:off x="6814683" y="2874274"/>
            <a:ext cx="1007657" cy="599750"/>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err="1">
                <a:latin typeface="Arial" panose="020B0604020202020204" pitchFamily="34" charset="0"/>
                <a:cs typeface="Arial" panose="020B0604020202020204" pitchFamily="34" charset="0"/>
              </a:rPr>
              <a:t>REVme</a:t>
            </a:r>
            <a:endParaRPr lang="en-US" sz="1400" dirty="0">
              <a:latin typeface="Arial" panose="020B0604020202020204" pitchFamily="34" charset="0"/>
              <a:cs typeface="Arial" panose="020B0604020202020204" pitchFamily="34" charset="0"/>
            </a:endParaRPr>
          </a:p>
        </p:txBody>
      </p:sp>
      <p:sp>
        <p:nvSpPr>
          <p:cNvPr id="37" name="AutoShape 46"/>
          <p:cNvSpPr>
            <a:spLocks noChangeArrowheads="1"/>
          </p:cNvSpPr>
          <p:nvPr/>
        </p:nvSpPr>
        <p:spPr bwMode="auto">
          <a:xfrm>
            <a:off x="8013700" y="1923837"/>
            <a:ext cx="990600" cy="53440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802.11bc</a:t>
            </a:r>
          </a:p>
          <a:p>
            <a:pPr algn="ctr"/>
            <a:r>
              <a:rPr lang="en-US" sz="1200" dirty="0">
                <a:latin typeface="Tahoma" pitchFamily="34" charset="0"/>
                <a:ea typeface="ＭＳ Ｐゴシック" charset="-128"/>
                <a:cs typeface="Arial" pitchFamily="34" charset="0"/>
              </a:rPr>
              <a:t>BCS + COR2</a:t>
            </a:r>
          </a:p>
        </p:txBody>
      </p:sp>
      <p:sp>
        <p:nvSpPr>
          <p:cNvPr id="39" name="AutoShape 46"/>
          <p:cNvSpPr>
            <a:spLocks noChangeArrowheads="1"/>
          </p:cNvSpPr>
          <p:nvPr/>
        </p:nvSpPr>
        <p:spPr bwMode="auto">
          <a:xfrm>
            <a:off x="8003948" y="5213350"/>
            <a:ext cx="987652"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802.11bd</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 NGV</a:t>
            </a:r>
          </a:p>
        </p:txBody>
      </p:sp>
      <p:sp>
        <p:nvSpPr>
          <p:cNvPr id="40" name="AutoShape 46"/>
          <p:cNvSpPr>
            <a:spLocks noChangeArrowheads="1"/>
          </p:cNvSpPr>
          <p:nvPr/>
        </p:nvSpPr>
        <p:spPr bwMode="auto">
          <a:xfrm>
            <a:off x="7991139" y="3816746"/>
            <a:ext cx="1007374" cy="4238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802.11bb</a:t>
            </a:r>
          </a:p>
          <a:p>
            <a:pPr algn="ctr"/>
            <a:r>
              <a:rPr lang="en-US" sz="1200" dirty="0">
                <a:latin typeface="Tahoma" pitchFamily="34" charset="0"/>
                <a:ea typeface="ＭＳ Ｐゴシック" charset="-128"/>
                <a:cs typeface="Arial" pitchFamily="34" charset="0"/>
              </a:rPr>
              <a:t>LC </a:t>
            </a:r>
          </a:p>
        </p:txBody>
      </p:sp>
      <p:sp>
        <p:nvSpPr>
          <p:cNvPr id="41" name="AutoShape 46"/>
          <p:cNvSpPr>
            <a:spLocks noChangeArrowheads="1"/>
          </p:cNvSpPr>
          <p:nvPr/>
        </p:nvSpPr>
        <p:spPr bwMode="auto">
          <a:xfrm>
            <a:off x="4290757" y="2905253"/>
            <a:ext cx="929946" cy="55857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802.11bi</a:t>
            </a:r>
          </a:p>
          <a:p>
            <a:pPr algn="ctr"/>
            <a:r>
              <a:rPr lang="en-US" sz="1100" dirty="0">
                <a:latin typeface="Tahoma" pitchFamily="34" charset="0"/>
                <a:ea typeface="ＭＳ Ｐゴシック" charset="-128"/>
                <a:cs typeface="Arial" pitchFamily="34" charset="0"/>
              </a:rPr>
              <a:t>EDP</a:t>
            </a:r>
          </a:p>
        </p:txBody>
      </p:sp>
      <p:sp>
        <p:nvSpPr>
          <p:cNvPr id="49" name="AutoShape 46"/>
          <p:cNvSpPr>
            <a:spLocks noChangeArrowheads="1"/>
          </p:cNvSpPr>
          <p:nvPr/>
        </p:nvSpPr>
        <p:spPr bwMode="auto">
          <a:xfrm>
            <a:off x="6813398" y="5035364"/>
            <a:ext cx="980017" cy="5997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802.11bf</a:t>
            </a:r>
            <a:br>
              <a:rPr lang="en-US" sz="1100" dirty="0">
                <a:latin typeface="Tahoma" pitchFamily="34" charset="0"/>
                <a:ea typeface="ＭＳ Ｐゴシック" charset="-128"/>
                <a:cs typeface="Arial" pitchFamily="34" charset="0"/>
              </a:rPr>
            </a:br>
            <a:r>
              <a:rPr lang="en-US" sz="1100" dirty="0">
                <a:latin typeface="Tahoma" pitchFamily="34" charset="0"/>
                <a:ea typeface="ＭＳ Ｐゴシック" charset="-128"/>
                <a:cs typeface="Arial" pitchFamily="34" charset="0"/>
              </a:rPr>
              <a:t>SENS</a:t>
            </a:r>
          </a:p>
        </p:txBody>
      </p:sp>
      <p:sp>
        <p:nvSpPr>
          <p:cNvPr id="2" name="Slide Number Placeholder 1"/>
          <p:cNvSpPr>
            <a:spLocks noGrp="1"/>
          </p:cNvSpPr>
          <p:nvPr>
            <p:ph type="sldNum" sz="quarter" idx="12"/>
          </p:nvPr>
        </p:nvSpPr>
        <p:spPr/>
        <p:txBody>
          <a:bodyPr/>
          <a:lstStyle/>
          <a:p>
            <a:pPr>
              <a:defRPr/>
            </a:pPr>
            <a:r>
              <a:rPr lang="en-US"/>
              <a:t>Slide </a:t>
            </a:r>
            <a:fld id="{3FBD1F51-5136-477F-A21E-BB3B46CB0CD8}" type="slidenum">
              <a:rPr lang="en-US" smtClean="0"/>
              <a:pPr>
                <a:defRPr/>
              </a:pPr>
              <a:t>17</a:t>
            </a:fld>
            <a:endParaRPr lang="en-US"/>
          </a:p>
        </p:txBody>
      </p:sp>
      <p:sp>
        <p:nvSpPr>
          <p:cNvPr id="50" name="AutoShape 46"/>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ITU Liaison</a:t>
            </a:r>
          </a:p>
          <a:p>
            <a:pPr algn="ctr"/>
            <a:r>
              <a:rPr lang="en-US" sz="1100" dirty="0">
                <a:latin typeface="Tahoma" pitchFamily="34" charset="0"/>
                <a:ea typeface="ＭＳ Ｐゴシック" charset="-128"/>
                <a:cs typeface="Arial" pitchFamily="34" charset="0"/>
              </a:rPr>
              <a:t>(ITU) AHG</a:t>
            </a:r>
          </a:p>
        </p:txBody>
      </p:sp>
      <p:sp>
        <p:nvSpPr>
          <p:cNvPr id="54" name="Text Box 3"/>
          <p:cNvSpPr txBox="1">
            <a:spLocks noChangeArrowheads="1"/>
          </p:cNvSpPr>
          <p:nvPr/>
        </p:nvSpPr>
        <p:spPr bwMode="auto">
          <a:xfrm>
            <a:off x="304800" y="518274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Liaison</a:t>
            </a:r>
            <a:endParaRPr lang="en-US" sz="2000" dirty="0">
              <a:latin typeface="Tahoma" pitchFamily="34" charset="0"/>
              <a:ea typeface="ＭＳ Ｐゴシック" charset="-128"/>
              <a:cs typeface="Arial" pitchFamily="34" charset="0"/>
            </a:endParaRPr>
          </a:p>
        </p:txBody>
      </p:sp>
      <p:sp>
        <p:nvSpPr>
          <p:cNvPr id="55" name="Text Box 36"/>
          <p:cNvSpPr txBox="1">
            <a:spLocks noChangeArrowheads="1"/>
          </p:cNvSpPr>
          <p:nvPr/>
        </p:nvSpPr>
        <p:spPr bwMode="auto">
          <a:xfrm>
            <a:off x="387707"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Liaison  Topics</a:t>
            </a:r>
          </a:p>
        </p:txBody>
      </p:sp>
      <p:sp>
        <p:nvSpPr>
          <p:cNvPr id="56" name="AutoShape 37"/>
          <p:cNvSpPr>
            <a:spLocks/>
          </p:cNvSpPr>
          <p:nvPr/>
        </p:nvSpPr>
        <p:spPr bwMode="auto">
          <a:xfrm rot="-5400000">
            <a:off x="848856"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59" name="AutoShape 46"/>
          <p:cNvSpPr>
            <a:spLocks noChangeArrowheads="1"/>
          </p:cNvSpPr>
          <p:nvPr/>
        </p:nvSpPr>
        <p:spPr bwMode="auto">
          <a:xfrm>
            <a:off x="4290757" y="3679286"/>
            <a:ext cx="929946"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802.11bn</a:t>
            </a:r>
          </a:p>
          <a:p>
            <a:pPr algn="ctr"/>
            <a:r>
              <a:rPr lang="en-US" sz="1100" dirty="0">
                <a:latin typeface="Tahoma" pitchFamily="34" charset="0"/>
                <a:ea typeface="ＭＳ Ｐゴシック" charset="-128"/>
                <a:cs typeface="Arial" pitchFamily="34" charset="0"/>
              </a:rPr>
              <a:t>UHR</a:t>
            </a:r>
          </a:p>
        </p:txBody>
      </p:sp>
      <p:sp>
        <p:nvSpPr>
          <p:cNvPr id="47" name="AutoShape 46"/>
          <p:cNvSpPr>
            <a:spLocks noChangeArrowheads="1"/>
          </p:cNvSpPr>
          <p:nvPr/>
        </p:nvSpPr>
        <p:spPr bwMode="auto">
          <a:xfrm>
            <a:off x="8026565" y="1397930"/>
            <a:ext cx="965035" cy="45902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t>
            </a:r>
          </a:p>
          <a:p>
            <a:pPr algn="ctr"/>
            <a:r>
              <a:rPr lang="en-US" sz="1200" dirty="0">
                <a:latin typeface="Tahoma" pitchFamily="34" charset="0"/>
                <a:ea typeface="ＭＳ Ｐゴシック" charset="-128"/>
                <a:cs typeface="Arial" pitchFamily="34" charset="0"/>
              </a:rPr>
              <a:t>COR 1</a:t>
            </a:r>
          </a:p>
        </p:txBody>
      </p:sp>
      <p:sp>
        <p:nvSpPr>
          <p:cNvPr id="57" name="AutoShape 46"/>
          <p:cNvSpPr>
            <a:spLocks noChangeArrowheads="1"/>
          </p:cNvSpPr>
          <p:nvPr/>
        </p:nvSpPr>
        <p:spPr bwMode="auto">
          <a:xfrm>
            <a:off x="4282617" y="4372999"/>
            <a:ext cx="929946"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802.11bp</a:t>
            </a:r>
          </a:p>
          <a:p>
            <a:pPr algn="ctr"/>
            <a:r>
              <a:rPr lang="en-US" sz="1100" dirty="0">
                <a:latin typeface="Tahoma" pitchFamily="34" charset="0"/>
                <a:ea typeface="ＭＳ Ｐゴシック" charset="-128"/>
                <a:cs typeface="Arial" pitchFamily="34" charset="0"/>
              </a:rPr>
              <a:t>AMP</a:t>
            </a:r>
          </a:p>
        </p:txBody>
      </p:sp>
      <p:sp>
        <p:nvSpPr>
          <p:cNvPr id="61" name="AutoShape 46"/>
          <p:cNvSpPr>
            <a:spLocks noChangeArrowheads="1"/>
          </p:cNvSpPr>
          <p:nvPr/>
        </p:nvSpPr>
        <p:spPr bwMode="auto">
          <a:xfrm>
            <a:off x="5512923" y="2882601"/>
            <a:ext cx="961029" cy="58309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802.11bk</a:t>
            </a:r>
          </a:p>
          <a:p>
            <a:pPr algn="ctr"/>
            <a:r>
              <a:rPr lang="en-US" sz="1100" dirty="0">
                <a:latin typeface="Tahoma" pitchFamily="34" charset="0"/>
                <a:ea typeface="ＭＳ Ｐゴシック" charset="-128"/>
                <a:cs typeface="Arial" pitchFamily="34" charset="0"/>
              </a:rPr>
              <a:t>320MHz </a:t>
            </a:r>
            <a:r>
              <a:rPr lang="en-US" sz="1100" dirty="0" err="1">
                <a:latin typeface="Tahoma" pitchFamily="34" charset="0"/>
                <a:ea typeface="ＭＳ Ｐゴシック" charset="-128"/>
                <a:cs typeface="Arial" pitchFamily="34" charset="0"/>
              </a:rPr>
              <a:t>Pos</a:t>
            </a:r>
            <a:endParaRPr lang="en-US" sz="1100" dirty="0">
              <a:latin typeface="Tahoma" pitchFamily="34" charset="0"/>
              <a:ea typeface="ＭＳ Ｐゴシック" charset="-128"/>
              <a:cs typeface="Arial" pitchFamily="34" charset="0"/>
            </a:endParaRPr>
          </a:p>
        </p:txBody>
      </p:sp>
      <p:sp>
        <p:nvSpPr>
          <p:cNvPr id="3" name="AutoShape 46">
            <a:extLst>
              <a:ext uri="{FF2B5EF4-FFF2-40B4-BE49-F238E27FC236}">
                <a16:creationId xmlns:a16="http://schemas.microsoft.com/office/drawing/2014/main" id="{605C25CD-DFF3-8884-3300-75C252FE80A9}"/>
              </a:ext>
            </a:extLst>
          </p:cNvPr>
          <p:cNvSpPr>
            <a:spLocks noChangeArrowheads="1"/>
          </p:cNvSpPr>
          <p:nvPr/>
        </p:nvSpPr>
        <p:spPr bwMode="auto">
          <a:xfrm>
            <a:off x="3032571" y="369897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IMMW SG</a:t>
            </a:r>
          </a:p>
          <a:p>
            <a:pPr algn="ctr"/>
            <a:endParaRPr lang="en-US" sz="1100" dirty="0">
              <a:latin typeface="Tahoma" pitchFamily="34" charset="0"/>
              <a:ea typeface="ＭＳ Ｐゴシック" charset="-128"/>
              <a:cs typeface="Arial" pitchFamily="34" charset="0"/>
            </a:endParaRPr>
          </a:p>
        </p:txBody>
      </p:sp>
      <p:sp>
        <p:nvSpPr>
          <p:cNvPr id="7" name="AutoShape 46">
            <a:extLst>
              <a:ext uri="{FF2B5EF4-FFF2-40B4-BE49-F238E27FC236}">
                <a16:creationId xmlns:a16="http://schemas.microsoft.com/office/drawing/2014/main" id="{D99C0287-D247-1E55-00A6-5E293B871505}"/>
              </a:ext>
            </a:extLst>
          </p:cNvPr>
          <p:cNvSpPr>
            <a:spLocks noChangeArrowheads="1"/>
          </p:cNvSpPr>
          <p:nvPr/>
        </p:nvSpPr>
        <p:spPr bwMode="auto">
          <a:xfrm>
            <a:off x="6813398" y="4427352"/>
            <a:ext cx="1024925" cy="58585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802.11bh </a:t>
            </a:r>
          </a:p>
          <a:p>
            <a:pPr algn="ctr"/>
            <a:r>
              <a:rPr lang="en-US" sz="1100" dirty="0">
                <a:latin typeface="Tahoma" pitchFamily="34" charset="0"/>
                <a:ea typeface="ＭＳ Ｐゴシック" charset="-128"/>
                <a:cs typeface="Arial" pitchFamily="34" charset="0"/>
              </a:rPr>
              <a:t>RCM</a:t>
            </a:r>
          </a:p>
        </p:txBody>
      </p:sp>
    </p:spTree>
    <p:extLst>
      <p:ext uri="{BB962C8B-B14F-4D97-AF65-F5344CB8AC3E}">
        <p14:creationId xmlns:p14="http://schemas.microsoft.com/office/powerpoint/2010/main" val="201619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685800"/>
            <a:ext cx="9677400" cy="533400"/>
          </a:xfrm>
        </p:spPr>
        <p:txBody>
          <a:bodyPr/>
          <a:lstStyle/>
          <a:p>
            <a:r>
              <a:rPr lang="en-GB" sz="2800" dirty="0"/>
              <a:t>M4.1.5 /W2.6 Summary of ballots and comment collections</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7" name="Table 6"/>
          <p:cNvGraphicFramePr>
            <a:graphicFrameLocks noGrp="1"/>
          </p:cNvGraphicFramePr>
          <p:nvPr>
            <p:extLst>
              <p:ext uri="{D42A27DB-BD31-4B8C-83A1-F6EECF244321}">
                <p14:modId xmlns:p14="http://schemas.microsoft.com/office/powerpoint/2010/main" val="1148490659"/>
              </p:ext>
            </p:extLst>
          </p:nvPr>
        </p:nvGraphicFramePr>
        <p:xfrm>
          <a:off x="750357" y="1371600"/>
          <a:ext cx="10908243" cy="4312445"/>
        </p:xfrm>
        <a:graphic>
          <a:graphicData uri="http://schemas.openxmlformats.org/drawingml/2006/table">
            <a:tbl>
              <a:tblPr firstRow="1" bandRow="1">
                <a:tableStyleId>{93296810-A885-4BE3-A3E7-6D5BEEA58F35}</a:tableStyleId>
              </a:tblPr>
              <a:tblGrid>
                <a:gridCol w="765343">
                  <a:extLst>
                    <a:ext uri="{9D8B030D-6E8A-4147-A177-3AD203B41FA5}">
                      <a16:colId xmlns:a16="http://schemas.microsoft.com/office/drawing/2014/main" val="20000"/>
                    </a:ext>
                  </a:extLst>
                </a:gridCol>
                <a:gridCol w="13799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867636">
                  <a:extLst>
                    <a:ext uri="{9D8B030D-6E8A-4147-A177-3AD203B41FA5}">
                      <a16:colId xmlns:a16="http://schemas.microsoft.com/office/drawing/2014/main" val="20003"/>
                    </a:ext>
                  </a:extLst>
                </a:gridCol>
                <a:gridCol w="656364">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66193">
                  <a:extLst>
                    <a:ext uri="{9D8B030D-6E8A-4147-A177-3AD203B41FA5}">
                      <a16:colId xmlns:a16="http://schemas.microsoft.com/office/drawing/2014/main" val="20006"/>
                    </a:ext>
                  </a:extLst>
                </a:gridCol>
                <a:gridCol w="765268">
                  <a:extLst>
                    <a:ext uri="{9D8B030D-6E8A-4147-A177-3AD203B41FA5}">
                      <a16:colId xmlns:a16="http://schemas.microsoft.com/office/drawing/2014/main" val="20007"/>
                    </a:ext>
                  </a:extLst>
                </a:gridCol>
                <a:gridCol w="969300">
                  <a:extLst>
                    <a:ext uri="{9D8B030D-6E8A-4147-A177-3AD203B41FA5}">
                      <a16:colId xmlns:a16="http://schemas.microsoft.com/office/drawing/2014/main" val="20008"/>
                    </a:ext>
                  </a:extLst>
                </a:gridCol>
                <a:gridCol w="720252">
                  <a:extLst>
                    <a:ext uri="{9D8B030D-6E8A-4147-A177-3AD203B41FA5}">
                      <a16:colId xmlns:a16="http://schemas.microsoft.com/office/drawing/2014/main" val="20009"/>
                    </a:ext>
                  </a:extLst>
                </a:gridCol>
                <a:gridCol w="688987">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gridCol w="838200">
                  <a:extLst>
                    <a:ext uri="{9D8B030D-6E8A-4147-A177-3AD203B41FA5}">
                      <a16:colId xmlns:a16="http://schemas.microsoft.com/office/drawing/2014/main" val="20012"/>
                    </a:ext>
                  </a:extLst>
                </a:gridCol>
              </a:tblGrid>
              <a:tr h="1752600">
                <a:tc>
                  <a:txBody>
                    <a:bodyPr/>
                    <a:lstStyle/>
                    <a:p>
                      <a:pPr lvl="0" algn="ctr"/>
                      <a:r>
                        <a:rPr lang="en-GB" sz="2400" dirty="0"/>
                        <a:t>Type</a:t>
                      </a:r>
                      <a:endParaRPr lang="en-GB" sz="2400" b="1" dirty="0">
                        <a:latin typeface="Arial Narrow" panose="020B0606020202030204" pitchFamily="34" charset="0"/>
                      </a:endParaRPr>
                    </a:p>
                  </a:txBody>
                  <a:tcPr vert="vert270" anchor="ctr"/>
                </a:tc>
                <a:tc>
                  <a:txBody>
                    <a:bodyPr/>
                    <a:lstStyle/>
                    <a:p>
                      <a:pPr lvl="0" algn="ctr"/>
                      <a:r>
                        <a:rPr lang="en-GB" sz="2400" dirty="0"/>
                        <a:t>Label</a:t>
                      </a:r>
                      <a:endParaRPr lang="en-GB" sz="2400" b="1" dirty="0">
                        <a:latin typeface="Arial Narrow" panose="020B0606020202030204" pitchFamily="34" charset="0"/>
                      </a:endParaRPr>
                    </a:p>
                  </a:txBody>
                  <a:tcPr vert="vert270" anchor="ctr"/>
                </a:tc>
                <a:tc>
                  <a:txBody>
                    <a:bodyPr/>
                    <a:lstStyle/>
                    <a:p>
                      <a:pPr lvl="0" algn="ctr"/>
                      <a:r>
                        <a:rPr lang="en-GB" sz="2000" dirty="0"/>
                        <a:t>Group</a:t>
                      </a:r>
                      <a:endParaRPr lang="en-GB" sz="2000" b="1" dirty="0">
                        <a:latin typeface="Arial Narrow" panose="020B0606020202030204" pitchFamily="34" charset="0"/>
                      </a:endParaRPr>
                    </a:p>
                  </a:txBody>
                  <a:tcPr vert="vert270" anchor="ctr"/>
                </a:tc>
                <a:tc>
                  <a:txBody>
                    <a:bodyPr/>
                    <a:lstStyle/>
                    <a:p>
                      <a:pPr lvl="0" algn="ctr"/>
                      <a:r>
                        <a:rPr lang="en-GB" sz="2000" dirty="0"/>
                        <a:t>Opened</a:t>
                      </a:r>
                    </a:p>
                    <a:p>
                      <a:pPr lvl="0" algn="ctr"/>
                      <a:r>
                        <a:rPr lang="en-GB" sz="2000" dirty="0"/>
                        <a:t> (mm-</a:t>
                      </a:r>
                      <a:r>
                        <a:rPr lang="en-GB" sz="2000" dirty="0" err="1"/>
                        <a:t>dd</a:t>
                      </a:r>
                      <a:r>
                        <a:rPr lang="en-GB" sz="2000" dirty="0"/>
                        <a:t>)</a:t>
                      </a:r>
                      <a:endParaRPr lang="en-GB" sz="2000" b="1" dirty="0">
                        <a:latin typeface="Arial Narrow" panose="020B0606020202030204" pitchFamily="34" charset="0"/>
                      </a:endParaRPr>
                    </a:p>
                  </a:txBody>
                  <a:tcPr vert="vert270" anchor="ctr"/>
                </a:tc>
                <a:tc>
                  <a:txBody>
                    <a:bodyPr/>
                    <a:lstStyle/>
                    <a:p>
                      <a:pPr lvl="0" algn="ctr"/>
                      <a:r>
                        <a:rPr lang="en-GB" sz="2000" dirty="0" err="1"/>
                        <a:t>Dur</a:t>
                      </a:r>
                      <a:r>
                        <a:rPr lang="en-GB" sz="2000" dirty="0"/>
                        <a:t> (d)</a:t>
                      </a:r>
                      <a:endParaRPr lang="en-GB" sz="2000" b="1" dirty="0">
                        <a:latin typeface="Arial Narrow" panose="020B0606020202030204" pitchFamily="34" charset="0"/>
                      </a:endParaRPr>
                    </a:p>
                  </a:txBody>
                  <a:tcPr vert="vert270" anchor="ctr"/>
                </a:tc>
                <a:tc>
                  <a:txBody>
                    <a:bodyPr/>
                    <a:lstStyle/>
                    <a:p>
                      <a:pPr lvl="0" algn="ctr"/>
                      <a:r>
                        <a:rPr lang="en-GB" sz="2000" dirty="0"/>
                        <a:t># Comments</a:t>
                      </a:r>
                      <a:endParaRPr lang="en-GB" sz="2000" b="1" dirty="0">
                        <a:latin typeface="Arial Narrow" panose="020B0606020202030204" pitchFamily="34" charset="0"/>
                      </a:endParaRPr>
                    </a:p>
                  </a:txBody>
                  <a:tcPr vert="vert270" anchor="ctr"/>
                </a:tc>
                <a:tc>
                  <a:txBody>
                    <a:bodyPr/>
                    <a:lstStyle/>
                    <a:p>
                      <a:pPr lvl="0" algn="ctr"/>
                      <a:r>
                        <a:rPr lang="en-GB" sz="2000" dirty="0"/>
                        <a:t>Ballot</a:t>
                      </a:r>
                      <a:r>
                        <a:rPr lang="en-GB" sz="2000" baseline="0" dirty="0"/>
                        <a:t> Group</a:t>
                      </a:r>
                      <a:endParaRPr lang="en-GB" sz="2000" b="1" dirty="0">
                        <a:latin typeface="Arial Narrow" panose="020B0606020202030204" pitchFamily="34" charset="0"/>
                      </a:endParaRPr>
                    </a:p>
                  </a:txBody>
                  <a:tcPr vert="vert270" anchor="ctr"/>
                </a:tc>
                <a:tc>
                  <a:txBody>
                    <a:bodyPr/>
                    <a:lstStyle/>
                    <a:p>
                      <a:pPr lvl="0" algn="ctr"/>
                      <a:r>
                        <a:rPr lang="en-GB" sz="2400" dirty="0"/>
                        <a:t>Approve</a:t>
                      </a:r>
                      <a:endParaRPr lang="en-GB" sz="2400" b="1" dirty="0">
                        <a:latin typeface="Arial Narrow" panose="020B0606020202030204" pitchFamily="34" charset="0"/>
                      </a:endParaRPr>
                    </a:p>
                  </a:txBody>
                  <a:tcPr vert="vert270" anchor="ctr"/>
                </a:tc>
                <a:tc>
                  <a:txBody>
                    <a:bodyPr/>
                    <a:lstStyle/>
                    <a:p>
                      <a:pPr lvl="0" algn="ctr"/>
                      <a:r>
                        <a:rPr lang="en-GB" sz="2400" dirty="0"/>
                        <a:t>Disapprove</a:t>
                      </a:r>
                      <a:endParaRPr lang="en-GB" sz="2400" b="1" dirty="0">
                        <a:latin typeface="Arial Narrow" panose="020B0606020202030204" pitchFamily="34" charset="0"/>
                      </a:endParaRPr>
                    </a:p>
                  </a:txBody>
                  <a:tcPr vert="vert270" anchor="ctr"/>
                </a:tc>
                <a:tc>
                  <a:txBody>
                    <a:bodyPr/>
                    <a:lstStyle/>
                    <a:p>
                      <a:pPr lvl="0" algn="ctr"/>
                      <a:r>
                        <a:rPr lang="en-GB" sz="2400" dirty="0"/>
                        <a:t>Abstain</a:t>
                      </a:r>
                      <a:endParaRPr lang="en-GB" sz="2400" b="1" dirty="0">
                        <a:latin typeface="Arial Narrow" panose="020B0606020202030204" pitchFamily="34" charset="0"/>
                      </a:endParaRPr>
                    </a:p>
                  </a:txBody>
                  <a:tcPr vert="vert270" anchor="ctr"/>
                </a:tc>
                <a:tc>
                  <a:txBody>
                    <a:bodyPr/>
                    <a:lstStyle/>
                    <a:p>
                      <a:pPr lvl="0" algn="ctr"/>
                      <a:r>
                        <a:rPr lang="en-GB" sz="2000" dirty="0"/>
                        <a:t>Return %</a:t>
                      </a:r>
                      <a:endParaRPr lang="en-GB" sz="2000" b="1" dirty="0">
                        <a:latin typeface="Arial Narrow" panose="020B0606020202030204" pitchFamily="34" charset="0"/>
                      </a:endParaRPr>
                    </a:p>
                  </a:txBody>
                  <a:tcPr vert="vert270" anchor="ctr"/>
                </a:tc>
                <a:tc>
                  <a:txBody>
                    <a:bodyPr/>
                    <a:lstStyle/>
                    <a:p>
                      <a:pPr lvl="0" algn="ctr"/>
                      <a:r>
                        <a:rPr lang="en-GB" sz="2000" dirty="0"/>
                        <a:t>Approve %</a:t>
                      </a:r>
                      <a:endParaRPr lang="en-GB" sz="2000" b="1" dirty="0">
                        <a:latin typeface="Arial Narrow" panose="020B0606020202030204" pitchFamily="34" charset="0"/>
                      </a:endParaRPr>
                    </a:p>
                  </a:txBody>
                  <a:tcPr vert="vert270" anchor="ctr"/>
                </a:tc>
                <a:tc>
                  <a:txBody>
                    <a:bodyPr/>
                    <a:lstStyle/>
                    <a:p>
                      <a:pPr lvl="0" algn="ctr"/>
                      <a:r>
                        <a:rPr lang="en-GB" sz="2400" dirty="0"/>
                        <a:t>Result</a:t>
                      </a:r>
                      <a:endParaRPr lang="en-GB" sz="2400" b="1" dirty="0">
                        <a:latin typeface="Arial Narrow" panose="020B0606020202030204" pitchFamily="34" charset="0"/>
                      </a:endParaRPr>
                    </a:p>
                  </a:txBody>
                  <a:tcPr vert="vert270" anchor="ctr"/>
                </a:tc>
                <a:extLst>
                  <a:ext uri="{0D108BD9-81ED-4DB2-BD59-A6C34878D82A}">
                    <a16:rowId xmlns:a16="http://schemas.microsoft.com/office/drawing/2014/main" val="10000"/>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algn="ctr"/>
                      <a:r>
                        <a:rPr lang="en-GB" sz="2000" b="1" dirty="0">
                          <a:latin typeface="Calibri" panose="020F0502020204030204" pitchFamily="34" charset="0"/>
                          <a:cs typeface="Calibri" panose="020F0502020204030204" pitchFamily="34" charset="0"/>
                        </a:rPr>
                        <a:t>1st SA</a:t>
                      </a:r>
                    </a:p>
                  </a:txBody>
                  <a:tcPr/>
                </a:tc>
                <a:tc>
                  <a:txBody>
                    <a:bodyPr/>
                    <a:lstStyle/>
                    <a:p>
                      <a:pPr algn="ctr"/>
                      <a:r>
                        <a:rPr lang="en-GB" sz="2000" b="1" dirty="0" err="1">
                          <a:latin typeface="Calibri" panose="020F0502020204030204" pitchFamily="34" charset="0"/>
                          <a:cs typeface="Calibri" panose="020F0502020204030204" pitchFamily="34" charset="0"/>
                        </a:rPr>
                        <a:t>TGme</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GB" sz="2000" b="1" dirty="0">
                          <a:latin typeface="Calibri" panose="020F0502020204030204" pitchFamily="34" charset="0"/>
                          <a:cs typeface="Calibri" panose="020F0502020204030204" pitchFamily="34" charset="0"/>
                        </a:rPr>
                        <a:t>2-12</a:t>
                      </a:r>
                    </a:p>
                  </a:txBody>
                  <a:tcPr/>
                </a:tc>
                <a:tc>
                  <a:txBody>
                    <a:bodyPr/>
                    <a:lstStyle/>
                    <a:p>
                      <a:pPr algn="ctr"/>
                      <a:r>
                        <a:rPr lang="en-GB" sz="2000" b="1" dirty="0">
                          <a:latin typeface="Calibri" panose="020F0502020204030204" pitchFamily="34" charset="0"/>
                          <a:cs typeface="Calibri" panose="020F0502020204030204" pitchFamily="34" charset="0"/>
                        </a:rPr>
                        <a:t>22</a:t>
                      </a:r>
                    </a:p>
                  </a:txBody>
                  <a:tcPr/>
                </a:tc>
                <a:tc>
                  <a:txBody>
                    <a:bodyPr/>
                    <a:lstStyle/>
                    <a:p>
                      <a:pPr algn="ctr"/>
                      <a:r>
                        <a:rPr lang="en-GB" sz="2000" b="1" dirty="0">
                          <a:latin typeface="Calibri" panose="020F0502020204030204" pitchFamily="34" charset="0"/>
                          <a:cs typeface="Calibri" panose="020F0502020204030204" pitchFamily="34" charset="0"/>
                        </a:rPr>
                        <a:t>240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135</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95</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85</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84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1"/>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algn="ctr"/>
                      <a:r>
                        <a:rPr lang="en-GB" sz="2000" b="1" baseline="0" dirty="0">
                          <a:latin typeface="Calibri" panose="020F0502020204030204" pitchFamily="34" charset="0"/>
                          <a:cs typeface="Calibri" panose="020F0502020204030204" pitchFamily="34" charset="0"/>
                        </a:rPr>
                        <a:t>3</a:t>
                      </a:r>
                      <a:r>
                        <a:rPr lang="en-GB" sz="2000" b="1" baseline="30000" dirty="0">
                          <a:latin typeface="Calibri" panose="020F0502020204030204" pitchFamily="34" charset="0"/>
                          <a:cs typeface="Calibri" panose="020F0502020204030204" pitchFamily="34" charset="0"/>
                        </a:rPr>
                        <a:t>nd</a:t>
                      </a:r>
                      <a:r>
                        <a:rPr lang="en-GB" sz="2000" b="1" dirty="0">
                          <a:latin typeface="Calibri" panose="020F0502020204030204" pitchFamily="34" charset="0"/>
                          <a:cs typeface="Calibri" panose="020F0502020204030204" pitchFamily="34" charset="0"/>
                        </a:rPr>
                        <a:t> Recirc</a:t>
                      </a:r>
                    </a:p>
                  </a:txBody>
                  <a:tcPr/>
                </a:tc>
                <a:tc>
                  <a:txBody>
                    <a:bodyPr/>
                    <a:lstStyle/>
                    <a:p>
                      <a:pPr algn="ctr"/>
                      <a:r>
                        <a:rPr lang="en-GB" sz="2000" b="1" dirty="0" err="1">
                          <a:latin typeface="Calibri" panose="020F0502020204030204" pitchFamily="34" charset="0"/>
                          <a:cs typeface="Calibri" panose="020F0502020204030204" pitchFamily="34" charset="0"/>
                        </a:rPr>
                        <a:t>TGbh</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GB" sz="2000" b="1" dirty="0">
                          <a:latin typeface="Calibri" panose="020F0502020204030204" pitchFamily="34" charset="0"/>
                          <a:cs typeface="Calibri" panose="020F0502020204030204" pitchFamily="34" charset="0"/>
                        </a:rPr>
                        <a:t>03-21</a:t>
                      </a:r>
                    </a:p>
                  </a:txBody>
                  <a:tcPr/>
                </a:tc>
                <a:tc>
                  <a:txBody>
                    <a:bodyPr/>
                    <a:lstStyle/>
                    <a:p>
                      <a:pPr algn="ctr"/>
                      <a:r>
                        <a:rPr lang="en-GB" sz="2000" b="1" dirty="0">
                          <a:latin typeface="Calibri" panose="020F0502020204030204" pitchFamily="34" charset="0"/>
                          <a:cs typeface="Calibri" panose="020F0502020204030204" pitchFamily="34" charset="0"/>
                        </a:rPr>
                        <a:t>15</a:t>
                      </a:r>
                    </a:p>
                  </a:txBody>
                  <a:tcPr/>
                </a:tc>
                <a:tc>
                  <a:txBody>
                    <a:bodyPr/>
                    <a:lstStyle/>
                    <a:p>
                      <a:pPr algn="ctr"/>
                      <a:r>
                        <a:rPr lang="en-GB" sz="2000" b="1" dirty="0">
                          <a:latin typeface="Calibri" panose="020F0502020204030204" pitchFamily="34" charset="0"/>
                          <a:cs typeface="Calibri" panose="020F0502020204030204" pitchFamily="34" charset="0"/>
                        </a:rPr>
                        <a:t>19</a:t>
                      </a:r>
                    </a:p>
                  </a:txBody>
                  <a:tcPr/>
                </a:tc>
                <a:tc>
                  <a:txBody>
                    <a:bodyPr/>
                    <a:lstStyle/>
                    <a:p>
                      <a:pPr algn="ctr"/>
                      <a:r>
                        <a:rPr lang="en-GB" sz="2000" b="1" dirty="0">
                          <a:latin typeface="Calibri" panose="020F0502020204030204" pitchFamily="34" charset="0"/>
                          <a:cs typeface="Calibri" panose="020F0502020204030204" pitchFamily="34" charset="0"/>
                        </a:rPr>
                        <a:t>527</a:t>
                      </a:r>
                    </a:p>
                  </a:txBody>
                  <a:tcPr/>
                </a:tc>
                <a:tc>
                  <a:txBody>
                    <a:bodyPr/>
                    <a:lstStyle/>
                    <a:p>
                      <a:pPr algn="ctr"/>
                      <a:r>
                        <a:rPr lang="en-GB" sz="2000" b="1" dirty="0">
                          <a:latin typeface="Calibri" panose="020F0502020204030204" pitchFamily="34" charset="0"/>
                          <a:cs typeface="Calibri" panose="020F0502020204030204" pitchFamily="34" charset="0"/>
                        </a:rPr>
                        <a:t>356</a:t>
                      </a:r>
                    </a:p>
                  </a:txBody>
                  <a:tcPr/>
                </a:tc>
                <a:tc>
                  <a:txBody>
                    <a:bodyPr/>
                    <a:lstStyle/>
                    <a:p>
                      <a:pPr algn="ctr"/>
                      <a:r>
                        <a:rPr lang="en-GB" sz="2000" b="1" dirty="0">
                          <a:latin typeface="Calibri" panose="020F0502020204030204" pitchFamily="34" charset="0"/>
                          <a:cs typeface="Calibri" panose="020F0502020204030204" pitchFamily="34" charset="0"/>
                        </a:rPr>
                        <a:t>2</a:t>
                      </a:r>
                    </a:p>
                  </a:txBody>
                  <a:tcPr/>
                </a:tc>
                <a:tc>
                  <a:txBody>
                    <a:bodyPr/>
                    <a:lstStyle/>
                    <a:p>
                      <a:pPr algn="ctr"/>
                      <a:r>
                        <a:rPr lang="en-GB" sz="2000" b="1" dirty="0">
                          <a:latin typeface="Calibri" panose="020F0502020204030204" pitchFamily="34" charset="0"/>
                          <a:cs typeface="Calibri" panose="020F0502020204030204" pitchFamily="34" charset="0"/>
                        </a:rPr>
                        <a:t>52</a:t>
                      </a:r>
                    </a:p>
                  </a:txBody>
                  <a:tcPr/>
                </a:tc>
                <a:tc>
                  <a:txBody>
                    <a:bodyPr/>
                    <a:lstStyle/>
                    <a:p>
                      <a:pPr algn="ctr"/>
                      <a:r>
                        <a:rPr lang="en-GB" sz="2000" b="1" dirty="0">
                          <a:latin typeface="Calibri" panose="020F0502020204030204" pitchFamily="34" charset="0"/>
                          <a:cs typeface="Calibri" panose="020F0502020204030204" pitchFamily="34" charset="0"/>
                        </a:rPr>
                        <a:t>78</a:t>
                      </a:r>
                    </a:p>
                  </a:txBody>
                  <a:tcPr/>
                </a:tc>
                <a:tc>
                  <a:txBody>
                    <a:bodyPr/>
                    <a:lstStyle/>
                    <a:p>
                      <a:pPr algn="ctr"/>
                      <a:r>
                        <a:rPr lang="en-GB" sz="2000" b="1" dirty="0">
                          <a:latin typeface="Calibri" panose="020F0502020204030204" pitchFamily="34" charset="0"/>
                          <a:cs typeface="Calibri" panose="020F0502020204030204" pitchFamily="34" charset="0"/>
                        </a:rPr>
                        <a:t>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2"/>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baseline="0" dirty="0">
                          <a:latin typeface="Calibri" panose="020F0502020204030204" pitchFamily="34" charset="0"/>
                          <a:cs typeface="Calibri" panose="020F0502020204030204" pitchFamily="34" charset="0"/>
                        </a:rPr>
                        <a:t>3</a:t>
                      </a:r>
                      <a:r>
                        <a:rPr lang="en-GB" sz="2000" b="1" baseline="30000" dirty="0">
                          <a:latin typeface="Calibri" panose="020F0502020204030204" pitchFamily="34" charset="0"/>
                          <a:cs typeface="Calibri" panose="020F0502020204030204" pitchFamily="34" charset="0"/>
                        </a:rPr>
                        <a:t>nd</a:t>
                      </a:r>
                      <a:r>
                        <a:rPr lang="en-GB" sz="2000" b="1" dirty="0">
                          <a:latin typeface="Calibri" panose="020F0502020204030204" pitchFamily="34" charset="0"/>
                          <a:cs typeface="Calibri" panose="020F0502020204030204" pitchFamily="34" charset="0"/>
                        </a:rPr>
                        <a:t> Recirc</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TGbf</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491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354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38</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82</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6"/>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baseline="0" dirty="0">
                          <a:latin typeface="Calibri" panose="020F0502020204030204" pitchFamily="34" charset="0"/>
                          <a:cs typeface="Calibri" panose="020F0502020204030204" pitchFamily="34" charset="0"/>
                        </a:rPr>
                        <a:t>1</a:t>
                      </a:r>
                      <a:r>
                        <a:rPr lang="en-GB" sz="1800" b="1" baseline="30000" dirty="0">
                          <a:latin typeface="Calibri" panose="020F0502020204030204" pitchFamily="34" charset="0"/>
                          <a:cs typeface="Calibri" panose="020F0502020204030204" pitchFamily="34" charset="0"/>
                        </a:rPr>
                        <a:t>st</a:t>
                      </a:r>
                      <a:r>
                        <a:rPr lang="en-GB" sz="1800" b="1" dirty="0">
                          <a:latin typeface="Calibri" panose="020F0502020204030204" pitchFamily="34" charset="0"/>
                          <a:cs typeface="Calibri" panose="020F0502020204030204" pitchFamily="34" charset="0"/>
                        </a:rPr>
                        <a:t> Recirc</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TGbk</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559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321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53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69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97</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2959381458"/>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alibri" panose="020F0502020204030204" pitchFamily="34" charset="0"/>
                          <a:cs typeface="Calibri" panose="020F0502020204030204" pitchFamily="34" charset="0"/>
                        </a:rPr>
                        <a:t>1</a:t>
                      </a:r>
                      <a:r>
                        <a:rPr lang="en-GB" sz="1800" b="1" baseline="30000" dirty="0">
                          <a:latin typeface="Calibri" panose="020F0502020204030204" pitchFamily="34" charset="0"/>
                          <a:cs typeface="Calibri" panose="020F0502020204030204" pitchFamily="34" charset="0"/>
                        </a:rPr>
                        <a:t>st</a:t>
                      </a:r>
                      <a:r>
                        <a:rPr lang="en-GB" sz="1800" b="1" dirty="0">
                          <a:latin typeface="Calibri" panose="020F0502020204030204" pitchFamily="34" charset="0"/>
                          <a:cs typeface="Calibri" panose="020F0502020204030204" pitchFamily="34" charset="0"/>
                        </a:rPr>
                        <a:t> SA</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TGbh</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04-09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209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153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120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53880180"/>
                  </a:ext>
                </a:extLst>
              </a:tr>
            </a:tbl>
          </a:graphicData>
        </a:graphic>
      </p:graphicFrame>
      <p:sp>
        <p:nvSpPr>
          <p:cNvPr id="6" name="Date Placeholder 5"/>
          <p:cNvSpPr>
            <a:spLocks noGrp="1"/>
          </p:cNvSpPr>
          <p:nvPr>
            <p:ph type="dt" sz="half" idx="10"/>
          </p:nvPr>
        </p:nvSpPr>
        <p:spPr/>
        <p:txBody>
          <a:bodyPr/>
          <a:lstStyle/>
          <a:p>
            <a:pPr>
              <a:defRPr/>
            </a:pPr>
            <a:r>
              <a:rPr lang="en-US"/>
              <a:t>May 2024</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2533" name="Rectangle 2"/>
          <p:cNvSpPr>
            <a:spLocks noGrp="1" noChangeArrowheads="1"/>
          </p:cNvSpPr>
          <p:nvPr>
            <p:ph type="title"/>
          </p:nvPr>
        </p:nvSpPr>
        <p:spPr/>
        <p:txBody>
          <a:bodyPr/>
          <a:lstStyle/>
          <a:p>
            <a:r>
              <a:rPr lang="en-GB" dirty="0"/>
              <a:t>M4.1.6 /W2.6 Current Membership Status</a:t>
            </a:r>
          </a:p>
        </p:txBody>
      </p:sp>
      <p:sp>
        <p:nvSpPr>
          <p:cNvPr id="22534" name="Text Box 3"/>
          <p:cNvSpPr txBox="1">
            <a:spLocks noChangeArrowheads="1"/>
          </p:cNvSpPr>
          <p:nvPr/>
        </p:nvSpPr>
        <p:spPr bwMode="auto">
          <a:xfrm>
            <a:off x="345121" y="1613712"/>
            <a:ext cx="243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b="0" dirty="0"/>
              <a:t>Data as of 2024-05-12</a:t>
            </a:r>
          </a:p>
        </p:txBody>
      </p:sp>
      <p:sp>
        <p:nvSpPr>
          <p:cNvPr id="22535" name="TextBox 8"/>
          <p:cNvSpPr txBox="1">
            <a:spLocks noChangeArrowheads="1"/>
          </p:cNvSpPr>
          <p:nvPr/>
        </p:nvSpPr>
        <p:spPr bwMode="auto">
          <a:xfrm>
            <a:off x="1066800" y="4114800"/>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GB" sz="1800" b="0" dirty="0"/>
              <a:t>Definitions:  </a:t>
            </a:r>
          </a:p>
          <a:p>
            <a:pPr lvl="1"/>
            <a:r>
              <a:rPr lang="en-GB" sz="1800" i="1" dirty="0"/>
              <a:t>Aspirant</a:t>
            </a:r>
            <a:r>
              <a:rPr lang="en-GB" sz="1800" b="0" dirty="0"/>
              <a:t>: a member who has attended 1 qualifying meeting</a:t>
            </a:r>
          </a:p>
          <a:p>
            <a:pPr lvl="1"/>
            <a:r>
              <a:rPr lang="en-GB" sz="1800" i="1" dirty="0"/>
              <a:t>Potential Voter</a:t>
            </a:r>
            <a:r>
              <a:rPr lang="en-GB" sz="1800" b="0" dirty="0"/>
              <a:t>: a member who has attended 2 qualifying meetings and will become a voter at the start of the next plenary they attend</a:t>
            </a:r>
          </a:p>
          <a:p>
            <a:pPr lvl="1"/>
            <a:r>
              <a:rPr lang="en-GB" sz="1800" i="1" dirty="0"/>
              <a:t>Ex Officio Voter</a:t>
            </a:r>
            <a:r>
              <a:rPr lang="en-GB" sz="1800" b="0" dirty="0"/>
              <a:t>: a voter who has voting rights by virtue of their membership of the 802 EC and has requested to be recorded as an ex officio voter in 802.11</a:t>
            </a:r>
          </a:p>
        </p:txBody>
      </p:sp>
      <p:graphicFrame>
        <p:nvGraphicFramePr>
          <p:cNvPr id="5" name="Table 4"/>
          <p:cNvGraphicFramePr>
            <a:graphicFrameLocks noGrp="1"/>
          </p:cNvGraphicFramePr>
          <p:nvPr>
            <p:extLst>
              <p:ext uri="{D42A27DB-BD31-4B8C-83A1-F6EECF244321}">
                <p14:modId xmlns:p14="http://schemas.microsoft.com/office/powerpoint/2010/main" val="2547658390"/>
              </p:ext>
            </p:extLst>
          </p:nvPr>
        </p:nvGraphicFramePr>
        <p:xfrm>
          <a:off x="2209800" y="1483416"/>
          <a:ext cx="7772400" cy="2286000"/>
        </p:xfrm>
        <a:graphic>
          <a:graphicData uri="http://schemas.openxmlformats.org/drawingml/2006/table">
            <a:tbl>
              <a:tblPr firstRow="1">
                <a:tableStyleId>{93296810-A885-4BE3-A3E7-6D5BEEA58F35}</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57200">
                <a:tc>
                  <a:txBody>
                    <a:bodyPr/>
                    <a:lstStyle/>
                    <a:p>
                      <a:pPr algn="ctr"/>
                      <a:r>
                        <a:rPr lang="en-GB" sz="2400" dirty="0">
                          <a:effectLst/>
                        </a:rPr>
                        <a:t>Status</a:t>
                      </a:r>
                      <a:endParaRPr lang="en-GB" sz="4000" dirty="0"/>
                    </a:p>
                  </a:txBody>
                  <a:tcPr marT="45673" marB="45673" anchor="ctr"/>
                </a:tc>
                <a:tc>
                  <a:txBody>
                    <a:bodyPr/>
                    <a:lstStyle/>
                    <a:p>
                      <a:pPr algn="ctr"/>
                      <a:r>
                        <a:rPr lang="en-GB" sz="2400" dirty="0">
                          <a:effectLst/>
                        </a:rPr>
                        <a:t>Number</a:t>
                      </a:r>
                      <a:endParaRPr lang="en-GB" sz="4000" dirty="0"/>
                    </a:p>
                  </a:txBody>
                  <a:tcPr marT="45673" marB="45673" anchor="ctr"/>
                </a:tc>
                <a:extLst>
                  <a:ext uri="{0D108BD9-81ED-4DB2-BD59-A6C34878D82A}">
                    <a16:rowId xmlns:a16="http://schemas.microsoft.com/office/drawing/2014/main" val="10000"/>
                  </a:ext>
                </a:extLst>
              </a:tr>
              <a:tr h="457200">
                <a:tc>
                  <a:txBody>
                    <a:bodyPr/>
                    <a:lstStyle/>
                    <a:p>
                      <a:pPr algn="ctr"/>
                      <a:r>
                        <a:rPr lang="en-GB" sz="2400" dirty="0">
                          <a:effectLst/>
                        </a:rPr>
                        <a:t>Aspirant</a:t>
                      </a:r>
                      <a:endParaRPr lang="en-GB" sz="4000" dirty="0"/>
                    </a:p>
                  </a:txBody>
                  <a:tcPr marT="45673" marB="45673"/>
                </a:tc>
                <a:tc>
                  <a:txBody>
                    <a:bodyPr/>
                    <a:lstStyle/>
                    <a:p>
                      <a:pPr marL="0" algn="ctr" defTabSz="914400" rtl="0" eaLnBrk="1" latinLnBrk="0" hangingPunct="1"/>
                      <a:r>
                        <a:rPr lang="en-US" sz="2400" b="0" i="0" kern="1200" dirty="0">
                          <a:solidFill>
                            <a:schemeClr val="dk1"/>
                          </a:solidFill>
                          <a:effectLst/>
                          <a:latin typeface="+mn-lt"/>
                          <a:ea typeface="+mn-ea"/>
                          <a:cs typeface="+mn-cs"/>
                        </a:rPr>
                        <a:t>103</a:t>
                      </a:r>
                      <a:endParaRPr lang="en-GB" sz="2400" b="0" i="0" kern="1200" dirty="0">
                        <a:solidFill>
                          <a:schemeClr val="dk1"/>
                        </a:solidFill>
                        <a:effectLst/>
                        <a:latin typeface="+mn-lt"/>
                        <a:ea typeface="+mn-ea"/>
                        <a:cs typeface="+mn-cs"/>
                      </a:endParaRPr>
                    </a:p>
                  </a:txBody>
                  <a:tcPr marT="45673" marB="45673"/>
                </a:tc>
                <a:extLst>
                  <a:ext uri="{0D108BD9-81ED-4DB2-BD59-A6C34878D82A}">
                    <a16:rowId xmlns:a16="http://schemas.microsoft.com/office/drawing/2014/main" val="10001"/>
                  </a:ext>
                </a:extLst>
              </a:tr>
              <a:tr h="457200">
                <a:tc>
                  <a:txBody>
                    <a:bodyPr/>
                    <a:lstStyle/>
                    <a:p>
                      <a:pPr algn="ctr"/>
                      <a:r>
                        <a:rPr lang="en-GB" sz="2400" dirty="0">
                          <a:effectLst/>
                        </a:rPr>
                        <a:t>Potential Voter</a:t>
                      </a:r>
                      <a:endParaRPr lang="en-GB" sz="4000" dirty="0"/>
                    </a:p>
                  </a:txBody>
                  <a:tcPr marT="45673" marB="45673"/>
                </a:tc>
                <a:tc>
                  <a:txBody>
                    <a:bodyPr/>
                    <a:lstStyle/>
                    <a:p>
                      <a:pPr algn="ctr"/>
                      <a:r>
                        <a:rPr lang="en-US" sz="2400" b="0" i="0" dirty="0">
                          <a:effectLst/>
                        </a:rPr>
                        <a:t>35</a:t>
                      </a:r>
                      <a:endParaRPr lang="en-GB" sz="4000" b="1" i="1" dirty="0"/>
                    </a:p>
                  </a:txBody>
                  <a:tcPr marT="45673" marB="45673"/>
                </a:tc>
                <a:extLst>
                  <a:ext uri="{0D108BD9-81ED-4DB2-BD59-A6C34878D82A}">
                    <a16:rowId xmlns:a16="http://schemas.microsoft.com/office/drawing/2014/main" val="10002"/>
                  </a:ext>
                </a:extLst>
              </a:tr>
              <a:tr h="457200">
                <a:tc>
                  <a:txBody>
                    <a:bodyPr/>
                    <a:lstStyle/>
                    <a:p>
                      <a:pPr algn="ctr"/>
                      <a:r>
                        <a:rPr lang="en-GB" sz="2400" dirty="0">
                          <a:effectLst/>
                        </a:rPr>
                        <a:t>Voter</a:t>
                      </a:r>
                      <a:endParaRPr lang="en-GB" sz="4000" dirty="0"/>
                    </a:p>
                  </a:txBody>
                  <a:tcPr marT="45673" marB="45673"/>
                </a:tc>
                <a:tc>
                  <a:txBody>
                    <a:bodyPr/>
                    <a:lstStyle/>
                    <a:p>
                      <a:pPr algn="ctr"/>
                      <a:r>
                        <a:rPr lang="en-US" sz="2400" dirty="0">
                          <a:effectLst/>
                        </a:rPr>
                        <a:t>572</a:t>
                      </a:r>
                      <a:endParaRPr lang="en-GB" sz="4000" dirty="0"/>
                    </a:p>
                  </a:txBody>
                  <a:tcPr marT="45673" marB="45673"/>
                </a:tc>
                <a:extLst>
                  <a:ext uri="{0D108BD9-81ED-4DB2-BD59-A6C34878D82A}">
                    <a16:rowId xmlns:a16="http://schemas.microsoft.com/office/drawing/2014/main" val="10003"/>
                  </a:ext>
                </a:extLst>
              </a:tr>
              <a:tr h="457200">
                <a:tc>
                  <a:txBody>
                    <a:bodyPr/>
                    <a:lstStyle/>
                    <a:p>
                      <a:pPr marL="0" algn="ctr" defTabSz="914400" rtl="0" eaLnBrk="1" latinLnBrk="0" hangingPunct="1"/>
                      <a:r>
                        <a:rPr lang="en-GB" sz="2400" kern="1200" dirty="0">
                          <a:effectLst/>
                        </a:rPr>
                        <a:t>Ex Officio Voter</a:t>
                      </a:r>
                      <a:endParaRPr lang="en-GB" sz="2400" kern="1200" dirty="0">
                        <a:solidFill>
                          <a:schemeClr val="tx1"/>
                        </a:solidFill>
                        <a:effectLst/>
                        <a:latin typeface="Calibri" panose="020F0502020204030204" pitchFamily="34" charset="0"/>
                        <a:ea typeface="+mn-ea"/>
                        <a:cs typeface="+mn-cs"/>
                      </a:endParaRPr>
                    </a:p>
                  </a:txBody>
                  <a:tcPr marT="45673" marB="45673"/>
                </a:tc>
                <a:tc>
                  <a:txBody>
                    <a:bodyPr/>
                    <a:lstStyle/>
                    <a:p>
                      <a:pPr marL="0" algn="ctr" defTabSz="914400" rtl="0" eaLnBrk="1" latinLnBrk="0" hangingPunct="1"/>
                      <a:r>
                        <a:rPr lang="en-GB" sz="2400" kern="1200" dirty="0">
                          <a:effectLst/>
                        </a:rPr>
                        <a:t>9</a:t>
                      </a:r>
                      <a:endParaRPr lang="en-GB" sz="2400" kern="1200" dirty="0">
                        <a:solidFill>
                          <a:schemeClr val="dk1"/>
                        </a:solidFill>
                        <a:effectLst/>
                        <a:latin typeface="+mn-lt"/>
                        <a:ea typeface="+mn-ea"/>
                        <a:cs typeface="+mn-cs"/>
                      </a:endParaRPr>
                    </a:p>
                  </a:txBody>
                  <a:tcPr marT="45673" marB="45673"/>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pPr>
              <a:defRPr/>
            </a:pPr>
            <a:r>
              <a:rPr lang="en-US"/>
              <a:t>May 2024</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t>Introduction</a:t>
            </a:r>
            <a:endParaRPr lang="en-US"/>
          </a:p>
        </p:txBody>
      </p:sp>
      <p:sp>
        <p:nvSpPr>
          <p:cNvPr id="8195" name="Content Placeholder 2"/>
          <p:cNvSpPr>
            <a:spLocks noGrp="1"/>
          </p:cNvSpPr>
          <p:nvPr>
            <p:ph idx="1"/>
          </p:nvPr>
        </p:nvSpPr>
        <p:spPr/>
        <p:txBody>
          <a:bodyPr/>
          <a:lstStyle/>
          <a:p>
            <a:r>
              <a:rPr lang="en-GB" sz="2800" b="0" dirty="0"/>
              <a:t>This presentation, together with the reports cited herein, forms the opening report of the IEEE 802.11 Working Group for May 2024</a:t>
            </a:r>
          </a:p>
          <a:p>
            <a:r>
              <a:rPr lang="en-GB" sz="2800" b="0" dirty="0"/>
              <a:t>“</a:t>
            </a:r>
            <a:r>
              <a:rPr lang="en-GB" sz="2800" b="0" i="1" dirty="0" err="1"/>
              <a:t>Mx.y.z</a:t>
            </a:r>
            <a:r>
              <a:rPr lang="en-GB" sz="2800" b="0" dirty="0"/>
              <a:t>” terminology indicates that the item was on the tentative agenda for the </a:t>
            </a:r>
            <a:r>
              <a:rPr lang="en-GB" sz="2800" b="0" i="1" dirty="0"/>
              <a:t>M</a:t>
            </a:r>
            <a:r>
              <a:rPr lang="en-GB" sz="2800" b="0" dirty="0"/>
              <a:t>onday 802.11 plenary, and was agenda item </a:t>
            </a:r>
            <a:r>
              <a:rPr lang="en-GB" sz="2800" b="0" i="1" dirty="0" err="1"/>
              <a:t>x.y.z</a:t>
            </a:r>
            <a:r>
              <a:rPr lang="en-GB" sz="2800" b="0" dirty="0" err="1"/>
              <a:t>.</a:t>
            </a:r>
            <a:endParaRPr lang="en-GB" sz="2800" b="0" dirty="0"/>
          </a:p>
          <a:p>
            <a:endParaRPr lang="en-GB" sz="2800" b="0" dirty="0"/>
          </a:p>
          <a:p>
            <a:endParaRPr lang="en-US" sz="2800" b="0" dirty="0"/>
          </a:p>
        </p:txBody>
      </p:sp>
      <p:sp>
        <p:nvSpPr>
          <p:cNvPr id="2" name="Date Placeholder 1"/>
          <p:cNvSpPr>
            <a:spLocks noGrp="1"/>
          </p:cNvSpPr>
          <p:nvPr>
            <p:ph type="dt" sz="half" idx="10"/>
          </p:nvPr>
        </p:nvSpPr>
        <p:spPr/>
        <p:txBody>
          <a:bodyPr/>
          <a:lstStyle/>
          <a:p>
            <a:pPr>
              <a:defRPr/>
            </a:pPr>
            <a:r>
              <a:rPr lang="en-US"/>
              <a:t>May 2024</a:t>
            </a:r>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a:t>
            </a:fld>
            <a:endParaRPr lang="en-US"/>
          </a:p>
        </p:txBody>
      </p:sp>
    </p:spTree>
    <p:extLst>
      <p:ext uri="{BB962C8B-B14F-4D97-AF65-F5344CB8AC3E}">
        <p14:creationId xmlns:p14="http://schemas.microsoft.com/office/powerpoint/2010/main" val="60940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20</a:t>
            </a:fld>
            <a:endParaRPr lang="en-US"/>
          </a:p>
        </p:txBody>
      </p:sp>
      <p:pic>
        <p:nvPicPr>
          <p:cNvPr id="8" name="Picture 7">
            <a:extLst>
              <a:ext uri="{FF2B5EF4-FFF2-40B4-BE49-F238E27FC236}">
                <a16:creationId xmlns:a16="http://schemas.microsoft.com/office/drawing/2014/main" id="{93BBF4D9-8117-6089-54D7-725452914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0" y="609603"/>
            <a:ext cx="10737280" cy="5867397"/>
          </a:xfrm>
          <a:prstGeom prst="rect">
            <a:avLst/>
          </a:prstGeom>
        </p:spPr>
      </p:pic>
    </p:spTree>
    <p:extLst>
      <p:ext uri="{BB962C8B-B14F-4D97-AF65-F5344CB8AC3E}">
        <p14:creationId xmlns:p14="http://schemas.microsoft.com/office/powerpoint/2010/main" val="34541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21</a:t>
            </a:fld>
            <a:endParaRPr lang="en-US"/>
          </a:p>
        </p:txBody>
      </p:sp>
      <p:pic>
        <p:nvPicPr>
          <p:cNvPr id="3" name="Picture 2">
            <a:extLst>
              <a:ext uri="{FF2B5EF4-FFF2-40B4-BE49-F238E27FC236}">
                <a16:creationId xmlns:a16="http://schemas.microsoft.com/office/drawing/2014/main" id="{526B5DE6-BBB0-AFA3-A3A2-5122C94C9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45" y="609603"/>
            <a:ext cx="10737279" cy="5867397"/>
          </a:xfrm>
          <a:prstGeom prst="rect">
            <a:avLst/>
          </a:prstGeom>
        </p:spPr>
      </p:pic>
      <p:sp>
        <p:nvSpPr>
          <p:cNvPr id="8" name="TextBox 7">
            <a:extLst>
              <a:ext uri="{FF2B5EF4-FFF2-40B4-BE49-F238E27FC236}">
                <a16:creationId xmlns:a16="http://schemas.microsoft.com/office/drawing/2014/main" id="{E28CA7E2-1422-E621-F3AB-150218A3CAD7}"/>
              </a:ext>
            </a:extLst>
          </p:cNvPr>
          <p:cNvSpPr txBox="1"/>
          <p:nvPr/>
        </p:nvSpPr>
        <p:spPr>
          <a:xfrm>
            <a:off x="8229600" y="3059668"/>
            <a:ext cx="2441491" cy="738664"/>
          </a:xfrm>
          <a:prstGeom prst="rect">
            <a:avLst/>
          </a:prstGeom>
          <a:noFill/>
        </p:spPr>
        <p:txBody>
          <a:bodyPr wrap="square" rtlCol="0">
            <a:spAutoFit/>
          </a:bodyPr>
          <a:lstStyle/>
          <a:p>
            <a:r>
              <a:rPr lang="en-US" sz="1400" dirty="0"/>
              <a:t>Updated following March session but before 11bh and 11bf ballot series update</a:t>
            </a:r>
          </a:p>
        </p:txBody>
      </p:sp>
    </p:spTree>
    <p:extLst>
      <p:ext uri="{BB962C8B-B14F-4D97-AF65-F5344CB8AC3E}">
        <p14:creationId xmlns:p14="http://schemas.microsoft.com/office/powerpoint/2010/main" val="102414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22</a:t>
            </a:fld>
            <a:endParaRPr lang="en-US"/>
          </a:p>
        </p:txBody>
      </p:sp>
      <p:pic>
        <p:nvPicPr>
          <p:cNvPr id="9" name="Content Placeholder 8">
            <a:extLst>
              <a:ext uri="{FF2B5EF4-FFF2-40B4-BE49-F238E27FC236}">
                <a16:creationId xmlns:a16="http://schemas.microsoft.com/office/drawing/2014/main" id="{E769FE42-550D-1BDF-9BDC-04A29D4BC7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48423"/>
            <a:ext cx="8610600" cy="4705271"/>
          </a:xfrm>
        </p:spPr>
      </p:pic>
    </p:spTree>
    <p:extLst>
      <p:ext uri="{BB962C8B-B14F-4D97-AF65-F5344CB8AC3E}">
        <p14:creationId xmlns:p14="http://schemas.microsoft.com/office/powerpoint/2010/main" val="241322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23</a:t>
            </a:fld>
            <a:endParaRPr lang="en-US"/>
          </a:p>
        </p:txBody>
      </p:sp>
      <p:pic>
        <p:nvPicPr>
          <p:cNvPr id="9" name="Content Placeholder 8">
            <a:extLst>
              <a:ext uri="{FF2B5EF4-FFF2-40B4-BE49-F238E27FC236}">
                <a16:creationId xmlns:a16="http://schemas.microsoft.com/office/drawing/2014/main" id="{F384DE0E-21F7-126D-A060-068E7ECEBA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447801"/>
            <a:ext cx="9200481" cy="5027612"/>
          </a:xfrm>
        </p:spPr>
      </p:pic>
    </p:spTree>
    <p:extLst>
      <p:ext uri="{BB962C8B-B14F-4D97-AF65-F5344CB8AC3E}">
        <p14:creationId xmlns:p14="http://schemas.microsoft.com/office/powerpoint/2010/main" val="157333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 1 timeslot</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M6.4 Announcements: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24</a:t>
            </a:fld>
            <a:endParaRPr lang="en-US" altLang="en-US" sz="1200" b="0"/>
          </a:p>
        </p:txBody>
      </p:sp>
    </p:spTree>
    <p:extLst>
      <p:ext uri="{BB962C8B-B14F-4D97-AF65-F5344CB8AC3E}">
        <p14:creationId xmlns:p14="http://schemas.microsoft.com/office/powerpoint/2010/main" val="263575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GB" altLang="en-US" dirty="0"/>
              <a:t>M6.4 Announcements</a:t>
            </a:r>
          </a:p>
        </p:txBody>
      </p:sp>
      <p:sp>
        <p:nvSpPr>
          <p:cNvPr id="21506" name="Content Placeholder 2"/>
          <p:cNvSpPr>
            <a:spLocks noGrp="1"/>
          </p:cNvSpPr>
          <p:nvPr>
            <p:ph idx="1"/>
          </p:nvPr>
        </p:nvSpPr>
        <p:spPr>
          <a:xfrm>
            <a:off x="887183" y="1600200"/>
            <a:ext cx="10363200" cy="4114800"/>
          </a:xfrm>
        </p:spPr>
        <p:txBody>
          <a:bodyPr/>
          <a:lstStyle/>
          <a:p>
            <a:pPr marL="0" indent="0">
              <a:buNone/>
            </a:pPr>
            <a:br>
              <a:rPr lang="en-US" dirty="0"/>
            </a:br>
            <a:r>
              <a:rPr lang="en-US" dirty="0"/>
              <a:t>The </a:t>
            </a:r>
            <a:r>
              <a:rPr lang="en-US" dirty="0" err="1"/>
              <a:t>TGbc</a:t>
            </a:r>
            <a:r>
              <a:rPr lang="en-US" dirty="0"/>
              <a:t> award photographs are on our web page:</a:t>
            </a:r>
          </a:p>
          <a:p>
            <a:pPr marL="0" indent="0">
              <a:buNone/>
            </a:pPr>
            <a:r>
              <a:rPr lang="en-US" dirty="0"/>
              <a:t>See 802.11 </a:t>
            </a:r>
            <a:r>
              <a:rPr lang="en-US" dirty="0">
                <a:sym typeface="Wingdings" panose="05000000000000000000" pitchFamily="2" charset="2"/>
              </a:rPr>
              <a:t></a:t>
            </a:r>
            <a:r>
              <a:rPr lang="en-US" dirty="0"/>
              <a:t> WG Info </a:t>
            </a:r>
            <a:r>
              <a:rPr lang="en-US" dirty="0">
                <a:sym typeface="Wingdings" panose="05000000000000000000" pitchFamily="2" charset="2"/>
              </a:rPr>
              <a:t></a:t>
            </a:r>
            <a:r>
              <a:rPr lang="en-US" dirty="0"/>
              <a:t> Photographs </a:t>
            </a:r>
            <a:r>
              <a:rPr lang="en-US" dirty="0">
                <a:sym typeface="Wingdings" panose="05000000000000000000" pitchFamily="2" charset="2"/>
              </a:rPr>
              <a:t></a:t>
            </a:r>
            <a:r>
              <a:rPr lang="en-US" dirty="0"/>
              <a:t> </a:t>
            </a:r>
            <a:r>
              <a:rPr lang="en-US" dirty="0" err="1">
                <a:hlinkClick r:id="rId3"/>
              </a:rPr>
              <a:t>TGbc</a:t>
            </a:r>
            <a:r>
              <a:rPr lang="en-US" dirty="0">
                <a:hlinkClick r:id="rId3"/>
              </a:rPr>
              <a:t> Awards</a:t>
            </a:r>
            <a:endParaRPr lang="en-US" dirty="0"/>
          </a:p>
          <a:p>
            <a:pPr marL="0" indent="0">
              <a:buNone/>
            </a:pPr>
            <a:endParaRPr lang="en-US" dirty="0"/>
          </a:p>
        </p:txBody>
      </p:sp>
      <p:sp>
        <p:nvSpPr>
          <p:cNvPr id="20484"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25</a:t>
            </a:fld>
            <a:endParaRPr lang="en-US" altLang="en-US" sz="1200" b="0"/>
          </a:p>
        </p:txBody>
      </p:sp>
      <p:pic>
        <p:nvPicPr>
          <p:cNvPr id="1030" name="Picture 6" descr="Group photo">
            <a:extLst>
              <a:ext uri="{FF2B5EF4-FFF2-40B4-BE49-F238E27FC236}">
                <a16:creationId xmlns:a16="http://schemas.microsoft.com/office/drawing/2014/main" id="{66272835-49C8-92F0-D9E9-3863A0482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202" y="2971800"/>
            <a:ext cx="6553200" cy="336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90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GB" altLang="en-US" dirty="0"/>
              <a:t>M6.4 Announcements</a:t>
            </a:r>
          </a:p>
        </p:txBody>
      </p:sp>
      <p:sp>
        <p:nvSpPr>
          <p:cNvPr id="21506" name="Content Placeholder 2"/>
          <p:cNvSpPr>
            <a:spLocks noGrp="1"/>
          </p:cNvSpPr>
          <p:nvPr>
            <p:ph idx="1"/>
          </p:nvPr>
        </p:nvSpPr>
        <p:spPr>
          <a:xfrm>
            <a:off x="887183" y="1600200"/>
            <a:ext cx="10363200" cy="4648200"/>
          </a:xfrm>
        </p:spPr>
        <p:txBody>
          <a:bodyPr/>
          <a:lstStyle/>
          <a:p>
            <a:pPr marL="0" indent="0">
              <a:buNone/>
            </a:pPr>
            <a:br>
              <a:rPr lang="en-US" dirty="0"/>
            </a:br>
            <a:r>
              <a:rPr lang="en-US" dirty="0"/>
              <a:t>I have made some updates to the website. Much of it is editorial: </a:t>
            </a:r>
          </a:p>
          <a:p>
            <a:r>
              <a:rPr lang="en-US" dirty="0"/>
              <a:t>Improving layout on mobile devices</a:t>
            </a:r>
          </a:p>
          <a:p>
            <a:r>
              <a:rPr lang="en-US" dirty="0"/>
              <a:t>Improving consistency page-to-page</a:t>
            </a:r>
          </a:p>
          <a:p>
            <a:pPr marL="0" indent="0">
              <a:buNone/>
            </a:pPr>
            <a:r>
              <a:rPr lang="en-US" dirty="0"/>
              <a:t>Updates to:</a:t>
            </a:r>
          </a:p>
          <a:p>
            <a:r>
              <a:rPr lang="en-US" dirty="0">
                <a:hlinkClick r:id="rId3"/>
              </a:rPr>
              <a:t>Main page</a:t>
            </a:r>
            <a:endParaRPr lang="en-US" dirty="0"/>
          </a:p>
          <a:p>
            <a:r>
              <a:rPr lang="en-US" dirty="0">
                <a:hlinkClick r:id="rId4"/>
              </a:rPr>
              <a:t>How to participate</a:t>
            </a:r>
            <a:r>
              <a:rPr lang="en-US" dirty="0"/>
              <a:t> (significant changes)</a:t>
            </a:r>
          </a:p>
          <a:p>
            <a:r>
              <a:rPr lang="en-US" dirty="0">
                <a:hlinkClick r:id="rId5"/>
              </a:rPr>
              <a:t>Officers</a:t>
            </a:r>
            <a:endParaRPr lang="en-US" dirty="0"/>
          </a:p>
          <a:p>
            <a:r>
              <a:rPr lang="en-US" dirty="0">
                <a:hlinkClick r:id="rId6"/>
              </a:rPr>
              <a:t>Members</a:t>
            </a:r>
            <a:r>
              <a:rPr lang="en-US" dirty="0"/>
              <a:t> (now has a sortable table)</a:t>
            </a:r>
          </a:p>
          <a:p>
            <a:r>
              <a:rPr lang="en-US" dirty="0">
                <a:hlinkClick r:id="rId7"/>
              </a:rPr>
              <a:t>Officer’s honor roll</a:t>
            </a:r>
            <a:endParaRPr lang="en-US" dirty="0"/>
          </a:p>
          <a:p>
            <a:endParaRPr lang="en-US" dirty="0"/>
          </a:p>
        </p:txBody>
      </p:sp>
      <p:sp>
        <p:nvSpPr>
          <p:cNvPr id="20484"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26</a:t>
            </a:fld>
            <a:endParaRPr lang="en-US" altLang="en-US" sz="1200" b="0"/>
          </a:p>
        </p:txBody>
      </p:sp>
    </p:spTree>
    <p:extLst>
      <p:ext uri="{BB962C8B-B14F-4D97-AF65-F5344CB8AC3E}">
        <p14:creationId xmlns:p14="http://schemas.microsoft.com/office/powerpoint/2010/main" val="228145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Additional Reference material</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27</a:t>
            </a:fld>
            <a:endParaRPr lang="en-US"/>
          </a:p>
        </p:txBody>
      </p:sp>
    </p:spTree>
    <p:extLst>
      <p:ext uri="{BB962C8B-B14F-4D97-AF65-F5344CB8AC3E}">
        <p14:creationId xmlns:p14="http://schemas.microsoft.com/office/powerpoint/2010/main" val="1497510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a:t>Comment resolution resources </a:t>
            </a:r>
          </a:p>
          <a:p>
            <a:pPr lvl="1">
              <a:defRPr/>
            </a:pPr>
            <a:r>
              <a:rPr lang="en-GB" altLang="en-US" dirty="0"/>
              <a:t>See </a:t>
            </a:r>
            <a:r>
              <a:rPr lang="en-GB" altLang="en-US" dirty="0">
                <a:hlinkClick r:id="rId2"/>
              </a:rPr>
              <a:t>https://mentor.ieee.org/802.11/dcn/13/11-13-0230-05-0000-comment-resolution-tutorial.ppt</a:t>
            </a:r>
            <a:r>
              <a:rPr lang="en-GB" altLang="en-US" dirty="0"/>
              <a:t> </a:t>
            </a:r>
          </a:p>
          <a:p>
            <a:pPr lvl="1">
              <a:defRPr/>
            </a:pPr>
            <a:r>
              <a:rPr lang="en-US" altLang="en-US" dirty="0"/>
              <a:t>See </a:t>
            </a:r>
            <a:r>
              <a:rPr lang="en-US" altLang="en-US" dirty="0">
                <a:hlinkClick r:id="rId3"/>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4"/>
              </a:rPr>
              <a:t>https://mentor.ieee.org/802.11/dcn/18/11-18-0237-00-000m-cid-177.docx</a:t>
            </a:r>
            <a:r>
              <a:rPr lang="en-GB" altLang="en-US" dirty="0"/>
              <a:t> </a:t>
            </a:r>
          </a:p>
          <a:p>
            <a:pPr lvl="1">
              <a:defRPr/>
            </a:pPr>
            <a:r>
              <a:rPr lang="en-GB" altLang="en-US" dirty="0">
                <a:hlinkClick r:id="rId5"/>
              </a:rPr>
              <a:t>https://mentor.ieee.org/802.11/dcn/18/11-18-0930-00-000m-cid-1007.docx</a:t>
            </a:r>
            <a:r>
              <a:rPr lang="en-GB" altLang="en-US" dirty="0"/>
              <a:t> </a:t>
            </a:r>
          </a:p>
          <a:p>
            <a:pPr lvl="1">
              <a:defRPr/>
            </a:pPr>
            <a:r>
              <a:rPr lang="en-GB" altLang="en-US" dirty="0">
                <a:hlinkClick r:id="rId6"/>
              </a:rPr>
              <a:t>https://mentor.ieee.org/802.11/dcn/18/11-18-0669-04-000m-revmd-mac-comments-assigned-to-hamilton.docx</a:t>
            </a:r>
            <a:endParaRPr lang="en-GB" altLang="en-US" dirty="0"/>
          </a:p>
          <a:p>
            <a:pPr lvl="1">
              <a:defRPr/>
            </a:pPr>
            <a:r>
              <a:rPr lang="en-GB" altLang="en-US" dirty="0">
                <a:hlinkClick r:id="rId7"/>
              </a:rPr>
              <a:t>https://mentor.ieee.org/802.11/dcn/18/11-18-1410-00-00ax-lb233-cr-spatial-reuse.docx</a:t>
            </a:r>
            <a:r>
              <a:rPr lang="en-GB" altLang="en-US" dirty="0"/>
              <a:t> </a:t>
            </a:r>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17411" name="Title 2"/>
          <p:cNvSpPr>
            <a:spLocks noGrp="1"/>
          </p:cNvSpPr>
          <p:nvPr>
            <p:ph type="title"/>
          </p:nvPr>
        </p:nvSpPr>
        <p:spPr/>
        <p:txBody>
          <a:bodyPr/>
          <a:lstStyle/>
          <a:p>
            <a:r>
              <a:rPr lang="en-GB" altLang="en-US" dirty="0"/>
              <a:t> Comment Resolution Resources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28</a:t>
            </a:fld>
            <a:endParaRPr lang="en-US"/>
          </a:p>
        </p:txBody>
      </p:sp>
    </p:spTree>
    <p:extLst>
      <p:ext uri="{BB962C8B-B14F-4D97-AF65-F5344CB8AC3E}">
        <p14:creationId xmlns:p14="http://schemas.microsoft.com/office/powerpoint/2010/main" val="378399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a:t>WG11 templates</a:t>
            </a:r>
          </a:p>
          <a:p>
            <a:pPr lvl="1">
              <a:defRPr/>
            </a:pPr>
            <a:r>
              <a:rPr lang="en-GB" altLang="en-US" dirty="0"/>
              <a:t>Motions: </a:t>
            </a:r>
            <a:r>
              <a:rPr lang="en-GB" altLang="en-US"/>
              <a:t>see </a:t>
            </a:r>
            <a:r>
              <a:rPr lang="en-GB" altLang="en-US">
                <a:hlinkClick r:id="rId2"/>
              </a:rPr>
              <a:t>https://mentor.ieee.org/802.11/dcn/22/11-22-1967-01-0000-working-group-motions-templates.pptx</a:t>
            </a:r>
            <a:r>
              <a:rPr lang="en-GB" altLang="en-US"/>
              <a:t> </a:t>
            </a:r>
            <a:endParaRPr lang="en-GB" altLang="en-US" dirty="0"/>
          </a:p>
          <a:p>
            <a:pPr lvl="1">
              <a:defRPr/>
            </a:pPr>
            <a:r>
              <a:rPr lang="en-GB" altLang="en-US" dirty="0"/>
              <a:t>Liaison: see </a:t>
            </a:r>
            <a:r>
              <a:rPr lang="en-GB" altLang="en-US" dirty="0">
                <a:hlinkClick r:id="rId3"/>
              </a:rPr>
              <a:t>https://grouper.ieee.org/groups/802/11/Rules/2018-03 Liaison submission template.docx</a:t>
            </a:r>
            <a:r>
              <a:rPr lang="en-GB" altLang="en-US" dirty="0"/>
              <a:t> </a:t>
            </a:r>
          </a:p>
          <a:p>
            <a:pPr>
              <a:defRPr/>
            </a:pPr>
            <a:r>
              <a:rPr lang="en-GB" altLang="en-US" dirty="0"/>
              <a:t>802 LMSC templates</a:t>
            </a:r>
          </a:p>
          <a:p>
            <a:pPr lvl="1">
              <a:defRPr/>
            </a:pPr>
            <a:r>
              <a:rPr lang="en-GB" altLang="en-US" dirty="0"/>
              <a:t>Motions: </a:t>
            </a:r>
            <a:r>
              <a:rPr lang="en-GB" altLang="en-US" dirty="0">
                <a:hlinkClick r:id="rId4"/>
              </a:rPr>
              <a:t>https://mentor.ieee.org/802-ec/dcn/16/ec-16-0170-04-00EC-802-ec-motion-template.pptx</a:t>
            </a:r>
            <a:r>
              <a:rPr lang="en-GB" altLang="en-US" dirty="0"/>
              <a:t> </a:t>
            </a:r>
          </a:p>
          <a:p>
            <a:pPr lvl="1">
              <a:defRPr/>
            </a:pPr>
            <a:r>
              <a:rPr lang="en-GB" altLang="en-US" dirty="0"/>
              <a:t>CSD: </a:t>
            </a:r>
            <a:r>
              <a:rPr lang="en-GB" altLang="en-US" dirty="0">
                <a:hlinkClick r:id="rId5"/>
              </a:rPr>
              <a:t>https://mentor.ieee.org/802-ec/dcn/18/ec-18-0064-01-0PNP-csd-template-in-doc-format.doc</a:t>
            </a:r>
            <a:r>
              <a:rPr lang="en-GB" altLang="en-US" dirty="0"/>
              <a:t> </a:t>
            </a:r>
          </a:p>
          <a:p>
            <a:pPr lvl="1">
              <a:defRPr/>
            </a:pPr>
            <a:r>
              <a:rPr lang="en-GB" altLang="en-US" dirty="0"/>
              <a:t>Liaison: </a:t>
            </a:r>
            <a:r>
              <a:rPr lang="en-GB" altLang="en-US" dirty="0">
                <a:hlinkClick r:id="rId6"/>
              </a:rPr>
              <a:t>https://mentor.ieee.org/802-ec/dcn/17/ec-17-0012-01-00EC-802-liaison-template.docx</a:t>
            </a:r>
            <a:r>
              <a:rPr lang="en-GB" altLang="en-US" dirty="0"/>
              <a:t> </a:t>
            </a:r>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17411" name="Title 2"/>
          <p:cNvSpPr>
            <a:spLocks noGrp="1"/>
          </p:cNvSpPr>
          <p:nvPr>
            <p:ph type="title"/>
          </p:nvPr>
        </p:nvSpPr>
        <p:spPr/>
        <p:txBody>
          <a:bodyPr/>
          <a:lstStyle/>
          <a:p>
            <a:r>
              <a:rPr lang="en-GB" altLang="en-US" dirty="0"/>
              <a:t> Motion and other templates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29</a:t>
            </a:fld>
            <a:endParaRPr lang="en-US"/>
          </a:p>
        </p:txBody>
      </p:sp>
    </p:spTree>
    <p:extLst>
      <p:ext uri="{BB962C8B-B14F-4D97-AF65-F5344CB8AC3E}">
        <p14:creationId xmlns:p14="http://schemas.microsoft.com/office/powerpoint/2010/main" val="373395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M1.3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spTree>
    <p:extLst>
      <p:ext uri="{BB962C8B-B14F-4D97-AF65-F5344CB8AC3E}">
        <p14:creationId xmlns:p14="http://schemas.microsoft.com/office/powerpoint/2010/main" val="183825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t>M2.2.1 Summary of Liaisons </a:t>
            </a:r>
          </a:p>
        </p:txBody>
      </p:sp>
      <p:sp>
        <p:nvSpPr>
          <p:cNvPr id="2" name="Content Placeholder 1"/>
          <p:cNvSpPr>
            <a:spLocks noGrp="1"/>
          </p:cNvSpPr>
          <p:nvPr>
            <p:ph idx="1"/>
          </p:nvPr>
        </p:nvSpPr>
        <p:spPr>
          <a:xfrm>
            <a:off x="929218" y="1903416"/>
            <a:ext cx="10363200" cy="4268784"/>
          </a:xfrm>
        </p:spPr>
        <p:txBody>
          <a:bodyPr/>
          <a:lstStyle/>
          <a:p>
            <a:pPr marL="0" indent="0">
              <a:buNone/>
            </a:pPr>
            <a:r>
              <a:rPr lang="en-US" sz="2000" dirty="0"/>
              <a:t>Liaisons received since March 2024:</a:t>
            </a:r>
          </a:p>
          <a:p>
            <a:pPr marL="0" indent="0">
              <a:buNone/>
            </a:pPr>
            <a:endParaRPr lang="en-US" sz="1100" dirty="0"/>
          </a:p>
          <a:p>
            <a:pPr marL="0" indent="0">
              <a:buNone/>
            </a:pPr>
            <a:r>
              <a:rPr lang="en-US" sz="2000" dirty="0"/>
              <a:t>From </a:t>
            </a:r>
            <a:r>
              <a:rPr lang="en-GB" sz="1800" dirty="0">
                <a:effectLst/>
                <a:latin typeface="Times New Roman" panose="02020603050405020304" pitchFamily="18" charset="0"/>
                <a:ea typeface="Times New Roman" panose="02020603050405020304" pitchFamily="18" charset="0"/>
              </a:rPr>
              <a:t>ITU-T Study Group 15 </a:t>
            </a:r>
            <a:r>
              <a:rPr lang="en-GB" sz="1800" dirty="0">
                <a:latin typeface="Times New Roman" panose="02020603050405020304" pitchFamily="18" charset="0"/>
                <a:ea typeface="Times New Roman" panose="02020603050405020304" pitchFamily="18" charset="0"/>
              </a:rPr>
              <a:t>re: a planned fibre to the room workshop in 2024 July </a:t>
            </a:r>
            <a:r>
              <a:rPr lang="en-US" sz="1800" dirty="0"/>
              <a:t>(</a:t>
            </a:r>
            <a:r>
              <a:rPr lang="en-US" sz="1800" dirty="0">
                <a:hlinkClick r:id="rId3"/>
              </a:rPr>
              <a:t>11-24/0745r0</a:t>
            </a:r>
            <a:r>
              <a:rPr lang="en-US" sz="1800" dirty="0"/>
              <a:t>)</a:t>
            </a:r>
            <a:r>
              <a:rPr lang="en-GB" sz="1800" dirty="0">
                <a:latin typeface="Times New Roman" panose="02020603050405020304" pitchFamily="18" charset="0"/>
                <a:ea typeface="Times New Roman" panose="02020603050405020304" pitchFamily="18" charset="0"/>
              </a:rPr>
              <a:t>:</a:t>
            </a:r>
          </a:p>
          <a:p>
            <a:pPr marL="0" indent="0">
              <a:buNone/>
            </a:pPr>
            <a:endParaRPr lang="en-GB" sz="1800" dirty="0">
              <a:latin typeface="Times New Roman" panose="02020603050405020304" pitchFamily="18" charset="0"/>
              <a:ea typeface="Times New Roman" panose="02020603050405020304" pitchFamily="18" charset="0"/>
            </a:endParaRPr>
          </a:p>
          <a:p>
            <a:pPr marL="0" indent="0">
              <a:buNone/>
            </a:pPr>
            <a:r>
              <a:rPr lang="en-US" sz="2000" dirty="0"/>
              <a:t>The 4th joint workshop on </a:t>
            </a:r>
            <a:r>
              <a:rPr lang="en-US" sz="2000" dirty="0" err="1"/>
              <a:t>fibre</a:t>
            </a:r>
            <a:r>
              <a:rPr lang="en-US" sz="2000" dirty="0"/>
              <a:t>-to-the-room will be held from 8 am until noon Montreal time (2 pm – 6 pm Geneva time) Wednesday July 10 during the ITU-T SG15 meeting. Both in-person and virtual participation will be supported.</a:t>
            </a:r>
          </a:p>
          <a:p>
            <a:pPr marL="0" indent="0">
              <a:buNone/>
            </a:pPr>
            <a:endParaRPr lang="en-US" sz="2000" dirty="0"/>
          </a:p>
          <a:p>
            <a:pPr marL="0" indent="0">
              <a:buNone/>
            </a:pPr>
            <a:r>
              <a:rPr lang="en-US" sz="2000" dirty="0"/>
              <a:t>Liaisons website, see </a:t>
            </a:r>
            <a:r>
              <a:rPr lang="en-US" sz="2000" dirty="0">
                <a:hlinkClick r:id="rId4"/>
              </a:rPr>
              <a:t>https://grouper.ieee.org/groups/802/11/Liaisons/Liaisons-and-External-Communications.html</a:t>
            </a:r>
            <a:r>
              <a:rPr lang="en-US" sz="2000" dirty="0"/>
              <a:t> </a:t>
            </a:r>
          </a:p>
          <a:p>
            <a:pPr marL="0" indent="0">
              <a:buNone/>
            </a:pPr>
            <a:endParaRPr lang="en-GB" sz="2000" dirty="0"/>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Tree>
    <p:extLst>
      <p:ext uri="{BB962C8B-B14F-4D97-AF65-F5344CB8AC3E}">
        <p14:creationId xmlns:p14="http://schemas.microsoft.com/office/powerpoint/2010/main" val="98472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a:t>M2.3 Recent and anticipated 802 EC actions</a:t>
            </a:r>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sp>
        <p:nvSpPr>
          <p:cNvPr id="7" name="Content Placeholder 2"/>
          <p:cNvSpPr>
            <a:spLocks noGrp="1"/>
          </p:cNvSpPr>
          <p:nvPr>
            <p:ph sz="half" idx="1"/>
          </p:nvPr>
        </p:nvSpPr>
        <p:spPr>
          <a:xfrm>
            <a:off x="799100" y="1752600"/>
            <a:ext cx="10859500" cy="4343400"/>
          </a:xfrm>
        </p:spPr>
        <p:txBody>
          <a:bodyPr/>
          <a:lstStyle/>
          <a:p>
            <a:pPr marL="0" indent="0">
              <a:buNone/>
            </a:pPr>
            <a:r>
              <a:rPr lang="en-US" altLang="en-US" sz="2400" dirty="0"/>
              <a:t>March 2024 </a:t>
            </a:r>
          </a:p>
          <a:p>
            <a:pPr marL="0" indent="0">
              <a:buNone/>
            </a:pPr>
            <a:r>
              <a:rPr lang="en-US" altLang="en-US" sz="2400" b="0" dirty="0"/>
              <a:t>P802.11bf (Sensing) PAR Modification</a:t>
            </a:r>
          </a:p>
          <a:p>
            <a:pPr marL="0" indent="0">
              <a:buNone/>
            </a:pPr>
            <a:r>
              <a:rPr lang="en-US" altLang="en-US" sz="2400" b="0" dirty="0"/>
              <a:t>P802.11bp (Ambient Power) PAR and CSD</a:t>
            </a:r>
          </a:p>
          <a:p>
            <a:pPr marL="0" indent="0">
              <a:buNone/>
            </a:pPr>
            <a:endParaRPr lang="en-US" altLang="en-US" sz="2400" b="0" dirty="0"/>
          </a:p>
          <a:p>
            <a:pPr marL="0" indent="0">
              <a:buNone/>
            </a:pPr>
            <a:r>
              <a:rPr lang="en-US" altLang="en-US" sz="2400" dirty="0"/>
              <a:t>July 2024</a:t>
            </a:r>
          </a:p>
          <a:p>
            <a:pPr marL="0" indent="0">
              <a:buNone/>
            </a:pPr>
            <a:r>
              <a:rPr lang="en-US" altLang="en-US" sz="2400" b="0" dirty="0"/>
              <a:t>P802.11bf (Sensing) PAR Extension</a:t>
            </a:r>
          </a:p>
          <a:p>
            <a:pPr marL="0" indent="0">
              <a:buNone/>
            </a:pPr>
            <a:endParaRPr lang="en-US" altLang="en-US" dirty="0"/>
          </a:p>
          <a:p>
            <a:pPr marL="0" indent="0">
              <a:buNone/>
            </a:pPr>
            <a:endParaRPr lang="en-US" altLang="en-US" dirty="0"/>
          </a:p>
          <a:p>
            <a:pPr marL="0" indent="0">
              <a:buNone/>
            </a:pPr>
            <a:endParaRPr lang="en-US" altLang="en-US" b="0" dirty="0"/>
          </a:p>
          <a:p>
            <a:pPr marL="0" indent="0">
              <a:buNone/>
            </a:pPr>
            <a:endParaRPr lang="en-US" altLang="en-US" b="0" dirty="0"/>
          </a:p>
          <a:p>
            <a:pPr marL="0" indent="0">
              <a:buNone/>
            </a:pPr>
            <a:endParaRPr lang="en-US" altLang="en-US" sz="2800" dirty="0"/>
          </a:p>
        </p:txBody>
      </p:sp>
    </p:spTree>
    <p:extLst>
      <p:ext uri="{BB962C8B-B14F-4D97-AF65-F5344CB8AC3E}">
        <p14:creationId xmlns:p14="http://schemas.microsoft.com/office/powerpoint/2010/main" val="342979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a:t>M2.3 IEEE-SA Standards Board (SASB)</a:t>
            </a:r>
          </a:p>
        </p:txBody>
      </p:sp>
      <p:sp>
        <p:nvSpPr>
          <p:cNvPr id="15363" name="Content Placeholder 2"/>
          <p:cNvSpPr>
            <a:spLocks noGrp="1"/>
          </p:cNvSpPr>
          <p:nvPr>
            <p:ph idx="1"/>
          </p:nvPr>
        </p:nvSpPr>
        <p:spPr>
          <a:xfrm>
            <a:off x="894127" y="1600200"/>
            <a:ext cx="10363200" cy="4648200"/>
          </a:xfrm>
        </p:spPr>
        <p:txBody>
          <a:bodyPr/>
          <a:lstStyle/>
          <a:p>
            <a:pPr marL="0" indent="0">
              <a:buNone/>
            </a:pPr>
            <a:endParaRPr lang="en-US" altLang="en-US" sz="2800" dirty="0"/>
          </a:p>
          <a:p>
            <a:pPr marL="0" indent="0">
              <a:buNone/>
            </a:pPr>
            <a:r>
              <a:rPr lang="en-US" altLang="en-US" sz="2800" dirty="0"/>
              <a:t>March 19-21, 2024 –</a:t>
            </a:r>
            <a:r>
              <a:rPr lang="en-US" altLang="en-US" sz="2800" dirty="0" err="1"/>
              <a:t>NesCom</a:t>
            </a:r>
            <a:r>
              <a:rPr lang="en-US" altLang="en-US" sz="2800" dirty="0"/>
              <a:t>/SASB</a:t>
            </a:r>
          </a:p>
          <a:p>
            <a:pPr marL="0" indent="0">
              <a:buNone/>
            </a:pPr>
            <a:r>
              <a:rPr lang="en-US" altLang="en-US" sz="2800" b="0" dirty="0"/>
              <a:t>P802.11bf (Sensing) PAR Modification</a:t>
            </a:r>
          </a:p>
          <a:p>
            <a:pPr marL="0" indent="0">
              <a:buNone/>
            </a:pPr>
            <a:r>
              <a:rPr lang="en-US" altLang="en-US" sz="2800" b="0" dirty="0"/>
              <a:t>P802.11bp (Ambient Power) PAR and CSD</a:t>
            </a:r>
          </a:p>
          <a:p>
            <a:pPr marL="0" indent="0">
              <a:buNone/>
            </a:pPr>
            <a:endParaRPr lang="en-US" altLang="en-US" sz="2800" b="0" dirty="0"/>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71770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M3.1 802.11 Working Group Session Documents</a:t>
            </a:r>
          </a:p>
        </p:txBody>
      </p:sp>
      <p:sp>
        <p:nvSpPr>
          <p:cNvPr id="3" name="Date Placeholder 2"/>
          <p:cNvSpPr>
            <a:spLocks noGrp="1"/>
          </p:cNvSpPr>
          <p:nvPr>
            <p:ph type="dt" sz="half" idx="10"/>
          </p:nvPr>
        </p:nvSpPr>
        <p:spPr/>
        <p:txBody>
          <a:bodyPr/>
          <a:lstStyle/>
          <a:p>
            <a:pPr>
              <a:defRPr/>
            </a:pPr>
            <a:r>
              <a:rPr lang="en-US"/>
              <a:t>May 2024</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8" name="Table 7"/>
          <p:cNvGraphicFramePr>
            <a:graphicFrameLocks noGrp="1"/>
          </p:cNvGraphicFramePr>
          <p:nvPr>
            <p:extLst>
              <p:ext uri="{D42A27DB-BD31-4B8C-83A1-F6EECF244321}">
                <p14:modId xmlns:p14="http://schemas.microsoft.com/office/powerpoint/2010/main" val="1779171389"/>
              </p:ext>
            </p:extLst>
          </p:nvPr>
        </p:nvGraphicFramePr>
        <p:xfrm>
          <a:off x="914400" y="1828802"/>
          <a:ext cx="9639831" cy="3914524"/>
        </p:xfrm>
        <a:graphic>
          <a:graphicData uri="http://schemas.openxmlformats.org/drawingml/2006/table">
            <a:tbl>
              <a:tblPr/>
              <a:tblGrid>
                <a:gridCol w="3620031">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52674">
                <a:tc>
                  <a:txBody>
                    <a:bodyPr/>
                    <a:lstStyle/>
                    <a:p>
                      <a:pPr algn="l" fontAlgn="b"/>
                      <a:r>
                        <a:rPr lang="en-US" sz="2000" b="1" i="1" u="none" strike="noStrike">
                          <a:effectLst/>
                          <a:latin typeface="Arial" panose="020B0604020202020204" pitchFamily="34" charset="0"/>
                        </a:rPr>
                        <a:t>WG Session Reports</a:t>
                      </a:r>
                    </a:p>
                  </a:txBody>
                  <a:tcPr marL="0" marR="0" marT="0" marB="0" anchor="b">
                    <a:lnL>
                      <a:noFill/>
                    </a:lnL>
                    <a:lnR>
                      <a:noFill/>
                    </a:lnR>
                    <a:lnT>
                      <a:noFill/>
                    </a:lnT>
                    <a:lnB>
                      <a:noFill/>
                    </a:lnB>
                    <a:solidFill>
                      <a:srgbClr val="FFCCFF"/>
                    </a:solidFill>
                  </a:tcPr>
                </a:tc>
                <a:tc>
                  <a:txBody>
                    <a:bodyPr/>
                    <a:lstStyle/>
                    <a:p>
                      <a:pPr algn="l" fontAlgn="b"/>
                      <a:r>
                        <a:rPr lang="en-US" sz="2000" b="0" i="1" u="sng" strike="noStrike">
                          <a:solidFill>
                            <a:srgbClr val="0000D4"/>
                          </a:solidFill>
                          <a:effectLst/>
                          <a:latin typeface="Arial" panose="020B0604020202020204" pitchFamily="34" charset="0"/>
                        </a:rPr>
                        <a:t> </a:t>
                      </a: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0"/>
                  </a:ext>
                </a:extLst>
              </a:tr>
              <a:tr h="352674">
                <a:tc>
                  <a:txBody>
                    <a:bodyPr/>
                    <a:lstStyle/>
                    <a:p>
                      <a:pPr algn="l" fontAlgn="b"/>
                      <a:r>
                        <a:rPr lang="en-US" sz="2000" b="0" i="0" u="none" strike="noStrike" dirty="0">
                          <a:solidFill>
                            <a:srgbClr val="323232"/>
                          </a:solidFill>
                          <a:effectLst/>
                          <a:latin typeface="Arial" panose="020B0604020202020204" pitchFamily="34" charset="0"/>
                        </a:rPr>
                        <a:t>WG Agenda</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3"/>
                        </a:rPr>
                        <a:t>https://mentor.ieee.org/802.11/dcn/24/11-24-0704</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1"/>
                  </a:ext>
                </a:extLst>
              </a:tr>
              <a:tr h="352674">
                <a:tc>
                  <a:txBody>
                    <a:bodyPr/>
                    <a:lstStyle/>
                    <a:p>
                      <a:pPr algn="l" fontAlgn="b"/>
                      <a:r>
                        <a:rPr lang="en-US" sz="2000" b="0" i="0" u="none" strike="noStrike">
                          <a:solidFill>
                            <a:srgbClr val="323232"/>
                          </a:solidFill>
                          <a:effectLst/>
                          <a:latin typeface="Arial" panose="020B0604020202020204" pitchFamily="34" charset="0"/>
                        </a:rPr>
                        <a:t>Opening report</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4"/>
                        </a:rPr>
                        <a:t>https://mentor.ieee.org/802.11/dcn/24/11-24-0707</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352674">
                <a:tc>
                  <a:txBody>
                    <a:bodyPr/>
                    <a:lstStyle/>
                    <a:p>
                      <a:pPr algn="l" fontAlgn="b"/>
                      <a:r>
                        <a:rPr lang="en-US" sz="2000" b="0" i="0" u="none" strike="noStrike">
                          <a:solidFill>
                            <a:srgbClr val="323232"/>
                          </a:solidFill>
                          <a:effectLst/>
                          <a:latin typeface="Arial" panose="020B0604020202020204" pitchFamily="34" charset="0"/>
                        </a:rPr>
                        <a:t>Snapshot slides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5"/>
                        </a:rPr>
                        <a:t>https://mentor.ieee.org/802.11/dcn/24/11-24-0709</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3"/>
                  </a:ext>
                </a:extLst>
              </a:tr>
              <a:tr h="394166">
                <a:tc>
                  <a:txBody>
                    <a:bodyPr/>
                    <a:lstStyle/>
                    <a:p>
                      <a:pPr algn="l" fontAlgn="b"/>
                      <a:r>
                        <a:rPr lang="en-US" sz="2000" b="0" i="0" u="none" strike="noStrike">
                          <a:solidFill>
                            <a:srgbClr val="323232"/>
                          </a:solidFill>
                          <a:effectLst/>
                          <a:latin typeface="Arial" panose="020B0604020202020204" pitchFamily="34" charset="0"/>
                        </a:rPr>
                        <a:t>1</a:t>
                      </a:r>
                      <a:r>
                        <a:rPr lang="en-US" sz="2000" b="0" i="0" u="none" strike="noStrike" baseline="30000">
                          <a:solidFill>
                            <a:srgbClr val="323232"/>
                          </a:solidFill>
                          <a:effectLst/>
                          <a:latin typeface="Arial" panose="020B0604020202020204" pitchFamily="34" charset="0"/>
                        </a:rPr>
                        <a:t>st</a:t>
                      </a:r>
                      <a:r>
                        <a:rPr lang="en-US"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6"/>
                        </a:rPr>
                        <a:t>https://mentor.ieee.org/802.11/dcn/24/11-24-0727</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394166">
                <a:tc>
                  <a:txBody>
                    <a:bodyPr/>
                    <a:lstStyle/>
                    <a:p>
                      <a:pPr algn="l" fontAlgn="b"/>
                      <a:r>
                        <a:rPr lang="en-US" sz="2000" b="0" i="0" u="none" strike="noStrike">
                          <a:solidFill>
                            <a:srgbClr val="323232"/>
                          </a:solidFill>
                          <a:effectLst/>
                          <a:latin typeface="Arial" panose="020B0604020202020204" pitchFamily="34" charset="0"/>
                        </a:rPr>
                        <a:t>2</a:t>
                      </a:r>
                      <a:r>
                        <a:rPr lang="en-US" sz="2000" b="0" i="0" u="none" strike="noStrike" baseline="30000">
                          <a:solidFill>
                            <a:srgbClr val="323232"/>
                          </a:solidFill>
                          <a:effectLst/>
                          <a:latin typeface="Arial" panose="020B0604020202020204" pitchFamily="34" charset="0"/>
                        </a:rPr>
                        <a:t>nd</a:t>
                      </a:r>
                      <a:r>
                        <a:rPr lang="en-US"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7"/>
                        </a:rPr>
                        <a:t>https://mentor.ieee.org/802.11/dcn/24/11-24-0712</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5"/>
                  </a:ext>
                </a:extLst>
              </a:tr>
              <a:tr h="352674">
                <a:tc>
                  <a:txBody>
                    <a:bodyPr/>
                    <a:lstStyle/>
                    <a:p>
                      <a:pPr algn="l" fontAlgn="b"/>
                      <a:r>
                        <a:rPr lang="en-US" sz="2000" b="0" i="0" u="none" strike="noStrike">
                          <a:solidFill>
                            <a:srgbClr val="323232"/>
                          </a:solidFill>
                          <a:effectLst/>
                          <a:latin typeface="Arial" panose="020B0604020202020204" pitchFamily="34" charset="0"/>
                        </a:rPr>
                        <a:t>Treasurer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a:solidFill>
                            <a:srgbClr val="0000D4"/>
                          </a:solidFill>
                          <a:effectLst/>
                          <a:latin typeface="Arial" panose="020B0604020202020204" pitchFamily="34" charset="0"/>
                          <a:hlinkClick r:id="rId8"/>
                        </a:rPr>
                        <a:t>https://mentor.ieee.org/802-ec/dcn/24/ec-24-0007</a:t>
                      </a:r>
                      <a:endParaRPr lang="en-US"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267696">
                <a:tc>
                  <a:txBody>
                    <a:bodyPr/>
                    <a:lstStyle/>
                    <a:p>
                      <a:pPr algn="l" fontAlgn="b"/>
                      <a:r>
                        <a:rPr lang="en-US" sz="2000" b="0" i="0" u="none" strike="noStrike">
                          <a:solidFill>
                            <a:srgbClr val="323232"/>
                          </a:solidFill>
                          <a:effectLst/>
                          <a:latin typeface="Arial" panose="020B0604020202020204" pitchFamily="34" charset="0"/>
                        </a:rPr>
                        <a:t>Chair's Supplementary Material</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9"/>
                        </a:rPr>
                        <a:t>https://mentor.ieee.org/802.11/dcn/24/11-24-0708</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7"/>
                  </a:ext>
                </a:extLst>
              </a:tr>
              <a:tr h="352674">
                <a:tc>
                  <a:txBody>
                    <a:bodyPr/>
                    <a:lstStyle/>
                    <a:p>
                      <a:pPr algn="l" fontAlgn="b"/>
                      <a:r>
                        <a:rPr lang="en-US" sz="2000" b="0" i="0" u="none" strike="noStrike">
                          <a:solidFill>
                            <a:srgbClr val="323232"/>
                          </a:solidFill>
                          <a:effectLst/>
                          <a:latin typeface="Arial" panose="020B0604020202020204" pitchFamily="34" charset="0"/>
                        </a:rPr>
                        <a:t>Motions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0"/>
                        </a:rPr>
                        <a:t>https://mentor.ieee.org/802.11/dcn/24/11-24-0713</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352674">
                <a:tc>
                  <a:txBody>
                    <a:bodyPr/>
                    <a:lstStyle/>
                    <a:p>
                      <a:pPr algn="l" fontAlgn="b"/>
                      <a:r>
                        <a:rPr lang="en-US" sz="2000" b="0" i="0" u="none" strike="noStrike">
                          <a:solidFill>
                            <a:srgbClr val="323232"/>
                          </a:solidFill>
                          <a:effectLst/>
                          <a:latin typeface="Arial" panose="020B0604020202020204" pitchFamily="34" charset="0"/>
                        </a:rPr>
                        <a:t>Session report</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1"/>
                        </a:rPr>
                        <a:t>https://mentor.ieee.org/802.11/dcn/24/11-24-0710</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9"/>
                  </a:ext>
                </a:extLst>
              </a:tr>
              <a:tr h="352674">
                <a:tc>
                  <a:txBody>
                    <a:bodyPr/>
                    <a:lstStyle/>
                    <a:p>
                      <a:pPr algn="l" fontAlgn="b"/>
                      <a:r>
                        <a:rPr lang="en-US" sz="2000" b="0" i="0" u="none" strike="noStrike">
                          <a:solidFill>
                            <a:srgbClr val="323232"/>
                          </a:solidFill>
                          <a:effectLst/>
                          <a:latin typeface="Arial" panose="020B0604020202020204" pitchFamily="34" charset="0"/>
                        </a:rPr>
                        <a:t>Previous Session Minutes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2"/>
                        </a:rPr>
                        <a:t>https://mentor.ieee.org/802.11/dcn/24/11-24-0448</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Tree>
    <p:extLst>
      <p:ext uri="{BB962C8B-B14F-4D97-AF65-F5344CB8AC3E}">
        <p14:creationId xmlns:p14="http://schemas.microsoft.com/office/powerpoint/2010/main" val="171124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Joint meetings and Reciprocal Credit</a:t>
            </a:r>
          </a:p>
        </p:txBody>
      </p:sp>
      <p:sp>
        <p:nvSpPr>
          <p:cNvPr id="13315" name="Content Placeholder 6"/>
          <p:cNvSpPr>
            <a:spLocks noGrp="1"/>
          </p:cNvSpPr>
          <p:nvPr>
            <p:ph idx="1"/>
          </p:nvPr>
        </p:nvSpPr>
        <p:spPr>
          <a:xfrm>
            <a:off x="914400" y="1981200"/>
            <a:ext cx="10363200" cy="4343400"/>
          </a:xfrm>
        </p:spPr>
        <p:txBody>
          <a:bodyPr/>
          <a:lstStyle/>
          <a:p>
            <a:r>
              <a:rPr lang="en-GB" altLang="en-US" dirty="0"/>
              <a:t>Reciprocal credit is provided to 802.11 voters for attendance at:  802.18 (.11 credit for .18 attendance and .18 credit for the .11 attendance during the 2 .18 timeslots), 802.19, 802.24, 802.1, and the 802 JTC1 SC.</a:t>
            </a:r>
          </a:p>
          <a:p>
            <a:pPr marL="457200" lvl="1" indent="0">
              <a:buNone/>
            </a:pPr>
            <a:endParaRPr lang="en-GB" altLang="en-US" dirty="0"/>
          </a:p>
          <a:p>
            <a:r>
              <a:rPr lang="en-US" altLang="en-US" dirty="0"/>
              <a:t>For the May 2024 session, reciprocal credit is given for other WG/TAG meetings which occur during the WG11 session, Monday May 13, 2024 10:30 am Warsaw time to Friday, May 17, 2024 noon Warsaw time. </a:t>
            </a:r>
          </a:p>
          <a:p>
            <a:endParaRPr lang="en-US" altLang="en-US" dirty="0"/>
          </a:p>
          <a:p>
            <a:r>
              <a:rPr lang="en-US" altLang="en-US" dirty="0"/>
              <a:t>The </a:t>
            </a:r>
            <a:r>
              <a:rPr lang="en-US" altLang="en-US" u="sng" dirty="0"/>
              <a:t>May</a:t>
            </a:r>
            <a:r>
              <a:rPr lang="en-US" altLang="en-US" dirty="0"/>
              <a:t> 2024 in-person and electronic meeting DOES count towards voting credit. NOTE: 12 meeting slots required for 75%.</a:t>
            </a:r>
            <a:endParaRPr lang="en-GB" altLang="en-US" dirty="0"/>
          </a:p>
          <a:p>
            <a:pPr marL="0" indent="0">
              <a:buNone/>
            </a:pPr>
            <a:endParaRPr lang="en-GB" altLang="en-US" dirty="0"/>
          </a:p>
          <a:p>
            <a:pPr marL="0" indent="0">
              <a:buNone/>
            </a:pPr>
            <a:endParaRPr lang="en-GB" altLang="en-US" sz="1800" b="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72363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M3.2 802.18 details</a:t>
            </a:r>
          </a:p>
        </p:txBody>
      </p:sp>
      <p:sp>
        <p:nvSpPr>
          <p:cNvPr id="13315" name="Content Placeholder 6"/>
          <p:cNvSpPr>
            <a:spLocks noGrp="1"/>
          </p:cNvSpPr>
          <p:nvPr>
            <p:ph idx="1"/>
          </p:nvPr>
        </p:nvSpPr>
        <p:spPr>
          <a:xfrm>
            <a:off x="914400" y="1981200"/>
            <a:ext cx="10591800" cy="4114800"/>
          </a:xfrm>
        </p:spPr>
        <p:txBody>
          <a:bodyPr/>
          <a:lstStyle/>
          <a:p>
            <a:pPr>
              <a:spcBef>
                <a:spcPts val="0"/>
              </a:spcBef>
              <a:buFont typeface="Arial" panose="020B0604020202020204" pitchFamily="34" charset="0"/>
              <a:buChar char="•"/>
            </a:pPr>
            <a:r>
              <a:rPr lang="en-US" dirty="0"/>
              <a:t>Agenda:   See </a:t>
            </a:r>
            <a:r>
              <a:rPr lang="en-US" dirty="0">
                <a:hlinkClick r:id="rId2"/>
              </a:rPr>
              <a:t>https://mentor.ieee.org/802.18/documents</a:t>
            </a:r>
            <a:r>
              <a:rPr lang="en-US" dirty="0"/>
              <a:t> </a:t>
            </a:r>
          </a:p>
          <a:p>
            <a:pPr>
              <a:spcBef>
                <a:spcPts val="0"/>
              </a:spcBef>
              <a:buFont typeface="Arial" panose="020B0604020202020204" pitchFamily="34" charset="0"/>
              <a:buChar char="•"/>
            </a:pPr>
            <a:r>
              <a:rPr lang="en-US" altLang="en-US" dirty="0"/>
              <a:t>Meeting times: Tuesday 2024-05-14 AM2 and Thursday 2024-05-16 AM1, see </a:t>
            </a:r>
            <a:r>
              <a:rPr lang="en-US" altLang="en-US" dirty="0">
                <a:hlinkClick r:id="rId3"/>
              </a:rPr>
              <a:t>https://www.ieee802.org/18/</a:t>
            </a:r>
            <a:r>
              <a:rPr lang="en-US" altLang="en-US" dirty="0"/>
              <a:t> and </a:t>
            </a:r>
            <a:r>
              <a:rPr lang="en-US" altLang="en-US" dirty="0">
                <a:hlinkClick r:id="rId4"/>
              </a:rPr>
              <a:t>https://ieee802.org/802tele_calendar.html</a:t>
            </a:r>
            <a:r>
              <a:rPr lang="en-US" altLang="en-US" dirty="0"/>
              <a:t> </a:t>
            </a:r>
          </a:p>
          <a:p>
            <a:pPr>
              <a:spcBef>
                <a:spcPts val="0"/>
              </a:spcBef>
              <a:buFont typeface="Arial" panose="020B0604020202020204" pitchFamily="34" charset="0"/>
              <a:buChar char="•"/>
            </a:pPr>
            <a:endParaRPr lang="en-US" altLang="en-US" sz="2400" dirty="0"/>
          </a:p>
          <a:p>
            <a:pPr>
              <a:spcBef>
                <a:spcPts val="0"/>
              </a:spcBef>
              <a:buFont typeface="Arial" panose="020B0604020202020204" pitchFamily="34" charset="0"/>
              <a:buChar char="•"/>
            </a:pPr>
            <a:r>
              <a:rPr lang="en-US" altLang="en-US" dirty="0"/>
              <a:t>Discussion items of interest to 802.11 WG include</a:t>
            </a:r>
          </a:p>
          <a:p>
            <a:pPr lvl="1">
              <a:spcBef>
                <a:spcPts val="0"/>
              </a:spcBef>
              <a:buFont typeface="Arial" panose="020B0604020202020204" pitchFamily="34" charset="0"/>
              <a:buChar char="•"/>
            </a:pPr>
            <a:r>
              <a:rPr lang="en-US" altLang="en-US" dirty="0"/>
              <a:t>Invited presentation on spectrum management and regulation in Poland</a:t>
            </a:r>
          </a:p>
          <a:p>
            <a:pPr lvl="1">
              <a:spcBef>
                <a:spcPts val="0"/>
              </a:spcBef>
              <a:buFont typeface="Arial" panose="020B0604020202020204" pitchFamily="34" charset="0"/>
              <a:buChar char="•"/>
            </a:pPr>
            <a:r>
              <a:rPr lang="en-US" altLang="en-US" dirty="0"/>
              <a:t>Recent Americas, European ETSI, CEPT and Asia Pacific activities status and discussion</a:t>
            </a:r>
          </a:p>
          <a:p>
            <a:pPr lvl="1">
              <a:spcBef>
                <a:spcPts val="0"/>
              </a:spcBef>
              <a:buFont typeface="Arial" panose="020B0604020202020204" pitchFamily="34" charset="0"/>
              <a:buChar char="•"/>
            </a:pPr>
            <a:r>
              <a:rPr lang="en-US" dirty="0"/>
              <a:t>IEEE 802 ITU-R WP5A contributions</a:t>
            </a:r>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spTree>
    <p:extLst>
      <p:ext uri="{BB962C8B-B14F-4D97-AF65-F5344CB8AC3E}">
        <p14:creationId xmlns:p14="http://schemas.microsoft.com/office/powerpoint/2010/main" val="371744886"/>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969696"/>
      </a:lt2>
      <a:accent1>
        <a:srgbClr val="0070C0"/>
      </a:accent1>
      <a:accent2>
        <a:srgbClr val="FF0000"/>
      </a:accent2>
      <a:accent3>
        <a:srgbClr val="00B050"/>
      </a:accent3>
      <a:accent4>
        <a:srgbClr val="FFFF00"/>
      </a:accent4>
      <a:accent5>
        <a:srgbClr val="AAE2CA"/>
      </a:accent5>
      <a:accent6>
        <a:srgbClr val="2D2DB9"/>
      </a:accent6>
      <a:hlink>
        <a:srgbClr val="2D2DB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217750</TotalTime>
  <Words>2637</Words>
  <Application>Microsoft Office PowerPoint</Application>
  <PresentationFormat>Widescreen</PresentationFormat>
  <Paragraphs>713</Paragraphs>
  <Slides>29</Slides>
  <Notes>17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Arial</vt:lpstr>
      <vt:lpstr>Arial Narrow</vt:lpstr>
      <vt:lpstr>Calibri</vt:lpstr>
      <vt:lpstr>Segoe UI</vt:lpstr>
      <vt:lpstr>Tahoma</vt:lpstr>
      <vt:lpstr>Times New Roman</vt:lpstr>
      <vt:lpstr>Wingdings</vt:lpstr>
      <vt:lpstr>Default Design</vt:lpstr>
      <vt:lpstr>Custom Design</vt:lpstr>
      <vt:lpstr>Microsoft Word 97 - 2003 Document</vt:lpstr>
      <vt:lpstr>802.11 Working Group Opening Report May 2024</vt:lpstr>
      <vt:lpstr>Introduction</vt:lpstr>
      <vt:lpstr>M1.3 Meeting Decorum</vt:lpstr>
      <vt:lpstr>M2.2.1 Summary of Liaisons </vt:lpstr>
      <vt:lpstr>M2.3 Recent and anticipated 802 EC actions</vt:lpstr>
      <vt:lpstr>M2.3 IEEE-SA Standards Board (SASB)</vt:lpstr>
      <vt:lpstr>M3.1 802.11 Working Group Session Documents</vt:lpstr>
      <vt:lpstr>M3.2 Joint meetings and Reciprocal Credit</vt:lpstr>
      <vt:lpstr>M3.2 802.18 details</vt:lpstr>
      <vt:lpstr>M3.2 802.19 details</vt:lpstr>
      <vt:lpstr>M4.1.1/W2.6 IEEE 802.11 Groups </vt:lpstr>
      <vt:lpstr>M3.2 Other 802 WG meetings</vt:lpstr>
      <vt:lpstr>M4.1.2 /W2.6 PAR Expiration/Renewal Schedule</vt:lpstr>
      <vt:lpstr>M4.1.3 /W2.6 802.11 WG Appointed positions</vt:lpstr>
      <vt:lpstr>M4.1.3 /W2.6 Officers</vt:lpstr>
      <vt:lpstr>M4.1.4 /W2.6 IEEE 802.11 Revisions</vt:lpstr>
      <vt:lpstr>M4.1.4 /W2.6 IEEE 802.11 Standards Pipeline</vt:lpstr>
      <vt:lpstr>M4.1.5 /W2.6 Summary of ballots and comment collections</vt:lpstr>
      <vt:lpstr>M4.1.6 /W2.6 Current Membership Status</vt:lpstr>
      <vt:lpstr>PowerPoint Presentation</vt:lpstr>
      <vt:lpstr>PowerPoint Presentation</vt:lpstr>
      <vt:lpstr>Attendees by affiliation (attended at least one meeting March to May)</vt:lpstr>
      <vt:lpstr>Attendance by subgroup (March to May)</vt:lpstr>
      <vt:lpstr>M6.4 Announcements: 2024 May Designation of Individual experts</vt:lpstr>
      <vt:lpstr>M6.4 Announcements</vt:lpstr>
      <vt:lpstr>M6.4 Announcements</vt:lpstr>
      <vt:lpstr>Additional Reference material</vt:lpstr>
      <vt:lpstr> Comment Resolution Resources</vt:lpstr>
      <vt:lpstr> Motion and other templates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WG Opening Report</dc:title>
  <dc:creator>robert.stacey@intel.com</dc:creator>
  <cp:keywords>May 2024</cp:keywords>
  <cp:lastModifiedBy>Robert Stacey</cp:lastModifiedBy>
  <cp:revision>2569</cp:revision>
  <cp:lastPrinted>1998-02-10T13:28:06Z</cp:lastPrinted>
  <dcterms:created xsi:type="dcterms:W3CDTF">1998-02-10T13:07:52Z</dcterms:created>
  <dcterms:modified xsi:type="dcterms:W3CDTF">2024-05-12T09:30:16Z</dcterms:modified>
  <cp:category>Robert Stacey, Intel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59ef7ea6-7660-4976-a5e3-adea9f669c32</vt:lpwstr>
  </property>
  <property fmtid="{D5CDD505-2E9C-101B-9397-08002B2CF9AE}" pid="3" name="CTP_TimeStamp">
    <vt:lpwstr>2018-09-10 22:21:28Z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