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85" r:id="rId5"/>
    <p:sldId id="273" r:id="rId6"/>
    <p:sldId id="286" r:id="rId7"/>
    <p:sldId id="266" r:id="rId8"/>
    <p:sldId id="277" r:id="rId9"/>
    <p:sldId id="264" r:id="rId10"/>
    <p:sldId id="278" r:id="rId11"/>
    <p:sldId id="27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2" d="100"/>
          <a:sy n="132" d="100"/>
        </p:scale>
        <p:origin x="7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5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3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85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1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1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43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Vishnu Ratnam,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Cross-link power save state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2024-04-03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113604"/>
              </p:ext>
            </p:extLst>
          </p:nvPr>
        </p:nvGraphicFramePr>
        <p:xfrm>
          <a:off x="742950" y="3328988"/>
          <a:ext cx="7558088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4" imgW="10544480" imgH="2774201" progId="Word.Document.8">
                  <p:embed/>
                </p:oleObj>
              </mc:Choice>
              <mc:Fallback>
                <p:oleObj name="Document" r:id="rId4" imgW="10544480" imgH="27742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328988"/>
                        <a:ext cx="7558088" cy="199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SP: Do you agree to </a:t>
            </a:r>
            <a:r>
              <a:rPr lang="en-US" dirty="0"/>
              <a:t>allow a non-AP MLD to indicate to its associated AP MLD that supports the mechanism in a frame sent on one enabled link, a change in the power save state for other affiliated non-AP STAs operating in PS mode?</a:t>
            </a:r>
          </a:p>
          <a:p>
            <a:pPr marL="585788" lvl="1" indent="-285750">
              <a:buFontTx/>
              <a:buChar char="-"/>
            </a:pPr>
            <a:r>
              <a:rPr lang="en-US" dirty="0"/>
              <a:t>Whether the support for the mechanism is mandatory is TBD.</a:t>
            </a:r>
          </a:p>
          <a:p>
            <a:pPr marL="585788" lvl="1" indent="-285750">
              <a:buFontTx/>
              <a:buChar char="-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69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r>
              <a:rPr lang="en-US" sz="6000" dirty="0"/>
              <a:t>Backup slides</a:t>
            </a:r>
            <a:endParaRPr lang="en-GB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8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This document proposes cross-link indication of a transition from doze state to awake state by a non-AP MLD for the affiliated STAs operating in power save mode.</a:t>
            </a:r>
          </a:p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Mode - Recap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199"/>
            <a:ext cx="7770813" cy="4571999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STA operating in power save (PS) mode operates in two possible states: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Doze state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Awake state.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non-AP STA operating in PS mode indicates a transition from doze state to awake state by transmitting a PS poll frame.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non-AP STA operating in U-APSD PS mode, indicates the start of an APSD service period by transmitting a trigger frame.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Trigger frame can be a QoS Null frame, or a QoS data frame corresponding to a trigger-enabled access category.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As per baseline, for a non-AP MLD, the transitions of PS states (doze</a:t>
            </a:r>
            <a:r>
              <a:rPr lang="en-US" sz="1500" dirty="0">
                <a:sym typeface="Wingdings" panose="05000000000000000000" pitchFamily="2" charset="2"/>
              </a:rPr>
              <a:t>  </a:t>
            </a:r>
            <a:r>
              <a:rPr lang="en-US" sz="1500" dirty="0"/>
              <a:t>awake, awake </a:t>
            </a:r>
            <a:r>
              <a:rPr lang="en-US" sz="1500" dirty="0">
                <a:sym typeface="Wingdings" panose="05000000000000000000" pitchFamily="2" charset="2"/>
              </a:rPr>
              <a:t> </a:t>
            </a:r>
            <a:r>
              <a:rPr lang="en-US" sz="1500" dirty="0"/>
              <a:t>doze) are indicated on a per-link basis.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A mechanism to indicate a transition from </a:t>
            </a:r>
            <a:r>
              <a:rPr lang="en-US" sz="1500" dirty="0"/>
              <a:t>doze</a:t>
            </a:r>
            <a:r>
              <a:rPr lang="en-US" sz="1500" dirty="0">
                <a:sym typeface="Wingdings" panose="05000000000000000000" pitchFamily="2" charset="2"/>
              </a:rPr>
              <a:t>  </a:t>
            </a:r>
            <a:r>
              <a:rPr lang="en-US" sz="1500" dirty="0"/>
              <a:t>awake state for one STA in PS mode, via another STA affiliated with the same MLD can improve efficiency.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Some similar ideas were also discussed in early days of 802.11be [1-3].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cross-link PS state signaling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  <p:grpSp>
        <p:nvGrpSpPr>
          <p:cNvPr id="9219" name="Group 9218">
            <a:extLst>
              <a:ext uri="{FF2B5EF4-FFF2-40B4-BE49-F238E27FC236}">
                <a16:creationId xmlns:a16="http://schemas.microsoft.com/office/drawing/2014/main" id="{8AD74BA2-0AA9-40CA-8384-E40BAAB106CE}"/>
              </a:ext>
            </a:extLst>
          </p:cNvPr>
          <p:cNvGrpSpPr/>
          <p:nvPr/>
        </p:nvGrpSpPr>
        <p:grpSpPr>
          <a:xfrm>
            <a:off x="2587365" y="1863451"/>
            <a:ext cx="5605136" cy="1977278"/>
            <a:chOff x="1768639" y="1759482"/>
            <a:chExt cx="5605136" cy="19772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204FEE-3032-4CC8-99F3-44A700315CE6}"/>
                </a:ext>
              </a:extLst>
            </p:cNvPr>
            <p:cNvSpPr/>
            <p:nvPr/>
          </p:nvSpPr>
          <p:spPr bwMode="auto">
            <a:xfrm>
              <a:off x="2779399" y="2072716"/>
              <a:ext cx="496895" cy="71758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137ED4-F795-4AF8-8D61-4776AE2F5281}"/>
                </a:ext>
              </a:extLst>
            </p:cNvPr>
            <p:cNvSpPr/>
            <p:nvPr/>
          </p:nvSpPr>
          <p:spPr bwMode="auto">
            <a:xfrm>
              <a:off x="3053742" y="2760524"/>
              <a:ext cx="1071177" cy="88772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DC6E5B-A429-46C1-BC81-10577D5F6A2D}"/>
                </a:ext>
              </a:extLst>
            </p:cNvPr>
            <p:cNvSpPr/>
            <p:nvPr/>
          </p:nvSpPr>
          <p:spPr bwMode="auto">
            <a:xfrm>
              <a:off x="6336542" y="2359944"/>
              <a:ext cx="839982" cy="95508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762803-0FC3-4A96-8EF3-A9B885F5AF16}"/>
                </a:ext>
              </a:extLst>
            </p:cNvPr>
            <p:cNvSpPr/>
            <p:nvPr/>
          </p:nvSpPr>
          <p:spPr bwMode="auto">
            <a:xfrm>
              <a:off x="6394694" y="2988453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EB16D9F-F762-45E2-8700-FE0443618721}"/>
                </a:ext>
              </a:extLst>
            </p:cNvPr>
            <p:cNvSpPr/>
            <p:nvPr/>
          </p:nvSpPr>
          <p:spPr bwMode="auto">
            <a:xfrm>
              <a:off x="1768639" y="2436399"/>
              <a:ext cx="803141" cy="94394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A7F0E6D-D887-4B8C-A993-2D8EC615D67F}"/>
                </a:ext>
              </a:extLst>
            </p:cNvPr>
            <p:cNvSpPr/>
            <p:nvPr/>
          </p:nvSpPr>
          <p:spPr bwMode="auto">
            <a:xfrm>
              <a:off x="1826791" y="3014150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AA1501F-ADA4-43D8-8E13-84F13696BB15}"/>
                </a:ext>
              </a:extLst>
            </p:cNvPr>
            <p:cNvCxnSpPr/>
            <p:nvPr/>
          </p:nvCxnSpPr>
          <p:spPr bwMode="auto">
            <a:xfrm>
              <a:off x="2511345" y="3155803"/>
              <a:ext cx="3818733" cy="19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524C5E4-8663-4C73-8F7C-4C8D773018CC}"/>
                </a:ext>
              </a:extLst>
            </p:cNvPr>
            <p:cNvGrpSpPr/>
            <p:nvPr/>
          </p:nvGrpSpPr>
          <p:grpSpPr>
            <a:xfrm>
              <a:off x="2840117" y="2295116"/>
              <a:ext cx="607308" cy="310621"/>
              <a:chOff x="1614103" y="4675246"/>
              <a:chExt cx="607308" cy="310621"/>
            </a:xfrm>
          </p:grpSpPr>
          <p:sp>
            <p:nvSpPr>
              <p:cNvPr id="48" name="TextBox 18">
                <a:extLst>
                  <a:ext uri="{FF2B5EF4-FFF2-40B4-BE49-F238E27FC236}">
                    <a16:creationId xmlns:a16="http://schemas.microsoft.com/office/drawing/2014/main" id="{F831F16F-7A73-41BF-9EBC-6D59B929BE60}"/>
                  </a:ext>
                </a:extLst>
              </p:cNvPr>
              <p:cNvSpPr txBox="1"/>
              <p:nvPr/>
            </p:nvSpPr>
            <p:spPr>
              <a:xfrm>
                <a:off x="1647371" y="4675246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A7C2589-7D24-49F6-AB27-7B94493DB5C8}"/>
                  </a:ext>
                </a:extLst>
              </p:cNvPr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625FEE-B526-4B4D-8D89-08F3EB8ABA54}"/>
                </a:ext>
              </a:extLst>
            </p:cNvPr>
            <p:cNvSpPr txBox="1"/>
            <p:nvPr/>
          </p:nvSpPr>
          <p:spPr>
            <a:xfrm>
              <a:off x="1789393" y="3368513"/>
              <a:ext cx="7398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A95342A2-B112-41D1-B36F-951D43C62330}"/>
                </a:ext>
              </a:extLst>
            </p:cNvPr>
            <p:cNvSpPr txBox="1"/>
            <p:nvPr/>
          </p:nvSpPr>
          <p:spPr>
            <a:xfrm>
              <a:off x="6144311" y="3296858"/>
              <a:ext cx="1229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non-AP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49CB2B5-DA43-4EAC-877F-5F48C56B0B39}"/>
                </a:ext>
              </a:extLst>
            </p:cNvPr>
            <p:cNvSpPr/>
            <p:nvPr/>
          </p:nvSpPr>
          <p:spPr bwMode="auto">
            <a:xfrm>
              <a:off x="6403224" y="2479129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C369621-4951-4737-8FCA-A5AE37DF5439}"/>
                </a:ext>
              </a:extLst>
            </p:cNvPr>
            <p:cNvSpPr/>
            <p:nvPr/>
          </p:nvSpPr>
          <p:spPr bwMode="auto">
            <a:xfrm>
              <a:off x="1826791" y="2509704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C527A97-4741-4C3A-99FF-25C73CF9CA6B}"/>
                </a:ext>
              </a:extLst>
            </p:cNvPr>
            <p:cNvCxnSpPr/>
            <p:nvPr/>
          </p:nvCxnSpPr>
          <p:spPr bwMode="auto">
            <a:xfrm flipV="1">
              <a:off x="2525929" y="2605737"/>
              <a:ext cx="3804149" cy="103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31DCC64-BD03-47B5-82A2-B64780160290}"/>
                </a:ext>
              </a:extLst>
            </p:cNvPr>
            <p:cNvGrpSpPr/>
            <p:nvPr/>
          </p:nvGrpSpPr>
          <p:grpSpPr>
            <a:xfrm>
              <a:off x="4888151" y="2837484"/>
              <a:ext cx="574040" cy="318622"/>
              <a:chOff x="1462751" y="4667245"/>
              <a:chExt cx="574040" cy="318622"/>
            </a:xfrm>
          </p:grpSpPr>
          <p:sp>
            <p:nvSpPr>
              <p:cNvPr id="46" name="TextBox 18">
                <a:extLst>
                  <a:ext uri="{FF2B5EF4-FFF2-40B4-BE49-F238E27FC236}">
                    <a16:creationId xmlns:a16="http://schemas.microsoft.com/office/drawing/2014/main" id="{446D1525-9A06-4B74-8124-8214838CBA52}"/>
                  </a:ext>
                </a:extLst>
              </p:cNvPr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597C387-DFB9-47FA-814E-F366A8473AAA}"/>
                  </a:ext>
                </a:extLst>
              </p:cNvPr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24" name="TextBox 18">
              <a:extLst>
                <a:ext uri="{FF2B5EF4-FFF2-40B4-BE49-F238E27FC236}">
                  <a16:creationId xmlns:a16="http://schemas.microsoft.com/office/drawing/2014/main" id="{87B58681-10C5-4F09-8A7C-79E50EC4B434}"/>
                </a:ext>
              </a:extLst>
            </p:cNvPr>
            <p:cNvSpPr txBox="1"/>
            <p:nvPr/>
          </p:nvSpPr>
          <p:spPr>
            <a:xfrm>
              <a:off x="2819090" y="2106301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21A5901D-FCC4-4B69-972E-888B2D8D228E}"/>
                </a:ext>
              </a:extLst>
            </p:cNvPr>
            <p:cNvSpPr txBox="1"/>
            <p:nvPr/>
          </p:nvSpPr>
          <p:spPr>
            <a:xfrm>
              <a:off x="4443314" y="2111104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7A7E20-3D18-4873-B552-5DEC1BFF1A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3925" y="2295116"/>
              <a:ext cx="51307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DE36BDD-BFC0-44DC-A3A6-17A48DD133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06997" y="2299056"/>
              <a:ext cx="3026450" cy="68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E2A8898-FDF5-4010-83F5-50AE964B5E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71780" y="3499881"/>
              <a:ext cx="444290" cy="8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sp>
          <p:nvSpPr>
            <p:cNvPr id="29" name="TextBox 18">
              <a:extLst>
                <a:ext uri="{FF2B5EF4-FFF2-40B4-BE49-F238E27FC236}">
                  <a16:creationId xmlns:a16="http://schemas.microsoft.com/office/drawing/2014/main" id="{A2002119-381C-4D9B-B473-38074CC2FAE0}"/>
                </a:ext>
              </a:extLst>
            </p:cNvPr>
            <p:cNvSpPr txBox="1"/>
            <p:nvPr/>
          </p:nvSpPr>
          <p:spPr>
            <a:xfrm>
              <a:off x="2614823" y="3482094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Box 10">
              <a:extLst>
                <a:ext uri="{FF2B5EF4-FFF2-40B4-BE49-F238E27FC236}">
                  <a16:creationId xmlns:a16="http://schemas.microsoft.com/office/drawing/2014/main" id="{D6DCDF43-162C-40BC-BA36-AE87393730BA}"/>
                </a:ext>
              </a:extLst>
            </p:cNvPr>
            <p:cNvSpPr txBox="1"/>
            <p:nvPr/>
          </p:nvSpPr>
          <p:spPr>
            <a:xfrm>
              <a:off x="1826791" y="1759482"/>
              <a:ext cx="18038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TIM in beacon indicates BU(s) for non-AP MLD.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CDEB2E6-A13D-4F54-9307-1753AE1A24D3}"/>
                </a:ext>
              </a:extLst>
            </p:cNvPr>
            <p:cNvCxnSpPr>
              <a:cxnSpLocks/>
              <a:endCxn id="49" idx="0"/>
            </p:cNvCxnSpPr>
            <p:nvPr/>
          </p:nvCxnSpPr>
          <p:spPr bwMode="auto">
            <a:xfrm>
              <a:off x="2613335" y="2144392"/>
              <a:ext cx="327145" cy="320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30B6DCA-6784-4EDD-BD0B-E2E013638B63}"/>
                </a:ext>
              </a:extLst>
            </p:cNvPr>
            <p:cNvSpPr/>
            <p:nvPr/>
          </p:nvSpPr>
          <p:spPr bwMode="auto">
            <a:xfrm>
              <a:off x="3585798" y="2955564"/>
              <a:ext cx="344856" cy="20563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050B81E-1AD7-4CBD-B9EB-6CC7587773CC}"/>
                </a:ext>
              </a:extLst>
            </p:cNvPr>
            <p:cNvSpPr/>
            <p:nvPr/>
          </p:nvSpPr>
          <p:spPr bwMode="auto">
            <a:xfrm>
              <a:off x="3482880" y="3161550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TextBox 10">
              <a:extLst>
                <a:ext uri="{FF2B5EF4-FFF2-40B4-BE49-F238E27FC236}">
                  <a16:creationId xmlns:a16="http://schemas.microsoft.com/office/drawing/2014/main" id="{217222F4-19AA-48D0-8F0D-E71B9D4CB2C4}"/>
                </a:ext>
              </a:extLst>
            </p:cNvPr>
            <p:cNvSpPr txBox="1"/>
            <p:nvPr/>
          </p:nvSpPr>
          <p:spPr>
            <a:xfrm>
              <a:off x="3368385" y="3295952"/>
              <a:ext cx="5203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PS poll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4F94CAE-BC46-47B9-AA37-A84389EAF06E}"/>
                </a:ext>
              </a:extLst>
            </p:cNvPr>
            <p:cNvSpPr/>
            <p:nvPr/>
          </p:nvSpPr>
          <p:spPr bwMode="auto">
            <a:xfrm>
              <a:off x="3973877" y="3161550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6" name="TextBox 10">
              <a:extLst>
                <a:ext uri="{FF2B5EF4-FFF2-40B4-BE49-F238E27FC236}">
                  <a16:creationId xmlns:a16="http://schemas.microsoft.com/office/drawing/2014/main" id="{610A4ECF-B45B-4B3B-BB93-C480879C60C8}"/>
                </a:ext>
              </a:extLst>
            </p:cNvPr>
            <p:cNvSpPr txBox="1"/>
            <p:nvPr/>
          </p:nvSpPr>
          <p:spPr>
            <a:xfrm>
              <a:off x="3781880" y="3304694"/>
              <a:ext cx="44844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ACK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Box 18">
              <a:extLst>
                <a:ext uri="{FF2B5EF4-FFF2-40B4-BE49-F238E27FC236}">
                  <a16:creationId xmlns:a16="http://schemas.microsoft.com/office/drawing/2014/main" id="{8097E665-D286-4E68-9703-9955A16887BE}"/>
                </a:ext>
              </a:extLst>
            </p:cNvPr>
            <p:cNvSpPr txBox="1"/>
            <p:nvPr/>
          </p:nvSpPr>
          <p:spPr>
            <a:xfrm>
              <a:off x="3490584" y="3478066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52CC3E6-DF0C-4628-87BE-24CEE9AC967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22169" y="3496863"/>
              <a:ext cx="110275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E5DF347-4B92-4922-BF39-94F0CCAF9E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59330" y="2945206"/>
              <a:ext cx="2080" cy="7915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0241129-E7F6-4007-B3DA-3FA6ABC9A4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42" y="2955564"/>
              <a:ext cx="0" cy="781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4" name="TextBox 18">
              <a:extLst>
                <a:ext uri="{FF2B5EF4-FFF2-40B4-BE49-F238E27FC236}">
                  <a16:creationId xmlns:a16="http://schemas.microsoft.com/office/drawing/2014/main" id="{F6E5FC8C-10B9-4201-922D-C8715A927212}"/>
                </a:ext>
              </a:extLst>
            </p:cNvPr>
            <p:cNvSpPr txBox="1"/>
            <p:nvPr/>
          </p:nvSpPr>
          <p:spPr>
            <a:xfrm>
              <a:off x="4899548" y="3498220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232C65A-0371-44A2-B124-43B8B7ACDE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43593" y="3511396"/>
              <a:ext cx="2104219" cy="64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</p:grpSp>
      <p:grpSp>
        <p:nvGrpSpPr>
          <p:cNvPr id="9225" name="Group 9224">
            <a:extLst>
              <a:ext uri="{FF2B5EF4-FFF2-40B4-BE49-F238E27FC236}">
                <a16:creationId xmlns:a16="http://schemas.microsoft.com/office/drawing/2014/main" id="{40127F96-2A35-4D4A-8480-E508F08F01E6}"/>
              </a:ext>
            </a:extLst>
          </p:cNvPr>
          <p:cNvGrpSpPr/>
          <p:nvPr/>
        </p:nvGrpSpPr>
        <p:grpSpPr>
          <a:xfrm>
            <a:off x="2571736" y="4147496"/>
            <a:ext cx="5605136" cy="1977278"/>
            <a:chOff x="2571736" y="4147496"/>
            <a:chExt cx="5605136" cy="197727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4FDEB1E-D3B7-408E-9EC9-2C174C370351}"/>
                </a:ext>
              </a:extLst>
            </p:cNvPr>
            <p:cNvGrpSpPr/>
            <p:nvPr/>
          </p:nvGrpSpPr>
          <p:grpSpPr>
            <a:xfrm>
              <a:off x="2571736" y="4147496"/>
              <a:ext cx="5605136" cy="1977278"/>
              <a:chOff x="1828800" y="2047568"/>
              <a:chExt cx="5605136" cy="1977278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49A8DB67-0149-4855-822B-B3725588D279}"/>
                  </a:ext>
                </a:extLst>
              </p:cNvPr>
              <p:cNvSpPr/>
              <p:nvPr/>
            </p:nvSpPr>
            <p:spPr bwMode="auto">
              <a:xfrm>
                <a:off x="2839560" y="2360802"/>
                <a:ext cx="574040" cy="717588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2A6B67B-2D3A-4E90-A105-3CE1C791E368}"/>
                  </a:ext>
                </a:extLst>
              </p:cNvPr>
              <p:cNvSpPr/>
              <p:nvPr/>
            </p:nvSpPr>
            <p:spPr bwMode="auto">
              <a:xfrm>
                <a:off x="3089847" y="3048610"/>
                <a:ext cx="789526" cy="887724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472F010-AEE9-4461-A5C2-1C664E4ABEFC}"/>
                  </a:ext>
                </a:extLst>
              </p:cNvPr>
              <p:cNvSpPr/>
              <p:nvPr/>
            </p:nvSpPr>
            <p:spPr bwMode="auto">
              <a:xfrm>
                <a:off x="6396703" y="2648030"/>
                <a:ext cx="839982" cy="955080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79D1DCE-059F-4735-AE60-63EA4420CEDB}"/>
                  </a:ext>
                </a:extLst>
              </p:cNvPr>
              <p:cNvSpPr/>
              <p:nvPr/>
            </p:nvSpPr>
            <p:spPr bwMode="auto">
              <a:xfrm>
                <a:off x="6454855" y="3276539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STA2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F3E8746-768B-421E-84A6-005DFDBF8340}"/>
                  </a:ext>
                </a:extLst>
              </p:cNvPr>
              <p:cNvSpPr/>
              <p:nvPr/>
            </p:nvSpPr>
            <p:spPr bwMode="auto">
              <a:xfrm>
                <a:off x="1828800" y="2724485"/>
                <a:ext cx="803141" cy="943946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6D815E4-EA38-47E3-9009-3AE88DF25226}"/>
                  </a:ext>
                </a:extLst>
              </p:cNvPr>
              <p:cNvSpPr/>
              <p:nvPr/>
            </p:nvSpPr>
            <p:spPr bwMode="auto">
              <a:xfrm>
                <a:off x="1886952" y="3302236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AP2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8D721793-A99E-40F9-B1FE-AD95A5256B66}"/>
                  </a:ext>
                </a:extLst>
              </p:cNvPr>
              <p:cNvCxnSpPr/>
              <p:nvPr/>
            </p:nvCxnSpPr>
            <p:spPr bwMode="auto">
              <a:xfrm>
                <a:off x="2571506" y="3443889"/>
                <a:ext cx="3818733" cy="198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</p:spPr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000D7B7A-6097-4138-BA0C-B2902B8B3AA1}"/>
                  </a:ext>
                </a:extLst>
              </p:cNvPr>
              <p:cNvGrpSpPr/>
              <p:nvPr/>
            </p:nvGrpSpPr>
            <p:grpSpPr>
              <a:xfrm>
                <a:off x="2900278" y="2583202"/>
                <a:ext cx="607308" cy="310621"/>
                <a:chOff x="1614103" y="4675246"/>
                <a:chExt cx="607308" cy="310621"/>
              </a:xfrm>
            </p:grpSpPr>
            <p:sp>
              <p:nvSpPr>
                <p:cNvPr id="87" name="TextBox 18">
                  <a:extLst>
                    <a:ext uri="{FF2B5EF4-FFF2-40B4-BE49-F238E27FC236}">
                      <a16:creationId xmlns:a16="http://schemas.microsoft.com/office/drawing/2014/main" id="{B1BB9967-E5F7-47A7-BAF2-00B760C776A0}"/>
                    </a:ext>
                  </a:extLst>
                </p:cNvPr>
                <p:cNvSpPr txBox="1"/>
                <p:nvPr/>
              </p:nvSpPr>
              <p:spPr>
                <a:xfrm>
                  <a:off x="1647371" y="4675246"/>
                  <a:ext cx="57404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800" kern="12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Beacon</a:t>
                  </a:r>
                  <a:endPara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B1331F44-FD0F-45E6-BA16-DD01A6DE76C7}"/>
                    </a:ext>
                  </a:extLst>
                </p:cNvPr>
                <p:cNvSpPr/>
                <p:nvPr/>
              </p:nvSpPr>
              <p:spPr bwMode="auto">
                <a:xfrm>
                  <a:off x="1614103" y="4845471"/>
                  <a:ext cx="200725" cy="140396"/>
                </a:xfrm>
                <a:prstGeom prst="rect">
                  <a:avLst/>
                </a:prstGeom>
                <a:pattFill prst="horzBrick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endParaRPr lang="en-US" sz="1400"/>
                </a:p>
              </p:txBody>
            </p:sp>
          </p:grp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A698EEA-4E6B-4461-8F46-E8721D08EA49}"/>
                  </a:ext>
                </a:extLst>
              </p:cNvPr>
              <p:cNvSpPr txBox="1"/>
              <p:nvPr/>
            </p:nvSpPr>
            <p:spPr>
              <a:xfrm>
                <a:off x="1849554" y="3656599"/>
                <a:ext cx="73981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 MLD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4" name="TextBox 25">
                <a:extLst>
                  <a:ext uri="{FF2B5EF4-FFF2-40B4-BE49-F238E27FC236}">
                    <a16:creationId xmlns:a16="http://schemas.microsoft.com/office/drawing/2014/main" id="{432BA362-5E19-4D74-909A-0D93A331A2F5}"/>
                  </a:ext>
                </a:extLst>
              </p:cNvPr>
              <p:cNvSpPr txBox="1"/>
              <p:nvPr/>
            </p:nvSpPr>
            <p:spPr>
              <a:xfrm>
                <a:off x="6204472" y="3584944"/>
                <a:ext cx="122946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non-AP MLD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BA16F353-DC74-44B4-8153-FEE276FCFD7A}"/>
                  </a:ext>
                </a:extLst>
              </p:cNvPr>
              <p:cNvSpPr/>
              <p:nvPr/>
            </p:nvSpPr>
            <p:spPr bwMode="auto">
              <a:xfrm>
                <a:off x="6463385" y="2767215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STA1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45B3D9D-386B-4FB8-861F-3A9FD5A202FF}"/>
                  </a:ext>
                </a:extLst>
              </p:cNvPr>
              <p:cNvSpPr/>
              <p:nvPr/>
            </p:nvSpPr>
            <p:spPr bwMode="auto">
              <a:xfrm>
                <a:off x="1886952" y="2797790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AP1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F2A8127-1782-4D91-B4E4-3CFDA0C94F30}"/>
                  </a:ext>
                </a:extLst>
              </p:cNvPr>
              <p:cNvCxnSpPr/>
              <p:nvPr/>
            </p:nvCxnSpPr>
            <p:spPr bwMode="auto">
              <a:xfrm flipV="1">
                <a:off x="2586090" y="2893823"/>
                <a:ext cx="3804149" cy="1031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</p:spPr>
          </p:cxn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E767FB66-E27D-4067-A547-EFF67DA9D60E}"/>
                  </a:ext>
                </a:extLst>
              </p:cNvPr>
              <p:cNvGrpSpPr/>
              <p:nvPr/>
            </p:nvGrpSpPr>
            <p:grpSpPr>
              <a:xfrm>
                <a:off x="4948312" y="3125570"/>
                <a:ext cx="574040" cy="318622"/>
                <a:chOff x="1462751" y="4667245"/>
                <a:chExt cx="574040" cy="318622"/>
              </a:xfrm>
            </p:grpSpPr>
            <p:sp>
              <p:nvSpPr>
                <p:cNvPr id="85" name="TextBox 18">
                  <a:extLst>
                    <a:ext uri="{FF2B5EF4-FFF2-40B4-BE49-F238E27FC236}">
                      <a16:creationId xmlns:a16="http://schemas.microsoft.com/office/drawing/2014/main" id="{9B5693EA-1287-4372-BE4F-BAE754414613}"/>
                    </a:ext>
                  </a:extLst>
                </p:cNvPr>
                <p:cNvSpPr txBox="1"/>
                <p:nvPr/>
              </p:nvSpPr>
              <p:spPr>
                <a:xfrm>
                  <a:off x="1462751" y="4667245"/>
                  <a:ext cx="57404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800" kern="12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Beacon</a:t>
                  </a:r>
                  <a:endPara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2127E39F-71B8-4468-833D-8C004EBC441C}"/>
                    </a:ext>
                  </a:extLst>
                </p:cNvPr>
                <p:cNvSpPr/>
                <p:nvPr/>
              </p:nvSpPr>
              <p:spPr bwMode="auto">
                <a:xfrm>
                  <a:off x="1614103" y="4845471"/>
                  <a:ext cx="200725" cy="140396"/>
                </a:xfrm>
                <a:prstGeom prst="rect">
                  <a:avLst/>
                </a:prstGeom>
                <a:pattFill prst="horzBrick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endParaRPr lang="en-US" sz="1400"/>
                </a:p>
              </p:txBody>
            </p:sp>
          </p:grpSp>
          <p:sp>
            <p:nvSpPr>
              <p:cNvPr id="69" name="TextBox 18">
                <a:extLst>
                  <a:ext uri="{FF2B5EF4-FFF2-40B4-BE49-F238E27FC236}">
                    <a16:creationId xmlns:a16="http://schemas.microsoft.com/office/drawing/2014/main" id="{E54AC25A-3124-4F39-B8CD-2E0B88955CB0}"/>
                  </a:ext>
                </a:extLst>
              </p:cNvPr>
              <p:cNvSpPr txBox="1"/>
              <p:nvPr/>
            </p:nvSpPr>
            <p:spPr>
              <a:xfrm>
                <a:off x="2933546" y="2414417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Awake</a:t>
                </a:r>
                <a:endParaRPr lang="en-US" sz="11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5337A1D4-344F-42F2-897A-F85136FE9DC4}"/>
                  </a:ext>
                </a:extLst>
              </p:cNvPr>
              <p:cNvSpPr txBox="1"/>
              <p:nvPr/>
            </p:nvSpPr>
            <p:spPr>
              <a:xfrm>
                <a:off x="4477318" y="2418184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AE5B9694-D286-434D-8CE4-0CBDC1CA2C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852135" y="2593982"/>
                <a:ext cx="561465" cy="79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ysDot"/>
                <a:round/>
                <a:headEnd type="triangle"/>
                <a:tailEnd type="triangle"/>
              </a:ln>
            </p:spPr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E305FDBF-7AAD-4AFB-B498-AF43E11D67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413600" y="2593981"/>
                <a:ext cx="298000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8DCE45AC-4EDC-43E9-8878-75395AC8536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631941" y="3787967"/>
                <a:ext cx="444290" cy="819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9561CD60-7735-42EF-9F2F-D404A584259B}"/>
                  </a:ext>
                </a:extLst>
              </p:cNvPr>
              <p:cNvSpPr txBox="1"/>
              <p:nvPr/>
            </p:nvSpPr>
            <p:spPr>
              <a:xfrm>
                <a:off x="2674984" y="3770180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5" name="TextBox 10">
                <a:extLst>
                  <a:ext uri="{FF2B5EF4-FFF2-40B4-BE49-F238E27FC236}">
                    <a16:creationId xmlns:a16="http://schemas.microsoft.com/office/drawing/2014/main" id="{08357014-0BBF-4928-8637-92ABCB6C60B7}"/>
                  </a:ext>
                </a:extLst>
              </p:cNvPr>
              <p:cNvSpPr txBox="1"/>
              <p:nvPr/>
            </p:nvSpPr>
            <p:spPr>
              <a:xfrm>
                <a:off x="1886952" y="2047568"/>
                <a:ext cx="18038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TIM in beacon indicates BU(s) for non-AP MLD.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FA590704-EE8B-4C42-A2B3-A8C50CB0E01A}"/>
                  </a:ext>
                </a:extLst>
              </p:cNvPr>
              <p:cNvCxnSpPr>
                <a:cxnSpLocks/>
                <a:endCxn id="88" idx="0"/>
              </p:cNvCxnSpPr>
              <p:nvPr/>
            </p:nvCxnSpPr>
            <p:spPr bwMode="auto">
              <a:xfrm>
                <a:off x="2673496" y="2432478"/>
                <a:ext cx="327145" cy="32094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</p:spPr>
          </p:cxn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A3DCAF16-34B2-4247-AEBB-B0730A9E2D75}"/>
                  </a:ext>
                </a:extLst>
              </p:cNvPr>
              <p:cNvSpPr/>
              <p:nvPr/>
            </p:nvSpPr>
            <p:spPr bwMode="auto">
              <a:xfrm>
                <a:off x="3393128" y="3237042"/>
                <a:ext cx="344856" cy="20563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E3DADE0-E856-450B-B753-F378704291DF}"/>
                  </a:ext>
                </a:extLst>
              </p:cNvPr>
              <p:cNvSpPr/>
              <p:nvPr/>
            </p:nvSpPr>
            <p:spPr bwMode="auto">
              <a:xfrm>
                <a:off x="3787012" y="3449636"/>
                <a:ext cx="52048" cy="17915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9" name="TextBox 10">
                <a:extLst>
                  <a:ext uri="{FF2B5EF4-FFF2-40B4-BE49-F238E27FC236}">
                    <a16:creationId xmlns:a16="http://schemas.microsoft.com/office/drawing/2014/main" id="{11250D28-17D5-4E6C-81ED-9C2EB0C4000B}"/>
                  </a:ext>
                </a:extLst>
              </p:cNvPr>
              <p:cNvSpPr txBox="1"/>
              <p:nvPr/>
            </p:nvSpPr>
            <p:spPr>
              <a:xfrm>
                <a:off x="3566659" y="3592758"/>
                <a:ext cx="44844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ACK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0" name="TextBox 18">
                <a:extLst>
                  <a:ext uri="{FF2B5EF4-FFF2-40B4-BE49-F238E27FC236}">
                    <a16:creationId xmlns:a16="http://schemas.microsoft.com/office/drawing/2014/main" id="{03C2A6CF-C23D-4D93-8776-A15BAC463B14}"/>
                  </a:ext>
                </a:extLst>
              </p:cNvPr>
              <p:cNvSpPr txBox="1"/>
              <p:nvPr/>
            </p:nvSpPr>
            <p:spPr>
              <a:xfrm>
                <a:off x="3260173" y="3770180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Awake</a:t>
                </a:r>
                <a:endParaRPr lang="en-US" sz="11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89640330-0D0C-4130-BBE5-7762118E1C5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71202" y="3796159"/>
                <a:ext cx="784445" cy="1778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ysDot"/>
                <a:round/>
                <a:headEnd type="triangle"/>
                <a:tailEnd type="triangle"/>
              </a:ln>
            </p:spPr>
          </p:cxnSp>
          <p:sp>
            <p:nvSpPr>
              <p:cNvPr id="83" name="TextBox 18">
                <a:extLst>
                  <a:ext uri="{FF2B5EF4-FFF2-40B4-BE49-F238E27FC236}">
                    <a16:creationId xmlns:a16="http://schemas.microsoft.com/office/drawing/2014/main" id="{7637F848-6547-4C71-8ACE-C9676B1B3060}"/>
                  </a:ext>
                </a:extLst>
              </p:cNvPr>
              <p:cNvSpPr txBox="1"/>
              <p:nvPr/>
            </p:nvSpPr>
            <p:spPr>
              <a:xfrm>
                <a:off x="4922874" y="3809402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CE6A3F00-E083-4598-8CBD-21542B868B8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856936" y="3809402"/>
                <a:ext cx="2483266" cy="376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</p:grp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088DAAA-6F83-4843-9F62-E3B51D9DD710}"/>
                </a:ext>
              </a:extLst>
            </p:cNvPr>
            <p:cNvSpPr/>
            <p:nvPr/>
          </p:nvSpPr>
          <p:spPr bwMode="auto">
            <a:xfrm>
              <a:off x="3925033" y="5005428"/>
              <a:ext cx="169988" cy="20563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0" name="TextBox 10">
              <a:extLst>
                <a:ext uri="{FF2B5EF4-FFF2-40B4-BE49-F238E27FC236}">
                  <a16:creationId xmlns:a16="http://schemas.microsoft.com/office/drawing/2014/main" id="{9DE2332E-C62B-499C-A67D-7161B58F1A0A}"/>
                </a:ext>
              </a:extLst>
            </p:cNvPr>
            <p:cNvSpPr txBox="1"/>
            <p:nvPr/>
          </p:nvSpPr>
          <p:spPr>
            <a:xfrm>
              <a:off x="3551113" y="5152988"/>
              <a:ext cx="9740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Cross-link PS poll</a:t>
              </a:r>
              <a:endParaRPr lang="en-US" sz="1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24" name="Left Brace 9223">
            <a:extLst>
              <a:ext uri="{FF2B5EF4-FFF2-40B4-BE49-F238E27FC236}">
                <a16:creationId xmlns:a16="http://schemas.microsoft.com/office/drawing/2014/main" id="{169023EA-C7A0-4A8B-B398-7CE1B72FACBE}"/>
              </a:ext>
            </a:extLst>
          </p:cNvPr>
          <p:cNvSpPr/>
          <p:nvPr/>
        </p:nvSpPr>
        <p:spPr bwMode="auto">
          <a:xfrm>
            <a:off x="1989297" y="1912734"/>
            <a:ext cx="389892" cy="19035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Left Brace 95">
            <a:extLst>
              <a:ext uri="{FF2B5EF4-FFF2-40B4-BE49-F238E27FC236}">
                <a16:creationId xmlns:a16="http://schemas.microsoft.com/office/drawing/2014/main" id="{723CF7A9-CF91-4633-8D59-147998005B16}"/>
              </a:ext>
            </a:extLst>
          </p:cNvPr>
          <p:cNvSpPr/>
          <p:nvPr/>
        </p:nvSpPr>
        <p:spPr bwMode="auto">
          <a:xfrm>
            <a:off x="1987894" y="4155227"/>
            <a:ext cx="389892" cy="19035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TextBox 10">
            <a:extLst>
              <a:ext uri="{FF2B5EF4-FFF2-40B4-BE49-F238E27FC236}">
                <a16:creationId xmlns:a16="http://schemas.microsoft.com/office/drawing/2014/main" id="{09D138FB-D962-4F5B-972C-7BE0D648DA8A}"/>
              </a:ext>
            </a:extLst>
          </p:cNvPr>
          <p:cNvSpPr txBox="1"/>
          <p:nvPr/>
        </p:nvSpPr>
        <p:spPr>
          <a:xfrm>
            <a:off x="1006086" y="2583098"/>
            <a:ext cx="988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5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Per-link signaling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" name="TextBox 10">
            <a:extLst>
              <a:ext uri="{FF2B5EF4-FFF2-40B4-BE49-F238E27FC236}">
                <a16:creationId xmlns:a16="http://schemas.microsoft.com/office/drawing/2014/main" id="{6AC4C8D8-DDF2-45D9-B32C-59E53D643166}"/>
              </a:ext>
            </a:extLst>
          </p:cNvPr>
          <p:cNvSpPr txBox="1"/>
          <p:nvPr/>
        </p:nvSpPr>
        <p:spPr>
          <a:xfrm>
            <a:off x="949577" y="4814769"/>
            <a:ext cx="988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5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Cross-link signaling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72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cross-link PS state signaling?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transmit the indication on link 2?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transitioning from doze to awake state has to follow the </a:t>
            </a:r>
            <a:r>
              <a:rPr lang="en-US" dirty="0" err="1">
                <a:solidFill>
                  <a:schemeClr val="tx1"/>
                </a:solidFill>
              </a:rPr>
              <a:t>NAVSynch</a:t>
            </a:r>
            <a:r>
              <a:rPr lang="en-US" dirty="0">
                <a:solidFill>
                  <a:schemeClr val="tx1"/>
                </a:solidFill>
              </a:rPr>
              <a:t> recovery procedure, which can cause significant delay before it can transmit. This adds latency to signaling.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multiple STAs of the non-AP MLD are transitioning from doze to awake state, separate signaling adds overhead.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receive the BUs on link 1?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provides more flexibility for non-AP MLD implementation. For e.g., best link for receiving beacon frames (link 1), may be different from the best link to retrieve BUs (link 2).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TID-to-link Mapping Negotiation Support = 3 is used, certain BUs can only be retrieved from specific links.</a:t>
            </a:r>
          </a:p>
          <a:p>
            <a:pPr marL="500062" indent="-34290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use cross-link power management mode change?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retrieving BUs while remaining in PS mode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can implicitly transition back from awake  doze state.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retrieving BUs by changing from PS mode to active mode would require an explicit indication of transition back to PS mode by transmitting a frame that solicits a response. This is an unnecessary overhead.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64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 in 802.11bn?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MLO will become mature by the time 802.11bn is implemented. Type 2 non-default TID-to-link mappings which were deferred to be considered in 802.11be may be considered in 802.11bn.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In Denver meeting (Mar 2024), the 802.11bn group agreed [1] to define a mechanism to: “</a:t>
            </a:r>
            <a:r>
              <a:rPr lang="en-US" sz="1500" i="1" dirty="0"/>
              <a:t>allow a non-AP MLD to indicate to its associated AP MLD that supports the mechanism in a frame sent on one enabled link, the </a:t>
            </a:r>
            <a:r>
              <a:rPr lang="en-US" sz="1500" i="1" u="sng" dirty="0">
                <a:solidFill>
                  <a:schemeClr val="tx1"/>
                </a:solidFill>
              </a:rPr>
              <a:t>power management mode</a:t>
            </a:r>
            <a:r>
              <a:rPr lang="en-US" sz="1500" i="1" dirty="0">
                <a:solidFill>
                  <a:schemeClr val="tx1"/>
                </a:solidFill>
              </a:rPr>
              <a:t> </a:t>
            </a:r>
            <a:r>
              <a:rPr lang="en-US" sz="1500" i="1" dirty="0"/>
              <a:t>for one or more affiliated non-AP STAs</a:t>
            </a:r>
            <a:r>
              <a:rPr lang="en-US" sz="1500" dirty="0"/>
              <a:t>”. A joint design of cross-link PM mode and cross-link PS state signaling is recommended.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With progress being made to include mm-wave band into MLO framework, cross-link PS state indication will become more relevant due to the disparities in the link capabilities and parameters.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354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to be considered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3999"/>
            <a:ext cx="7770813" cy="3161625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An 11bn AP/non-AP MLD should indicate capability of supporting cross-link PS state indication.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An 11bn AP MLD should indicate the delay involved in cross-link information transfer at the AP MLD.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The cross-link signaling can be captured in a new variant of the A-control subfield of a U-APSD trigger frame or PS poll frame transmitted by the non-AP MLD.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For control frames, e.g., PS Poll, the A-control can be included by using a Control wrapper frame. An alternative is new mechanisms as discussed in 802.11bn [2]</a:t>
            </a:r>
            <a:r>
              <a:rPr lang="en-US" b="1" dirty="0"/>
              <a:t> .</a:t>
            </a:r>
            <a:endParaRPr lang="en-US" dirty="0"/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The new A-control variant can be used for both cross-link PM mode and PS state signaling, both cases being differentiated via a Subtype subfield.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If we allow indication for multiple links, additional rules may be needed for the interpretation of More Data, EOSP, Max SP length.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0C15FA68-6DD4-4013-8899-F2A560E5F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3307"/>
              </p:ext>
            </p:extLst>
          </p:nvPr>
        </p:nvGraphicFramePr>
        <p:xfrm>
          <a:off x="1219201" y="4772025"/>
          <a:ext cx="7010400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1823">
                  <a:extLst>
                    <a:ext uri="{9D8B030D-6E8A-4147-A177-3AD203B41FA5}">
                      <a16:colId xmlns:a16="http://schemas.microsoft.com/office/drawing/2014/main" val="1817717167"/>
                    </a:ext>
                  </a:extLst>
                </a:gridCol>
                <a:gridCol w="1926177">
                  <a:extLst>
                    <a:ext uri="{9D8B030D-6E8A-4147-A177-3AD203B41FA5}">
                      <a16:colId xmlns:a16="http://schemas.microsoft.com/office/drawing/2014/main" val="4979003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9537521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629485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Control ID Value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Meaning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Length of the Control Information subfield (bits)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Content of the Control Information subfield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536588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AP assistance request (AAR)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See 9.2.4.7.10 (AAR Control)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84704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Link Indication (LI)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249798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11-14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0367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C241B91B-4DCB-4850-9838-B02A3789C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50686"/>
              </p:ext>
            </p:extLst>
          </p:nvPr>
        </p:nvGraphicFramePr>
        <p:xfrm>
          <a:off x="2963334" y="5925225"/>
          <a:ext cx="4149408" cy="221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644">
                  <a:extLst>
                    <a:ext uri="{9D8B030D-6E8A-4147-A177-3AD203B41FA5}">
                      <a16:colId xmlns:a16="http://schemas.microsoft.com/office/drawing/2014/main" val="3622399224"/>
                    </a:ext>
                  </a:extLst>
                </a:gridCol>
                <a:gridCol w="1393210">
                  <a:extLst>
                    <a:ext uri="{9D8B030D-6E8A-4147-A177-3AD203B41FA5}">
                      <a16:colId xmlns:a16="http://schemas.microsoft.com/office/drawing/2014/main" val="3718107163"/>
                    </a:ext>
                  </a:extLst>
                </a:gridCol>
                <a:gridCol w="1459554">
                  <a:extLst>
                    <a:ext uri="{9D8B030D-6E8A-4147-A177-3AD203B41FA5}">
                      <a16:colId xmlns:a16="http://schemas.microsoft.com/office/drawing/2014/main" val="3807784842"/>
                    </a:ext>
                  </a:extLst>
                </a:gridCol>
              </a:tblGrid>
              <a:tr h="221574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Subtype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Link ID Bitmap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47179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732EDB6-23B1-42ED-909A-B88981E15943}"/>
              </a:ext>
            </a:extLst>
          </p:cNvPr>
          <p:cNvSpPr txBox="1"/>
          <p:nvPr/>
        </p:nvSpPr>
        <p:spPr>
          <a:xfrm>
            <a:off x="2625230" y="6164549"/>
            <a:ext cx="4487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Bits:                3                                 1                                  16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05DF9235-6531-49FC-9CC4-FB3024DDF265}"/>
              </a:ext>
            </a:extLst>
          </p:cNvPr>
          <p:cNvCxnSpPr>
            <a:cxnSpLocks/>
          </p:cNvCxnSpPr>
          <p:nvPr/>
        </p:nvCxnSpPr>
        <p:spPr bwMode="auto">
          <a:xfrm>
            <a:off x="1905000" y="5490465"/>
            <a:ext cx="998324" cy="545547"/>
          </a:xfrm>
          <a:prstGeom prst="bentConnector3">
            <a:avLst>
              <a:gd name="adj1" fmla="val 2286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930321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Cross-link signalling of change in the PS state by a non-AP MLD can improve efficiency and also reduce latency of retrieving buffered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Cross-link indication of change in PS state and PM mode should be jointly designed.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Use of A-control subfield is a good candidate for the cross-link indication.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 delay that an AP MLD may experience in the cross-STA information transfer should be indicated.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11-19-1544-03-00be-multi-link-power-save-operation.pptx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11-19-1857-01-00be-multilink-power-save-followup.pptx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11-20-0085-01-00be-multi-link-power-save-link-bitmap.pptx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11-24-0171-06-00bn-tgbn-motions-list-part-1.pptx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11-24-0042-01-00bn-thoughts-on-flexible-control-frames.pptx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1622</TotalTime>
  <Words>1250</Words>
  <Application>Microsoft Office PowerPoint</Application>
  <PresentationFormat>On-screen Show (4:3)</PresentationFormat>
  <Paragraphs>189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Gothic</vt:lpstr>
      <vt:lpstr>MS PGothic</vt:lpstr>
      <vt:lpstr>SimSun</vt:lpstr>
      <vt:lpstr>Arial</vt:lpstr>
      <vt:lpstr>Arial Unicode MS</vt:lpstr>
      <vt:lpstr>Times New Roman</vt:lpstr>
      <vt:lpstr>Wingdings</vt:lpstr>
      <vt:lpstr>Office Theme</vt:lpstr>
      <vt:lpstr>Document</vt:lpstr>
      <vt:lpstr>Cross-link power save state indication</vt:lpstr>
      <vt:lpstr>Abstract</vt:lpstr>
      <vt:lpstr>Power Save Mode - Recap</vt:lpstr>
      <vt:lpstr>Illustration of cross-link PS state signaling</vt:lpstr>
      <vt:lpstr>Why cross-link PS state signaling?</vt:lpstr>
      <vt:lpstr>Why now in 802.11bn?</vt:lpstr>
      <vt:lpstr>Details to be considered</vt:lpstr>
      <vt:lpstr>Conclusion</vt:lpstr>
      <vt:lpstr>References</vt:lpstr>
      <vt:lpstr>Straw polls</vt:lpstr>
      <vt:lpstr>Backup slides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Cross_link_PS_state_indication</dc:title>
  <dc:creator>Vishnu Vardhan Ratnam</dc:creator>
  <cp:lastModifiedBy>Vishnu Vardhan Ratnam</cp:lastModifiedBy>
  <cp:revision>149</cp:revision>
  <cp:lastPrinted>1601-01-01T00:00:00Z</cp:lastPrinted>
  <dcterms:created xsi:type="dcterms:W3CDTF">2023-10-26T23:59:45Z</dcterms:created>
  <dcterms:modified xsi:type="dcterms:W3CDTF">2024-07-13T19:12:32Z</dcterms:modified>
</cp:coreProperties>
</file>