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443" r:id="rId3"/>
    <p:sldId id="2456" r:id="rId4"/>
    <p:sldId id="2464" r:id="rId5"/>
    <p:sldId id="2458" r:id="rId6"/>
    <p:sldId id="2460" r:id="rId7"/>
    <p:sldId id="2462" r:id="rId8"/>
    <p:sldId id="2461" r:id="rId9"/>
    <p:sldId id="2463" r:id="rId10"/>
    <p:sldId id="2438" r:id="rId11"/>
    <p:sldId id="2465" r:id="rId12"/>
    <p:sldId id="246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EDB83DA2-F70D-8D74-8E2B-597DDDC49D7B}" name="Jerome Henry (jerhenry)" initials="JH(" userId="S::jerhenry@cisco.com::976d99fe-8e8f-4075-ac47-d601c3bf01de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58" autoAdjust="0"/>
    <p:restoredTop sz="96563" autoAdjust="0"/>
  </p:normalViewPr>
  <p:slideViewPr>
    <p:cSldViewPr>
      <p:cViewPr varScale="1">
        <p:scale>
          <a:sx n="119" d="100"/>
          <a:sy n="119" d="100"/>
        </p:scale>
        <p:origin x="200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dirty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Epoch Structure Proposal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04-02-2024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874979"/>
              </p:ext>
            </p:extLst>
          </p:nvPr>
        </p:nvGraphicFramePr>
        <p:xfrm>
          <a:off x="1191154" y="2433637"/>
          <a:ext cx="962924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Jerome Henry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jerhenry@cisco.com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Domenico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Ficara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dficara@cisco.com</a:t>
                      </a:r>
                      <a:endParaRPr lang="en-E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Ugo Campiglio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ucampigl@cisco.com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604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Jarkko </a:t>
                      </a:r>
                      <a:r>
                        <a:rPr lang="en-US" sz="1100" dirty="0" err="1"/>
                        <a:t>Kneckt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Apple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jkneckt@apple.com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502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Javier Contreras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jacontre@cisco.com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66199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E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 wrap="square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ES" dirty="0"/>
          </a:p>
          <a:p>
            <a:pPr marL="0" indent="0"/>
            <a:endParaRPr lang="en-ES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0E4A8108-98CD-2935-A06F-7E2F64166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0" y="1981201"/>
            <a:ext cx="10208684" cy="4113213"/>
          </a:xfrm>
        </p:spPr>
        <p:txBody>
          <a:bodyPr/>
          <a:lstStyle/>
          <a:p>
            <a:r>
              <a:rPr lang="en-US" dirty="0"/>
              <a:t>This document summarizes the epoch steps described in 11-24/604</a:t>
            </a:r>
          </a:p>
          <a:p>
            <a:r>
              <a:rPr lang="en-US" dirty="0"/>
              <a:t>At association, a STA automatically joins the default epoch group, but can then opt to join another group, or get its own </a:t>
            </a:r>
            <a:r>
              <a:rPr lang="en-US"/>
              <a:t>epoch parameters</a:t>
            </a:r>
            <a:r>
              <a:rPr lang="en-US" dirty="0"/>
              <a:t>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029458" y="6475413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Henry et al.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737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11-24/0645r0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746FCE-F450-2F05-32D0-8FA442EC66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11-24/604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E5AA0FD-1A33-CFDD-DE57-E708974BF1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 announces capability in probe responses/beacons, STA in (re)</a:t>
            </a:r>
            <a:r>
              <a:rPr lang="en-US" sz="1800" b="0" dirty="0" err="1"/>
              <a:t>assoc</a:t>
            </a:r>
            <a:r>
              <a:rPr lang="en-US" sz="1800" b="0" dirty="0"/>
              <a:t> request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STA is placed in auto-group by default (no negotiation needed)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After </a:t>
            </a:r>
            <a:r>
              <a:rPr lang="en-US" sz="1800" b="0" dirty="0" err="1"/>
              <a:t>assoc</a:t>
            </a:r>
            <a:r>
              <a:rPr lang="en-US" sz="1800" b="0" dirty="0"/>
              <a:t>, AP informs the STA of groups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STA can then leave default group to join other group, or request individual parameters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42D10F-8A7B-9F32-83C4-7BBDFFBF68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11-24/645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70B5623-D074-C83B-7BEA-F15425F92F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AP/STA capability announcement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STA may start by sending its requested epoch parameters in (re)association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STA can also start by sending EDP Sequence Request after assoc. AP can accept/decline/suggest override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 AP can send group information to STA (after </a:t>
            </a:r>
            <a:r>
              <a:rPr lang="en-US" sz="1800" b="0" dirty="0" err="1"/>
              <a:t>asssoc</a:t>
            </a:r>
            <a:r>
              <a:rPr lang="en-US" sz="1800" b="0" dirty="0"/>
              <a:t>), STA seems to directly just apply the group settings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Without exchange, STA does not rotate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652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With 11-24/0645r0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746FCE-F450-2F05-32D0-8FA442EC66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11-24/604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E5AA0FD-1A33-CFDD-DE57-E708974BF1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Group and individual settings: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 Group membership or individual settings not limited in time (until STA leaves the group/requests different settings)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All STAs in a group rotate at the same time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Epoch duration can range from 1 TBTT to 1+ day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AP can announce support for 0 or N groups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STA join group of its choice, can change at any time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42D10F-8A7B-9F32-83C4-7BBDFFBF68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11-24/645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670B5623-D074-C83B-7BEA-F15425F92F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Group and individual 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Group membership or individual settings either not limited in time, or only valid for N epochs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STAs rotates at epoch boundaries+/- rand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Epoch duration can range to 65535 “units”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AP can announce one group</a:t>
            </a:r>
            <a:r>
              <a:rPr lang="en-US" sz="1400" dirty="0"/>
              <a:t>, STA silently applies group settings</a:t>
            </a:r>
            <a:endParaRPr lang="en-US" sz="14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43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Epochs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E78D0-C80E-AD29-FDD9-06992BD28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11-24/0604 defines 2 types of epoch structures: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One (or more) group 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Individual Structures</a:t>
            </a:r>
          </a:p>
          <a:p>
            <a:r>
              <a:rPr lang="en-US" b="0" dirty="0"/>
              <a:t>The AP can support other groups (different epoch periodicity)</a:t>
            </a:r>
          </a:p>
          <a:p>
            <a:r>
              <a:rPr lang="en-US" b="0" dirty="0"/>
              <a:t>After association and upon learning about the default and the other groups, the STA can: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Stay in the default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Request to join another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Request individual epoch parameters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47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Phase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pic>
        <p:nvPicPr>
          <p:cNvPr id="10" name="Picture 9" descr="A blue symbol with waves&#10;&#10;Description automatically generated">
            <a:extLst>
              <a:ext uri="{FF2B5EF4-FFF2-40B4-BE49-F238E27FC236}">
                <a16:creationId xmlns:a16="http://schemas.microsoft.com/office/drawing/2014/main" id="{0F34EF40-CD7F-9B7D-D9D8-5D46DC5CE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43800" y="2057400"/>
            <a:ext cx="419087" cy="450782"/>
          </a:xfrm>
          <a:prstGeom prst="rect">
            <a:avLst/>
          </a:prstGeom>
        </p:spPr>
      </p:pic>
      <p:pic>
        <p:nvPicPr>
          <p:cNvPr id="11" name="Picture 10" descr="A black and white cell phone&#10;&#10;Description automatically generated">
            <a:extLst>
              <a:ext uri="{FF2B5EF4-FFF2-40B4-BE49-F238E27FC236}">
                <a16:creationId xmlns:a16="http://schemas.microsoft.com/office/drawing/2014/main" id="{9F5F9E34-97DB-0095-C293-43B1D314D3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980" y="2288115"/>
            <a:ext cx="765750" cy="76575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BBDDA3-4798-C5A1-149A-F0F49DC6BFFD}"/>
              </a:ext>
            </a:extLst>
          </p:cNvPr>
          <p:cNvCxnSpPr/>
          <p:nvPr/>
        </p:nvCxnSpPr>
        <p:spPr bwMode="auto">
          <a:xfrm>
            <a:off x="2585192" y="3062337"/>
            <a:ext cx="46291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1F0F4DE-65C9-BC8F-E7A3-25953E5440D2}"/>
              </a:ext>
            </a:extLst>
          </p:cNvPr>
          <p:cNvCxnSpPr/>
          <p:nvPr/>
        </p:nvCxnSpPr>
        <p:spPr bwMode="auto">
          <a:xfrm>
            <a:off x="2585192" y="3813392"/>
            <a:ext cx="46291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C0ECDF2-6428-C988-4F5A-35FCA4695D0E}"/>
              </a:ext>
            </a:extLst>
          </p:cNvPr>
          <p:cNvSpPr txBox="1"/>
          <p:nvPr/>
        </p:nvSpPr>
        <p:spPr>
          <a:xfrm>
            <a:off x="3994748" y="2754964"/>
            <a:ext cx="16353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Association Request[EPCE]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4F5B38F-8E44-206E-EA32-9ACC5C338816}"/>
              </a:ext>
            </a:extLst>
          </p:cNvPr>
          <p:cNvCxnSpPr/>
          <p:nvPr/>
        </p:nvCxnSpPr>
        <p:spPr bwMode="auto">
          <a:xfrm>
            <a:off x="2585192" y="2209800"/>
            <a:ext cx="46291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E1922C3-985A-53F2-ADA0-FCF2175E3B43}"/>
              </a:ext>
            </a:extLst>
          </p:cNvPr>
          <p:cNvSpPr txBox="1"/>
          <p:nvPr/>
        </p:nvSpPr>
        <p:spPr>
          <a:xfrm>
            <a:off x="4118947" y="3635995"/>
            <a:ext cx="1346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Association Response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1371F4-276D-C9E4-EFD6-BB6B07F4DBB0}"/>
              </a:ext>
            </a:extLst>
          </p:cNvPr>
          <p:cNvSpPr txBox="1"/>
          <p:nvPr/>
        </p:nvSpPr>
        <p:spPr>
          <a:xfrm>
            <a:off x="4118947" y="2009472"/>
            <a:ext cx="19399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Beacon, Probe Responses[EPCE]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B724F0-57AB-4D08-67C8-FE8A87E79FF9}"/>
              </a:ext>
            </a:extLst>
          </p:cNvPr>
          <p:cNvSpPr txBox="1"/>
          <p:nvPr/>
        </p:nvSpPr>
        <p:spPr>
          <a:xfrm>
            <a:off x="8722223" y="3444396"/>
            <a:ext cx="3004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Enhanced Privacy Capabilities element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9B3C066-F84E-AA18-04EC-3B7556650166}"/>
              </a:ext>
            </a:extLst>
          </p:cNvPr>
          <p:cNvSpPr txBox="1"/>
          <p:nvPr/>
        </p:nvSpPr>
        <p:spPr>
          <a:xfrm>
            <a:off x="5842749" y="1587433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10.71.2.1, 10.71.2.2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BC4052C-E5E7-3C81-8550-BDC7BD6F7561}"/>
              </a:ext>
            </a:extLst>
          </p:cNvPr>
          <p:cNvCxnSpPr/>
          <p:nvPr/>
        </p:nvCxnSpPr>
        <p:spPr bwMode="auto">
          <a:xfrm flipH="1">
            <a:off x="5867400" y="1830390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4CAD237E-9C1F-078E-722B-FE6AE8762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750689"/>
              </p:ext>
            </p:extLst>
          </p:nvPr>
        </p:nvGraphicFramePr>
        <p:xfrm>
          <a:off x="7437463" y="3794239"/>
          <a:ext cx="4380096" cy="106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7610">
                  <a:extLst>
                    <a:ext uri="{9D8B030D-6E8A-4147-A177-3AD203B41FA5}">
                      <a16:colId xmlns:a16="http://schemas.microsoft.com/office/drawing/2014/main" val="256458524"/>
                    </a:ext>
                  </a:extLst>
                </a:gridCol>
                <a:gridCol w="867610">
                  <a:extLst>
                    <a:ext uri="{9D8B030D-6E8A-4147-A177-3AD203B41FA5}">
                      <a16:colId xmlns:a16="http://schemas.microsoft.com/office/drawing/2014/main" val="2105890424"/>
                    </a:ext>
                  </a:extLst>
                </a:gridCol>
                <a:gridCol w="867610">
                  <a:extLst>
                    <a:ext uri="{9D8B030D-6E8A-4147-A177-3AD203B41FA5}">
                      <a16:colId xmlns:a16="http://schemas.microsoft.com/office/drawing/2014/main" val="2410407064"/>
                    </a:ext>
                  </a:extLst>
                </a:gridCol>
                <a:gridCol w="867610">
                  <a:extLst>
                    <a:ext uri="{9D8B030D-6E8A-4147-A177-3AD203B41FA5}">
                      <a16:colId xmlns:a16="http://schemas.microsoft.com/office/drawing/2014/main" val="158540561"/>
                    </a:ext>
                  </a:extLst>
                </a:gridCol>
                <a:gridCol w="909656">
                  <a:extLst>
                    <a:ext uri="{9D8B030D-6E8A-4147-A177-3AD203B41FA5}">
                      <a16:colId xmlns:a16="http://schemas.microsoft.com/office/drawing/2014/main" val="380115176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Element Id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Length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 Extension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EP Capabilities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017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3542751"/>
                  </a:ext>
                </a:extLst>
              </a:tr>
            </a:tbl>
          </a:graphicData>
        </a:graphic>
      </p:graphicFrame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51C2558D-5DDB-F6E7-7D4A-AF162EE5C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593597"/>
              </p:ext>
            </p:extLst>
          </p:nvPr>
        </p:nvGraphicFramePr>
        <p:xfrm>
          <a:off x="7878019" y="5170801"/>
          <a:ext cx="3939540" cy="934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417010079"/>
                    </a:ext>
                  </a:extLst>
                </a:gridCol>
                <a:gridCol w="1346213">
                  <a:extLst>
                    <a:ext uri="{9D8B030D-6E8A-4147-A177-3AD203B41FA5}">
                      <a16:colId xmlns:a16="http://schemas.microsoft.com/office/drawing/2014/main" val="1629965530"/>
                    </a:ext>
                  </a:extLst>
                </a:gridCol>
                <a:gridCol w="942327">
                  <a:extLst>
                    <a:ext uri="{9D8B030D-6E8A-4147-A177-3AD203B41FA5}">
                      <a16:colId xmlns:a16="http://schemas.microsoft.com/office/drawing/2014/main" val="117159719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66363621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EDP Supported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STA-Specific Setting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Supported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Reserved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42457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Bits: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5426075"/>
                  </a:ext>
                </a:extLst>
              </a:tr>
            </a:tbl>
          </a:graphicData>
        </a:graphic>
      </p:graphicFrame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1C3C258-8D5B-49EB-FF47-2E3A54BBD2A6}"/>
              </a:ext>
            </a:extLst>
          </p:cNvPr>
          <p:cNvCxnSpPr>
            <a:cxnSpLocks/>
          </p:cNvCxnSpPr>
          <p:nvPr/>
        </p:nvCxnSpPr>
        <p:spPr bwMode="auto">
          <a:xfrm flipH="1">
            <a:off x="8722223" y="4662669"/>
            <a:ext cx="2209800" cy="5081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E54DFD0-1B33-BC54-3AFB-352BDFD1F07D}"/>
              </a:ext>
            </a:extLst>
          </p:cNvPr>
          <p:cNvCxnSpPr/>
          <p:nvPr/>
        </p:nvCxnSpPr>
        <p:spPr bwMode="auto">
          <a:xfrm>
            <a:off x="11817559" y="4662669"/>
            <a:ext cx="0" cy="5081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D40510B5-6272-5669-26F9-0ECCA95411DC}"/>
              </a:ext>
            </a:extLst>
          </p:cNvPr>
          <p:cNvSpPr txBox="1"/>
          <p:nvPr/>
        </p:nvSpPr>
        <p:spPr>
          <a:xfrm>
            <a:off x="-19113" y="2754964"/>
            <a:ext cx="2358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“I support group EDP”</a:t>
            </a:r>
          </a:p>
          <a:p>
            <a:r>
              <a:rPr lang="en-US" sz="1200" dirty="0">
                <a:solidFill>
                  <a:schemeClr val="tx1"/>
                </a:solidFill>
              </a:rPr>
              <a:t>“I support Individual STA settings”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551EDE9-C488-4F9D-51BF-316B26D42442}"/>
              </a:ext>
            </a:extLst>
          </p:cNvPr>
          <p:cNvSpPr txBox="1"/>
          <p:nvPr/>
        </p:nvSpPr>
        <p:spPr>
          <a:xfrm>
            <a:off x="5488208" y="2324380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10.71.2.1, 10.71.2.2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3EBB659-D843-0D42-0988-235FB27BAAA8}"/>
              </a:ext>
            </a:extLst>
          </p:cNvPr>
          <p:cNvCxnSpPr/>
          <p:nvPr/>
        </p:nvCxnSpPr>
        <p:spPr bwMode="auto">
          <a:xfrm flipH="1">
            <a:off x="5512859" y="2567337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24CB4188-83AE-BFF3-E386-B7270C5D9CAA}"/>
              </a:ext>
            </a:extLst>
          </p:cNvPr>
          <p:cNvSpPr txBox="1"/>
          <p:nvPr/>
        </p:nvSpPr>
        <p:spPr>
          <a:xfrm>
            <a:off x="7925467" y="2103297"/>
            <a:ext cx="2358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“I support group EDP”</a:t>
            </a:r>
          </a:p>
          <a:p>
            <a:r>
              <a:rPr lang="en-US" sz="1200" dirty="0">
                <a:solidFill>
                  <a:schemeClr val="tx1"/>
                </a:solidFill>
              </a:rPr>
              <a:t>“I support Individual STA settings”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3B26931-F1B5-9098-43C1-863A266E6990}"/>
              </a:ext>
            </a:extLst>
          </p:cNvPr>
          <p:cNvSpPr txBox="1"/>
          <p:nvPr/>
        </p:nvSpPr>
        <p:spPr>
          <a:xfrm>
            <a:off x="572746" y="4913571"/>
            <a:ext cx="3065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 signals support in beacons/probe responses</a:t>
            </a:r>
          </a:p>
          <a:p>
            <a:r>
              <a:rPr lang="en-US" sz="1200" dirty="0">
                <a:solidFill>
                  <a:schemeClr val="tx1"/>
                </a:solidFill>
              </a:rPr>
              <a:t>STA signals support in (re)association request</a:t>
            </a:r>
          </a:p>
        </p:txBody>
      </p:sp>
    </p:spTree>
    <p:extLst>
      <p:ext uri="{BB962C8B-B14F-4D97-AF65-F5344CB8AC3E}">
        <p14:creationId xmlns:p14="http://schemas.microsoft.com/office/powerpoint/2010/main" val="407321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Group Assignment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pic>
        <p:nvPicPr>
          <p:cNvPr id="10" name="Picture 9" descr="A blue symbol with waves&#10;&#10;Description automatically generated">
            <a:extLst>
              <a:ext uri="{FF2B5EF4-FFF2-40B4-BE49-F238E27FC236}">
                <a16:creationId xmlns:a16="http://schemas.microsoft.com/office/drawing/2014/main" id="{0F34EF40-CD7F-9B7D-D9D8-5D46DC5CE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78390" y="2066010"/>
            <a:ext cx="419087" cy="450782"/>
          </a:xfrm>
          <a:prstGeom prst="rect">
            <a:avLst/>
          </a:prstGeom>
        </p:spPr>
      </p:pic>
      <p:pic>
        <p:nvPicPr>
          <p:cNvPr id="11" name="Picture 10" descr="A black and white cell phone&#10;&#10;Description automatically generated">
            <a:extLst>
              <a:ext uri="{FF2B5EF4-FFF2-40B4-BE49-F238E27FC236}">
                <a16:creationId xmlns:a16="http://schemas.microsoft.com/office/drawing/2014/main" id="{9F5F9E34-97DB-0095-C293-43B1D314D3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70" y="2031581"/>
            <a:ext cx="765750" cy="765750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4F5B38F-8E44-206E-EA32-9ACC5C338816}"/>
              </a:ext>
            </a:extLst>
          </p:cNvPr>
          <p:cNvCxnSpPr>
            <a:cxnSpLocks/>
          </p:cNvCxnSpPr>
          <p:nvPr/>
        </p:nvCxnSpPr>
        <p:spPr bwMode="auto">
          <a:xfrm>
            <a:off x="1722737" y="2264318"/>
            <a:ext cx="23892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71371F4-276D-C9E4-EFD6-BB6B07F4DBB0}"/>
              </a:ext>
            </a:extLst>
          </p:cNvPr>
          <p:cNvSpPr txBox="1"/>
          <p:nvPr/>
        </p:nvSpPr>
        <p:spPr>
          <a:xfrm>
            <a:off x="2308047" y="2047078"/>
            <a:ext cx="16065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4-way handshake M3[EPE]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9B3C066-F84E-AA18-04EC-3B7556650166}"/>
              </a:ext>
            </a:extLst>
          </p:cNvPr>
          <p:cNvSpPr txBox="1"/>
          <p:nvPr/>
        </p:nvSpPr>
        <p:spPr>
          <a:xfrm>
            <a:off x="3611584" y="1528642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BC4052C-E5E7-3C81-8550-BDC7BD6F7561}"/>
              </a:ext>
            </a:extLst>
          </p:cNvPr>
          <p:cNvCxnSpPr/>
          <p:nvPr/>
        </p:nvCxnSpPr>
        <p:spPr bwMode="auto">
          <a:xfrm flipH="1">
            <a:off x="3636235" y="1771599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D40510B5-6272-5669-26F9-0ECCA95411DC}"/>
              </a:ext>
            </a:extLst>
          </p:cNvPr>
          <p:cNvSpPr txBox="1"/>
          <p:nvPr/>
        </p:nvSpPr>
        <p:spPr>
          <a:xfrm>
            <a:off x="-19113" y="2754964"/>
            <a:ext cx="1747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“I support group EDP”</a:t>
            </a:r>
          </a:p>
          <a:p>
            <a:r>
              <a:rPr lang="en-US" sz="1200" dirty="0">
                <a:solidFill>
                  <a:schemeClr val="tx1"/>
                </a:solidFill>
              </a:rPr>
              <a:t>(may or may not support 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Individual STA settings)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690BF-789F-3D97-4332-2B95FA8F6C65}"/>
              </a:ext>
            </a:extLst>
          </p:cNvPr>
          <p:cNvSpPr txBox="1"/>
          <p:nvPr/>
        </p:nvSpPr>
        <p:spPr>
          <a:xfrm>
            <a:off x="152400" y="3986334"/>
            <a:ext cx="5023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If AP supports group EDP &amp; STA supports group EDP -&gt; STA is automatically assigned to the default periodic group 0</a:t>
            </a:r>
          </a:p>
          <a:p>
            <a:r>
              <a:rPr lang="en-US" sz="1200" dirty="0">
                <a:solidFill>
                  <a:schemeClr val="tx1"/>
                </a:solidFill>
              </a:rPr>
              <a:t>AP signals group 0 structure and AID scheme in M3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EC94E38-0FDE-587C-6CE6-0E7E6726F4CC}"/>
              </a:ext>
            </a:extLst>
          </p:cNvPr>
          <p:cNvCxnSpPr>
            <a:cxnSpLocks/>
          </p:cNvCxnSpPr>
          <p:nvPr/>
        </p:nvCxnSpPr>
        <p:spPr bwMode="auto">
          <a:xfrm flipV="1">
            <a:off x="1584508" y="2835584"/>
            <a:ext cx="2514592" cy="247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A8ECEFF-AE5C-B45B-CEAF-ACA5A3174956}"/>
              </a:ext>
            </a:extLst>
          </p:cNvPr>
          <p:cNvSpPr txBox="1"/>
          <p:nvPr/>
        </p:nvSpPr>
        <p:spPr>
          <a:xfrm>
            <a:off x="2308047" y="2631853"/>
            <a:ext cx="13789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4-way handshake [M4]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F44E782-8EBD-14BC-FE17-EC7F68080907}"/>
              </a:ext>
            </a:extLst>
          </p:cNvPr>
          <p:cNvGraphicFramePr>
            <a:graphicFrameLocks noGrp="1"/>
          </p:cNvGraphicFramePr>
          <p:nvPr/>
        </p:nvGraphicFramePr>
        <p:xfrm>
          <a:off x="4678179" y="1838629"/>
          <a:ext cx="4187825" cy="850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9150">
                  <a:extLst>
                    <a:ext uri="{9D8B030D-6E8A-4147-A177-3AD203B41FA5}">
                      <a16:colId xmlns:a16="http://schemas.microsoft.com/office/drawing/2014/main" val="1621438947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60223484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0637057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63267725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843117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Element Id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Length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 Extension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EDP Epoch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70920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118386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2F5A97CE-8B9B-2987-CC91-769F6F446C48}"/>
              </a:ext>
            </a:extLst>
          </p:cNvPr>
          <p:cNvGraphicFramePr>
            <a:graphicFrameLocks noGrp="1"/>
          </p:cNvGraphicFramePr>
          <p:nvPr/>
        </p:nvGraphicFramePr>
        <p:xfrm>
          <a:off x="3695418" y="2977641"/>
          <a:ext cx="5158740" cy="850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4232917754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128743982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907327325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558742752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78905869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3622789756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Smallest Anonymized AID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AID Range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Group Epoch Length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Next Epoch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Reserved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32392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Bits: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4810404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DF850B23-B7C5-28E5-E4D1-FF2D0D01F78B}"/>
              </a:ext>
            </a:extLst>
          </p:cNvPr>
          <p:cNvSpPr txBox="1"/>
          <p:nvPr/>
        </p:nvSpPr>
        <p:spPr>
          <a:xfrm>
            <a:off x="5419452" y="1583520"/>
            <a:ext cx="21002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Enhanced Privacy element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EC639D-4ED4-6EC5-897A-D2B7158E5635}"/>
              </a:ext>
            </a:extLst>
          </p:cNvPr>
          <p:cNvSpPr txBox="1"/>
          <p:nvPr/>
        </p:nvSpPr>
        <p:spPr>
          <a:xfrm>
            <a:off x="4471244" y="2737216"/>
            <a:ext cx="1896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Group EDP Epoch field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DA53D6-0B67-1F56-A759-E6EB1AFC4BE3}"/>
              </a:ext>
            </a:extLst>
          </p:cNvPr>
          <p:cNvSpPr txBox="1"/>
          <p:nvPr/>
        </p:nvSpPr>
        <p:spPr>
          <a:xfrm>
            <a:off x="228276" y="4916469"/>
            <a:ext cx="5497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Group Epoch length follows a similar structure to 802.11-2020 table 9-298, but shorter and with consistent factors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EC7B05E-8CAC-EC86-A23B-41A863CEC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779915"/>
              </p:ext>
            </p:extLst>
          </p:nvPr>
        </p:nvGraphicFramePr>
        <p:xfrm>
          <a:off x="6498167" y="4280854"/>
          <a:ext cx="5418804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701">
                  <a:extLst>
                    <a:ext uri="{9D8B030D-6E8A-4147-A177-3AD203B41FA5}">
                      <a16:colId xmlns:a16="http://schemas.microsoft.com/office/drawing/2014/main" val="4004767190"/>
                    </a:ext>
                  </a:extLst>
                </a:gridCol>
                <a:gridCol w="1354701">
                  <a:extLst>
                    <a:ext uri="{9D8B030D-6E8A-4147-A177-3AD203B41FA5}">
                      <a16:colId xmlns:a16="http://schemas.microsoft.com/office/drawing/2014/main" val="4170070469"/>
                    </a:ext>
                  </a:extLst>
                </a:gridCol>
                <a:gridCol w="1354701">
                  <a:extLst>
                    <a:ext uri="{9D8B030D-6E8A-4147-A177-3AD203B41FA5}">
                      <a16:colId xmlns:a16="http://schemas.microsoft.com/office/drawing/2014/main" val="3298552700"/>
                    </a:ext>
                  </a:extLst>
                </a:gridCol>
                <a:gridCol w="1354701">
                  <a:extLst>
                    <a:ext uri="{9D8B030D-6E8A-4147-A177-3AD203B41FA5}">
                      <a16:colId xmlns:a16="http://schemas.microsoft.com/office/drawing/2014/main" val="822831094"/>
                    </a:ext>
                  </a:extLst>
                </a:gridCol>
              </a:tblGrid>
              <a:tr h="316331">
                <a:tc>
                  <a:txBody>
                    <a:bodyPr/>
                    <a:lstStyle/>
                    <a:p>
                      <a:r>
                        <a:rPr lang="en-US" sz="900" dirty="0"/>
                        <a:t>Group Epoch Length Unit subfield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Group Epoch Length Unit time value (TBTTs)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Min Epoch Duration (w/default TBTT dur.)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Max Epoch Duration (approx.)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913597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5.12 </a:t>
                      </a:r>
                      <a:r>
                        <a:rPr lang="en-US" sz="900" dirty="0" err="1"/>
                        <a:t>ms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10.5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6163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51.2 </a:t>
                      </a:r>
                      <a:r>
                        <a:rPr lang="en-US" sz="900" dirty="0" err="1"/>
                        <a:t>ms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min 45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198987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512 </a:t>
                      </a:r>
                      <a:r>
                        <a:rPr lang="en-US" sz="900" dirty="0" err="1"/>
                        <a:t>ms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min 28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641614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5.12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h 54 min 41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482675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51.2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d 5 h 6 min 46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722865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 min 32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d 3 h 7 min 44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393188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974788"/>
                  </a:ext>
                </a:extLst>
              </a:tr>
              <a:tr h="197707"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58925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8D441BA-3A27-AA75-9F99-0757ED8299D6}"/>
              </a:ext>
            </a:extLst>
          </p:cNvPr>
          <p:cNvGraphicFramePr>
            <a:graphicFrameLocks noGrp="1"/>
          </p:cNvGraphicFramePr>
          <p:nvPr/>
        </p:nvGraphicFramePr>
        <p:xfrm>
          <a:off x="8891404" y="2975845"/>
          <a:ext cx="2597150" cy="850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4232917754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789058691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3622789756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Epoch length Unit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Epoch Duration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32392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Bits: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4810404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7F25210-3102-BC85-372B-D6AC2D50261A}"/>
              </a:ext>
            </a:extLst>
          </p:cNvPr>
          <p:cNvCxnSpPr/>
          <p:nvPr/>
        </p:nvCxnSpPr>
        <p:spPr bwMode="auto">
          <a:xfrm flipV="1">
            <a:off x="6772091" y="2797331"/>
            <a:ext cx="0" cy="1803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AC3E02F-79B7-EC01-BFDC-BB19B2228662}"/>
              </a:ext>
            </a:extLst>
          </p:cNvPr>
          <p:cNvCxnSpPr/>
          <p:nvPr/>
        </p:nvCxnSpPr>
        <p:spPr bwMode="auto">
          <a:xfrm>
            <a:off x="6772091" y="2797331"/>
            <a:ext cx="38197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0D7D3D0-E925-9C7D-9E22-DC28F93208F9}"/>
              </a:ext>
            </a:extLst>
          </p:cNvPr>
          <p:cNvCxnSpPr>
            <a:cxnSpLocks/>
          </p:cNvCxnSpPr>
          <p:nvPr/>
        </p:nvCxnSpPr>
        <p:spPr bwMode="auto">
          <a:xfrm>
            <a:off x="10591800" y="2797331"/>
            <a:ext cx="0" cy="178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Left Brace 29">
            <a:extLst>
              <a:ext uri="{FF2B5EF4-FFF2-40B4-BE49-F238E27FC236}">
                <a16:creationId xmlns:a16="http://schemas.microsoft.com/office/drawing/2014/main" id="{34BA58FC-59C9-3737-1A1E-A60EC4E95216}"/>
              </a:ext>
            </a:extLst>
          </p:cNvPr>
          <p:cNvSpPr/>
          <p:nvPr/>
        </p:nvSpPr>
        <p:spPr bwMode="auto">
          <a:xfrm rot="16200000">
            <a:off x="10641339" y="3079431"/>
            <a:ext cx="52609" cy="167568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2545D7B-5769-8ED0-92FF-E116F11D4344}"/>
              </a:ext>
            </a:extLst>
          </p:cNvPr>
          <p:cNvCxnSpPr>
            <a:cxnSpLocks/>
          </p:cNvCxnSpPr>
          <p:nvPr/>
        </p:nvCxnSpPr>
        <p:spPr bwMode="auto">
          <a:xfrm>
            <a:off x="10668000" y="3962400"/>
            <a:ext cx="0" cy="178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3993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Groups Advertisement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690BF-789F-3D97-4332-2B95FA8F6C65}"/>
              </a:ext>
            </a:extLst>
          </p:cNvPr>
          <p:cNvSpPr txBox="1"/>
          <p:nvPr/>
        </p:nvSpPr>
        <p:spPr>
          <a:xfrm>
            <a:off x="208643" y="4769335"/>
            <a:ext cx="4567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At (implementation-specific) intervals, AP also advertises other groups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EC639D-4ED4-6EC5-897A-D2B7158E5635}"/>
              </a:ext>
            </a:extLst>
          </p:cNvPr>
          <p:cNvSpPr txBox="1"/>
          <p:nvPr/>
        </p:nvSpPr>
        <p:spPr>
          <a:xfrm>
            <a:off x="9114818" y="3609326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See previous slide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5CCCA16-08DD-1053-37C2-6DF7AB373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671126"/>
              </p:ext>
            </p:extLst>
          </p:nvPr>
        </p:nvGraphicFramePr>
        <p:xfrm>
          <a:off x="5867400" y="2082657"/>
          <a:ext cx="6076035" cy="106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63236">
                  <a:extLst>
                    <a:ext uri="{9D8B030D-6E8A-4147-A177-3AD203B41FA5}">
                      <a16:colId xmlns:a16="http://schemas.microsoft.com/office/drawing/2014/main" val="3656777721"/>
                    </a:ext>
                  </a:extLst>
                </a:gridCol>
                <a:gridCol w="763236">
                  <a:extLst>
                    <a:ext uri="{9D8B030D-6E8A-4147-A177-3AD203B41FA5}">
                      <a16:colId xmlns:a16="http://schemas.microsoft.com/office/drawing/2014/main" val="4049916539"/>
                    </a:ext>
                  </a:extLst>
                </a:gridCol>
                <a:gridCol w="663362">
                  <a:extLst>
                    <a:ext uri="{9D8B030D-6E8A-4147-A177-3AD203B41FA5}">
                      <a16:colId xmlns:a16="http://schemas.microsoft.com/office/drawing/2014/main" val="24419307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142404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3210037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3378294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972653205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2434084290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Length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 Extension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Group Count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ID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EDP Epoch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Number of Participating STAs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7345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783646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A05C6BD-AF6E-5FA7-1E78-0C886B39C312}"/>
              </a:ext>
            </a:extLst>
          </p:cNvPr>
          <p:cNvSpPr txBox="1"/>
          <p:nvPr/>
        </p:nvSpPr>
        <p:spPr>
          <a:xfrm>
            <a:off x="180937" y="4992526"/>
            <a:ext cx="5825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Righter after 4-way handshake (unicast) and each time groups change (broadcast/unicast)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B2909BD-9438-EEB3-44DB-ADD66EB9B0C3}"/>
              </a:ext>
            </a:extLst>
          </p:cNvPr>
          <p:cNvSpPr txBox="1"/>
          <p:nvPr/>
        </p:nvSpPr>
        <p:spPr>
          <a:xfrm>
            <a:off x="251665" y="5265998"/>
            <a:ext cx="3695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TWT Group ID is 8 bits -&gt; 254 groups (+default GID0); </a:t>
            </a:r>
          </a:p>
          <a:p>
            <a:r>
              <a:rPr lang="en-US" sz="1200" dirty="0">
                <a:solidFill>
                  <a:schemeClr val="tx1"/>
                </a:solidFill>
              </a:rPr>
              <a:t>(in 802.11-2020 for TWT, 7 bits (Fig. 9-689))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9B08539-9D4D-44C6-EC93-982D76807045}"/>
                  </a:ext>
                </a:extLst>
              </p:cNvPr>
              <p:cNvSpPr txBox="1"/>
              <p:nvPr/>
            </p:nvSpPr>
            <p:spPr>
              <a:xfrm>
                <a:off x="10495634" y="3334678"/>
                <a:ext cx="45525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</m:t>
                      </m:r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9B08539-9D4D-44C6-EC93-982D76807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5634" y="3334678"/>
                <a:ext cx="455253" cy="184666"/>
              </a:xfrm>
              <a:prstGeom prst="rect">
                <a:avLst/>
              </a:prstGeom>
              <a:blipFill>
                <a:blip r:embed="rId3"/>
                <a:stretch>
                  <a:fillRect l="-5405" r="-540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Left Brace 19">
            <a:extLst>
              <a:ext uri="{FF2B5EF4-FFF2-40B4-BE49-F238E27FC236}">
                <a16:creationId xmlns:a16="http://schemas.microsoft.com/office/drawing/2014/main" id="{317131B6-8D46-4C3A-540C-451C14E255B6}"/>
              </a:ext>
            </a:extLst>
          </p:cNvPr>
          <p:cNvSpPr/>
          <p:nvPr/>
        </p:nvSpPr>
        <p:spPr bwMode="auto">
          <a:xfrm rot="16200000">
            <a:off x="10628993" y="2020233"/>
            <a:ext cx="114287" cy="2514601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BF0BAE-0E0A-6D74-7E00-F299500A267D}"/>
              </a:ext>
            </a:extLst>
          </p:cNvPr>
          <p:cNvSpPr txBox="1"/>
          <p:nvPr/>
        </p:nvSpPr>
        <p:spPr>
          <a:xfrm>
            <a:off x="6558573" y="1726355"/>
            <a:ext cx="41048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Enhanced Group Privacy Availability (EGPA) element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CA3766F-C3FF-2486-8D32-2DA3AB8EB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80892"/>
              </p:ext>
            </p:extLst>
          </p:nvPr>
        </p:nvGraphicFramePr>
        <p:xfrm>
          <a:off x="8999661" y="4549597"/>
          <a:ext cx="2894154" cy="850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19902">
                  <a:extLst>
                    <a:ext uri="{9D8B030D-6E8A-4147-A177-3AD203B41FA5}">
                      <a16:colId xmlns:a16="http://schemas.microsoft.com/office/drawing/2014/main" val="2389561130"/>
                    </a:ext>
                  </a:extLst>
                </a:gridCol>
                <a:gridCol w="987126">
                  <a:extLst>
                    <a:ext uri="{9D8B030D-6E8A-4147-A177-3AD203B41FA5}">
                      <a16:colId xmlns:a16="http://schemas.microsoft.com/office/drawing/2014/main" val="1805528155"/>
                    </a:ext>
                  </a:extLst>
                </a:gridCol>
                <a:gridCol w="987126">
                  <a:extLst>
                    <a:ext uri="{9D8B030D-6E8A-4147-A177-3AD203B41FA5}">
                      <a16:colId xmlns:a16="http://schemas.microsoft.com/office/drawing/2014/main" val="4176961789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Participating STA Count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Participating STA percentage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25286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3876473"/>
                  </a:ext>
                </a:extLst>
              </a:tr>
            </a:tbl>
          </a:graphicData>
        </a:graphic>
      </p:graphicFrame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D868FC3-DE15-D3F8-2DB2-99ABA94E3DB5}"/>
              </a:ext>
            </a:extLst>
          </p:cNvPr>
          <p:cNvCxnSpPr>
            <a:cxnSpLocks/>
          </p:cNvCxnSpPr>
          <p:nvPr/>
        </p:nvCxnSpPr>
        <p:spPr bwMode="auto">
          <a:xfrm>
            <a:off x="11275485" y="3088824"/>
            <a:ext cx="0" cy="12545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320C25A-862B-8CC4-7500-C41D75EB23E4}"/>
              </a:ext>
            </a:extLst>
          </p:cNvPr>
          <p:cNvSpPr txBox="1"/>
          <p:nvPr/>
        </p:nvSpPr>
        <p:spPr>
          <a:xfrm>
            <a:off x="6830121" y="5725470"/>
            <a:ext cx="5063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Participating STA count: how many STAs are currently in the group</a:t>
            </a:r>
          </a:p>
          <a:p>
            <a:r>
              <a:rPr lang="en-US" sz="1200" dirty="0">
                <a:solidFill>
                  <a:schemeClr val="tx1"/>
                </a:solidFill>
              </a:rPr>
              <a:t>Participating STA percentage: STAs in the group represent X% of all BSS STA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(e.g. 50 STAs in BSS, 10 in the group -&gt; percentage = 20)</a:t>
            </a:r>
          </a:p>
        </p:txBody>
      </p:sp>
      <p:pic>
        <p:nvPicPr>
          <p:cNvPr id="32" name="Picture 31" descr="A blue symbol with waves&#10;&#10;Description automatically generated">
            <a:extLst>
              <a:ext uri="{FF2B5EF4-FFF2-40B4-BE49-F238E27FC236}">
                <a16:creationId xmlns:a16="http://schemas.microsoft.com/office/drawing/2014/main" id="{3CB4CA54-528B-4AD1-725C-F7A3343EFF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78390" y="2066010"/>
            <a:ext cx="419087" cy="450782"/>
          </a:xfrm>
          <a:prstGeom prst="rect">
            <a:avLst/>
          </a:prstGeom>
        </p:spPr>
      </p:pic>
      <p:pic>
        <p:nvPicPr>
          <p:cNvPr id="34" name="Picture 33" descr="A black and white cell phone&#10;&#10;Description automatically generated">
            <a:extLst>
              <a:ext uri="{FF2B5EF4-FFF2-40B4-BE49-F238E27FC236}">
                <a16:creationId xmlns:a16="http://schemas.microsoft.com/office/drawing/2014/main" id="{B1ED19E8-0229-116F-0E8B-EEF401263A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70" y="2031581"/>
            <a:ext cx="765750" cy="765750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97A640-EB54-0E12-EAAB-501EB4B09407}"/>
              </a:ext>
            </a:extLst>
          </p:cNvPr>
          <p:cNvCxnSpPr>
            <a:cxnSpLocks/>
          </p:cNvCxnSpPr>
          <p:nvPr/>
        </p:nvCxnSpPr>
        <p:spPr bwMode="auto">
          <a:xfrm>
            <a:off x="1722737" y="2264318"/>
            <a:ext cx="23892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DFCB27B-ED1E-13E9-156B-0F8455E84C88}"/>
              </a:ext>
            </a:extLst>
          </p:cNvPr>
          <p:cNvSpPr txBox="1"/>
          <p:nvPr/>
        </p:nvSpPr>
        <p:spPr>
          <a:xfrm>
            <a:off x="2308047" y="2047078"/>
            <a:ext cx="9557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Action[EGPA]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5B97B0-839B-3CCD-66CE-20916E97B91E}"/>
              </a:ext>
            </a:extLst>
          </p:cNvPr>
          <p:cNvSpPr txBox="1"/>
          <p:nvPr/>
        </p:nvSpPr>
        <p:spPr>
          <a:xfrm>
            <a:off x="3611584" y="1528642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10.71.2.4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9ACA4F5-5682-9977-42E2-6485CDAF0037}"/>
              </a:ext>
            </a:extLst>
          </p:cNvPr>
          <p:cNvCxnSpPr/>
          <p:nvPr/>
        </p:nvCxnSpPr>
        <p:spPr bwMode="auto">
          <a:xfrm flipH="1">
            <a:off x="3636235" y="1771599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57BF7BE-23BA-400B-EB65-DE1D9255F39C}"/>
              </a:ext>
            </a:extLst>
          </p:cNvPr>
          <p:cNvSpPr txBox="1"/>
          <p:nvPr/>
        </p:nvSpPr>
        <p:spPr>
          <a:xfrm>
            <a:off x="-19113" y="2754964"/>
            <a:ext cx="1747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“I support group EDP”</a:t>
            </a:r>
          </a:p>
          <a:p>
            <a:r>
              <a:rPr lang="en-US" sz="1200" dirty="0">
                <a:solidFill>
                  <a:schemeClr val="tx1"/>
                </a:solidFill>
              </a:rPr>
              <a:t>(may or may not support 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Individual STA settings)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975A5CE-0FDE-C3B4-F3E9-B30A144384D6}"/>
              </a:ext>
            </a:extLst>
          </p:cNvPr>
          <p:cNvCxnSpPr>
            <a:cxnSpLocks/>
          </p:cNvCxnSpPr>
          <p:nvPr/>
        </p:nvCxnSpPr>
        <p:spPr bwMode="auto">
          <a:xfrm>
            <a:off x="10210800" y="3088824"/>
            <a:ext cx="0" cy="5687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7170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STA’s Options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1515BC-2254-0020-F3D5-701B7520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At association, STA that expresses support for group EDP receives the default group parameters (M3), then the other groups parameters (right after 4-way handshake)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STA can decide to stay in the default group -&gt; no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STA can decide to join another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STA can request its own epoch parameters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STA can request to not participate in any scheme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5283CE-01D6-8DA8-6F25-93FC0CF0DE3D}"/>
              </a:ext>
            </a:extLst>
          </p:cNvPr>
          <p:cNvSpPr txBox="1"/>
          <p:nvPr/>
        </p:nvSpPr>
        <p:spPr>
          <a:xfrm>
            <a:off x="6485467" y="3420533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chemeClr val="tx1"/>
                </a:solidFill>
              </a:rPr>
              <a:t>-&gt; STA-specific epoch setting action frame exchange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660EE804-C2CA-CA79-9524-4E03097CD531}"/>
              </a:ext>
            </a:extLst>
          </p:cNvPr>
          <p:cNvSpPr/>
          <p:nvPr/>
        </p:nvSpPr>
        <p:spPr bwMode="auto">
          <a:xfrm>
            <a:off x="6421967" y="3171855"/>
            <a:ext cx="76200" cy="914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8181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Specific Epoch Setting Exchange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690BF-789F-3D97-4332-2B95FA8F6C65}"/>
              </a:ext>
            </a:extLst>
          </p:cNvPr>
          <p:cNvSpPr txBox="1"/>
          <p:nvPr/>
        </p:nvSpPr>
        <p:spPr>
          <a:xfrm>
            <a:off x="324002" y="3408785"/>
            <a:ext cx="619246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At any time, STA can send the request: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If request is group target, EPE is not present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If group ID is 255 -&gt; EPE present (AID section reserved, STA requests epoch parameters)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AP responds: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with okay (EPE present)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Can’t do (no can’t do -&gt; EPE not present; can’t do what you ask, but can do this (EPE present)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BF0BAE-0E0A-6D74-7E00-F299500A267D}"/>
              </a:ext>
            </a:extLst>
          </p:cNvPr>
          <p:cNvSpPr txBox="1"/>
          <p:nvPr/>
        </p:nvSpPr>
        <p:spPr>
          <a:xfrm>
            <a:off x="6023205" y="1723804"/>
            <a:ext cx="3377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STA-specific Epoch Setting element (SESE)</a:t>
            </a:r>
          </a:p>
        </p:txBody>
      </p:sp>
      <p:pic>
        <p:nvPicPr>
          <p:cNvPr id="32" name="Picture 31" descr="A blue symbol with waves&#10;&#10;Description automatically generated">
            <a:extLst>
              <a:ext uri="{FF2B5EF4-FFF2-40B4-BE49-F238E27FC236}">
                <a16:creationId xmlns:a16="http://schemas.microsoft.com/office/drawing/2014/main" id="{3CB4CA54-528B-4AD1-725C-F7A3343EF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78390" y="2066010"/>
            <a:ext cx="419087" cy="450782"/>
          </a:xfrm>
          <a:prstGeom prst="rect">
            <a:avLst/>
          </a:prstGeom>
        </p:spPr>
      </p:pic>
      <p:pic>
        <p:nvPicPr>
          <p:cNvPr id="34" name="Picture 33" descr="A black and white cell phone&#10;&#10;Description automatically generated">
            <a:extLst>
              <a:ext uri="{FF2B5EF4-FFF2-40B4-BE49-F238E27FC236}">
                <a16:creationId xmlns:a16="http://schemas.microsoft.com/office/drawing/2014/main" id="{B1ED19E8-0229-116F-0E8B-EEF401263A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70" y="2031581"/>
            <a:ext cx="765750" cy="765750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97A640-EB54-0E12-EAAB-501EB4B09407}"/>
              </a:ext>
            </a:extLst>
          </p:cNvPr>
          <p:cNvCxnSpPr>
            <a:cxnSpLocks/>
          </p:cNvCxnSpPr>
          <p:nvPr/>
        </p:nvCxnSpPr>
        <p:spPr bwMode="auto">
          <a:xfrm>
            <a:off x="1722737" y="2584129"/>
            <a:ext cx="23892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DFCB27B-ED1E-13E9-156B-0F8455E84C88}"/>
              </a:ext>
            </a:extLst>
          </p:cNvPr>
          <p:cNvSpPr txBox="1"/>
          <p:nvPr/>
        </p:nvSpPr>
        <p:spPr>
          <a:xfrm>
            <a:off x="2308047" y="2366889"/>
            <a:ext cx="9188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Action[SESE]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5B97B0-839B-3CCD-66CE-20916E97B91E}"/>
              </a:ext>
            </a:extLst>
          </p:cNvPr>
          <p:cNvSpPr txBox="1"/>
          <p:nvPr/>
        </p:nvSpPr>
        <p:spPr>
          <a:xfrm>
            <a:off x="3611584" y="1528642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10.71.2.5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9ACA4F5-5682-9977-42E2-6485CDAF0037}"/>
              </a:ext>
            </a:extLst>
          </p:cNvPr>
          <p:cNvCxnSpPr/>
          <p:nvPr/>
        </p:nvCxnSpPr>
        <p:spPr bwMode="auto">
          <a:xfrm flipH="1">
            <a:off x="3803825" y="1762871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57BF7BE-23BA-400B-EB65-DE1D9255F39C}"/>
              </a:ext>
            </a:extLst>
          </p:cNvPr>
          <p:cNvSpPr txBox="1"/>
          <p:nvPr/>
        </p:nvSpPr>
        <p:spPr>
          <a:xfrm>
            <a:off x="-19113" y="2754964"/>
            <a:ext cx="20714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“I want specific epoch setting”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B57FB1-16FB-A52D-AD54-3DDCE32FA02A}"/>
              </a:ext>
            </a:extLst>
          </p:cNvPr>
          <p:cNvCxnSpPr>
            <a:cxnSpLocks/>
          </p:cNvCxnSpPr>
          <p:nvPr/>
        </p:nvCxnSpPr>
        <p:spPr bwMode="auto">
          <a:xfrm>
            <a:off x="1705804" y="2209800"/>
            <a:ext cx="23763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B1E0B4F-D542-F598-92D8-DABB85CDD019}"/>
              </a:ext>
            </a:extLst>
          </p:cNvPr>
          <p:cNvSpPr txBox="1"/>
          <p:nvPr/>
        </p:nvSpPr>
        <p:spPr>
          <a:xfrm>
            <a:off x="2398714" y="1984627"/>
            <a:ext cx="9188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Action[SESE]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43DBB4-2C75-EE7A-A91E-7CDE1C16F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335331"/>
              </p:ext>
            </p:extLst>
          </p:nvPr>
        </p:nvGraphicFramePr>
        <p:xfrm>
          <a:off x="5256369" y="2036059"/>
          <a:ext cx="5898515" cy="106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182044424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270734791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11979746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137743664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74771634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3887112221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1451977328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Length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 Extension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Dialog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Target Group ID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Group EDP Epoch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19833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 or 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8025901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434D546-B44D-9D43-9955-277E0FBADAC5}"/>
              </a:ext>
            </a:extLst>
          </p:cNvPr>
          <p:cNvSpPr txBox="1"/>
          <p:nvPr/>
        </p:nvSpPr>
        <p:spPr>
          <a:xfrm>
            <a:off x="7620000" y="3447365"/>
            <a:ext cx="209172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1: STA request</a:t>
            </a:r>
          </a:p>
          <a:p>
            <a:r>
              <a:rPr lang="en-US" sz="1400" dirty="0">
                <a:solidFill>
                  <a:schemeClr val="tx1"/>
                </a:solidFill>
              </a:rPr>
              <a:t>2: AP acceptance response</a:t>
            </a:r>
          </a:p>
          <a:p>
            <a:r>
              <a:rPr lang="en-US" sz="1400" dirty="0">
                <a:solidFill>
                  <a:schemeClr val="tx1"/>
                </a:solidFill>
              </a:rPr>
              <a:t>3: AP rejection response</a:t>
            </a:r>
          </a:p>
          <a:p>
            <a:r>
              <a:rPr lang="en-US" sz="1400" dirty="0">
                <a:solidFill>
                  <a:schemeClr val="tx1"/>
                </a:solidFill>
              </a:rPr>
              <a:t>4: STA request to ‘not’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participate in any group</a:t>
            </a:r>
          </a:p>
          <a:p>
            <a:r>
              <a:rPr lang="en-US" sz="1400" dirty="0">
                <a:solidFill>
                  <a:schemeClr val="tx1"/>
                </a:solidFill>
              </a:rPr>
              <a:t>5: STA request to ‘not’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participate in this group</a:t>
            </a: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7601AB5-BBDF-9326-4ECB-9B8B9730D44F}"/>
              </a:ext>
            </a:extLst>
          </p:cNvPr>
          <p:cNvCxnSpPr>
            <a:cxnSpLocks/>
          </p:cNvCxnSpPr>
          <p:nvPr/>
        </p:nvCxnSpPr>
        <p:spPr bwMode="auto">
          <a:xfrm>
            <a:off x="8715982" y="2926863"/>
            <a:ext cx="0" cy="5687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358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Warning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1515BC-2254-0020-F3D5-701B7520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STA and AP can compute in advance future epoch header parameters </a:t>
            </a:r>
          </a:p>
          <a:p>
            <a:r>
              <a:rPr lang="en-US" sz="2000" b="0" dirty="0"/>
              <a:t>	(computation method out of scope for this contribution)</a:t>
            </a:r>
          </a:p>
          <a:p>
            <a:r>
              <a:rPr lang="en-US" sz="2000" b="0" dirty="0"/>
              <a:t>AP can foresee parameters (e.g., </a:t>
            </a:r>
            <a:r>
              <a:rPr lang="en-US" sz="2000" b="0" dirty="0" err="1"/>
              <a:t>otaMAC</a:t>
            </a:r>
            <a:r>
              <a:rPr lang="en-US" sz="2000" b="0" dirty="0"/>
              <a:t>) collision in future epoch between STA 1 and STA2</a:t>
            </a:r>
          </a:p>
          <a:p>
            <a:r>
              <a:rPr lang="en-US" sz="2000" b="0" dirty="0"/>
              <a:t>AP sends a collision warning frame to STA1 or STA2</a:t>
            </a:r>
          </a:p>
          <a:p>
            <a:r>
              <a:rPr lang="en-US" sz="2000" b="0" dirty="0"/>
              <a:t>“skip epoch 556 parameters, jump to epoch 557 parameters”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886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ED63-308E-EB8D-2F60-890B3F2B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otaMAC</a:t>
            </a:r>
            <a:r>
              <a:rPr lang="en-US" dirty="0"/>
              <a:t> Collision Warning Exchange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9FF1CB-53A4-19BB-04D3-5BF989D88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769E-F266-38B1-95A1-CE1840B56F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8F8FCF-7159-C999-42D1-6EE5792A9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dirty="0" err="1"/>
              <a:t>Apr</a:t>
            </a:r>
            <a:r>
              <a:rPr lang="es-ES_tradnl" dirty="0"/>
              <a:t> 2024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690BF-789F-3D97-4332-2B95FA8F6C65}"/>
              </a:ext>
            </a:extLst>
          </p:cNvPr>
          <p:cNvSpPr txBox="1"/>
          <p:nvPr/>
        </p:nvSpPr>
        <p:spPr>
          <a:xfrm>
            <a:off x="324002" y="3408785"/>
            <a:ext cx="62343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At any time before the colliding epoch, the AP can send a warning:</a:t>
            </a:r>
          </a:p>
          <a:p>
            <a:r>
              <a:rPr lang="en-US" sz="1200" dirty="0">
                <a:solidFill>
                  <a:schemeClr val="tx1"/>
                </a:solidFill>
              </a:rPr>
              <a:t>In m epochs after this one, you may collide, skip epoch m and use epoch </a:t>
            </a:r>
            <a:r>
              <a:rPr lang="en-US" sz="1200" dirty="0" err="1">
                <a:solidFill>
                  <a:schemeClr val="tx1"/>
                </a:solidFill>
              </a:rPr>
              <a:t>m+n</a:t>
            </a:r>
            <a:r>
              <a:rPr lang="en-US" sz="1200" dirty="0">
                <a:solidFill>
                  <a:schemeClr val="tx1"/>
                </a:solidFill>
              </a:rPr>
              <a:t> settings at that time</a:t>
            </a:r>
            <a:br>
              <a:rPr lang="en-US" sz="1200" dirty="0">
                <a:solidFill>
                  <a:schemeClr val="tx1"/>
                </a:solidFill>
              </a:rPr>
            </a:br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STA responds: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with okay (will act as requested)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With rejection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BF0BAE-0E0A-6D74-7E00-F299500A267D}"/>
              </a:ext>
            </a:extLst>
          </p:cNvPr>
          <p:cNvSpPr txBox="1"/>
          <p:nvPr/>
        </p:nvSpPr>
        <p:spPr>
          <a:xfrm>
            <a:off x="6023205" y="1723804"/>
            <a:ext cx="3600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otaMAC</a:t>
            </a:r>
            <a:r>
              <a:rPr lang="en-US" sz="1400" dirty="0">
                <a:solidFill>
                  <a:schemeClr val="tx1"/>
                </a:solidFill>
              </a:rPr>
              <a:t> Collision Warning element (</a:t>
            </a:r>
            <a:r>
              <a:rPr lang="en-US" sz="1400" dirty="0" err="1">
                <a:solidFill>
                  <a:schemeClr val="tx1"/>
                </a:solidFill>
              </a:rPr>
              <a:t>oMCWE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32" name="Picture 31" descr="A blue symbol with waves&#10;&#10;Description automatically generated">
            <a:extLst>
              <a:ext uri="{FF2B5EF4-FFF2-40B4-BE49-F238E27FC236}">
                <a16:creationId xmlns:a16="http://schemas.microsoft.com/office/drawing/2014/main" id="{3CB4CA54-528B-4AD1-725C-F7A3343EF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78390" y="2066010"/>
            <a:ext cx="419087" cy="450782"/>
          </a:xfrm>
          <a:prstGeom prst="rect">
            <a:avLst/>
          </a:prstGeom>
        </p:spPr>
      </p:pic>
      <p:pic>
        <p:nvPicPr>
          <p:cNvPr id="34" name="Picture 33" descr="A black and white cell phone&#10;&#10;Description automatically generated">
            <a:extLst>
              <a:ext uri="{FF2B5EF4-FFF2-40B4-BE49-F238E27FC236}">
                <a16:creationId xmlns:a16="http://schemas.microsoft.com/office/drawing/2014/main" id="{B1ED19E8-0229-116F-0E8B-EEF401263A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70" y="2031581"/>
            <a:ext cx="765750" cy="765750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497A640-EB54-0E12-EAAB-501EB4B09407}"/>
              </a:ext>
            </a:extLst>
          </p:cNvPr>
          <p:cNvCxnSpPr>
            <a:cxnSpLocks/>
          </p:cNvCxnSpPr>
          <p:nvPr/>
        </p:nvCxnSpPr>
        <p:spPr bwMode="auto">
          <a:xfrm>
            <a:off x="1747220" y="2209800"/>
            <a:ext cx="23892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DFCB27B-ED1E-13E9-156B-0F8455E84C88}"/>
              </a:ext>
            </a:extLst>
          </p:cNvPr>
          <p:cNvSpPr txBox="1"/>
          <p:nvPr/>
        </p:nvSpPr>
        <p:spPr>
          <a:xfrm>
            <a:off x="2308047" y="2366889"/>
            <a:ext cx="6206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Action[]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5B97B0-839B-3CCD-66CE-20916E97B91E}"/>
              </a:ext>
            </a:extLst>
          </p:cNvPr>
          <p:cNvSpPr txBox="1"/>
          <p:nvPr/>
        </p:nvSpPr>
        <p:spPr>
          <a:xfrm>
            <a:off x="3611584" y="1528642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10.71.2.8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9ACA4F5-5682-9977-42E2-6485CDAF0037}"/>
              </a:ext>
            </a:extLst>
          </p:cNvPr>
          <p:cNvCxnSpPr/>
          <p:nvPr/>
        </p:nvCxnSpPr>
        <p:spPr bwMode="auto">
          <a:xfrm flipH="1">
            <a:off x="3803825" y="1762871"/>
            <a:ext cx="278342" cy="2347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57BF7BE-23BA-400B-EB65-DE1D9255F39C}"/>
              </a:ext>
            </a:extLst>
          </p:cNvPr>
          <p:cNvSpPr txBox="1"/>
          <p:nvPr/>
        </p:nvSpPr>
        <p:spPr>
          <a:xfrm>
            <a:off x="4419600" y="2318450"/>
            <a:ext cx="1205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“avoid collision 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in 2 epochs”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B57FB1-16FB-A52D-AD54-3DDCE32FA02A}"/>
              </a:ext>
            </a:extLst>
          </p:cNvPr>
          <p:cNvCxnSpPr>
            <a:cxnSpLocks/>
          </p:cNvCxnSpPr>
          <p:nvPr/>
        </p:nvCxnSpPr>
        <p:spPr bwMode="auto">
          <a:xfrm>
            <a:off x="1705804" y="2590800"/>
            <a:ext cx="23763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B1E0B4F-D542-F598-92D8-DABB85CDD019}"/>
              </a:ext>
            </a:extLst>
          </p:cNvPr>
          <p:cNvSpPr txBox="1"/>
          <p:nvPr/>
        </p:nvSpPr>
        <p:spPr>
          <a:xfrm>
            <a:off x="2398714" y="1984627"/>
            <a:ext cx="10839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Action[</a:t>
            </a:r>
            <a:r>
              <a:rPr lang="en-US" sz="1000" dirty="0" err="1">
                <a:solidFill>
                  <a:schemeClr val="tx1"/>
                </a:solidFill>
              </a:rPr>
              <a:t>oMCWE</a:t>
            </a:r>
            <a:r>
              <a:rPr lang="en-US" sz="10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34D546-B44D-9D43-9955-277E0FBADAC5}"/>
              </a:ext>
            </a:extLst>
          </p:cNvPr>
          <p:cNvSpPr txBox="1"/>
          <p:nvPr/>
        </p:nvSpPr>
        <p:spPr>
          <a:xfrm>
            <a:off x="8899955" y="3484711"/>
            <a:ext cx="1447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Current </a:t>
            </a:r>
            <a:r>
              <a:rPr lang="en-US" sz="1400" dirty="0" err="1">
                <a:solidFill>
                  <a:schemeClr val="tx1"/>
                </a:solidFill>
              </a:rPr>
              <a:t>epoch+m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7601AB5-BBDF-9326-4ECB-9B8B9730D44F}"/>
              </a:ext>
            </a:extLst>
          </p:cNvPr>
          <p:cNvCxnSpPr>
            <a:cxnSpLocks/>
          </p:cNvCxnSpPr>
          <p:nvPr/>
        </p:nvCxnSpPr>
        <p:spPr bwMode="auto">
          <a:xfrm>
            <a:off x="9483342" y="2959375"/>
            <a:ext cx="0" cy="5687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A8D45A7-71C6-6246-1D5D-1F4EEA29F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60186"/>
              </p:ext>
            </p:extLst>
          </p:nvPr>
        </p:nvGraphicFramePr>
        <p:xfrm>
          <a:off x="5307033" y="2018623"/>
          <a:ext cx="5589568" cy="1066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2263">
                  <a:extLst>
                    <a:ext uri="{9D8B030D-6E8A-4147-A177-3AD203B41FA5}">
                      <a16:colId xmlns:a16="http://schemas.microsoft.com/office/drawing/2014/main" val="1742621197"/>
                    </a:ext>
                  </a:extLst>
                </a:gridCol>
                <a:gridCol w="782263">
                  <a:extLst>
                    <a:ext uri="{9D8B030D-6E8A-4147-A177-3AD203B41FA5}">
                      <a16:colId xmlns:a16="http://schemas.microsoft.com/office/drawing/2014/main" val="3878548125"/>
                    </a:ext>
                  </a:extLst>
                </a:gridCol>
                <a:gridCol w="782263">
                  <a:extLst>
                    <a:ext uri="{9D8B030D-6E8A-4147-A177-3AD203B41FA5}">
                      <a16:colId xmlns:a16="http://schemas.microsoft.com/office/drawing/2014/main" val="1598828370"/>
                    </a:ext>
                  </a:extLst>
                </a:gridCol>
                <a:gridCol w="782263">
                  <a:extLst>
                    <a:ext uri="{9D8B030D-6E8A-4147-A177-3AD203B41FA5}">
                      <a16:colId xmlns:a16="http://schemas.microsoft.com/office/drawing/2014/main" val="1138157123"/>
                    </a:ext>
                  </a:extLst>
                </a:gridCol>
                <a:gridCol w="820172">
                  <a:extLst>
                    <a:ext uri="{9D8B030D-6E8A-4147-A177-3AD203B41FA5}">
                      <a16:colId xmlns:a16="http://schemas.microsoft.com/office/drawing/2014/main" val="2017368135"/>
                    </a:ext>
                  </a:extLst>
                </a:gridCol>
                <a:gridCol w="820172">
                  <a:extLst>
                    <a:ext uri="{9D8B030D-6E8A-4147-A177-3AD203B41FA5}">
                      <a16:colId xmlns:a16="http://schemas.microsoft.com/office/drawing/2014/main" val="683540079"/>
                    </a:ext>
                  </a:extLst>
                </a:gridCol>
                <a:gridCol w="820172">
                  <a:extLst>
                    <a:ext uri="{9D8B030D-6E8A-4147-A177-3AD203B41FA5}">
                      <a16:colId xmlns:a16="http://schemas.microsoft.com/office/drawing/2014/main" val="2137812103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Length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Element Id Extension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Collisions Status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Colliding Epoch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Jump Offset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70694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Octets: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67621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A4C3696-9CF2-C158-1A0F-2046BB575375}"/>
              </a:ext>
            </a:extLst>
          </p:cNvPr>
          <p:cNvSpPr txBox="1"/>
          <p:nvPr/>
        </p:nvSpPr>
        <p:spPr>
          <a:xfrm>
            <a:off x="10557028" y="313823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27B69D-D5E1-8774-C54F-98F46D5AD7CB}"/>
              </a:ext>
            </a:extLst>
          </p:cNvPr>
          <p:cNvCxnSpPr>
            <a:cxnSpLocks/>
          </p:cNvCxnSpPr>
          <p:nvPr/>
        </p:nvCxnSpPr>
        <p:spPr bwMode="auto">
          <a:xfrm>
            <a:off x="10694245" y="2950207"/>
            <a:ext cx="0" cy="2314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9AC01EF-CB63-02C9-9500-83F6E27FB959}"/>
              </a:ext>
            </a:extLst>
          </p:cNvPr>
          <p:cNvSpPr txBox="1"/>
          <p:nvPr/>
        </p:nvSpPr>
        <p:spPr>
          <a:xfrm>
            <a:off x="7620000" y="4129731"/>
            <a:ext cx="341311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1: collisions warning</a:t>
            </a:r>
          </a:p>
          <a:p>
            <a:r>
              <a:rPr lang="en-US" sz="1400" dirty="0">
                <a:solidFill>
                  <a:schemeClr val="tx1"/>
                </a:solidFill>
              </a:rPr>
              <a:t>2: warning reject</a:t>
            </a:r>
          </a:p>
          <a:p>
            <a:r>
              <a:rPr lang="en-US" sz="1400" dirty="0">
                <a:solidFill>
                  <a:schemeClr val="tx1"/>
                </a:solidFill>
              </a:rPr>
              <a:t>0: Success (warning acknowledged, will act)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BD25889-070C-ADB3-591F-76FE7B2C40E4}"/>
              </a:ext>
            </a:extLst>
          </p:cNvPr>
          <p:cNvCxnSpPr>
            <a:cxnSpLocks/>
          </p:cNvCxnSpPr>
          <p:nvPr/>
        </p:nvCxnSpPr>
        <p:spPr bwMode="auto">
          <a:xfrm>
            <a:off x="8715982" y="3085423"/>
            <a:ext cx="0" cy="10925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32509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15556</TotalTime>
  <Words>1434</Words>
  <Application>Microsoft Macintosh PowerPoint</Application>
  <PresentationFormat>Widescreen</PresentationFormat>
  <Paragraphs>311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Cambria Math</vt:lpstr>
      <vt:lpstr>Times New Roman</vt:lpstr>
      <vt:lpstr>Office Theme</vt:lpstr>
      <vt:lpstr>TGbi – Epoch Structure Proposal</vt:lpstr>
      <vt:lpstr>Epochs</vt:lpstr>
      <vt:lpstr>Discovery Phase</vt:lpstr>
      <vt:lpstr>Default Group Assignment </vt:lpstr>
      <vt:lpstr>Other Groups Advertisement </vt:lpstr>
      <vt:lpstr>STA’s Options</vt:lpstr>
      <vt:lpstr>STA Specific Epoch Setting Exchange</vt:lpstr>
      <vt:lpstr>Collision Warning</vt:lpstr>
      <vt:lpstr>otaMAC Collision Warning Exchange</vt:lpstr>
      <vt:lpstr>Summary</vt:lpstr>
      <vt:lpstr>Comparison With 11-24/0645r0</vt:lpstr>
      <vt:lpstr>Comparison With 11-24/0645r0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Jerome Henry (jerhenry)</cp:lastModifiedBy>
  <cp:revision>903</cp:revision>
  <cp:lastPrinted>1601-01-01T00:00:00Z</cp:lastPrinted>
  <dcterms:created xsi:type="dcterms:W3CDTF">2018-05-10T16:45:22Z</dcterms:created>
  <dcterms:modified xsi:type="dcterms:W3CDTF">2024-04-09T19:27:49Z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AdHocReviewCycleID">
    <vt:i4>-1439733424</vt:i4>
  </property>
  <property fmtid="{D5CDD505-2E9C-101B-9397-08002B2CF9AE}" pid="9" name="_NewReviewCycle">
    <vt:lpwstr/>
  </property>
  <property fmtid="{D5CDD505-2E9C-101B-9397-08002B2CF9AE}" pid="10" name="_EmailSubject">
    <vt:lpwstr>Presentation bi</vt:lpwstr>
  </property>
  <property fmtid="{D5CDD505-2E9C-101B-9397-08002B2CF9AE}" pid="11" name="_AuthorEmail">
    <vt:lpwstr>dho@qti.qualcomm.com</vt:lpwstr>
  </property>
  <property fmtid="{D5CDD505-2E9C-101B-9397-08002B2CF9AE}" pid="12" name="_AuthorEmailDisplayName">
    <vt:lpwstr>Duncan Ho</vt:lpwstr>
  </property>
</Properties>
</file>