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269" r:id="rId2"/>
    <p:sldId id="333" r:id="rId3"/>
    <p:sldId id="336" r:id="rId4"/>
    <p:sldId id="389" r:id="rId5"/>
    <p:sldId id="393" r:id="rId6"/>
    <p:sldId id="365" r:id="rId7"/>
    <p:sldId id="338" r:id="rId8"/>
    <p:sldId id="363" r:id="rId9"/>
    <p:sldId id="401" r:id="rId10"/>
    <p:sldId id="402" r:id="rId11"/>
    <p:sldId id="403" r:id="rId12"/>
    <p:sldId id="384" r:id="rId13"/>
    <p:sldId id="404" r:id="rId14"/>
    <p:sldId id="405" r:id="rId15"/>
    <p:sldId id="334" r:id="rId16"/>
    <p:sldId id="343" r:id="rId17"/>
    <p:sldId id="345" r:id="rId18"/>
    <p:sldId id="379" r:id="rId19"/>
    <p:sldId id="397" r:id="rId20"/>
    <p:sldId id="398" r:id="rId21"/>
    <p:sldId id="378" r:id="rId22"/>
    <p:sldId id="381" r:id="rId23"/>
    <p:sldId id="382" r:id="rId24"/>
    <p:sldId id="396" r:id="rId25"/>
    <p:sldId id="388" r:id="rId26"/>
    <p:sldId id="337" r:id="rId27"/>
    <p:sldId id="349" r:id="rId28"/>
    <p:sldId id="353" r:id="rId29"/>
    <p:sldId id="360" r:id="rId30"/>
    <p:sldId id="374" r:id="rId31"/>
    <p:sldId id="383" r:id="rId32"/>
    <p:sldId id="348" r:id="rId33"/>
    <p:sldId id="362" r:id="rId34"/>
    <p:sldId id="339" r:id="rId35"/>
    <p:sldId id="340" r:id="rId36"/>
    <p:sldId id="394" r:id="rId37"/>
    <p:sldId id="395" r:id="rId38"/>
    <p:sldId id="367" r:id="rId39"/>
    <p:sldId id="386" r:id="rId40"/>
    <p:sldId id="370" r:id="rId41"/>
    <p:sldId id="354" r:id="rId42"/>
    <p:sldId id="351" r:id="rId43"/>
    <p:sldId id="369" r:id="rId44"/>
    <p:sldId id="335" r:id="rId4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hru Bhandaru" initials="NB" lastIdx="5" clrIdx="0">
    <p:extLst>
      <p:ext uri="{19B8F6BF-5375-455C-9EA6-DF929625EA0E}">
        <p15:presenceInfo xmlns:p15="http://schemas.microsoft.com/office/powerpoint/2012/main" userId="S::nehru.bhandaru@broadcom.com::a37da087-a6d6-4640-ba48-6361a126d3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AE"/>
    <a:srgbClr val="FDF8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83" autoAdjust="0"/>
    <p:restoredTop sz="96327" autoAdjust="0"/>
  </p:normalViewPr>
  <p:slideViewPr>
    <p:cSldViewPr>
      <p:cViewPr varScale="1">
        <p:scale>
          <a:sx n="115" d="100"/>
          <a:sy n="115" d="100"/>
        </p:scale>
        <p:origin x="1824" y="192"/>
      </p:cViewPr>
      <p:guideLst>
        <p:guide orient="horz" pos="2160"/>
        <p:guide pos="2880"/>
      </p:guideLst>
    </p:cSldViewPr>
  </p:slideViewPr>
  <p:outlineViewPr>
    <p:cViewPr>
      <p:scale>
        <a:sx n="33" d="100"/>
        <a:sy n="33" d="100"/>
      </p:scale>
      <p:origin x="12" y="114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5" d="100"/>
          <a:sy n="155" d="100"/>
        </p:scale>
        <p:origin x="2776"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43017" y="175081"/>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802.11-yy/1778r0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a:t>Page </a:t>
            </a:r>
            <a:fld id="{F54F3633-8635-49BE-B7DB-4FE733D299F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802.11-yy/1778r0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Month Year</a:t>
            </a:r>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a:t>Page </a:t>
            </a:r>
            <a:fld id="{2C873923-7103-4AF9-AECF-EE09B40480BC}"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85880" y="95706"/>
            <a:ext cx="2195858" cy="215444"/>
          </a:xfrm>
        </p:spPr>
        <p:txBody>
          <a:bodyPr/>
          <a:lstStyle/>
          <a:p>
            <a:pPr>
              <a:defRPr/>
            </a:pPr>
            <a:r>
              <a:rPr lang="en-US" dirty="0"/>
              <a:t>doc.: IEEE 802.11-yy/1778r0</a:t>
            </a:r>
          </a:p>
        </p:txBody>
      </p:sp>
      <p:sp>
        <p:nvSpPr>
          <p:cNvPr id="11267" name="Rectangle 3"/>
          <p:cNvSpPr>
            <a:spLocks noGrp="1" noChangeArrowheads="1"/>
          </p:cNvSpPr>
          <p:nvPr>
            <p:ph type="dt" sz="quarter" idx="1"/>
          </p:nvPr>
        </p:nvSpPr>
        <p:spPr/>
        <p:txBody>
          <a:bodyPr/>
          <a:lstStyle/>
          <a:p>
            <a:pPr>
              <a:defRPr/>
            </a:pPr>
            <a:r>
              <a:rPr lang="en-US"/>
              <a:t>Month Year</a:t>
            </a:r>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13317" name="Rectangle 7"/>
          <p:cNvSpPr>
            <a:spLocks noGrp="1" noChangeArrowheads="1"/>
          </p:cNvSpPr>
          <p:nvPr>
            <p:ph type="sldNum" sz="quarter" idx="5"/>
          </p:nvPr>
        </p:nvSpPr>
        <p:spPr>
          <a:noFill/>
        </p:spPr>
        <p:txBody>
          <a:bodyPr/>
          <a:lstStyle/>
          <a:p>
            <a:r>
              <a:rPr lang="en-US">
                <a:cs typeface="Arial" charset="0"/>
              </a:rPr>
              <a:t>Page </a:t>
            </a:r>
            <a:fld id="{B376B859-F927-4FFC-938A-1E85F81B0C78}" type="slidenum">
              <a:rPr lang="en-US" smtClean="0">
                <a:cs typeface="Arial" charset="0"/>
              </a:rPr>
              <a:pPr/>
              <a:t>1</a:t>
            </a:fld>
            <a:endParaRPr lang="en-US">
              <a:cs typeface="Arial" charset="0"/>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96913" y="332601"/>
            <a:ext cx="968214" cy="276999"/>
          </a:xfrm>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0743412-9668-4686-B109-E3B2457EFE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7" y="1666619"/>
            <a:ext cx="8582751" cy="4354712"/>
          </a:xfrm>
          <a:prstGeom prst="rect">
            <a:avLst/>
          </a:prstGeom>
        </p:spPr>
        <p:txBody>
          <a:bodyPr>
            <a:noAutofit/>
          </a:bodyPr>
          <a:lstStyle>
            <a:lvl1pPr marL="280988" indent="-223838">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508000" indent="-215900">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marL="747713"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marL="911225" indent="-171450">
              <a:buClr>
                <a:schemeClr val="tx2"/>
              </a:buClr>
              <a:buSzPct val="80000"/>
              <a:buFont typeface="Wingdings" panose="05000000000000000000" pitchFamily="2" charset="2"/>
              <a:buChar char="§"/>
              <a:defRPr sz="1100" b="0" i="0">
                <a:solidFill>
                  <a:schemeClr val="tx2"/>
                </a:solidFill>
                <a:latin typeface="+mn-lt"/>
                <a:cs typeface="CiscoSans ExtraLight"/>
              </a:defRPr>
            </a:lvl4pPr>
            <a:lvl5pPr marL="1082675" indent="-168275">
              <a:buClr>
                <a:schemeClr val="tx2"/>
              </a:buClr>
              <a:buSzPct val="80000"/>
              <a:buFont typeface="Wingdings" panose="05000000000000000000" pitchFamily="2" charset="2"/>
              <a:buChar char="§"/>
              <a:defRPr sz="1050"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hasCustomPrompt="1"/>
          </p:nvPr>
        </p:nvSpPr>
        <p:spPr>
          <a:xfrm>
            <a:off x="259742" y="404085"/>
            <a:ext cx="8659976"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Bullet Title Goes Here</a:t>
            </a:r>
          </a:p>
        </p:txBody>
      </p:sp>
      <p:sp>
        <p:nvSpPr>
          <p:cNvPr id="5" name="Rectangle 5"/>
          <p:cNvSpPr>
            <a:spLocks noGrp="1" noChangeArrowheads="1"/>
          </p:cNvSpPr>
          <p:nvPr>
            <p:ph type="ftr" sz="quarter" idx="11"/>
          </p:nvPr>
        </p:nvSpPr>
        <p:spPr>
          <a:xfrm>
            <a:off x="6719708" y="6475413"/>
            <a:ext cx="1824217" cy="184666"/>
          </a:xfrm>
          <a:ln/>
        </p:spPr>
        <p:txBody>
          <a:bodyPr/>
          <a:lstStyle>
            <a:lvl1pPr>
              <a:defRPr/>
            </a:lvl1pPr>
          </a:lstStyle>
          <a:p>
            <a:pPr>
              <a:defRPr/>
            </a:pPr>
            <a:r>
              <a:rPr lang="en-US" dirty="0"/>
              <a:t>Matthew Fischer (Broadcom)</a:t>
            </a:r>
          </a:p>
        </p:txBody>
      </p:sp>
      <p:sp>
        <p:nvSpPr>
          <p:cNvPr id="2" name="Rectangle 6">
            <a:extLst>
              <a:ext uri="{FF2B5EF4-FFF2-40B4-BE49-F238E27FC236}">
                <a16:creationId xmlns:a16="http://schemas.microsoft.com/office/drawing/2014/main" id="{2BC6B6CD-F52E-E6C4-740B-187AE03CAF77}"/>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a:t>
            </a:fld>
            <a:endParaRPr lang="en-US"/>
          </a:p>
        </p:txBody>
      </p:sp>
    </p:spTree>
    <p:extLst>
      <p:ext uri="{BB962C8B-B14F-4D97-AF65-F5344CB8AC3E}">
        <p14:creationId xmlns:p14="http://schemas.microsoft.com/office/powerpoint/2010/main" val="32216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696913" y="332601"/>
            <a:ext cx="968214" cy="276999"/>
          </a:xfrm>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652A146-6F07-41EF-8958-F5CF356A0B7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696913" y="332601"/>
            <a:ext cx="968214"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May 2021</a:t>
            </a:r>
          </a:p>
        </p:txBody>
      </p:sp>
      <p:sp>
        <p:nvSpPr>
          <p:cNvPr id="1029" name="Rectangle 5"/>
          <p:cNvSpPr>
            <a:spLocks noGrp="1" noChangeArrowheads="1"/>
          </p:cNvSpPr>
          <p:nvPr>
            <p:ph type="ftr" sz="quarter" idx="3"/>
          </p:nvPr>
        </p:nvSpPr>
        <p:spPr bwMode="auto">
          <a:xfrm>
            <a:off x="6727722" y="6475413"/>
            <a:ext cx="18162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dirty="0"/>
              <a:t>Thomas </a:t>
            </a:r>
            <a:r>
              <a:rPr lang="en-US" dirty="0" err="1"/>
              <a:t>Derham</a:t>
            </a:r>
            <a:r>
              <a:rPr lang="en-US" dirty="0"/>
              <a:t> (Broadcom)</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 IEEE 802.11-24/0679r4</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1.fi/cgit/hostap/lo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synopsys.com/blogs/software-security/tls-1-3.html" TargetMode="External"/><Relationship Id="rId2" Type="http://schemas.openxmlformats.org/officeDocument/2006/relationships/hyperlink" Target="https://people.inf.ethz.ch/rsasse/pub/5G-handover-WISEC21.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xfrm>
            <a:off x="696913" y="332601"/>
            <a:ext cx="968214" cy="276999"/>
          </a:xfrm>
        </p:spPr>
        <p:txBody>
          <a:bodyPr/>
          <a:lstStyle/>
          <a:p>
            <a:pPr>
              <a:defRPr/>
            </a:pPr>
            <a:r>
              <a:rPr lang="en-US" dirty="0"/>
              <a:t>May 2024</a:t>
            </a:r>
          </a:p>
        </p:txBody>
      </p:sp>
      <p:sp>
        <p:nvSpPr>
          <p:cNvPr id="1028" name="Footer Placeholder 4"/>
          <p:cNvSpPr>
            <a:spLocks noGrp="1"/>
          </p:cNvSpPr>
          <p:nvPr>
            <p:ph type="ftr" sz="quarter" idx="11"/>
          </p:nvPr>
        </p:nvSpPr>
        <p:spPr>
          <a:xfrm>
            <a:off x="6689250" y="6475413"/>
            <a:ext cx="1854675" cy="184666"/>
          </a:xfrm>
        </p:spPr>
        <p:txBody>
          <a:bodyPr/>
          <a:lstStyle/>
          <a:p>
            <a:pPr>
              <a:defRPr/>
            </a:pPr>
            <a:r>
              <a:rPr lang="en-US" dirty="0"/>
              <a:t>Thomas </a:t>
            </a:r>
            <a:r>
              <a:rPr lang="en-US" dirty="0" err="1"/>
              <a:t>Derham</a:t>
            </a:r>
            <a:r>
              <a:rPr lang="en-US" dirty="0"/>
              <a:t> (Broadcom)</a:t>
            </a:r>
          </a:p>
        </p:txBody>
      </p:sp>
      <p:sp>
        <p:nvSpPr>
          <p:cNvPr id="1029" name="Rectangle 2"/>
          <p:cNvSpPr>
            <a:spLocks noGrp="1" noChangeArrowheads="1"/>
          </p:cNvSpPr>
          <p:nvPr>
            <p:ph type="title"/>
          </p:nvPr>
        </p:nvSpPr>
        <p:spPr>
          <a:xfrm>
            <a:off x="381000" y="685800"/>
            <a:ext cx="8305800" cy="1066800"/>
          </a:xfrm>
        </p:spPr>
        <p:txBody>
          <a:bodyPr/>
          <a:lstStyle/>
          <a:p>
            <a:r>
              <a:rPr lang="en-US" altLang="zh-CN" dirty="0"/>
              <a:t>Thoughts on functionality and security architecture for UHR seamless roaming</a:t>
            </a:r>
            <a:endParaRPr lang="en-US" dirty="0"/>
          </a:p>
        </p:txBody>
      </p:sp>
      <p:sp>
        <p:nvSpPr>
          <p:cNvPr id="1030" name="Rectangle 6"/>
          <p:cNvSpPr>
            <a:spLocks noGrp="1" noChangeArrowheads="1"/>
          </p:cNvSpPr>
          <p:nvPr>
            <p:ph type="body" idx="1"/>
          </p:nvPr>
        </p:nvSpPr>
        <p:spPr>
          <a:xfrm>
            <a:off x="685800" y="1752600"/>
            <a:ext cx="7772400" cy="381000"/>
          </a:xfrm>
        </p:spPr>
        <p:txBody>
          <a:bodyPr/>
          <a:lstStyle/>
          <a:p>
            <a:pPr algn="ctr">
              <a:buFontTx/>
              <a:buNone/>
            </a:pPr>
            <a:r>
              <a:rPr lang="en-US" sz="2000" dirty="0"/>
              <a:t>Date:</a:t>
            </a:r>
            <a:r>
              <a:rPr lang="en-US" sz="2000" b="0" dirty="0"/>
              <a:t> 2024-05-10</a:t>
            </a:r>
          </a:p>
        </p:txBody>
      </p:sp>
      <p:sp>
        <p:nvSpPr>
          <p:cNvPr id="1031"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3" name="Slide Number Placeholder 2"/>
          <p:cNvSpPr>
            <a:spLocks noGrp="1"/>
          </p:cNvSpPr>
          <p:nvPr>
            <p:ph type="sldNum" sz="quarter" idx="12"/>
          </p:nvPr>
        </p:nvSpPr>
        <p:spPr/>
        <p:txBody>
          <a:bodyPr/>
          <a:lstStyle/>
          <a:p>
            <a:pPr>
              <a:defRPr/>
            </a:pPr>
            <a:r>
              <a:rPr lang="en-US"/>
              <a:t>Slide </a:t>
            </a:r>
            <a:fld id="{C1789BC7-C074-42CC-ADF8-5107DF6BD1C1}" type="slidenum">
              <a:rPr lang="en-US" smtClean="0"/>
              <a:pPr>
                <a:defRPr/>
              </a:pPr>
              <a:t>1</a:t>
            </a:fld>
            <a:endParaRPr lang="en-US"/>
          </a:p>
        </p:txBody>
      </p:sp>
      <p:graphicFrame>
        <p:nvGraphicFramePr>
          <p:cNvPr id="8" name="Table 7">
            <a:extLst>
              <a:ext uri="{FF2B5EF4-FFF2-40B4-BE49-F238E27FC236}">
                <a16:creationId xmlns:a16="http://schemas.microsoft.com/office/drawing/2014/main" id="{1EEAD0EE-0DFD-4F81-B0C3-618EF9CBFB8C}"/>
              </a:ext>
            </a:extLst>
          </p:cNvPr>
          <p:cNvGraphicFramePr>
            <a:graphicFrameLocks noGrp="1"/>
          </p:cNvGraphicFramePr>
          <p:nvPr>
            <p:extLst>
              <p:ext uri="{D42A27DB-BD31-4B8C-83A1-F6EECF244321}">
                <p14:modId xmlns:p14="http://schemas.microsoft.com/office/powerpoint/2010/main" val="476446696"/>
              </p:ext>
            </p:extLst>
          </p:nvPr>
        </p:nvGraphicFramePr>
        <p:xfrm>
          <a:off x="228598" y="2998720"/>
          <a:ext cx="8763001" cy="2941195"/>
        </p:xfrm>
        <a:graphic>
          <a:graphicData uri="http://schemas.openxmlformats.org/drawingml/2006/table">
            <a:tbl>
              <a:tblPr firstRow="1" bandRow="1">
                <a:tableStyleId>{21E4AEA4-8DFA-4A89-87EB-49C32662AFE0}</a:tableStyleId>
              </a:tblPr>
              <a:tblGrid>
                <a:gridCol w="2032602">
                  <a:extLst>
                    <a:ext uri="{9D8B030D-6E8A-4147-A177-3AD203B41FA5}">
                      <a16:colId xmlns:a16="http://schemas.microsoft.com/office/drawing/2014/main" val="20000"/>
                    </a:ext>
                  </a:extLst>
                </a:gridCol>
                <a:gridCol w="1015400">
                  <a:extLst>
                    <a:ext uri="{9D8B030D-6E8A-4147-A177-3AD203B41FA5}">
                      <a16:colId xmlns:a16="http://schemas.microsoft.com/office/drawing/2014/main" val="20001"/>
                    </a:ext>
                  </a:extLst>
                </a:gridCol>
                <a:gridCol w="2282071">
                  <a:extLst>
                    <a:ext uri="{9D8B030D-6E8A-4147-A177-3AD203B41FA5}">
                      <a16:colId xmlns:a16="http://schemas.microsoft.com/office/drawing/2014/main" val="20002"/>
                    </a:ext>
                  </a:extLst>
                </a:gridCol>
                <a:gridCol w="813062">
                  <a:extLst>
                    <a:ext uri="{9D8B030D-6E8A-4147-A177-3AD203B41FA5}">
                      <a16:colId xmlns:a16="http://schemas.microsoft.com/office/drawing/2014/main" val="20003"/>
                    </a:ext>
                  </a:extLst>
                </a:gridCol>
                <a:gridCol w="2619866">
                  <a:extLst>
                    <a:ext uri="{9D8B030D-6E8A-4147-A177-3AD203B41FA5}">
                      <a16:colId xmlns:a16="http://schemas.microsoft.com/office/drawing/2014/main" val="20004"/>
                    </a:ext>
                  </a:extLst>
                </a:gridCol>
              </a:tblGrid>
              <a:tr h="444563">
                <a:tc>
                  <a:txBody>
                    <a:bodyPr/>
                    <a:lstStyle/>
                    <a:p>
                      <a:pPr algn="ctr"/>
                      <a:r>
                        <a:rPr lang="en-US" sz="12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Affiliations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30200">
                <a:tc>
                  <a:txBody>
                    <a:bodyPr/>
                    <a:lstStyle/>
                    <a:p>
                      <a:pPr algn="ctr"/>
                      <a:r>
                        <a:rPr lang="en-US" sz="1400" dirty="0"/>
                        <a:t>Thomas </a:t>
                      </a:r>
                      <a:r>
                        <a:rPr lang="en-US" sz="1400" dirty="0" err="1"/>
                        <a:t>Derham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Broadcom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US"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a:t>thomas.derham@broadcom.com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7632">
                <a:tc>
                  <a:txBody>
                    <a:bodyPr/>
                    <a:lstStyle/>
                    <a:p>
                      <a:pPr algn="ctr"/>
                      <a:r>
                        <a:rPr lang="en-US" sz="1400" dirty="0"/>
                        <a:t>Nehru Bhandaru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835924"/>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Manoj R Kamath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Sindhu Verma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9985763"/>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t>Shubhodeep</a:t>
                      </a:r>
                      <a:r>
                        <a:rPr lang="en-US" sz="1400" dirty="0"/>
                        <a:t> Adhikari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6566751"/>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Matthew Fischer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3104661"/>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Brian Petry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004905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46FA3-F250-B6D2-2B38-28CC0AB83745}"/>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CC5E7537-6CED-7AE4-B4C5-93FAD40432F1}"/>
              </a:ext>
            </a:extLst>
          </p:cNvPr>
          <p:cNvSpPr>
            <a:spLocks noGrp="1"/>
          </p:cNvSpPr>
          <p:nvPr>
            <p:ph type="dt" sz="half" idx="10"/>
          </p:nvPr>
        </p:nvSpPr>
        <p:spPr>
          <a:xfrm>
            <a:off x="696913" y="332601"/>
            <a:ext cx="968214" cy="276999"/>
          </a:xfrm>
        </p:spPr>
        <p:txBody>
          <a:bodyPr/>
          <a:lstStyle/>
          <a:p>
            <a:r>
              <a:rPr lang="en-US" dirty="0"/>
              <a:t>May 2024</a:t>
            </a:r>
          </a:p>
        </p:txBody>
      </p:sp>
      <p:sp>
        <p:nvSpPr>
          <p:cNvPr id="5" name="Footer Placeholder 4">
            <a:extLst>
              <a:ext uri="{FF2B5EF4-FFF2-40B4-BE49-F238E27FC236}">
                <a16:creationId xmlns:a16="http://schemas.microsoft.com/office/drawing/2014/main" id="{ED056BB0-00F9-B5A8-6D33-CE933ADD0FB5}"/>
              </a:ext>
            </a:extLst>
          </p:cNvPr>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a:extLst>
              <a:ext uri="{FF2B5EF4-FFF2-40B4-BE49-F238E27FC236}">
                <a16:creationId xmlns:a16="http://schemas.microsoft.com/office/drawing/2014/main" id="{6E78D89B-B6DF-B0DF-D8A1-DC19A36D5BC8}"/>
              </a:ext>
            </a:extLst>
          </p:cNvPr>
          <p:cNvSpPr>
            <a:spLocks noGrp="1"/>
          </p:cNvSpPr>
          <p:nvPr>
            <p:ph type="sldNum" sz="quarter" idx="12"/>
          </p:nvPr>
        </p:nvSpPr>
        <p:spPr/>
        <p:txBody>
          <a:bodyPr/>
          <a:lstStyle/>
          <a:p>
            <a:r>
              <a:rPr lang="en-US"/>
              <a:t>Slide </a:t>
            </a:r>
            <a:fld id="{C1789BC7-C074-42CC-ADF8-5107DF6BD1C1}" type="slidenum">
              <a:rPr lang="en-US" smtClean="0"/>
              <a:pPr/>
              <a:t>10</a:t>
            </a:fld>
            <a:endParaRPr lang="en-US"/>
          </a:p>
        </p:txBody>
      </p:sp>
      <p:sp>
        <p:nvSpPr>
          <p:cNvPr id="10" name="Title 1">
            <a:extLst>
              <a:ext uri="{FF2B5EF4-FFF2-40B4-BE49-F238E27FC236}">
                <a16:creationId xmlns:a16="http://schemas.microsoft.com/office/drawing/2014/main" id="{8B286BA1-C502-E43D-16A6-DF3804CDB216}"/>
              </a:ext>
            </a:extLst>
          </p:cNvPr>
          <p:cNvSpPr>
            <a:spLocks noGrp="1"/>
          </p:cNvSpPr>
          <p:nvPr>
            <p:ph type="title"/>
          </p:nvPr>
        </p:nvSpPr>
        <p:spPr>
          <a:xfrm>
            <a:off x="-76200" y="457200"/>
            <a:ext cx="9372600" cy="1066800"/>
          </a:xfrm>
        </p:spPr>
        <p:txBody>
          <a:bodyPr/>
          <a:lstStyle/>
          <a:p>
            <a:r>
              <a:rPr lang="en-US" dirty="0"/>
              <a:t>Description of new capabilities</a:t>
            </a:r>
            <a:br>
              <a:rPr lang="en-US" dirty="0"/>
            </a:br>
            <a:r>
              <a:rPr lang="en-US" sz="2400" dirty="0"/>
              <a:t>A: Data plane handling for mainstream network implementations [4]</a:t>
            </a:r>
            <a:endParaRPr lang="en-US" u="sng" dirty="0"/>
          </a:p>
        </p:txBody>
      </p:sp>
      <p:sp>
        <p:nvSpPr>
          <p:cNvPr id="20" name="TextBox 19">
            <a:extLst>
              <a:ext uri="{FF2B5EF4-FFF2-40B4-BE49-F238E27FC236}">
                <a16:creationId xmlns:a16="http://schemas.microsoft.com/office/drawing/2014/main" id="{8908B6AF-A484-1ADB-D275-C42DBF082940}"/>
              </a:ext>
            </a:extLst>
          </p:cNvPr>
          <p:cNvSpPr txBox="1"/>
          <p:nvPr/>
        </p:nvSpPr>
        <p:spPr>
          <a:xfrm>
            <a:off x="396804" y="1730291"/>
            <a:ext cx="8657986" cy="4670509"/>
          </a:xfrm>
          <a:prstGeom prst="rect">
            <a:avLst/>
          </a:prstGeom>
          <a:noFill/>
        </p:spPr>
        <p:txBody>
          <a:bodyPr wrap="square">
            <a:spAutoFit/>
          </a:bodyPr>
          <a:lstStyle/>
          <a:p>
            <a:pPr marL="0" indent="0">
              <a:buNone/>
            </a:pPr>
            <a:r>
              <a:rPr lang="en-US" sz="1400" b="0" u="sng" dirty="0"/>
              <a:t>In-order-delivery TIDs:</a:t>
            </a:r>
          </a:p>
          <a:p>
            <a:pPr marL="171450" indent="-171450">
              <a:buFont typeface="Arial" panose="020B0604020202020204" pitchFamily="34" charset="0"/>
              <a:buChar char="•"/>
            </a:pPr>
            <a:r>
              <a:rPr lang="en-US" dirty="0"/>
              <a:t>For in-order delivery, Non-AP MLD either forwards to higher layers, or drops, all data from AP MLD1 before forwarding to any data arriving from AP MLD2 to higher layers</a:t>
            </a:r>
          </a:p>
          <a:p>
            <a:pPr marL="171450" indent="-171450">
              <a:buFont typeface="Arial" panose="020B0604020202020204" pitchFamily="34" charset="0"/>
              <a:buChar char="•"/>
            </a:pPr>
            <a:r>
              <a:rPr lang="en-US" dirty="0"/>
              <a:t>Non-AP MLD might, for a given TID, request AP MLD2 to buffer any DL data until it indicates it is ready (i.e. Non-AP MLD has finished processing all data from AP MLD1)</a:t>
            </a:r>
          </a:p>
          <a:p>
            <a:pPr marL="628650" lvl="1" indent="-171450">
              <a:buFont typeface="Arial" panose="020B0604020202020204" pitchFamily="34" charset="0"/>
              <a:buChar char="•"/>
            </a:pPr>
            <a:r>
              <a:rPr lang="en-US" dirty="0"/>
              <a:t>In this case, the reordering buffer is simply reset to receive data from AP MLD2, once all data from AP MLD1 has been processed and forwarded to higher layers</a:t>
            </a:r>
          </a:p>
          <a:p>
            <a:pPr marL="171450" indent="-171450">
              <a:buFont typeface="Arial" panose="020B0604020202020204" pitchFamily="34" charset="0"/>
              <a:buChar char="•"/>
            </a:pPr>
            <a:r>
              <a:rPr lang="en-US" dirty="0"/>
              <a:t>Alternatively, Non-AP MLD might, for a given TID, receive DL data from AP MLD2 while it is still receiving data from AP MLD1</a:t>
            </a:r>
          </a:p>
          <a:p>
            <a:pPr marL="628650" lvl="1" indent="-171450">
              <a:buFont typeface="Arial" panose="020B0604020202020204" pitchFamily="34" charset="0"/>
              <a:buChar char="•"/>
            </a:pPr>
            <a:r>
              <a:rPr lang="en-US" dirty="0"/>
              <a:t>Pros and cons: Avoids incurring additional latency on data from AP MLD2 (since over-the-air transfer of this data can be done “in parallel”); however if radio resources are shared for links with both AP MLDs, this might result in higher latency on (older) data received from AP MLD1</a:t>
            </a:r>
          </a:p>
          <a:p>
            <a:pPr marL="628650" lvl="1" indent="-171450">
              <a:buFont typeface="Arial" panose="020B0604020202020204" pitchFamily="34" charset="0"/>
              <a:buChar char="•"/>
            </a:pPr>
            <a:r>
              <a:rPr lang="en-US" dirty="0"/>
              <a:t>In this case, Non-AP MLD stores packets from AP MLD2 in a separate (reordering) buffer, and only begin forwarding them to higher layers once all data from AP MLD1 has been forwarded to higher layers</a:t>
            </a:r>
          </a:p>
          <a:p>
            <a:pPr marL="1085850" lvl="2" indent="-171450">
              <a:buFont typeface="Arial" panose="020B0604020202020204" pitchFamily="34" charset="0"/>
              <a:buChar char="•"/>
            </a:pPr>
            <a:r>
              <a:rPr lang="en-US" dirty="0"/>
              <a:t>note: assume partial-state operation where scoreboard cache is deleted after each TXOP (and therefore only applies to a single AP MLD at a time)</a:t>
            </a:r>
          </a:p>
          <a:p>
            <a:pPr marL="1085850" lvl="2" indent="-171450">
              <a:buFont typeface="Arial" panose="020B0604020202020204" pitchFamily="34" charset="0"/>
              <a:buChar char="•"/>
            </a:pPr>
            <a:r>
              <a:rPr lang="en-US" dirty="0"/>
              <a:t>If necessary, a non-AP MLD with memory constraints on the total size of (reordering) buffers could indicate smaller Buffer Size values for use with AP MLD1 and AP MLD2, until all data from AP MLD1 has been processed</a:t>
            </a:r>
          </a:p>
          <a:p>
            <a:pPr marL="1543050" lvl="3" indent="-171450">
              <a:buFont typeface="Arial" panose="020B0604020202020204" pitchFamily="34" charset="0"/>
              <a:buChar char="•"/>
            </a:pPr>
            <a:r>
              <a:rPr lang="en-US" sz="1100" dirty="0"/>
              <a:t>e.g. Buffer Size for AP MLD1 becomes </a:t>
            </a:r>
            <a:r>
              <a:rPr lang="en-US" sz="1100" dirty="0" err="1"/>
              <a:t>SNmax</a:t>
            </a:r>
            <a:r>
              <a:rPr lang="en-US" sz="1100" baseline="-25000" dirty="0" err="1"/>
              <a:t>B</a:t>
            </a:r>
            <a:r>
              <a:rPr lang="en-US" sz="1100" dirty="0" err="1"/>
              <a:t>-WinStart</a:t>
            </a:r>
            <a:r>
              <a:rPr lang="en-US" sz="1100" baseline="-25000" dirty="0" err="1"/>
              <a:t>B</a:t>
            </a:r>
            <a:r>
              <a:rPr lang="en-US" sz="1100" dirty="0"/>
              <a:t> , or half of  the total memory size (whichever is larger)</a:t>
            </a:r>
          </a:p>
          <a:p>
            <a:pPr marL="2000250" lvl="4" indent="-171450">
              <a:buFont typeface="Arial" panose="020B0604020202020204" pitchFamily="34" charset="0"/>
              <a:buChar char="•"/>
            </a:pPr>
            <a:r>
              <a:rPr lang="en-US" sz="1050" dirty="0"/>
              <a:t>where </a:t>
            </a:r>
            <a:r>
              <a:rPr lang="en-US" sz="1050" dirty="0" err="1"/>
              <a:t>SNmax</a:t>
            </a:r>
            <a:r>
              <a:rPr lang="en-US" sz="1050" baseline="-25000" dirty="0" err="1"/>
              <a:t>B</a:t>
            </a:r>
            <a:r>
              <a:rPr lang="en-US" sz="1050" dirty="0"/>
              <a:t> is the current largest SN of received frames from AP MLD1</a:t>
            </a:r>
          </a:p>
          <a:p>
            <a:pPr marL="1543050" lvl="3" indent="-171450">
              <a:buFont typeface="Arial" panose="020B0604020202020204" pitchFamily="34" charset="0"/>
              <a:buChar char="•"/>
            </a:pPr>
            <a:r>
              <a:rPr lang="en-US" sz="1100" dirty="0"/>
              <a:t>note this also causes </a:t>
            </a:r>
            <a:r>
              <a:rPr lang="en-US" sz="1100" dirty="0" err="1"/>
              <a:t>WinSize</a:t>
            </a:r>
            <a:r>
              <a:rPr lang="en-US" sz="1100" baseline="-25000" dirty="0" err="1"/>
              <a:t>O</a:t>
            </a:r>
            <a:r>
              <a:rPr lang="en-US" sz="1100" dirty="0"/>
              <a:t> and </a:t>
            </a:r>
            <a:r>
              <a:rPr lang="en-US" sz="1100" dirty="0" err="1"/>
              <a:t>WinSize</a:t>
            </a:r>
            <a:r>
              <a:rPr lang="en-US" sz="1100" baseline="-25000" dirty="0" err="1"/>
              <a:t>R</a:t>
            </a:r>
            <a:r>
              <a:rPr lang="en-US" sz="1100" dirty="0"/>
              <a:t> to change accordingly</a:t>
            </a:r>
          </a:p>
          <a:p>
            <a:pPr marL="1543050" lvl="3" indent="-171450">
              <a:buFont typeface="Arial" panose="020B0604020202020204" pitchFamily="34" charset="0"/>
              <a:buChar char="•"/>
            </a:pPr>
            <a:r>
              <a:rPr lang="en-US" sz="1100" dirty="0"/>
              <a:t>once all data from AP MLD1 has been processed, the buffer (for AP MLD2) returns to full size</a:t>
            </a:r>
          </a:p>
          <a:p>
            <a:pPr marL="628650" lvl="1" indent="-171450">
              <a:buFont typeface="Arial" panose="020B0604020202020204" pitchFamily="34" charset="0"/>
              <a:buChar char="•"/>
            </a:pPr>
            <a:r>
              <a:rPr lang="en-US" dirty="0"/>
              <a:t>Each buffer operates independently in terms of SN space. Therefore, in principle there is no limitation on the amount of data that can be retrieved from AP MLD1, and no issue if more data arrives in AP MLD1’s </a:t>
            </a:r>
            <a:r>
              <a:rPr lang="en-US" dirty="0" err="1"/>
              <a:t>tx</a:t>
            </a:r>
            <a:r>
              <a:rPr lang="en-US" dirty="0"/>
              <a:t> buffer after the CX has occurred</a:t>
            </a:r>
          </a:p>
          <a:p>
            <a:pPr marL="1085850" lvl="2" indent="-171450">
              <a:buFont typeface="Arial" panose="020B0604020202020204" pitchFamily="34" charset="0"/>
              <a:buChar char="•"/>
            </a:pPr>
            <a:r>
              <a:rPr lang="en-US" dirty="0"/>
              <a:t>Retransmissions (e.g. packet index 2) and duplicate detection (e.g. packet index 3) handled by each buffer independently</a:t>
            </a:r>
          </a:p>
          <a:p>
            <a:pPr marL="171450" indent="-171450">
              <a:buFont typeface="Arial" panose="020B0604020202020204" pitchFamily="34" charset="0"/>
              <a:buChar char="•"/>
            </a:pPr>
            <a:r>
              <a:rPr lang="en-US" dirty="0"/>
              <a:t>Replay detection is handled for each AP MLD independently – see later discussion on PTKs and PN space</a:t>
            </a:r>
          </a:p>
        </p:txBody>
      </p:sp>
      <p:sp>
        <p:nvSpPr>
          <p:cNvPr id="7" name="Content Placeholder 2">
            <a:extLst>
              <a:ext uri="{FF2B5EF4-FFF2-40B4-BE49-F238E27FC236}">
                <a16:creationId xmlns:a16="http://schemas.microsoft.com/office/drawing/2014/main" id="{73799D75-9F45-55A8-A6ED-94F4E8397FA2}"/>
              </a:ext>
            </a:extLst>
          </p:cNvPr>
          <p:cNvSpPr>
            <a:spLocks noGrp="1"/>
          </p:cNvSpPr>
          <p:nvPr>
            <p:ph idx="1"/>
          </p:nvPr>
        </p:nvSpPr>
        <p:spPr>
          <a:xfrm>
            <a:off x="409814" y="1420884"/>
            <a:ext cx="5528999" cy="422784"/>
          </a:xfrm>
        </p:spPr>
        <p:txBody>
          <a:bodyPr/>
          <a:lstStyle/>
          <a:p>
            <a:pPr marL="0" indent="0">
              <a:buNone/>
            </a:pPr>
            <a:r>
              <a:rPr lang="en-US" sz="1800" b="0" u="sng" dirty="0">
                <a:solidFill>
                  <a:schemeClr val="accent2"/>
                </a:solidFill>
              </a:rPr>
              <a:t>Downlink</a:t>
            </a:r>
            <a:r>
              <a:rPr lang="en-US" sz="1800" b="0" u="sng" dirty="0"/>
              <a:t> TID example (with buffered data delivery)</a:t>
            </a:r>
          </a:p>
        </p:txBody>
      </p:sp>
    </p:spTree>
    <p:extLst>
      <p:ext uri="{BB962C8B-B14F-4D97-AF65-F5344CB8AC3E}">
        <p14:creationId xmlns:p14="http://schemas.microsoft.com/office/powerpoint/2010/main" val="1617188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DE04F-E2F6-BEA4-597A-4C9356E3D850}"/>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3E49305A-EC36-3CA4-3EEB-B251E3C187B8}"/>
              </a:ext>
            </a:extLst>
          </p:cNvPr>
          <p:cNvSpPr>
            <a:spLocks noGrp="1"/>
          </p:cNvSpPr>
          <p:nvPr>
            <p:ph type="dt" sz="half" idx="10"/>
          </p:nvPr>
        </p:nvSpPr>
        <p:spPr>
          <a:xfrm>
            <a:off x="696913" y="332601"/>
            <a:ext cx="968214" cy="276999"/>
          </a:xfrm>
        </p:spPr>
        <p:txBody>
          <a:bodyPr/>
          <a:lstStyle/>
          <a:p>
            <a:r>
              <a:rPr lang="en-US" dirty="0"/>
              <a:t>May 2024</a:t>
            </a:r>
          </a:p>
        </p:txBody>
      </p:sp>
      <p:sp>
        <p:nvSpPr>
          <p:cNvPr id="5" name="Footer Placeholder 4">
            <a:extLst>
              <a:ext uri="{FF2B5EF4-FFF2-40B4-BE49-F238E27FC236}">
                <a16:creationId xmlns:a16="http://schemas.microsoft.com/office/drawing/2014/main" id="{F4B311EF-501B-DE8E-5155-B46386F7D0A8}"/>
              </a:ext>
            </a:extLst>
          </p:cNvPr>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a:extLst>
              <a:ext uri="{FF2B5EF4-FFF2-40B4-BE49-F238E27FC236}">
                <a16:creationId xmlns:a16="http://schemas.microsoft.com/office/drawing/2014/main" id="{B402147F-783C-F81C-AA9C-A11ECCE98FCD}"/>
              </a:ext>
            </a:extLst>
          </p:cNvPr>
          <p:cNvSpPr>
            <a:spLocks noGrp="1"/>
          </p:cNvSpPr>
          <p:nvPr>
            <p:ph type="sldNum" sz="quarter" idx="12"/>
          </p:nvPr>
        </p:nvSpPr>
        <p:spPr/>
        <p:txBody>
          <a:bodyPr/>
          <a:lstStyle/>
          <a:p>
            <a:r>
              <a:rPr lang="en-US"/>
              <a:t>Slide </a:t>
            </a:r>
            <a:fld id="{C1789BC7-C074-42CC-ADF8-5107DF6BD1C1}" type="slidenum">
              <a:rPr lang="en-US" smtClean="0"/>
              <a:pPr/>
              <a:t>11</a:t>
            </a:fld>
            <a:endParaRPr lang="en-US"/>
          </a:p>
        </p:txBody>
      </p:sp>
      <p:sp>
        <p:nvSpPr>
          <p:cNvPr id="10" name="Title 1">
            <a:extLst>
              <a:ext uri="{FF2B5EF4-FFF2-40B4-BE49-F238E27FC236}">
                <a16:creationId xmlns:a16="http://schemas.microsoft.com/office/drawing/2014/main" id="{50A6F832-E397-03C3-56EA-701987039A44}"/>
              </a:ext>
            </a:extLst>
          </p:cNvPr>
          <p:cNvSpPr>
            <a:spLocks noGrp="1"/>
          </p:cNvSpPr>
          <p:nvPr>
            <p:ph type="title"/>
          </p:nvPr>
        </p:nvSpPr>
        <p:spPr>
          <a:xfrm>
            <a:off x="-76200" y="457200"/>
            <a:ext cx="9372600" cy="1066800"/>
          </a:xfrm>
        </p:spPr>
        <p:txBody>
          <a:bodyPr/>
          <a:lstStyle/>
          <a:p>
            <a:r>
              <a:rPr lang="en-US" dirty="0"/>
              <a:t>Description of new capabilities</a:t>
            </a:r>
            <a:br>
              <a:rPr lang="en-US" dirty="0"/>
            </a:br>
            <a:r>
              <a:rPr lang="en-US" sz="2400" dirty="0"/>
              <a:t>A: Data plane handling for mainstream network implementations [5]</a:t>
            </a:r>
            <a:endParaRPr lang="en-US" u="sng" dirty="0"/>
          </a:p>
        </p:txBody>
      </p:sp>
      <p:sp>
        <p:nvSpPr>
          <p:cNvPr id="20" name="TextBox 19">
            <a:extLst>
              <a:ext uri="{FF2B5EF4-FFF2-40B4-BE49-F238E27FC236}">
                <a16:creationId xmlns:a16="http://schemas.microsoft.com/office/drawing/2014/main" id="{2B1AE42F-B7FD-4CD2-F743-638EFE4B339C}"/>
              </a:ext>
            </a:extLst>
          </p:cNvPr>
          <p:cNvSpPr txBox="1"/>
          <p:nvPr/>
        </p:nvSpPr>
        <p:spPr>
          <a:xfrm>
            <a:off x="409814" y="1752600"/>
            <a:ext cx="8458200" cy="2154436"/>
          </a:xfrm>
          <a:prstGeom prst="rect">
            <a:avLst/>
          </a:prstGeom>
          <a:noFill/>
        </p:spPr>
        <p:txBody>
          <a:bodyPr wrap="square">
            <a:spAutoFit/>
          </a:bodyPr>
          <a:lstStyle/>
          <a:p>
            <a:pPr marL="0" indent="0">
              <a:buNone/>
            </a:pPr>
            <a:r>
              <a:rPr lang="en-US" sz="1400" u="sng" dirty="0"/>
              <a:t>In-order-</a:t>
            </a:r>
            <a:r>
              <a:rPr lang="en-US" sz="1400" b="0" u="sng" dirty="0"/>
              <a:t>delivery-disabled TIDs:</a:t>
            </a:r>
          </a:p>
          <a:p>
            <a:pPr marL="171450" indent="-171450">
              <a:buFont typeface="Arial" panose="020B0604020202020204" pitchFamily="34" charset="0"/>
              <a:buChar char="•"/>
            </a:pPr>
            <a:r>
              <a:rPr lang="en-US" dirty="0"/>
              <a:t>For in-order-delivery-disabled case (assumed opt-in based on support from higher layers), Non-AP MLD forwards data received from AP MLD2 to higher layers even when (older) data from AP MLD1 is still pending reception. Two possible variants:</a:t>
            </a:r>
          </a:p>
          <a:p>
            <a:pPr marL="628650" lvl="1" indent="-171450">
              <a:buFont typeface="Arial" panose="020B0604020202020204" pitchFamily="34" charset="0"/>
              <a:buChar char="•"/>
            </a:pPr>
            <a:r>
              <a:rPr lang="en-US" dirty="0"/>
              <a:t>Variant 1: Data received from a given AP MLD is delivered in-order with respect to other data from the same AP MLD</a:t>
            </a:r>
          </a:p>
          <a:p>
            <a:pPr marL="628650" lvl="1" indent="-171450">
              <a:buFont typeface="Arial" panose="020B0604020202020204" pitchFamily="34" charset="0"/>
              <a:buChar char="•"/>
            </a:pPr>
            <a:r>
              <a:rPr lang="en-US" dirty="0"/>
              <a:t>Variant 2: Data is delivered to higher layers as it is received, i.e. data from a given AP MLD might be delivered out-of-order both respect to data from the other AP MLD and other data from the same MLD [not necessarily limited to roaming]</a:t>
            </a:r>
          </a:p>
          <a:p>
            <a:pPr marL="171450" indent="-171450">
              <a:buFont typeface="Arial" panose="020B0604020202020204" pitchFamily="34" charset="0"/>
              <a:buChar char="•"/>
            </a:pPr>
            <a:r>
              <a:rPr lang="en-US" dirty="0"/>
              <a:t>By definition, Non-AP MLD, for a given TID, receives DL data from AP MLD2 while it is still receiving data from AP MLD1</a:t>
            </a:r>
          </a:p>
          <a:p>
            <a:pPr marL="628650" lvl="1" indent="-171450">
              <a:buFont typeface="Arial" panose="020B0604020202020204" pitchFamily="34" charset="0"/>
              <a:buChar char="•"/>
            </a:pPr>
            <a:r>
              <a:rPr lang="en-US" dirty="0"/>
              <a:t>Similar implementation as per previous slide, i.e. separate reordering buffers for each AP MLD</a:t>
            </a:r>
          </a:p>
          <a:p>
            <a:pPr marL="1085850" lvl="2" indent="-171450">
              <a:buFont typeface="Arial" panose="020B0604020202020204" pitchFamily="34" charset="0"/>
              <a:buChar char="•"/>
            </a:pPr>
            <a:r>
              <a:rPr lang="en-US" dirty="0"/>
              <a:t>including same duplicate detection logic</a:t>
            </a:r>
          </a:p>
          <a:p>
            <a:pPr marL="628650" lvl="1" indent="-171450">
              <a:buFont typeface="Arial" panose="020B0604020202020204" pitchFamily="34" charset="0"/>
              <a:buChar char="•"/>
            </a:pPr>
            <a:r>
              <a:rPr lang="en-US" dirty="0"/>
              <a:t>... except that non-AP MLD forwards received MSDUs to higher layers even when the baseline criteria (e.g. contiguous SNs starting from </a:t>
            </a:r>
            <a:r>
              <a:rPr lang="en-US" dirty="0" err="1"/>
              <a:t>WinStart</a:t>
            </a:r>
            <a:r>
              <a:rPr lang="en-US" baseline="-25000" dirty="0" err="1"/>
              <a:t>B</a:t>
            </a:r>
            <a:r>
              <a:rPr lang="en-US" dirty="0"/>
              <a:t>) are not met</a:t>
            </a:r>
          </a:p>
        </p:txBody>
      </p:sp>
      <p:sp>
        <p:nvSpPr>
          <p:cNvPr id="7" name="Content Placeholder 2">
            <a:extLst>
              <a:ext uri="{FF2B5EF4-FFF2-40B4-BE49-F238E27FC236}">
                <a16:creationId xmlns:a16="http://schemas.microsoft.com/office/drawing/2014/main" id="{4414D576-3FC8-5E86-A2AD-C70F641EE86A}"/>
              </a:ext>
            </a:extLst>
          </p:cNvPr>
          <p:cNvSpPr>
            <a:spLocks noGrp="1"/>
          </p:cNvSpPr>
          <p:nvPr>
            <p:ph idx="1"/>
          </p:nvPr>
        </p:nvSpPr>
        <p:spPr>
          <a:xfrm>
            <a:off x="409814" y="1420884"/>
            <a:ext cx="5528999" cy="422784"/>
          </a:xfrm>
        </p:spPr>
        <p:txBody>
          <a:bodyPr/>
          <a:lstStyle/>
          <a:p>
            <a:pPr marL="0" indent="0">
              <a:buNone/>
            </a:pPr>
            <a:r>
              <a:rPr lang="en-US" sz="1800" b="0" u="sng" dirty="0">
                <a:solidFill>
                  <a:schemeClr val="accent2"/>
                </a:solidFill>
              </a:rPr>
              <a:t>Downlink</a:t>
            </a:r>
            <a:r>
              <a:rPr lang="en-US" sz="1800" b="0" u="sng" dirty="0"/>
              <a:t> TID example (with buffered data delivery)</a:t>
            </a:r>
          </a:p>
        </p:txBody>
      </p:sp>
      <p:sp>
        <p:nvSpPr>
          <p:cNvPr id="3" name="TextBox 2">
            <a:extLst>
              <a:ext uri="{FF2B5EF4-FFF2-40B4-BE49-F238E27FC236}">
                <a16:creationId xmlns:a16="http://schemas.microsoft.com/office/drawing/2014/main" id="{7A36C1EB-0793-5CA3-DD29-B2F81DFF36B4}"/>
              </a:ext>
            </a:extLst>
          </p:cNvPr>
          <p:cNvSpPr txBox="1"/>
          <p:nvPr/>
        </p:nvSpPr>
        <p:spPr>
          <a:xfrm>
            <a:off x="-14868" y="4170948"/>
            <a:ext cx="8839201" cy="2185214"/>
          </a:xfrm>
          <a:prstGeom prst="rect">
            <a:avLst/>
          </a:prstGeom>
          <a:noFill/>
        </p:spPr>
        <p:txBody>
          <a:bodyPr wrap="square">
            <a:spAutoFit/>
          </a:bodyPr>
          <a:lstStyle/>
          <a:p>
            <a:pPr lvl="1"/>
            <a:r>
              <a:rPr lang="en-US" sz="1400" dirty="0"/>
              <a:t>Note: If instead the design were to target SN-continuity for DL TIDs, various issues would arise due to the buffered DL data delivery:</a:t>
            </a:r>
          </a:p>
          <a:p>
            <a:pPr marL="742950" lvl="1" indent="-285750">
              <a:buFont typeface="Arial" panose="020B0604020202020204" pitchFamily="34" charset="0"/>
              <a:buChar char="•"/>
            </a:pPr>
            <a:r>
              <a:rPr lang="en-US" dirty="0"/>
              <a:t>Transmit buffer control parameters (</a:t>
            </a:r>
            <a:r>
              <a:rPr lang="en-US" dirty="0" err="1"/>
              <a:t>WinStart</a:t>
            </a:r>
            <a:r>
              <a:rPr lang="en-US" baseline="-25000" dirty="0" err="1"/>
              <a:t>O</a:t>
            </a:r>
            <a:r>
              <a:rPr lang="en-US" dirty="0"/>
              <a:t>, </a:t>
            </a:r>
            <a:r>
              <a:rPr lang="en-US" dirty="0" err="1"/>
              <a:t>WinSize</a:t>
            </a:r>
            <a:r>
              <a:rPr lang="en-US" baseline="-25000" dirty="0" err="1"/>
              <a:t>O</a:t>
            </a:r>
            <a:r>
              <a:rPr lang="en-US" dirty="0"/>
              <a:t>), and an indication of the largest SN assigned by Serving AP MLD, would need to be transferred between AP MLDs</a:t>
            </a:r>
          </a:p>
          <a:p>
            <a:pPr marL="742950" lvl="1" indent="-285750">
              <a:buFont typeface="Arial" panose="020B0604020202020204" pitchFamily="34" charset="0"/>
              <a:buChar char="•"/>
            </a:pPr>
            <a:r>
              <a:rPr lang="en-US" dirty="0"/>
              <a:t>The amount of buffered data to be transferred (100+N) may be large, and is unknown at the time the CX occurs (at which time the largest used SN is 100+L). It is not realistic to introduce a “gap” to cover SN assignment for buffered data</a:t>
            </a:r>
          </a:p>
          <a:p>
            <a:pPr marL="1200150" lvl="2" indent="-285750">
              <a:buFont typeface="Arial" panose="020B0604020202020204" pitchFamily="34" charset="0"/>
              <a:buChar char="•"/>
            </a:pPr>
            <a:r>
              <a:rPr lang="en-US" dirty="0"/>
              <a:t>The gap must be small compared to the BA window size, yet the amount of buffered data (N-1) might even be large compared to the BA window size</a:t>
            </a:r>
          </a:p>
          <a:p>
            <a:pPr marL="1657350" lvl="3" indent="-285750">
              <a:buFont typeface="Arial" panose="020B0604020202020204" pitchFamily="34" charset="0"/>
              <a:buChar char="•"/>
            </a:pPr>
            <a:r>
              <a:rPr lang="en-US" dirty="0"/>
              <a:t>Buffered data beyond the gap size would have to be discarded, so zero-packet-loss would not be achieved</a:t>
            </a:r>
          </a:p>
          <a:p>
            <a:pPr marL="1200150" lvl="2" indent="-285750">
              <a:buFont typeface="Arial" panose="020B0604020202020204" pitchFamily="34" charset="0"/>
              <a:buChar char="•"/>
            </a:pPr>
            <a:r>
              <a:rPr lang="en-US" dirty="0"/>
              <a:t>Reduces SN space that can be used for data from Target AP MLD while data from Serving AP MLD is still pending</a:t>
            </a:r>
          </a:p>
          <a:p>
            <a:pPr marL="742950" lvl="1" indent="-285750">
              <a:buFont typeface="Arial" panose="020B0604020202020204" pitchFamily="34" charset="0"/>
              <a:buChar char="•"/>
            </a:pPr>
            <a:r>
              <a:rPr lang="en-US" dirty="0"/>
              <a:t>Additional real-time synchronization between AP MLDs would be required to forward the window as buffered data is received</a:t>
            </a:r>
          </a:p>
        </p:txBody>
      </p:sp>
    </p:spTree>
    <p:extLst>
      <p:ext uri="{BB962C8B-B14F-4D97-AF65-F5344CB8AC3E}">
        <p14:creationId xmlns:p14="http://schemas.microsoft.com/office/powerpoint/2010/main" val="314742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12</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305149" y="1439929"/>
            <a:ext cx="2480199" cy="496094"/>
          </a:xfrm>
        </p:spPr>
        <p:txBody>
          <a:bodyPr/>
          <a:lstStyle/>
          <a:p>
            <a:pPr marL="0" indent="0">
              <a:buNone/>
            </a:pPr>
            <a:r>
              <a:rPr lang="en-US" sz="1800" b="0" u="sng" dirty="0">
                <a:solidFill>
                  <a:schemeClr val="accent2"/>
                </a:solidFill>
              </a:rPr>
              <a:t>Uplink</a:t>
            </a:r>
            <a:r>
              <a:rPr lang="en-US" sz="1800" b="0" u="sng" dirty="0"/>
              <a:t> TID example</a:t>
            </a:r>
            <a:endParaRPr lang="en-US" sz="1200" u="sng" dirty="0"/>
          </a:p>
        </p:txBody>
      </p:sp>
      <p:sp>
        <p:nvSpPr>
          <p:cNvPr id="2" name="Rectangle 1">
            <a:extLst>
              <a:ext uri="{FF2B5EF4-FFF2-40B4-BE49-F238E27FC236}">
                <a16:creationId xmlns:a16="http://schemas.microsoft.com/office/drawing/2014/main" id="{10716ADE-70A6-3F11-F275-714E980A4416}"/>
              </a:ext>
            </a:extLst>
          </p:cNvPr>
          <p:cNvSpPr/>
          <p:nvPr/>
        </p:nvSpPr>
        <p:spPr bwMode="auto">
          <a:xfrm>
            <a:off x="1866900" y="2231808"/>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 MLD1</a:t>
            </a:r>
            <a:endParaRPr kumimoji="0" lang="en-US" sz="2000" b="0" i="0" u="none" strike="noStrike" cap="none" normalizeH="0" baseline="0" dirty="0">
              <a:ln>
                <a:noFill/>
              </a:ln>
              <a:solidFill>
                <a:schemeClr val="tx1"/>
              </a:solidFill>
              <a:effectLst/>
              <a:latin typeface="Times New Roman" pitchFamily="18" charset="0"/>
            </a:endParaRPr>
          </a:p>
        </p:txBody>
      </p:sp>
      <p:sp>
        <p:nvSpPr>
          <p:cNvPr id="3" name="Rectangle 2">
            <a:extLst>
              <a:ext uri="{FF2B5EF4-FFF2-40B4-BE49-F238E27FC236}">
                <a16:creationId xmlns:a16="http://schemas.microsoft.com/office/drawing/2014/main" id="{E523C33E-6416-140E-E401-3963F2D180E9}"/>
              </a:ext>
            </a:extLst>
          </p:cNvPr>
          <p:cNvSpPr/>
          <p:nvPr/>
        </p:nvSpPr>
        <p:spPr bwMode="auto">
          <a:xfrm>
            <a:off x="5219702" y="2234811"/>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 MLD2</a:t>
            </a:r>
            <a:endParaRPr kumimoji="0" lang="en-US" sz="2000" b="0" i="0" u="none" strike="noStrike" cap="none" normalizeH="0" baseline="0" dirty="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id="{9EBDF00E-A622-6E8F-8549-8530A4734485}"/>
              </a:ext>
            </a:extLst>
          </p:cNvPr>
          <p:cNvSpPr txBox="1"/>
          <p:nvPr/>
        </p:nvSpPr>
        <p:spPr>
          <a:xfrm>
            <a:off x="3975909" y="2137194"/>
            <a:ext cx="687388" cy="338554"/>
          </a:xfrm>
          <a:prstGeom prst="rect">
            <a:avLst/>
          </a:prstGeom>
          <a:noFill/>
        </p:spPr>
        <p:txBody>
          <a:bodyPr wrap="square" rtlCol="0">
            <a:spAutoFit/>
          </a:bodyPr>
          <a:lstStyle/>
          <a:p>
            <a:r>
              <a:rPr lang="en-US" sz="1600" dirty="0"/>
              <a:t>DS</a:t>
            </a:r>
          </a:p>
        </p:txBody>
      </p:sp>
      <p:cxnSp>
        <p:nvCxnSpPr>
          <p:cNvPr id="8" name="Straight Connector 7">
            <a:extLst>
              <a:ext uri="{FF2B5EF4-FFF2-40B4-BE49-F238E27FC236}">
                <a16:creationId xmlns:a16="http://schemas.microsoft.com/office/drawing/2014/main" id="{CFA610D2-3540-617D-FA0E-562CABA986C7}"/>
              </a:ext>
            </a:extLst>
          </p:cNvPr>
          <p:cNvCxnSpPr>
            <a:cxnSpLocks/>
            <a:endCxn id="23" idx="1"/>
          </p:cNvCxnSpPr>
          <p:nvPr/>
        </p:nvCxnSpPr>
        <p:spPr bwMode="auto">
          <a:xfrm flipV="1">
            <a:off x="2514600" y="1937244"/>
            <a:ext cx="1259997" cy="0"/>
          </a:xfrm>
          <a:prstGeom prst="line">
            <a:avLst/>
          </a:prstGeom>
          <a:solidFill>
            <a:schemeClr val="accent1"/>
          </a:solidFill>
          <a:ln w="12700" cap="flat" cmpd="sng" algn="ctr">
            <a:solidFill>
              <a:schemeClr val="tx1"/>
            </a:solidFill>
            <a:prstDash val="solid"/>
            <a:round/>
            <a:headEnd type="none" w="sm" len="sm"/>
            <a:tailEnd type="triangle" w="sm" len="sm"/>
          </a:ln>
          <a:effectLst/>
        </p:spPr>
      </p:cxnSp>
      <p:cxnSp>
        <p:nvCxnSpPr>
          <p:cNvPr id="11" name="Straight Connector 10">
            <a:extLst>
              <a:ext uri="{FF2B5EF4-FFF2-40B4-BE49-F238E27FC236}">
                <a16:creationId xmlns:a16="http://schemas.microsoft.com/office/drawing/2014/main" id="{E935273B-BA83-4AF8-6CDC-2A40CC4E9B30}"/>
              </a:ext>
            </a:extLst>
          </p:cNvPr>
          <p:cNvCxnSpPr>
            <a:cxnSpLocks/>
          </p:cNvCxnSpPr>
          <p:nvPr/>
        </p:nvCxnSpPr>
        <p:spPr bwMode="auto">
          <a:xfrm>
            <a:off x="2531191" y="1955316"/>
            <a:ext cx="0" cy="27649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 name="Straight Connector 11">
            <a:extLst>
              <a:ext uri="{FF2B5EF4-FFF2-40B4-BE49-F238E27FC236}">
                <a16:creationId xmlns:a16="http://schemas.microsoft.com/office/drawing/2014/main" id="{0C333CFB-19A5-7559-E4A5-1B1ABC542962}"/>
              </a:ext>
            </a:extLst>
          </p:cNvPr>
          <p:cNvCxnSpPr>
            <a:cxnSpLocks/>
            <a:endCxn id="3" idx="0"/>
          </p:cNvCxnSpPr>
          <p:nvPr/>
        </p:nvCxnSpPr>
        <p:spPr bwMode="auto">
          <a:xfrm>
            <a:off x="5867402" y="1955316"/>
            <a:ext cx="0" cy="279495"/>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3" name="Rectangle 12">
            <a:extLst>
              <a:ext uri="{FF2B5EF4-FFF2-40B4-BE49-F238E27FC236}">
                <a16:creationId xmlns:a16="http://schemas.microsoft.com/office/drawing/2014/main" id="{E8ACBC06-1608-3DAA-9963-D7F48F43600B}"/>
              </a:ext>
            </a:extLst>
          </p:cNvPr>
          <p:cNvSpPr/>
          <p:nvPr/>
        </p:nvSpPr>
        <p:spPr bwMode="auto">
          <a:xfrm>
            <a:off x="3561885" y="3151928"/>
            <a:ext cx="1295400" cy="632187"/>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non-AP MLD</a:t>
            </a:r>
            <a:endParaRPr kumimoji="0" lang="en-US" sz="2000" b="0" i="0" u="none" strike="noStrike" cap="none" normalizeH="0" baseline="0" dirty="0">
              <a:ln>
                <a:noFill/>
              </a:ln>
              <a:solidFill>
                <a:schemeClr val="tx1"/>
              </a:solidFill>
              <a:effectLst/>
              <a:latin typeface="Times New Roman" pitchFamily="18" charset="0"/>
            </a:endParaRPr>
          </a:p>
        </p:txBody>
      </p:sp>
      <p:cxnSp>
        <p:nvCxnSpPr>
          <p:cNvPr id="14" name="Straight Connector 13">
            <a:extLst>
              <a:ext uri="{FF2B5EF4-FFF2-40B4-BE49-F238E27FC236}">
                <a16:creationId xmlns:a16="http://schemas.microsoft.com/office/drawing/2014/main" id="{AB489DD3-D2BD-9CD2-D0A8-55841FCF6409}"/>
              </a:ext>
            </a:extLst>
          </p:cNvPr>
          <p:cNvCxnSpPr>
            <a:cxnSpLocks/>
            <a:endCxn id="13" idx="0"/>
          </p:cNvCxnSpPr>
          <p:nvPr/>
        </p:nvCxnSpPr>
        <p:spPr bwMode="auto">
          <a:xfrm>
            <a:off x="2705100" y="2745624"/>
            <a:ext cx="1504485" cy="406304"/>
          </a:xfrm>
          <a:prstGeom prst="line">
            <a:avLst/>
          </a:prstGeom>
          <a:solidFill>
            <a:schemeClr val="accent1"/>
          </a:solidFill>
          <a:ln w="12700" cap="flat" cmpd="sng" algn="ctr">
            <a:solidFill>
              <a:schemeClr val="tx1"/>
            </a:solidFill>
            <a:prstDash val="dash"/>
            <a:round/>
            <a:headEnd type="arrow" w="sm" len="sm"/>
            <a:tailEnd type="none" w="sm" len="sm"/>
          </a:ln>
          <a:effectLst/>
        </p:spPr>
      </p:cxnSp>
      <p:cxnSp>
        <p:nvCxnSpPr>
          <p:cNvPr id="15" name="Straight Connector 14">
            <a:extLst>
              <a:ext uri="{FF2B5EF4-FFF2-40B4-BE49-F238E27FC236}">
                <a16:creationId xmlns:a16="http://schemas.microsoft.com/office/drawing/2014/main" id="{FCD1E341-E459-4DC4-84AC-57BFC387601C}"/>
              </a:ext>
            </a:extLst>
          </p:cNvPr>
          <p:cNvCxnSpPr>
            <a:cxnSpLocks/>
            <a:stCxn id="3" idx="2"/>
            <a:endCxn id="13" idx="0"/>
          </p:cNvCxnSpPr>
          <p:nvPr/>
        </p:nvCxnSpPr>
        <p:spPr bwMode="auto">
          <a:xfrm flipH="1">
            <a:off x="4209585" y="2692011"/>
            <a:ext cx="1657817" cy="459917"/>
          </a:xfrm>
          <a:prstGeom prst="line">
            <a:avLst/>
          </a:prstGeom>
          <a:solidFill>
            <a:schemeClr val="accent1"/>
          </a:solidFill>
          <a:ln w="12700" cap="flat" cmpd="sng" algn="ctr">
            <a:solidFill>
              <a:schemeClr val="tx1"/>
            </a:solidFill>
            <a:prstDash val="dash"/>
            <a:round/>
            <a:headEnd type="arrow" w="sm" len="sm"/>
            <a:tailEnd type="none" w="sm" len="sm"/>
          </a:ln>
          <a:effectLst/>
        </p:spPr>
      </p:cxnSp>
      <p:sp>
        <p:nvSpPr>
          <p:cNvPr id="16" name="Arc 15">
            <a:extLst>
              <a:ext uri="{FF2B5EF4-FFF2-40B4-BE49-F238E27FC236}">
                <a16:creationId xmlns:a16="http://schemas.microsoft.com/office/drawing/2014/main" id="{496F0FEE-C713-EF2D-983F-188A8B0E5FA5}"/>
              </a:ext>
            </a:extLst>
          </p:cNvPr>
          <p:cNvSpPr/>
          <p:nvPr/>
        </p:nvSpPr>
        <p:spPr bwMode="auto">
          <a:xfrm>
            <a:off x="3457342" y="2770856"/>
            <a:ext cx="1371600" cy="482506"/>
          </a:xfrm>
          <a:prstGeom prst="arc">
            <a:avLst>
              <a:gd name="adj1" fmla="val 10992350"/>
              <a:gd name="adj2" fmla="val 0"/>
            </a:avLst>
          </a:prstGeom>
          <a:noFill/>
          <a:ln w="34925" cap="flat" cmpd="sng" algn="ctr">
            <a:solidFill>
              <a:srgbClr val="92D050"/>
            </a:solidFill>
            <a:prstDash val="solid"/>
            <a:round/>
            <a:headEnd type="none" w="sm" len="sm"/>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cxnSp>
        <p:nvCxnSpPr>
          <p:cNvPr id="18" name="Straight Connector 17">
            <a:extLst>
              <a:ext uri="{FF2B5EF4-FFF2-40B4-BE49-F238E27FC236}">
                <a16:creationId xmlns:a16="http://schemas.microsoft.com/office/drawing/2014/main" id="{8AB2AD37-9A4C-227A-C969-3AF48BD36FB0}"/>
              </a:ext>
            </a:extLst>
          </p:cNvPr>
          <p:cNvCxnSpPr>
            <a:cxnSpLocks/>
            <a:stCxn id="22" idx="2"/>
            <a:endCxn id="23" idx="0"/>
          </p:cNvCxnSpPr>
          <p:nvPr/>
        </p:nvCxnSpPr>
        <p:spPr bwMode="auto">
          <a:xfrm>
            <a:off x="4191001" y="1597417"/>
            <a:ext cx="0" cy="158392"/>
          </a:xfrm>
          <a:prstGeom prst="line">
            <a:avLst/>
          </a:prstGeom>
          <a:solidFill>
            <a:schemeClr val="accent1"/>
          </a:solidFill>
          <a:ln w="12700" cap="flat" cmpd="sng" algn="ctr">
            <a:solidFill>
              <a:schemeClr val="tx1"/>
            </a:solidFill>
            <a:prstDash val="solid"/>
            <a:round/>
            <a:headEnd type="triangle" w="sm" len="sm"/>
            <a:tailEnd type="none" w="sm" len="sm"/>
          </a:ln>
          <a:effectLst/>
        </p:spPr>
      </p:cxnSp>
      <p:sp>
        <p:nvSpPr>
          <p:cNvPr id="23" name="Rectangle 22">
            <a:extLst>
              <a:ext uri="{FF2B5EF4-FFF2-40B4-BE49-F238E27FC236}">
                <a16:creationId xmlns:a16="http://schemas.microsoft.com/office/drawing/2014/main" id="{BC5085B1-B59E-5D70-21B5-8E18474CF529}"/>
              </a:ext>
            </a:extLst>
          </p:cNvPr>
          <p:cNvSpPr/>
          <p:nvPr/>
        </p:nvSpPr>
        <p:spPr bwMode="auto">
          <a:xfrm>
            <a:off x="3774597" y="1755809"/>
            <a:ext cx="876300" cy="3628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switch</a:t>
            </a:r>
            <a:endParaRPr kumimoji="0" lang="en-US" sz="2000" b="0" i="0" u="none" strike="noStrike" cap="none" normalizeH="0" baseline="0" dirty="0">
              <a:ln>
                <a:noFill/>
              </a:ln>
              <a:solidFill>
                <a:schemeClr val="tx1"/>
              </a:solidFill>
              <a:effectLst/>
              <a:latin typeface="Times New Roman" pitchFamily="18" charset="0"/>
            </a:endParaRPr>
          </a:p>
        </p:txBody>
      </p:sp>
      <p:graphicFrame>
        <p:nvGraphicFramePr>
          <p:cNvPr id="30" name="Table 29">
            <a:extLst>
              <a:ext uri="{FF2B5EF4-FFF2-40B4-BE49-F238E27FC236}">
                <a16:creationId xmlns:a16="http://schemas.microsoft.com/office/drawing/2014/main" id="{D7F607F9-568F-CD81-675D-59DF1AFDC4A5}"/>
              </a:ext>
            </a:extLst>
          </p:cNvPr>
          <p:cNvGraphicFramePr>
            <a:graphicFrameLocks noGrp="1"/>
          </p:cNvGraphicFramePr>
          <p:nvPr>
            <p:extLst>
              <p:ext uri="{D42A27DB-BD31-4B8C-83A1-F6EECF244321}">
                <p14:modId xmlns:p14="http://schemas.microsoft.com/office/powerpoint/2010/main" val="1753459220"/>
              </p:ext>
            </p:extLst>
          </p:nvPr>
        </p:nvGraphicFramePr>
        <p:xfrm>
          <a:off x="209083" y="1879102"/>
          <a:ext cx="1546215" cy="1469085"/>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Rx Status</a:t>
                      </a:r>
                    </a:p>
                  </a:txBody>
                  <a:tcPr/>
                </a:tc>
                <a:extLst>
                  <a:ext uri="{0D108BD9-81ED-4DB2-BD59-A6C34878D82A}">
                    <a16:rowId xmlns:a16="http://schemas.microsoft.com/office/drawing/2014/main" val="214271839"/>
                  </a:ext>
                </a:extLst>
              </a:tr>
              <a:tr h="245855">
                <a:tc>
                  <a:txBody>
                    <a:bodyPr/>
                    <a:lstStyle/>
                    <a:p>
                      <a:pPr algn="ctr"/>
                      <a:r>
                        <a:rPr lang="en-US" sz="900" dirty="0"/>
                        <a:t>4</a:t>
                      </a:r>
                    </a:p>
                  </a:txBody>
                  <a:tcPr/>
                </a:tc>
                <a:tc>
                  <a:txBody>
                    <a:bodyPr/>
                    <a:lstStyle/>
                    <a:p>
                      <a:pPr algn="ctr"/>
                      <a:r>
                        <a:rPr lang="en-US" sz="900" dirty="0"/>
                        <a:t>104</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3</a:t>
                      </a:r>
                    </a:p>
                  </a:txBody>
                  <a:tcPr/>
                </a:tc>
                <a:tc>
                  <a:txBody>
                    <a:bodyPr/>
                    <a:lstStyle/>
                    <a:p>
                      <a:pPr algn="ctr"/>
                      <a:r>
                        <a:rPr lang="en-US" sz="900" dirty="0"/>
                        <a:t>103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2</a:t>
                      </a:r>
                    </a:p>
                  </a:txBody>
                  <a:tcPr/>
                </a:tc>
                <a:tc>
                  <a:txBody>
                    <a:bodyPr/>
                    <a:lstStyle/>
                    <a:p>
                      <a:pPr algn="ctr"/>
                      <a:r>
                        <a:rPr lang="en-US" sz="900" dirty="0"/>
                        <a:t>102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p>
                  </a:txBody>
                  <a:tcPr/>
                </a:tc>
                <a:extLst>
                  <a:ext uri="{0D108BD9-81ED-4DB2-BD59-A6C34878D82A}">
                    <a16:rowId xmlns:a16="http://schemas.microsoft.com/office/drawing/2014/main" val="3486669928"/>
                  </a:ext>
                </a:extLst>
              </a:tr>
              <a:tr h="245855">
                <a:tc>
                  <a:txBody>
                    <a:bodyPr/>
                    <a:lstStyle/>
                    <a:p>
                      <a:pPr algn="ctr"/>
                      <a:r>
                        <a:rPr lang="en-US" sz="900" dirty="0"/>
                        <a:t>1</a:t>
                      </a:r>
                    </a:p>
                  </a:txBody>
                  <a:tcPr/>
                </a:tc>
                <a:tc>
                  <a:txBody>
                    <a:bodyPr/>
                    <a:lstStyle/>
                    <a:p>
                      <a:pPr algn="ctr"/>
                      <a:r>
                        <a:rPr lang="en-US" sz="900" dirty="0"/>
                        <a:t>101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4" name="Table 33">
            <a:extLst>
              <a:ext uri="{FF2B5EF4-FFF2-40B4-BE49-F238E27FC236}">
                <a16:creationId xmlns:a16="http://schemas.microsoft.com/office/drawing/2014/main" id="{FE6F103A-C9D4-C866-B497-34D05C5735FA}"/>
              </a:ext>
            </a:extLst>
          </p:cNvPr>
          <p:cNvGraphicFramePr>
            <a:graphicFrameLocks noGrp="1"/>
          </p:cNvGraphicFramePr>
          <p:nvPr>
            <p:extLst>
              <p:ext uri="{D42A27DB-BD31-4B8C-83A1-F6EECF244321}">
                <p14:modId xmlns:p14="http://schemas.microsoft.com/office/powerpoint/2010/main" val="4268445901"/>
              </p:ext>
            </p:extLst>
          </p:nvPr>
        </p:nvGraphicFramePr>
        <p:xfrm>
          <a:off x="6657999" y="1879102"/>
          <a:ext cx="1535494" cy="1595035"/>
        </p:xfrm>
        <a:graphic>
          <a:graphicData uri="http://schemas.openxmlformats.org/drawingml/2006/table">
            <a:tbl>
              <a:tblPr bandRow="1">
                <a:tableStyleId>{5C22544A-7EE6-4342-B048-85BDC9FD1C3A}</a:tableStyleId>
              </a:tblPr>
              <a:tblGrid>
                <a:gridCol w="767747">
                  <a:extLst>
                    <a:ext uri="{9D8B030D-6E8A-4147-A177-3AD203B41FA5}">
                      <a16:colId xmlns:a16="http://schemas.microsoft.com/office/drawing/2014/main" val="1779292749"/>
                    </a:ext>
                  </a:extLst>
                </a:gridCol>
                <a:gridCol w="767747">
                  <a:extLst>
                    <a:ext uri="{9D8B030D-6E8A-4147-A177-3AD203B41FA5}">
                      <a16:colId xmlns:a16="http://schemas.microsoft.com/office/drawing/2014/main" val="2678222140"/>
                    </a:ext>
                  </a:extLst>
                </a:gridCol>
              </a:tblGrid>
              <a:tr h="245855">
                <a:tc>
                  <a:txBody>
                    <a:bodyPr/>
                    <a:lstStyle/>
                    <a:p>
                      <a:pPr algn="ctr"/>
                      <a:r>
                        <a:rPr lang="en-US" sz="900" dirty="0"/>
                        <a:t>Packet index</a:t>
                      </a:r>
                    </a:p>
                  </a:txBody>
                  <a:tcPr/>
                </a:tc>
                <a:tc>
                  <a:txBody>
                    <a:bodyPr/>
                    <a:lstStyle/>
                    <a:p>
                      <a:pPr algn="ctr"/>
                      <a:r>
                        <a:rPr lang="en-US" sz="900" dirty="0"/>
                        <a:t>SN</a:t>
                      </a:r>
                    </a:p>
                  </a:txBody>
                  <a:tcPr/>
                </a:tc>
                <a:extLst>
                  <a:ext uri="{0D108BD9-81ED-4DB2-BD59-A6C34878D82A}">
                    <a16:rowId xmlns:a16="http://schemas.microsoft.com/office/drawing/2014/main" val="214271839"/>
                  </a:ext>
                </a:extLst>
              </a:tr>
              <a:tr h="245855">
                <a:tc>
                  <a:txBody>
                    <a:bodyPr/>
                    <a:lstStyle/>
                    <a:p>
                      <a:pPr algn="ctr"/>
                      <a:r>
                        <a:rPr lang="en-US" sz="900" dirty="0"/>
                        <a:t>6</a:t>
                      </a:r>
                    </a:p>
                  </a:txBody>
                  <a:tcPr/>
                </a:tc>
                <a:tc>
                  <a:txBody>
                    <a:bodyPr/>
                    <a:lstStyle/>
                    <a:p>
                      <a:pPr algn="ctr"/>
                      <a:r>
                        <a:rPr lang="en-US" sz="900" dirty="0"/>
                        <a:t>4 (or 106)</a:t>
                      </a:r>
                    </a:p>
                  </a:txBody>
                  <a:tcPr/>
                </a:tc>
                <a:extLst>
                  <a:ext uri="{0D108BD9-81ED-4DB2-BD59-A6C34878D82A}">
                    <a16:rowId xmlns:a16="http://schemas.microsoft.com/office/drawing/2014/main" val="2403548217"/>
                  </a:ext>
                </a:extLst>
              </a:tr>
              <a:tr h="245855">
                <a:tc>
                  <a:txBody>
                    <a:bodyPr/>
                    <a:lstStyle/>
                    <a:p>
                      <a:pPr algn="ctr"/>
                      <a:r>
                        <a:rPr lang="en-US" sz="900" dirty="0"/>
                        <a:t>5</a:t>
                      </a:r>
                    </a:p>
                  </a:txBody>
                  <a:tcPr/>
                </a:tc>
                <a:tc>
                  <a:txBody>
                    <a:bodyPr/>
                    <a:lstStyle/>
                    <a:p>
                      <a:pPr algn="ctr"/>
                      <a:r>
                        <a:rPr lang="en-US" sz="900" dirty="0"/>
                        <a:t>3 (or 105)</a:t>
                      </a:r>
                    </a:p>
                  </a:txBody>
                  <a:tcPr/>
                </a:tc>
                <a:extLst>
                  <a:ext uri="{0D108BD9-81ED-4DB2-BD59-A6C34878D82A}">
                    <a16:rowId xmlns:a16="http://schemas.microsoft.com/office/drawing/2014/main" val="3789219333"/>
                  </a:ext>
                </a:extLst>
              </a:tr>
              <a:tr h="245855">
                <a:tc>
                  <a:txBody>
                    <a:bodyPr/>
                    <a:lstStyle/>
                    <a:p>
                      <a:pPr algn="ctr"/>
                      <a:r>
                        <a:rPr lang="en-US" sz="900" dirty="0"/>
                        <a:t>4</a:t>
                      </a:r>
                    </a:p>
                  </a:txBody>
                  <a:tcPr/>
                </a:tc>
                <a:tc>
                  <a:txBody>
                    <a:bodyPr/>
                    <a:lstStyle/>
                    <a:p>
                      <a:pPr algn="ctr"/>
                      <a:r>
                        <a:rPr lang="en-US" sz="900" dirty="0"/>
                        <a:t>2 (or 104)</a:t>
                      </a:r>
                    </a:p>
                  </a:txBody>
                  <a:tcPr/>
                </a:tc>
                <a:extLst>
                  <a:ext uri="{0D108BD9-81ED-4DB2-BD59-A6C34878D82A}">
                    <a16:rowId xmlns:a16="http://schemas.microsoft.com/office/drawing/2014/main" val="3486669928"/>
                  </a:ext>
                </a:extLst>
              </a:tr>
              <a:tr h="245855">
                <a:tc>
                  <a:txBody>
                    <a:bodyPr/>
                    <a:lstStyle/>
                    <a:p>
                      <a:pPr algn="ctr"/>
                      <a:r>
                        <a:rPr lang="en-US" sz="900" dirty="0"/>
                        <a:t>3</a:t>
                      </a:r>
                    </a:p>
                  </a:txBody>
                  <a:tcPr/>
                </a:tc>
                <a:tc>
                  <a:txBody>
                    <a:bodyPr/>
                    <a:lstStyle/>
                    <a:p>
                      <a:pPr algn="ctr"/>
                      <a:r>
                        <a:rPr lang="en-US" sz="900" dirty="0"/>
                        <a:t>1 (or 103)</a:t>
                      </a:r>
                    </a:p>
                  </a:txBody>
                  <a:tcPr/>
                </a:tc>
                <a:extLst>
                  <a:ext uri="{0D108BD9-81ED-4DB2-BD59-A6C34878D82A}">
                    <a16:rowId xmlns:a16="http://schemas.microsoft.com/office/drawing/2014/main" val="1605083246"/>
                  </a:ext>
                </a:extLst>
              </a:tr>
              <a:tr h="245855">
                <a:tc>
                  <a:txBody>
                    <a:bodyPr/>
                    <a:lstStyle/>
                    <a:p>
                      <a:pPr algn="ctr"/>
                      <a:r>
                        <a:rPr lang="en-US" sz="900" dirty="0"/>
                        <a:t>2</a:t>
                      </a:r>
                    </a:p>
                  </a:txBody>
                  <a:tcPr/>
                </a:tc>
                <a:tc>
                  <a:txBody>
                    <a:bodyPr/>
                    <a:lstStyle/>
                    <a:p>
                      <a:pPr algn="ctr"/>
                      <a:r>
                        <a:rPr lang="en-US" sz="900" dirty="0"/>
                        <a:t>0 (or 102)</a:t>
                      </a:r>
                    </a:p>
                  </a:txBody>
                  <a:tcPr/>
                </a:tc>
                <a:extLst>
                  <a:ext uri="{0D108BD9-81ED-4DB2-BD59-A6C34878D82A}">
                    <a16:rowId xmlns:a16="http://schemas.microsoft.com/office/drawing/2014/main" val="3679686444"/>
                  </a:ext>
                </a:extLst>
              </a:tr>
            </a:tbl>
          </a:graphicData>
        </a:graphic>
      </p:graphicFrame>
      <p:graphicFrame>
        <p:nvGraphicFramePr>
          <p:cNvPr id="35" name="Table 34">
            <a:extLst>
              <a:ext uri="{FF2B5EF4-FFF2-40B4-BE49-F238E27FC236}">
                <a16:creationId xmlns:a16="http://schemas.microsoft.com/office/drawing/2014/main" id="{784F258D-FC1B-182F-BAE7-D77959C95062}"/>
              </a:ext>
            </a:extLst>
          </p:cNvPr>
          <p:cNvGraphicFramePr>
            <a:graphicFrameLocks noGrp="1"/>
          </p:cNvGraphicFramePr>
          <p:nvPr>
            <p:extLst>
              <p:ext uri="{D42A27DB-BD31-4B8C-83A1-F6EECF244321}">
                <p14:modId xmlns:p14="http://schemas.microsoft.com/office/powerpoint/2010/main" val="3060746885"/>
              </p:ext>
            </p:extLst>
          </p:nvPr>
        </p:nvGraphicFramePr>
        <p:xfrm>
          <a:off x="1949286" y="3091489"/>
          <a:ext cx="1547065" cy="1349180"/>
        </p:xfrm>
        <a:graphic>
          <a:graphicData uri="http://schemas.openxmlformats.org/drawingml/2006/table">
            <a:tbl>
              <a:tblPr bandRow="1">
                <a:tableStyleId>{5C22544A-7EE6-4342-B048-85BDC9FD1C3A}</a:tableStyleId>
              </a:tblPr>
              <a:tblGrid>
                <a:gridCol w="51625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a:t>
                      </a:r>
                    </a:p>
                    <a:p>
                      <a:pPr algn="ctr"/>
                      <a:r>
                        <a:rPr lang="en-US" sz="900" dirty="0"/>
                        <a:t>index</a:t>
                      </a:r>
                    </a:p>
                  </a:txBody>
                  <a:tcPr/>
                </a:tc>
                <a:tc>
                  <a:txBody>
                    <a:bodyPr/>
                    <a:lstStyle/>
                    <a:p>
                      <a:pPr algn="ctr"/>
                      <a:r>
                        <a:rPr lang="en-US" sz="900" dirty="0"/>
                        <a:t>SN</a:t>
                      </a:r>
                    </a:p>
                  </a:txBody>
                  <a:tcPr/>
                </a:tc>
                <a:tc>
                  <a:txBody>
                    <a:bodyPr/>
                    <a:lstStyle/>
                    <a:p>
                      <a:pPr algn="ctr"/>
                      <a:r>
                        <a:rPr lang="en-US" sz="900" dirty="0"/>
                        <a:t>Tx Status</a:t>
                      </a:r>
                    </a:p>
                  </a:txBody>
                  <a:tcPr/>
                </a:tc>
                <a:extLst>
                  <a:ext uri="{0D108BD9-81ED-4DB2-BD59-A6C34878D82A}">
                    <a16:rowId xmlns:a16="http://schemas.microsoft.com/office/drawing/2014/main" val="214271839"/>
                  </a:ext>
                </a:extLst>
              </a:tr>
              <a:tr h="245855">
                <a:tc>
                  <a:txBody>
                    <a:bodyPr/>
                    <a:lstStyle/>
                    <a:p>
                      <a:pPr algn="ctr"/>
                      <a:r>
                        <a:rPr lang="en-US" sz="900" dirty="0"/>
                        <a:t>4</a:t>
                      </a:r>
                    </a:p>
                  </a:txBody>
                  <a:tcPr/>
                </a:tc>
                <a:tc>
                  <a:txBody>
                    <a:bodyPr/>
                    <a:lstStyle/>
                    <a:p>
                      <a:pPr algn="ctr"/>
                      <a:r>
                        <a:rPr lang="en-US" sz="900" dirty="0"/>
                        <a:t>104</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3</a:t>
                      </a:r>
                    </a:p>
                  </a:txBody>
                  <a:tcPr/>
                </a:tc>
                <a:tc>
                  <a:txBody>
                    <a:bodyPr/>
                    <a:lstStyle/>
                    <a:p>
                      <a:pPr algn="ctr"/>
                      <a:r>
                        <a:rPr lang="en-US" sz="900" dirty="0"/>
                        <a:t>103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2</a:t>
                      </a:r>
                    </a:p>
                  </a:txBody>
                  <a:tcPr/>
                </a:tc>
                <a:tc>
                  <a:txBody>
                    <a:bodyPr/>
                    <a:lstStyle/>
                    <a:p>
                      <a:pPr algn="ctr"/>
                      <a:r>
                        <a:rPr lang="en-US" sz="900" dirty="0"/>
                        <a:t>102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1</a:t>
                      </a:r>
                    </a:p>
                  </a:txBody>
                  <a:tcPr/>
                </a:tc>
                <a:tc>
                  <a:txBody>
                    <a:bodyPr/>
                    <a:lstStyle/>
                    <a:p>
                      <a:pPr algn="ctr"/>
                      <a:r>
                        <a:rPr lang="en-US" sz="900" dirty="0"/>
                        <a:t>101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6" name="Table 35">
            <a:extLst>
              <a:ext uri="{FF2B5EF4-FFF2-40B4-BE49-F238E27FC236}">
                <a16:creationId xmlns:a16="http://schemas.microsoft.com/office/drawing/2014/main" id="{2CBDD457-7394-FA45-5A46-76BEA3F42CCA}"/>
              </a:ext>
            </a:extLst>
          </p:cNvPr>
          <p:cNvGraphicFramePr>
            <a:graphicFrameLocks noGrp="1"/>
          </p:cNvGraphicFramePr>
          <p:nvPr>
            <p:extLst>
              <p:ext uri="{D42A27DB-BD31-4B8C-83A1-F6EECF244321}">
                <p14:modId xmlns:p14="http://schemas.microsoft.com/office/powerpoint/2010/main" val="3139720393"/>
              </p:ext>
            </p:extLst>
          </p:nvPr>
        </p:nvGraphicFramePr>
        <p:xfrm>
          <a:off x="4929600" y="3101525"/>
          <a:ext cx="1547400" cy="1595035"/>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1031995">
                  <a:extLst>
                    <a:ext uri="{9D8B030D-6E8A-4147-A177-3AD203B41FA5}">
                      <a16:colId xmlns:a16="http://schemas.microsoft.com/office/drawing/2014/main" val="2678222140"/>
                    </a:ext>
                  </a:extLst>
                </a:gridCol>
              </a:tblGrid>
              <a:tr h="245855">
                <a:tc>
                  <a:txBody>
                    <a:bodyPr/>
                    <a:lstStyle/>
                    <a:p>
                      <a:pPr algn="ctr"/>
                      <a:r>
                        <a:rPr lang="en-US" sz="900" dirty="0"/>
                        <a:t>Packet index</a:t>
                      </a:r>
                    </a:p>
                  </a:txBody>
                  <a:tcPr/>
                </a:tc>
                <a:tc>
                  <a:txBody>
                    <a:bodyPr/>
                    <a:lstStyle/>
                    <a:p>
                      <a:pPr algn="ctr"/>
                      <a:r>
                        <a:rPr lang="en-US" sz="900" dirty="0"/>
                        <a:t>SN</a:t>
                      </a:r>
                    </a:p>
                  </a:txBody>
                  <a:tcPr/>
                </a:tc>
                <a:extLst>
                  <a:ext uri="{0D108BD9-81ED-4DB2-BD59-A6C34878D82A}">
                    <a16:rowId xmlns:a16="http://schemas.microsoft.com/office/drawing/2014/main" val="214271839"/>
                  </a:ext>
                </a:extLst>
              </a:tr>
              <a:tr h="245855">
                <a:tc>
                  <a:txBody>
                    <a:bodyPr/>
                    <a:lstStyle/>
                    <a:p>
                      <a:pPr algn="ctr"/>
                      <a:r>
                        <a:rPr lang="en-US" sz="900" dirty="0"/>
                        <a:t>6</a:t>
                      </a:r>
                    </a:p>
                  </a:txBody>
                  <a:tcPr/>
                </a:tc>
                <a:tc>
                  <a:txBody>
                    <a:bodyPr/>
                    <a:lstStyle/>
                    <a:p>
                      <a:pPr algn="ctr"/>
                      <a:r>
                        <a:rPr lang="en-US" sz="900" dirty="0"/>
                        <a:t>4 (or 106)</a:t>
                      </a:r>
                    </a:p>
                  </a:txBody>
                  <a:tcPr/>
                </a:tc>
                <a:extLst>
                  <a:ext uri="{0D108BD9-81ED-4DB2-BD59-A6C34878D82A}">
                    <a16:rowId xmlns:a16="http://schemas.microsoft.com/office/drawing/2014/main" val="2403548217"/>
                  </a:ext>
                </a:extLst>
              </a:tr>
              <a:tr h="245855">
                <a:tc>
                  <a:txBody>
                    <a:bodyPr/>
                    <a:lstStyle/>
                    <a:p>
                      <a:pPr algn="ctr"/>
                      <a:r>
                        <a:rPr lang="en-US" sz="900" dirty="0"/>
                        <a:t>5</a:t>
                      </a:r>
                    </a:p>
                  </a:txBody>
                  <a:tcPr/>
                </a:tc>
                <a:tc>
                  <a:txBody>
                    <a:bodyPr/>
                    <a:lstStyle/>
                    <a:p>
                      <a:pPr algn="ctr"/>
                      <a:r>
                        <a:rPr lang="en-US" sz="900" dirty="0"/>
                        <a:t>3 (or 105)</a:t>
                      </a:r>
                    </a:p>
                  </a:txBody>
                  <a:tcPr/>
                </a:tc>
                <a:extLst>
                  <a:ext uri="{0D108BD9-81ED-4DB2-BD59-A6C34878D82A}">
                    <a16:rowId xmlns:a16="http://schemas.microsoft.com/office/drawing/2014/main" val="3789219333"/>
                  </a:ext>
                </a:extLst>
              </a:tr>
              <a:tr h="245855">
                <a:tc>
                  <a:txBody>
                    <a:bodyPr/>
                    <a:lstStyle/>
                    <a:p>
                      <a:pPr algn="ctr"/>
                      <a:r>
                        <a:rPr lang="en-US" sz="900" dirty="0"/>
                        <a:t>4</a:t>
                      </a:r>
                    </a:p>
                  </a:txBody>
                  <a:tcPr/>
                </a:tc>
                <a:tc>
                  <a:txBody>
                    <a:bodyPr/>
                    <a:lstStyle/>
                    <a:p>
                      <a:pPr algn="ctr"/>
                      <a:r>
                        <a:rPr lang="en-US" sz="900" dirty="0"/>
                        <a:t>2 (or 104)</a:t>
                      </a:r>
                    </a:p>
                  </a:txBody>
                  <a:tcPr/>
                </a:tc>
                <a:extLst>
                  <a:ext uri="{0D108BD9-81ED-4DB2-BD59-A6C34878D82A}">
                    <a16:rowId xmlns:a16="http://schemas.microsoft.com/office/drawing/2014/main" val="3486669928"/>
                  </a:ext>
                </a:extLst>
              </a:tr>
              <a:tr h="245855">
                <a:tc>
                  <a:txBody>
                    <a:bodyPr/>
                    <a:lstStyle/>
                    <a:p>
                      <a:pPr algn="ctr"/>
                      <a:r>
                        <a:rPr lang="en-US" sz="900" dirty="0"/>
                        <a:t>3</a:t>
                      </a:r>
                    </a:p>
                  </a:txBody>
                  <a:tcPr/>
                </a:tc>
                <a:tc>
                  <a:txBody>
                    <a:bodyPr/>
                    <a:lstStyle/>
                    <a:p>
                      <a:pPr algn="ctr"/>
                      <a:r>
                        <a:rPr lang="en-US" sz="900" dirty="0"/>
                        <a:t>1 (or 103)</a:t>
                      </a:r>
                    </a:p>
                  </a:txBody>
                  <a:tcPr/>
                </a:tc>
                <a:extLst>
                  <a:ext uri="{0D108BD9-81ED-4DB2-BD59-A6C34878D82A}">
                    <a16:rowId xmlns:a16="http://schemas.microsoft.com/office/drawing/2014/main" val="1605083246"/>
                  </a:ext>
                </a:extLst>
              </a:tr>
              <a:tr h="245855">
                <a:tc>
                  <a:txBody>
                    <a:bodyPr/>
                    <a:lstStyle/>
                    <a:p>
                      <a:pPr algn="ctr"/>
                      <a:r>
                        <a:rPr lang="en-US" sz="900" dirty="0"/>
                        <a:t>2</a:t>
                      </a:r>
                    </a:p>
                  </a:txBody>
                  <a:tcPr/>
                </a:tc>
                <a:tc>
                  <a:txBody>
                    <a:bodyPr/>
                    <a:lstStyle/>
                    <a:p>
                      <a:pPr algn="ctr"/>
                      <a:r>
                        <a:rPr lang="en-US" sz="900" dirty="0"/>
                        <a:t>0 (or 102)</a:t>
                      </a:r>
                    </a:p>
                  </a:txBody>
                  <a:tcPr/>
                </a:tc>
                <a:extLst>
                  <a:ext uri="{0D108BD9-81ED-4DB2-BD59-A6C34878D82A}">
                    <a16:rowId xmlns:a16="http://schemas.microsoft.com/office/drawing/2014/main" val="3759411213"/>
                  </a:ext>
                </a:extLst>
              </a:tr>
            </a:tbl>
          </a:graphicData>
        </a:graphic>
      </p:graphicFrame>
      <p:sp>
        <p:nvSpPr>
          <p:cNvPr id="37" name="Content Placeholder 2">
            <a:extLst>
              <a:ext uri="{FF2B5EF4-FFF2-40B4-BE49-F238E27FC236}">
                <a16:creationId xmlns:a16="http://schemas.microsoft.com/office/drawing/2014/main" id="{64375EB3-96E5-668F-7682-FB2181CC2AAA}"/>
              </a:ext>
            </a:extLst>
          </p:cNvPr>
          <p:cNvSpPr txBox="1">
            <a:spLocks/>
          </p:cNvSpPr>
          <p:nvPr/>
        </p:nvSpPr>
        <p:spPr bwMode="auto">
          <a:xfrm>
            <a:off x="181971" y="4098317"/>
            <a:ext cx="8937852" cy="49609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endParaRPr lang="en-US" sz="1400" b="0" kern="0" dirty="0"/>
          </a:p>
          <a:p>
            <a:pPr marL="0" indent="0">
              <a:buNone/>
            </a:pPr>
            <a:r>
              <a:rPr lang="en-US" sz="1400" b="0" u="sng" dirty="0"/>
              <a:t>In-order-delivery TIDs:</a:t>
            </a:r>
            <a:endParaRPr lang="en-US" sz="1400" b="0" kern="0" dirty="0"/>
          </a:p>
          <a:p>
            <a:r>
              <a:rPr lang="en-US" sz="1200" b="0" kern="0" dirty="0"/>
              <a:t>UL packets that have SN equal or greater to the first packet for which an Ack has not been received from AP MLD1 (packet index 2 in this case), are (re)sent “fresh” to AP MLD2 in order</a:t>
            </a:r>
          </a:p>
          <a:p>
            <a:pPr lvl="1"/>
            <a:r>
              <a:rPr lang="en-US" sz="1100" kern="0" dirty="0"/>
              <a:t>On roam</a:t>
            </a:r>
            <a:r>
              <a:rPr lang="en-US" sz="1100" b="0" kern="0" dirty="0"/>
              <a:t>, AP MLD1 flushes its </a:t>
            </a:r>
            <a:r>
              <a:rPr lang="en-US" sz="1100" kern="0" dirty="0"/>
              <a:t>reorder buffer and forwards to the DS packets up until the first hole (up to packet index 2 in this case)</a:t>
            </a:r>
          </a:p>
          <a:p>
            <a:pPr lvl="1"/>
            <a:r>
              <a:rPr lang="en-US" sz="1100" b="0" kern="0" dirty="0"/>
              <a:t>If necessary, AP MLD1 can indicate to AP MLD2 that it can begin forwarding (in order) packets it has received to the DS</a:t>
            </a:r>
          </a:p>
          <a:p>
            <a:r>
              <a:rPr lang="en-US" sz="1200" b="0" kern="0" dirty="0"/>
              <a:t>There is a small but tolerable probability of undetected duplicates reaching the DS</a:t>
            </a:r>
          </a:p>
          <a:p>
            <a:pPr lvl="1"/>
            <a:r>
              <a:rPr lang="en-US" sz="1100" kern="0" dirty="0"/>
              <a:t>e.g. where non-AP STA resends packet index 2 to AP MLD2, even though it has already been forwarded to DS by AP MLD1</a:t>
            </a:r>
          </a:p>
          <a:p>
            <a:endParaRPr lang="en-US" sz="1500" kern="0" dirty="0"/>
          </a:p>
        </p:txBody>
      </p:sp>
      <p:sp>
        <p:nvSpPr>
          <p:cNvPr id="22" name="TextBox 21">
            <a:extLst>
              <a:ext uri="{FF2B5EF4-FFF2-40B4-BE49-F238E27FC236}">
                <a16:creationId xmlns:a16="http://schemas.microsoft.com/office/drawing/2014/main" id="{DD801AB2-E876-2F00-A2B5-BF6C2D9053A4}"/>
              </a:ext>
            </a:extLst>
          </p:cNvPr>
          <p:cNvSpPr txBox="1"/>
          <p:nvPr/>
        </p:nvSpPr>
        <p:spPr>
          <a:xfrm>
            <a:off x="3882395" y="1320418"/>
            <a:ext cx="617211" cy="276999"/>
          </a:xfrm>
          <a:prstGeom prst="rect">
            <a:avLst/>
          </a:prstGeom>
          <a:noFill/>
        </p:spPr>
        <p:txBody>
          <a:bodyPr wrap="square" rtlCol="0">
            <a:spAutoFit/>
          </a:bodyPr>
          <a:lstStyle/>
          <a:p>
            <a:r>
              <a:rPr lang="en-US" dirty="0"/>
              <a:t>server</a:t>
            </a:r>
          </a:p>
        </p:txBody>
      </p:sp>
      <p:cxnSp>
        <p:nvCxnSpPr>
          <p:cNvPr id="26" name="Straight Connector 25">
            <a:extLst>
              <a:ext uri="{FF2B5EF4-FFF2-40B4-BE49-F238E27FC236}">
                <a16:creationId xmlns:a16="http://schemas.microsoft.com/office/drawing/2014/main" id="{06D1FA30-6DBB-9DFF-82E4-D6C6A277E196}"/>
              </a:ext>
            </a:extLst>
          </p:cNvPr>
          <p:cNvCxnSpPr>
            <a:cxnSpLocks/>
            <a:endCxn id="23" idx="3"/>
          </p:cNvCxnSpPr>
          <p:nvPr/>
        </p:nvCxnSpPr>
        <p:spPr bwMode="auto">
          <a:xfrm flipH="1" flipV="1">
            <a:off x="4650897" y="1937244"/>
            <a:ext cx="1216505" cy="0"/>
          </a:xfrm>
          <a:prstGeom prst="line">
            <a:avLst/>
          </a:prstGeom>
          <a:solidFill>
            <a:schemeClr val="accent1"/>
          </a:solidFill>
          <a:ln w="12700" cap="flat" cmpd="sng" algn="ctr">
            <a:solidFill>
              <a:schemeClr val="tx1"/>
            </a:solidFill>
            <a:prstDash val="solid"/>
            <a:round/>
            <a:headEnd type="none" w="sm" len="sm"/>
            <a:tailEnd type="triangle" w="sm" len="sm"/>
          </a:ln>
          <a:effectLst/>
        </p:spPr>
      </p:cxnSp>
      <p:sp>
        <p:nvSpPr>
          <p:cNvPr id="17" name="Content Placeholder 2">
            <a:extLst>
              <a:ext uri="{FF2B5EF4-FFF2-40B4-BE49-F238E27FC236}">
                <a16:creationId xmlns:a16="http://schemas.microsoft.com/office/drawing/2014/main" id="{907E5F50-E02A-5468-A274-7636275A9A05}"/>
              </a:ext>
            </a:extLst>
          </p:cNvPr>
          <p:cNvSpPr txBox="1">
            <a:spLocks/>
          </p:cNvSpPr>
          <p:nvPr/>
        </p:nvSpPr>
        <p:spPr bwMode="auto">
          <a:xfrm>
            <a:off x="194371" y="5561076"/>
            <a:ext cx="8937852" cy="49609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endParaRPr lang="en-US" sz="1400" b="0" kern="0" dirty="0"/>
          </a:p>
          <a:p>
            <a:pPr marL="0" indent="0">
              <a:buNone/>
            </a:pPr>
            <a:r>
              <a:rPr lang="en-US" sz="1400" b="0" u="sng" dirty="0"/>
              <a:t>In-order-delivery-disabled TIDs:</a:t>
            </a:r>
            <a:endParaRPr lang="en-US" sz="1400" b="0" kern="0" dirty="0"/>
          </a:p>
          <a:p>
            <a:r>
              <a:rPr lang="en-US" sz="1200" b="0" kern="0" dirty="0"/>
              <a:t>Similar to above, except AP MLD1 forwards packets to DS irrespective of holes in reordering buffer, non-AP STA only re-sends to AP MLD2 packets for which it has not received Ack, and AP MLD2 forward packets to DS without waiting for AP MLD1</a:t>
            </a:r>
            <a:endParaRPr lang="en-US" sz="1500" kern="0" dirty="0"/>
          </a:p>
        </p:txBody>
      </p:sp>
      <p:sp>
        <p:nvSpPr>
          <p:cNvPr id="21" name="Title 1">
            <a:extLst>
              <a:ext uri="{FF2B5EF4-FFF2-40B4-BE49-F238E27FC236}">
                <a16:creationId xmlns:a16="http://schemas.microsoft.com/office/drawing/2014/main" id="{8C08E716-24AD-29A5-BC95-5A1E84A32C36}"/>
              </a:ext>
            </a:extLst>
          </p:cNvPr>
          <p:cNvSpPr>
            <a:spLocks noGrp="1"/>
          </p:cNvSpPr>
          <p:nvPr>
            <p:ph type="title"/>
          </p:nvPr>
        </p:nvSpPr>
        <p:spPr>
          <a:xfrm>
            <a:off x="-76200" y="457200"/>
            <a:ext cx="9372600" cy="1066800"/>
          </a:xfrm>
        </p:spPr>
        <p:txBody>
          <a:bodyPr/>
          <a:lstStyle/>
          <a:p>
            <a:r>
              <a:rPr lang="en-US" dirty="0"/>
              <a:t>Description of new capabilities</a:t>
            </a:r>
            <a:br>
              <a:rPr lang="en-US" dirty="0"/>
            </a:br>
            <a:r>
              <a:rPr lang="en-US" sz="2400" dirty="0"/>
              <a:t>A: Data plane handling for mainstream network implementations [6]</a:t>
            </a:r>
            <a:endParaRPr lang="en-US" u="sng" dirty="0">
              <a:solidFill>
                <a:srgbClr val="FF0000"/>
              </a:solidFill>
            </a:endParaRPr>
          </a:p>
        </p:txBody>
      </p:sp>
    </p:spTree>
    <p:extLst>
      <p:ext uri="{BB962C8B-B14F-4D97-AF65-F5344CB8AC3E}">
        <p14:creationId xmlns:p14="http://schemas.microsoft.com/office/powerpoint/2010/main" val="1818881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88A1B-19A3-095F-33B5-167D89F92440}"/>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C54C5895-2AFE-142C-5D6C-DD0D66685A04}"/>
              </a:ext>
            </a:extLst>
          </p:cNvPr>
          <p:cNvSpPr>
            <a:spLocks noGrp="1"/>
          </p:cNvSpPr>
          <p:nvPr>
            <p:ph type="dt" sz="half" idx="10"/>
          </p:nvPr>
        </p:nvSpPr>
        <p:spPr>
          <a:xfrm>
            <a:off x="696913" y="332601"/>
            <a:ext cx="968214" cy="276999"/>
          </a:xfrm>
        </p:spPr>
        <p:txBody>
          <a:bodyPr/>
          <a:lstStyle/>
          <a:p>
            <a:r>
              <a:rPr lang="en-US" dirty="0"/>
              <a:t>May 2024</a:t>
            </a:r>
          </a:p>
        </p:txBody>
      </p:sp>
      <p:sp>
        <p:nvSpPr>
          <p:cNvPr id="5" name="Footer Placeholder 4">
            <a:extLst>
              <a:ext uri="{FF2B5EF4-FFF2-40B4-BE49-F238E27FC236}">
                <a16:creationId xmlns:a16="http://schemas.microsoft.com/office/drawing/2014/main" id="{BCCBF7D4-3576-3004-32BA-D86C6F111996}"/>
              </a:ext>
            </a:extLst>
          </p:cNvPr>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a:extLst>
              <a:ext uri="{FF2B5EF4-FFF2-40B4-BE49-F238E27FC236}">
                <a16:creationId xmlns:a16="http://schemas.microsoft.com/office/drawing/2014/main" id="{C91D36B1-BD16-398C-DD1D-52952CAEDA59}"/>
              </a:ext>
            </a:extLst>
          </p:cNvPr>
          <p:cNvSpPr>
            <a:spLocks noGrp="1"/>
          </p:cNvSpPr>
          <p:nvPr>
            <p:ph type="sldNum" sz="quarter" idx="12"/>
          </p:nvPr>
        </p:nvSpPr>
        <p:spPr/>
        <p:txBody>
          <a:bodyPr/>
          <a:lstStyle/>
          <a:p>
            <a:r>
              <a:rPr lang="en-US"/>
              <a:t>Slide </a:t>
            </a:r>
            <a:fld id="{C1789BC7-C074-42CC-ADF8-5107DF6BD1C1}" type="slidenum">
              <a:rPr lang="en-US" smtClean="0"/>
              <a:pPr/>
              <a:t>13</a:t>
            </a:fld>
            <a:endParaRPr lang="en-US"/>
          </a:p>
        </p:txBody>
      </p:sp>
      <p:sp>
        <p:nvSpPr>
          <p:cNvPr id="90" name="Content Placeholder 2">
            <a:extLst>
              <a:ext uri="{FF2B5EF4-FFF2-40B4-BE49-F238E27FC236}">
                <a16:creationId xmlns:a16="http://schemas.microsoft.com/office/drawing/2014/main" id="{4A6292DB-D073-0690-29B0-57B10AC3C2DA}"/>
              </a:ext>
            </a:extLst>
          </p:cNvPr>
          <p:cNvSpPr>
            <a:spLocks noGrp="1"/>
          </p:cNvSpPr>
          <p:nvPr>
            <p:ph idx="1"/>
          </p:nvPr>
        </p:nvSpPr>
        <p:spPr>
          <a:xfrm>
            <a:off x="265213" y="4447908"/>
            <a:ext cx="8534400" cy="1243342"/>
          </a:xfrm>
        </p:spPr>
        <p:txBody>
          <a:bodyPr/>
          <a:lstStyle/>
          <a:p>
            <a:endParaRPr lang="en-US" sz="1800" b="0" dirty="0"/>
          </a:p>
          <a:p>
            <a:endParaRPr lang="en-US" sz="1800" b="0" dirty="0"/>
          </a:p>
        </p:txBody>
      </p:sp>
      <p:sp>
        <p:nvSpPr>
          <p:cNvPr id="42" name="Content Placeholder 2">
            <a:extLst>
              <a:ext uri="{FF2B5EF4-FFF2-40B4-BE49-F238E27FC236}">
                <a16:creationId xmlns:a16="http://schemas.microsoft.com/office/drawing/2014/main" id="{42DD5595-0C45-19BE-93FE-2349C70AE5EF}"/>
              </a:ext>
            </a:extLst>
          </p:cNvPr>
          <p:cNvSpPr txBox="1">
            <a:spLocks/>
          </p:cNvSpPr>
          <p:nvPr/>
        </p:nvSpPr>
        <p:spPr bwMode="auto">
          <a:xfrm>
            <a:off x="0" y="1154762"/>
            <a:ext cx="9144000" cy="341723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None/>
            </a:pPr>
            <a:endParaRPr lang="en-US" sz="1600" b="0" kern="0" dirty="0"/>
          </a:p>
          <a:p>
            <a:r>
              <a:rPr lang="en-US" sz="1600" b="0" kern="0" dirty="0"/>
              <a:t>Design targeting zero-packet-loss roams in specialized/centralized network implementations, i.e.:</a:t>
            </a:r>
          </a:p>
          <a:p>
            <a:pPr lvl="1"/>
            <a:r>
              <a:rPr lang="en-US" sz="1400" kern="0" dirty="0"/>
              <a:t>Specialized AP designs, and</a:t>
            </a:r>
          </a:p>
          <a:p>
            <a:pPr lvl="1"/>
            <a:r>
              <a:rPr lang="en-US" sz="1400" kern="0" dirty="0"/>
              <a:t>Ideal backhaul (e.g. dedicated multi-Gigabit wired local backhaul), and</a:t>
            </a:r>
          </a:p>
          <a:p>
            <a:pPr lvl="1"/>
            <a:r>
              <a:rPr lang="en-US" sz="1400" kern="0" dirty="0"/>
              <a:t>Tightly coupled AP control planes and/or centralized upper MAC architectures</a:t>
            </a:r>
          </a:p>
          <a:p>
            <a:r>
              <a:rPr lang="en-US" sz="1600" b="0" kern="0" dirty="0"/>
              <a:t>Design philosophies:</a:t>
            </a:r>
          </a:p>
          <a:p>
            <a:pPr lvl="1"/>
            <a:r>
              <a:rPr lang="en-US" sz="1400" kern="0" dirty="0"/>
              <a:t>Additional roam performance gains leveraging the specialized network implementation</a:t>
            </a:r>
          </a:p>
          <a:p>
            <a:pPr lvl="1"/>
            <a:r>
              <a:rPr lang="en-US" sz="1400" kern="0" dirty="0"/>
              <a:t>Assume buffered data and dynamic BA context can be transferred between AP MLDs over backhaul/DS</a:t>
            </a:r>
          </a:p>
          <a:p>
            <a:pPr lvl="2"/>
            <a:r>
              <a:rPr lang="en-US" kern="0" dirty="0"/>
              <a:t>implies AP design is able to retrieve buffered DL data at various level of the stack</a:t>
            </a:r>
            <a:r>
              <a:rPr lang="en-US" sz="1200" dirty="0"/>
              <a:t> (e.g. within OS kernel / packet accelerator, driver, hardware, </a:t>
            </a:r>
            <a:r>
              <a:rPr lang="en-US" sz="1200" dirty="0" err="1"/>
              <a:t>etc</a:t>
            </a:r>
            <a:r>
              <a:rPr lang="en-US" sz="1200" dirty="0"/>
              <a:t>) in order to forward to the Target AP MLD</a:t>
            </a:r>
            <a:endParaRPr lang="en-US" sz="1600" b="0" kern="0" dirty="0"/>
          </a:p>
          <a:p>
            <a:r>
              <a:rPr lang="en-US" sz="1600" b="0" kern="0" dirty="0"/>
              <a:t>For downlink TIDs, assume transfer of buffered DL data over backhaul/DS is in form of MSDUs</a:t>
            </a:r>
          </a:p>
          <a:p>
            <a:pPr lvl="1"/>
            <a:r>
              <a:rPr lang="en-US" sz="1200" dirty="0"/>
              <a:t>Most buffered data is within larger queues prior to SN assignment and MPDU conversion</a:t>
            </a:r>
          </a:p>
          <a:p>
            <a:pPr lvl="2"/>
            <a:r>
              <a:rPr lang="en-US" sz="1100" dirty="0"/>
              <a:t>Alternative designs (e.g. centralized encryption / upper MAC) would be proprietary and assumed handled transparently</a:t>
            </a:r>
          </a:p>
          <a:p>
            <a:pPr lvl="1"/>
            <a:r>
              <a:rPr lang="en-US" sz="1200" dirty="0"/>
              <a:t>Assume complete transmit buffer control status is also transferred</a:t>
            </a:r>
          </a:p>
          <a:p>
            <a:r>
              <a:rPr lang="en-US" sz="1600" b="0" dirty="0"/>
              <a:t>For uplink TIDs, assume reordering buffer status, and possibly buffer contents, are transferred</a:t>
            </a:r>
          </a:p>
          <a:p>
            <a:pPr lvl="1"/>
            <a:r>
              <a:rPr lang="en-US" sz="1200" dirty="0"/>
              <a:t>B</a:t>
            </a:r>
            <a:r>
              <a:rPr lang="en-US" sz="1200" b="0" dirty="0"/>
              <a:t>uffer status: </a:t>
            </a:r>
            <a:r>
              <a:rPr lang="en-US" sz="1200" b="0" dirty="0" err="1"/>
              <a:t>WinStart</a:t>
            </a:r>
            <a:r>
              <a:rPr lang="en-US" sz="1200" b="0" baseline="-25000" dirty="0" err="1"/>
              <a:t>B</a:t>
            </a:r>
            <a:r>
              <a:rPr lang="en-US" sz="1200" b="0" dirty="0"/>
              <a:t>, </a:t>
            </a:r>
            <a:r>
              <a:rPr lang="en-US" sz="1200" b="0" dirty="0" err="1"/>
              <a:t>WinEnd</a:t>
            </a:r>
            <a:r>
              <a:rPr lang="en-US" sz="1200" b="0" baseline="-25000" dirty="0" err="1"/>
              <a:t>B</a:t>
            </a:r>
            <a:r>
              <a:rPr lang="en-US" sz="1200" b="0" dirty="0"/>
              <a:t>, </a:t>
            </a:r>
            <a:r>
              <a:rPr lang="en-US" sz="1200" b="0" dirty="0" err="1"/>
              <a:t>WinSize</a:t>
            </a:r>
            <a:r>
              <a:rPr lang="en-US" sz="1200" b="0" baseline="-25000" dirty="0" err="1"/>
              <a:t>B</a:t>
            </a:r>
            <a:r>
              <a:rPr lang="en-US" sz="1200" b="0" baseline="-25000" dirty="0"/>
              <a:t>,</a:t>
            </a:r>
            <a:r>
              <a:rPr lang="en-US" sz="1200" b="0" dirty="0"/>
              <a:t>, and a record of the SNs that have been received but not forwarded to DS</a:t>
            </a:r>
          </a:p>
          <a:p>
            <a:pPr lvl="1"/>
            <a:r>
              <a:rPr lang="en-US" sz="1200" dirty="0"/>
              <a:t>Advantage that (referring to  previous slide) AP MLD2 would know that SN 102 was already received by AP MLD1 and forward to DS, so could detect and discard the duplicate if non-AP MLD (re)sends it to AP MLD2</a:t>
            </a:r>
            <a:endParaRPr lang="en-US" sz="1600" dirty="0"/>
          </a:p>
          <a:p>
            <a:r>
              <a:rPr lang="en-US" sz="1600" b="0" kern="0" dirty="0"/>
              <a:t>Support needed in the standard to support this architecture should be fairly lightweight</a:t>
            </a:r>
          </a:p>
          <a:p>
            <a:pPr lvl="1"/>
            <a:r>
              <a:rPr lang="en-US" sz="1200" kern="0" dirty="0"/>
              <a:t>Mostly vendor-specific implementation, mostly transparent to the non-AP MLD</a:t>
            </a:r>
          </a:p>
          <a:p>
            <a:pPr lvl="2"/>
            <a:endParaRPr lang="en-US" sz="1100" kern="0" dirty="0"/>
          </a:p>
          <a:p>
            <a:endParaRPr lang="en-US" sz="1600" b="0" kern="0" dirty="0"/>
          </a:p>
        </p:txBody>
      </p:sp>
      <p:sp>
        <p:nvSpPr>
          <p:cNvPr id="8" name="Title 1">
            <a:extLst>
              <a:ext uri="{FF2B5EF4-FFF2-40B4-BE49-F238E27FC236}">
                <a16:creationId xmlns:a16="http://schemas.microsoft.com/office/drawing/2014/main" id="{40FA1791-AF28-A865-A253-6BF95A7D1C4E}"/>
              </a:ext>
            </a:extLst>
          </p:cNvPr>
          <p:cNvSpPr>
            <a:spLocks noGrp="1"/>
          </p:cNvSpPr>
          <p:nvPr>
            <p:ph type="title"/>
          </p:nvPr>
        </p:nvSpPr>
        <p:spPr>
          <a:xfrm>
            <a:off x="-76200" y="457200"/>
            <a:ext cx="9372600" cy="1066800"/>
          </a:xfrm>
        </p:spPr>
        <p:txBody>
          <a:bodyPr/>
          <a:lstStyle/>
          <a:p>
            <a:r>
              <a:rPr lang="en-US" dirty="0"/>
              <a:t>Description of new capabilities</a:t>
            </a:r>
            <a:br>
              <a:rPr lang="en-US" dirty="0"/>
            </a:br>
            <a:r>
              <a:rPr lang="en-US" sz="2400" dirty="0"/>
              <a:t>B: Data plane handling for specialized/centralized networks</a:t>
            </a:r>
            <a:endParaRPr lang="en-US" u="sng" dirty="0"/>
          </a:p>
        </p:txBody>
      </p:sp>
    </p:spTree>
    <p:extLst>
      <p:ext uri="{BB962C8B-B14F-4D97-AF65-F5344CB8AC3E}">
        <p14:creationId xmlns:p14="http://schemas.microsoft.com/office/powerpoint/2010/main" val="3961808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C5BEF-1406-3D72-1C6B-1A72611E2B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5035B8-F807-6D14-AB50-77023E0614E6}"/>
              </a:ext>
            </a:extLst>
          </p:cNvPr>
          <p:cNvSpPr>
            <a:spLocks noGrp="1"/>
          </p:cNvSpPr>
          <p:nvPr>
            <p:ph type="title"/>
          </p:nvPr>
        </p:nvSpPr>
        <p:spPr>
          <a:xfrm>
            <a:off x="152399" y="533400"/>
            <a:ext cx="8991595" cy="1066800"/>
          </a:xfrm>
        </p:spPr>
        <p:txBody>
          <a:bodyPr/>
          <a:lstStyle/>
          <a:p>
            <a:r>
              <a:rPr lang="en-US" dirty="0"/>
              <a:t>Security considerations</a:t>
            </a:r>
            <a:br>
              <a:rPr lang="en-US" dirty="0"/>
            </a:br>
            <a:r>
              <a:rPr lang="en-US" sz="2400" dirty="0"/>
              <a:t>PTK derivation</a:t>
            </a:r>
            <a:endParaRPr lang="en-US" sz="2400" u="sng" dirty="0"/>
          </a:p>
        </p:txBody>
      </p:sp>
      <p:sp>
        <p:nvSpPr>
          <p:cNvPr id="4" name="Date Placeholder 3">
            <a:extLst>
              <a:ext uri="{FF2B5EF4-FFF2-40B4-BE49-F238E27FC236}">
                <a16:creationId xmlns:a16="http://schemas.microsoft.com/office/drawing/2014/main" id="{296A31B0-D15D-9374-1090-00680C00081D}"/>
              </a:ext>
            </a:extLst>
          </p:cNvPr>
          <p:cNvSpPr>
            <a:spLocks noGrp="1"/>
          </p:cNvSpPr>
          <p:nvPr>
            <p:ph type="dt" sz="half" idx="10"/>
          </p:nvPr>
        </p:nvSpPr>
        <p:spPr>
          <a:xfrm>
            <a:off x="696913" y="332601"/>
            <a:ext cx="968214" cy="276999"/>
          </a:xfrm>
        </p:spPr>
        <p:txBody>
          <a:bodyPr/>
          <a:lstStyle/>
          <a:p>
            <a:r>
              <a:rPr lang="en-US" dirty="0"/>
              <a:t>May 2024</a:t>
            </a:r>
          </a:p>
        </p:txBody>
      </p:sp>
      <p:sp>
        <p:nvSpPr>
          <p:cNvPr id="5" name="Footer Placeholder 4">
            <a:extLst>
              <a:ext uri="{FF2B5EF4-FFF2-40B4-BE49-F238E27FC236}">
                <a16:creationId xmlns:a16="http://schemas.microsoft.com/office/drawing/2014/main" id="{F7522607-2323-2B1C-6B1D-13BB64A66F23}"/>
              </a:ext>
            </a:extLst>
          </p:cNvPr>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a:extLst>
              <a:ext uri="{FF2B5EF4-FFF2-40B4-BE49-F238E27FC236}">
                <a16:creationId xmlns:a16="http://schemas.microsoft.com/office/drawing/2014/main" id="{529A5EA6-729F-1FA9-FFDB-F0D6A1E67683}"/>
              </a:ext>
            </a:extLst>
          </p:cNvPr>
          <p:cNvSpPr>
            <a:spLocks noGrp="1"/>
          </p:cNvSpPr>
          <p:nvPr>
            <p:ph type="sldNum" sz="quarter" idx="12"/>
          </p:nvPr>
        </p:nvSpPr>
        <p:spPr/>
        <p:txBody>
          <a:bodyPr/>
          <a:lstStyle/>
          <a:p>
            <a:r>
              <a:rPr lang="en-US"/>
              <a:t>Slide </a:t>
            </a:r>
            <a:fld id="{C1789BC7-C074-42CC-ADF8-5107DF6BD1C1}" type="slidenum">
              <a:rPr lang="en-US" smtClean="0"/>
              <a:pPr/>
              <a:t>14</a:t>
            </a:fld>
            <a:endParaRPr lang="en-US"/>
          </a:p>
        </p:txBody>
      </p:sp>
      <p:sp>
        <p:nvSpPr>
          <p:cNvPr id="20" name="TextBox 7">
            <a:extLst>
              <a:ext uri="{FF2B5EF4-FFF2-40B4-BE49-F238E27FC236}">
                <a16:creationId xmlns:a16="http://schemas.microsoft.com/office/drawing/2014/main" id="{F7BBEC45-D651-DE54-2102-E0D610FA6C95}"/>
              </a:ext>
            </a:extLst>
          </p:cNvPr>
          <p:cNvSpPr txBox="1"/>
          <p:nvPr/>
        </p:nvSpPr>
        <p:spPr>
          <a:xfrm>
            <a:off x="4807147" y="4581916"/>
            <a:ext cx="139929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100" dirty="0"/>
              <a:t>non-AP MLD</a:t>
            </a:r>
          </a:p>
        </p:txBody>
      </p:sp>
      <p:sp>
        <p:nvSpPr>
          <p:cNvPr id="21" name="TextBox 8">
            <a:extLst>
              <a:ext uri="{FF2B5EF4-FFF2-40B4-BE49-F238E27FC236}">
                <a16:creationId xmlns:a16="http://schemas.microsoft.com/office/drawing/2014/main" id="{E7103364-7903-1F11-F8EE-24878CB88399}"/>
              </a:ext>
            </a:extLst>
          </p:cNvPr>
          <p:cNvSpPr txBox="1"/>
          <p:nvPr/>
        </p:nvSpPr>
        <p:spPr>
          <a:xfrm>
            <a:off x="7208190" y="4581917"/>
            <a:ext cx="155082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100" dirty="0"/>
              <a:t>T</a:t>
            </a:r>
            <a:r>
              <a:rPr lang="en-US" sz="1100" kern="1200" dirty="0">
                <a:solidFill>
                  <a:schemeClr val="tx1"/>
                </a:solidFill>
                <a:latin typeface="+mn-lt"/>
                <a:ea typeface="+mn-ea"/>
                <a:cs typeface="+mn-cs"/>
              </a:rPr>
              <a:t>arget AP MLD</a:t>
            </a:r>
            <a:endParaRPr lang="en-US" sz="1100" dirty="0"/>
          </a:p>
        </p:txBody>
      </p:sp>
      <p:cxnSp>
        <p:nvCxnSpPr>
          <p:cNvPr id="22" name="Straight Arrow Connector 21">
            <a:extLst>
              <a:ext uri="{FF2B5EF4-FFF2-40B4-BE49-F238E27FC236}">
                <a16:creationId xmlns:a16="http://schemas.microsoft.com/office/drawing/2014/main" id="{7773B70A-6783-15F7-2340-F30047B81A9F}"/>
              </a:ext>
            </a:extLst>
          </p:cNvPr>
          <p:cNvCxnSpPr>
            <a:cxnSpLocks/>
          </p:cNvCxnSpPr>
          <p:nvPr/>
        </p:nvCxnSpPr>
        <p:spPr>
          <a:xfrm flipH="1" flipV="1">
            <a:off x="5213018" y="5503747"/>
            <a:ext cx="2581752" cy="2375"/>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5EF630BD-801D-95A6-F52E-42892FC65BCB}"/>
              </a:ext>
            </a:extLst>
          </p:cNvPr>
          <p:cNvCxnSpPr>
            <a:cxnSpLocks/>
          </p:cNvCxnSpPr>
          <p:nvPr/>
        </p:nvCxnSpPr>
        <p:spPr>
          <a:xfrm>
            <a:off x="5245216" y="5105400"/>
            <a:ext cx="2609931" cy="0"/>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6" name="TextBox 8">
            <a:extLst>
              <a:ext uri="{FF2B5EF4-FFF2-40B4-BE49-F238E27FC236}">
                <a16:creationId xmlns:a16="http://schemas.microsoft.com/office/drawing/2014/main" id="{3A24AE15-5FBB-5A90-294B-F18B33AB6D8C}"/>
              </a:ext>
            </a:extLst>
          </p:cNvPr>
          <p:cNvSpPr txBox="1"/>
          <p:nvPr/>
        </p:nvSpPr>
        <p:spPr>
          <a:xfrm>
            <a:off x="5550238" y="4894448"/>
            <a:ext cx="299368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100" dirty="0" err="1"/>
              <a:t>Initiate_Context_Transfer</a:t>
            </a:r>
            <a:r>
              <a:rPr lang="en-US" sz="1100" dirty="0"/>
              <a:t>, </a:t>
            </a:r>
            <a:r>
              <a:rPr lang="en-US" sz="1100" dirty="0">
                <a:solidFill>
                  <a:srgbClr val="C00000"/>
                </a:solidFill>
              </a:rPr>
              <a:t>S-Nonce/</a:t>
            </a:r>
            <a:r>
              <a:rPr lang="en-US" sz="1100" dirty="0" err="1">
                <a:solidFill>
                  <a:srgbClr val="C00000"/>
                </a:solidFill>
              </a:rPr>
              <a:t>EphPub</a:t>
            </a:r>
            <a:endParaRPr lang="en-US" sz="1100" dirty="0">
              <a:solidFill>
                <a:srgbClr val="C00000"/>
              </a:solidFill>
            </a:endParaRPr>
          </a:p>
        </p:txBody>
      </p:sp>
      <p:sp>
        <p:nvSpPr>
          <p:cNvPr id="27" name="TextBox 8">
            <a:extLst>
              <a:ext uri="{FF2B5EF4-FFF2-40B4-BE49-F238E27FC236}">
                <a16:creationId xmlns:a16="http://schemas.microsoft.com/office/drawing/2014/main" id="{95F79DFD-FE11-C5F4-FDF3-8D48D470142A}"/>
              </a:ext>
            </a:extLst>
          </p:cNvPr>
          <p:cNvSpPr txBox="1"/>
          <p:nvPr/>
        </p:nvSpPr>
        <p:spPr>
          <a:xfrm>
            <a:off x="5506796" y="5300990"/>
            <a:ext cx="278156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100" dirty="0" err="1"/>
              <a:t>Confirm_Context_Transfer</a:t>
            </a:r>
            <a:r>
              <a:rPr lang="en-US" sz="1100" dirty="0"/>
              <a:t>, </a:t>
            </a:r>
            <a:r>
              <a:rPr lang="en-US" sz="1100" dirty="0">
                <a:solidFill>
                  <a:srgbClr val="C00000"/>
                </a:solidFill>
              </a:rPr>
              <a:t>A-Nonce/</a:t>
            </a:r>
            <a:r>
              <a:rPr lang="en-US" sz="1100" dirty="0" err="1">
                <a:solidFill>
                  <a:srgbClr val="C00000"/>
                </a:solidFill>
              </a:rPr>
              <a:t>EphPub</a:t>
            </a:r>
            <a:endParaRPr lang="en-US" sz="1100" dirty="0">
              <a:solidFill>
                <a:srgbClr val="C00000"/>
              </a:solidFill>
            </a:endParaRPr>
          </a:p>
        </p:txBody>
      </p:sp>
      <p:cxnSp>
        <p:nvCxnSpPr>
          <p:cNvPr id="28" name="Straight Arrow Connector 27">
            <a:extLst>
              <a:ext uri="{FF2B5EF4-FFF2-40B4-BE49-F238E27FC236}">
                <a16:creationId xmlns:a16="http://schemas.microsoft.com/office/drawing/2014/main" id="{D7C27EB3-6735-27E4-1379-6A78A2151677}"/>
              </a:ext>
            </a:extLst>
          </p:cNvPr>
          <p:cNvCxnSpPr>
            <a:cxnSpLocks/>
          </p:cNvCxnSpPr>
          <p:nvPr/>
        </p:nvCxnSpPr>
        <p:spPr>
          <a:xfrm>
            <a:off x="5245216" y="5867400"/>
            <a:ext cx="2609931" cy="0"/>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9" name="TextBox 8">
            <a:extLst>
              <a:ext uri="{FF2B5EF4-FFF2-40B4-BE49-F238E27FC236}">
                <a16:creationId xmlns:a16="http://schemas.microsoft.com/office/drawing/2014/main" id="{A2A7FF37-9D28-07F1-2CCB-FE65D6BE21A4}"/>
              </a:ext>
            </a:extLst>
          </p:cNvPr>
          <p:cNvSpPr txBox="1"/>
          <p:nvPr/>
        </p:nvSpPr>
        <p:spPr>
          <a:xfrm>
            <a:off x="4343400" y="5665113"/>
            <a:ext cx="4489253"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32104">
              <a:spcAft>
                <a:spcPts val="600"/>
              </a:spcAft>
            </a:pPr>
            <a:r>
              <a:rPr lang="en-US" sz="1100" dirty="0" err="1"/>
              <a:t>Reassoc_Req</a:t>
            </a:r>
            <a:r>
              <a:rPr lang="en-US" sz="1100" dirty="0"/>
              <a:t>, </a:t>
            </a:r>
            <a:r>
              <a:rPr lang="en-US" sz="1100" dirty="0" err="1"/>
              <a:t>DS_Update_Req</a:t>
            </a:r>
            <a:r>
              <a:rPr lang="en-US" sz="1100" dirty="0"/>
              <a:t>, </a:t>
            </a:r>
            <a:br>
              <a:rPr lang="en-US" sz="1100" dirty="0"/>
            </a:br>
            <a:r>
              <a:rPr lang="en-US" sz="1100" dirty="0">
                <a:solidFill>
                  <a:srgbClr val="C00000"/>
                </a:solidFill>
              </a:rPr>
              <a:t>MIC(key=PTK-KCK, </a:t>
            </a:r>
            <a:r>
              <a:rPr lang="en-US" sz="1100" dirty="0" err="1">
                <a:solidFill>
                  <a:srgbClr val="C00000"/>
                </a:solidFill>
              </a:rPr>
              <a:t>MLD_addresses</a:t>
            </a:r>
            <a:r>
              <a:rPr lang="en-US" sz="1100" dirty="0">
                <a:solidFill>
                  <a:srgbClr val="C00000"/>
                </a:solidFill>
              </a:rPr>
              <a:t> || Hash(Msg1) || Msg3) </a:t>
            </a:r>
          </a:p>
        </p:txBody>
      </p:sp>
      <p:sp>
        <p:nvSpPr>
          <p:cNvPr id="33" name="TextBox 8">
            <a:extLst>
              <a:ext uri="{FF2B5EF4-FFF2-40B4-BE49-F238E27FC236}">
                <a16:creationId xmlns:a16="http://schemas.microsoft.com/office/drawing/2014/main" id="{0D15EB12-FE32-B1ED-2786-CCB3FB73361C}"/>
              </a:ext>
            </a:extLst>
          </p:cNvPr>
          <p:cNvSpPr txBox="1"/>
          <p:nvPr/>
        </p:nvSpPr>
        <p:spPr>
          <a:xfrm>
            <a:off x="4191000" y="6046113"/>
            <a:ext cx="4794053"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32104">
              <a:spcAft>
                <a:spcPts val="600"/>
              </a:spcAft>
            </a:pPr>
            <a:r>
              <a:rPr lang="en-US" sz="1100" dirty="0" err="1"/>
              <a:t>Reassoc_Resp</a:t>
            </a:r>
            <a:r>
              <a:rPr lang="en-US" sz="1100" dirty="0"/>
              <a:t>, </a:t>
            </a:r>
            <a:br>
              <a:rPr lang="en-US" sz="1100" dirty="0"/>
            </a:br>
            <a:r>
              <a:rPr lang="en-US" sz="1100" dirty="0">
                <a:solidFill>
                  <a:srgbClr val="C00000"/>
                </a:solidFill>
              </a:rPr>
              <a:t>MIC(key=PTK-KCK, </a:t>
            </a:r>
            <a:r>
              <a:rPr lang="en-US" sz="1100" dirty="0" err="1">
                <a:solidFill>
                  <a:srgbClr val="C00000"/>
                </a:solidFill>
              </a:rPr>
              <a:t>MLD_addresses</a:t>
            </a:r>
            <a:r>
              <a:rPr lang="en-US" sz="1100" dirty="0">
                <a:solidFill>
                  <a:srgbClr val="C00000"/>
                </a:solidFill>
              </a:rPr>
              <a:t> || Hash(Msg2) || Msg4)</a:t>
            </a:r>
          </a:p>
        </p:txBody>
      </p:sp>
      <p:sp>
        <p:nvSpPr>
          <p:cNvPr id="17" name="TextBox 16">
            <a:extLst>
              <a:ext uri="{FF2B5EF4-FFF2-40B4-BE49-F238E27FC236}">
                <a16:creationId xmlns:a16="http://schemas.microsoft.com/office/drawing/2014/main" id="{3937D75D-58B0-7F70-4224-43F196928EA7}"/>
              </a:ext>
            </a:extLst>
          </p:cNvPr>
          <p:cNvSpPr txBox="1"/>
          <p:nvPr/>
        </p:nvSpPr>
        <p:spPr>
          <a:xfrm>
            <a:off x="6030381" y="4447401"/>
            <a:ext cx="1478620" cy="276999"/>
          </a:xfrm>
          <a:prstGeom prst="rect">
            <a:avLst/>
          </a:prstGeom>
          <a:noFill/>
        </p:spPr>
        <p:txBody>
          <a:bodyPr wrap="square">
            <a:spAutoFit/>
          </a:bodyPr>
          <a:lstStyle/>
          <a:p>
            <a:r>
              <a:rPr lang="en-US" b="1" dirty="0"/>
              <a:t>4-message</a:t>
            </a:r>
          </a:p>
        </p:txBody>
      </p:sp>
      <p:sp>
        <p:nvSpPr>
          <p:cNvPr id="14" name="Content Placeholder 2">
            <a:extLst>
              <a:ext uri="{FF2B5EF4-FFF2-40B4-BE49-F238E27FC236}">
                <a16:creationId xmlns:a16="http://schemas.microsoft.com/office/drawing/2014/main" id="{698E6C12-B915-105D-F8B4-0A0BC8D8D26B}"/>
              </a:ext>
            </a:extLst>
          </p:cNvPr>
          <p:cNvSpPr txBox="1">
            <a:spLocks/>
          </p:cNvSpPr>
          <p:nvPr/>
        </p:nvSpPr>
        <p:spPr bwMode="auto">
          <a:xfrm>
            <a:off x="152405" y="1191273"/>
            <a:ext cx="8991595" cy="124334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None/>
            </a:pPr>
            <a:endParaRPr lang="en-US" sz="1800" b="0" kern="0" dirty="0"/>
          </a:p>
          <a:p>
            <a:r>
              <a:rPr lang="en-US" sz="1800" b="0" dirty="0"/>
              <a:t>On roam, a new and unique </a:t>
            </a:r>
            <a:r>
              <a:rPr lang="en-US" sz="1800" b="0" kern="0" dirty="0"/>
              <a:t>PTK should be derived for use with Target AP MLD</a:t>
            </a:r>
          </a:p>
          <a:p>
            <a:pPr lvl="1"/>
            <a:r>
              <a:rPr lang="en-US" sz="1400" kern="0" dirty="0"/>
              <a:t>... assuming that TK is used as cipher (e.g. with GCMP) to encrypt unicast data and </a:t>
            </a:r>
            <a:r>
              <a:rPr lang="en-US" sz="1400" kern="0" dirty="0" err="1"/>
              <a:t>mgmt</a:t>
            </a:r>
            <a:r>
              <a:rPr lang="en-US" sz="1400" kern="0" dirty="0"/>
              <a:t> frames</a:t>
            </a:r>
          </a:p>
          <a:p>
            <a:pPr lvl="1"/>
            <a:r>
              <a:rPr lang="en-US" sz="1400" kern="0" dirty="0"/>
              <a:t>Especially for design targeting “mainstream” network implementations</a:t>
            </a:r>
          </a:p>
          <a:p>
            <a:pPr lvl="1"/>
            <a:r>
              <a:rPr lang="en-US" sz="1400" kern="0" dirty="0"/>
              <a:t>Key derivation should be performed out of the critical path</a:t>
            </a:r>
          </a:p>
          <a:p>
            <a:pPr lvl="1"/>
            <a:r>
              <a:rPr lang="en-US" sz="1400" kern="0" dirty="0"/>
              <a:t>Key derivation material exchanged during roam signaling that will occur anyway</a:t>
            </a:r>
            <a:endParaRPr lang="en-US" sz="1400" b="0" kern="0" dirty="0"/>
          </a:p>
          <a:p>
            <a:pPr lvl="1"/>
            <a:r>
              <a:rPr lang="en-US" sz="1400" b="0" kern="0" dirty="0"/>
              <a:t>E</a:t>
            </a:r>
            <a:r>
              <a:rPr lang="en-US" sz="1400" dirty="0"/>
              <a:t>mbed A/S-Nonce or A/S-</a:t>
            </a:r>
            <a:r>
              <a:rPr lang="en-US" sz="1400" dirty="0" err="1"/>
              <a:t>EphemeralPub</a:t>
            </a:r>
            <a:r>
              <a:rPr lang="en-US" sz="1400" dirty="0"/>
              <a:t>, and PTK-confirming MICs in roam signaling messages</a:t>
            </a:r>
          </a:p>
          <a:p>
            <a:pPr lvl="2"/>
            <a:r>
              <a:rPr lang="en-US" kern="0" dirty="0"/>
              <a:t>Note these messages might be exchanged directly with target AP MLD, or tunneled via Serving AP MLD</a:t>
            </a:r>
          </a:p>
          <a:p>
            <a:pPr lvl="2"/>
            <a:r>
              <a:rPr lang="en-US" kern="0" dirty="0"/>
              <a:t>PTK derived as either:</a:t>
            </a:r>
            <a:endParaRPr lang="en-US" sz="1000" kern="0" dirty="0"/>
          </a:p>
          <a:p>
            <a:pPr lvl="3"/>
            <a:r>
              <a:rPr lang="en-US" sz="1050" kern="0" dirty="0"/>
              <a:t>(regular AKM style, using A/S-Nonce): PTK = KDF-Hash(PMK, </a:t>
            </a:r>
            <a:r>
              <a:rPr lang="en-US" sz="1050" kern="0" dirty="0" err="1"/>
              <a:t>SNonce</a:t>
            </a:r>
            <a:r>
              <a:rPr lang="en-US" sz="1050" kern="0" dirty="0"/>
              <a:t> || </a:t>
            </a:r>
            <a:r>
              <a:rPr lang="en-US" sz="1050" kern="0" dirty="0" err="1"/>
              <a:t>ANonce</a:t>
            </a:r>
            <a:r>
              <a:rPr lang="en-US" sz="1050" kern="0" dirty="0"/>
              <a:t> || </a:t>
            </a:r>
            <a:r>
              <a:rPr lang="en-US" sz="1050" kern="0" dirty="0" err="1"/>
              <a:t>MLD_addresses</a:t>
            </a:r>
            <a:r>
              <a:rPr lang="en-US" sz="1050" kern="0" dirty="0"/>
              <a:t> ... ), or</a:t>
            </a:r>
          </a:p>
          <a:p>
            <a:pPr lvl="3"/>
            <a:r>
              <a:rPr lang="en-US" sz="1050" kern="0" dirty="0"/>
              <a:t>(PASN / 11bi style, using A/S-</a:t>
            </a:r>
            <a:r>
              <a:rPr lang="en-US" sz="1050" kern="0" dirty="0" err="1"/>
              <a:t>EphemeralPub</a:t>
            </a:r>
            <a:r>
              <a:rPr lang="en-US" sz="1050" kern="0" dirty="0"/>
              <a:t>): PTK = KDF-Hash(PMK, </a:t>
            </a:r>
            <a:r>
              <a:rPr lang="en-US" sz="1050" kern="0" dirty="0" err="1"/>
              <a:t>MLD_addresses</a:t>
            </a:r>
            <a:r>
              <a:rPr lang="en-US" sz="1050" kern="0" dirty="0"/>
              <a:t> || </a:t>
            </a:r>
            <a:r>
              <a:rPr lang="en-US" sz="1050" kern="0" dirty="0" err="1"/>
              <a:t>DHss</a:t>
            </a:r>
            <a:r>
              <a:rPr lang="en-US" sz="1050" kern="0" dirty="0"/>
              <a:t>)</a:t>
            </a:r>
          </a:p>
          <a:p>
            <a:pPr lvl="4"/>
            <a:r>
              <a:rPr lang="en-US" sz="1050" kern="0" dirty="0"/>
              <a:t>where </a:t>
            </a:r>
            <a:r>
              <a:rPr lang="en-US" sz="1050" kern="0" dirty="0" err="1"/>
              <a:t>DHss</a:t>
            </a:r>
            <a:r>
              <a:rPr lang="en-US" sz="1050" kern="0" dirty="0"/>
              <a:t> is Diffie-Hellman shared secret (provides Perfect Forward Secrecy – PTK is protected even if PMK is compromised)</a:t>
            </a:r>
          </a:p>
          <a:p>
            <a:pPr lvl="1"/>
            <a:r>
              <a:rPr lang="en-US" sz="1400" kern="0" dirty="0"/>
              <a:t>Example sequences: (either sent directly, or via Serving AP MLD):</a:t>
            </a:r>
            <a:endParaRPr lang="en-US" sz="1400" kern="0" dirty="0">
              <a:solidFill>
                <a:srgbClr val="FF0000"/>
              </a:solidFill>
            </a:endParaRPr>
          </a:p>
        </p:txBody>
      </p:sp>
      <p:cxnSp>
        <p:nvCxnSpPr>
          <p:cNvPr id="51" name="Straight Arrow Connector 50">
            <a:extLst>
              <a:ext uri="{FF2B5EF4-FFF2-40B4-BE49-F238E27FC236}">
                <a16:creationId xmlns:a16="http://schemas.microsoft.com/office/drawing/2014/main" id="{AD9B0224-2CE4-D16D-F733-A79A48EAC312}"/>
              </a:ext>
            </a:extLst>
          </p:cNvPr>
          <p:cNvCxnSpPr>
            <a:cxnSpLocks/>
          </p:cNvCxnSpPr>
          <p:nvPr/>
        </p:nvCxnSpPr>
        <p:spPr>
          <a:xfrm flipH="1" flipV="1">
            <a:off x="5273395" y="6246025"/>
            <a:ext cx="2581752" cy="2375"/>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70" name="TextBox 7">
            <a:extLst>
              <a:ext uri="{FF2B5EF4-FFF2-40B4-BE49-F238E27FC236}">
                <a16:creationId xmlns:a16="http://schemas.microsoft.com/office/drawing/2014/main" id="{12F0AA32-5FF0-F3EC-D316-D0E48A0AC3DD}"/>
              </a:ext>
            </a:extLst>
          </p:cNvPr>
          <p:cNvSpPr txBox="1"/>
          <p:nvPr/>
        </p:nvSpPr>
        <p:spPr>
          <a:xfrm>
            <a:off x="609600" y="4572000"/>
            <a:ext cx="139929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100" dirty="0"/>
              <a:t>non-AP MLD</a:t>
            </a:r>
          </a:p>
        </p:txBody>
      </p:sp>
      <p:sp>
        <p:nvSpPr>
          <p:cNvPr id="71" name="TextBox 8">
            <a:extLst>
              <a:ext uri="{FF2B5EF4-FFF2-40B4-BE49-F238E27FC236}">
                <a16:creationId xmlns:a16="http://schemas.microsoft.com/office/drawing/2014/main" id="{90D6BD45-BB6E-BF42-A1C5-0475B3F9203B}"/>
              </a:ext>
            </a:extLst>
          </p:cNvPr>
          <p:cNvSpPr txBox="1"/>
          <p:nvPr/>
        </p:nvSpPr>
        <p:spPr>
          <a:xfrm>
            <a:off x="3010643" y="4572001"/>
            <a:ext cx="155082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100" dirty="0"/>
              <a:t>T</a:t>
            </a:r>
            <a:r>
              <a:rPr lang="en-US" sz="1100" kern="1200" dirty="0">
                <a:solidFill>
                  <a:schemeClr val="tx1"/>
                </a:solidFill>
                <a:latin typeface="+mn-lt"/>
                <a:ea typeface="+mn-ea"/>
                <a:cs typeface="+mn-cs"/>
              </a:rPr>
              <a:t>arget AP MLD</a:t>
            </a:r>
            <a:endParaRPr lang="en-US" sz="1100" dirty="0"/>
          </a:p>
        </p:txBody>
      </p:sp>
      <p:cxnSp>
        <p:nvCxnSpPr>
          <p:cNvPr id="72" name="Straight Arrow Connector 71">
            <a:extLst>
              <a:ext uri="{FF2B5EF4-FFF2-40B4-BE49-F238E27FC236}">
                <a16:creationId xmlns:a16="http://schemas.microsoft.com/office/drawing/2014/main" id="{AB88DB6D-E688-1DA2-0F0A-737190ACE925}"/>
              </a:ext>
            </a:extLst>
          </p:cNvPr>
          <p:cNvCxnSpPr>
            <a:cxnSpLocks/>
          </p:cNvCxnSpPr>
          <p:nvPr/>
        </p:nvCxnSpPr>
        <p:spPr>
          <a:xfrm flipH="1" flipV="1">
            <a:off x="1015471" y="5636425"/>
            <a:ext cx="2581752" cy="2375"/>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C8251063-E467-C379-4E53-36F494812502}"/>
              </a:ext>
            </a:extLst>
          </p:cNvPr>
          <p:cNvCxnSpPr>
            <a:cxnSpLocks/>
          </p:cNvCxnSpPr>
          <p:nvPr/>
        </p:nvCxnSpPr>
        <p:spPr>
          <a:xfrm>
            <a:off x="1047669" y="5095484"/>
            <a:ext cx="2609931" cy="0"/>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74" name="TextBox 8">
            <a:extLst>
              <a:ext uri="{FF2B5EF4-FFF2-40B4-BE49-F238E27FC236}">
                <a16:creationId xmlns:a16="http://schemas.microsoft.com/office/drawing/2014/main" id="{467FF6CF-9B9E-906E-3A94-6380D864EC5F}"/>
              </a:ext>
            </a:extLst>
          </p:cNvPr>
          <p:cNvSpPr txBox="1"/>
          <p:nvPr/>
        </p:nvSpPr>
        <p:spPr>
          <a:xfrm>
            <a:off x="838200" y="4863396"/>
            <a:ext cx="373380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100" dirty="0" err="1"/>
              <a:t>Initiate_Context_Transfer</a:t>
            </a:r>
            <a:r>
              <a:rPr lang="en-US" sz="1100" dirty="0"/>
              <a:t>, </a:t>
            </a:r>
            <a:r>
              <a:rPr lang="en-US" sz="1100" dirty="0" err="1"/>
              <a:t>LinkSetupReq</a:t>
            </a:r>
            <a:r>
              <a:rPr lang="en-US" sz="1100" dirty="0"/>
              <a:t>, </a:t>
            </a:r>
            <a:r>
              <a:rPr lang="en-US" sz="1100" dirty="0">
                <a:solidFill>
                  <a:srgbClr val="C00000"/>
                </a:solidFill>
              </a:rPr>
              <a:t>S-Nonce/</a:t>
            </a:r>
            <a:r>
              <a:rPr lang="en-US" sz="1100" dirty="0" err="1">
                <a:solidFill>
                  <a:srgbClr val="C00000"/>
                </a:solidFill>
              </a:rPr>
              <a:t>EphPub</a:t>
            </a:r>
            <a:endParaRPr lang="en-US" sz="1100" dirty="0">
              <a:solidFill>
                <a:srgbClr val="C00000"/>
              </a:solidFill>
            </a:endParaRPr>
          </a:p>
        </p:txBody>
      </p:sp>
      <p:sp>
        <p:nvSpPr>
          <p:cNvPr id="75" name="TextBox 8">
            <a:extLst>
              <a:ext uri="{FF2B5EF4-FFF2-40B4-BE49-F238E27FC236}">
                <a16:creationId xmlns:a16="http://schemas.microsoft.com/office/drawing/2014/main" id="{B7C5C9AA-15BA-B3F6-498A-66481D2A9D12}"/>
              </a:ext>
            </a:extLst>
          </p:cNvPr>
          <p:cNvSpPr txBox="1"/>
          <p:nvPr/>
        </p:nvSpPr>
        <p:spPr>
          <a:xfrm>
            <a:off x="533400" y="5436513"/>
            <a:ext cx="38100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32104">
              <a:spcAft>
                <a:spcPts val="600"/>
              </a:spcAft>
            </a:pPr>
            <a:r>
              <a:rPr lang="en-US" sz="1100" dirty="0" err="1"/>
              <a:t>Confirm_Context_Transfer</a:t>
            </a:r>
            <a:r>
              <a:rPr lang="en-US" sz="1100" dirty="0"/>
              <a:t>, </a:t>
            </a:r>
            <a:r>
              <a:rPr lang="en-US" sz="1100" dirty="0" err="1"/>
              <a:t>LinkSetupResp</a:t>
            </a:r>
            <a:r>
              <a:rPr lang="en-US" sz="1100" dirty="0"/>
              <a:t>, </a:t>
            </a:r>
            <a:r>
              <a:rPr lang="en-US" sz="1100" dirty="0">
                <a:solidFill>
                  <a:srgbClr val="C00000"/>
                </a:solidFill>
              </a:rPr>
              <a:t>A-Nonce/</a:t>
            </a:r>
            <a:r>
              <a:rPr lang="en-US" sz="1100" dirty="0" err="1">
                <a:solidFill>
                  <a:srgbClr val="C00000"/>
                </a:solidFill>
              </a:rPr>
              <a:t>EphPub</a:t>
            </a:r>
            <a:r>
              <a:rPr lang="en-US" sz="1100" dirty="0">
                <a:solidFill>
                  <a:srgbClr val="C00000"/>
                </a:solidFill>
              </a:rPr>
              <a:t>,</a:t>
            </a:r>
            <a:br>
              <a:rPr lang="en-US" sz="1100" dirty="0">
                <a:solidFill>
                  <a:srgbClr val="C00000"/>
                </a:solidFill>
              </a:rPr>
            </a:br>
            <a:r>
              <a:rPr lang="en-US" sz="1100" dirty="0">
                <a:solidFill>
                  <a:srgbClr val="C00000"/>
                </a:solidFill>
              </a:rPr>
              <a:t>MIC(key=PTK-KCK, </a:t>
            </a:r>
            <a:r>
              <a:rPr lang="en-US" sz="1100" dirty="0" err="1">
                <a:solidFill>
                  <a:srgbClr val="C00000"/>
                </a:solidFill>
              </a:rPr>
              <a:t>MLD_addresses</a:t>
            </a:r>
            <a:r>
              <a:rPr lang="en-US" sz="1100" dirty="0">
                <a:solidFill>
                  <a:srgbClr val="C00000"/>
                </a:solidFill>
              </a:rPr>
              <a:t> || Msg2)</a:t>
            </a:r>
          </a:p>
        </p:txBody>
      </p:sp>
      <p:cxnSp>
        <p:nvCxnSpPr>
          <p:cNvPr id="76" name="Straight Arrow Connector 75">
            <a:extLst>
              <a:ext uri="{FF2B5EF4-FFF2-40B4-BE49-F238E27FC236}">
                <a16:creationId xmlns:a16="http://schemas.microsoft.com/office/drawing/2014/main" id="{4F7F19F2-4613-03DB-9C5A-508E2676C4ED}"/>
              </a:ext>
            </a:extLst>
          </p:cNvPr>
          <p:cNvCxnSpPr>
            <a:cxnSpLocks/>
          </p:cNvCxnSpPr>
          <p:nvPr/>
        </p:nvCxnSpPr>
        <p:spPr>
          <a:xfrm>
            <a:off x="1047669" y="6248400"/>
            <a:ext cx="2609931" cy="0"/>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80" name="TextBox 8">
            <a:extLst>
              <a:ext uri="{FF2B5EF4-FFF2-40B4-BE49-F238E27FC236}">
                <a16:creationId xmlns:a16="http://schemas.microsoft.com/office/drawing/2014/main" id="{B688329A-AE53-4FC5-63B6-52CB688CA67F}"/>
              </a:ext>
            </a:extLst>
          </p:cNvPr>
          <p:cNvSpPr txBox="1"/>
          <p:nvPr/>
        </p:nvSpPr>
        <p:spPr>
          <a:xfrm>
            <a:off x="533400" y="6046113"/>
            <a:ext cx="41148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32104">
              <a:spcAft>
                <a:spcPts val="600"/>
              </a:spcAft>
            </a:pPr>
            <a:r>
              <a:rPr lang="en-US" sz="1100" dirty="0" err="1"/>
              <a:t>DS_Update_Req</a:t>
            </a:r>
            <a:r>
              <a:rPr lang="en-US" sz="1100" dirty="0"/>
              <a:t>, </a:t>
            </a:r>
            <a:br>
              <a:rPr lang="en-US" sz="1100" dirty="0"/>
            </a:br>
            <a:r>
              <a:rPr lang="en-US" sz="1100" dirty="0">
                <a:solidFill>
                  <a:srgbClr val="C00000"/>
                </a:solidFill>
              </a:rPr>
              <a:t>MIC(key=PTK-KCK, </a:t>
            </a:r>
            <a:r>
              <a:rPr lang="en-US" sz="1100" dirty="0" err="1">
                <a:solidFill>
                  <a:srgbClr val="C00000"/>
                </a:solidFill>
              </a:rPr>
              <a:t>MLD_addresses</a:t>
            </a:r>
            <a:r>
              <a:rPr lang="en-US" sz="1100" dirty="0">
                <a:solidFill>
                  <a:srgbClr val="C00000"/>
                </a:solidFill>
              </a:rPr>
              <a:t> || Hash(Msg1) || Msg3)</a:t>
            </a:r>
          </a:p>
        </p:txBody>
      </p:sp>
      <p:sp>
        <p:nvSpPr>
          <p:cNvPr id="81" name="TextBox 80">
            <a:extLst>
              <a:ext uri="{FF2B5EF4-FFF2-40B4-BE49-F238E27FC236}">
                <a16:creationId xmlns:a16="http://schemas.microsoft.com/office/drawing/2014/main" id="{BFC49FFE-91FB-08DD-96D8-1D4469D94B0D}"/>
              </a:ext>
            </a:extLst>
          </p:cNvPr>
          <p:cNvSpPr txBox="1"/>
          <p:nvPr/>
        </p:nvSpPr>
        <p:spPr>
          <a:xfrm>
            <a:off x="1922331" y="4421937"/>
            <a:ext cx="1478620" cy="276999"/>
          </a:xfrm>
          <a:prstGeom prst="rect">
            <a:avLst/>
          </a:prstGeom>
          <a:noFill/>
        </p:spPr>
        <p:txBody>
          <a:bodyPr wrap="square">
            <a:spAutoFit/>
          </a:bodyPr>
          <a:lstStyle/>
          <a:p>
            <a:r>
              <a:rPr lang="en-US" b="1" dirty="0"/>
              <a:t>3-message</a:t>
            </a:r>
          </a:p>
        </p:txBody>
      </p:sp>
    </p:spTree>
    <p:extLst>
      <p:ext uri="{BB962C8B-B14F-4D97-AF65-F5344CB8AC3E}">
        <p14:creationId xmlns:p14="http://schemas.microsoft.com/office/powerpoint/2010/main" val="2012127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15</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0" y="1386663"/>
            <a:ext cx="8991600" cy="5077599"/>
          </a:xfrm>
        </p:spPr>
        <p:txBody>
          <a:bodyPr/>
          <a:lstStyle/>
          <a:p>
            <a:r>
              <a:rPr lang="en-US" sz="1600" b="0" dirty="0"/>
              <a:t>Some other submissions have proposed sharing the PTK across AP MLDs in the network</a:t>
            </a:r>
          </a:p>
          <a:p>
            <a:pPr lvl="1"/>
            <a:r>
              <a:rPr lang="en-US" sz="1400" dirty="0"/>
              <a:t>Even though derivation of new/unique PTKs would not compromise roam performance</a:t>
            </a:r>
          </a:p>
          <a:p>
            <a:pPr lvl="1"/>
            <a:r>
              <a:rPr lang="en-US" sz="1400" dirty="0"/>
              <a:t>Note that TK compromise allows the attacker to passively decrypt, or actively inject or modify packets</a:t>
            </a:r>
          </a:p>
          <a:p>
            <a:pPr lvl="2"/>
            <a:r>
              <a:rPr lang="en-US" sz="1200" dirty="0"/>
              <a:t>e.g. see Appendix A “Importance of Uniqueness Requirement on IVs” of NIST SP 80038D [5] </a:t>
            </a:r>
          </a:p>
          <a:p>
            <a:pPr lvl="2"/>
            <a:r>
              <a:rPr lang="en-US" sz="1200" dirty="0"/>
              <a:t>Other potential issues with flawed PTK management include replay detection failure</a:t>
            </a:r>
          </a:p>
          <a:p>
            <a:pPr lvl="1"/>
            <a:r>
              <a:rPr lang="en-US" sz="1400" dirty="0"/>
              <a:t>There is an expectation that new versions of technologies improve security, and certainly avoid regressions</a:t>
            </a:r>
          </a:p>
          <a:p>
            <a:pPr lvl="2"/>
            <a:r>
              <a:rPr lang="en-US" sz="1200" dirty="0"/>
              <a:t>Modern network security best practices (e.g. zero-trust, resiliency) emphasize, where possible. avoidance of fragility to “catastrophic” failure even if base assumptions are not met (e.g. due to implementation issues, compromise of assumed-secure network perimeters/channels), e.g. [8], [9]</a:t>
            </a:r>
            <a:endParaRPr lang="en-US" sz="1200" dirty="0">
              <a:highlight>
                <a:srgbClr val="FFFF00"/>
              </a:highlight>
            </a:endParaRPr>
          </a:p>
          <a:p>
            <a:pPr lvl="1"/>
            <a:r>
              <a:rPr lang="en-US" sz="1400" dirty="0"/>
              <a:t>Several concerns with PTK sharing are highlighted in these slides:</a:t>
            </a:r>
            <a:endParaRPr lang="en-US" sz="1400" b="0" dirty="0"/>
          </a:p>
          <a:p>
            <a:r>
              <a:rPr lang="en-US" sz="1600" b="0" dirty="0"/>
              <a:t>(A) Regression in key hygiene / key separation</a:t>
            </a:r>
          </a:p>
          <a:p>
            <a:pPr lvl="1"/>
            <a:r>
              <a:rPr lang="en-US" sz="1400" dirty="0"/>
              <a:t>In all RSN security mechanisms in baseline, there is a clear key hierarchy, and a PTK is a pairwise secret </a:t>
            </a:r>
          </a:p>
          <a:p>
            <a:pPr lvl="2"/>
            <a:r>
              <a:rPr lang="en-US" sz="1200" dirty="0"/>
              <a:t>If a PTK is compromised, there is no impact on security of the connection between the non-AP MLD and any other AP MLD</a:t>
            </a:r>
          </a:p>
          <a:p>
            <a:pPr lvl="3"/>
            <a:r>
              <a:rPr lang="en-US" sz="1000" dirty="0"/>
              <a:t>Note: PTKs are short-term pairwise secrets that directly encrypt traffic sent over the air, and therefore are particularly vulnerable to attack</a:t>
            </a:r>
          </a:p>
          <a:p>
            <a:pPr lvl="2"/>
            <a:r>
              <a:rPr lang="en-US" sz="1200" dirty="0"/>
              <a:t>PTK sharing is not comparable to PMK Caching - since PMK is a key-generating key, not an encryption key</a:t>
            </a:r>
          </a:p>
          <a:p>
            <a:pPr lvl="3"/>
            <a:r>
              <a:rPr lang="en-US" sz="1000" dirty="0"/>
              <a:t>also note in 802.11, PMK caching is defined for use with the </a:t>
            </a:r>
            <a:r>
              <a:rPr lang="en-US" sz="1000" u="sng" dirty="0"/>
              <a:t>same</a:t>
            </a:r>
            <a:r>
              <a:rPr lang="en-US" sz="1000" dirty="0"/>
              <a:t> AP MLD (so-called OKC is proprietary and has known interop issues)</a:t>
            </a:r>
          </a:p>
          <a:p>
            <a:pPr lvl="1"/>
            <a:r>
              <a:rPr lang="en-US" sz="1400" dirty="0"/>
              <a:t>On the contrary, in other proposals in which it is suggested the same PTK is used as a non-AP MLD roams across many AP MLDs in the network, knowledge of the PTK is shared by many parties</a:t>
            </a:r>
          </a:p>
          <a:p>
            <a:pPr lvl="2"/>
            <a:r>
              <a:rPr lang="en-US" sz="1200" dirty="0"/>
              <a:t>In a “push” model, N + 1 entities know the PTK, where N is # AP MLDs in the “seamless roaming” domain</a:t>
            </a:r>
          </a:p>
          <a:p>
            <a:pPr lvl="2"/>
            <a:r>
              <a:rPr lang="en-US" sz="1200" dirty="0"/>
              <a:t>In a “pull” model, M +1 entities know the PTK, where M is # AP MLDs that non-AP MLD connects to during PTK lifetime</a:t>
            </a:r>
          </a:p>
          <a:p>
            <a:pPr lvl="1"/>
            <a:r>
              <a:rPr lang="en-US" sz="1400" dirty="0"/>
              <a:t>This increases the attack surface and risk of PTK compromise due to implementation vulnerability</a:t>
            </a:r>
          </a:p>
          <a:p>
            <a:pPr lvl="2"/>
            <a:r>
              <a:rPr lang="en-US" sz="1200" dirty="0"/>
              <a:t>Vulnerabilities might be related to over the air transmissions, or related to the transport and/or sync between the AP MLDs</a:t>
            </a:r>
          </a:p>
          <a:p>
            <a:pPr lvl="1"/>
            <a:endParaRPr lang="en-US" sz="1400" dirty="0"/>
          </a:p>
          <a:p>
            <a:pPr lvl="2"/>
            <a:endParaRPr lang="en-US" sz="1200" dirty="0"/>
          </a:p>
        </p:txBody>
      </p:sp>
      <p:sp>
        <p:nvSpPr>
          <p:cNvPr id="10" name="Title 1">
            <a:extLst>
              <a:ext uri="{FF2B5EF4-FFF2-40B4-BE49-F238E27FC236}">
                <a16:creationId xmlns:a16="http://schemas.microsoft.com/office/drawing/2014/main" id="{87A8A5EC-E25B-286B-9A69-B4BDEAF75C04}"/>
              </a:ext>
            </a:extLst>
          </p:cNvPr>
          <p:cNvSpPr>
            <a:spLocks noGrp="1"/>
          </p:cNvSpPr>
          <p:nvPr>
            <p:ph type="title"/>
          </p:nvPr>
        </p:nvSpPr>
        <p:spPr>
          <a:xfrm>
            <a:off x="-76200" y="457200"/>
            <a:ext cx="9372600" cy="1066800"/>
          </a:xfrm>
        </p:spPr>
        <p:txBody>
          <a:bodyPr/>
          <a:lstStyle/>
          <a:p>
            <a:r>
              <a:rPr lang="en-US" dirty="0"/>
              <a:t>Security considerations</a:t>
            </a:r>
            <a:br>
              <a:rPr lang="en-US" dirty="0"/>
            </a:br>
            <a:r>
              <a:rPr lang="en-US" sz="2400" dirty="0"/>
              <a:t>PTK derivation – concerns with “PTK sharing”</a:t>
            </a:r>
            <a:endParaRPr lang="en-US" u="sng" dirty="0"/>
          </a:p>
        </p:txBody>
      </p:sp>
    </p:spTree>
    <p:extLst>
      <p:ext uri="{BB962C8B-B14F-4D97-AF65-F5344CB8AC3E}">
        <p14:creationId xmlns:p14="http://schemas.microsoft.com/office/powerpoint/2010/main" val="3469924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16</a:t>
            </a:fld>
            <a:endParaRPr lang="en-US"/>
          </a:p>
        </p:txBody>
      </p:sp>
      <p:sp>
        <p:nvSpPr>
          <p:cNvPr id="16" name="Content Placeholder 2">
            <a:extLst>
              <a:ext uri="{FF2B5EF4-FFF2-40B4-BE49-F238E27FC236}">
                <a16:creationId xmlns:a16="http://schemas.microsoft.com/office/drawing/2014/main" id="{B015D44D-57CD-828B-3505-7192B297D225}"/>
              </a:ext>
            </a:extLst>
          </p:cNvPr>
          <p:cNvSpPr>
            <a:spLocks noGrp="1"/>
          </p:cNvSpPr>
          <p:nvPr>
            <p:ph idx="1"/>
          </p:nvPr>
        </p:nvSpPr>
        <p:spPr>
          <a:xfrm>
            <a:off x="0" y="1066800"/>
            <a:ext cx="8839200" cy="1066800"/>
          </a:xfrm>
        </p:spPr>
        <p:txBody>
          <a:bodyPr/>
          <a:lstStyle/>
          <a:p>
            <a:pPr marL="0" indent="0">
              <a:buNone/>
            </a:pPr>
            <a:endParaRPr lang="en-US" sz="1800" b="0" dirty="0"/>
          </a:p>
          <a:p>
            <a:r>
              <a:rPr lang="en-US" sz="1600" b="0" dirty="0"/>
              <a:t>(B) Regression in competitive positioning with respect to alternative technologies</a:t>
            </a:r>
          </a:p>
          <a:p>
            <a:pPr lvl="1"/>
            <a:r>
              <a:rPr lang="en-US" sz="1400" b="0" dirty="0"/>
              <a:t>3GPP defines concept of “forward security” for roaming (aka handover) in 5G RAN (see [6] and Annex 3) </a:t>
            </a:r>
          </a:p>
          <a:p>
            <a:pPr lvl="1"/>
            <a:endParaRPr lang="en-US" sz="1400" dirty="0"/>
          </a:p>
          <a:p>
            <a:pPr lvl="1"/>
            <a:endParaRPr lang="en-US" sz="1400" b="0" dirty="0"/>
          </a:p>
        </p:txBody>
      </p:sp>
      <p:pic>
        <p:nvPicPr>
          <p:cNvPr id="18" name="Picture 17" descr="A close-up of a text&#10;&#10;Description automatically generated">
            <a:extLst>
              <a:ext uri="{FF2B5EF4-FFF2-40B4-BE49-F238E27FC236}">
                <a16:creationId xmlns:a16="http://schemas.microsoft.com/office/drawing/2014/main" id="{E62A8B81-8111-B314-1C55-075B3BFE2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046" y="1981200"/>
            <a:ext cx="4596676" cy="1019242"/>
          </a:xfrm>
          <a:prstGeom prst="rect">
            <a:avLst/>
          </a:prstGeom>
        </p:spPr>
      </p:pic>
      <p:sp>
        <p:nvSpPr>
          <p:cNvPr id="19" name="Content Placeholder 2">
            <a:extLst>
              <a:ext uri="{FF2B5EF4-FFF2-40B4-BE49-F238E27FC236}">
                <a16:creationId xmlns:a16="http://schemas.microsoft.com/office/drawing/2014/main" id="{21B6A3F3-8616-EA91-E312-22F60CEF7CA4}"/>
              </a:ext>
            </a:extLst>
          </p:cNvPr>
          <p:cNvSpPr txBox="1">
            <a:spLocks/>
          </p:cNvSpPr>
          <p:nvPr/>
        </p:nvSpPr>
        <p:spPr bwMode="auto">
          <a:xfrm>
            <a:off x="0" y="2971800"/>
            <a:ext cx="8915400" cy="2743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Data plane encryption key </a:t>
            </a:r>
            <a:r>
              <a:rPr lang="en-US" sz="1400" kern="0" dirty="0" err="1"/>
              <a:t>K</a:t>
            </a:r>
            <a:r>
              <a:rPr lang="en-US" sz="1400" kern="0" baseline="-25000" dirty="0" err="1"/>
              <a:t>UPenc</a:t>
            </a:r>
            <a:r>
              <a:rPr lang="en-US" sz="1400" kern="0" dirty="0"/>
              <a:t> (equivalent to TK component of PTK) is derived by KDF from base-station specific key </a:t>
            </a:r>
            <a:r>
              <a:rPr lang="en-US" sz="1400" kern="0" dirty="0" err="1"/>
              <a:t>K</a:t>
            </a:r>
            <a:r>
              <a:rPr lang="en-US" sz="1400" kern="0" baseline="-25000" dirty="0" err="1"/>
              <a:t>gNB</a:t>
            </a:r>
            <a:r>
              <a:rPr lang="en-US" sz="1400" kern="0" baseline="-25000" dirty="0"/>
              <a:t> </a:t>
            </a:r>
            <a:r>
              <a:rPr lang="en-US" sz="1400" kern="0" dirty="0"/>
              <a:t>(roughly equiv. PMK-R1)</a:t>
            </a:r>
          </a:p>
          <a:p>
            <a:pPr lvl="2"/>
            <a:r>
              <a:rPr lang="en-US" kern="0" dirty="0" err="1"/>
              <a:t>K</a:t>
            </a:r>
            <a:r>
              <a:rPr lang="en-US" kern="0" baseline="-25000" dirty="0" err="1"/>
              <a:t>UPenc</a:t>
            </a:r>
            <a:r>
              <a:rPr lang="en-US" kern="0" dirty="0"/>
              <a:t> is a pairwise secret between ME (equiv. non-AP MLD) and </a:t>
            </a:r>
            <a:r>
              <a:rPr lang="en-US" kern="0" dirty="0" err="1"/>
              <a:t>gNB</a:t>
            </a:r>
            <a:r>
              <a:rPr lang="en-US" kern="0" dirty="0"/>
              <a:t> (equiv. AP MLD)</a:t>
            </a:r>
          </a:p>
          <a:p>
            <a:pPr lvl="2"/>
            <a:r>
              <a:rPr lang="en-US" kern="0" dirty="0" err="1"/>
              <a:t>K</a:t>
            </a:r>
            <a:r>
              <a:rPr lang="en-US" kern="0" baseline="-25000" dirty="0" err="1"/>
              <a:t>gNB</a:t>
            </a:r>
            <a:r>
              <a:rPr lang="en-US" kern="0" dirty="0"/>
              <a:t> is a pairwise secret between ME and AMF (within core network; for initial connection) or source </a:t>
            </a:r>
            <a:r>
              <a:rPr lang="en-US" kern="0" dirty="0" err="1"/>
              <a:t>gNB</a:t>
            </a:r>
            <a:r>
              <a:rPr lang="en-US" kern="0" dirty="0"/>
              <a:t> (for handover)</a:t>
            </a:r>
          </a:p>
          <a:p>
            <a:pPr lvl="1"/>
            <a:r>
              <a:rPr lang="en-US" sz="1400" kern="0" dirty="0"/>
              <a:t>For “vertical” handover, new </a:t>
            </a:r>
            <a:r>
              <a:rPr lang="en-US" sz="1400" kern="0" dirty="0" err="1"/>
              <a:t>K</a:t>
            </a:r>
            <a:r>
              <a:rPr lang="en-US" sz="1400" kern="0" baseline="-25000" dirty="0" err="1"/>
              <a:t>gNB</a:t>
            </a:r>
            <a:r>
              <a:rPr lang="en-US" sz="1400" kern="0" dirty="0"/>
              <a:t> is derived (via intermediate key NH) from root key K</a:t>
            </a:r>
            <a:r>
              <a:rPr lang="en-US" sz="1400" kern="0" baseline="-25000" dirty="0"/>
              <a:t>AMF</a:t>
            </a:r>
            <a:r>
              <a:rPr lang="en-US" sz="1400" kern="0" dirty="0"/>
              <a:t> (equiv. PMK-R0)</a:t>
            </a:r>
          </a:p>
          <a:p>
            <a:pPr lvl="2"/>
            <a:r>
              <a:rPr lang="en-US" kern="0" dirty="0"/>
              <a:t>K</a:t>
            </a:r>
            <a:r>
              <a:rPr lang="en-US" kern="0" baseline="-25000" dirty="0"/>
              <a:t>AMF</a:t>
            </a:r>
            <a:r>
              <a:rPr lang="en-US" kern="0" dirty="0"/>
              <a:t> is a pairwise secret between ME and (source) AMF</a:t>
            </a:r>
          </a:p>
          <a:p>
            <a:pPr lvl="2"/>
            <a:r>
              <a:rPr lang="en-US" kern="0" dirty="0"/>
              <a:t>NH is a secret of three parties – ME, AMF and source </a:t>
            </a:r>
            <a:r>
              <a:rPr lang="en-US" kern="0" dirty="0" err="1"/>
              <a:t>gNB</a:t>
            </a:r>
            <a:endParaRPr lang="en-US" kern="0" dirty="0"/>
          </a:p>
          <a:p>
            <a:pPr lvl="2"/>
            <a:r>
              <a:rPr lang="en-US" kern="0" dirty="0"/>
              <a:t>Provides “forward security” for </a:t>
            </a:r>
            <a:r>
              <a:rPr lang="en-US" sz="1200" kern="0" dirty="0" err="1"/>
              <a:t>K</a:t>
            </a:r>
            <a:r>
              <a:rPr lang="en-US" sz="1200" kern="0" baseline="-25000" dirty="0" err="1"/>
              <a:t>gNB</a:t>
            </a:r>
            <a:r>
              <a:rPr lang="en-US" kern="0" dirty="0"/>
              <a:t> – i.e. if a </a:t>
            </a:r>
            <a:r>
              <a:rPr lang="en-US" sz="1200" kern="0" dirty="0" err="1"/>
              <a:t>K</a:t>
            </a:r>
            <a:r>
              <a:rPr lang="en-US" sz="1200" kern="0" baseline="-25000" dirty="0" err="1"/>
              <a:t>gNB</a:t>
            </a:r>
            <a:r>
              <a:rPr lang="en-US" kern="0" dirty="0"/>
              <a:t> is compromised, all other past and future </a:t>
            </a:r>
            <a:r>
              <a:rPr lang="en-US" sz="1200" kern="0" dirty="0" err="1"/>
              <a:t>K</a:t>
            </a:r>
            <a:r>
              <a:rPr lang="en-US" sz="1200" kern="0" baseline="-25000" dirty="0" err="1"/>
              <a:t>gNB</a:t>
            </a:r>
            <a:r>
              <a:rPr lang="en-US" kern="0" dirty="0"/>
              <a:t> are still secure</a:t>
            </a:r>
          </a:p>
          <a:p>
            <a:pPr lvl="1"/>
            <a:r>
              <a:rPr lang="en-US" sz="1400" kern="0" dirty="0"/>
              <a:t>For “horizontal” handover, new </a:t>
            </a:r>
            <a:r>
              <a:rPr lang="en-US" sz="1400" kern="0" dirty="0" err="1"/>
              <a:t>K</a:t>
            </a:r>
            <a:r>
              <a:rPr lang="en-US" sz="1400" kern="0" baseline="-25000" dirty="0" err="1"/>
              <a:t>gNB</a:t>
            </a:r>
            <a:r>
              <a:rPr lang="en-US" sz="1400" kern="0" dirty="0"/>
              <a:t> is derived by KDF from previous </a:t>
            </a:r>
            <a:r>
              <a:rPr lang="en-US" sz="1400" kern="0" dirty="0" err="1"/>
              <a:t>K</a:t>
            </a:r>
            <a:r>
              <a:rPr lang="en-US" sz="1400" kern="0" baseline="-25000" dirty="0" err="1"/>
              <a:t>gNB</a:t>
            </a:r>
            <a:endParaRPr lang="en-US" sz="1400" kern="0" baseline="-25000" dirty="0"/>
          </a:p>
          <a:p>
            <a:pPr lvl="2"/>
            <a:r>
              <a:rPr lang="en-US" kern="0" dirty="0"/>
              <a:t>Does not provide full “forward security” for </a:t>
            </a:r>
            <a:r>
              <a:rPr lang="en-US" sz="1200" kern="0" dirty="0" err="1"/>
              <a:t>K</a:t>
            </a:r>
            <a:r>
              <a:rPr lang="en-US" sz="1200" kern="0" baseline="-25000" dirty="0" err="1"/>
              <a:t>gNB</a:t>
            </a:r>
            <a:r>
              <a:rPr lang="en-US" kern="0" dirty="0"/>
              <a:t>, although an older </a:t>
            </a:r>
            <a:r>
              <a:rPr lang="en-US" sz="1200" kern="0" dirty="0" err="1"/>
              <a:t>K</a:t>
            </a:r>
            <a:r>
              <a:rPr lang="en-US" sz="1200" kern="0" baseline="-25000" dirty="0" err="1"/>
              <a:t>gNB</a:t>
            </a:r>
            <a:r>
              <a:rPr lang="en-US" sz="1200" kern="0" dirty="0"/>
              <a:t> </a:t>
            </a:r>
            <a:r>
              <a:rPr lang="en-US" kern="0" dirty="0"/>
              <a:t>can’t be derived from a compromised newer </a:t>
            </a:r>
            <a:r>
              <a:rPr lang="en-US" sz="1200" kern="0" dirty="0" err="1"/>
              <a:t>K</a:t>
            </a:r>
            <a:r>
              <a:rPr lang="en-US" sz="1200" kern="0" baseline="-25000" dirty="0" err="1"/>
              <a:t>gNB</a:t>
            </a:r>
            <a:endParaRPr lang="en-US" sz="1400" kern="0" dirty="0"/>
          </a:p>
          <a:p>
            <a:pPr lvl="1"/>
            <a:r>
              <a:rPr lang="en-US" sz="1400" kern="0" dirty="0"/>
              <a:t>In both handover cases, </a:t>
            </a:r>
            <a:r>
              <a:rPr lang="en-US" sz="1400" kern="0" dirty="0" err="1"/>
              <a:t>K</a:t>
            </a:r>
            <a:r>
              <a:rPr lang="en-US" sz="1400" kern="0" baseline="-25000" dirty="0" err="1"/>
              <a:t>gNB</a:t>
            </a:r>
            <a:r>
              <a:rPr lang="en-US" sz="1400" kern="0" dirty="0"/>
              <a:t> (and, therefore, the encryption key </a:t>
            </a:r>
            <a:r>
              <a:rPr lang="en-US" sz="1400" kern="0" dirty="0" err="1"/>
              <a:t>K</a:t>
            </a:r>
            <a:r>
              <a:rPr lang="en-US" sz="1400" kern="0" baseline="-25000" dirty="0" err="1"/>
              <a:t>UPenc</a:t>
            </a:r>
            <a:r>
              <a:rPr lang="en-US" sz="1400" kern="0" dirty="0"/>
              <a:t>) is unique after each handover</a:t>
            </a:r>
          </a:p>
          <a:p>
            <a:pPr lvl="2"/>
            <a:r>
              <a:rPr lang="en-US" kern="0" dirty="0"/>
              <a:t>“PTK sharing” (i.e. sharing of </a:t>
            </a:r>
            <a:r>
              <a:rPr lang="en-US" sz="1200" kern="0" dirty="0" err="1"/>
              <a:t>K</a:t>
            </a:r>
            <a:r>
              <a:rPr lang="en-US" sz="1200" kern="0" baseline="-25000" dirty="0" err="1"/>
              <a:t>UPenc</a:t>
            </a:r>
            <a:r>
              <a:rPr lang="en-US" kern="0" dirty="0"/>
              <a:t>) is never used, so no issues with nonce reuse across multiple handovers</a:t>
            </a:r>
          </a:p>
          <a:p>
            <a:pPr lvl="2"/>
            <a:r>
              <a:rPr lang="en-US" kern="0" dirty="0"/>
              <a:t>“PMK sharing” (i.e. sharing of </a:t>
            </a:r>
            <a:r>
              <a:rPr lang="en-US" sz="1200" kern="0" dirty="0" err="1"/>
              <a:t>K</a:t>
            </a:r>
            <a:r>
              <a:rPr lang="en-US" sz="1200" kern="0" baseline="-25000" dirty="0" err="1"/>
              <a:t>gNB</a:t>
            </a:r>
            <a:r>
              <a:rPr lang="en-US" kern="0" dirty="0"/>
              <a:t>) across base stations is never used either</a:t>
            </a:r>
          </a:p>
          <a:p>
            <a:pPr lvl="1"/>
            <a:r>
              <a:rPr lang="en-US" sz="1400" kern="0" dirty="0"/>
              <a:t>3GPP handover security properties have been the subject of significant academic research studies, e.g. see [7]</a:t>
            </a:r>
          </a:p>
          <a:p>
            <a:pPr lvl="2"/>
            <a:r>
              <a:rPr lang="en-US" b="0" dirty="0"/>
              <a:t>Expect UHR seamless roaming to be of similar interest; researchers will stress-test implementations for vulnerabilities</a:t>
            </a:r>
            <a:endParaRPr lang="en-US" sz="100" dirty="0"/>
          </a:p>
          <a:p>
            <a:pPr lvl="2"/>
            <a:endParaRPr lang="en-US" sz="500" kern="0" dirty="0"/>
          </a:p>
        </p:txBody>
      </p:sp>
      <p:sp>
        <p:nvSpPr>
          <p:cNvPr id="8" name="Title 1">
            <a:extLst>
              <a:ext uri="{FF2B5EF4-FFF2-40B4-BE49-F238E27FC236}">
                <a16:creationId xmlns:a16="http://schemas.microsoft.com/office/drawing/2014/main" id="{5ACB1F6A-5939-87B7-AEBB-03E60C6C708C}"/>
              </a:ext>
            </a:extLst>
          </p:cNvPr>
          <p:cNvSpPr>
            <a:spLocks noGrp="1"/>
          </p:cNvSpPr>
          <p:nvPr>
            <p:ph type="title"/>
          </p:nvPr>
        </p:nvSpPr>
        <p:spPr>
          <a:xfrm>
            <a:off x="-76200" y="457200"/>
            <a:ext cx="9372600" cy="1066800"/>
          </a:xfrm>
        </p:spPr>
        <p:txBody>
          <a:bodyPr/>
          <a:lstStyle/>
          <a:p>
            <a:r>
              <a:rPr lang="en-US" dirty="0"/>
              <a:t>Security considerations</a:t>
            </a:r>
            <a:br>
              <a:rPr lang="en-US" dirty="0"/>
            </a:br>
            <a:r>
              <a:rPr lang="en-US" sz="2400" dirty="0"/>
              <a:t>PTK derivation – concerns with “PTK sharing” (2)</a:t>
            </a:r>
            <a:endParaRPr lang="en-US" u="sng" dirty="0"/>
          </a:p>
        </p:txBody>
      </p:sp>
    </p:spTree>
    <p:extLst>
      <p:ext uri="{BB962C8B-B14F-4D97-AF65-F5344CB8AC3E}">
        <p14:creationId xmlns:p14="http://schemas.microsoft.com/office/powerpoint/2010/main" val="3066677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17</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0" y="1371600"/>
            <a:ext cx="9144000" cy="4876800"/>
          </a:xfrm>
        </p:spPr>
        <p:txBody>
          <a:bodyPr/>
          <a:lstStyle/>
          <a:p>
            <a:r>
              <a:rPr lang="en-US" sz="1600" b="0" dirty="0"/>
              <a:t>(C) Risk of nonce reuse from flawed PN context exchange or management across AP MLDs</a:t>
            </a:r>
          </a:p>
          <a:p>
            <a:pPr lvl="1"/>
            <a:r>
              <a:rPr lang="en-US" sz="1400" dirty="0"/>
              <a:t>It is essential that the IV/nonce (i.e., for GCMP, A2 || PN) is never reused with the same TK</a:t>
            </a:r>
          </a:p>
          <a:p>
            <a:pPr lvl="2"/>
            <a:r>
              <a:rPr lang="en-US" sz="1200" dirty="0"/>
              <a:t>Note: A2 is the TA (or the MLD address for unicast frames between MLDs)</a:t>
            </a:r>
          </a:p>
          <a:p>
            <a:pPr lvl="1"/>
            <a:r>
              <a:rPr lang="en-US" sz="1400" dirty="0"/>
              <a:t>Note: Nonce reuse with GCMP can allow attacker to decrypt, replay and bidirectionally forge packets</a:t>
            </a:r>
          </a:p>
          <a:p>
            <a:pPr lvl="1"/>
            <a:r>
              <a:rPr lang="en-US" sz="1400" dirty="0"/>
              <a:t>In the uplink, it can be assumed the non-AP MLD implementation avoids PN reuse for the entire TK lifetime</a:t>
            </a:r>
          </a:p>
          <a:p>
            <a:pPr lvl="1"/>
            <a:r>
              <a:rPr lang="en-US" sz="1400" dirty="0"/>
              <a:t>However, in the downlink, since the same PTK and A2 can be used across multiple non-contiguous periods (e.g. on roam back to the same AP MLD) and/or by multiple AP MLDs (e.g. if A2 is the “SMD MLD” address),  PN state must be perfectly maintained and/or synchronized to avoid nonce reuse.</a:t>
            </a:r>
          </a:p>
          <a:p>
            <a:pPr lvl="2"/>
            <a:r>
              <a:rPr lang="en-US" sz="1200" dirty="0"/>
              <a:t>This implies the PN needs to be synced/transferred across AP MLDs as part of context exchange, e.g.</a:t>
            </a:r>
          </a:p>
          <a:p>
            <a:pPr lvl="3"/>
            <a:r>
              <a:rPr lang="en-US" sz="1100" dirty="0"/>
              <a:t>“last PN” is transferred, and first PN used by next AP MLD is equal to {last PN + N}, or</a:t>
            </a:r>
          </a:p>
          <a:p>
            <a:pPr lvl="3"/>
            <a:r>
              <a:rPr lang="en-US" sz="1100" dirty="0"/>
              <a:t>part of PN space is assigned to a “roam counter”, which is transferred and incremented on each roam</a:t>
            </a:r>
            <a:endParaRPr lang="en-US" sz="1400" dirty="0"/>
          </a:p>
          <a:p>
            <a:pPr lvl="1"/>
            <a:r>
              <a:rPr lang="en-US" sz="1400" dirty="0"/>
              <a:t>Such PN transfer/sync is particularly fragile to imperfect implementations (see examples on next slides)</a:t>
            </a:r>
          </a:p>
          <a:p>
            <a:pPr lvl="2"/>
            <a:r>
              <a:rPr lang="en-US" sz="1200" dirty="0"/>
              <a:t>especially (but not only) in heterogeneous and/or multi-vendor network deployments</a:t>
            </a:r>
          </a:p>
          <a:p>
            <a:pPr lvl="2"/>
            <a:r>
              <a:rPr lang="en-US" sz="1200" dirty="0"/>
              <a:t>e.g. sync race conditions between AP MLDs and cross-layer within AP implementation, loss/reset of state, </a:t>
            </a:r>
            <a:r>
              <a:rPr lang="en-US" sz="1200" dirty="0" err="1"/>
              <a:t>etc</a:t>
            </a:r>
            <a:endParaRPr lang="en-US" sz="1200" dirty="0"/>
          </a:p>
          <a:p>
            <a:pPr lvl="2"/>
            <a:r>
              <a:rPr lang="en-US" sz="1200" dirty="0"/>
              <a:t>compare to baseline (per-UHR) case where a single entity is responsible for avoiding PN reuse and handling rekeying</a:t>
            </a:r>
          </a:p>
          <a:p>
            <a:pPr lvl="1"/>
            <a:r>
              <a:rPr lang="en-US" sz="1400" dirty="0"/>
              <a:t>Note that defining a roam sequence in which PTK rekeying is performed shortly before and/or after the roam does not meaningfully mitigate these issues</a:t>
            </a:r>
          </a:p>
          <a:p>
            <a:pPr lvl="2"/>
            <a:r>
              <a:rPr lang="en-US" sz="1200" dirty="0"/>
              <a:t>Nonce reuse can occur in the time period between the roam being performed and the rekeying completing</a:t>
            </a:r>
          </a:p>
          <a:p>
            <a:pPr lvl="2"/>
            <a:r>
              <a:rPr lang="en-US" sz="1200" dirty="0"/>
              <a:t>Active attack can try to force the rekeying or roam to fail, potentially resulting in nonce reuse if the same PTK continues to be used with either the Target AP MLD or (if roam fails) the Current AP MLD</a:t>
            </a:r>
          </a:p>
          <a:p>
            <a:pPr lvl="2"/>
            <a:r>
              <a:rPr lang="en-US" sz="1200" dirty="0"/>
              <a:t>Rekeying would add several additional frame exchanges to the roam sequence, which is intended to be minimized</a:t>
            </a:r>
          </a:p>
          <a:p>
            <a:pPr marL="857250" lvl="2" indent="0">
              <a:buNone/>
            </a:pPr>
            <a:endParaRPr lang="en-US" sz="1200" dirty="0">
              <a:highlight>
                <a:srgbClr val="FFFF00"/>
              </a:highlight>
            </a:endParaRPr>
          </a:p>
          <a:p>
            <a:pPr marL="857250" lvl="2" indent="0">
              <a:buNone/>
            </a:pPr>
            <a:endParaRPr lang="en-US" sz="800" dirty="0"/>
          </a:p>
          <a:p>
            <a:pPr lvl="3"/>
            <a:endParaRPr lang="en-US" sz="1000"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Security considerations</a:t>
            </a:r>
            <a:br>
              <a:rPr lang="en-US" dirty="0"/>
            </a:br>
            <a:r>
              <a:rPr lang="en-US" sz="2400" dirty="0"/>
              <a:t>PTK derivation – concerns with “PTK sharing” (3)</a:t>
            </a:r>
            <a:endParaRPr lang="en-US" u="sng" dirty="0"/>
          </a:p>
        </p:txBody>
      </p:sp>
    </p:spTree>
    <p:extLst>
      <p:ext uri="{BB962C8B-B14F-4D97-AF65-F5344CB8AC3E}">
        <p14:creationId xmlns:p14="http://schemas.microsoft.com/office/powerpoint/2010/main" val="2572948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18</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384827" y="1447800"/>
            <a:ext cx="4776081" cy="461665"/>
          </a:xfrm>
        </p:spPr>
        <p:txBody>
          <a:bodyPr/>
          <a:lstStyle/>
          <a:p>
            <a:pPr lvl="1"/>
            <a:r>
              <a:rPr lang="en-US" sz="1400" b="0" dirty="0"/>
              <a:t>Some examples of potential nonce reuse fragility are shown on the next slides</a:t>
            </a:r>
          </a:p>
          <a:p>
            <a:pPr lvl="2"/>
            <a:r>
              <a:rPr lang="en-US" sz="1200" dirty="0"/>
              <a:t>Note: These are a limited set of examples. A design that addresses these particular cases is not necessarily robust against other similar-but-different scenarios or attacks</a:t>
            </a:r>
            <a:endParaRPr lang="en-US" sz="1200" b="0" dirty="0"/>
          </a:p>
          <a:p>
            <a:pPr lvl="1"/>
            <a:r>
              <a:rPr lang="en-US" sz="1400" dirty="0"/>
              <a:t>For the purpose of these examples, some assumptions are made on signaling/design using a shared PTK:</a:t>
            </a:r>
          </a:p>
          <a:p>
            <a:pPr lvl="2"/>
            <a:r>
              <a:rPr lang="en-US" sz="1200" dirty="0"/>
              <a:t>Non-AP MLD can initiate roam by signaling to either</a:t>
            </a:r>
            <a:br>
              <a:rPr lang="en-US" sz="1200" dirty="0"/>
            </a:br>
            <a:r>
              <a:rPr lang="en-US" sz="1200" dirty="0"/>
              <a:t>(a) Serving AP MLD or (b) Target AP MLD</a:t>
            </a:r>
          </a:p>
          <a:p>
            <a:pPr lvl="2"/>
            <a:r>
              <a:rPr lang="en-US" sz="1200" dirty="0"/>
              <a:t>In case (a), Context Exchange (CX) is included with tunneled add link request to Target AP MLD, and acknowledged by target AP MLD in the response</a:t>
            </a:r>
          </a:p>
          <a:p>
            <a:pPr lvl="2"/>
            <a:r>
              <a:rPr lang="en-US" sz="1200" dirty="0"/>
              <a:t>In case (b), a context exchange request is included with tunneled delete link request to Target AP MLD, and CX is included with tunneled delete link response</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PTK derivation – concerns with “PTK sharing” (4)</a:t>
            </a:r>
            <a:endParaRPr lang="en-US" u="sng" dirty="0"/>
          </a:p>
        </p:txBody>
      </p:sp>
      <p:cxnSp>
        <p:nvCxnSpPr>
          <p:cNvPr id="11" name="Straight Connector 10">
            <a:extLst>
              <a:ext uri="{FF2B5EF4-FFF2-40B4-BE49-F238E27FC236}">
                <a16:creationId xmlns:a16="http://schemas.microsoft.com/office/drawing/2014/main" id="{0CB59CEF-EDF4-95DF-00E8-EB1DED7BC537}"/>
              </a:ext>
            </a:extLst>
          </p:cNvPr>
          <p:cNvCxnSpPr>
            <a:cxnSpLocks/>
          </p:cNvCxnSpPr>
          <p:nvPr/>
        </p:nvCxnSpPr>
        <p:spPr>
          <a:xfrm flipV="1">
            <a:off x="2514645" y="5566842"/>
            <a:ext cx="2134363" cy="694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BE8EDDA-270C-E860-F967-D029451E5CD1}"/>
              </a:ext>
            </a:extLst>
          </p:cNvPr>
          <p:cNvCxnSpPr>
            <a:cxnSpLocks/>
          </p:cNvCxnSpPr>
          <p:nvPr/>
        </p:nvCxnSpPr>
        <p:spPr>
          <a:xfrm>
            <a:off x="2514645" y="4917111"/>
            <a:ext cx="21343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49D1D0-3B93-7111-E538-0562507A79FC}"/>
              </a:ext>
            </a:extLst>
          </p:cNvPr>
          <p:cNvCxnSpPr>
            <a:cxnSpLocks/>
          </p:cNvCxnSpPr>
          <p:nvPr/>
        </p:nvCxnSpPr>
        <p:spPr>
          <a:xfrm flipV="1">
            <a:off x="2493703" y="6228359"/>
            <a:ext cx="2155305" cy="1293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DC3BF30-7533-6E9B-7679-B173B35677B8}"/>
              </a:ext>
            </a:extLst>
          </p:cNvPr>
          <p:cNvCxnSpPr>
            <a:cxnSpLocks/>
          </p:cNvCxnSpPr>
          <p:nvPr/>
        </p:nvCxnSpPr>
        <p:spPr>
          <a:xfrm>
            <a:off x="2591608" y="556684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ED95F345-48B2-2103-A75E-5A4308E9EF15}"/>
              </a:ext>
            </a:extLst>
          </p:cNvPr>
          <p:cNvCxnSpPr>
            <a:cxnSpLocks/>
          </p:cNvCxnSpPr>
          <p:nvPr/>
        </p:nvCxnSpPr>
        <p:spPr>
          <a:xfrm flipV="1">
            <a:off x="3276645" y="556684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68C5242C-8F9B-2B1B-CA57-DE9760B36E1D}"/>
              </a:ext>
            </a:extLst>
          </p:cNvPr>
          <p:cNvSpPr txBox="1"/>
          <p:nvPr/>
        </p:nvSpPr>
        <p:spPr>
          <a:xfrm>
            <a:off x="1371645" y="5423557"/>
            <a:ext cx="119357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DD49A7E4-0C77-2FD1-BB03-548F2737BDE2}"/>
              </a:ext>
            </a:extLst>
          </p:cNvPr>
          <p:cNvSpPr txBox="1"/>
          <p:nvPr/>
        </p:nvSpPr>
        <p:spPr>
          <a:xfrm>
            <a:off x="1600200" y="4768152"/>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73B524DC-139E-909D-9197-64229D0318CE}"/>
              </a:ext>
            </a:extLst>
          </p:cNvPr>
          <p:cNvSpPr txBox="1"/>
          <p:nvPr/>
        </p:nvSpPr>
        <p:spPr>
          <a:xfrm>
            <a:off x="1620777" y="6093023"/>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cxnSp>
        <p:nvCxnSpPr>
          <p:cNvPr id="37" name="Straight Arrow Connector 36">
            <a:extLst>
              <a:ext uri="{FF2B5EF4-FFF2-40B4-BE49-F238E27FC236}">
                <a16:creationId xmlns:a16="http://schemas.microsoft.com/office/drawing/2014/main" id="{903A762D-1879-0E46-A00E-EE138ED48B51}"/>
              </a:ext>
            </a:extLst>
          </p:cNvPr>
          <p:cNvCxnSpPr>
            <a:cxnSpLocks/>
          </p:cNvCxnSpPr>
          <p:nvPr/>
        </p:nvCxnSpPr>
        <p:spPr>
          <a:xfrm flipV="1">
            <a:off x="2819445" y="4920909"/>
            <a:ext cx="2519" cy="1307450"/>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6BD4BBE5-AF77-B04D-DBCE-E0DB8267753F}"/>
              </a:ext>
            </a:extLst>
          </p:cNvPr>
          <p:cNvCxnSpPr>
            <a:cxnSpLocks/>
          </p:cNvCxnSpPr>
          <p:nvPr/>
        </p:nvCxnSpPr>
        <p:spPr>
          <a:xfrm flipV="1">
            <a:off x="4635839" y="2139221"/>
            <a:ext cx="512064" cy="0"/>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83F1820B-F4A6-A19A-BD11-CA3BB670BF8A}"/>
              </a:ext>
            </a:extLst>
          </p:cNvPr>
          <p:cNvSpPr txBox="1"/>
          <p:nvPr/>
        </p:nvSpPr>
        <p:spPr>
          <a:xfrm>
            <a:off x="4891871" y="2817918"/>
            <a:ext cx="3882689" cy="261610"/>
          </a:xfrm>
          <a:prstGeom prst="rect">
            <a:avLst/>
          </a:prstGeom>
          <a:noFill/>
        </p:spPr>
        <p:txBody>
          <a:bodyPr wrap="square" rtlCol="0">
            <a:spAutoFit/>
          </a:bodyPr>
          <a:lstStyle/>
          <a:p>
            <a:pPr algn="ctr"/>
            <a:r>
              <a:rPr lang="en-US" sz="1100" dirty="0"/>
              <a:t>LLC XID update to DS (updates L2 switch port mapping)</a:t>
            </a:r>
          </a:p>
        </p:txBody>
      </p:sp>
      <p:cxnSp>
        <p:nvCxnSpPr>
          <p:cNvPr id="54" name="Straight Arrow Connector 53">
            <a:extLst>
              <a:ext uri="{FF2B5EF4-FFF2-40B4-BE49-F238E27FC236}">
                <a16:creationId xmlns:a16="http://schemas.microsoft.com/office/drawing/2014/main" id="{E6C8912E-C8A5-27D2-8FE1-1B80613F13B0}"/>
              </a:ext>
            </a:extLst>
          </p:cNvPr>
          <p:cNvCxnSpPr>
            <a:cxnSpLocks/>
          </p:cNvCxnSpPr>
          <p:nvPr/>
        </p:nvCxnSpPr>
        <p:spPr>
          <a:xfrm>
            <a:off x="4642470" y="1586192"/>
            <a:ext cx="498805" cy="0"/>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86F690A4-1670-2C8A-09CF-DD852EB2B087}"/>
              </a:ext>
            </a:extLst>
          </p:cNvPr>
          <p:cNvCxnSpPr>
            <a:cxnSpLocks/>
          </p:cNvCxnSpPr>
          <p:nvPr/>
        </p:nvCxnSpPr>
        <p:spPr>
          <a:xfrm flipH="1">
            <a:off x="4627870" y="1657927"/>
            <a:ext cx="513405" cy="0"/>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1A9E8553-7E1D-9EF4-FDF6-8A328970C342}"/>
              </a:ext>
            </a:extLst>
          </p:cNvPr>
          <p:cNvSpPr txBox="1"/>
          <p:nvPr/>
        </p:nvSpPr>
        <p:spPr>
          <a:xfrm>
            <a:off x="4851965" y="1496111"/>
            <a:ext cx="3882689" cy="261610"/>
          </a:xfrm>
          <a:prstGeom prst="rect">
            <a:avLst/>
          </a:prstGeom>
          <a:noFill/>
        </p:spPr>
        <p:txBody>
          <a:bodyPr wrap="square" rtlCol="0">
            <a:spAutoFit/>
          </a:bodyPr>
          <a:lstStyle/>
          <a:p>
            <a:pPr algn="ctr"/>
            <a:r>
              <a:rPr lang="en-US" sz="1100" dirty="0"/>
              <a:t>Roam Request/Response (e.g. UHR Add Link </a:t>
            </a:r>
            <a:r>
              <a:rPr lang="en-US" sz="1100" dirty="0" err="1"/>
              <a:t>Reconfig</a:t>
            </a:r>
            <a:r>
              <a:rPr lang="en-US" sz="1100" dirty="0"/>
              <a:t>)</a:t>
            </a:r>
          </a:p>
        </p:txBody>
      </p:sp>
      <p:sp>
        <p:nvSpPr>
          <p:cNvPr id="60" name="Right Arrow 59">
            <a:extLst>
              <a:ext uri="{FF2B5EF4-FFF2-40B4-BE49-F238E27FC236}">
                <a16:creationId xmlns:a16="http://schemas.microsoft.com/office/drawing/2014/main" id="{0B43C6D4-DB6D-4CAA-3A0C-4693D38EAF88}"/>
              </a:ext>
            </a:extLst>
          </p:cNvPr>
          <p:cNvSpPr/>
          <p:nvPr/>
        </p:nvSpPr>
        <p:spPr>
          <a:xfrm>
            <a:off x="4627869" y="2306722"/>
            <a:ext cx="513405" cy="190172"/>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1" name="TextBox 60">
            <a:extLst>
              <a:ext uri="{FF2B5EF4-FFF2-40B4-BE49-F238E27FC236}">
                <a16:creationId xmlns:a16="http://schemas.microsoft.com/office/drawing/2014/main" id="{E49A1B79-60E9-6DCA-3640-85CFBDF528D2}"/>
              </a:ext>
            </a:extLst>
          </p:cNvPr>
          <p:cNvSpPr txBox="1"/>
          <p:nvPr/>
        </p:nvSpPr>
        <p:spPr>
          <a:xfrm>
            <a:off x="5039284" y="2269369"/>
            <a:ext cx="1475178" cy="261610"/>
          </a:xfrm>
          <a:prstGeom prst="rect">
            <a:avLst/>
          </a:prstGeom>
          <a:noFill/>
        </p:spPr>
        <p:txBody>
          <a:bodyPr wrap="square" rtlCol="0">
            <a:spAutoFit/>
          </a:bodyPr>
          <a:lstStyle/>
          <a:p>
            <a:pPr algn="ctr"/>
            <a:r>
              <a:rPr lang="en-US" sz="1100" dirty="0"/>
              <a:t>Downlink data path</a:t>
            </a:r>
          </a:p>
        </p:txBody>
      </p:sp>
      <p:cxnSp>
        <p:nvCxnSpPr>
          <p:cNvPr id="62" name="Straight Arrow Connector 61">
            <a:extLst>
              <a:ext uri="{FF2B5EF4-FFF2-40B4-BE49-F238E27FC236}">
                <a16:creationId xmlns:a16="http://schemas.microsoft.com/office/drawing/2014/main" id="{1EC19DBB-E34E-54DE-D29F-153F9630B5DE}"/>
              </a:ext>
            </a:extLst>
          </p:cNvPr>
          <p:cNvCxnSpPr>
            <a:cxnSpLocks/>
          </p:cNvCxnSpPr>
          <p:nvPr/>
        </p:nvCxnSpPr>
        <p:spPr>
          <a:xfrm>
            <a:off x="4627869" y="2916631"/>
            <a:ext cx="512064" cy="0"/>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93C7A033-7AB5-CDA9-46BA-56229AEAB434}"/>
              </a:ext>
            </a:extLst>
          </p:cNvPr>
          <p:cNvSpPr txBox="1"/>
          <p:nvPr/>
        </p:nvSpPr>
        <p:spPr>
          <a:xfrm>
            <a:off x="5120501" y="1999799"/>
            <a:ext cx="4051920" cy="261610"/>
          </a:xfrm>
          <a:prstGeom prst="rect">
            <a:avLst/>
          </a:prstGeom>
          <a:noFill/>
        </p:spPr>
        <p:txBody>
          <a:bodyPr wrap="square" rtlCol="0">
            <a:spAutoFit/>
          </a:bodyPr>
          <a:lstStyle/>
          <a:p>
            <a:r>
              <a:rPr lang="en-US" sz="1100" dirty="0"/>
              <a:t>Context Exchange (CX) [includes PN for shared PTK]</a:t>
            </a:r>
          </a:p>
        </p:txBody>
      </p:sp>
      <p:sp>
        <p:nvSpPr>
          <p:cNvPr id="55" name="TextBox 54">
            <a:extLst>
              <a:ext uri="{FF2B5EF4-FFF2-40B4-BE49-F238E27FC236}">
                <a16:creationId xmlns:a16="http://schemas.microsoft.com/office/drawing/2014/main" id="{E6FEE0C5-5D54-1C0C-1187-0DA7ACC7FCF0}"/>
              </a:ext>
            </a:extLst>
          </p:cNvPr>
          <p:cNvSpPr txBox="1"/>
          <p:nvPr/>
        </p:nvSpPr>
        <p:spPr>
          <a:xfrm>
            <a:off x="1677213" y="5758290"/>
            <a:ext cx="985464" cy="307777"/>
          </a:xfrm>
          <a:prstGeom prst="rect">
            <a:avLst/>
          </a:prstGeom>
          <a:noFill/>
        </p:spPr>
        <p:txBody>
          <a:bodyPr wrap="square" rtlCol="0">
            <a:spAutoFit/>
          </a:bodyPr>
          <a:lstStyle/>
          <a:p>
            <a:pPr algn="ctr"/>
            <a:r>
              <a:rPr lang="en-US" sz="700" dirty="0" err="1"/>
              <a:t>AddLinkReq</a:t>
            </a:r>
            <a:r>
              <a:rPr lang="en-US" sz="700" dirty="0"/>
              <a:t>(MLD2)</a:t>
            </a:r>
          </a:p>
          <a:p>
            <a:pPr algn="ctr"/>
            <a:r>
              <a:rPr lang="en-US" sz="700" dirty="0" err="1"/>
              <a:t>DelLinkReq</a:t>
            </a:r>
            <a:r>
              <a:rPr lang="en-US" sz="700" dirty="0"/>
              <a:t>(MLD1)</a:t>
            </a:r>
          </a:p>
        </p:txBody>
      </p:sp>
      <p:sp>
        <p:nvSpPr>
          <p:cNvPr id="57" name="Rectangle 56">
            <a:extLst>
              <a:ext uri="{FF2B5EF4-FFF2-40B4-BE49-F238E27FC236}">
                <a16:creationId xmlns:a16="http://schemas.microsoft.com/office/drawing/2014/main" id="{455A6691-7BD0-0B22-D700-6D69DECE2875}"/>
              </a:ext>
            </a:extLst>
          </p:cNvPr>
          <p:cNvSpPr/>
          <p:nvPr/>
        </p:nvSpPr>
        <p:spPr bwMode="auto">
          <a:xfrm>
            <a:off x="4391254" y="1447800"/>
            <a:ext cx="4724400" cy="1639182"/>
          </a:xfrm>
          <a:prstGeom prst="rect">
            <a:avLst/>
          </a:prstGeom>
          <a:noFill/>
          <a:ln w="12700" cap="flat" cmpd="sng" algn="ctr">
            <a:solidFill>
              <a:schemeClr val="bg2">
                <a:lumMod val="60000"/>
                <a:lumOff val="4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58" name="Right Arrow 57">
            <a:extLst>
              <a:ext uri="{FF2B5EF4-FFF2-40B4-BE49-F238E27FC236}">
                <a16:creationId xmlns:a16="http://schemas.microsoft.com/office/drawing/2014/main" id="{36F9DC3A-C693-AEBE-E1E2-86EB2754F6CE}"/>
              </a:ext>
            </a:extLst>
          </p:cNvPr>
          <p:cNvSpPr/>
          <p:nvPr/>
        </p:nvSpPr>
        <p:spPr>
          <a:xfrm>
            <a:off x="6895027" y="2312359"/>
            <a:ext cx="476574" cy="168971"/>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3" name="TextBox 62">
            <a:extLst>
              <a:ext uri="{FF2B5EF4-FFF2-40B4-BE49-F238E27FC236}">
                <a16:creationId xmlns:a16="http://schemas.microsoft.com/office/drawing/2014/main" id="{A8C259AF-667B-C819-5576-A808C8D16215}"/>
              </a:ext>
            </a:extLst>
          </p:cNvPr>
          <p:cNvSpPr txBox="1"/>
          <p:nvPr/>
        </p:nvSpPr>
        <p:spPr>
          <a:xfrm>
            <a:off x="7228666" y="2259803"/>
            <a:ext cx="1475178" cy="261610"/>
          </a:xfrm>
          <a:prstGeom prst="rect">
            <a:avLst/>
          </a:prstGeom>
          <a:noFill/>
        </p:spPr>
        <p:txBody>
          <a:bodyPr wrap="square" rtlCol="0">
            <a:spAutoFit/>
          </a:bodyPr>
          <a:lstStyle/>
          <a:p>
            <a:pPr algn="ctr"/>
            <a:r>
              <a:rPr lang="en-US" sz="1100" dirty="0"/>
              <a:t>Uplink data path</a:t>
            </a:r>
          </a:p>
        </p:txBody>
      </p:sp>
      <p:sp>
        <p:nvSpPr>
          <p:cNvPr id="74" name="Rounded Rectangle 73">
            <a:extLst>
              <a:ext uri="{FF2B5EF4-FFF2-40B4-BE49-F238E27FC236}">
                <a16:creationId xmlns:a16="http://schemas.microsoft.com/office/drawing/2014/main" id="{4B26C9BE-A737-F1E4-3AEC-6926014B0C93}"/>
              </a:ext>
            </a:extLst>
          </p:cNvPr>
          <p:cNvSpPr/>
          <p:nvPr/>
        </p:nvSpPr>
        <p:spPr bwMode="auto">
          <a:xfrm>
            <a:off x="4722413" y="2622637"/>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X</a:t>
            </a:r>
          </a:p>
        </p:txBody>
      </p:sp>
      <p:sp>
        <p:nvSpPr>
          <p:cNvPr id="75" name="TextBox 74">
            <a:extLst>
              <a:ext uri="{FF2B5EF4-FFF2-40B4-BE49-F238E27FC236}">
                <a16:creationId xmlns:a16="http://schemas.microsoft.com/office/drawing/2014/main" id="{229B2B15-99BC-23DA-8A98-37DA4AA70317}"/>
              </a:ext>
            </a:extLst>
          </p:cNvPr>
          <p:cNvSpPr txBox="1"/>
          <p:nvPr/>
        </p:nvSpPr>
        <p:spPr>
          <a:xfrm>
            <a:off x="5000854" y="2549137"/>
            <a:ext cx="1475178" cy="261610"/>
          </a:xfrm>
          <a:prstGeom prst="rect">
            <a:avLst/>
          </a:prstGeom>
          <a:noFill/>
        </p:spPr>
        <p:txBody>
          <a:bodyPr wrap="square" rtlCol="0">
            <a:spAutoFit/>
          </a:bodyPr>
          <a:lstStyle/>
          <a:p>
            <a:pPr algn="ctr"/>
            <a:r>
              <a:rPr lang="en-US" sz="1100" dirty="0"/>
              <a:t>Downlink PN = X</a:t>
            </a:r>
          </a:p>
        </p:txBody>
      </p:sp>
      <p:sp>
        <p:nvSpPr>
          <p:cNvPr id="80" name="TextBox 79">
            <a:extLst>
              <a:ext uri="{FF2B5EF4-FFF2-40B4-BE49-F238E27FC236}">
                <a16:creationId xmlns:a16="http://schemas.microsoft.com/office/drawing/2014/main" id="{85B43902-91AB-336F-C29D-030CB4A3A95B}"/>
              </a:ext>
            </a:extLst>
          </p:cNvPr>
          <p:cNvSpPr txBox="1"/>
          <p:nvPr/>
        </p:nvSpPr>
        <p:spPr>
          <a:xfrm>
            <a:off x="1263930" y="5123578"/>
            <a:ext cx="1609255" cy="415498"/>
          </a:xfrm>
          <a:prstGeom prst="rect">
            <a:avLst/>
          </a:prstGeom>
          <a:noFill/>
        </p:spPr>
        <p:txBody>
          <a:bodyPr wrap="square" rtlCol="0">
            <a:spAutoFit/>
          </a:bodyPr>
          <a:lstStyle/>
          <a:p>
            <a:pPr algn="r"/>
            <a:r>
              <a:rPr lang="en-US" sz="700" dirty="0"/>
              <a:t>TUN{</a:t>
            </a:r>
            <a:r>
              <a:rPr lang="en-US" sz="700" dirty="0" err="1"/>
              <a:t>AddLinkReq</a:t>
            </a:r>
            <a:r>
              <a:rPr lang="en-US" sz="700" dirty="0"/>
              <a:t>(MLD2)}</a:t>
            </a:r>
          </a:p>
          <a:p>
            <a:pPr algn="r"/>
            <a:r>
              <a:rPr lang="en-US" sz="700" dirty="0"/>
              <a:t>CX(PN)</a:t>
            </a:r>
          </a:p>
          <a:p>
            <a:pPr algn="r"/>
            <a:r>
              <a:rPr lang="en-US" sz="700" dirty="0" err="1"/>
              <a:t>RoamID</a:t>
            </a:r>
            <a:endParaRPr lang="en-US" sz="700" dirty="0"/>
          </a:p>
        </p:txBody>
      </p:sp>
      <p:cxnSp>
        <p:nvCxnSpPr>
          <p:cNvPr id="22" name="Straight Arrow Connector 21">
            <a:extLst>
              <a:ext uri="{FF2B5EF4-FFF2-40B4-BE49-F238E27FC236}">
                <a16:creationId xmlns:a16="http://schemas.microsoft.com/office/drawing/2014/main" id="{740F987E-3E71-9F51-6E5C-7B901C30971A}"/>
              </a:ext>
            </a:extLst>
          </p:cNvPr>
          <p:cNvCxnSpPr>
            <a:cxnSpLocks/>
          </p:cNvCxnSpPr>
          <p:nvPr/>
        </p:nvCxnSpPr>
        <p:spPr>
          <a:xfrm>
            <a:off x="4642469" y="1838886"/>
            <a:ext cx="498805" cy="0"/>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1C7E148A-EF36-A4B8-311C-EBDCB9D92631}"/>
              </a:ext>
            </a:extLst>
          </p:cNvPr>
          <p:cNvCxnSpPr>
            <a:cxnSpLocks/>
          </p:cNvCxnSpPr>
          <p:nvPr/>
        </p:nvCxnSpPr>
        <p:spPr>
          <a:xfrm flipH="1">
            <a:off x="4627869" y="1910621"/>
            <a:ext cx="513405" cy="0"/>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71B9831F-5B7D-1651-2A59-C588A18D9694}"/>
              </a:ext>
            </a:extLst>
          </p:cNvPr>
          <p:cNvSpPr txBox="1"/>
          <p:nvPr/>
        </p:nvSpPr>
        <p:spPr>
          <a:xfrm>
            <a:off x="5016268" y="1748523"/>
            <a:ext cx="3882689" cy="261610"/>
          </a:xfrm>
          <a:prstGeom prst="rect">
            <a:avLst/>
          </a:prstGeom>
          <a:noFill/>
        </p:spPr>
        <p:txBody>
          <a:bodyPr wrap="square" rtlCol="0">
            <a:spAutoFit/>
          </a:bodyPr>
          <a:lstStyle/>
          <a:p>
            <a:pPr algn="ctr"/>
            <a:r>
              <a:rPr lang="en-US" sz="1100" dirty="0"/>
              <a:t>Roam Request/Response tunneled over DS between AP MLDs</a:t>
            </a:r>
          </a:p>
        </p:txBody>
      </p:sp>
      <p:cxnSp>
        <p:nvCxnSpPr>
          <p:cNvPr id="30" name="Straight Arrow Connector 29">
            <a:extLst>
              <a:ext uri="{FF2B5EF4-FFF2-40B4-BE49-F238E27FC236}">
                <a16:creationId xmlns:a16="http://schemas.microsoft.com/office/drawing/2014/main" id="{E35CC134-ACA1-FF13-A383-EE96B0AD0236}"/>
              </a:ext>
            </a:extLst>
          </p:cNvPr>
          <p:cNvCxnSpPr>
            <a:cxnSpLocks/>
          </p:cNvCxnSpPr>
          <p:nvPr/>
        </p:nvCxnSpPr>
        <p:spPr>
          <a:xfrm flipH="1" flipV="1">
            <a:off x="2820208" y="4925345"/>
            <a:ext cx="0" cy="13131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A733CE88-B83A-8900-DA86-D2457A04068C}"/>
              </a:ext>
            </a:extLst>
          </p:cNvPr>
          <p:cNvCxnSpPr>
            <a:cxnSpLocks/>
          </p:cNvCxnSpPr>
          <p:nvPr/>
        </p:nvCxnSpPr>
        <p:spPr>
          <a:xfrm>
            <a:off x="3048045" y="4925345"/>
            <a:ext cx="0" cy="1333443"/>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1328E0E0-F876-1A34-7D8F-453F22F60052}"/>
              </a:ext>
            </a:extLst>
          </p:cNvPr>
          <p:cNvSpPr txBox="1"/>
          <p:nvPr/>
        </p:nvSpPr>
        <p:spPr>
          <a:xfrm>
            <a:off x="3021865" y="5123578"/>
            <a:ext cx="1713373" cy="307777"/>
          </a:xfrm>
          <a:prstGeom prst="rect">
            <a:avLst/>
          </a:prstGeom>
          <a:noFill/>
        </p:spPr>
        <p:txBody>
          <a:bodyPr wrap="square" rtlCol="0">
            <a:spAutoFit/>
          </a:bodyPr>
          <a:lstStyle/>
          <a:p>
            <a:r>
              <a:rPr lang="en-US" sz="700" dirty="0"/>
              <a:t>TUN{</a:t>
            </a:r>
            <a:r>
              <a:rPr lang="en-US" sz="700" dirty="0" err="1"/>
              <a:t>AddLinkResp</a:t>
            </a:r>
            <a:r>
              <a:rPr lang="en-US" sz="700" dirty="0"/>
              <a:t>(MLD2, SUCCESS)} </a:t>
            </a:r>
            <a:r>
              <a:rPr lang="en-US" sz="700" dirty="0" err="1"/>
              <a:t>RoamID</a:t>
            </a:r>
            <a:endParaRPr lang="en-US" sz="700" dirty="0"/>
          </a:p>
        </p:txBody>
      </p:sp>
      <p:sp>
        <p:nvSpPr>
          <p:cNvPr id="19" name="TextBox 18">
            <a:extLst>
              <a:ext uri="{FF2B5EF4-FFF2-40B4-BE49-F238E27FC236}">
                <a16:creationId xmlns:a16="http://schemas.microsoft.com/office/drawing/2014/main" id="{D0D90B97-F88A-FC03-09A2-0FCD01C1B8AE}"/>
              </a:ext>
            </a:extLst>
          </p:cNvPr>
          <p:cNvSpPr txBox="1"/>
          <p:nvPr/>
        </p:nvSpPr>
        <p:spPr>
          <a:xfrm>
            <a:off x="3190321" y="5758289"/>
            <a:ext cx="1488875" cy="307777"/>
          </a:xfrm>
          <a:prstGeom prst="rect">
            <a:avLst/>
          </a:prstGeom>
          <a:noFill/>
        </p:spPr>
        <p:txBody>
          <a:bodyPr wrap="square" rtlCol="0">
            <a:spAutoFit/>
          </a:bodyPr>
          <a:lstStyle/>
          <a:p>
            <a:pPr algn="ctr"/>
            <a:r>
              <a:rPr lang="en-US" sz="700" dirty="0" err="1"/>
              <a:t>AddLinkResp</a:t>
            </a:r>
            <a:r>
              <a:rPr lang="en-US" sz="700" dirty="0"/>
              <a:t>(MLD2, SUCCESS)</a:t>
            </a:r>
          </a:p>
          <a:p>
            <a:pPr algn="ctr"/>
            <a:r>
              <a:rPr lang="en-US" sz="700" dirty="0" err="1"/>
              <a:t>DelLinkResp</a:t>
            </a:r>
            <a:r>
              <a:rPr lang="en-US" sz="700" dirty="0"/>
              <a:t>(MLD1, SUCCESS)</a:t>
            </a:r>
          </a:p>
        </p:txBody>
      </p:sp>
      <p:cxnSp>
        <p:nvCxnSpPr>
          <p:cNvPr id="36" name="Straight Connector 35">
            <a:extLst>
              <a:ext uri="{FF2B5EF4-FFF2-40B4-BE49-F238E27FC236}">
                <a16:creationId xmlns:a16="http://schemas.microsoft.com/office/drawing/2014/main" id="{B504A5D7-8F36-4CB8-C9E6-3077E7A7037A}"/>
              </a:ext>
            </a:extLst>
          </p:cNvPr>
          <p:cNvCxnSpPr>
            <a:cxnSpLocks/>
          </p:cNvCxnSpPr>
          <p:nvPr/>
        </p:nvCxnSpPr>
        <p:spPr>
          <a:xfrm flipV="1">
            <a:off x="5416214" y="5575076"/>
            <a:ext cx="2134363" cy="694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052DCD05-745B-9BC5-C762-B2DD4E74EC3D}"/>
              </a:ext>
            </a:extLst>
          </p:cNvPr>
          <p:cNvCxnSpPr>
            <a:cxnSpLocks/>
          </p:cNvCxnSpPr>
          <p:nvPr/>
        </p:nvCxnSpPr>
        <p:spPr>
          <a:xfrm>
            <a:off x="5416214" y="4925345"/>
            <a:ext cx="21343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CDAEB6EB-7A30-9424-E293-09585BF54D6F}"/>
              </a:ext>
            </a:extLst>
          </p:cNvPr>
          <p:cNvCxnSpPr>
            <a:cxnSpLocks/>
          </p:cNvCxnSpPr>
          <p:nvPr/>
        </p:nvCxnSpPr>
        <p:spPr>
          <a:xfrm flipV="1">
            <a:off x="5395272" y="6236593"/>
            <a:ext cx="2155305" cy="1293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3A9B12BC-D8E4-62B4-E845-92361D2215C7}"/>
              </a:ext>
            </a:extLst>
          </p:cNvPr>
          <p:cNvCxnSpPr>
            <a:cxnSpLocks/>
          </p:cNvCxnSpPr>
          <p:nvPr/>
        </p:nvCxnSpPr>
        <p:spPr>
          <a:xfrm flipV="1">
            <a:off x="5493177" y="4933579"/>
            <a:ext cx="0" cy="64149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78CA4561-64E1-93FE-1170-BBA0FC1E4FAD}"/>
              </a:ext>
            </a:extLst>
          </p:cNvPr>
          <p:cNvSpPr txBox="1"/>
          <p:nvPr/>
        </p:nvSpPr>
        <p:spPr>
          <a:xfrm>
            <a:off x="4593370" y="5123683"/>
            <a:ext cx="985464" cy="307777"/>
          </a:xfrm>
          <a:prstGeom prst="rect">
            <a:avLst/>
          </a:prstGeom>
          <a:noFill/>
        </p:spPr>
        <p:txBody>
          <a:bodyPr wrap="square" rtlCol="0">
            <a:spAutoFit/>
          </a:bodyPr>
          <a:lstStyle/>
          <a:p>
            <a:pPr algn="ctr"/>
            <a:r>
              <a:rPr lang="en-US" sz="700" dirty="0" err="1"/>
              <a:t>AddLinkReq</a:t>
            </a:r>
            <a:r>
              <a:rPr lang="en-US" sz="700" dirty="0"/>
              <a:t>(MLD2)</a:t>
            </a:r>
          </a:p>
          <a:p>
            <a:pPr algn="ctr"/>
            <a:r>
              <a:rPr lang="en-US" sz="700" dirty="0" err="1"/>
              <a:t>DelLinkReq</a:t>
            </a:r>
            <a:r>
              <a:rPr lang="en-US" sz="700" dirty="0"/>
              <a:t>(MLD1)</a:t>
            </a:r>
          </a:p>
        </p:txBody>
      </p:sp>
      <p:cxnSp>
        <p:nvCxnSpPr>
          <p:cNvPr id="70" name="Straight Arrow Connector 69">
            <a:extLst>
              <a:ext uri="{FF2B5EF4-FFF2-40B4-BE49-F238E27FC236}">
                <a16:creationId xmlns:a16="http://schemas.microsoft.com/office/drawing/2014/main" id="{2D7A716B-06A9-5D5D-4362-1D37F0A2FBA4}"/>
              </a:ext>
            </a:extLst>
          </p:cNvPr>
          <p:cNvCxnSpPr>
            <a:cxnSpLocks/>
          </p:cNvCxnSpPr>
          <p:nvPr/>
        </p:nvCxnSpPr>
        <p:spPr>
          <a:xfrm>
            <a:off x="5711672" y="4930185"/>
            <a:ext cx="3373" cy="1304641"/>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1E1C8279-B967-4530-7329-D56FF9ED9C8B}"/>
              </a:ext>
            </a:extLst>
          </p:cNvPr>
          <p:cNvSpPr txBox="1"/>
          <p:nvPr/>
        </p:nvSpPr>
        <p:spPr>
          <a:xfrm>
            <a:off x="6108830" y="5118458"/>
            <a:ext cx="1488875" cy="307777"/>
          </a:xfrm>
          <a:prstGeom prst="rect">
            <a:avLst/>
          </a:prstGeom>
          <a:noFill/>
        </p:spPr>
        <p:txBody>
          <a:bodyPr wrap="square" rtlCol="0">
            <a:spAutoFit/>
          </a:bodyPr>
          <a:lstStyle/>
          <a:p>
            <a:pPr algn="ctr"/>
            <a:r>
              <a:rPr lang="en-US" sz="700" dirty="0" err="1"/>
              <a:t>AddLinkResp</a:t>
            </a:r>
            <a:r>
              <a:rPr lang="en-US" sz="700" dirty="0"/>
              <a:t>(MLD2, SUCCESS)</a:t>
            </a:r>
          </a:p>
          <a:p>
            <a:pPr algn="ctr"/>
            <a:r>
              <a:rPr lang="en-US" sz="700" dirty="0" err="1"/>
              <a:t>DelLinkResp</a:t>
            </a:r>
            <a:r>
              <a:rPr lang="en-US" sz="700" dirty="0"/>
              <a:t>(MLD1, SUCCESS)</a:t>
            </a:r>
          </a:p>
        </p:txBody>
      </p:sp>
      <p:sp>
        <p:nvSpPr>
          <p:cNvPr id="89" name="TextBox 88">
            <a:extLst>
              <a:ext uri="{FF2B5EF4-FFF2-40B4-BE49-F238E27FC236}">
                <a16:creationId xmlns:a16="http://schemas.microsoft.com/office/drawing/2014/main" id="{5E33AF87-5F59-A754-3194-26846D7AE4C0}"/>
              </a:ext>
            </a:extLst>
          </p:cNvPr>
          <p:cNvSpPr txBox="1"/>
          <p:nvPr/>
        </p:nvSpPr>
        <p:spPr>
          <a:xfrm>
            <a:off x="4541773" y="5758246"/>
            <a:ext cx="1222971" cy="415498"/>
          </a:xfrm>
          <a:prstGeom prst="rect">
            <a:avLst/>
          </a:prstGeom>
          <a:noFill/>
        </p:spPr>
        <p:txBody>
          <a:bodyPr wrap="square" rtlCol="0">
            <a:spAutoFit/>
          </a:bodyPr>
          <a:lstStyle/>
          <a:p>
            <a:pPr algn="r"/>
            <a:r>
              <a:rPr lang="en-US" sz="700" dirty="0"/>
              <a:t>TUN{</a:t>
            </a:r>
            <a:r>
              <a:rPr lang="en-US" sz="700" dirty="0" err="1"/>
              <a:t>DelLinkReq</a:t>
            </a:r>
            <a:r>
              <a:rPr lang="en-US" sz="700" dirty="0"/>
              <a:t>(MLD1)}</a:t>
            </a:r>
          </a:p>
          <a:p>
            <a:pPr algn="r"/>
            <a:r>
              <a:rPr lang="en-US" sz="700" dirty="0" err="1"/>
              <a:t>CXReq</a:t>
            </a:r>
            <a:endParaRPr lang="en-US" sz="700" dirty="0"/>
          </a:p>
          <a:p>
            <a:pPr algn="r"/>
            <a:r>
              <a:rPr lang="en-US" sz="700" dirty="0" err="1"/>
              <a:t>RoamID</a:t>
            </a:r>
            <a:endParaRPr lang="en-US" sz="700" dirty="0"/>
          </a:p>
        </p:txBody>
      </p:sp>
      <p:cxnSp>
        <p:nvCxnSpPr>
          <p:cNvPr id="91" name="Straight Arrow Connector 90">
            <a:extLst>
              <a:ext uri="{FF2B5EF4-FFF2-40B4-BE49-F238E27FC236}">
                <a16:creationId xmlns:a16="http://schemas.microsoft.com/office/drawing/2014/main" id="{40D86EA9-CE94-D062-BB09-12FB8C922086}"/>
              </a:ext>
            </a:extLst>
          </p:cNvPr>
          <p:cNvCxnSpPr>
            <a:cxnSpLocks/>
          </p:cNvCxnSpPr>
          <p:nvPr/>
        </p:nvCxnSpPr>
        <p:spPr>
          <a:xfrm flipV="1">
            <a:off x="5950728" y="4931918"/>
            <a:ext cx="2519" cy="1307450"/>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417179BF-436C-748C-E767-522152144FFD}"/>
              </a:ext>
            </a:extLst>
          </p:cNvPr>
          <p:cNvCxnSpPr>
            <a:cxnSpLocks/>
          </p:cNvCxnSpPr>
          <p:nvPr/>
        </p:nvCxnSpPr>
        <p:spPr>
          <a:xfrm flipH="1" flipV="1">
            <a:off x="5951491" y="4936354"/>
            <a:ext cx="0" cy="13131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77446127-E2F2-E584-1E72-CA7DC35DB9E4}"/>
              </a:ext>
            </a:extLst>
          </p:cNvPr>
          <p:cNvCxnSpPr>
            <a:cxnSpLocks/>
          </p:cNvCxnSpPr>
          <p:nvPr/>
        </p:nvCxnSpPr>
        <p:spPr>
          <a:xfrm>
            <a:off x="6184357" y="4917111"/>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2117279-CEE6-6EAF-63EC-85FAAC30FDDC}"/>
              </a:ext>
            </a:extLst>
          </p:cNvPr>
          <p:cNvSpPr txBox="1"/>
          <p:nvPr/>
        </p:nvSpPr>
        <p:spPr>
          <a:xfrm>
            <a:off x="5920327" y="5779006"/>
            <a:ext cx="1714764" cy="415498"/>
          </a:xfrm>
          <a:prstGeom prst="rect">
            <a:avLst/>
          </a:prstGeom>
          <a:noFill/>
        </p:spPr>
        <p:txBody>
          <a:bodyPr wrap="square" rtlCol="0">
            <a:spAutoFit/>
          </a:bodyPr>
          <a:lstStyle/>
          <a:p>
            <a:r>
              <a:rPr lang="en-US" sz="700" dirty="0"/>
              <a:t>TUN{</a:t>
            </a:r>
            <a:r>
              <a:rPr lang="en-US" sz="700" dirty="0" err="1"/>
              <a:t>DelLinkResp</a:t>
            </a:r>
            <a:r>
              <a:rPr lang="en-US" sz="700" dirty="0"/>
              <a:t>(MLD1, SUCCESS)}</a:t>
            </a:r>
          </a:p>
          <a:p>
            <a:r>
              <a:rPr lang="en-US" sz="700" dirty="0"/>
              <a:t>CX(PN)</a:t>
            </a:r>
          </a:p>
          <a:p>
            <a:r>
              <a:rPr lang="en-US" sz="700" dirty="0" err="1"/>
              <a:t>RoamID</a:t>
            </a:r>
            <a:endParaRPr lang="en-US" sz="700" dirty="0"/>
          </a:p>
        </p:txBody>
      </p:sp>
      <p:sp>
        <p:nvSpPr>
          <p:cNvPr id="100" name="TextBox 99">
            <a:extLst>
              <a:ext uri="{FF2B5EF4-FFF2-40B4-BE49-F238E27FC236}">
                <a16:creationId xmlns:a16="http://schemas.microsoft.com/office/drawing/2014/main" id="{704BBC51-52FE-8ED7-D47B-1CADDFAAA1F1}"/>
              </a:ext>
            </a:extLst>
          </p:cNvPr>
          <p:cNvSpPr txBox="1"/>
          <p:nvPr/>
        </p:nvSpPr>
        <p:spPr>
          <a:xfrm>
            <a:off x="2846339" y="4649646"/>
            <a:ext cx="5247025" cy="276999"/>
          </a:xfrm>
          <a:prstGeom prst="rect">
            <a:avLst/>
          </a:prstGeom>
          <a:noFill/>
        </p:spPr>
        <p:txBody>
          <a:bodyPr wrap="square" rtlCol="0">
            <a:spAutoFit/>
          </a:bodyPr>
          <a:lstStyle/>
          <a:p>
            <a:r>
              <a:rPr lang="en-US" dirty="0"/>
              <a:t>Assumed AP MLD1</a:t>
            </a:r>
            <a:r>
              <a:rPr lang="en-US" dirty="0">
                <a:sym typeface="Wingdings" pitchFamily="2" charset="2"/>
              </a:rPr>
              <a:t>AP MLD2 Roam signaling for shared PTK</a:t>
            </a:r>
            <a:endParaRPr lang="en-US" dirty="0"/>
          </a:p>
        </p:txBody>
      </p:sp>
      <p:sp>
        <p:nvSpPr>
          <p:cNvPr id="102" name="TextBox 101">
            <a:extLst>
              <a:ext uri="{FF2B5EF4-FFF2-40B4-BE49-F238E27FC236}">
                <a16:creationId xmlns:a16="http://schemas.microsoft.com/office/drawing/2014/main" id="{254A6370-9A6E-B390-FA6D-065C64093FCD}"/>
              </a:ext>
            </a:extLst>
          </p:cNvPr>
          <p:cNvSpPr txBox="1"/>
          <p:nvPr/>
        </p:nvSpPr>
        <p:spPr>
          <a:xfrm>
            <a:off x="2514644" y="6245352"/>
            <a:ext cx="1754239" cy="276999"/>
          </a:xfrm>
          <a:prstGeom prst="rect">
            <a:avLst/>
          </a:prstGeom>
          <a:noFill/>
        </p:spPr>
        <p:txBody>
          <a:bodyPr wrap="square" rtlCol="0">
            <a:spAutoFit/>
          </a:bodyPr>
          <a:lstStyle/>
          <a:p>
            <a:r>
              <a:rPr lang="en-US" dirty="0"/>
              <a:t>(a) via Serving AP MLD</a:t>
            </a:r>
          </a:p>
        </p:txBody>
      </p:sp>
      <p:sp>
        <p:nvSpPr>
          <p:cNvPr id="103" name="TextBox 102">
            <a:extLst>
              <a:ext uri="{FF2B5EF4-FFF2-40B4-BE49-F238E27FC236}">
                <a16:creationId xmlns:a16="http://schemas.microsoft.com/office/drawing/2014/main" id="{3E6FB1D4-8027-8308-586E-7818B2F6E279}"/>
              </a:ext>
            </a:extLst>
          </p:cNvPr>
          <p:cNvSpPr txBox="1"/>
          <p:nvPr/>
        </p:nvSpPr>
        <p:spPr>
          <a:xfrm>
            <a:off x="5776956" y="6241041"/>
            <a:ext cx="1754238" cy="276999"/>
          </a:xfrm>
          <a:prstGeom prst="rect">
            <a:avLst/>
          </a:prstGeom>
          <a:noFill/>
        </p:spPr>
        <p:txBody>
          <a:bodyPr wrap="square" rtlCol="0">
            <a:spAutoFit/>
          </a:bodyPr>
          <a:lstStyle/>
          <a:p>
            <a:r>
              <a:rPr lang="en-US" dirty="0"/>
              <a:t>(b) via Target AP MLD</a:t>
            </a:r>
          </a:p>
        </p:txBody>
      </p:sp>
      <p:sp>
        <p:nvSpPr>
          <p:cNvPr id="105" name="TextBox 104">
            <a:extLst>
              <a:ext uri="{FF2B5EF4-FFF2-40B4-BE49-F238E27FC236}">
                <a16:creationId xmlns:a16="http://schemas.microsoft.com/office/drawing/2014/main" id="{46767FAA-CD6B-E7D5-0E72-C2E29F3FA7A1}"/>
              </a:ext>
            </a:extLst>
          </p:cNvPr>
          <p:cNvSpPr txBox="1"/>
          <p:nvPr/>
        </p:nvSpPr>
        <p:spPr>
          <a:xfrm>
            <a:off x="4344988" y="3124200"/>
            <a:ext cx="4494212" cy="1677382"/>
          </a:xfrm>
          <a:prstGeom prst="rect">
            <a:avLst/>
          </a:prstGeom>
          <a:noFill/>
        </p:spPr>
        <p:txBody>
          <a:bodyPr wrap="square">
            <a:spAutoFit/>
          </a:bodyPr>
          <a:lstStyle/>
          <a:p>
            <a:pPr marL="171450" indent="-171450">
              <a:buFont typeface="Arial" panose="020B0604020202020204" pitchFamily="34" charset="0"/>
              <a:buChar char="•"/>
            </a:pPr>
            <a:r>
              <a:rPr lang="en-US" sz="1200" b="0" dirty="0"/>
              <a:t>Each CX exchange is referenced to a (unique/random) </a:t>
            </a:r>
            <a:r>
              <a:rPr lang="en-US" sz="1200" b="0" dirty="0" err="1"/>
              <a:t>RoamID</a:t>
            </a:r>
            <a:r>
              <a:rPr lang="en-US" sz="1200" b="0" dirty="0"/>
              <a:t> in tunneled Request and Response over th</a:t>
            </a:r>
            <a:r>
              <a:rPr lang="en-US" sz="1200" dirty="0"/>
              <a:t>e DS</a:t>
            </a:r>
          </a:p>
          <a:p>
            <a:pPr marL="171450" indent="-171450">
              <a:buFont typeface="Arial" panose="020B0604020202020204" pitchFamily="34" charset="0"/>
              <a:buChar char="•"/>
            </a:pPr>
            <a:r>
              <a:rPr lang="en-US" sz="1200" dirty="0"/>
              <a:t>If CX is not completed and PTK is unknown by Target AP MLD, Add Link Resp. status = fail</a:t>
            </a:r>
            <a:endParaRPr lang="en-US" b="0" dirty="0"/>
          </a:p>
          <a:p>
            <a:pPr marL="171450" indent="-171450">
              <a:buFont typeface="Arial" panose="020B0604020202020204" pitchFamily="34" charset="0"/>
              <a:buChar char="•"/>
            </a:pPr>
            <a:r>
              <a:rPr lang="en-US" b="0" dirty="0"/>
              <a:t>On each roam, downlink PN in CX is equal to last used PN + N (where value N might be large)</a:t>
            </a:r>
          </a:p>
          <a:p>
            <a:pPr marL="171450" indent="-171450">
              <a:buFont typeface="Arial" panose="020B0604020202020204" pitchFamily="34" charset="0"/>
              <a:buChar char="•"/>
            </a:pPr>
            <a:r>
              <a:rPr lang="en-US" b="0" dirty="0"/>
              <a:t>Note: These assumptions are based on a design that tries to mitigate/avoid basic nonce reuse issues</a:t>
            </a:r>
          </a:p>
          <a:p>
            <a:endParaRPr lang="en-US" sz="700" b="0" dirty="0"/>
          </a:p>
        </p:txBody>
      </p:sp>
    </p:spTree>
    <p:extLst>
      <p:ext uri="{BB962C8B-B14F-4D97-AF65-F5344CB8AC3E}">
        <p14:creationId xmlns:p14="http://schemas.microsoft.com/office/powerpoint/2010/main" val="61630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Arrow Connector 43">
            <a:extLst>
              <a:ext uri="{FF2B5EF4-FFF2-40B4-BE49-F238E27FC236}">
                <a16:creationId xmlns:a16="http://schemas.microsoft.com/office/drawing/2014/main" id="{19E3626E-6252-2444-BBC6-3B23D56F2B11}"/>
              </a:ext>
            </a:extLst>
          </p:cNvPr>
          <p:cNvCxnSpPr>
            <a:cxnSpLocks/>
          </p:cNvCxnSpPr>
          <p:nvPr/>
        </p:nvCxnSpPr>
        <p:spPr>
          <a:xfrm flipH="1" flipV="1">
            <a:off x="6774277" y="3257121"/>
            <a:ext cx="7523" cy="1287390"/>
          </a:xfrm>
          <a:prstGeom prst="straightConnector1">
            <a:avLst/>
          </a:prstGeom>
          <a:ln>
            <a:solidFill>
              <a:srgbClr val="FFBFAE"/>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68599D58-7A79-05C7-44C8-F6DE2A071A96}"/>
              </a:ext>
            </a:extLst>
          </p:cNvPr>
          <p:cNvCxnSpPr>
            <a:cxnSpLocks/>
          </p:cNvCxnSpPr>
          <p:nvPr/>
        </p:nvCxnSpPr>
        <p:spPr>
          <a:xfrm>
            <a:off x="7391400" y="3200400"/>
            <a:ext cx="0" cy="1364097"/>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PTK derivation – concerns with “PTK sharing” (5)</a:t>
            </a:r>
            <a:endParaRPr lang="en-US" u="sng" dirty="0"/>
          </a:p>
        </p:txBody>
      </p:sp>
      <p:cxnSp>
        <p:nvCxnSpPr>
          <p:cNvPr id="11" name="Straight Connector 10">
            <a:extLst>
              <a:ext uri="{FF2B5EF4-FFF2-40B4-BE49-F238E27FC236}">
                <a16:creationId xmlns:a16="http://schemas.microsoft.com/office/drawing/2014/main" id="{0CB59CEF-EDF4-95DF-00E8-EB1DED7BC537}"/>
              </a:ext>
            </a:extLst>
          </p:cNvPr>
          <p:cNvCxnSpPr>
            <a:cxnSpLocks/>
          </p:cNvCxnSpPr>
          <p:nvPr/>
        </p:nvCxnSpPr>
        <p:spPr>
          <a:xfrm flipV="1">
            <a:off x="5668430" y="3876578"/>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BE8EDDA-270C-E860-F967-D029451E5CD1}"/>
              </a:ext>
            </a:extLst>
          </p:cNvPr>
          <p:cNvCxnSpPr>
            <a:cxnSpLocks/>
          </p:cNvCxnSpPr>
          <p:nvPr/>
        </p:nvCxnSpPr>
        <p:spPr>
          <a:xfrm flipV="1">
            <a:off x="5668430" y="3208980"/>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49D1D0-3B93-7111-E538-0562507A79FC}"/>
              </a:ext>
            </a:extLst>
          </p:cNvPr>
          <p:cNvCxnSpPr>
            <a:cxnSpLocks/>
          </p:cNvCxnSpPr>
          <p:nvPr/>
        </p:nvCxnSpPr>
        <p:spPr>
          <a:xfrm flipV="1">
            <a:off x="5647488" y="4537571"/>
            <a:ext cx="3062881" cy="13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DC3BF30-7533-6E9B-7679-B173B35677B8}"/>
              </a:ext>
            </a:extLst>
          </p:cNvPr>
          <p:cNvCxnSpPr>
            <a:cxnSpLocks/>
          </p:cNvCxnSpPr>
          <p:nvPr/>
        </p:nvCxnSpPr>
        <p:spPr>
          <a:xfrm flipV="1">
            <a:off x="6553200" y="3225368"/>
            <a:ext cx="0" cy="64843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68C5242C-8F9B-2B1B-CA57-DE9760B36E1D}"/>
              </a:ext>
            </a:extLst>
          </p:cNvPr>
          <p:cNvSpPr txBox="1"/>
          <p:nvPr/>
        </p:nvSpPr>
        <p:spPr>
          <a:xfrm>
            <a:off x="4520989" y="3713317"/>
            <a:ext cx="144373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DD49A7E4-0C77-2FD1-BB03-548F2737BDE2}"/>
              </a:ext>
            </a:extLst>
          </p:cNvPr>
          <p:cNvSpPr txBox="1"/>
          <p:nvPr/>
        </p:nvSpPr>
        <p:spPr>
          <a:xfrm>
            <a:off x="4738000" y="3094016"/>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73B524DC-139E-909D-9197-64229D0318CE}"/>
              </a:ext>
            </a:extLst>
          </p:cNvPr>
          <p:cNvSpPr txBox="1"/>
          <p:nvPr/>
        </p:nvSpPr>
        <p:spPr>
          <a:xfrm>
            <a:off x="4744910" y="4343788"/>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sp>
        <p:nvSpPr>
          <p:cNvPr id="27" name="Right Arrow 26">
            <a:extLst>
              <a:ext uri="{FF2B5EF4-FFF2-40B4-BE49-F238E27FC236}">
                <a16:creationId xmlns:a16="http://schemas.microsoft.com/office/drawing/2014/main" id="{599BCCB1-5716-D202-CB39-257FD544FB68}"/>
              </a:ext>
            </a:extLst>
          </p:cNvPr>
          <p:cNvSpPr/>
          <p:nvPr/>
        </p:nvSpPr>
        <p:spPr>
          <a:xfrm>
            <a:off x="5653651" y="4263504"/>
            <a:ext cx="92574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1" name="Right Arrow 30">
            <a:extLst>
              <a:ext uri="{FF2B5EF4-FFF2-40B4-BE49-F238E27FC236}">
                <a16:creationId xmlns:a16="http://schemas.microsoft.com/office/drawing/2014/main" id="{24A477D1-FC2B-DDE3-CC36-D09A67B2FF4F}"/>
              </a:ext>
            </a:extLst>
          </p:cNvPr>
          <p:cNvSpPr/>
          <p:nvPr/>
        </p:nvSpPr>
        <p:spPr>
          <a:xfrm>
            <a:off x="6854154" y="2926643"/>
            <a:ext cx="765845"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7" name="Straight Connector 46">
            <a:extLst>
              <a:ext uri="{FF2B5EF4-FFF2-40B4-BE49-F238E27FC236}">
                <a16:creationId xmlns:a16="http://schemas.microsoft.com/office/drawing/2014/main" id="{FCC5FC6A-8F80-F094-7A97-F87ACA26188B}"/>
              </a:ext>
            </a:extLst>
          </p:cNvPr>
          <p:cNvCxnSpPr>
            <a:cxnSpLocks/>
          </p:cNvCxnSpPr>
          <p:nvPr/>
        </p:nvCxnSpPr>
        <p:spPr>
          <a:xfrm flipV="1">
            <a:off x="5654546" y="2729873"/>
            <a:ext cx="3048763" cy="1828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48" name="TextBox 8">
            <a:extLst>
              <a:ext uri="{FF2B5EF4-FFF2-40B4-BE49-F238E27FC236}">
                <a16:creationId xmlns:a16="http://schemas.microsoft.com/office/drawing/2014/main" id="{B66BE7DA-4C36-A1C0-AD2A-DD251DCA802C}"/>
              </a:ext>
            </a:extLst>
          </p:cNvPr>
          <p:cNvSpPr txBox="1"/>
          <p:nvPr/>
        </p:nvSpPr>
        <p:spPr>
          <a:xfrm>
            <a:off x="4419600" y="2587441"/>
            <a:ext cx="14889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Switch (on DS)</a:t>
            </a:r>
          </a:p>
        </p:txBody>
      </p:sp>
      <p:cxnSp>
        <p:nvCxnSpPr>
          <p:cNvPr id="49" name="Straight Arrow Connector 48">
            <a:extLst>
              <a:ext uri="{FF2B5EF4-FFF2-40B4-BE49-F238E27FC236}">
                <a16:creationId xmlns:a16="http://schemas.microsoft.com/office/drawing/2014/main" id="{B5A8E933-1B4D-3F59-0D1D-11D25685E287}"/>
              </a:ext>
            </a:extLst>
          </p:cNvPr>
          <p:cNvCxnSpPr>
            <a:cxnSpLocks/>
          </p:cNvCxnSpPr>
          <p:nvPr/>
        </p:nvCxnSpPr>
        <p:spPr>
          <a:xfrm flipV="1">
            <a:off x="6848612" y="2746878"/>
            <a:ext cx="6676" cy="1123896"/>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4" name="Right Arrow 63">
            <a:extLst>
              <a:ext uri="{FF2B5EF4-FFF2-40B4-BE49-F238E27FC236}">
                <a16:creationId xmlns:a16="http://schemas.microsoft.com/office/drawing/2014/main" id="{A78BD404-FB1D-B697-F783-A587E9A1D488}"/>
              </a:ext>
            </a:extLst>
          </p:cNvPr>
          <p:cNvSpPr/>
          <p:nvPr/>
        </p:nvSpPr>
        <p:spPr>
          <a:xfrm>
            <a:off x="5663730" y="3871579"/>
            <a:ext cx="998513"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5" name="Right Arrow 64">
            <a:extLst>
              <a:ext uri="{FF2B5EF4-FFF2-40B4-BE49-F238E27FC236}">
                <a16:creationId xmlns:a16="http://schemas.microsoft.com/office/drawing/2014/main" id="{3D8D09A9-668E-D407-9CCF-DBA981A13B9A}"/>
              </a:ext>
            </a:extLst>
          </p:cNvPr>
          <p:cNvSpPr/>
          <p:nvPr/>
        </p:nvSpPr>
        <p:spPr>
          <a:xfrm>
            <a:off x="6850760" y="3731005"/>
            <a:ext cx="609600" cy="17759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6" name="Rounded Rectangle 75">
            <a:extLst>
              <a:ext uri="{FF2B5EF4-FFF2-40B4-BE49-F238E27FC236}">
                <a16:creationId xmlns:a16="http://schemas.microsoft.com/office/drawing/2014/main" id="{58B4296B-9489-627E-1F35-6DDB8C767439}"/>
              </a:ext>
            </a:extLst>
          </p:cNvPr>
          <p:cNvSpPr/>
          <p:nvPr/>
        </p:nvSpPr>
        <p:spPr bwMode="auto">
          <a:xfrm>
            <a:off x="5675755" y="4507143"/>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0</a:t>
            </a:r>
          </a:p>
        </p:txBody>
      </p:sp>
      <p:sp>
        <p:nvSpPr>
          <p:cNvPr id="78" name="Rounded Rectangle 77">
            <a:extLst>
              <a:ext uri="{FF2B5EF4-FFF2-40B4-BE49-F238E27FC236}">
                <a16:creationId xmlns:a16="http://schemas.microsoft.com/office/drawing/2014/main" id="{3617E982-2EB7-D2F8-0F33-A237DC58B8B2}"/>
              </a:ext>
            </a:extLst>
          </p:cNvPr>
          <p:cNvSpPr/>
          <p:nvPr/>
        </p:nvSpPr>
        <p:spPr bwMode="auto">
          <a:xfrm>
            <a:off x="6806573" y="3145924"/>
            <a:ext cx="311138"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0</a:t>
            </a:r>
          </a:p>
        </p:txBody>
      </p:sp>
      <p:cxnSp>
        <p:nvCxnSpPr>
          <p:cNvPr id="121" name="Straight Arrow Connector 120">
            <a:extLst>
              <a:ext uri="{FF2B5EF4-FFF2-40B4-BE49-F238E27FC236}">
                <a16:creationId xmlns:a16="http://schemas.microsoft.com/office/drawing/2014/main" id="{A7AC0513-B320-05B7-CDF0-E42F942028EA}"/>
              </a:ext>
            </a:extLst>
          </p:cNvPr>
          <p:cNvCxnSpPr>
            <a:cxnSpLocks/>
          </p:cNvCxnSpPr>
          <p:nvPr/>
        </p:nvCxnSpPr>
        <p:spPr>
          <a:xfrm flipV="1">
            <a:off x="7315200" y="3220438"/>
            <a:ext cx="0" cy="64843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73E471CC-79BE-48B8-2CCF-5A09AE668683}"/>
              </a:ext>
            </a:extLst>
          </p:cNvPr>
          <p:cNvCxnSpPr>
            <a:cxnSpLocks/>
          </p:cNvCxnSpPr>
          <p:nvPr/>
        </p:nvCxnSpPr>
        <p:spPr>
          <a:xfrm>
            <a:off x="6676129" y="3276600"/>
            <a:ext cx="0" cy="1333443"/>
          </a:xfrm>
          <a:prstGeom prst="straightConnector1">
            <a:avLst/>
          </a:prstGeom>
          <a:ln>
            <a:solidFill>
              <a:schemeClr val="accent5">
                <a:lumMod val="60000"/>
                <a:lumOff val="40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35CC134-ACA1-FF13-A383-EE96B0AD0236}"/>
              </a:ext>
            </a:extLst>
          </p:cNvPr>
          <p:cNvCxnSpPr>
            <a:cxnSpLocks/>
          </p:cNvCxnSpPr>
          <p:nvPr/>
        </p:nvCxnSpPr>
        <p:spPr>
          <a:xfrm flipH="1" flipV="1">
            <a:off x="6781800" y="3257121"/>
            <a:ext cx="0" cy="1313174"/>
          </a:xfrm>
          <a:prstGeom prst="straightConnector1">
            <a:avLst/>
          </a:prstGeom>
          <a:ln>
            <a:solidFill>
              <a:schemeClr val="accent1">
                <a:lumMod val="20000"/>
                <a:lumOff val="8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23" name="Rounded Rectangle 122">
            <a:extLst>
              <a:ext uri="{FF2B5EF4-FFF2-40B4-BE49-F238E27FC236}">
                <a16:creationId xmlns:a16="http://schemas.microsoft.com/office/drawing/2014/main" id="{31BAAA0F-C135-89A2-E746-83C484D3444B}"/>
              </a:ext>
            </a:extLst>
          </p:cNvPr>
          <p:cNvSpPr/>
          <p:nvPr/>
        </p:nvSpPr>
        <p:spPr bwMode="auto">
          <a:xfrm>
            <a:off x="6295778" y="4492885"/>
            <a:ext cx="3813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500000</a:t>
            </a:r>
          </a:p>
        </p:txBody>
      </p:sp>
      <p:cxnSp>
        <p:nvCxnSpPr>
          <p:cNvPr id="144" name="Straight Arrow Connector 143">
            <a:extLst>
              <a:ext uri="{FF2B5EF4-FFF2-40B4-BE49-F238E27FC236}">
                <a16:creationId xmlns:a16="http://schemas.microsoft.com/office/drawing/2014/main" id="{B0D747AE-1C9D-7ABA-4784-7472F6B8DD38}"/>
              </a:ext>
            </a:extLst>
          </p:cNvPr>
          <p:cNvCxnSpPr>
            <a:cxnSpLocks/>
          </p:cNvCxnSpPr>
          <p:nvPr/>
        </p:nvCxnSpPr>
        <p:spPr>
          <a:xfrm>
            <a:off x="6858000" y="3241087"/>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69" name="Content Placeholder 2">
            <a:extLst>
              <a:ext uri="{FF2B5EF4-FFF2-40B4-BE49-F238E27FC236}">
                <a16:creationId xmlns:a16="http://schemas.microsoft.com/office/drawing/2014/main" id="{03DEC0C8-2B17-0057-73D8-D019172B2985}"/>
              </a:ext>
            </a:extLst>
          </p:cNvPr>
          <p:cNvSpPr txBox="1">
            <a:spLocks/>
          </p:cNvSpPr>
          <p:nvPr/>
        </p:nvSpPr>
        <p:spPr bwMode="auto">
          <a:xfrm>
            <a:off x="-384827" y="1524000"/>
            <a:ext cx="4776081" cy="4616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Nonce reuse fragility: Example (1)</a:t>
            </a:r>
          </a:p>
          <a:p>
            <a:pPr lvl="2"/>
            <a:r>
              <a:rPr lang="en-US" sz="1200" kern="0" dirty="0"/>
              <a:t>“CX failure”</a:t>
            </a:r>
          </a:p>
          <a:p>
            <a:pPr lvl="2"/>
            <a:r>
              <a:rPr lang="en-US" sz="1200" kern="0" dirty="0"/>
              <a:t>Non-AP MLD communicates with AP MLD1 for a while, reaching PN=500000</a:t>
            </a:r>
          </a:p>
          <a:p>
            <a:pPr lvl="2"/>
            <a:r>
              <a:rPr lang="en-US" kern="0" dirty="0"/>
              <a:t>Non-AP MLD </a:t>
            </a:r>
            <a:r>
              <a:rPr lang="en-US" sz="1200" kern="0" dirty="0"/>
              <a:t>initiates roam by signaling to Target AP MLD (AP MLD2)</a:t>
            </a:r>
          </a:p>
          <a:p>
            <a:pPr lvl="2"/>
            <a:r>
              <a:rPr lang="en-US" kern="0" dirty="0"/>
              <a:t>AP MLD2 requests CX from Serving AP MLD1, however due to backhaul issue, no response is received from AP MLD1</a:t>
            </a:r>
          </a:p>
          <a:p>
            <a:pPr lvl="2"/>
            <a:r>
              <a:rPr lang="en-US" kern="0" dirty="0"/>
              <a:t>Since AP MLD2 has previously received the (shared) PTK but has not yet used it, it accepts the roam request in order to not leave the STA without connectivity and resets the PN [note: there is no nonce reuse issue at this point, since the TAs of AP MLD1 and MLD2 are different]</a:t>
            </a:r>
          </a:p>
          <a:p>
            <a:pPr lvl="2"/>
            <a:r>
              <a:rPr lang="en-US" sz="1200" kern="0" dirty="0"/>
              <a:t>After a short time, the non-AP MLD initiates roam back to AP MLD1, by signaling </a:t>
            </a:r>
            <a:r>
              <a:rPr lang="en-US" kern="0" dirty="0"/>
              <a:t>via Serving AP (AP MLD2)</a:t>
            </a:r>
            <a:endParaRPr lang="en-US" sz="1200" kern="0" dirty="0"/>
          </a:p>
          <a:p>
            <a:pPr lvl="2"/>
            <a:r>
              <a:rPr lang="en-US" sz="1200" kern="0" dirty="0"/>
              <a:t>The CX procedure proceeds normally, and the last PN used by AP MLD2 (100) is used as the basis for the transferred PN (100+N)</a:t>
            </a:r>
          </a:p>
          <a:p>
            <a:pPr lvl="2"/>
            <a:r>
              <a:rPr lang="en-US" kern="0" dirty="0"/>
              <a:t>AP MLD1 now sends packets starting from PN=100+N, resulting in nonce reuse if 100+N&lt;500000</a:t>
            </a:r>
            <a:endParaRPr lang="en-US" sz="1200" kern="0" dirty="0"/>
          </a:p>
        </p:txBody>
      </p:sp>
      <p:sp>
        <p:nvSpPr>
          <p:cNvPr id="172" name="TextBox 171">
            <a:extLst>
              <a:ext uri="{FF2B5EF4-FFF2-40B4-BE49-F238E27FC236}">
                <a16:creationId xmlns:a16="http://schemas.microsoft.com/office/drawing/2014/main" id="{FDABBACA-D11B-DBBD-B4C9-0B43A815AB56}"/>
              </a:ext>
            </a:extLst>
          </p:cNvPr>
          <p:cNvSpPr txBox="1"/>
          <p:nvPr/>
        </p:nvSpPr>
        <p:spPr>
          <a:xfrm>
            <a:off x="4191000" y="2105568"/>
            <a:ext cx="1213088" cy="338554"/>
          </a:xfrm>
          <a:prstGeom prst="rect">
            <a:avLst/>
          </a:prstGeom>
          <a:noFill/>
        </p:spPr>
        <p:txBody>
          <a:bodyPr wrap="square" rtlCol="0">
            <a:spAutoFit/>
          </a:bodyPr>
          <a:lstStyle/>
          <a:p>
            <a:pPr algn="r"/>
            <a:r>
              <a:rPr lang="en-US" sz="800" dirty="0" err="1"/>
              <a:t>AddLinkReq</a:t>
            </a:r>
            <a:r>
              <a:rPr lang="en-US" sz="800" dirty="0"/>
              <a:t>(MLD2)</a:t>
            </a:r>
          </a:p>
          <a:p>
            <a:pPr algn="r"/>
            <a:r>
              <a:rPr lang="en-US" sz="800" dirty="0" err="1"/>
              <a:t>DelLinkReq</a:t>
            </a:r>
            <a:r>
              <a:rPr lang="en-US" sz="800" dirty="0"/>
              <a:t>(MLD1)</a:t>
            </a:r>
          </a:p>
        </p:txBody>
      </p:sp>
      <p:sp>
        <p:nvSpPr>
          <p:cNvPr id="174" name="TextBox 173">
            <a:extLst>
              <a:ext uri="{FF2B5EF4-FFF2-40B4-BE49-F238E27FC236}">
                <a16:creationId xmlns:a16="http://schemas.microsoft.com/office/drawing/2014/main" id="{C010628F-C072-A40D-373A-22D00CD616A9}"/>
              </a:ext>
            </a:extLst>
          </p:cNvPr>
          <p:cNvSpPr txBox="1"/>
          <p:nvPr/>
        </p:nvSpPr>
        <p:spPr>
          <a:xfrm>
            <a:off x="5123945" y="1974161"/>
            <a:ext cx="1505455" cy="461665"/>
          </a:xfrm>
          <a:prstGeom prst="rect">
            <a:avLst/>
          </a:prstGeom>
          <a:noFill/>
        </p:spPr>
        <p:txBody>
          <a:bodyPr wrap="square" rtlCol="0">
            <a:spAutoFit/>
          </a:bodyPr>
          <a:lstStyle/>
          <a:p>
            <a:pPr algn="ctr"/>
            <a:r>
              <a:rPr lang="en-US" sz="800" dirty="0"/>
              <a:t>TUN{</a:t>
            </a:r>
            <a:r>
              <a:rPr lang="en-US" sz="800" dirty="0" err="1"/>
              <a:t>DelLinkReq</a:t>
            </a:r>
            <a:r>
              <a:rPr lang="en-US" sz="800" dirty="0"/>
              <a:t>(MLD1)}</a:t>
            </a:r>
          </a:p>
          <a:p>
            <a:pPr algn="ctr"/>
            <a:r>
              <a:rPr lang="en-US" sz="800" dirty="0" err="1"/>
              <a:t>CXReq</a:t>
            </a:r>
            <a:endParaRPr lang="en-US" sz="800" dirty="0"/>
          </a:p>
          <a:p>
            <a:pPr algn="ctr"/>
            <a:r>
              <a:rPr lang="en-US" sz="800" dirty="0" err="1"/>
              <a:t>RoamID</a:t>
            </a:r>
            <a:r>
              <a:rPr lang="en-US" sz="800" dirty="0"/>
              <a:t>=1</a:t>
            </a:r>
          </a:p>
        </p:txBody>
      </p:sp>
      <p:sp>
        <p:nvSpPr>
          <p:cNvPr id="176" name="TextBox 175">
            <a:extLst>
              <a:ext uri="{FF2B5EF4-FFF2-40B4-BE49-F238E27FC236}">
                <a16:creationId xmlns:a16="http://schemas.microsoft.com/office/drawing/2014/main" id="{F1EE4641-16EC-4782-7CB3-FE833329B702}"/>
              </a:ext>
            </a:extLst>
          </p:cNvPr>
          <p:cNvSpPr txBox="1"/>
          <p:nvPr/>
        </p:nvSpPr>
        <p:spPr>
          <a:xfrm>
            <a:off x="4501473" y="4945979"/>
            <a:ext cx="2579149" cy="461665"/>
          </a:xfrm>
          <a:prstGeom prst="rect">
            <a:avLst/>
          </a:prstGeom>
          <a:noFill/>
        </p:spPr>
        <p:txBody>
          <a:bodyPr wrap="square" rtlCol="0">
            <a:spAutoFit/>
          </a:bodyPr>
          <a:lstStyle/>
          <a:p>
            <a:pPr algn="ctr"/>
            <a:r>
              <a:rPr lang="en-US" sz="800" dirty="0">
                <a:solidFill>
                  <a:schemeClr val="bg2"/>
                </a:solidFill>
              </a:rPr>
              <a:t>TUN{</a:t>
            </a:r>
            <a:r>
              <a:rPr lang="en-US" sz="800" dirty="0" err="1">
                <a:solidFill>
                  <a:schemeClr val="bg2"/>
                </a:solidFill>
              </a:rPr>
              <a:t>DelLinkResp</a:t>
            </a:r>
            <a:r>
              <a:rPr lang="en-US" sz="800" dirty="0">
                <a:solidFill>
                  <a:schemeClr val="bg2"/>
                </a:solidFill>
              </a:rPr>
              <a:t>(MLD1, SUCCESS)}</a:t>
            </a:r>
          </a:p>
          <a:p>
            <a:pPr algn="ctr"/>
            <a:r>
              <a:rPr lang="en-US" sz="800" dirty="0">
                <a:solidFill>
                  <a:schemeClr val="bg2"/>
                </a:solidFill>
              </a:rPr>
              <a:t>CX(PN=50000+N)</a:t>
            </a:r>
          </a:p>
          <a:p>
            <a:pPr algn="ctr"/>
            <a:r>
              <a:rPr lang="en-US" sz="800" dirty="0" err="1">
                <a:solidFill>
                  <a:schemeClr val="bg2"/>
                </a:solidFill>
              </a:rPr>
              <a:t>RoamID</a:t>
            </a:r>
            <a:r>
              <a:rPr lang="en-US" sz="800" dirty="0">
                <a:solidFill>
                  <a:schemeClr val="bg2"/>
                </a:solidFill>
              </a:rPr>
              <a:t>=1</a:t>
            </a:r>
          </a:p>
        </p:txBody>
      </p:sp>
      <p:sp>
        <p:nvSpPr>
          <p:cNvPr id="178" name="TextBox 177">
            <a:extLst>
              <a:ext uri="{FF2B5EF4-FFF2-40B4-BE49-F238E27FC236}">
                <a16:creationId xmlns:a16="http://schemas.microsoft.com/office/drawing/2014/main" id="{EFFE63A3-1C74-8533-1BBC-6C3B41896895}"/>
              </a:ext>
            </a:extLst>
          </p:cNvPr>
          <p:cNvSpPr txBox="1"/>
          <p:nvPr/>
        </p:nvSpPr>
        <p:spPr>
          <a:xfrm>
            <a:off x="7492746" y="2204154"/>
            <a:ext cx="1832778" cy="338554"/>
          </a:xfrm>
          <a:prstGeom prst="rect">
            <a:avLst/>
          </a:prstGeom>
          <a:noFill/>
        </p:spPr>
        <p:txBody>
          <a:bodyPr wrap="square" rtlCol="0">
            <a:spAutoFit/>
          </a:bodyPr>
          <a:lstStyle/>
          <a:p>
            <a:pPr algn="ctr"/>
            <a:r>
              <a:rPr lang="en-US" sz="800" dirty="0" err="1"/>
              <a:t>AddLinkResp</a:t>
            </a:r>
            <a:r>
              <a:rPr lang="en-US" sz="800" dirty="0"/>
              <a:t>(MLD1, SUCCESS)</a:t>
            </a:r>
          </a:p>
          <a:p>
            <a:pPr algn="ctr"/>
            <a:r>
              <a:rPr lang="en-US" sz="800" dirty="0" err="1"/>
              <a:t>DelLinkResp</a:t>
            </a:r>
            <a:r>
              <a:rPr lang="en-US" sz="800" dirty="0"/>
              <a:t>(MLD2, SUCCESS)</a:t>
            </a:r>
          </a:p>
        </p:txBody>
      </p:sp>
      <p:cxnSp>
        <p:nvCxnSpPr>
          <p:cNvPr id="194" name="Straight Arrow Connector 193">
            <a:extLst>
              <a:ext uri="{FF2B5EF4-FFF2-40B4-BE49-F238E27FC236}">
                <a16:creationId xmlns:a16="http://schemas.microsoft.com/office/drawing/2014/main" id="{5A934A7A-4D52-A137-3A5E-BCC9F2AA3B5F}"/>
              </a:ext>
            </a:extLst>
          </p:cNvPr>
          <p:cNvCxnSpPr>
            <a:cxnSpLocks/>
            <a:stCxn id="8" idx="2"/>
          </p:cNvCxnSpPr>
          <p:nvPr/>
        </p:nvCxnSpPr>
        <p:spPr bwMode="auto">
          <a:xfrm flipH="1">
            <a:off x="7315200" y="2276620"/>
            <a:ext cx="384056" cy="85548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0" name="Straight Arrow Connector 199">
            <a:extLst>
              <a:ext uri="{FF2B5EF4-FFF2-40B4-BE49-F238E27FC236}">
                <a16:creationId xmlns:a16="http://schemas.microsoft.com/office/drawing/2014/main" id="{AC2A5B21-25FC-C3E0-CEC8-1D4C7FFDD7C4}"/>
              </a:ext>
            </a:extLst>
          </p:cNvPr>
          <p:cNvCxnSpPr>
            <a:cxnSpLocks/>
          </p:cNvCxnSpPr>
          <p:nvPr/>
        </p:nvCxnSpPr>
        <p:spPr bwMode="auto">
          <a:xfrm>
            <a:off x="5281098" y="2430189"/>
            <a:ext cx="1205350" cy="7082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6" name="Straight Arrow Connector 205">
            <a:extLst>
              <a:ext uri="{FF2B5EF4-FFF2-40B4-BE49-F238E27FC236}">
                <a16:creationId xmlns:a16="http://schemas.microsoft.com/office/drawing/2014/main" id="{81FDB35C-91CC-28C7-CA17-D7FE722AAB0E}"/>
              </a:ext>
            </a:extLst>
          </p:cNvPr>
          <p:cNvCxnSpPr>
            <a:cxnSpLocks/>
          </p:cNvCxnSpPr>
          <p:nvPr/>
        </p:nvCxnSpPr>
        <p:spPr bwMode="auto">
          <a:xfrm flipV="1">
            <a:off x="5775526" y="4633448"/>
            <a:ext cx="1006274" cy="34727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9" name="Straight Arrow Connector 208">
            <a:extLst>
              <a:ext uri="{FF2B5EF4-FFF2-40B4-BE49-F238E27FC236}">
                <a16:creationId xmlns:a16="http://schemas.microsoft.com/office/drawing/2014/main" id="{58A19C22-D7AC-FF56-F38A-816CDD5F3E68}"/>
              </a:ext>
            </a:extLst>
          </p:cNvPr>
          <p:cNvCxnSpPr>
            <a:cxnSpLocks/>
          </p:cNvCxnSpPr>
          <p:nvPr/>
        </p:nvCxnSpPr>
        <p:spPr bwMode="auto">
          <a:xfrm flipH="1">
            <a:off x="7543800" y="2540044"/>
            <a:ext cx="457200" cy="59486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 name="Right Arrow 1">
            <a:extLst>
              <a:ext uri="{FF2B5EF4-FFF2-40B4-BE49-F238E27FC236}">
                <a16:creationId xmlns:a16="http://schemas.microsoft.com/office/drawing/2014/main" id="{C08B81BC-FB50-2C96-2669-90C65279A1B2}"/>
              </a:ext>
            </a:extLst>
          </p:cNvPr>
          <p:cNvSpPr/>
          <p:nvPr/>
        </p:nvSpPr>
        <p:spPr>
          <a:xfrm>
            <a:off x="7581851" y="4258536"/>
            <a:ext cx="92574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Rounded Rectangle 2">
            <a:extLst>
              <a:ext uri="{FF2B5EF4-FFF2-40B4-BE49-F238E27FC236}">
                <a16:creationId xmlns:a16="http://schemas.microsoft.com/office/drawing/2014/main" id="{4B606147-5A3C-A5A8-5F03-B33148E13FA9}"/>
              </a:ext>
            </a:extLst>
          </p:cNvPr>
          <p:cNvSpPr/>
          <p:nvPr/>
        </p:nvSpPr>
        <p:spPr bwMode="auto">
          <a:xfrm>
            <a:off x="7607116" y="4463460"/>
            <a:ext cx="393884"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100+N</a:t>
            </a:r>
          </a:p>
        </p:txBody>
      </p:sp>
      <p:sp>
        <p:nvSpPr>
          <p:cNvPr id="9" name="Right Arrow 8">
            <a:extLst>
              <a:ext uri="{FF2B5EF4-FFF2-40B4-BE49-F238E27FC236}">
                <a16:creationId xmlns:a16="http://schemas.microsoft.com/office/drawing/2014/main" id="{27256FD8-50C2-82BC-C8ED-7BCF47F535D6}"/>
              </a:ext>
            </a:extLst>
          </p:cNvPr>
          <p:cNvSpPr/>
          <p:nvPr/>
        </p:nvSpPr>
        <p:spPr>
          <a:xfrm>
            <a:off x="7529319" y="3864971"/>
            <a:ext cx="929554"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4" name="Straight Arrow Connector 13">
            <a:extLst>
              <a:ext uri="{FF2B5EF4-FFF2-40B4-BE49-F238E27FC236}">
                <a16:creationId xmlns:a16="http://schemas.microsoft.com/office/drawing/2014/main" id="{E077A721-1748-2642-1633-B094CC70DED0}"/>
              </a:ext>
            </a:extLst>
          </p:cNvPr>
          <p:cNvCxnSpPr>
            <a:cxnSpLocks/>
          </p:cNvCxnSpPr>
          <p:nvPr/>
        </p:nvCxnSpPr>
        <p:spPr>
          <a:xfrm>
            <a:off x="7391400" y="3236852"/>
            <a:ext cx="0" cy="1333443"/>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1D9A5501-F0C6-41EE-4846-7614F7A02B48}"/>
              </a:ext>
            </a:extLst>
          </p:cNvPr>
          <p:cNvCxnSpPr>
            <a:cxnSpLocks/>
          </p:cNvCxnSpPr>
          <p:nvPr/>
        </p:nvCxnSpPr>
        <p:spPr>
          <a:xfrm flipH="1" flipV="1">
            <a:off x="7467600" y="3257121"/>
            <a:ext cx="0" cy="13131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C7E677CF-4BF6-EAA7-A912-CA4AA8970648}"/>
              </a:ext>
            </a:extLst>
          </p:cNvPr>
          <p:cNvCxnSpPr>
            <a:cxnSpLocks/>
            <a:stCxn id="174" idx="2"/>
          </p:cNvCxnSpPr>
          <p:nvPr/>
        </p:nvCxnSpPr>
        <p:spPr bwMode="auto">
          <a:xfrm>
            <a:off x="5876673" y="2435826"/>
            <a:ext cx="772575" cy="74232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grpSp>
        <p:nvGrpSpPr>
          <p:cNvPr id="32" name="Group 31">
            <a:extLst>
              <a:ext uri="{FF2B5EF4-FFF2-40B4-BE49-F238E27FC236}">
                <a16:creationId xmlns:a16="http://schemas.microsoft.com/office/drawing/2014/main" id="{354CD733-BCEF-0F94-4A16-365CF07FF030}"/>
              </a:ext>
            </a:extLst>
          </p:cNvPr>
          <p:cNvGrpSpPr/>
          <p:nvPr/>
        </p:nvGrpSpPr>
        <p:grpSpPr>
          <a:xfrm>
            <a:off x="6644922" y="4048690"/>
            <a:ext cx="165600" cy="183819"/>
            <a:chOff x="7027211" y="5337293"/>
            <a:chExt cx="165600" cy="183819"/>
          </a:xfrm>
        </p:grpSpPr>
        <p:cxnSp>
          <p:nvCxnSpPr>
            <p:cNvPr id="216" name="Straight Arrow Connector 215">
              <a:extLst>
                <a:ext uri="{FF2B5EF4-FFF2-40B4-BE49-F238E27FC236}">
                  <a16:creationId xmlns:a16="http://schemas.microsoft.com/office/drawing/2014/main" id="{B157BBFF-F8D5-66CC-2098-18CD39DFEACA}"/>
                </a:ext>
              </a:extLst>
            </p:cNvPr>
            <p:cNvCxnSpPr>
              <a:cxnSpLocks/>
            </p:cNvCxnSpPr>
            <p:nvPr/>
          </p:nvCxnSpPr>
          <p:spPr>
            <a:xfrm flipH="1" flipV="1">
              <a:off x="7027211" y="5337293"/>
              <a:ext cx="165600" cy="183819"/>
            </a:xfrm>
            <a:prstGeom prst="straightConnector1">
              <a:avLst/>
            </a:prstGeom>
            <a:ln w="47625">
              <a:solidFill>
                <a:srgbClr val="FF0000"/>
              </a:solidFill>
              <a:prstDash val="solid"/>
              <a:tailEnd type="non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CEA5CFE3-9EF5-38FC-24FB-58CBF44A339B}"/>
                </a:ext>
              </a:extLst>
            </p:cNvPr>
            <p:cNvCxnSpPr>
              <a:cxnSpLocks/>
            </p:cNvCxnSpPr>
            <p:nvPr/>
          </p:nvCxnSpPr>
          <p:spPr>
            <a:xfrm flipH="1">
              <a:off x="7036100" y="5346122"/>
              <a:ext cx="156711" cy="166162"/>
            </a:xfrm>
            <a:prstGeom prst="straightConnector1">
              <a:avLst/>
            </a:prstGeom>
            <a:ln w="47625">
              <a:solidFill>
                <a:srgbClr val="FF0000"/>
              </a:solidFill>
              <a:prstDash val="solid"/>
              <a:tailEnd type="none"/>
            </a:ln>
          </p:spPr>
          <p:style>
            <a:lnRef idx="2">
              <a:schemeClr val="accent1"/>
            </a:lnRef>
            <a:fillRef idx="0">
              <a:schemeClr val="accent1"/>
            </a:fillRef>
            <a:effectRef idx="1">
              <a:schemeClr val="accent1"/>
            </a:effectRef>
            <a:fontRef idx="minor">
              <a:schemeClr val="tx1"/>
            </a:fontRef>
          </p:style>
        </p:cxnSp>
      </p:grpSp>
      <p:cxnSp>
        <p:nvCxnSpPr>
          <p:cNvPr id="6" name="Straight Arrow Connector 5">
            <a:extLst>
              <a:ext uri="{FF2B5EF4-FFF2-40B4-BE49-F238E27FC236}">
                <a16:creationId xmlns:a16="http://schemas.microsoft.com/office/drawing/2014/main" id="{9D804D7B-F853-CE83-275F-67B433FAF94F}"/>
              </a:ext>
            </a:extLst>
          </p:cNvPr>
          <p:cNvCxnSpPr>
            <a:cxnSpLocks/>
          </p:cNvCxnSpPr>
          <p:nvPr/>
        </p:nvCxnSpPr>
        <p:spPr>
          <a:xfrm>
            <a:off x="7543800" y="3216427"/>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274CAE81-A156-D540-84A6-415FE9C9FD5E}"/>
              </a:ext>
            </a:extLst>
          </p:cNvPr>
          <p:cNvSpPr txBox="1"/>
          <p:nvPr/>
        </p:nvSpPr>
        <p:spPr>
          <a:xfrm>
            <a:off x="7092712" y="1938066"/>
            <a:ext cx="1213088" cy="338554"/>
          </a:xfrm>
          <a:prstGeom prst="rect">
            <a:avLst/>
          </a:prstGeom>
          <a:noFill/>
        </p:spPr>
        <p:txBody>
          <a:bodyPr wrap="square" rtlCol="0">
            <a:spAutoFit/>
          </a:bodyPr>
          <a:lstStyle/>
          <a:p>
            <a:pPr algn="r"/>
            <a:r>
              <a:rPr lang="en-US" sz="800" dirty="0" err="1"/>
              <a:t>AddLinkReq</a:t>
            </a:r>
            <a:r>
              <a:rPr lang="en-US" sz="800" dirty="0"/>
              <a:t>(MLD1)</a:t>
            </a:r>
          </a:p>
          <a:p>
            <a:pPr algn="r"/>
            <a:r>
              <a:rPr lang="en-US" sz="800" dirty="0" err="1"/>
              <a:t>DelLinkReq</a:t>
            </a:r>
            <a:r>
              <a:rPr lang="en-US" sz="800" dirty="0"/>
              <a:t>(MLD2)</a:t>
            </a:r>
          </a:p>
        </p:txBody>
      </p:sp>
      <p:sp>
        <p:nvSpPr>
          <p:cNvPr id="22" name="TextBox 21">
            <a:extLst>
              <a:ext uri="{FF2B5EF4-FFF2-40B4-BE49-F238E27FC236}">
                <a16:creationId xmlns:a16="http://schemas.microsoft.com/office/drawing/2014/main" id="{69C68761-9892-5DF7-3574-F915F2141E62}"/>
              </a:ext>
            </a:extLst>
          </p:cNvPr>
          <p:cNvSpPr txBox="1"/>
          <p:nvPr/>
        </p:nvSpPr>
        <p:spPr>
          <a:xfrm>
            <a:off x="5759740" y="1781946"/>
            <a:ext cx="1832778" cy="215444"/>
          </a:xfrm>
          <a:prstGeom prst="rect">
            <a:avLst/>
          </a:prstGeom>
          <a:noFill/>
        </p:spPr>
        <p:txBody>
          <a:bodyPr wrap="square" rtlCol="0">
            <a:spAutoFit/>
          </a:bodyPr>
          <a:lstStyle/>
          <a:p>
            <a:pPr algn="ctr"/>
            <a:r>
              <a:rPr lang="en-US" sz="800" dirty="0" err="1"/>
              <a:t>AddLinkResp</a:t>
            </a:r>
            <a:r>
              <a:rPr lang="en-US" sz="800" dirty="0"/>
              <a:t>(MLD2, SUCCESS)</a:t>
            </a:r>
          </a:p>
        </p:txBody>
      </p:sp>
      <p:sp>
        <p:nvSpPr>
          <p:cNvPr id="39" name="TextBox 38">
            <a:extLst>
              <a:ext uri="{FF2B5EF4-FFF2-40B4-BE49-F238E27FC236}">
                <a16:creationId xmlns:a16="http://schemas.microsoft.com/office/drawing/2014/main" id="{1C715821-1222-5D68-8A1B-754FB25F4C99}"/>
              </a:ext>
            </a:extLst>
          </p:cNvPr>
          <p:cNvSpPr txBox="1"/>
          <p:nvPr/>
        </p:nvSpPr>
        <p:spPr>
          <a:xfrm>
            <a:off x="6406022" y="4945497"/>
            <a:ext cx="1662108" cy="461665"/>
          </a:xfrm>
          <a:prstGeom prst="rect">
            <a:avLst/>
          </a:prstGeom>
          <a:noFill/>
        </p:spPr>
        <p:txBody>
          <a:bodyPr wrap="square" rtlCol="0">
            <a:spAutoFit/>
          </a:bodyPr>
          <a:lstStyle/>
          <a:p>
            <a:pPr algn="ctr"/>
            <a:r>
              <a:rPr lang="en-US" sz="800" dirty="0"/>
              <a:t>TUN{</a:t>
            </a:r>
            <a:r>
              <a:rPr lang="en-US" sz="800" dirty="0" err="1"/>
              <a:t>AddLinkReq</a:t>
            </a:r>
            <a:r>
              <a:rPr lang="en-US" sz="800" dirty="0"/>
              <a:t>(MLD1)}</a:t>
            </a:r>
          </a:p>
          <a:p>
            <a:pPr algn="ctr"/>
            <a:r>
              <a:rPr lang="en-US" sz="800" dirty="0"/>
              <a:t>CX(PN=100+N)</a:t>
            </a:r>
          </a:p>
          <a:p>
            <a:pPr algn="ctr"/>
            <a:r>
              <a:rPr lang="en-US" sz="800" dirty="0" err="1"/>
              <a:t>RoamID</a:t>
            </a:r>
            <a:r>
              <a:rPr lang="en-US" sz="800" dirty="0"/>
              <a:t>=2</a:t>
            </a:r>
          </a:p>
        </p:txBody>
      </p:sp>
      <p:sp>
        <p:nvSpPr>
          <p:cNvPr id="40" name="TextBox 39">
            <a:extLst>
              <a:ext uri="{FF2B5EF4-FFF2-40B4-BE49-F238E27FC236}">
                <a16:creationId xmlns:a16="http://schemas.microsoft.com/office/drawing/2014/main" id="{02BB0DFB-A5D2-04BD-9DD8-D11DE7C551C5}"/>
              </a:ext>
            </a:extLst>
          </p:cNvPr>
          <p:cNvSpPr txBox="1"/>
          <p:nvPr/>
        </p:nvSpPr>
        <p:spPr>
          <a:xfrm>
            <a:off x="7713436" y="4953438"/>
            <a:ext cx="1490874" cy="461665"/>
          </a:xfrm>
          <a:prstGeom prst="rect">
            <a:avLst/>
          </a:prstGeom>
          <a:noFill/>
        </p:spPr>
        <p:txBody>
          <a:bodyPr wrap="square" rtlCol="0">
            <a:spAutoFit/>
          </a:bodyPr>
          <a:lstStyle/>
          <a:p>
            <a:pPr algn="ctr"/>
            <a:r>
              <a:rPr lang="en-US" sz="800" dirty="0"/>
              <a:t>TUN{</a:t>
            </a:r>
            <a:r>
              <a:rPr lang="en-US" sz="800" dirty="0" err="1"/>
              <a:t>AddLinkResp</a:t>
            </a:r>
            <a:r>
              <a:rPr lang="en-US" sz="800" dirty="0"/>
              <a:t>(MLD1, SUCCESS)}</a:t>
            </a:r>
          </a:p>
          <a:p>
            <a:pPr algn="ctr"/>
            <a:r>
              <a:rPr lang="en-US" sz="800" dirty="0" err="1"/>
              <a:t>RoamID</a:t>
            </a:r>
            <a:r>
              <a:rPr lang="en-US" sz="800" dirty="0"/>
              <a:t>=2</a:t>
            </a:r>
          </a:p>
        </p:txBody>
      </p:sp>
      <p:cxnSp>
        <p:nvCxnSpPr>
          <p:cNvPr id="42" name="Straight Arrow Connector 41">
            <a:extLst>
              <a:ext uri="{FF2B5EF4-FFF2-40B4-BE49-F238E27FC236}">
                <a16:creationId xmlns:a16="http://schemas.microsoft.com/office/drawing/2014/main" id="{9A46B31D-9706-C55A-51FA-849F09CA8851}"/>
              </a:ext>
            </a:extLst>
          </p:cNvPr>
          <p:cNvCxnSpPr>
            <a:cxnSpLocks/>
          </p:cNvCxnSpPr>
          <p:nvPr/>
        </p:nvCxnSpPr>
        <p:spPr>
          <a:xfrm flipV="1">
            <a:off x="7551606" y="2729391"/>
            <a:ext cx="0" cy="1792067"/>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CE25945C-1571-25B0-C31D-CE827802D41B}"/>
              </a:ext>
            </a:extLst>
          </p:cNvPr>
          <p:cNvCxnSpPr>
            <a:cxnSpLocks/>
            <a:stCxn id="39" idx="0"/>
          </p:cNvCxnSpPr>
          <p:nvPr/>
        </p:nvCxnSpPr>
        <p:spPr bwMode="auto">
          <a:xfrm flipV="1">
            <a:off x="7237076" y="4610525"/>
            <a:ext cx="141999" cy="33497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60" name="Straight Arrow Connector 59">
            <a:extLst>
              <a:ext uri="{FF2B5EF4-FFF2-40B4-BE49-F238E27FC236}">
                <a16:creationId xmlns:a16="http://schemas.microsoft.com/office/drawing/2014/main" id="{1ADAE375-894E-1572-01D1-08F15EA9D971}"/>
              </a:ext>
            </a:extLst>
          </p:cNvPr>
          <p:cNvCxnSpPr>
            <a:cxnSpLocks/>
            <a:stCxn id="40" idx="0"/>
          </p:cNvCxnSpPr>
          <p:nvPr/>
        </p:nvCxnSpPr>
        <p:spPr bwMode="auto">
          <a:xfrm flipH="1" flipV="1">
            <a:off x="7467600" y="4625562"/>
            <a:ext cx="991273" cy="32787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33" name="Rounded Rectangle 132">
            <a:extLst>
              <a:ext uri="{FF2B5EF4-FFF2-40B4-BE49-F238E27FC236}">
                <a16:creationId xmlns:a16="http://schemas.microsoft.com/office/drawing/2014/main" id="{7F60A96A-C321-D7FB-F809-015CEDB7B5D7}"/>
              </a:ext>
            </a:extLst>
          </p:cNvPr>
          <p:cNvSpPr/>
          <p:nvPr/>
        </p:nvSpPr>
        <p:spPr bwMode="auto">
          <a:xfrm>
            <a:off x="7391400" y="3140717"/>
            <a:ext cx="316108"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a:t>
            </a:r>
          </a:p>
        </p:txBody>
      </p:sp>
      <p:cxnSp>
        <p:nvCxnSpPr>
          <p:cNvPr id="19" name="Straight Arrow Connector 18">
            <a:extLst>
              <a:ext uri="{FF2B5EF4-FFF2-40B4-BE49-F238E27FC236}">
                <a16:creationId xmlns:a16="http://schemas.microsoft.com/office/drawing/2014/main" id="{56DAACDA-50A5-EDC6-9F82-A3FB28E774DF}"/>
              </a:ext>
            </a:extLst>
          </p:cNvPr>
          <p:cNvCxnSpPr>
            <a:cxnSpLocks/>
          </p:cNvCxnSpPr>
          <p:nvPr/>
        </p:nvCxnSpPr>
        <p:spPr bwMode="auto">
          <a:xfrm>
            <a:off x="6676129" y="1997390"/>
            <a:ext cx="105671" cy="118076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7" name="Rectangle 6">
            <a:extLst>
              <a:ext uri="{FF2B5EF4-FFF2-40B4-BE49-F238E27FC236}">
                <a16:creationId xmlns:a16="http://schemas.microsoft.com/office/drawing/2014/main" id="{DD7FB833-F615-055D-F7F6-8C163974AFF4}"/>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19</a:t>
            </a:fld>
            <a:endParaRPr lang="en-US"/>
          </a:p>
        </p:txBody>
      </p:sp>
    </p:spTree>
    <p:extLst>
      <p:ext uri="{BB962C8B-B14F-4D97-AF65-F5344CB8AC3E}">
        <p14:creationId xmlns:p14="http://schemas.microsoft.com/office/powerpoint/2010/main" val="258104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066800"/>
          </a:xfrm>
        </p:spPr>
        <p:txBody>
          <a:bodyPr/>
          <a:lstStyle/>
          <a:p>
            <a:r>
              <a:rPr lang="en-US" dirty="0"/>
              <a:t>Introduction</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381000" y="1447800"/>
            <a:ext cx="8534400" cy="4494214"/>
          </a:xfrm>
        </p:spPr>
        <p:txBody>
          <a:bodyPr/>
          <a:lstStyle/>
          <a:p>
            <a:r>
              <a:rPr lang="en-US" sz="1800" b="0" dirty="0"/>
              <a:t>There has been agreement (e.g. [1], [2]) on some basic requirements for UHR seamless roaming, whereby:</a:t>
            </a:r>
          </a:p>
          <a:p>
            <a:pPr lvl="1"/>
            <a:r>
              <a:rPr lang="en-US" sz="1400" b="0" dirty="0"/>
              <a:t>the non-AP MLD remains in State 4 throughout a successful roam from one AP MLD to another AP MLD</a:t>
            </a:r>
            <a:endParaRPr lang="en-US" sz="1400" dirty="0"/>
          </a:p>
          <a:p>
            <a:pPr lvl="1"/>
            <a:r>
              <a:rPr lang="en-US" sz="1400" dirty="0"/>
              <a:t>the non-AP MLD has only a single point of connection to the DS at a given time</a:t>
            </a:r>
          </a:p>
          <a:p>
            <a:pPr lvl="2"/>
            <a:r>
              <a:rPr lang="en-US" sz="1200" dirty="0"/>
              <a:t>except when the non-AP MLD receives buffered DL frames with Serving AP MLD after switching its point of connection to the Target AP MLD</a:t>
            </a:r>
          </a:p>
          <a:p>
            <a:pPr lvl="2"/>
            <a:r>
              <a:rPr lang="en-US" sz="1200" dirty="0"/>
              <a:t>forwarding of buffered data packets over the DS between Serving AP MLD and Target AP MLD is also possible</a:t>
            </a:r>
          </a:p>
          <a:p>
            <a:pPr lvl="1"/>
            <a:r>
              <a:rPr lang="en-US" sz="1400" b="0" dirty="0"/>
              <a:t>during roam</a:t>
            </a:r>
            <a:r>
              <a:rPr lang="en-US" sz="1400" dirty="0"/>
              <a:t>ing procedure, (some of) the context related to a non-AP MLD is exchanged between AP MLDs such that the data exchange context is preserved</a:t>
            </a:r>
          </a:p>
          <a:p>
            <a:pPr marL="457200" lvl="1" indent="0">
              <a:buNone/>
            </a:pPr>
            <a:endParaRPr lang="en-US" sz="1600" dirty="0"/>
          </a:p>
          <a:p>
            <a:r>
              <a:rPr lang="en-US" sz="1800" b="0" dirty="0"/>
              <a:t>In this submission, we discuss and propose:</a:t>
            </a:r>
          </a:p>
          <a:p>
            <a:pPr lvl="1"/>
            <a:r>
              <a:rPr lang="en-US" sz="1600" dirty="0"/>
              <a:t>High-level requirements for UHR seamless roaming</a:t>
            </a:r>
          </a:p>
          <a:p>
            <a:pPr lvl="1"/>
            <a:r>
              <a:rPr lang="en-US" sz="1600" dirty="0"/>
              <a:t>A description of new capabilities to achieve these requirements</a:t>
            </a:r>
          </a:p>
          <a:p>
            <a:pPr lvl="1"/>
            <a:r>
              <a:rPr lang="en-US" sz="1600" dirty="0"/>
              <a:t>Security framework requirements</a:t>
            </a:r>
          </a:p>
          <a:p>
            <a:pPr lvl="2"/>
            <a:r>
              <a:rPr lang="en-US" sz="1400" dirty="0"/>
              <a:t>with a caution against some alternative proposals to share encryption keys cross multiple AP MLDs</a:t>
            </a:r>
          </a:p>
          <a:p>
            <a:pPr lvl="1"/>
            <a:r>
              <a:rPr lang="en-US" sz="1600" dirty="0"/>
              <a:t>Baseline roaming performance and focus for enhancements</a:t>
            </a:r>
          </a:p>
        </p:txBody>
      </p:sp>
    </p:spTree>
    <p:extLst>
      <p:ext uri="{BB962C8B-B14F-4D97-AF65-F5344CB8AC3E}">
        <p14:creationId xmlns:p14="http://schemas.microsoft.com/office/powerpoint/2010/main" val="2848040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362A4-2862-B73B-01D8-884CB360CA25}"/>
            </a:ext>
          </a:extLst>
        </p:cNvPr>
        <p:cNvGrpSpPr/>
        <p:nvPr/>
      </p:nvGrpSpPr>
      <p:grpSpPr>
        <a:xfrm>
          <a:off x="0" y="0"/>
          <a:ext cx="0" cy="0"/>
          <a:chOff x="0" y="0"/>
          <a:chExt cx="0" cy="0"/>
        </a:xfrm>
      </p:grpSpPr>
      <p:cxnSp>
        <p:nvCxnSpPr>
          <p:cNvPr id="50" name="Straight Arrow Connector 49">
            <a:extLst>
              <a:ext uri="{FF2B5EF4-FFF2-40B4-BE49-F238E27FC236}">
                <a16:creationId xmlns:a16="http://schemas.microsoft.com/office/drawing/2014/main" id="{52F2EF28-5C61-2436-65A7-8E2707F397BD}"/>
              </a:ext>
            </a:extLst>
          </p:cNvPr>
          <p:cNvCxnSpPr>
            <a:cxnSpLocks/>
          </p:cNvCxnSpPr>
          <p:nvPr/>
        </p:nvCxnSpPr>
        <p:spPr>
          <a:xfrm>
            <a:off x="7467600" y="3178152"/>
            <a:ext cx="0" cy="1364097"/>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1F4D6EC3-F29C-A9DD-D988-FF9531EE7344}"/>
              </a:ext>
            </a:extLst>
          </p:cNvPr>
          <p:cNvSpPr>
            <a:spLocks noGrp="1"/>
          </p:cNvSpPr>
          <p:nvPr>
            <p:ph type="dt" sz="half" idx="10"/>
          </p:nvPr>
        </p:nvSpPr>
        <p:spPr>
          <a:xfrm>
            <a:off x="696913" y="332601"/>
            <a:ext cx="968214" cy="276999"/>
          </a:xfrm>
        </p:spPr>
        <p:txBody>
          <a:bodyPr/>
          <a:lstStyle/>
          <a:p>
            <a:r>
              <a:rPr lang="en-US" dirty="0"/>
              <a:t>May 2024</a:t>
            </a:r>
          </a:p>
        </p:txBody>
      </p:sp>
      <p:sp>
        <p:nvSpPr>
          <p:cNvPr id="5" name="Footer Placeholder 4">
            <a:extLst>
              <a:ext uri="{FF2B5EF4-FFF2-40B4-BE49-F238E27FC236}">
                <a16:creationId xmlns:a16="http://schemas.microsoft.com/office/drawing/2014/main" id="{BC38C4CB-117A-6BE1-F3AB-0D202A4063C4}"/>
              </a:ext>
            </a:extLst>
          </p:cNvPr>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2964C422-694D-1B9A-A986-31B0E114738E}"/>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PTK derivation – concerns with “PTK sharing” (6)</a:t>
            </a:r>
            <a:endParaRPr lang="en-US" u="sng" dirty="0"/>
          </a:p>
        </p:txBody>
      </p:sp>
      <p:cxnSp>
        <p:nvCxnSpPr>
          <p:cNvPr id="11" name="Straight Connector 10">
            <a:extLst>
              <a:ext uri="{FF2B5EF4-FFF2-40B4-BE49-F238E27FC236}">
                <a16:creationId xmlns:a16="http://schemas.microsoft.com/office/drawing/2014/main" id="{0ED2B344-ECDA-04A1-A118-4B4C295BFE6B}"/>
              </a:ext>
            </a:extLst>
          </p:cNvPr>
          <p:cNvCxnSpPr>
            <a:cxnSpLocks/>
          </p:cNvCxnSpPr>
          <p:nvPr/>
        </p:nvCxnSpPr>
        <p:spPr>
          <a:xfrm flipV="1">
            <a:off x="5668430" y="3876578"/>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8249192-B5E4-1DA2-CDFC-D5F463271A37}"/>
              </a:ext>
            </a:extLst>
          </p:cNvPr>
          <p:cNvCxnSpPr>
            <a:cxnSpLocks/>
          </p:cNvCxnSpPr>
          <p:nvPr/>
        </p:nvCxnSpPr>
        <p:spPr>
          <a:xfrm flipV="1">
            <a:off x="5668430" y="3208980"/>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D1EEE0C-97A4-1910-BE4E-1FCA6FF96C42}"/>
              </a:ext>
            </a:extLst>
          </p:cNvPr>
          <p:cNvCxnSpPr>
            <a:cxnSpLocks/>
          </p:cNvCxnSpPr>
          <p:nvPr/>
        </p:nvCxnSpPr>
        <p:spPr>
          <a:xfrm flipV="1">
            <a:off x="5647488" y="4537571"/>
            <a:ext cx="3062881" cy="13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25C577C-DE68-4334-2487-7F925AF505CD}"/>
              </a:ext>
            </a:extLst>
          </p:cNvPr>
          <p:cNvCxnSpPr>
            <a:cxnSpLocks/>
          </p:cNvCxnSpPr>
          <p:nvPr/>
        </p:nvCxnSpPr>
        <p:spPr>
          <a:xfrm flipV="1">
            <a:off x="6553200" y="3225368"/>
            <a:ext cx="0" cy="64843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00F2F10C-4858-89D6-1BF3-30D1645CEFA8}"/>
              </a:ext>
            </a:extLst>
          </p:cNvPr>
          <p:cNvSpPr txBox="1"/>
          <p:nvPr/>
        </p:nvSpPr>
        <p:spPr>
          <a:xfrm>
            <a:off x="4520989" y="3713317"/>
            <a:ext cx="144373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70F1B41D-86B7-CC97-5983-23B7ABB258BF}"/>
              </a:ext>
            </a:extLst>
          </p:cNvPr>
          <p:cNvSpPr txBox="1"/>
          <p:nvPr/>
        </p:nvSpPr>
        <p:spPr>
          <a:xfrm>
            <a:off x="4738000" y="3094016"/>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4AACF9C9-234F-E200-FE18-BB995B3F177C}"/>
              </a:ext>
            </a:extLst>
          </p:cNvPr>
          <p:cNvSpPr txBox="1"/>
          <p:nvPr/>
        </p:nvSpPr>
        <p:spPr>
          <a:xfrm>
            <a:off x="4744910" y="4343788"/>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sp>
        <p:nvSpPr>
          <p:cNvPr id="27" name="Right Arrow 26">
            <a:extLst>
              <a:ext uri="{FF2B5EF4-FFF2-40B4-BE49-F238E27FC236}">
                <a16:creationId xmlns:a16="http://schemas.microsoft.com/office/drawing/2014/main" id="{E4E7C9E7-C7F7-D307-DB8C-D270C5AA363D}"/>
              </a:ext>
            </a:extLst>
          </p:cNvPr>
          <p:cNvSpPr/>
          <p:nvPr/>
        </p:nvSpPr>
        <p:spPr>
          <a:xfrm>
            <a:off x="5653651" y="4263504"/>
            <a:ext cx="92574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7" name="Straight Connector 46">
            <a:extLst>
              <a:ext uri="{FF2B5EF4-FFF2-40B4-BE49-F238E27FC236}">
                <a16:creationId xmlns:a16="http://schemas.microsoft.com/office/drawing/2014/main" id="{F1E49F93-58E0-FA7F-F07C-7576A13C45BF}"/>
              </a:ext>
            </a:extLst>
          </p:cNvPr>
          <p:cNvCxnSpPr>
            <a:cxnSpLocks/>
          </p:cNvCxnSpPr>
          <p:nvPr/>
        </p:nvCxnSpPr>
        <p:spPr>
          <a:xfrm flipV="1">
            <a:off x="5654546" y="2729873"/>
            <a:ext cx="3048763" cy="1828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48" name="TextBox 8">
            <a:extLst>
              <a:ext uri="{FF2B5EF4-FFF2-40B4-BE49-F238E27FC236}">
                <a16:creationId xmlns:a16="http://schemas.microsoft.com/office/drawing/2014/main" id="{A22899B5-CF42-A0F6-7E65-38FF18D0301B}"/>
              </a:ext>
            </a:extLst>
          </p:cNvPr>
          <p:cNvSpPr txBox="1"/>
          <p:nvPr/>
        </p:nvSpPr>
        <p:spPr>
          <a:xfrm>
            <a:off x="4419600" y="2587441"/>
            <a:ext cx="14889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Switch (on DS)</a:t>
            </a:r>
          </a:p>
        </p:txBody>
      </p:sp>
      <p:cxnSp>
        <p:nvCxnSpPr>
          <p:cNvPr id="49" name="Straight Arrow Connector 48">
            <a:extLst>
              <a:ext uri="{FF2B5EF4-FFF2-40B4-BE49-F238E27FC236}">
                <a16:creationId xmlns:a16="http://schemas.microsoft.com/office/drawing/2014/main" id="{6D54AC8E-4756-FA58-D22E-9CB83E07C335}"/>
              </a:ext>
            </a:extLst>
          </p:cNvPr>
          <p:cNvCxnSpPr>
            <a:cxnSpLocks/>
          </p:cNvCxnSpPr>
          <p:nvPr/>
        </p:nvCxnSpPr>
        <p:spPr>
          <a:xfrm flipV="1">
            <a:off x="6850638" y="2715627"/>
            <a:ext cx="6676" cy="1123896"/>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4" name="Right Arrow 63">
            <a:extLst>
              <a:ext uri="{FF2B5EF4-FFF2-40B4-BE49-F238E27FC236}">
                <a16:creationId xmlns:a16="http://schemas.microsoft.com/office/drawing/2014/main" id="{29695096-134F-0A7E-E1C2-C3501A82D59E}"/>
              </a:ext>
            </a:extLst>
          </p:cNvPr>
          <p:cNvSpPr/>
          <p:nvPr/>
        </p:nvSpPr>
        <p:spPr>
          <a:xfrm>
            <a:off x="5663730" y="3871579"/>
            <a:ext cx="998513"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6" name="Rounded Rectangle 75">
            <a:extLst>
              <a:ext uri="{FF2B5EF4-FFF2-40B4-BE49-F238E27FC236}">
                <a16:creationId xmlns:a16="http://schemas.microsoft.com/office/drawing/2014/main" id="{35E7D4BA-DDB7-0492-3BF2-7DD5A3D7B8F1}"/>
              </a:ext>
            </a:extLst>
          </p:cNvPr>
          <p:cNvSpPr/>
          <p:nvPr/>
        </p:nvSpPr>
        <p:spPr bwMode="auto">
          <a:xfrm>
            <a:off x="5675755" y="4507143"/>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0</a:t>
            </a:r>
          </a:p>
        </p:txBody>
      </p:sp>
      <p:cxnSp>
        <p:nvCxnSpPr>
          <p:cNvPr id="121" name="Straight Arrow Connector 120">
            <a:extLst>
              <a:ext uri="{FF2B5EF4-FFF2-40B4-BE49-F238E27FC236}">
                <a16:creationId xmlns:a16="http://schemas.microsoft.com/office/drawing/2014/main" id="{31777EA5-967A-D080-A8DE-46C6E2EB143C}"/>
              </a:ext>
            </a:extLst>
          </p:cNvPr>
          <p:cNvCxnSpPr>
            <a:cxnSpLocks/>
          </p:cNvCxnSpPr>
          <p:nvPr/>
        </p:nvCxnSpPr>
        <p:spPr>
          <a:xfrm>
            <a:off x="7315200" y="3868875"/>
            <a:ext cx="0" cy="69910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23" name="Rounded Rectangle 122">
            <a:extLst>
              <a:ext uri="{FF2B5EF4-FFF2-40B4-BE49-F238E27FC236}">
                <a16:creationId xmlns:a16="http://schemas.microsoft.com/office/drawing/2014/main" id="{7DB66922-7FCF-4E06-8E4C-3A1E298ED2B4}"/>
              </a:ext>
            </a:extLst>
          </p:cNvPr>
          <p:cNvSpPr/>
          <p:nvPr/>
        </p:nvSpPr>
        <p:spPr bwMode="auto">
          <a:xfrm>
            <a:off x="6295778" y="4492885"/>
            <a:ext cx="3813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500000</a:t>
            </a:r>
          </a:p>
        </p:txBody>
      </p:sp>
      <p:cxnSp>
        <p:nvCxnSpPr>
          <p:cNvPr id="144" name="Straight Arrow Connector 143">
            <a:extLst>
              <a:ext uri="{FF2B5EF4-FFF2-40B4-BE49-F238E27FC236}">
                <a16:creationId xmlns:a16="http://schemas.microsoft.com/office/drawing/2014/main" id="{A704BBF6-D15A-48AD-05CF-D3D69A8A4BE1}"/>
              </a:ext>
            </a:extLst>
          </p:cNvPr>
          <p:cNvCxnSpPr>
            <a:cxnSpLocks/>
          </p:cNvCxnSpPr>
          <p:nvPr/>
        </p:nvCxnSpPr>
        <p:spPr>
          <a:xfrm>
            <a:off x="6858000" y="3241087"/>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69" name="Content Placeholder 2">
            <a:extLst>
              <a:ext uri="{FF2B5EF4-FFF2-40B4-BE49-F238E27FC236}">
                <a16:creationId xmlns:a16="http://schemas.microsoft.com/office/drawing/2014/main" id="{8B11F033-89F9-AD9F-07DF-44E6B597EB75}"/>
              </a:ext>
            </a:extLst>
          </p:cNvPr>
          <p:cNvSpPr txBox="1">
            <a:spLocks/>
          </p:cNvSpPr>
          <p:nvPr/>
        </p:nvSpPr>
        <p:spPr bwMode="auto">
          <a:xfrm>
            <a:off x="-384827" y="1524000"/>
            <a:ext cx="4776081" cy="4616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Nonce reuse fragility: Example (2)</a:t>
            </a:r>
          </a:p>
          <a:p>
            <a:pPr lvl="2"/>
            <a:r>
              <a:rPr lang="en-US" sz="1200" kern="0" dirty="0"/>
              <a:t>“Incomplete roam state”</a:t>
            </a:r>
          </a:p>
          <a:p>
            <a:pPr lvl="2"/>
            <a:r>
              <a:rPr lang="en-US" sz="1200" kern="0" dirty="0"/>
              <a:t>Non-AP MLD communicates with AP MLD1 for a while</a:t>
            </a:r>
          </a:p>
          <a:p>
            <a:pPr lvl="2"/>
            <a:r>
              <a:rPr lang="en-US" kern="0" dirty="0"/>
              <a:t>Non-AP MLD </a:t>
            </a:r>
            <a:r>
              <a:rPr lang="en-US" sz="1200" kern="0" dirty="0"/>
              <a:t>initiates roam by signaling </a:t>
            </a:r>
            <a:r>
              <a:rPr lang="en-US" kern="0" dirty="0"/>
              <a:t>to Target</a:t>
            </a:r>
            <a:r>
              <a:rPr lang="en-US" sz="1200" kern="0" dirty="0"/>
              <a:t> AP MLD (AP MLD2)</a:t>
            </a:r>
          </a:p>
          <a:p>
            <a:pPr lvl="2"/>
            <a:r>
              <a:rPr lang="en-US" kern="0" dirty="0"/>
              <a:t>AP MLD2 requests CX from Serving AP MLD1, which responds successfully</a:t>
            </a:r>
          </a:p>
          <a:p>
            <a:pPr lvl="2"/>
            <a:r>
              <a:rPr lang="en-US" kern="0" dirty="0"/>
              <a:t>However, the response message from Target AP (MLD2) is not received by non-AP MLD since it has temporarily moved out of coverage</a:t>
            </a:r>
          </a:p>
          <a:p>
            <a:pPr lvl="2"/>
            <a:r>
              <a:rPr lang="en-US" kern="0" dirty="0"/>
              <a:t>Non-AP MLD now moves back into coverage of AP MLD1 and tries to communicate with it; however since the CX transfer already occurred with AP MLD2, AP MLD1 is no longer exchanging (class 3) frames with the non-AP MLD. When non-AP MLD detects this, it attempts to roam back to non-AP MLD1 by sending message to AP MLD1</a:t>
            </a:r>
          </a:p>
          <a:p>
            <a:pPr lvl="2"/>
            <a:r>
              <a:rPr lang="en-US" kern="0" dirty="0"/>
              <a:t>Since AP MLD2 did not receive Ack from non-AP MLD, it dropped the CX it previously received. So when AP MLD1 requests the CX, it (incorrectly) responds with an arbitrary PN value (e.g. 0, 0+N, </a:t>
            </a:r>
            <a:r>
              <a:rPr lang="en-US" kern="0" dirty="0" err="1"/>
              <a:t>etc</a:t>
            </a:r>
            <a:r>
              <a:rPr lang="en-US" kern="0" dirty="0"/>
              <a:t>)</a:t>
            </a:r>
          </a:p>
          <a:p>
            <a:pPr lvl="2"/>
            <a:r>
              <a:rPr lang="en-US" kern="0" dirty="0"/>
              <a:t>AP MLD1 now sends packets starting from the arbitrary PN value, resulting in nonce reuse if it is less than 500000</a:t>
            </a:r>
            <a:endParaRPr lang="en-US" sz="1200" kern="0" dirty="0"/>
          </a:p>
        </p:txBody>
      </p:sp>
      <p:sp>
        <p:nvSpPr>
          <p:cNvPr id="172" name="TextBox 171">
            <a:extLst>
              <a:ext uri="{FF2B5EF4-FFF2-40B4-BE49-F238E27FC236}">
                <a16:creationId xmlns:a16="http://schemas.microsoft.com/office/drawing/2014/main" id="{46725F21-398E-5BA6-022D-11AE3F0B271C}"/>
              </a:ext>
            </a:extLst>
          </p:cNvPr>
          <p:cNvSpPr txBox="1"/>
          <p:nvPr/>
        </p:nvSpPr>
        <p:spPr>
          <a:xfrm>
            <a:off x="4191000" y="2105568"/>
            <a:ext cx="1213088" cy="338554"/>
          </a:xfrm>
          <a:prstGeom prst="rect">
            <a:avLst/>
          </a:prstGeom>
          <a:noFill/>
        </p:spPr>
        <p:txBody>
          <a:bodyPr wrap="square" rtlCol="0">
            <a:spAutoFit/>
          </a:bodyPr>
          <a:lstStyle/>
          <a:p>
            <a:pPr algn="r"/>
            <a:r>
              <a:rPr lang="en-US" sz="800" dirty="0" err="1"/>
              <a:t>AddLinkReq</a:t>
            </a:r>
            <a:r>
              <a:rPr lang="en-US" sz="800" dirty="0"/>
              <a:t>(MLD2)</a:t>
            </a:r>
          </a:p>
          <a:p>
            <a:pPr algn="r"/>
            <a:r>
              <a:rPr lang="en-US" sz="800" dirty="0" err="1"/>
              <a:t>DelLinkReq</a:t>
            </a:r>
            <a:r>
              <a:rPr lang="en-US" sz="800" dirty="0"/>
              <a:t>(MLD1)</a:t>
            </a:r>
          </a:p>
        </p:txBody>
      </p:sp>
      <p:sp>
        <p:nvSpPr>
          <p:cNvPr id="174" name="TextBox 173">
            <a:extLst>
              <a:ext uri="{FF2B5EF4-FFF2-40B4-BE49-F238E27FC236}">
                <a16:creationId xmlns:a16="http://schemas.microsoft.com/office/drawing/2014/main" id="{F45A7547-99C5-9A68-610B-CA4BCB1DA95C}"/>
              </a:ext>
            </a:extLst>
          </p:cNvPr>
          <p:cNvSpPr txBox="1"/>
          <p:nvPr/>
        </p:nvSpPr>
        <p:spPr>
          <a:xfrm>
            <a:off x="5123945" y="1974161"/>
            <a:ext cx="1505455" cy="461665"/>
          </a:xfrm>
          <a:prstGeom prst="rect">
            <a:avLst/>
          </a:prstGeom>
          <a:noFill/>
        </p:spPr>
        <p:txBody>
          <a:bodyPr wrap="square" rtlCol="0">
            <a:spAutoFit/>
          </a:bodyPr>
          <a:lstStyle/>
          <a:p>
            <a:pPr algn="ctr"/>
            <a:r>
              <a:rPr lang="en-US" sz="800" dirty="0"/>
              <a:t>TUN{</a:t>
            </a:r>
            <a:r>
              <a:rPr lang="en-US" sz="800" dirty="0" err="1"/>
              <a:t>DelLinkReq</a:t>
            </a:r>
            <a:r>
              <a:rPr lang="en-US" sz="800" dirty="0"/>
              <a:t>(MLD1)}</a:t>
            </a:r>
          </a:p>
          <a:p>
            <a:pPr algn="ctr"/>
            <a:r>
              <a:rPr lang="en-US" sz="800" dirty="0" err="1"/>
              <a:t>CXReq</a:t>
            </a:r>
            <a:endParaRPr lang="en-US" sz="800" dirty="0"/>
          </a:p>
          <a:p>
            <a:pPr algn="ctr"/>
            <a:r>
              <a:rPr lang="en-US" sz="800" dirty="0" err="1"/>
              <a:t>RoamID</a:t>
            </a:r>
            <a:r>
              <a:rPr lang="en-US" sz="800" dirty="0"/>
              <a:t>=1</a:t>
            </a:r>
          </a:p>
        </p:txBody>
      </p:sp>
      <p:sp>
        <p:nvSpPr>
          <p:cNvPr id="176" name="TextBox 175">
            <a:extLst>
              <a:ext uri="{FF2B5EF4-FFF2-40B4-BE49-F238E27FC236}">
                <a16:creationId xmlns:a16="http://schemas.microsoft.com/office/drawing/2014/main" id="{1100D2B4-E745-5784-2A2B-8F51D27B86A9}"/>
              </a:ext>
            </a:extLst>
          </p:cNvPr>
          <p:cNvSpPr txBox="1"/>
          <p:nvPr/>
        </p:nvSpPr>
        <p:spPr>
          <a:xfrm>
            <a:off x="4501473" y="4945979"/>
            <a:ext cx="2579149" cy="461665"/>
          </a:xfrm>
          <a:prstGeom prst="rect">
            <a:avLst/>
          </a:prstGeom>
          <a:noFill/>
        </p:spPr>
        <p:txBody>
          <a:bodyPr wrap="square" rtlCol="0">
            <a:spAutoFit/>
          </a:bodyPr>
          <a:lstStyle/>
          <a:p>
            <a:pPr algn="ctr"/>
            <a:r>
              <a:rPr lang="en-US" sz="800" dirty="0"/>
              <a:t>TUN{</a:t>
            </a:r>
            <a:r>
              <a:rPr lang="en-US" sz="800" dirty="0" err="1"/>
              <a:t>DelLinkResp</a:t>
            </a:r>
            <a:r>
              <a:rPr lang="en-US" sz="800" dirty="0"/>
              <a:t>(MLD1, SUCCESS)}</a:t>
            </a:r>
          </a:p>
          <a:p>
            <a:pPr algn="ctr"/>
            <a:r>
              <a:rPr lang="en-US" sz="800" dirty="0"/>
              <a:t>CX(PN=50000+N)</a:t>
            </a:r>
          </a:p>
          <a:p>
            <a:pPr algn="ctr"/>
            <a:r>
              <a:rPr lang="en-US" sz="800" dirty="0" err="1"/>
              <a:t>RoamID</a:t>
            </a:r>
            <a:r>
              <a:rPr lang="en-US" sz="800" dirty="0"/>
              <a:t>=1</a:t>
            </a:r>
          </a:p>
        </p:txBody>
      </p:sp>
      <p:sp>
        <p:nvSpPr>
          <p:cNvPr id="178" name="TextBox 177">
            <a:extLst>
              <a:ext uri="{FF2B5EF4-FFF2-40B4-BE49-F238E27FC236}">
                <a16:creationId xmlns:a16="http://schemas.microsoft.com/office/drawing/2014/main" id="{99E773C2-32E7-E0B4-D258-C46B6D3A4E05}"/>
              </a:ext>
            </a:extLst>
          </p:cNvPr>
          <p:cNvSpPr txBox="1"/>
          <p:nvPr/>
        </p:nvSpPr>
        <p:spPr>
          <a:xfrm>
            <a:off x="7461741" y="2248327"/>
            <a:ext cx="1832778" cy="338554"/>
          </a:xfrm>
          <a:prstGeom prst="rect">
            <a:avLst/>
          </a:prstGeom>
          <a:noFill/>
        </p:spPr>
        <p:txBody>
          <a:bodyPr wrap="square" rtlCol="0">
            <a:spAutoFit/>
          </a:bodyPr>
          <a:lstStyle/>
          <a:p>
            <a:pPr algn="ctr"/>
            <a:r>
              <a:rPr lang="en-US" sz="800" dirty="0" err="1"/>
              <a:t>AddLinkResp</a:t>
            </a:r>
            <a:r>
              <a:rPr lang="en-US" sz="800" dirty="0"/>
              <a:t>(MLD1, SUCCESS)</a:t>
            </a:r>
          </a:p>
          <a:p>
            <a:pPr algn="ctr"/>
            <a:r>
              <a:rPr lang="en-US" sz="800" dirty="0" err="1"/>
              <a:t>DelLinkResp</a:t>
            </a:r>
            <a:r>
              <a:rPr lang="en-US" sz="800" dirty="0"/>
              <a:t>(MLD2, SUCCESS)</a:t>
            </a:r>
          </a:p>
        </p:txBody>
      </p:sp>
      <p:cxnSp>
        <p:nvCxnSpPr>
          <p:cNvPr id="194" name="Straight Arrow Connector 193">
            <a:extLst>
              <a:ext uri="{FF2B5EF4-FFF2-40B4-BE49-F238E27FC236}">
                <a16:creationId xmlns:a16="http://schemas.microsoft.com/office/drawing/2014/main" id="{895CFD8E-3997-AC99-7432-900C2B4E082E}"/>
              </a:ext>
            </a:extLst>
          </p:cNvPr>
          <p:cNvCxnSpPr>
            <a:cxnSpLocks/>
            <a:stCxn id="8" idx="2"/>
          </p:cNvCxnSpPr>
          <p:nvPr/>
        </p:nvCxnSpPr>
        <p:spPr bwMode="auto">
          <a:xfrm>
            <a:off x="7112954" y="2341452"/>
            <a:ext cx="167167" cy="149764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0" name="Straight Arrow Connector 199">
            <a:extLst>
              <a:ext uri="{FF2B5EF4-FFF2-40B4-BE49-F238E27FC236}">
                <a16:creationId xmlns:a16="http://schemas.microsoft.com/office/drawing/2014/main" id="{C9E44342-B03B-49B3-3FF5-4B529CA0F5FE}"/>
              </a:ext>
            </a:extLst>
          </p:cNvPr>
          <p:cNvCxnSpPr>
            <a:cxnSpLocks/>
          </p:cNvCxnSpPr>
          <p:nvPr/>
        </p:nvCxnSpPr>
        <p:spPr bwMode="auto">
          <a:xfrm>
            <a:off x="5281098" y="2430189"/>
            <a:ext cx="1205350" cy="7082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6" name="Straight Arrow Connector 205">
            <a:extLst>
              <a:ext uri="{FF2B5EF4-FFF2-40B4-BE49-F238E27FC236}">
                <a16:creationId xmlns:a16="http://schemas.microsoft.com/office/drawing/2014/main" id="{8060B623-1DA0-568B-BE58-2B10F6FAE0C0}"/>
              </a:ext>
            </a:extLst>
          </p:cNvPr>
          <p:cNvCxnSpPr>
            <a:cxnSpLocks/>
          </p:cNvCxnSpPr>
          <p:nvPr/>
        </p:nvCxnSpPr>
        <p:spPr bwMode="auto">
          <a:xfrm flipV="1">
            <a:off x="5775526" y="4633448"/>
            <a:ext cx="1006274" cy="34727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 name="Right Arrow 1">
            <a:extLst>
              <a:ext uri="{FF2B5EF4-FFF2-40B4-BE49-F238E27FC236}">
                <a16:creationId xmlns:a16="http://schemas.microsoft.com/office/drawing/2014/main" id="{DDFC60C8-AA94-1171-1A81-D6A62FAC2BD0}"/>
              </a:ext>
            </a:extLst>
          </p:cNvPr>
          <p:cNvSpPr/>
          <p:nvPr/>
        </p:nvSpPr>
        <p:spPr>
          <a:xfrm>
            <a:off x="7581851" y="4258536"/>
            <a:ext cx="92574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Rounded Rectangle 2">
            <a:extLst>
              <a:ext uri="{FF2B5EF4-FFF2-40B4-BE49-F238E27FC236}">
                <a16:creationId xmlns:a16="http://schemas.microsoft.com/office/drawing/2014/main" id="{8606F072-2407-A617-6802-BD78643FC800}"/>
              </a:ext>
            </a:extLst>
          </p:cNvPr>
          <p:cNvSpPr/>
          <p:nvPr/>
        </p:nvSpPr>
        <p:spPr bwMode="auto">
          <a:xfrm>
            <a:off x="7607116" y="4463460"/>
            <a:ext cx="393884"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100+N</a:t>
            </a:r>
          </a:p>
        </p:txBody>
      </p:sp>
      <p:sp>
        <p:nvSpPr>
          <p:cNvPr id="9" name="Right Arrow 8">
            <a:extLst>
              <a:ext uri="{FF2B5EF4-FFF2-40B4-BE49-F238E27FC236}">
                <a16:creationId xmlns:a16="http://schemas.microsoft.com/office/drawing/2014/main" id="{DA3C3797-6E9E-C99C-5FCB-0AEFE3233A92}"/>
              </a:ext>
            </a:extLst>
          </p:cNvPr>
          <p:cNvSpPr/>
          <p:nvPr/>
        </p:nvSpPr>
        <p:spPr>
          <a:xfrm>
            <a:off x="7529319" y="3864971"/>
            <a:ext cx="929554"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6" name="Straight Arrow Connector 15">
            <a:extLst>
              <a:ext uri="{FF2B5EF4-FFF2-40B4-BE49-F238E27FC236}">
                <a16:creationId xmlns:a16="http://schemas.microsoft.com/office/drawing/2014/main" id="{A8CD5373-9020-9E1F-9943-3F05F7DE2B70}"/>
              </a:ext>
            </a:extLst>
          </p:cNvPr>
          <p:cNvCxnSpPr>
            <a:cxnSpLocks/>
          </p:cNvCxnSpPr>
          <p:nvPr/>
        </p:nvCxnSpPr>
        <p:spPr>
          <a:xfrm flipH="1" flipV="1">
            <a:off x="7379075" y="3208980"/>
            <a:ext cx="0" cy="13131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90440DC-1C96-1851-5B6F-B502E5241284}"/>
              </a:ext>
            </a:extLst>
          </p:cNvPr>
          <p:cNvCxnSpPr>
            <a:cxnSpLocks/>
            <a:stCxn id="174" idx="2"/>
          </p:cNvCxnSpPr>
          <p:nvPr/>
        </p:nvCxnSpPr>
        <p:spPr bwMode="auto">
          <a:xfrm>
            <a:off x="5876673" y="2435826"/>
            <a:ext cx="772575" cy="74232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grpSp>
        <p:nvGrpSpPr>
          <p:cNvPr id="32" name="Group 31">
            <a:extLst>
              <a:ext uri="{FF2B5EF4-FFF2-40B4-BE49-F238E27FC236}">
                <a16:creationId xmlns:a16="http://schemas.microsoft.com/office/drawing/2014/main" id="{A496A185-E8E1-0EB3-9F23-E04ACE980DC9}"/>
              </a:ext>
            </a:extLst>
          </p:cNvPr>
          <p:cNvGrpSpPr/>
          <p:nvPr/>
        </p:nvGrpSpPr>
        <p:grpSpPr>
          <a:xfrm>
            <a:off x="6773288" y="3480961"/>
            <a:ext cx="165600" cy="183819"/>
            <a:chOff x="7027211" y="5337293"/>
            <a:chExt cx="165600" cy="183819"/>
          </a:xfrm>
        </p:grpSpPr>
        <p:cxnSp>
          <p:nvCxnSpPr>
            <p:cNvPr id="216" name="Straight Arrow Connector 215">
              <a:extLst>
                <a:ext uri="{FF2B5EF4-FFF2-40B4-BE49-F238E27FC236}">
                  <a16:creationId xmlns:a16="http://schemas.microsoft.com/office/drawing/2014/main" id="{56EAA2AF-46BD-915E-BB65-00B1CA8FDE36}"/>
                </a:ext>
              </a:extLst>
            </p:cNvPr>
            <p:cNvCxnSpPr>
              <a:cxnSpLocks/>
            </p:cNvCxnSpPr>
            <p:nvPr/>
          </p:nvCxnSpPr>
          <p:spPr>
            <a:xfrm flipH="1" flipV="1">
              <a:off x="7027211" y="5337293"/>
              <a:ext cx="165600" cy="183819"/>
            </a:xfrm>
            <a:prstGeom prst="straightConnector1">
              <a:avLst/>
            </a:prstGeom>
            <a:ln w="47625">
              <a:solidFill>
                <a:srgbClr val="FF0000"/>
              </a:solidFill>
              <a:prstDash val="solid"/>
              <a:tailEnd type="non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94DAD28D-BDB2-578F-54A6-20F79A6EDEFF}"/>
                </a:ext>
              </a:extLst>
            </p:cNvPr>
            <p:cNvCxnSpPr>
              <a:cxnSpLocks/>
            </p:cNvCxnSpPr>
            <p:nvPr/>
          </p:nvCxnSpPr>
          <p:spPr>
            <a:xfrm flipH="1">
              <a:off x="7036100" y="5346122"/>
              <a:ext cx="156711" cy="166162"/>
            </a:xfrm>
            <a:prstGeom prst="straightConnector1">
              <a:avLst/>
            </a:prstGeom>
            <a:ln w="47625">
              <a:solidFill>
                <a:srgbClr val="FF0000"/>
              </a:solidFill>
              <a:prstDash val="solid"/>
              <a:tailEnd type="none"/>
            </a:ln>
          </p:spPr>
          <p:style>
            <a:lnRef idx="2">
              <a:schemeClr val="accent1"/>
            </a:lnRef>
            <a:fillRef idx="0">
              <a:schemeClr val="accent1"/>
            </a:fillRef>
            <a:effectRef idx="1">
              <a:schemeClr val="accent1"/>
            </a:effectRef>
            <a:fontRef idx="minor">
              <a:schemeClr val="tx1"/>
            </a:fontRef>
          </p:style>
        </p:cxnSp>
      </p:grpSp>
      <p:cxnSp>
        <p:nvCxnSpPr>
          <p:cNvPr id="6" name="Straight Arrow Connector 5">
            <a:extLst>
              <a:ext uri="{FF2B5EF4-FFF2-40B4-BE49-F238E27FC236}">
                <a16:creationId xmlns:a16="http://schemas.microsoft.com/office/drawing/2014/main" id="{694A4D11-25E3-803F-F401-267F5BC9C174}"/>
              </a:ext>
            </a:extLst>
          </p:cNvPr>
          <p:cNvCxnSpPr>
            <a:cxnSpLocks/>
          </p:cNvCxnSpPr>
          <p:nvPr/>
        </p:nvCxnSpPr>
        <p:spPr>
          <a:xfrm>
            <a:off x="7543800" y="3216427"/>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7F4A08E-13A5-4C8B-9C3A-692D2EB787AD}"/>
              </a:ext>
            </a:extLst>
          </p:cNvPr>
          <p:cNvSpPr txBox="1"/>
          <p:nvPr/>
        </p:nvSpPr>
        <p:spPr>
          <a:xfrm>
            <a:off x="6506410" y="2002898"/>
            <a:ext cx="1213088" cy="338554"/>
          </a:xfrm>
          <a:prstGeom prst="rect">
            <a:avLst/>
          </a:prstGeom>
          <a:noFill/>
        </p:spPr>
        <p:txBody>
          <a:bodyPr wrap="square" rtlCol="0">
            <a:spAutoFit/>
          </a:bodyPr>
          <a:lstStyle/>
          <a:p>
            <a:pPr algn="r"/>
            <a:r>
              <a:rPr lang="en-US" sz="800" dirty="0" err="1"/>
              <a:t>AddLinkReq</a:t>
            </a:r>
            <a:r>
              <a:rPr lang="en-US" sz="800" dirty="0"/>
              <a:t>(MLD1)</a:t>
            </a:r>
          </a:p>
          <a:p>
            <a:pPr algn="r"/>
            <a:r>
              <a:rPr lang="en-US" sz="800" dirty="0" err="1"/>
              <a:t>DelLinkReq</a:t>
            </a:r>
            <a:r>
              <a:rPr lang="en-US" sz="800" dirty="0"/>
              <a:t>(MLD2)</a:t>
            </a:r>
          </a:p>
        </p:txBody>
      </p:sp>
      <p:sp>
        <p:nvSpPr>
          <p:cNvPr id="22" name="TextBox 21">
            <a:extLst>
              <a:ext uri="{FF2B5EF4-FFF2-40B4-BE49-F238E27FC236}">
                <a16:creationId xmlns:a16="http://schemas.microsoft.com/office/drawing/2014/main" id="{A426A065-E6D6-F3BC-B34D-77624437088C}"/>
              </a:ext>
            </a:extLst>
          </p:cNvPr>
          <p:cNvSpPr txBox="1"/>
          <p:nvPr/>
        </p:nvSpPr>
        <p:spPr>
          <a:xfrm>
            <a:off x="5759740" y="1781946"/>
            <a:ext cx="1832778" cy="215444"/>
          </a:xfrm>
          <a:prstGeom prst="rect">
            <a:avLst/>
          </a:prstGeom>
          <a:noFill/>
        </p:spPr>
        <p:txBody>
          <a:bodyPr wrap="square" rtlCol="0">
            <a:spAutoFit/>
          </a:bodyPr>
          <a:lstStyle/>
          <a:p>
            <a:pPr algn="ctr"/>
            <a:r>
              <a:rPr lang="en-US" sz="800" dirty="0" err="1"/>
              <a:t>AddLinkResp</a:t>
            </a:r>
            <a:r>
              <a:rPr lang="en-US" sz="800" dirty="0"/>
              <a:t>(MLD2, SUCCESS)</a:t>
            </a:r>
          </a:p>
        </p:txBody>
      </p:sp>
      <p:cxnSp>
        <p:nvCxnSpPr>
          <p:cNvPr id="33" name="Straight Arrow Connector 32">
            <a:extLst>
              <a:ext uri="{FF2B5EF4-FFF2-40B4-BE49-F238E27FC236}">
                <a16:creationId xmlns:a16="http://schemas.microsoft.com/office/drawing/2014/main" id="{6FAAE005-0443-BC9C-F9B9-60814DEC78B7}"/>
              </a:ext>
            </a:extLst>
          </p:cNvPr>
          <p:cNvCxnSpPr>
            <a:cxnSpLocks/>
            <a:stCxn id="22" idx="2"/>
          </p:cNvCxnSpPr>
          <p:nvPr/>
        </p:nvCxnSpPr>
        <p:spPr bwMode="auto">
          <a:xfrm>
            <a:off x="6676129" y="1997390"/>
            <a:ext cx="105671" cy="118076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39" name="TextBox 38">
            <a:extLst>
              <a:ext uri="{FF2B5EF4-FFF2-40B4-BE49-F238E27FC236}">
                <a16:creationId xmlns:a16="http://schemas.microsoft.com/office/drawing/2014/main" id="{339AE9BF-09CF-3A07-24D0-8002FBE02C33}"/>
              </a:ext>
            </a:extLst>
          </p:cNvPr>
          <p:cNvSpPr txBox="1"/>
          <p:nvPr/>
        </p:nvSpPr>
        <p:spPr>
          <a:xfrm>
            <a:off x="6406022" y="4945497"/>
            <a:ext cx="1662108" cy="461665"/>
          </a:xfrm>
          <a:prstGeom prst="rect">
            <a:avLst/>
          </a:prstGeom>
          <a:noFill/>
        </p:spPr>
        <p:txBody>
          <a:bodyPr wrap="square" rtlCol="0">
            <a:spAutoFit/>
          </a:bodyPr>
          <a:lstStyle/>
          <a:p>
            <a:pPr algn="ctr"/>
            <a:r>
              <a:rPr lang="en-US" sz="800" dirty="0"/>
              <a:t>TUN{</a:t>
            </a:r>
            <a:r>
              <a:rPr lang="en-US" sz="800" dirty="0" err="1"/>
              <a:t>DelLinkReq</a:t>
            </a:r>
            <a:r>
              <a:rPr lang="en-US" sz="800" dirty="0"/>
              <a:t>(MLD2)}</a:t>
            </a:r>
          </a:p>
          <a:p>
            <a:pPr algn="ctr"/>
            <a:r>
              <a:rPr lang="en-US" sz="800" dirty="0" err="1"/>
              <a:t>CXReq</a:t>
            </a:r>
            <a:endParaRPr lang="en-US" sz="800" dirty="0"/>
          </a:p>
          <a:p>
            <a:pPr algn="ctr"/>
            <a:r>
              <a:rPr lang="en-US" sz="800" dirty="0" err="1"/>
              <a:t>RoamID</a:t>
            </a:r>
            <a:r>
              <a:rPr lang="en-US" sz="800" dirty="0"/>
              <a:t>=2</a:t>
            </a:r>
          </a:p>
        </p:txBody>
      </p:sp>
      <p:sp>
        <p:nvSpPr>
          <p:cNvPr id="40" name="TextBox 39">
            <a:extLst>
              <a:ext uri="{FF2B5EF4-FFF2-40B4-BE49-F238E27FC236}">
                <a16:creationId xmlns:a16="http://schemas.microsoft.com/office/drawing/2014/main" id="{C8C5A26F-8081-161E-E3D7-DC4674ACC93A}"/>
              </a:ext>
            </a:extLst>
          </p:cNvPr>
          <p:cNvSpPr txBox="1"/>
          <p:nvPr/>
        </p:nvSpPr>
        <p:spPr>
          <a:xfrm>
            <a:off x="7703530" y="4961503"/>
            <a:ext cx="1490874" cy="584775"/>
          </a:xfrm>
          <a:prstGeom prst="rect">
            <a:avLst/>
          </a:prstGeom>
          <a:noFill/>
        </p:spPr>
        <p:txBody>
          <a:bodyPr wrap="square" rtlCol="0">
            <a:spAutoFit/>
          </a:bodyPr>
          <a:lstStyle/>
          <a:p>
            <a:pPr algn="ctr"/>
            <a:r>
              <a:rPr lang="en-US" sz="800" dirty="0"/>
              <a:t>TUN{</a:t>
            </a:r>
            <a:r>
              <a:rPr lang="en-US" sz="800" dirty="0" err="1"/>
              <a:t>DelLinkResp</a:t>
            </a:r>
            <a:r>
              <a:rPr lang="en-US" sz="800" dirty="0"/>
              <a:t>(MLD1, SUCCESS)}</a:t>
            </a:r>
          </a:p>
          <a:p>
            <a:pPr algn="ctr"/>
            <a:r>
              <a:rPr lang="en-US" sz="800" dirty="0"/>
              <a:t>CX(PN=0+N)</a:t>
            </a:r>
          </a:p>
          <a:p>
            <a:pPr algn="ctr"/>
            <a:r>
              <a:rPr lang="en-US" sz="800" dirty="0" err="1"/>
              <a:t>RoamID</a:t>
            </a:r>
            <a:r>
              <a:rPr lang="en-US" sz="800" dirty="0"/>
              <a:t>=2</a:t>
            </a:r>
          </a:p>
        </p:txBody>
      </p:sp>
      <p:cxnSp>
        <p:nvCxnSpPr>
          <p:cNvPr id="42" name="Straight Arrow Connector 41">
            <a:extLst>
              <a:ext uri="{FF2B5EF4-FFF2-40B4-BE49-F238E27FC236}">
                <a16:creationId xmlns:a16="http://schemas.microsoft.com/office/drawing/2014/main" id="{CDE47AAE-9736-A7FE-A1A0-829B458CCB3D}"/>
              </a:ext>
            </a:extLst>
          </p:cNvPr>
          <p:cNvCxnSpPr>
            <a:cxnSpLocks/>
          </p:cNvCxnSpPr>
          <p:nvPr/>
        </p:nvCxnSpPr>
        <p:spPr>
          <a:xfrm flipV="1">
            <a:off x="7551606" y="2729391"/>
            <a:ext cx="0" cy="1792067"/>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065E1E99-BDE2-6D21-7BD9-25BE2EFFD4B9}"/>
              </a:ext>
            </a:extLst>
          </p:cNvPr>
          <p:cNvCxnSpPr>
            <a:cxnSpLocks/>
            <a:stCxn id="39" idx="0"/>
          </p:cNvCxnSpPr>
          <p:nvPr/>
        </p:nvCxnSpPr>
        <p:spPr bwMode="auto">
          <a:xfrm flipV="1">
            <a:off x="7237076" y="4610525"/>
            <a:ext cx="141999" cy="33497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60" name="Straight Arrow Connector 59">
            <a:extLst>
              <a:ext uri="{FF2B5EF4-FFF2-40B4-BE49-F238E27FC236}">
                <a16:creationId xmlns:a16="http://schemas.microsoft.com/office/drawing/2014/main" id="{CC9692E4-F26E-A518-EA67-8603EDE57CE0}"/>
              </a:ext>
            </a:extLst>
          </p:cNvPr>
          <p:cNvCxnSpPr>
            <a:cxnSpLocks/>
          </p:cNvCxnSpPr>
          <p:nvPr/>
        </p:nvCxnSpPr>
        <p:spPr bwMode="auto">
          <a:xfrm flipH="1" flipV="1">
            <a:off x="7467600" y="4599382"/>
            <a:ext cx="910530" cy="35417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EF1B5DAE-5D7D-950A-C9A3-ABF435A3B5DC}"/>
              </a:ext>
            </a:extLst>
          </p:cNvPr>
          <p:cNvCxnSpPr>
            <a:cxnSpLocks/>
          </p:cNvCxnSpPr>
          <p:nvPr/>
        </p:nvCxnSpPr>
        <p:spPr>
          <a:xfrm>
            <a:off x="7467600" y="3241087"/>
            <a:ext cx="0" cy="129648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30B30E9E-C218-C6E5-D79D-60E8B58331AA}"/>
              </a:ext>
            </a:extLst>
          </p:cNvPr>
          <p:cNvCxnSpPr>
            <a:cxnSpLocks/>
            <a:endCxn id="123" idx="3"/>
          </p:cNvCxnSpPr>
          <p:nvPr/>
        </p:nvCxnSpPr>
        <p:spPr>
          <a:xfrm>
            <a:off x="6649248" y="3216427"/>
            <a:ext cx="0" cy="135414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8F5E9FBB-A3BA-9766-8554-A8AD8AC04260}"/>
              </a:ext>
            </a:extLst>
          </p:cNvPr>
          <p:cNvCxnSpPr>
            <a:cxnSpLocks/>
          </p:cNvCxnSpPr>
          <p:nvPr/>
        </p:nvCxnSpPr>
        <p:spPr>
          <a:xfrm flipV="1">
            <a:off x="6729536" y="3215945"/>
            <a:ext cx="8073" cy="1297383"/>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670FD28-5661-EBB6-1C5C-086CECFDF931}"/>
              </a:ext>
            </a:extLst>
          </p:cNvPr>
          <p:cNvCxnSpPr>
            <a:cxnSpLocks/>
          </p:cNvCxnSpPr>
          <p:nvPr/>
        </p:nvCxnSpPr>
        <p:spPr>
          <a:xfrm flipV="1">
            <a:off x="6733584" y="3216427"/>
            <a:ext cx="0" cy="132114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EF36643E-8585-9D36-7D2C-E2470848BAA7}"/>
              </a:ext>
            </a:extLst>
          </p:cNvPr>
          <p:cNvCxnSpPr>
            <a:cxnSpLocks/>
            <a:stCxn id="178" idx="2"/>
          </p:cNvCxnSpPr>
          <p:nvPr/>
        </p:nvCxnSpPr>
        <p:spPr bwMode="auto">
          <a:xfrm flipH="1">
            <a:off x="7576546" y="2586881"/>
            <a:ext cx="801584" cy="6783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4" name="Rectangle 6">
            <a:extLst>
              <a:ext uri="{FF2B5EF4-FFF2-40B4-BE49-F238E27FC236}">
                <a16:creationId xmlns:a16="http://schemas.microsoft.com/office/drawing/2014/main" id="{6BBFED44-9D1B-1E64-4577-A9F2D34CDD6C}"/>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20</a:t>
            </a:fld>
            <a:endParaRPr lang="en-US"/>
          </a:p>
        </p:txBody>
      </p:sp>
    </p:spTree>
    <p:extLst>
      <p:ext uri="{BB962C8B-B14F-4D97-AF65-F5344CB8AC3E}">
        <p14:creationId xmlns:p14="http://schemas.microsoft.com/office/powerpoint/2010/main" val="1490719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6" name="Straight Arrow Connector 215">
            <a:extLst>
              <a:ext uri="{FF2B5EF4-FFF2-40B4-BE49-F238E27FC236}">
                <a16:creationId xmlns:a16="http://schemas.microsoft.com/office/drawing/2014/main" id="{B157BBFF-F8D5-66CC-2098-18CD39DFEACA}"/>
              </a:ext>
            </a:extLst>
          </p:cNvPr>
          <p:cNvCxnSpPr>
            <a:cxnSpLocks/>
          </p:cNvCxnSpPr>
          <p:nvPr/>
        </p:nvCxnSpPr>
        <p:spPr>
          <a:xfrm flipH="1" flipV="1">
            <a:off x="6668152" y="4141057"/>
            <a:ext cx="0" cy="273012"/>
          </a:xfrm>
          <a:prstGeom prst="straightConnector1">
            <a:avLst/>
          </a:prstGeom>
          <a:ln>
            <a:solidFill>
              <a:srgbClr val="FF0000"/>
            </a:solidFill>
            <a:prstDash val="solid"/>
            <a:tailEnd type="none"/>
          </a:ln>
        </p:spPr>
        <p:style>
          <a:lnRef idx="2">
            <a:schemeClr val="accent1"/>
          </a:lnRef>
          <a:fillRef idx="0">
            <a:schemeClr val="accent1"/>
          </a:fillRef>
          <a:effectRef idx="1">
            <a:schemeClr val="accent1"/>
          </a:effectRef>
          <a:fontRef idx="minor">
            <a:schemeClr val="tx1"/>
          </a:fontRef>
        </p:style>
      </p:cxnSp>
      <p:cxnSp>
        <p:nvCxnSpPr>
          <p:cNvPr id="129" name="Straight Arrow Connector 128">
            <a:extLst>
              <a:ext uri="{FF2B5EF4-FFF2-40B4-BE49-F238E27FC236}">
                <a16:creationId xmlns:a16="http://schemas.microsoft.com/office/drawing/2014/main" id="{6E244775-6AE7-730E-9803-53C76B619D1A}"/>
              </a:ext>
            </a:extLst>
          </p:cNvPr>
          <p:cNvCxnSpPr>
            <a:cxnSpLocks/>
          </p:cNvCxnSpPr>
          <p:nvPr/>
        </p:nvCxnSpPr>
        <p:spPr>
          <a:xfrm flipV="1">
            <a:off x="8515799" y="3338131"/>
            <a:ext cx="0" cy="802926"/>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PTK derivation – concerns with “PTK sharing” (7)</a:t>
            </a:r>
            <a:endParaRPr lang="en-US" u="sng" dirty="0"/>
          </a:p>
        </p:txBody>
      </p:sp>
      <p:cxnSp>
        <p:nvCxnSpPr>
          <p:cNvPr id="11" name="Straight Connector 10">
            <a:extLst>
              <a:ext uri="{FF2B5EF4-FFF2-40B4-BE49-F238E27FC236}">
                <a16:creationId xmlns:a16="http://schemas.microsoft.com/office/drawing/2014/main" id="{0CB59CEF-EDF4-95DF-00E8-EB1DED7BC537}"/>
              </a:ext>
            </a:extLst>
          </p:cNvPr>
          <p:cNvCxnSpPr>
            <a:cxnSpLocks/>
          </p:cNvCxnSpPr>
          <p:nvPr/>
        </p:nvCxnSpPr>
        <p:spPr>
          <a:xfrm flipV="1">
            <a:off x="5668430" y="3876578"/>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BE8EDDA-270C-E860-F967-D029451E5CD1}"/>
              </a:ext>
            </a:extLst>
          </p:cNvPr>
          <p:cNvCxnSpPr>
            <a:cxnSpLocks/>
          </p:cNvCxnSpPr>
          <p:nvPr/>
        </p:nvCxnSpPr>
        <p:spPr>
          <a:xfrm flipV="1">
            <a:off x="5668430" y="3208980"/>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49D1D0-3B93-7111-E538-0562507A79FC}"/>
              </a:ext>
            </a:extLst>
          </p:cNvPr>
          <p:cNvCxnSpPr>
            <a:cxnSpLocks/>
          </p:cNvCxnSpPr>
          <p:nvPr/>
        </p:nvCxnSpPr>
        <p:spPr>
          <a:xfrm flipV="1">
            <a:off x="5647488" y="4537571"/>
            <a:ext cx="3062881" cy="13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DC3BF30-7533-6E9B-7679-B173B35677B8}"/>
              </a:ext>
            </a:extLst>
          </p:cNvPr>
          <p:cNvCxnSpPr>
            <a:cxnSpLocks/>
          </p:cNvCxnSpPr>
          <p:nvPr/>
        </p:nvCxnSpPr>
        <p:spPr>
          <a:xfrm flipV="1">
            <a:off x="6265360" y="3225368"/>
            <a:ext cx="0" cy="64843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68C5242C-8F9B-2B1B-CA57-DE9760B36E1D}"/>
              </a:ext>
            </a:extLst>
          </p:cNvPr>
          <p:cNvSpPr txBox="1"/>
          <p:nvPr/>
        </p:nvSpPr>
        <p:spPr>
          <a:xfrm>
            <a:off x="4520989" y="3713317"/>
            <a:ext cx="144373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DD49A7E4-0C77-2FD1-BB03-548F2737BDE2}"/>
              </a:ext>
            </a:extLst>
          </p:cNvPr>
          <p:cNvSpPr txBox="1"/>
          <p:nvPr/>
        </p:nvSpPr>
        <p:spPr>
          <a:xfrm>
            <a:off x="4738000" y="3094016"/>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73B524DC-139E-909D-9197-64229D0318CE}"/>
              </a:ext>
            </a:extLst>
          </p:cNvPr>
          <p:cNvSpPr txBox="1"/>
          <p:nvPr/>
        </p:nvSpPr>
        <p:spPr>
          <a:xfrm>
            <a:off x="4744910" y="4343788"/>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sp>
        <p:nvSpPr>
          <p:cNvPr id="27" name="Right Arrow 26">
            <a:extLst>
              <a:ext uri="{FF2B5EF4-FFF2-40B4-BE49-F238E27FC236}">
                <a16:creationId xmlns:a16="http://schemas.microsoft.com/office/drawing/2014/main" id="{599BCCB1-5716-D202-CB39-257FD544FB68}"/>
              </a:ext>
            </a:extLst>
          </p:cNvPr>
          <p:cNvSpPr/>
          <p:nvPr/>
        </p:nvSpPr>
        <p:spPr>
          <a:xfrm>
            <a:off x="5653651" y="4263504"/>
            <a:ext cx="1411570"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1" name="Right Arrow 30">
            <a:extLst>
              <a:ext uri="{FF2B5EF4-FFF2-40B4-BE49-F238E27FC236}">
                <a16:creationId xmlns:a16="http://schemas.microsoft.com/office/drawing/2014/main" id="{24A477D1-FC2B-DDE3-CC36-D09A67B2FF4F}"/>
              </a:ext>
            </a:extLst>
          </p:cNvPr>
          <p:cNvSpPr/>
          <p:nvPr/>
        </p:nvSpPr>
        <p:spPr>
          <a:xfrm>
            <a:off x="7987191" y="2914847"/>
            <a:ext cx="790478"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37" name="Straight Arrow Connector 36">
            <a:extLst>
              <a:ext uri="{FF2B5EF4-FFF2-40B4-BE49-F238E27FC236}">
                <a16:creationId xmlns:a16="http://schemas.microsoft.com/office/drawing/2014/main" id="{903A762D-1879-0E46-A00E-EE138ED48B51}"/>
              </a:ext>
            </a:extLst>
          </p:cNvPr>
          <p:cNvCxnSpPr>
            <a:cxnSpLocks/>
          </p:cNvCxnSpPr>
          <p:nvPr/>
        </p:nvCxnSpPr>
        <p:spPr>
          <a:xfrm>
            <a:off x="6795765" y="4141057"/>
            <a:ext cx="1677079" cy="7464"/>
          </a:xfrm>
          <a:prstGeom prst="straightConnector1">
            <a:avLst/>
          </a:prstGeom>
          <a:ln>
            <a:solidFill>
              <a:srgbClr val="FF0000"/>
            </a:solidFill>
            <a:prstDash val="solid"/>
            <a:tailEnd type="none"/>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FCC5FC6A-8F80-F094-7A97-F87ACA26188B}"/>
              </a:ext>
            </a:extLst>
          </p:cNvPr>
          <p:cNvCxnSpPr>
            <a:cxnSpLocks/>
          </p:cNvCxnSpPr>
          <p:nvPr/>
        </p:nvCxnSpPr>
        <p:spPr>
          <a:xfrm flipV="1">
            <a:off x="5654546" y="2729873"/>
            <a:ext cx="3048763" cy="1828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48" name="TextBox 8">
            <a:extLst>
              <a:ext uri="{FF2B5EF4-FFF2-40B4-BE49-F238E27FC236}">
                <a16:creationId xmlns:a16="http://schemas.microsoft.com/office/drawing/2014/main" id="{B66BE7DA-4C36-A1C0-AD2A-DD251DCA802C}"/>
              </a:ext>
            </a:extLst>
          </p:cNvPr>
          <p:cNvSpPr txBox="1"/>
          <p:nvPr/>
        </p:nvSpPr>
        <p:spPr>
          <a:xfrm>
            <a:off x="4419600" y="2587441"/>
            <a:ext cx="14889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Switch (on DS)</a:t>
            </a:r>
          </a:p>
        </p:txBody>
      </p:sp>
      <p:cxnSp>
        <p:nvCxnSpPr>
          <p:cNvPr id="49" name="Straight Arrow Connector 48">
            <a:extLst>
              <a:ext uri="{FF2B5EF4-FFF2-40B4-BE49-F238E27FC236}">
                <a16:creationId xmlns:a16="http://schemas.microsoft.com/office/drawing/2014/main" id="{B5A8E933-1B4D-3F59-0D1D-11D25685E287}"/>
              </a:ext>
            </a:extLst>
          </p:cNvPr>
          <p:cNvCxnSpPr>
            <a:cxnSpLocks/>
          </p:cNvCxnSpPr>
          <p:nvPr/>
        </p:nvCxnSpPr>
        <p:spPr>
          <a:xfrm flipH="1" flipV="1">
            <a:off x="6816972" y="2701485"/>
            <a:ext cx="11536" cy="1671019"/>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4" name="Right Arrow 63">
            <a:extLst>
              <a:ext uri="{FF2B5EF4-FFF2-40B4-BE49-F238E27FC236}">
                <a16:creationId xmlns:a16="http://schemas.microsoft.com/office/drawing/2014/main" id="{A78BD404-FB1D-B697-F783-A587E9A1D488}"/>
              </a:ext>
            </a:extLst>
          </p:cNvPr>
          <p:cNvSpPr/>
          <p:nvPr/>
        </p:nvSpPr>
        <p:spPr>
          <a:xfrm>
            <a:off x="5663730" y="3871579"/>
            <a:ext cx="2022303"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5" name="Right Arrow 64">
            <a:extLst>
              <a:ext uri="{FF2B5EF4-FFF2-40B4-BE49-F238E27FC236}">
                <a16:creationId xmlns:a16="http://schemas.microsoft.com/office/drawing/2014/main" id="{3D8D09A9-668E-D407-9CCF-DBA981A13B9A}"/>
              </a:ext>
            </a:extLst>
          </p:cNvPr>
          <p:cNvSpPr/>
          <p:nvPr/>
        </p:nvSpPr>
        <p:spPr>
          <a:xfrm>
            <a:off x="8019434" y="3739819"/>
            <a:ext cx="683874" cy="17759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6" name="Rounded Rectangle 75">
            <a:extLst>
              <a:ext uri="{FF2B5EF4-FFF2-40B4-BE49-F238E27FC236}">
                <a16:creationId xmlns:a16="http://schemas.microsoft.com/office/drawing/2014/main" id="{58B4296B-9489-627E-1F35-6DDB8C767439}"/>
              </a:ext>
            </a:extLst>
          </p:cNvPr>
          <p:cNvSpPr/>
          <p:nvPr/>
        </p:nvSpPr>
        <p:spPr bwMode="auto">
          <a:xfrm>
            <a:off x="5675755" y="4507143"/>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0</a:t>
            </a:r>
          </a:p>
        </p:txBody>
      </p:sp>
      <p:sp>
        <p:nvSpPr>
          <p:cNvPr id="77" name="Rounded Rectangle 76">
            <a:extLst>
              <a:ext uri="{FF2B5EF4-FFF2-40B4-BE49-F238E27FC236}">
                <a16:creationId xmlns:a16="http://schemas.microsoft.com/office/drawing/2014/main" id="{F44081F5-3B4D-ECCA-7FA7-7F059C85FEB1}"/>
              </a:ext>
            </a:extLst>
          </p:cNvPr>
          <p:cNvSpPr/>
          <p:nvPr/>
        </p:nvSpPr>
        <p:spPr bwMode="auto">
          <a:xfrm>
            <a:off x="6430121" y="4490288"/>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a:t>
            </a:r>
          </a:p>
        </p:txBody>
      </p:sp>
      <p:sp>
        <p:nvSpPr>
          <p:cNvPr id="78" name="Rounded Rectangle 77">
            <a:extLst>
              <a:ext uri="{FF2B5EF4-FFF2-40B4-BE49-F238E27FC236}">
                <a16:creationId xmlns:a16="http://schemas.microsoft.com/office/drawing/2014/main" id="{3617E982-2EB7-D2F8-0F33-A237DC58B8B2}"/>
              </a:ext>
            </a:extLst>
          </p:cNvPr>
          <p:cNvSpPr/>
          <p:nvPr/>
        </p:nvSpPr>
        <p:spPr bwMode="auto">
          <a:xfrm>
            <a:off x="7992120" y="3123102"/>
            <a:ext cx="384629"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105+N</a:t>
            </a:r>
          </a:p>
        </p:txBody>
      </p:sp>
      <p:cxnSp>
        <p:nvCxnSpPr>
          <p:cNvPr id="114" name="Straight Arrow Connector 113">
            <a:extLst>
              <a:ext uri="{FF2B5EF4-FFF2-40B4-BE49-F238E27FC236}">
                <a16:creationId xmlns:a16="http://schemas.microsoft.com/office/drawing/2014/main" id="{6B5E633D-9F57-273C-B2DA-44AF47482913}"/>
              </a:ext>
            </a:extLst>
          </p:cNvPr>
          <p:cNvCxnSpPr>
            <a:cxnSpLocks/>
          </p:cNvCxnSpPr>
          <p:nvPr/>
        </p:nvCxnSpPr>
        <p:spPr>
          <a:xfrm flipV="1">
            <a:off x="7699922" y="3195169"/>
            <a:ext cx="2519" cy="1307450"/>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a:extLst>
              <a:ext uri="{FF2B5EF4-FFF2-40B4-BE49-F238E27FC236}">
                <a16:creationId xmlns:a16="http://schemas.microsoft.com/office/drawing/2014/main" id="{8B099602-C2D0-A0AD-7E19-1A06C263A83D}"/>
              </a:ext>
            </a:extLst>
          </p:cNvPr>
          <p:cNvCxnSpPr>
            <a:cxnSpLocks/>
          </p:cNvCxnSpPr>
          <p:nvPr/>
        </p:nvCxnSpPr>
        <p:spPr>
          <a:xfrm flipV="1">
            <a:off x="6668152" y="4146039"/>
            <a:ext cx="0" cy="258306"/>
          </a:xfrm>
          <a:prstGeom prst="straightConnector1">
            <a:avLst/>
          </a:prstGeom>
          <a:ln>
            <a:solidFill>
              <a:srgbClr val="0070C0"/>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121" name="Straight Arrow Connector 120">
            <a:extLst>
              <a:ext uri="{FF2B5EF4-FFF2-40B4-BE49-F238E27FC236}">
                <a16:creationId xmlns:a16="http://schemas.microsoft.com/office/drawing/2014/main" id="{A7AC0513-B320-05B7-CDF0-E42F942028EA}"/>
              </a:ext>
            </a:extLst>
          </p:cNvPr>
          <p:cNvCxnSpPr>
            <a:cxnSpLocks/>
          </p:cNvCxnSpPr>
          <p:nvPr/>
        </p:nvCxnSpPr>
        <p:spPr>
          <a:xfrm flipV="1">
            <a:off x="7086600" y="3217218"/>
            <a:ext cx="0" cy="64843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73E471CC-79BE-48B8-2CCF-5A09AE668683}"/>
              </a:ext>
            </a:extLst>
          </p:cNvPr>
          <p:cNvCxnSpPr>
            <a:cxnSpLocks/>
          </p:cNvCxnSpPr>
          <p:nvPr/>
        </p:nvCxnSpPr>
        <p:spPr>
          <a:xfrm>
            <a:off x="7391400" y="3228753"/>
            <a:ext cx="0" cy="1333443"/>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35CC134-ACA1-FF13-A383-EE96B0AD0236}"/>
              </a:ext>
            </a:extLst>
          </p:cNvPr>
          <p:cNvCxnSpPr>
            <a:cxnSpLocks/>
          </p:cNvCxnSpPr>
          <p:nvPr/>
        </p:nvCxnSpPr>
        <p:spPr>
          <a:xfrm flipH="1" flipV="1">
            <a:off x="7696200" y="3217218"/>
            <a:ext cx="0" cy="13131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23" name="Rounded Rectangle 122">
            <a:extLst>
              <a:ext uri="{FF2B5EF4-FFF2-40B4-BE49-F238E27FC236}">
                <a16:creationId xmlns:a16="http://schemas.microsoft.com/office/drawing/2014/main" id="{31BAAA0F-C135-89A2-E746-83C484D3444B}"/>
              </a:ext>
            </a:extLst>
          </p:cNvPr>
          <p:cNvSpPr/>
          <p:nvPr/>
        </p:nvSpPr>
        <p:spPr bwMode="auto">
          <a:xfrm>
            <a:off x="6795765" y="4492885"/>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105</a:t>
            </a:r>
          </a:p>
        </p:txBody>
      </p:sp>
      <p:cxnSp>
        <p:nvCxnSpPr>
          <p:cNvPr id="126" name="Straight Arrow Connector 125">
            <a:extLst>
              <a:ext uri="{FF2B5EF4-FFF2-40B4-BE49-F238E27FC236}">
                <a16:creationId xmlns:a16="http://schemas.microsoft.com/office/drawing/2014/main" id="{B17D04D1-87E1-4DFE-0FD0-2C051245CCB6}"/>
              </a:ext>
            </a:extLst>
          </p:cNvPr>
          <p:cNvCxnSpPr>
            <a:cxnSpLocks/>
          </p:cNvCxnSpPr>
          <p:nvPr/>
        </p:nvCxnSpPr>
        <p:spPr>
          <a:xfrm flipH="1" flipV="1">
            <a:off x="8513783" y="3347778"/>
            <a:ext cx="1561" cy="8003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33" name="Rounded Rectangle 132">
            <a:extLst>
              <a:ext uri="{FF2B5EF4-FFF2-40B4-BE49-F238E27FC236}">
                <a16:creationId xmlns:a16="http://schemas.microsoft.com/office/drawing/2014/main" id="{7F60A96A-C321-D7FB-F809-015CEDB7B5D7}"/>
              </a:ext>
            </a:extLst>
          </p:cNvPr>
          <p:cNvSpPr/>
          <p:nvPr/>
        </p:nvSpPr>
        <p:spPr bwMode="auto">
          <a:xfrm>
            <a:off x="8510994" y="3117801"/>
            <a:ext cx="384629"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100+N</a:t>
            </a:r>
          </a:p>
        </p:txBody>
      </p:sp>
      <p:cxnSp>
        <p:nvCxnSpPr>
          <p:cNvPr id="137" name="Straight Arrow Connector 136">
            <a:extLst>
              <a:ext uri="{FF2B5EF4-FFF2-40B4-BE49-F238E27FC236}">
                <a16:creationId xmlns:a16="http://schemas.microsoft.com/office/drawing/2014/main" id="{6817DB04-E298-7DFD-32B8-4A8ED401EEE3}"/>
              </a:ext>
            </a:extLst>
          </p:cNvPr>
          <p:cNvCxnSpPr>
            <a:cxnSpLocks/>
          </p:cNvCxnSpPr>
          <p:nvPr/>
        </p:nvCxnSpPr>
        <p:spPr>
          <a:xfrm>
            <a:off x="6553200" y="3225368"/>
            <a:ext cx="0" cy="117897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B0D747AE-1C9D-7ABA-4784-7472F6B8DD38}"/>
              </a:ext>
            </a:extLst>
          </p:cNvPr>
          <p:cNvCxnSpPr>
            <a:cxnSpLocks/>
          </p:cNvCxnSpPr>
          <p:nvPr/>
        </p:nvCxnSpPr>
        <p:spPr>
          <a:xfrm>
            <a:off x="8001000" y="3225368"/>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69" name="Content Placeholder 2">
            <a:extLst>
              <a:ext uri="{FF2B5EF4-FFF2-40B4-BE49-F238E27FC236}">
                <a16:creationId xmlns:a16="http://schemas.microsoft.com/office/drawing/2014/main" id="{03DEC0C8-2B17-0057-73D8-D019172B2985}"/>
              </a:ext>
            </a:extLst>
          </p:cNvPr>
          <p:cNvSpPr txBox="1">
            <a:spLocks/>
          </p:cNvSpPr>
          <p:nvPr/>
        </p:nvSpPr>
        <p:spPr bwMode="auto">
          <a:xfrm>
            <a:off x="-384827" y="1524000"/>
            <a:ext cx="4776081" cy="4616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Nonce reuse fragility: Example (3)</a:t>
            </a:r>
          </a:p>
          <a:p>
            <a:pPr lvl="2"/>
            <a:r>
              <a:rPr lang="en-US" sz="1200" kern="0" dirty="0"/>
              <a:t>“Delayed / out-of</a:t>
            </a:r>
            <a:r>
              <a:rPr lang="en-US" kern="0" dirty="0"/>
              <a:t>-</a:t>
            </a:r>
            <a:r>
              <a:rPr lang="en-US" sz="1200" kern="0" dirty="0"/>
              <a:t>order CX”</a:t>
            </a:r>
          </a:p>
          <a:p>
            <a:pPr lvl="2"/>
            <a:r>
              <a:rPr lang="en-US" sz="1200" kern="0" dirty="0"/>
              <a:t>Non-AP MLD initiates roam by signaling to Target AP MLD (AP MLD2)</a:t>
            </a:r>
          </a:p>
          <a:p>
            <a:pPr lvl="2"/>
            <a:r>
              <a:rPr lang="en-US" kern="0" dirty="0"/>
              <a:t>AP MLD2 requests CX from Serving AP MLD1</a:t>
            </a:r>
          </a:p>
          <a:p>
            <a:pPr lvl="2"/>
            <a:r>
              <a:rPr lang="en-US" sz="1200" kern="0" dirty="0"/>
              <a:t>However, the CX response is delayed on the DS, so AP MLD2 does not respond to non-AP MLD (or sends Failure response)</a:t>
            </a:r>
          </a:p>
          <a:p>
            <a:pPr lvl="2"/>
            <a:r>
              <a:rPr lang="en-US" kern="0" dirty="0"/>
              <a:t>In the meantime, while processing the </a:t>
            </a:r>
            <a:r>
              <a:rPr lang="en-US" kern="0" dirty="0" err="1"/>
              <a:t>DelLinkReq</a:t>
            </a:r>
            <a:r>
              <a:rPr lang="en-US" kern="0" dirty="0"/>
              <a:t>, AP MLD1 sent a few more packets to non-AP STA that were already queued for delivery</a:t>
            </a:r>
            <a:endParaRPr lang="en-US" sz="1200" kern="0" dirty="0"/>
          </a:p>
          <a:p>
            <a:pPr lvl="2"/>
            <a:r>
              <a:rPr lang="en-US" kern="0" dirty="0"/>
              <a:t>Non-AP MLD tries the roam again</a:t>
            </a:r>
          </a:p>
          <a:p>
            <a:pPr lvl="2"/>
            <a:r>
              <a:rPr lang="en-US" sz="1200" kern="0" dirty="0"/>
              <a:t>This time, AP MLD2 requests and receives CX from AP MLD1 (with slightly increased PN), sends Success response to non-AP MLD, roam completes, and sends DL frames using new PN</a:t>
            </a:r>
          </a:p>
          <a:p>
            <a:pPr lvl="2"/>
            <a:r>
              <a:rPr lang="en-US" kern="0" dirty="0"/>
              <a:t>Shortly after, the original delayed CX response is received by AP MLD2</a:t>
            </a:r>
          </a:p>
          <a:p>
            <a:pPr lvl="2"/>
            <a:r>
              <a:rPr lang="en-US" sz="1200" kern="0" dirty="0"/>
              <a:t>AP MLD</a:t>
            </a:r>
            <a:r>
              <a:rPr lang="en-US" kern="0" dirty="0"/>
              <a:t>2 incorrectly accepts and updates the current PN with the PN in the delayed CX, since it did not internally invalidate the original </a:t>
            </a:r>
            <a:r>
              <a:rPr lang="en-US" kern="0" dirty="0" err="1"/>
              <a:t>RoamID</a:t>
            </a:r>
            <a:r>
              <a:rPr lang="en-US" kern="0" dirty="0"/>
              <a:t> in time. This causes subsequent packets to be sent using nonce that was used a few packets earlier (PN=105+N, ...) </a:t>
            </a:r>
            <a:endParaRPr lang="en-US" sz="1200" kern="0" dirty="0"/>
          </a:p>
        </p:txBody>
      </p:sp>
      <p:sp>
        <p:nvSpPr>
          <p:cNvPr id="172" name="TextBox 171">
            <a:extLst>
              <a:ext uri="{FF2B5EF4-FFF2-40B4-BE49-F238E27FC236}">
                <a16:creationId xmlns:a16="http://schemas.microsoft.com/office/drawing/2014/main" id="{FDABBACA-D11B-DBBD-B4C9-0B43A815AB56}"/>
              </a:ext>
            </a:extLst>
          </p:cNvPr>
          <p:cNvSpPr txBox="1"/>
          <p:nvPr/>
        </p:nvSpPr>
        <p:spPr>
          <a:xfrm>
            <a:off x="4022909" y="2071425"/>
            <a:ext cx="1213088" cy="338554"/>
          </a:xfrm>
          <a:prstGeom prst="rect">
            <a:avLst/>
          </a:prstGeom>
          <a:noFill/>
        </p:spPr>
        <p:txBody>
          <a:bodyPr wrap="square" rtlCol="0">
            <a:spAutoFit/>
          </a:bodyPr>
          <a:lstStyle/>
          <a:p>
            <a:pPr algn="r"/>
            <a:r>
              <a:rPr lang="en-US" sz="800" dirty="0" err="1"/>
              <a:t>AddLinkReq</a:t>
            </a:r>
            <a:r>
              <a:rPr lang="en-US" sz="800" dirty="0"/>
              <a:t>(MLD2)</a:t>
            </a:r>
          </a:p>
          <a:p>
            <a:pPr algn="r"/>
            <a:r>
              <a:rPr lang="en-US" sz="800" dirty="0" err="1"/>
              <a:t>DelLinkReq</a:t>
            </a:r>
            <a:r>
              <a:rPr lang="en-US" sz="800" dirty="0"/>
              <a:t>(MLD1)</a:t>
            </a:r>
          </a:p>
        </p:txBody>
      </p:sp>
      <p:sp>
        <p:nvSpPr>
          <p:cNvPr id="174" name="TextBox 173">
            <a:extLst>
              <a:ext uri="{FF2B5EF4-FFF2-40B4-BE49-F238E27FC236}">
                <a16:creationId xmlns:a16="http://schemas.microsoft.com/office/drawing/2014/main" id="{C010628F-C072-A40D-373A-22D00CD616A9}"/>
              </a:ext>
            </a:extLst>
          </p:cNvPr>
          <p:cNvSpPr txBox="1"/>
          <p:nvPr/>
        </p:nvSpPr>
        <p:spPr>
          <a:xfrm>
            <a:off x="5065219" y="2067213"/>
            <a:ext cx="1505455" cy="461665"/>
          </a:xfrm>
          <a:prstGeom prst="rect">
            <a:avLst/>
          </a:prstGeom>
          <a:noFill/>
        </p:spPr>
        <p:txBody>
          <a:bodyPr wrap="square" rtlCol="0">
            <a:spAutoFit/>
          </a:bodyPr>
          <a:lstStyle/>
          <a:p>
            <a:pPr algn="ctr"/>
            <a:r>
              <a:rPr lang="en-US" sz="800" dirty="0"/>
              <a:t>TUN{</a:t>
            </a:r>
            <a:r>
              <a:rPr lang="en-US" sz="800" dirty="0" err="1"/>
              <a:t>DelLinkReq</a:t>
            </a:r>
            <a:r>
              <a:rPr lang="en-US" sz="800" dirty="0"/>
              <a:t>(MLD1)}</a:t>
            </a:r>
          </a:p>
          <a:p>
            <a:pPr algn="ctr"/>
            <a:r>
              <a:rPr lang="en-US" sz="800" dirty="0" err="1"/>
              <a:t>CXReq</a:t>
            </a:r>
            <a:endParaRPr lang="en-US" sz="800" dirty="0"/>
          </a:p>
          <a:p>
            <a:pPr algn="ctr"/>
            <a:r>
              <a:rPr lang="en-US" sz="800" dirty="0" err="1"/>
              <a:t>RoamID</a:t>
            </a:r>
            <a:r>
              <a:rPr lang="en-US" sz="800" dirty="0"/>
              <a:t>=1</a:t>
            </a:r>
          </a:p>
        </p:txBody>
      </p:sp>
      <p:sp>
        <p:nvSpPr>
          <p:cNvPr id="176" name="TextBox 175">
            <a:extLst>
              <a:ext uri="{FF2B5EF4-FFF2-40B4-BE49-F238E27FC236}">
                <a16:creationId xmlns:a16="http://schemas.microsoft.com/office/drawing/2014/main" id="{F1EE4641-16EC-4782-7CB3-FE833329B702}"/>
              </a:ext>
            </a:extLst>
          </p:cNvPr>
          <p:cNvSpPr txBox="1"/>
          <p:nvPr/>
        </p:nvSpPr>
        <p:spPr>
          <a:xfrm>
            <a:off x="4767014" y="4986417"/>
            <a:ext cx="2579149" cy="461665"/>
          </a:xfrm>
          <a:prstGeom prst="rect">
            <a:avLst/>
          </a:prstGeom>
          <a:noFill/>
        </p:spPr>
        <p:txBody>
          <a:bodyPr wrap="square" rtlCol="0">
            <a:spAutoFit/>
          </a:bodyPr>
          <a:lstStyle/>
          <a:p>
            <a:pPr algn="ctr"/>
            <a:r>
              <a:rPr lang="en-US" sz="800" dirty="0"/>
              <a:t>TUN{</a:t>
            </a:r>
            <a:r>
              <a:rPr lang="en-US" sz="800" dirty="0" err="1"/>
              <a:t>DelLinkResp</a:t>
            </a:r>
            <a:r>
              <a:rPr lang="en-US" sz="800" dirty="0"/>
              <a:t>(MLD1, SUCCESS)}</a:t>
            </a:r>
          </a:p>
          <a:p>
            <a:pPr algn="ctr"/>
            <a:r>
              <a:rPr lang="en-US" sz="800" dirty="0"/>
              <a:t>CX(PN=100+N)</a:t>
            </a:r>
          </a:p>
          <a:p>
            <a:pPr algn="ctr"/>
            <a:r>
              <a:rPr lang="en-US" sz="800" dirty="0" err="1"/>
              <a:t>RoamID</a:t>
            </a:r>
            <a:r>
              <a:rPr lang="en-US" sz="800" dirty="0"/>
              <a:t>=1</a:t>
            </a:r>
          </a:p>
        </p:txBody>
      </p:sp>
      <p:sp>
        <p:nvSpPr>
          <p:cNvPr id="178" name="TextBox 177">
            <a:extLst>
              <a:ext uri="{FF2B5EF4-FFF2-40B4-BE49-F238E27FC236}">
                <a16:creationId xmlns:a16="http://schemas.microsoft.com/office/drawing/2014/main" id="{EFFE63A3-1C74-8533-1BBC-6C3B41896895}"/>
              </a:ext>
            </a:extLst>
          </p:cNvPr>
          <p:cNvSpPr txBox="1"/>
          <p:nvPr/>
        </p:nvSpPr>
        <p:spPr>
          <a:xfrm>
            <a:off x="7460360" y="2072864"/>
            <a:ext cx="1832778" cy="338554"/>
          </a:xfrm>
          <a:prstGeom prst="rect">
            <a:avLst/>
          </a:prstGeom>
          <a:noFill/>
        </p:spPr>
        <p:txBody>
          <a:bodyPr wrap="square" rtlCol="0">
            <a:spAutoFit/>
          </a:bodyPr>
          <a:lstStyle/>
          <a:p>
            <a:pPr algn="ctr"/>
            <a:r>
              <a:rPr lang="en-US" sz="800" dirty="0" err="1"/>
              <a:t>AddLinkResp</a:t>
            </a:r>
            <a:r>
              <a:rPr lang="en-US" sz="800" dirty="0"/>
              <a:t>(MLD2, SUCCESS)</a:t>
            </a:r>
          </a:p>
          <a:p>
            <a:pPr algn="ctr"/>
            <a:r>
              <a:rPr lang="en-US" sz="800" dirty="0" err="1"/>
              <a:t>DelLinkResp</a:t>
            </a:r>
            <a:r>
              <a:rPr lang="en-US" sz="800" dirty="0"/>
              <a:t>(MLD1, SUCCESS)</a:t>
            </a:r>
          </a:p>
        </p:txBody>
      </p:sp>
      <p:cxnSp>
        <p:nvCxnSpPr>
          <p:cNvPr id="184" name="Straight Arrow Connector 183">
            <a:extLst>
              <a:ext uri="{FF2B5EF4-FFF2-40B4-BE49-F238E27FC236}">
                <a16:creationId xmlns:a16="http://schemas.microsoft.com/office/drawing/2014/main" id="{95017175-B139-CFDE-9C5E-358B22BE3FB7}"/>
              </a:ext>
            </a:extLst>
          </p:cNvPr>
          <p:cNvCxnSpPr>
            <a:cxnSpLocks/>
            <a:stCxn id="172" idx="2"/>
          </p:cNvCxnSpPr>
          <p:nvPr/>
        </p:nvCxnSpPr>
        <p:spPr bwMode="auto">
          <a:xfrm>
            <a:off x="4629453" y="2409979"/>
            <a:ext cx="1633221" cy="81278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5" name="Straight Arrow Connector 184">
            <a:extLst>
              <a:ext uri="{FF2B5EF4-FFF2-40B4-BE49-F238E27FC236}">
                <a16:creationId xmlns:a16="http://schemas.microsoft.com/office/drawing/2014/main" id="{C91ACA0C-238D-F799-8FB6-54798B714167}"/>
              </a:ext>
            </a:extLst>
          </p:cNvPr>
          <p:cNvCxnSpPr>
            <a:cxnSpLocks/>
            <a:stCxn id="172" idx="2"/>
          </p:cNvCxnSpPr>
          <p:nvPr/>
        </p:nvCxnSpPr>
        <p:spPr bwMode="auto">
          <a:xfrm>
            <a:off x="4629453" y="2409979"/>
            <a:ext cx="2443947" cy="78519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90" name="TextBox 189">
            <a:extLst>
              <a:ext uri="{FF2B5EF4-FFF2-40B4-BE49-F238E27FC236}">
                <a16:creationId xmlns:a16="http://schemas.microsoft.com/office/drawing/2014/main" id="{6B37E98D-188A-82AD-28D7-3A1086D3163D}"/>
              </a:ext>
            </a:extLst>
          </p:cNvPr>
          <p:cNvSpPr txBox="1"/>
          <p:nvPr/>
        </p:nvSpPr>
        <p:spPr>
          <a:xfrm>
            <a:off x="6679100" y="4993316"/>
            <a:ext cx="2579149" cy="461665"/>
          </a:xfrm>
          <a:prstGeom prst="rect">
            <a:avLst/>
          </a:prstGeom>
          <a:noFill/>
        </p:spPr>
        <p:txBody>
          <a:bodyPr wrap="square" rtlCol="0">
            <a:spAutoFit/>
          </a:bodyPr>
          <a:lstStyle/>
          <a:p>
            <a:pPr algn="ctr"/>
            <a:r>
              <a:rPr lang="en-US" sz="800" dirty="0"/>
              <a:t>TUN{</a:t>
            </a:r>
            <a:r>
              <a:rPr lang="en-US" sz="800" dirty="0" err="1"/>
              <a:t>DelLinkResp</a:t>
            </a:r>
            <a:r>
              <a:rPr lang="en-US" sz="800" dirty="0"/>
              <a:t>(MLD1, SUCCESS)}</a:t>
            </a:r>
          </a:p>
          <a:p>
            <a:pPr algn="ctr"/>
            <a:r>
              <a:rPr lang="en-US" sz="800" dirty="0"/>
              <a:t>CX(PN=105+N)</a:t>
            </a:r>
          </a:p>
          <a:p>
            <a:pPr algn="ctr"/>
            <a:r>
              <a:rPr lang="en-US" sz="800" dirty="0" err="1"/>
              <a:t>RoamID</a:t>
            </a:r>
            <a:r>
              <a:rPr lang="en-US" sz="800" dirty="0"/>
              <a:t>=2</a:t>
            </a:r>
          </a:p>
        </p:txBody>
      </p:sp>
      <p:sp>
        <p:nvSpPr>
          <p:cNvPr id="193" name="TextBox 192">
            <a:extLst>
              <a:ext uri="{FF2B5EF4-FFF2-40B4-BE49-F238E27FC236}">
                <a16:creationId xmlns:a16="http://schemas.microsoft.com/office/drawing/2014/main" id="{4AE74A68-B5E6-7211-B8A5-F94A7065F545}"/>
              </a:ext>
            </a:extLst>
          </p:cNvPr>
          <p:cNvSpPr txBox="1"/>
          <p:nvPr/>
        </p:nvSpPr>
        <p:spPr>
          <a:xfrm>
            <a:off x="6267361" y="2068153"/>
            <a:ext cx="1505455" cy="461665"/>
          </a:xfrm>
          <a:prstGeom prst="rect">
            <a:avLst/>
          </a:prstGeom>
          <a:noFill/>
        </p:spPr>
        <p:txBody>
          <a:bodyPr wrap="square" rtlCol="0">
            <a:spAutoFit/>
          </a:bodyPr>
          <a:lstStyle/>
          <a:p>
            <a:pPr algn="ctr"/>
            <a:r>
              <a:rPr lang="en-US" sz="800" dirty="0"/>
              <a:t>TUN{</a:t>
            </a:r>
            <a:r>
              <a:rPr lang="en-US" sz="800" dirty="0" err="1"/>
              <a:t>DelLinkReq</a:t>
            </a:r>
            <a:r>
              <a:rPr lang="en-US" sz="800" dirty="0"/>
              <a:t>(MLD1)}</a:t>
            </a:r>
          </a:p>
          <a:p>
            <a:pPr algn="ctr"/>
            <a:r>
              <a:rPr lang="en-US" sz="800" dirty="0" err="1"/>
              <a:t>CXReq</a:t>
            </a:r>
            <a:endParaRPr lang="en-US" sz="800" dirty="0"/>
          </a:p>
          <a:p>
            <a:pPr algn="ctr"/>
            <a:r>
              <a:rPr lang="en-US" sz="800" dirty="0" err="1"/>
              <a:t>RoamID</a:t>
            </a:r>
            <a:r>
              <a:rPr lang="en-US" sz="800" dirty="0"/>
              <a:t>=2</a:t>
            </a:r>
          </a:p>
        </p:txBody>
      </p:sp>
      <p:cxnSp>
        <p:nvCxnSpPr>
          <p:cNvPr id="194" name="Straight Arrow Connector 193">
            <a:extLst>
              <a:ext uri="{FF2B5EF4-FFF2-40B4-BE49-F238E27FC236}">
                <a16:creationId xmlns:a16="http://schemas.microsoft.com/office/drawing/2014/main" id="{5A934A7A-4D52-A137-3A5E-BCC9F2AA3B5F}"/>
              </a:ext>
            </a:extLst>
          </p:cNvPr>
          <p:cNvCxnSpPr>
            <a:cxnSpLocks/>
          </p:cNvCxnSpPr>
          <p:nvPr/>
        </p:nvCxnSpPr>
        <p:spPr bwMode="auto">
          <a:xfrm>
            <a:off x="7330924" y="2515669"/>
            <a:ext cx="39953" cy="6588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0" name="Straight Arrow Connector 199">
            <a:extLst>
              <a:ext uri="{FF2B5EF4-FFF2-40B4-BE49-F238E27FC236}">
                <a16:creationId xmlns:a16="http://schemas.microsoft.com/office/drawing/2014/main" id="{AC2A5B21-25FC-C3E0-CEC8-1D4C7FFDD7C4}"/>
              </a:ext>
            </a:extLst>
          </p:cNvPr>
          <p:cNvCxnSpPr>
            <a:cxnSpLocks/>
            <a:stCxn id="174" idx="2"/>
          </p:cNvCxnSpPr>
          <p:nvPr/>
        </p:nvCxnSpPr>
        <p:spPr bwMode="auto">
          <a:xfrm>
            <a:off x="5817947" y="2528878"/>
            <a:ext cx="733466" cy="67310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6" name="Straight Arrow Connector 205">
            <a:extLst>
              <a:ext uri="{FF2B5EF4-FFF2-40B4-BE49-F238E27FC236}">
                <a16:creationId xmlns:a16="http://schemas.microsoft.com/office/drawing/2014/main" id="{81FDB35C-91CC-28C7-CA17-D7FE722AAB0E}"/>
              </a:ext>
            </a:extLst>
          </p:cNvPr>
          <p:cNvCxnSpPr>
            <a:cxnSpLocks/>
          </p:cNvCxnSpPr>
          <p:nvPr/>
        </p:nvCxnSpPr>
        <p:spPr bwMode="auto">
          <a:xfrm flipH="1" flipV="1">
            <a:off x="7770555" y="4595067"/>
            <a:ext cx="33842" cy="37450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9" name="Straight Arrow Connector 208">
            <a:extLst>
              <a:ext uri="{FF2B5EF4-FFF2-40B4-BE49-F238E27FC236}">
                <a16:creationId xmlns:a16="http://schemas.microsoft.com/office/drawing/2014/main" id="{58A19C22-D7AC-FF56-F38A-816CDD5F3E68}"/>
              </a:ext>
            </a:extLst>
          </p:cNvPr>
          <p:cNvCxnSpPr>
            <a:cxnSpLocks/>
          </p:cNvCxnSpPr>
          <p:nvPr/>
        </p:nvCxnSpPr>
        <p:spPr bwMode="auto">
          <a:xfrm flipH="1">
            <a:off x="7987191" y="2351057"/>
            <a:ext cx="354203" cy="72556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1" name="Straight Arrow Connector 210">
            <a:extLst>
              <a:ext uri="{FF2B5EF4-FFF2-40B4-BE49-F238E27FC236}">
                <a16:creationId xmlns:a16="http://schemas.microsoft.com/office/drawing/2014/main" id="{FE8D1E11-4A37-307A-0FF8-B7ABBC85A298}"/>
              </a:ext>
            </a:extLst>
          </p:cNvPr>
          <p:cNvCxnSpPr>
            <a:cxnSpLocks/>
          </p:cNvCxnSpPr>
          <p:nvPr/>
        </p:nvCxnSpPr>
        <p:spPr>
          <a:xfrm>
            <a:off x="6652386" y="4146056"/>
            <a:ext cx="1858608" cy="0"/>
          </a:xfrm>
          <a:prstGeom prst="straightConnector1">
            <a:avLst/>
          </a:prstGeom>
          <a:ln>
            <a:solidFill>
              <a:srgbClr val="0070C0"/>
            </a:solidFill>
            <a:prstDash val="dash"/>
            <a:tailEnd type="none"/>
          </a:ln>
        </p:spPr>
        <p:style>
          <a:lnRef idx="2">
            <a:schemeClr val="accent1"/>
          </a:lnRef>
          <a:fillRef idx="0">
            <a:schemeClr val="accent1"/>
          </a:fillRef>
          <a:effectRef idx="1">
            <a:schemeClr val="accent1"/>
          </a:effectRef>
          <a:fontRef idx="minor">
            <a:schemeClr val="tx1"/>
          </a:fontRef>
        </p:style>
      </p:cxnSp>
      <p:sp>
        <p:nvSpPr>
          <p:cNvPr id="2" name="Rectangle 6">
            <a:extLst>
              <a:ext uri="{FF2B5EF4-FFF2-40B4-BE49-F238E27FC236}">
                <a16:creationId xmlns:a16="http://schemas.microsoft.com/office/drawing/2014/main" id="{FC7C35F7-26F8-A8E3-C070-2CFC5CA2A22E}"/>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21</a:t>
            </a:fld>
            <a:endParaRPr lang="en-US"/>
          </a:p>
        </p:txBody>
      </p:sp>
    </p:spTree>
    <p:extLst>
      <p:ext uri="{BB962C8B-B14F-4D97-AF65-F5344CB8AC3E}">
        <p14:creationId xmlns:p14="http://schemas.microsoft.com/office/powerpoint/2010/main" val="4184161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PTK derivation – concerns with “PTK sharing” (8)</a:t>
            </a:r>
            <a:endParaRPr lang="en-US" u="sng" dirty="0"/>
          </a:p>
        </p:txBody>
      </p:sp>
      <p:cxnSp>
        <p:nvCxnSpPr>
          <p:cNvPr id="11" name="Straight Connector 10">
            <a:extLst>
              <a:ext uri="{FF2B5EF4-FFF2-40B4-BE49-F238E27FC236}">
                <a16:creationId xmlns:a16="http://schemas.microsoft.com/office/drawing/2014/main" id="{0CB59CEF-EDF4-95DF-00E8-EB1DED7BC537}"/>
              </a:ext>
            </a:extLst>
          </p:cNvPr>
          <p:cNvCxnSpPr>
            <a:cxnSpLocks/>
          </p:cNvCxnSpPr>
          <p:nvPr/>
        </p:nvCxnSpPr>
        <p:spPr>
          <a:xfrm flipV="1">
            <a:off x="5668430" y="3876578"/>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BE8EDDA-270C-E860-F967-D029451E5CD1}"/>
              </a:ext>
            </a:extLst>
          </p:cNvPr>
          <p:cNvCxnSpPr>
            <a:cxnSpLocks/>
          </p:cNvCxnSpPr>
          <p:nvPr/>
        </p:nvCxnSpPr>
        <p:spPr>
          <a:xfrm flipV="1">
            <a:off x="5668430" y="3208980"/>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49D1D0-3B93-7111-E538-0562507A79FC}"/>
              </a:ext>
            </a:extLst>
          </p:cNvPr>
          <p:cNvCxnSpPr>
            <a:cxnSpLocks/>
          </p:cNvCxnSpPr>
          <p:nvPr/>
        </p:nvCxnSpPr>
        <p:spPr>
          <a:xfrm flipV="1">
            <a:off x="5647488" y="4537571"/>
            <a:ext cx="3062881" cy="13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DC3BF30-7533-6E9B-7679-B173B35677B8}"/>
              </a:ext>
            </a:extLst>
          </p:cNvPr>
          <p:cNvCxnSpPr>
            <a:cxnSpLocks/>
          </p:cNvCxnSpPr>
          <p:nvPr/>
        </p:nvCxnSpPr>
        <p:spPr>
          <a:xfrm>
            <a:off x="7016836" y="3929862"/>
            <a:ext cx="1866" cy="652563"/>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68C5242C-8F9B-2B1B-CA57-DE9760B36E1D}"/>
              </a:ext>
            </a:extLst>
          </p:cNvPr>
          <p:cNvSpPr txBox="1"/>
          <p:nvPr/>
        </p:nvSpPr>
        <p:spPr>
          <a:xfrm>
            <a:off x="4520989" y="3713317"/>
            <a:ext cx="144373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DD49A7E4-0C77-2FD1-BB03-548F2737BDE2}"/>
              </a:ext>
            </a:extLst>
          </p:cNvPr>
          <p:cNvSpPr txBox="1"/>
          <p:nvPr/>
        </p:nvSpPr>
        <p:spPr>
          <a:xfrm>
            <a:off x="4738000" y="3094016"/>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73B524DC-139E-909D-9197-64229D0318CE}"/>
              </a:ext>
            </a:extLst>
          </p:cNvPr>
          <p:cNvSpPr txBox="1"/>
          <p:nvPr/>
        </p:nvSpPr>
        <p:spPr>
          <a:xfrm>
            <a:off x="4744910" y="4343788"/>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sp>
        <p:nvSpPr>
          <p:cNvPr id="27" name="Right Arrow 26">
            <a:extLst>
              <a:ext uri="{FF2B5EF4-FFF2-40B4-BE49-F238E27FC236}">
                <a16:creationId xmlns:a16="http://schemas.microsoft.com/office/drawing/2014/main" id="{599BCCB1-5716-D202-CB39-257FD544FB68}"/>
              </a:ext>
            </a:extLst>
          </p:cNvPr>
          <p:cNvSpPr/>
          <p:nvPr/>
        </p:nvSpPr>
        <p:spPr>
          <a:xfrm>
            <a:off x="5630078" y="2930071"/>
            <a:ext cx="72823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7" name="Straight Connector 46">
            <a:extLst>
              <a:ext uri="{FF2B5EF4-FFF2-40B4-BE49-F238E27FC236}">
                <a16:creationId xmlns:a16="http://schemas.microsoft.com/office/drawing/2014/main" id="{FCC5FC6A-8F80-F094-7A97-F87ACA26188B}"/>
              </a:ext>
            </a:extLst>
          </p:cNvPr>
          <p:cNvCxnSpPr>
            <a:cxnSpLocks/>
          </p:cNvCxnSpPr>
          <p:nvPr/>
        </p:nvCxnSpPr>
        <p:spPr>
          <a:xfrm flipV="1">
            <a:off x="5654546" y="2729873"/>
            <a:ext cx="3048763" cy="1828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48" name="TextBox 8">
            <a:extLst>
              <a:ext uri="{FF2B5EF4-FFF2-40B4-BE49-F238E27FC236}">
                <a16:creationId xmlns:a16="http://schemas.microsoft.com/office/drawing/2014/main" id="{B66BE7DA-4C36-A1C0-AD2A-DD251DCA802C}"/>
              </a:ext>
            </a:extLst>
          </p:cNvPr>
          <p:cNvSpPr txBox="1"/>
          <p:nvPr/>
        </p:nvSpPr>
        <p:spPr>
          <a:xfrm>
            <a:off x="4419600" y="2587441"/>
            <a:ext cx="14889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Switch (on DS)</a:t>
            </a:r>
          </a:p>
        </p:txBody>
      </p:sp>
      <p:cxnSp>
        <p:nvCxnSpPr>
          <p:cNvPr id="49" name="Straight Arrow Connector 48">
            <a:extLst>
              <a:ext uri="{FF2B5EF4-FFF2-40B4-BE49-F238E27FC236}">
                <a16:creationId xmlns:a16="http://schemas.microsoft.com/office/drawing/2014/main" id="{B5A8E933-1B4D-3F59-0D1D-11D25685E287}"/>
              </a:ext>
            </a:extLst>
          </p:cNvPr>
          <p:cNvCxnSpPr>
            <a:cxnSpLocks/>
          </p:cNvCxnSpPr>
          <p:nvPr/>
        </p:nvCxnSpPr>
        <p:spPr>
          <a:xfrm flipH="1" flipV="1">
            <a:off x="8156604" y="2747125"/>
            <a:ext cx="0" cy="1786400"/>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4" name="Right Arrow 63">
            <a:extLst>
              <a:ext uri="{FF2B5EF4-FFF2-40B4-BE49-F238E27FC236}">
                <a16:creationId xmlns:a16="http://schemas.microsoft.com/office/drawing/2014/main" id="{A78BD404-FB1D-B697-F783-A587E9A1D488}"/>
              </a:ext>
            </a:extLst>
          </p:cNvPr>
          <p:cNvSpPr/>
          <p:nvPr/>
        </p:nvSpPr>
        <p:spPr>
          <a:xfrm>
            <a:off x="5668431" y="3743909"/>
            <a:ext cx="654690"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6" name="Rounded Rectangle 75">
            <a:extLst>
              <a:ext uri="{FF2B5EF4-FFF2-40B4-BE49-F238E27FC236}">
                <a16:creationId xmlns:a16="http://schemas.microsoft.com/office/drawing/2014/main" id="{58B4296B-9489-627E-1F35-6DDB8C767439}"/>
              </a:ext>
            </a:extLst>
          </p:cNvPr>
          <p:cNvSpPr/>
          <p:nvPr/>
        </p:nvSpPr>
        <p:spPr bwMode="auto">
          <a:xfrm>
            <a:off x="5652182" y="3173710"/>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0</a:t>
            </a:r>
          </a:p>
        </p:txBody>
      </p:sp>
      <p:cxnSp>
        <p:nvCxnSpPr>
          <p:cNvPr id="114" name="Straight Arrow Connector 113">
            <a:extLst>
              <a:ext uri="{FF2B5EF4-FFF2-40B4-BE49-F238E27FC236}">
                <a16:creationId xmlns:a16="http://schemas.microsoft.com/office/drawing/2014/main" id="{6B5E633D-9F57-273C-B2DA-44AF47482913}"/>
              </a:ext>
            </a:extLst>
          </p:cNvPr>
          <p:cNvCxnSpPr>
            <a:cxnSpLocks/>
          </p:cNvCxnSpPr>
          <p:nvPr/>
        </p:nvCxnSpPr>
        <p:spPr>
          <a:xfrm flipV="1">
            <a:off x="7690818" y="3232096"/>
            <a:ext cx="8073" cy="1297383"/>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35CC134-ACA1-FF13-A383-EE96B0AD0236}"/>
              </a:ext>
            </a:extLst>
          </p:cNvPr>
          <p:cNvCxnSpPr>
            <a:cxnSpLocks/>
          </p:cNvCxnSpPr>
          <p:nvPr/>
        </p:nvCxnSpPr>
        <p:spPr>
          <a:xfrm flipV="1">
            <a:off x="7848600" y="3225109"/>
            <a:ext cx="0" cy="133332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6817DB04-E298-7DFD-32B8-4A8ED401EEE3}"/>
              </a:ext>
            </a:extLst>
          </p:cNvPr>
          <p:cNvCxnSpPr>
            <a:cxnSpLocks/>
          </p:cNvCxnSpPr>
          <p:nvPr/>
        </p:nvCxnSpPr>
        <p:spPr>
          <a:xfrm>
            <a:off x="8330101" y="3210153"/>
            <a:ext cx="0" cy="1325880"/>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B0D747AE-1C9D-7ABA-4784-7472F6B8DD38}"/>
              </a:ext>
            </a:extLst>
          </p:cNvPr>
          <p:cNvCxnSpPr>
            <a:cxnSpLocks/>
          </p:cNvCxnSpPr>
          <p:nvPr/>
        </p:nvCxnSpPr>
        <p:spPr>
          <a:xfrm flipV="1">
            <a:off x="8212243" y="3876578"/>
            <a:ext cx="0" cy="669553"/>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69" name="Content Placeholder 2">
            <a:extLst>
              <a:ext uri="{FF2B5EF4-FFF2-40B4-BE49-F238E27FC236}">
                <a16:creationId xmlns:a16="http://schemas.microsoft.com/office/drawing/2014/main" id="{03DEC0C8-2B17-0057-73D8-D019172B2985}"/>
              </a:ext>
            </a:extLst>
          </p:cNvPr>
          <p:cNvSpPr txBox="1">
            <a:spLocks/>
          </p:cNvSpPr>
          <p:nvPr/>
        </p:nvSpPr>
        <p:spPr bwMode="auto">
          <a:xfrm>
            <a:off x="-384827" y="1524000"/>
            <a:ext cx="4776081" cy="4616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Nonce reuse fragility: Example (4)</a:t>
            </a:r>
          </a:p>
          <a:p>
            <a:pPr lvl="2"/>
            <a:r>
              <a:rPr lang="en-US" sz="1200" kern="0" dirty="0"/>
              <a:t>“Ping-pong roam race condition”</a:t>
            </a:r>
          </a:p>
          <a:p>
            <a:pPr lvl="2"/>
            <a:r>
              <a:rPr lang="en-US" sz="1200" kern="0" dirty="0"/>
              <a:t>Non-AP MLD roams from AP MLD2 to AP MLD1</a:t>
            </a:r>
          </a:p>
          <a:p>
            <a:pPr lvl="2"/>
            <a:r>
              <a:rPr lang="en-US" kern="0" dirty="0"/>
              <a:t>Some time later, non-AP MLD </a:t>
            </a:r>
            <a:r>
              <a:rPr lang="en-US" sz="1200" kern="0" dirty="0"/>
              <a:t>initiates roam to AP </a:t>
            </a:r>
            <a:r>
              <a:rPr lang="en-US" kern="0" dirty="0"/>
              <a:t>MLD2 </a:t>
            </a:r>
            <a:r>
              <a:rPr lang="en-US" sz="1200" kern="0" dirty="0"/>
              <a:t>by signaling to Serving AP MLD (AP MLD1)</a:t>
            </a:r>
          </a:p>
          <a:p>
            <a:pPr lvl="2"/>
            <a:r>
              <a:rPr lang="en-US" kern="0" dirty="0"/>
              <a:t>Before Serving AP MLD1 has processed the request, the non-AP MLD changes its mind due to RSSI change and sends request to the Serving AP MLD to return back to AP MLD1</a:t>
            </a:r>
          </a:p>
          <a:p>
            <a:pPr lvl="2"/>
            <a:r>
              <a:rPr lang="en-US" kern="0" dirty="0"/>
              <a:t>The first request causes AP MLD1 to send CX to AP MLD2, while the second request causes AP MLD2 to request CX from AP MLD1. These two messages are received by AP MLD2 about the same time. AP MLD2 sends CX back to AP MLD1 containing the same PN as when the prior roam happened (i.e. without having yet updated its internal PN based on the incoming CX).</a:t>
            </a:r>
          </a:p>
          <a:p>
            <a:pPr lvl="2"/>
            <a:r>
              <a:rPr lang="en-US" kern="0" dirty="0"/>
              <a:t>AP MLD1 receives the CX, sends success response back to non-AP MLD, and updates its PN based on the CX.</a:t>
            </a:r>
          </a:p>
          <a:p>
            <a:pPr lvl="2"/>
            <a:r>
              <a:rPr lang="en-US" kern="0" dirty="0"/>
              <a:t>When AP MLD1 continues sending packets to non-AP MLD, it reuses nonce values that it used when the non-AP MLD first roamed to it.</a:t>
            </a:r>
          </a:p>
          <a:p>
            <a:pPr marL="857250" lvl="2" indent="0">
              <a:buNone/>
            </a:pPr>
            <a:endParaRPr lang="en-US" sz="1200" kern="0" dirty="0"/>
          </a:p>
        </p:txBody>
      </p:sp>
      <p:sp>
        <p:nvSpPr>
          <p:cNvPr id="174" name="TextBox 173">
            <a:extLst>
              <a:ext uri="{FF2B5EF4-FFF2-40B4-BE49-F238E27FC236}">
                <a16:creationId xmlns:a16="http://schemas.microsoft.com/office/drawing/2014/main" id="{C010628F-C072-A40D-373A-22D00CD616A9}"/>
              </a:ext>
            </a:extLst>
          </p:cNvPr>
          <p:cNvSpPr txBox="1"/>
          <p:nvPr/>
        </p:nvSpPr>
        <p:spPr>
          <a:xfrm>
            <a:off x="6003644" y="2098937"/>
            <a:ext cx="1490874" cy="461665"/>
          </a:xfrm>
          <a:prstGeom prst="rect">
            <a:avLst/>
          </a:prstGeom>
          <a:noFill/>
        </p:spPr>
        <p:txBody>
          <a:bodyPr wrap="square" rtlCol="0">
            <a:spAutoFit/>
          </a:bodyPr>
          <a:lstStyle/>
          <a:p>
            <a:pPr algn="ctr"/>
            <a:r>
              <a:rPr lang="en-US" sz="800" dirty="0"/>
              <a:t>TUN{</a:t>
            </a:r>
            <a:r>
              <a:rPr lang="en-US" sz="800" dirty="0" err="1"/>
              <a:t>DelLinkReq</a:t>
            </a:r>
            <a:r>
              <a:rPr lang="en-US" sz="800" dirty="0"/>
              <a:t>(MLD2)}</a:t>
            </a:r>
          </a:p>
          <a:p>
            <a:pPr algn="ctr"/>
            <a:r>
              <a:rPr lang="en-US" sz="800" dirty="0" err="1"/>
              <a:t>CXReq</a:t>
            </a:r>
            <a:endParaRPr lang="en-US" sz="800" dirty="0"/>
          </a:p>
          <a:p>
            <a:pPr algn="ctr"/>
            <a:r>
              <a:rPr lang="en-US" sz="800" dirty="0" err="1"/>
              <a:t>RoamID</a:t>
            </a:r>
            <a:r>
              <a:rPr lang="en-US" sz="800" dirty="0"/>
              <a:t>=2</a:t>
            </a:r>
          </a:p>
        </p:txBody>
      </p:sp>
      <p:sp>
        <p:nvSpPr>
          <p:cNvPr id="176" name="TextBox 175">
            <a:extLst>
              <a:ext uri="{FF2B5EF4-FFF2-40B4-BE49-F238E27FC236}">
                <a16:creationId xmlns:a16="http://schemas.microsoft.com/office/drawing/2014/main" id="{F1EE4641-16EC-4782-7CB3-FE833329B702}"/>
              </a:ext>
            </a:extLst>
          </p:cNvPr>
          <p:cNvSpPr txBox="1"/>
          <p:nvPr/>
        </p:nvSpPr>
        <p:spPr>
          <a:xfrm>
            <a:off x="7305165" y="2097399"/>
            <a:ext cx="1954867" cy="461665"/>
          </a:xfrm>
          <a:prstGeom prst="rect">
            <a:avLst/>
          </a:prstGeom>
          <a:noFill/>
        </p:spPr>
        <p:txBody>
          <a:bodyPr wrap="square" rtlCol="0">
            <a:spAutoFit/>
          </a:bodyPr>
          <a:lstStyle/>
          <a:p>
            <a:pPr algn="ctr"/>
            <a:r>
              <a:rPr lang="en-US" sz="800" dirty="0"/>
              <a:t>TUN{</a:t>
            </a:r>
            <a:r>
              <a:rPr lang="en-US" sz="800" dirty="0" err="1"/>
              <a:t>DelLinkResp</a:t>
            </a:r>
            <a:r>
              <a:rPr lang="en-US" sz="800" dirty="0"/>
              <a:t>(MLD2, SUCCESS)}</a:t>
            </a:r>
          </a:p>
          <a:p>
            <a:pPr algn="ctr"/>
            <a:r>
              <a:rPr lang="en-US" sz="800" dirty="0"/>
              <a:t>CX(PN=50+N)</a:t>
            </a:r>
          </a:p>
          <a:p>
            <a:pPr algn="ctr"/>
            <a:r>
              <a:rPr lang="en-US" sz="800" dirty="0" err="1"/>
              <a:t>RoamID</a:t>
            </a:r>
            <a:r>
              <a:rPr lang="en-US" sz="800" dirty="0"/>
              <a:t>=2</a:t>
            </a:r>
          </a:p>
        </p:txBody>
      </p:sp>
      <p:sp>
        <p:nvSpPr>
          <p:cNvPr id="178" name="TextBox 177">
            <a:extLst>
              <a:ext uri="{FF2B5EF4-FFF2-40B4-BE49-F238E27FC236}">
                <a16:creationId xmlns:a16="http://schemas.microsoft.com/office/drawing/2014/main" id="{EFFE63A3-1C74-8533-1BBC-6C3B41896895}"/>
              </a:ext>
            </a:extLst>
          </p:cNvPr>
          <p:cNvSpPr txBox="1"/>
          <p:nvPr/>
        </p:nvSpPr>
        <p:spPr>
          <a:xfrm>
            <a:off x="7563266" y="5161808"/>
            <a:ext cx="1696766" cy="338554"/>
          </a:xfrm>
          <a:prstGeom prst="rect">
            <a:avLst/>
          </a:prstGeom>
          <a:noFill/>
        </p:spPr>
        <p:txBody>
          <a:bodyPr wrap="square" rtlCol="0">
            <a:spAutoFit/>
          </a:bodyPr>
          <a:lstStyle/>
          <a:p>
            <a:pPr algn="ctr"/>
            <a:r>
              <a:rPr lang="en-US" sz="800" dirty="0" err="1"/>
              <a:t>AddLinkResp</a:t>
            </a:r>
            <a:r>
              <a:rPr lang="en-US" sz="800" dirty="0"/>
              <a:t>(MLD1, SUCCESS)</a:t>
            </a:r>
          </a:p>
          <a:p>
            <a:pPr algn="ctr"/>
            <a:r>
              <a:rPr lang="en-US" sz="800" dirty="0" err="1"/>
              <a:t>DelLinkResp</a:t>
            </a:r>
            <a:r>
              <a:rPr lang="en-US" sz="800" dirty="0"/>
              <a:t>(MLD2, SUCCESS)</a:t>
            </a:r>
          </a:p>
        </p:txBody>
      </p:sp>
      <p:sp>
        <p:nvSpPr>
          <p:cNvPr id="193" name="TextBox 192">
            <a:extLst>
              <a:ext uri="{FF2B5EF4-FFF2-40B4-BE49-F238E27FC236}">
                <a16:creationId xmlns:a16="http://schemas.microsoft.com/office/drawing/2014/main" id="{4AE74A68-B5E6-7211-B8A5-F94A7065F545}"/>
              </a:ext>
            </a:extLst>
          </p:cNvPr>
          <p:cNvSpPr txBox="1"/>
          <p:nvPr/>
        </p:nvSpPr>
        <p:spPr>
          <a:xfrm>
            <a:off x="4654419" y="2106201"/>
            <a:ext cx="1662108" cy="461665"/>
          </a:xfrm>
          <a:prstGeom prst="rect">
            <a:avLst/>
          </a:prstGeom>
          <a:noFill/>
        </p:spPr>
        <p:txBody>
          <a:bodyPr wrap="square" rtlCol="0">
            <a:spAutoFit/>
          </a:bodyPr>
          <a:lstStyle/>
          <a:p>
            <a:pPr algn="ctr"/>
            <a:r>
              <a:rPr lang="en-US" sz="800" dirty="0"/>
              <a:t>TUN{</a:t>
            </a:r>
            <a:r>
              <a:rPr lang="en-US" sz="800" dirty="0" err="1"/>
              <a:t>AddLinkReq</a:t>
            </a:r>
            <a:r>
              <a:rPr lang="en-US" sz="800" dirty="0"/>
              <a:t>(MLD2)}</a:t>
            </a:r>
          </a:p>
          <a:p>
            <a:pPr algn="ctr"/>
            <a:r>
              <a:rPr lang="en-US" sz="800" dirty="0"/>
              <a:t>CX(PN=100+2N)</a:t>
            </a:r>
          </a:p>
          <a:p>
            <a:pPr algn="ctr"/>
            <a:r>
              <a:rPr lang="en-US" sz="800" dirty="0" err="1"/>
              <a:t>RoamID</a:t>
            </a:r>
            <a:r>
              <a:rPr lang="en-US" sz="800" dirty="0"/>
              <a:t>=1</a:t>
            </a:r>
          </a:p>
        </p:txBody>
      </p:sp>
      <p:cxnSp>
        <p:nvCxnSpPr>
          <p:cNvPr id="194" name="Straight Arrow Connector 193">
            <a:extLst>
              <a:ext uri="{FF2B5EF4-FFF2-40B4-BE49-F238E27FC236}">
                <a16:creationId xmlns:a16="http://schemas.microsoft.com/office/drawing/2014/main" id="{5A934A7A-4D52-A137-3A5E-BCC9F2AA3B5F}"/>
              </a:ext>
            </a:extLst>
          </p:cNvPr>
          <p:cNvCxnSpPr>
            <a:cxnSpLocks/>
            <a:stCxn id="32" idx="0"/>
          </p:cNvCxnSpPr>
          <p:nvPr/>
        </p:nvCxnSpPr>
        <p:spPr bwMode="auto">
          <a:xfrm flipV="1">
            <a:off x="7107886" y="4622749"/>
            <a:ext cx="307947" cy="54223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0" name="Straight Arrow Connector 199">
            <a:extLst>
              <a:ext uri="{FF2B5EF4-FFF2-40B4-BE49-F238E27FC236}">
                <a16:creationId xmlns:a16="http://schemas.microsoft.com/office/drawing/2014/main" id="{AC2A5B21-25FC-C3E0-CEC8-1D4C7FFDD7C4}"/>
              </a:ext>
            </a:extLst>
          </p:cNvPr>
          <p:cNvCxnSpPr>
            <a:cxnSpLocks/>
            <a:stCxn id="176" idx="2"/>
          </p:cNvCxnSpPr>
          <p:nvPr/>
        </p:nvCxnSpPr>
        <p:spPr bwMode="auto">
          <a:xfrm flipH="1">
            <a:off x="8089925" y="2559064"/>
            <a:ext cx="192674" cy="61961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6" name="Straight Arrow Connector 205">
            <a:extLst>
              <a:ext uri="{FF2B5EF4-FFF2-40B4-BE49-F238E27FC236}">
                <a16:creationId xmlns:a16="http://schemas.microsoft.com/office/drawing/2014/main" id="{81FDB35C-91CC-28C7-CA17-D7FE722AAB0E}"/>
              </a:ext>
            </a:extLst>
          </p:cNvPr>
          <p:cNvCxnSpPr>
            <a:cxnSpLocks/>
            <a:stCxn id="174" idx="2"/>
          </p:cNvCxnSpPr>
          <p:nvPr/>
        </p:nvCxnSpPr>
        <p:spPr bwMode="auto">
          <a:xfrm>
            <a:off x="6749081" y="2560602"/>
            <a:ext cx="1031129" cy="61717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9" name="Straight Arrow Connector 208">
            <a:extLst>
              <a:ext uri="{FF2B5EF4-FFF2-40B4-BE49-F238E27FC236}">
                <a16:creationId xmlns:a16="http://schemas.microsoft.com/office/drawing/2014/main" id="{58A19C22-D7AC-FF56-F38A-816CDD5F3E68}"/>
              </a:ext>
            </a:extLst>
          </p:cNvPr>
          <p:cNvCxnSpPr>
            <a:cxnSpLocks/>
            <a:stCxn id="193" idx="2"/>
          </p:cNvCxnSpPr>
          <p:nvPr/>
        </p:nvCxnSpPr>
        <p:spPr bwMode="auto">
          <a:xfrm>
            <a:off x="5485473" y="2567866"/>
            <a:ext cx="2114853" cy="63443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7" name="Straight Arrow Connector 16">
            <a:extLst>
              <a:ext uri="{FF2B5EF4-FFF2-40B4-BE49-F238E27FC236}">
                <a16:creationId xmlns:a16="http://schemas.microsoft.com/office/drawing/2014/main" id="{FC9F391C-1546-EACB-6592-C0AE8734A5B7}"/>
              </a:ext>
            </a:extLst>
          </p:cNvPr>
          <p:cNvCxnSpPr>
            <a:cxnSpLocks/>
          </p:cNvCxnSpPr>
          <p:nvPr/>
        </p:nvCxnSpPr>
        <p:spPr>
          <a:xfrm>
            <a:off x="8031862" y="3232096"/>
            <a:ext cx="0" cy="1319355"/>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A43361F1-5ECB-9C28-B56A-5AFE21953ABC}"/>
              </a:ext>
            </a:extLst>
          </p:cNvPr>
          <p:cNvSpPr txBox="1"/>
          <p:nvPr/>
        </p:nvSpPr>
        <p:spPr>
          <a:xfrm>
            <a:off x="5562600" y="5159120"/>
            <a:ext cx="1111238" cy="338554"/>
          </a:xfrm>
          <a:prstGeom prst="rect">
            <a:avLst/>
          </a:prstGeom>
          <a:noFill/>
        </p:spPr>
        <p:txBody>
          <a:bodyPr wrap="square" rtlCol="0">
            <a:spAutoFit/>
          </a:bodyPr>
          <a:lstStyle/>
          <a:p>
            <a:pPr algn="r"/>
            <a:r>
              <a:rPr lang="en-US" sz="800" dirty="0" err="1"/>
              <a:t>AddLinkReq</a:t>
            </a:r>
            <a:r>
              <a:rPr lang="en-US" sz="800" dirty="0"/>
              <a:t>(MLD2)</a:t>
            </a:r>
          </a:p>
          <a:p>
            <a:pPr algn="r"/>
            <a:r>
              <a:rPr lang="en-US" sz="800" dirty="0" err="1"/>
              <a:t>DelLinkReq</a:t>
            </a:r>
            <a:r>
              <a:rPr lang="en-US" sz="800" dirty="0"/>
              <a:t>(MLD1)</a:t>
            </a:r>
          </a:p>
        </p:txBody>
      </p:sp>
      <p:cxnSp>
        <p:nvCxnSpPr>
          <p:cNvPr id="23" name="Straight Arrow Connector 22">
            <a:extLst>
              <a:ext uri="{FF2B5EF4-FFF2-40B4-BE49-F238E27FC236}">
                <a16:creationId xmlns:a16="http://schemas.microsoft.com/office/drawing/2014/main" id="{602939B9-7322-32FE-0C13-A060FD5440FF}"/>
              </a:ext>
            </a:extLst>
          </p:cNvPr>
          <p:cNvCxnSpPr>
            <a:cxnSpLocks/>
            <a:stCxn id="22" idx="0"/>
          </p:cNvCxnSpPr>
          <p:nvPr/>
        </p:nvCxnSpPr>
        <p:spPr bwMode="auto">
          <a:xfrm flipV="1">
            <a:off x="6118219" y="4651565"/>
            <a:ext cx="887394" cy="50755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32" name="TextBox 31">
            <a:extLst>
              <a:ext uri="{FF2B5EF4-FFF2-40B4-BE49-F238E27FC236}">
                <a16:creationId xmlns:a16="http://schemas.microsoft.com/office/drawing/2014/main" id="{E1F19549-8A8B-5777-725A-ED97AEF6394A}"/>
              </a:ext>
            </a:extLst>
          </p:cNvPr>
          <p:cNvSpPr txBox="1"/>
          <p:nvPr/>
        </p:nvSpPr>
        <p:spPr>
          <a:xfrm>
            <a:off x="6553200" y="5164987"/>
            <a:ext cx="1109372" cy="338554"/>
          </a:xfrm>
          <a:prstGeom prst="rect">
            <a:avLst/>
          </a:prstGeom>
          <a:noFill/>
        </p:spPr>
        <p:txBody>
          <a:bodyPr wrap="square" rtlCol="0">
            <a:spAutoFit/>
          </a:bodyPr>
          <a:lstStyle/>
          <a:p>
            <a:pPr algn="r"/>
            <a:r>
              <a:rPr lang="en-US" sz="800" dirty="0" err="1"/>
              <a:t>AddLinkReq</a:t>
            </a:r>
            <a:r>
              <a:rPr lang="en-US" sz="800" dirty="0"/>
              <a:t>(MLD1)</a:t>
            </a:r>
          </a:p>
          <a:p>
            <a:pPr algn="r"/>
            <a:r>
              <a:rPr lang="en-US" sz="800" dirty="0" err="1"/>
              <a:t>DelLinkReq</a:t>
            </a:r>
            <a:r>
              <a:rPr lang="en-US" sz="800" dirty="0"/>
              <a:t>(MLD2)</a:t>
            </a:r>
          </a:p>
        </p:txBody>
      </p:sp>
      <p:sp>
        <p:nvSpPr>
          <p:cNvPr id="33" name="Right Arrow 32">
            <a:extLst>
              <a:ext uri="{FF2B5EF4-FFF2-40B4-BE49-F238E27FC236}">
                <a16:creationId xmlns:a16="http://schemas.microsoft.com/office/drawing/2014/main" id="{7776B850-0A5F-30EB-66B5-A09AE8A440A5}"/>
              </a:ext>
            </a:extLst>
          </p:cNvPr>
          <p:cNvSpPr/>
          <p:nvPr/>
        </p:nvSpPr>
        <p:spPr>
          <a:xfrm>
            <a:off x="6390154" y="4256144"/>
            <a:ext cx="569330"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4" name="Rounded Rectangle 33">
            <a:extLst>
              <a:ext uri="{FF2B5EF4-FFF2-40B4-BE49-F238E27FC236}">
                <a16:creationId xmlns:a16="http://schemas.microsoft.com/office/drawing/2014/main" id="{D912B2A3-8B8F-C2EA-8835-A71411FC7447}"/>
              </a:ext>
            </a:extLst>
          </p:cNvPr>
          <p:cNvSpPr/>
          <p:nvPr/>
        </p:nvSpPr>
        <p:spPr bwMode="auto">
          <a:xfrm>
            <a:off x="6340613" y="4467372"/>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50+N</a:t>
            </a:r>
          </a:p>
        </p:txBody>
      </p:sp>
      <p:sp>
        <p:nvSpPr>
          <p:cNvPr id="35" name="Rounded Rectangle 34">
            <a:extLst>
              <a:ext uri="{FF2B5EF4-FFF2-40B4-BE49-F238E27FC236}">
                <a16:creationId xmlns:a16="http://schemas.microsoft.com/office/drawing/2014/main" id="{0ABF36AA-1435-2FCC-D4B1-D900DCA47DCA}"/>
              </a:ext>
            </a:extLst>
          </p:cNvPr>
          <p:cNvSpPr/>
          <p:nvPr/>
        </p:nvSpPr>
        <p:spPr bwMode="auto">
          <a:xfrm>
            <a:off x="6676406" y="4467372"/>
            <a:ext cx="331240"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100+N</a:t>
            </a:r>
          </a:p>
        </p:txBody>
      </p:sp>
      <p:cxnSp>
        <p:nvCxnSpPr>
          <p:cNvPr id="40" name="Straight Arrow Connector 39">
            <a:extLst>
              <a:ext uri="{FF2B5EF4-FFF2-40B4-BE49-F238E27FC236}">
                <a16:creationId xmlns:a16="http://schemas.microsoft.com/office/drawing/2014/main" id="{98FF72B3-1979-57AE-ECFE-8E692FE01AA5}"/>
              </a:ext>
            </a:extLst>
          </p:cNvPr>
          <p:cNvCxnSpPr>
            <a:cxnSpLocks/>
          </p:cNvCxnSpPr>
          <p:nvPr/>
        </p:nvCxnSpPr>
        <p:spPr>
          <a:xfrm>
            <a:off x="7415833" y="3892498"/>
            <a:ext cx="0" cy="645073"/>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45" name="Right Arrow 44">
            <a:extLst>
              <a:ext uri="{FF2B5EF4-FFF2-40B4-BE49-F238E27FC236}">
                <a16:creationId xmlns:a16="http://schemas.microsoft.com/office/drawing/2014/main" id="{4CF384FF-8BC3-2071-EA51-2832691B8E15}"/>
              </a:ext>
            </a:extLst>
          </p:cNvPr>
          <p:cNvSpPr/>
          <p:nvPr/>
        </p:nvSpPr>
        <p:spPr>
          <a:xfrm>
            <a:off x="6406085" y="3868840"/>
            <a:ext cx="2280715"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8" name="Right Arrow 57">
            <a:extLst>
              <a:ext uri="{FF2B5EF4-FFF2-40B4-BE49-F238E27FC236}">
                <a16:creationId xmlns:a16="http://schemas.microsoft.com/office/drawing/2014/main" id="{E14E9B85-131C-617B-E184-101AD01185F8}"/>
              </a:ext>
            </a:extLst>
          </p:cNvPr>
          <p:cNvSpPr/>
          <p:nvPr/>
        </p:nvSpPr>
        <p:spPr>
          <a:xfrm>
            <a:off x="8239947" y="4226779"/>
            <a:ext cx="41063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9" name="Rounded Rectangle 58">
            <a:extLst>
              <a:ext uri="{FF2B5EF4-FFF2-40B4-BE49-F238E27FC236}">
                <a16:creationId xmlns:a16="http://schemas.microsoft.com/office/drawing/2014/main" id="{C3C2FD4F-AFD8-133B-1D8C-B9517596C7BD}"/>
              </a:ext>
            </a:extLst>
          </p:cNvPr>
          <p:cNvSpPr/>
          <p:nvPr/>
        </p:nvSpPr>
        <p:spPr bwMode="auto">
          <a:xfrm>
            <a:off x="8257207" y="4439804"/>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50+N</a:t>
            </a:r>
          </a:p>
        </p:txBody>
      </p:sp>
      <p:cxnSp>
        <p:nvCxnSpPr>
          <p:cNvPr id="60" name="Straight Arrow Connector 59">
            <a:extLst>
              <a:ext uri="{FF2B5EF4-FFF2-40B4-BE49-F238E27FC236}">
                <a16:creationId xmlns:a16="http://schemas.microsoft.com/office/drawing/2014/main" id="{7AB9CE29-0DC8-D842-C0A5-C8D4CC6BB6AB}"/>
              </a:ext>
            </a:extLst>
          </p:cNvPr>
          <p:cNvCxnSpPr>
            <a:cxnSpLocks/>
          </p:cNvCxnSpPr>
          <p:nvPr/>
        </p:nvCxnSpPr>
        <p:spPr>
          <a:xfrm flipH="1" flipV="1">
            <a:off x="6166770" y="3211551"/>
            <a:ext cx="5430" cy="668428"/>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64800C6A-BDD2-8BEE-2B9F-F3B4758EA2D2}"/>
              </a:ext>
            </a:extLst>
          </p:cNvPr>
          <p:cNvCxnSpPr>
            <a:cxnSpLocks/>
          </p:cNvCxnSpPr>
          <p:nvPr/>
        </p:nvCxnSpPr>
        <p:spPr>
          <a:xfrm>
            <a:off x="6248400" y="3239340"/>
            <a:ext cx="0" cy="1319355"/>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2F656295-F633-9308-9404-000C42FF285F}"/>
              </a:ext>
            </a:extLst>
          </p:cNvPr>
          <p:cNvCxnSpPr>
            <a:cxnSpLocks/>
          </p:cNvCxnSpPr>
          <p:nvPr/>
        </p:nvCxnSpPr>
        <p:spPr>
          <a:xfrm>
            <a:off x="6400800" y="3225368"/>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11514F3B-383C-F70F-5CF4-51712F4605A6}"/>
              </a:ext>
            </a:extLst>
          </p:cNvPr>
          <p:cNvCxnSpPr>
            <a:cxnSpLocks/>
          </p:cNvCxnSpPr>
          <p:nvPr/>
        </p:nvCxnSpPr>
        <p:spPr>
          <a:xfrm flipV="1">
            <a:off x="7692119" y="3228425"/>
            <a:ext cx="0" cy="133332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73E471CC-79BE-48B8-2CCF-5A09AE668683}"/>
              </a:ext>
            </a:extLst>
          </p:cNvPr>
          <p:cNvCxnSpPr>
            <a:cxnSpLocks/>
          </p:cNvCxnSpPr>
          <p:nvPr/>
        </p:nvCxnSpPr>
        <p:spPr>
          <a:xfrm>
            <a:off x="8037894" y="3232096"/>
            <a:ext cx="0" cy="1333443"/>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F8370919-01A0-D788-0EEC-C48540D87C7E}"/>
              </a:ext>
            </a:extLst>
          </p:cNvPr>
          <p:cNvCxnSpPr>
            <a:cxnSpLocks/>
          </p:cNvCxnSpPr>
          <p:nvPr/>
        </p:nvCxnSpPr>
        <p:spPr bwMode="auto">
          <a:xfrm flipV="1">
            <a:off x="8229600" y="4639831"/>
            <a:ext cx="0" cy="48136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3" name="Straight Arrow Connector 112">
            <a:extLst>
              <a:ext uri="{FF2B5EF4-FFF2-40B4-BE49-F238E27FC236}">
                <a16:creationId xmlns:a16="http://schemas.microsoft.com/office/drawing/2014/main" id="{C337C8B5-C30B-6C18-94B6-F892C965827E}"/>
              </a:ext>
            </a:extLst>
          </p:cNvPr>
          <p:cNvCxnSpPr>
            <a:cxnSpLocks/>
          </p:cNvCxnSpPr>
          <p:nvPr/>
        </p:nvCxnSpPr>
        <p:spPr>
          <a:xfrm flipV="1">
            <a:off x="6324600" y="3202706"/>
            <a:ext cx="0" cy="133332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5" name="Straight Arrow Connector 114">
            <a:extLst>
              <a:ext uri="{FF2B5EF4-FFF2-40B4-BE49-F238E27FC236}">
                <a16:creationId xmlns:a16="http://schemas.microsoft.com/office/drawing/2014/main" id="{2CDCFFB7-16FB-9437-2043-E31C5E2279D1}"/>
              </a:ext>
            </a:extLst>
          </p:cNvPr>
          <p:cNvCxnSpPr>
            <a:cxnSpLocks/>
          </p:cNvCxnSpPr>
          <p:nvPr/>
        </p:nvCxnSpPr>
        <p:spPr>
          <a:xfrm flipH="1">
            <a:off x="6246017" y="3321644"/>
            <a:ext cx="4763" cy="1236792"/>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F44081F5-3B4D-ECCA-7FA7-7F059C85FEB1}"/>
              </a:ext>
            </a:extLst>
          </p:cNvPr>
          <p:cNvSpPr/>
          <p:nvPr/>
        </p:nvSpPr>
        <p:spPr bwMode="auto">
          <a:xfrm>
            <a:off x="6019800" y="3162532"/>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a:t>
            </a:r>
          </a:p>
        </p:txBody>
      </p:sp>
      <p:sp>
        <p:nvSpPr>
          <p:cNvPr id="2" name="Rectangle 6">
            <a:extLst>
              <a:ext uri="{FF2B5EF4-FFF2-40B4-BE49-F238E27FC236}">
                <a16:creationId xmlns:a16="http://schemas.microsoft.com/office/drawing/2014/main" id="{827A6070-A171-3D06-76F9-57351C684D76}"/>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22</a:t>
            </a:fld>
            <a:endParaRPr lang="en-US"/>
          </a:p>
        </p:txBody>
      </p:sp>
    </p:spTree>
    <p:extLst>
      <p:ext uri="{BB962C8B-B14F-4D97-AF65-F5344CB8AC3E}">
        <p14:creationId xmlns:p14="http://schemas.microsoft.com/office/powerpoint/2010/main" val="451134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PTK derivation – concerns with “PTK sharing” (9)</a:t>
            </a:r>
            <a:endParaRPr lang="en-US" u="sng" dirty="0"/>
          </a:p>
        </p:txBody>
      </p:sp>
      <p:cxnSp>
        <p:nvCxnSpPr>
          <p:cNvPr id="11" name="Straight Connector 10">
            <a:extLst>
              <a:ext uri="{FF2B5EF4-FFF2-40B4-BE49-F238E27FC236}">
                <a16:creationId xmlns:a16="http://schemas.microsoft.com/office/drawing/2014/main" id="{0CB59CEF-EDF4-95DF-00E8-EB1DED7BC537}"/>
              </a:ext>
            </a:extLst>
          </p:cNvPr>
          <p:cNvCxnSpPr>
            <a:cxnSpLocks/>
          </p:cNvCxnSpPr>
          <p:nvPr/>
        </p:nvCxnSpPr>
        <p:spPr>
          <a:xfrm flipV="1">
            <a:off x="5668430" y="3876578"/>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BE8EDDA-270C-E860-F967-D029451E5CD1}"/>
              </a:ext>
            </a:extLst>
          </p:cNvPr>
          <p:cNvCxnSpPr>
            <a:cxnSpLocks/>
          </p:cNvCxnSpPr>
          <p:nvPr/>
        </p:nvCxnSpPr>
        <p:spPr>
          <a:xfrm flipV="1">
            <a:off x="5668430" y="3208980"/>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49D1D0-3B93-7111-E538-0562507A79FC}"/>
              </a:ext>
            </a:extLst>
          </p:cNvPr>
          <p:cNvCxnSpPr>
            <a:cxnSpLocks/>
          </p:cNvCxnSpPr>
          <p:nvPr/>
        </p:nvCxnSpPr>
        <p:spPr>
          <a:xfrm flipV="1">
            <a:off x="5647488" y="4537571"/>
            <a:ext cx="3062881" cy="1388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68C5242C-8F9B-2B1B-CA57-DE9760B36E1D}"/>
              </a:ext>
            </a:extLst>
          </p:cNvPr>
          <p:cNvSpPr txBox="1"/>
          <p:nvPr/>
        </p:nvSpPr>
        <p:spPr>
          <a:xfrm>
            <a:off x="4520989" y="3713317"/>
            <a:ext cx="144373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DD49A7E4-0C77-2FD1-BB03-548F2737BDE2}"/>
              </a:ext>
            </a:extLst>
          </p:cNvPr>
          <p:cNvSpPr txBox="1"/>
          <p:nvPr/>
        </p:nvSpPr>
        <p:spPr>
          <a:xfrm>
            <a:off x="4738000" y="3094016"/>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73B524DC-139E-909D-9197-64229D0318CE}"/>
              </a:ext>
            </a:extLst>
          </p:cNvPr>
          <p:cNvSpPr txBox="1"/>
          <p:nvPr/>
        </p:nvSpPr>
        <p:spPr>
          <a:xfrm>
            <a:off x="4744910" y="4343788"/>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sp>
        <p:nvSpPr>
          <p:cNvPr id="27" name="Right Arrow 26">
            <a:extLst>
              <a:ext uri="{FF2B5EF4-FFF2-40B4-BE49-F238E27FC236}">
                <a16:creationId xmlns:a16="http://schemas.microsoft.com/office/drawing/2014/main" id="{599BCCB1-5716-D202-CB39-257FD544FB68}"/>
              </a:ext>
            </a:extLst>
          </p:cNvPr>
          <p:cNvSpPr/>
          <p:nvPr/>
        </p:nvSpPr>
        <p:spPr>
          <a:xfrm>
            <a:off x="5630078" y="2930071"/>
            <a:ext cx="72823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8" name="TextBox 8">
            <a:extLst>
              <a:ext uri="{FF2B5EF4-FFF2-40B4-BE49-F238E27FC236}">
                <a16:creationId xmlns:a16="http://schemas.microsoft.com/office/drawing/2014/main" id="{B66BE7DA-4C36-A1C0-AD2A-DD251DCA802C}"/>
              </a:ext>
            </a:extLst>
          </p:cNvPr>
          <p:cNvSpPr txBox="1"/>
          <p:nvPr/>
        </p:nvSpPr>
        <p:spPr>
          <a:xfrm>
            <a:off x="4419600" y="2587441"/>
            <a:ext cx="14889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Switch (on DS)</a:t>
            </a:r>
          </a:p>
        </p:txBody>
      </p:sp>
      <p:sp>
        <p:nvSpPr>
          <p:cNvPr id="64" name="Right Arrow 63">
            <a:extLst>
              <a:ext uri="{FF2B5EF4-FFF2-40B4-BE49-F238E27FC236}">
                <a16:creationId xmlns:a16="http://schemas.microsoft.com/office/drawing/2014/main" id="{A78BD404-FB1D-B697-F783-A587E9A1D488}"/>
              </a:ext>
            </a:extLst>
          </p:cNvPr>
          <p:cNvSpPr/>
          <p:nvPr/>
        </p:nvSpPr>
        <p:spPr>
          <a:xfrm>
            <a:off x="5668430" y="3743909"/>
            <a:ext cx="1564401" cy="169329"/>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6" name="Rounded Rectangle 75">
            <a:extLst>
              <a:ext uri="{FF2B5EF4-FFF2-40B4-BE49-F238E27FC236}">
                <a16:creationId xmlns:a16="http://schemas.microsoft.com/office/drawing/2014/main" id="{58B4296B-9489-627E-1F35-6DDB8C767439}"/>
              </a:ext>
            </a:extLst>
          </p:cNvPr>
          <p:cNvSpPr/>
          <p:nvPr/>
        </p:nvSpPr>
        <p:spPr bwMode="auto">
          <a:xfrm>
            <a:off x="5652182" y="3173710"/>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L</a:t>
            </a:r>
          </a:p>
        </p:txBody>
      </p:sp>
      <p:sp>
        <p:nvSpPr>
          <p:cNvPr id="169" name="Content Placeholder 2">
            <a:extLst>
              <a:ext uri="{FF2B5EF4-FFF2-40B4-BE49-F238E27FC236}">
                <a16:creationId xmlns:a16="http://schemas.microsoft.com/office/drawing/2014/main" id="{03DEC0C8-2B17-0057-73D8-D019172B2985}"/>
              </a:ext>
            </a:extLst>
          </p:cNvPr>
          <p:cNvSpPr txBox="1">
            <a:spLocks/>
          </p:cNvSpPr>
          <p:nvPr/>
        </p:nvSpPr>
        <p:spPr bwMode="auto">
          <a:xfrm>
            <a:off x="-384827" y="1524000"/>
            <a:ext cx="4776081" cy="4616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Nonce reuse fragility: Example (5)</a:t>
            </a:r>
          </a:p>
          <a:p>
            <a:pPr lvl="2"/>
            <a:r>
              <a:rPr lang="en-US" sz="1200" kern="0" dirty="0"/>
              <a:t>“Distributed responsibility for rekeying”</a:t>
            </a:r>
          </a:p>
          <a:p>
            <a:pPr lvl="2"/>
            <a:r>
              <a:rPr lang="en-US" sz="1200" kern="0" dirty="0"/>
              <a:t>Non-AP MLD has been connected to AP MLDs in the network for some significant period of time, and the PN has reached some large value L</a:t>
            </a:r>
            <a:endParaRPr lang="en-US" kern="0" dirty="0"/>
          </a:p>
          <a:p>
            <a:pPr lvl="2"/>
            <a:r>
              <a:rPr lang="en-US" sz="1200" kern="0" dirty="0"/>
              <a:t>The AP MLDs in the network are configured with a </a:t>
            </a:r>
            <a:r>
              <a:rPr lang="en-US" kern="0" dirty="0"/>
              <a:t>consistent threshold for PN exhaustion warning (dot11PNWarningThreshold), which triggers them to initiate a PTK rekey</a:t>
            </a:r>
          </a:p>
          <a:p>
            <a:pPr lvl="2"/>
            <a:r>
              <a:rPr lang="en-US" sz="1200" kern="0" dirty="0"/>
              <a:t>Non-AP MLD initiates roam</a:t>
            </a:r>
            <a:r>
              <a:rPr lang="en-US" kern="0" dirty="0"/>
              <a:t> from AP MLD1 to AP MLD2 just before the warning threshold PN value is reached</a:t>
            </a:r>
          </a:p>
          <a:p>
            <a:pPr lvl="2"/>
            <a:r>
              <a:rPr lang="en-US" kern="0" dirty="0"/>
              <a:t>The PN value exactly equal to the warning threshold is used by AP MLD1 to deliver already-buffered packets. Since AP MLD1 has already sent CX to AP MLD2, it assumes AP MLD2 will handle rekeying.</a:t>
            </a:r>
          </a:p>
          <a:p>
            <a:pPr lvl="2"/>
            <a:r>
              <a:rPr lang="en-US" kern="0" dirty="0"/>
              <a:t>However, the first PN value used by AP MLD2 (incremented by N) is already greater than the threshold and does not trigger AP MLD2 to rekey either</a:t>
            </a:r>
          </a:p>
          <a:p>
            <a:pPr lvl="2"/>
            <a:r>
              <a:rPr lang="en-US" kern="0" dirty="0"/>
              <a:t>As a result, the APs continue to increment the PN until it wraps around, resulting in nonce reuse when non-AP MLD roams back to the same AP MLD it used on first connection</a:t>
            </a:r>
          </a:p>
          <a:p>
            <a:pPr marL="857250" lvl="2" indent="0">
              <a:buNone/>
            </a:pPr>
            <a:endParaRPr lang="en-US" sz="1200" kern="0" dirty="0"/>
          </a:p>
        </p:txBody>
      </p:sp>
      <p:cxnSp>
        <p:nvCxnSpPr>
          <p:cNvPr id="194" name="Straight Arrow Connector 193">
            <a:extLst>
              <a:ext uri="{FF2B5EF4-FFF2-40B4-BE49-F238E27FC236}">
                <a16:creationId xmlns:a16="http://schemas.microsoft.com/office/drawing/2014/main" id="{5A934A7A-4D52-A137-3A5E-BCC9F2AA3B5F}"/>
              </a:ext>
            </a:extLst>
          </p:cNvPr>
          <p:cNvCxnSpPr>
            <a:cxnSpLocks/>
            <a:stCxn id="19" idx="0"/>
          </p:cNvCxnSpPr>
          <p:nvPr/>
        </p:nvCxnSpPr>
        <p:spPr bwMode="auto">
          <a:xfrm flipV="1">
            <a:off x="5630078" y="4622749"/>
            <a:ext cx="1033033" cy="26464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2" name="TextBox 21">
            <a:extLst>
              <a:ext uri="{FF2B5EF4-FFF2-40B4-BE49-F238E27FC236}">
                <a16:creationId xmlns:a16="http://schemas.microsoft.com/office/drawing/2014/main" id="{A43361F1-5ECB-9C28-B56A-5AFE21953ABC}"/>
              </a:ext>
            </a:extLst>
          </p:cNvPr>
          <p:cNvSpPr txBox="1"/>
          <p:nvPr/>
        </p:nvSpPr>
        <p:spPr>
          <a:xfrm>
            <a:off x="5464181" y="2315383"/>
            <a:ext cx="1111238" cy="215444"/>
          </a:xfrm>
          <a:prstGeom prst="rect">
            <a:avLst/>
          </a:prstGeom>
          <a:noFill/>
        </p:spPr>
        <p:txBody>
          <a:bodyPr wrap="square" rtlCol="0">
            <a:spAutoFit/>
          </a:bodyPr>
          <a:lstStyle/>
          <a:p>
            <a:pPr algn="r"/>
            <a:r>
              <a:rPr lang="en-US" sz="800" dirty="0" err="1"/>
              <a:t>AddLinkReq</a:t>
            </a:r>
            <a:r>
              <a:rPr lang="en-US" sz="800" dirty="0"/>
              <a:t>(MLD1)</a:t>
            </a:r>
          </a:p>
        </p:txBody>
      </p:sp>
      <p:cxnSp>
        <p:nvCxnSpPr>
          <p:cNvPr id="23" name="Straight Arrow Connector 22">
            <a:extLst>
              <a:ext uri="{FF2B5EF4-FFF2-40B4-BE49-F238E27FC236}">
                <a16:creationId xmlns:a16="http://schemas.microsoft.com/office/drawing/2014/main" id="{602939B9-7322-32FE-0C13-A060FD5440FF}"/>
              </a:ext>
            </a:extLst>
          </p:cNvPr>
          <p:cNvCxnSpPr>
            <a:cxnSpLocks/>
            <a:stCxn id="22" idx="2"/>
          </p:cNvCxnSpPr>
          <p:nvPr/>
        </p:nvCxnSpPr>
        <p:spPr bwMode="auto">
          <a:xfrm>
            <a:off x="6019800" y="2530827"/>
            <a:ext cx="299370" cy="59442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5" name="Right Arrow 44">
            <a:extLst>
              <a:ext uri="{FF2B5EF4-FFF2-40B4-BE49-F238E27FC236}">
                <a16:creationId xmlns:a16="http://schemas.microsoft.com/office/drawing/2014/main" id="{4CF384FF-8BC3-2071-EA51-2832691B8E15}"/>
              </a:ext>
            </a:extLst>
          </p:cNvPr>
          <p:cNvSpPr/>
          <p:nvPr/>
        </p:nvSpPr>
        <p:spPr>
          <a:xfrm>
            <a:off x="7301994" y="3860750"/>
            <a:ext cx="1719998" cy="169329"/>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8" name="Right Arrow 57">
            <a:extLst>
              <a:ext uri="{FF2B5EF4-FFF2-40B4-BE49-F238E27FC236}">
                <a16:creationId xmlns:a16="http://schemas.microsoft.com/office/drawing/2014/main" id="{E14E9B85-131C-617B-E184-101AD01185F8}"/>
              </a:ext>
            </a:extLst>
          </p:cNvPr>
          <p:cNvSpPr/>
          <p:nvPr/>
        </p:nvSpPr>
        <p:spPr>
          <a:xfrm>
            <a:off x="7357690" y="4226779"/>
            <a:ext cx="1691004"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9" name="Rounded Rectangle 58">
            <a:extLst>
              <a:ext uri="{FF2B5EF4-FFF2-40B4-BE49-F238E27FC236}">
                <a16:creationId xmlns:a16="http://schemas.microsoft.com/office/drawing/2014/main" id="{C3C2FD4F-AFD8-133B-1D8C-B9517596C7BD}"/>
              </a:ext>
            </a:extLst>
          </p:cNvPr>
          <p:cNvSpPr/>
          <p:nvPr/>
        </p:nvSpPr>
        <p:spPr bwMode="auto">
          <a:xfrm flipH="1">
            <a:off x="7441714" y="4438873"/>
            <a:ext cx="471265" cy="183876"/>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a:solidFill>
                  <a:schemeClr val="bg1"/>
                </a:solidFill>
                <a:latin typeface="Arial" panose="020B0604020202020204" pitchFamily="34" charset="0"/>
                <a:cs typeface="Arial" panose="020B0604020202020204" pitchFamily="34" charset="0"/>
              </a:rPr>
              <a:t>L+</a:t>
            </a: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50+N</a:t>
            </a:r>
          </a:p>
        </p:txBody>
      </p:sp>
      <p:cxnSp>
        <p:nvCxnSpPr>
          <p:cNvPr id="60" name="Straight Arrow Connector 59">
            <a:extLst>
              <a:ext uri="{FF2B5EF4-FFF2-40B4-BE49-F238E27FC236}">
                <a16:creationId xmlns:a16="http://schemas.microsoft.com/office/drawing/2014/main" id="{7AB9CE29-0DC8-D842-C0A5-C8D4CC6BB6AB}"/>
              </a:ext>
            </a:extLst>
          </p:cNvPr>
          <p:cNvCxnSpPr>
            <a:cxnSpLocks/>
          </p:cNvCxnSpPr>
          <p:nvPr/>
        </p:nvCxnSpPr>
        <p:spPr>
          <a:xfrm flipH="1" flipV="1">
            <a:off x="6319170" y="3211551"/>
            <a:ext cx="5430" cy="668428"/>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64800C6A-BDD2-8BEE-2B9F-F3B4758EA2D2}"/>
              </a:ext>
            </a:extLst>
          </p:cNvPr>
          <p:cNvCxnSpPr>
            <a:cxnSpLocks/>
          </p:cNvCxnSpPr>
          <p:nvPr/>
        </p:nvCxnSpPr>
        <p:spPr>
          <a:xfrm>
            <a:off x="6705600" y="3239340"/>
            <a:ext cx="0" cy="1319355"/>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2F656295-F633-9308-9404-000C42FF285F}"/>
              </a:ext>
            </a:extLst>
          </p:cNvPr>
          <p:cNvCxnSpPr>
            <a:cxnSpLocks/>
          </p:cNvCxnSpPr>
          <p:nvPr/>
        </p:nvCxnSpPr>
        <p:spPr>
          <a:xfrm>
            <a:off x="7315200" y="3225368"/>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13" name="Straight Arrow Connector 112">
            <a:extLst>
              <a:ext uri="{FF2B5EF4-FFF2-40B4-BE49-F238E27FC236}">
                <a16:creationId xmlns:a16="http://schemas.microsoft.com/office/drawing/2014/main" id="{C337C8B5-C30B-6C18-94B6-F892C965827E}"/>
              </a:ext>
            </a:extLst>
          </p:cNvPr>
          <p:cNvCxnSpPr>
            <a:cxnSpLocks/>
          </p:cNvCxnSpPr>
          <p:nvPr/>
        </p:nvCxnSpPr>
        <p:spPr>
          <a:xfrm flipV="1">
            <a:off x="7010400" y="3202706"/>
            <a:ext cx="0" cy="133332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5" name="Straight Arrow Connector 114">
            <a:extLst>
              <a:ext uri="{FF2B5EF4-FFF2-40B4-BE49-F238E27FC236}">
                <a16:creationId xmlns:a16="http://schemas.microsoft.com/office/drawing/2014/main" id="{2CDCFFB7-16FB-9437-2043-E31C5E2279D1}"/>
              </a:ext>
            </a:extLst>
          </p:cNvPr>
          <p:cNvCxnSpPr>
            <a:cxnSpLocks/>
          </p:cNvCxnSpPr>
          <p:nvPr/>
        </p:nvCxnSpPr>
        <p:spPr>
          <a:xfrm flipH="1">
            <a:off x="6700837" y="3321644"/>
            <a:ext cx="4763" cy="1236792"/>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F44081F5-3B4D-ECCA-7FA7-7F059C85FEB1}"/>
              </a:ext>
            </a:extLst>
          </p:cNvPr>
          <p:cNvSpPr/>
          <p:nvPr/>
        </p:nvSpPr>
        <p:spPr bwMode="auto">
          <a:xfrm>
            <a:off x="6019800" y="3162532"/>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L+50</a:t>
            </a:r>
          </a:p>
        </p:txBody>
      </p:sp>
      <p:cxnSp>
        <p:nvCxnSpPr>
          <p:cNvPr id="3" name="Straight Connector 2">
            <a:extLst>
              <a:ext uri="{FF2B5EF4-FFF2-40B4-BE49-F238E27FC236}">
                <a16:creationId xmlns:a16="http://schemas.microsoft.com/office/drawing/2014/main" id="{A7260FEF-2D7B-3DB3-96C3-05D8835DFF14}"/>
              </a:ext>
            </a:extLst>
          </p:cNvPr>
          <p:cNvCxnSpPr>
            <a:cxnSpLocks/>
          </p:cNvCxnSpPr>
          <p:nvPr/>
        </p:nvCxnSpPr>
        <p:spPr>
          <a:xfrm flipV="1">
            <a:off x="5654546" y="2729873"/>
            <a:ext cx="3048763" cy="1828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7" name="Right Arrow 6">
            <a:extLst>
              <a:ext uri="{FF2B5EF4-FFF2-40B4-BE49-F238E27FC236}">
                <a16:creationId xmlns:a16="http://schemas.microsoft.com/office/drawing/2014/main" id="{1A6AC3C1-4A41-2D30-1C9A-9621D4F124E6}"/>
              </a:ext>
            </a:extLst>
          </p:cNvPr>
          <p:cNvSpPr/>
          <p:nvPr/>
        </p:nvSpPr>
        <p:spPr>
          <a:xfrm>
            <a:off x="6348640" y="2939237"/>
            <a:ext cx="1859240" cy="590614"/>
          </a:xfrm>
          <a:prstGeom prst="rightArrow">
            <a:avLst/>
          </a:prstGeom>
          <a:pattFill prst="wdUpDiag">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ounded Rectangle 7">
            <a:extLst>
              <a:ext uri="{FF2B5EF4-FFF2-40B4-BE49-F238E27FC236}">
                <a16:creationId xmlns:a16="http://schemas.microsoft.com/office/drawing/2014/main" id="{FB9B783A-A7DA-01C7-495D-68E39C6F2F76}"/>
              </a:ext>
            </a:extLst>
          </p:cNvPr>
          <p:cNvSpPr/>
          <p:nvPr/>
        </p:nvSpPr>
        <p:spPr bwMode="auto">
          <a:xfrm>
            <a:off x="7662492" y="3146795"/>
            <a:ext cx="389708" cy="171114"/>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L+150</a:t>
            </a:r>
          </a:p>
        </p:txBody>
      </p:sp>
      <p:sp>
        <p:nvSpPr>
          <p:cNvPr id="9" name="Rounded Rectangle 8">
            <a:extLst>
              <a:ext uri="{FF2B5EF4-FFF2-40B4-BE49-F238E27FC236}">
                <a16:creationId xmlns:a16="http://schemas.microsoft.com/office/drawing/2014/main" id="{BFAEA9C5-8146-9B71-6EFF-2BF318EBA378}"/>
              </a:ext>
            </a:extLst>
          </p:cNvPr>
          <p:cNvSpPr/>
          <p:nvPr/>
        </p:nvSpPr>
        <p:spPr bwMode="auto">
          <a:xfrm>
            <a:off x="7010400" y="3154070"/>
            <a:ext cx="389708" cy="171114"/>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L+90</a:t>
            </a:r>
          </a:p>
        </p:txBody>
      </p:sp>
      <p:cxnSp>
        <p:nvCxnSpPr>
          <p:cNvPr id="14" name="Straight Arrow Connector 13">
            <a:extLst>
              <a:ext uri="{FF2B5EF4-FFF2-40B4-BE49-F238E27FC236}">
                <a16:creationId xmlns:a16="http://schemas.microsoft.com/office/drawing/2014/main" id="{4E50B88B-56DB-2439-F03C-E143AEE590DE}"/>
              </a:ext>
            </a:extLst>
          </p:cNvPr>
          <p:cNvCxnSpPr>
            <a:cxnSpLocks/>
            <a:stCxn id="18" idx="2"/>
            <a:endCxn id="9" idx="0"/>
          </p:cNvCxnSpPr>
          <p:nvPr/>
        </p:nvCxnSpPr>
        <p:spPr bwMode="auto">
          <a:xfrm>
            <a:off x="6933656" y="3010346"/>
            <a:ext cx="271598" cy="14372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8" name="TextBox 17">
            <a:extLst>
              <a:ext uri="{FF2B5EF4-FFF2-40B4-BE49-F238E27FC236}">
                <a16:creationId xmlns:a16="http://schemas.microsoft.com/office/drawing/2014/main" id="{CE5E9FA0-B4B5-D86E-A8D9-8E384B3AD187}"/>
              </a:ext>
            </a:extLst>
          </p:cNvPr>
          <p:cNvSpPr txBox="1"/>
          <p:nvPr/>
        </p:nvSpPr>
        <p:spPr>
          <a:xfrm>
            <a:off x="6172208" y="2794902"/>
            <a:ext cx="1522896" cy="215444"/>
          </a:xfrm>
          <a:prstGeom prst="rect">
            <a:avLst/>
          </a:prstGeom>
          <a:noFill/>
        </p:spPr>
        <p:txBody>
          <a:bodyPr wrap="square" rtlCol="0">
            <a:spAutoFit/>
          </a:bodyPr>
          <a:lstStyle/>
          <a:p>
            <a:pPr algn="r"/>
            <a:r>
              <a:rPr lang="en-US" sz="800" dirty="0"/>
              <a:t>PN=dot11PNWarningThreshold</a:t>
            </a:r>
          </a:p>
        </p:txBody>
      </p:sp>
      <p:sp>
        <p:nvSpPr>
          <p:cNvPr id="19" name="TextBox 18">
            <a:extLst>
              <a:ext uri="{FF2B5EF4-FFF2-40B4-BE49-F238E27FC236}">
                <a16:creationId xmlns:a16="http://schemas.microsoft.com/office/drawing/2014/main" id="{E856A0DE-BEEE-7DC1-4AC4-CD3DC31CA995}"/>
              </a:ext>
            </a:extLst>
          </p:cNvPr>
          <p:cNvSpPr txBox="1"/>
          <p:nvPr/>
        </p:nvSpPr>
        <p:spPr>
          <a:xfrm>
            <a:off x="4799024" y="4887390"/>
            <a:ext cx="1662108" cy="461665"/>
          </a:xfrm>
          <a:prstGeom prst="rect">
            <a:avLst/>
          </a:prstGeom>
          <a:noFill/>
        </p:spPr>
        <p:txBody>
          <a:bodyPr wrap="square" rtlCol="0">
            <a:spAutoFit/>
          </a:bodyPr>
          <a:lstStyle/>
          <a:p>
            <a:pPr algn="ctr"/>
            <a:r>
              <a:rPr lang="en-US" sz="800" dirty="0"/>
              <a:t>TUN{</a:t>
            </a:r>
            <a:r>
              <a:rPr lang="en-US" sz="800" dirty="0" err="1"/>
              <a:t>AddLinkReq</a:t>
            </a:r>
            <a:r>
              <a:rPr lang="en-US" sz="800" dirty="0"/>
              <a:t>(MLD2)}</a:t>
            </a:r>
          </a:p>
          <a:p>
            <a:pPr algn="ctr"/>
            <a:r>
              <a:rPr lang="en-US" sz="800" dirty="0"/>
              <a:t>CX(PN=100+2N)</a:t>
            </a:r>
          </a:p>
          <a:p>
            <a:pPr algn="ctr"/>
            <a:r>
              <a:rPr lang="en-US" sz="800" dirty="0" err="1"/>
              <a:t>RoamID</a:t>
            </a:r>
            <a:r>
              <a:rPr lang="en-US" sz="800" dirty="0"/>
              <a:t>=1</a:t>
            </a:r>
          </a:p>
        </p:txBody>
      </p:sp>
      <p:sp>
        <p:nvSpPr>
          <p:cNvPr id="21" name="TextBox 20">
            <a:extLst>
              <a:ext uri="{FF2B5EF4-FFF2-40B4-BE49-F238E27FC236}">
                <a16:creationId xmlns:a16="http://schemas.microsoft.com/office/drawing/2014/main" id="{727FB31E-88CA-05D4-D6EB-DA14D6E6D6F5}"/>
              </a:ext>
            </a:extLst>
          </p:cNvPr>
          <p:cNvSpPr txBox="1"/>
          <p:nvPr/>
        </p:nvSpPr>
        <p:spPr>
          <a:xfrm>
            <a:off x="7135811" y="2307184"/>
            <a:ext cx="1832778" cy="215444"/>
          </a:xfrm>
          <a:prstGeom prst="rect">
            <a:avLst/>
          </a:prstGeom>
          <a:noFill/>
        </p:spPr>
        <p:txBody>
          <a:bodyPr wrap="square" rtlCol="0">
            <a:spAutoFit/>
          </a:bodyPr>
          <a:lstStyle/>
          <a:p>
            <a:pPr algn="ctr"/>
            <a:r>
              <a:rPr lang="en-US" sz="800" dirty="0" err="1"/>
              <a:t>AddLinkResp</a:t>
            </a:r>
            <a:r>
              <a:rPr lang="en-US" sz="800" dirty="0"/>
              <a:t>(MLD2, SUCCESS)</a:t>
            </a:r>
          </a:p>
        </p:txBody>
      </p:sp>
      <p:sp>
        <p:nvSpPr>
          <p:cNvPr id="28" name="TextBox 27">
            <a:extLst>
              <a:ext uri="{FF2B5EF4-FFF2-40B4-BE49-F238E27FC236}">
                <a16:creationId xmlns:a16="http://schemas.microsoft.com/office/drawing/2014/main" id="{1D50D8CA-7E00-169C-467C-2B6E642DC690}"/>
              </a:ext>
            </a:extLst>
          </p:cNvPr>
          <p:cNvSpPr txBox="1"/>
          <p:nvPr/>
        </p:nvSpPr>
        <p:spPr>
          <a:xfrm>
            <a:off x="6255999" y="4893021"/>
            <a:ext cx="1490874" cy="461665"/>
          </a:xfrm>
          <a:prstGeom prst="rect">
            <a:avLst/>
          </a:prstGeom>
          <a:noFill/>
        </p:spPr>
        <p:txBody>
          <a:bodyPr wrap="square" rtlCol="0">
            <a:spAutoFit/>
          </a:bodyPr>
          <a:lstStyle/>
          <a:p>
            <a:pPr algn="ctr"/>
            <a:r>
              <a:rPr lang="en-US" sz="800" dirty="0"/>
              <a:t>TUN{</a:t>
            </a:r>
            <a:r>
              <a:rPr lang="en-US" sz="800" dirty="0" err="1"/>
              <a:t>AddLinkResp</a:t>
            </a:r>
            <a:r>
              <a:rPr lang="en-US" sz="800" dirty="0"/>
              <a:t>(MLD2, SUCCESS)}</a:t>
            </a:r>
          </a:p>
          <a:p>
            <a:pPr algn="ctr"/>
            <a:r>
              <a:rPr lang="en-US" sz="800" dirty="0" err="1"/>
              <a:t>RoamID</a:t>
            </a:r>
            <a:r>
              <a:rPr lang="en-US" sz="800" dirty="0"/>
              <a:t>=1</a:t>
            </a:r>
          </a:p>
        </p:txBody>
      </p:sp>
      <p:cxnSp>
        <p:nvCxnSpPr>
          <p:cNvPr id="31" name="Straight Arrow Connector 30">
            <a:extLst>
              <a:ext uri="{FF2B5EF4-FFF2-40B4-BE49-F238E27FC236}">
                <a16:creationId xmlns:a16="http://schemas.microsoft.com/office/drawing/2014/main" id="{A6C9F482-DB6B-F067-7BEE-14AF516C6D85}"/>
              </a:ext>
            </a:extLst>
          </p:cNvPr>
          <p:cNvCxnSpPr>
            <a:cxnSpLocks/>
            <a:stCxn id="28" idx="0"/>
          </p:cNvCxnSpPr>
          <p:nvPr/>
        </p:nvCxnSpPr>
        <p:spPr bwMode="auto">
          <a:xfrm flipV="1">
            <a:off x="7001436" y="4627079"/>
            <a:ext cx="8964" cy="26594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1" name="Straight Arrow Connector 40">
            <a:extLst>
              <a:ext uri="{FF2B5EF4-FFF2-40B4-BE49-F238E27FC236}">
                <a16:creationId xmlns:a16="http://schemas.microsoft.com/office/drawing/2014/main" id="{BC3D4D12-305F-FB1C-51B5-24E61FEFB903}"/>
              </a:ext>
            </a:extLst>
          </p:cNvPr>
          <p:cNvCxnSpPr>
            <a:cxnSpLocks/>
          </p:cNvCxnSpPr>
          <p:nvPr/>
        </p:nvCxnSpPr>
        <p:spPr bwMode="auto">
          <a:xfrm flipH="1">
            <a:off x="7397569" y="2537320"/>
            <a:ext cx="538943" cy="88646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6" name="Straight Arrow Connector 45">
            <a:extLst>
              <a:ext uri="{FF2B5EF4-FFF2-40B4-BE49-F238E27FC236}">
                <a16:creationId xmlns:a16="http://schemas.microsoft.com/office/drawing/2014/main" id="{ED8E19BC-259A-715C-1749-58CD3C81C0F5}"/>
              </a:ext>
            </a:extLst>
          </p:cNvPr>
          <p:cNvCxnSpPr>
            <a:cxnSpLocks/>
          </p:cNvCxnSpPr>
          <p:nvPr/>
        </p:nvCxnSpPr>
        <p:spPr bwMode="auto">
          <a:xfrm flipH="1" flipV="1">
            <a:off x="7679921" y="4689257"/>
            <a:ext cx="206269" cy="20785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52" name="TextBox 51">
            <a:extLst>
              <a:ext uri="{FF2B5EF4-FFF2-40B4-BE49-F238E27FC236}">
                <a16:creationId xmlns:a16="http://schemas.microsoft.com/office/drawing/2014/main" id="{95DAB5E7-517F-A9E8-D16C-1E0165B62DCC}"/>
              </a:ext>
            </a:extLst>
          </p:cNvPr>
          <p:cNvSpPr txBox="1"/>
          <p:nvPr/>
        </p:nvSpPr>
        <p:spPr>
          <a:xfrm>
            <a:off x="7611346" y="4893021"/>
            <a:ext cx="1522896" cy="215444"/>
          </a:xfrm>
          <a:prstGeom prst="rect">
            <a:avLst/>
          </a:prstGeom>
          <a:noFill/>
        </p:spPr>
        <p:txBody>
          <a:bodyPr wrap="square" rtlCol="0">
            <a:spAutoFit/>
          </a:bodyPr>
          <a:lstStyle/>
          <a:p>
            <a:pPr algn="r"/>
            <a:r>
              <a:rPr lang="en-US" sz="800" dirty="0"/>
              <a:t>PN&gt;dot11PNWarningThreshold</a:t>
            </a:r>
          </a:p>
        </p:txBody>
      </p:sp>
      <p:sp>
        <p:nvSpPr>
          <p:cNvPr id="53" name="Rounded Rectangle 52">
            <a:extLst>
              <a:ext uri="{FF2B5EF4-FFF2-40B4-BE49-F238E27FC236}">
                <a16:creationId xmlns:a16="http://schemas.microsoft.com/office/drawing/2014/main" id="{68DD8AB8-C3EE-C9E2-DE4B-6917197F72F0}"/>
              </a:ext>
            </a:extLst>
          </p:cNvPr>
          <p:cNvSpPr/>
          <p:nvPr/>
        </p:nvSpPr>
        <p:spPr bwMode="auto">
          <a:xfrm flipH="1">
            <a:off x="8839200" y="4438873"/>
            <a:ext cx="175411" cy="183876"/>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a:solidFill>
                  <a:schemeClr val="bg1"/>
                </a:solidFill>
                <a:latin typeface="Arial" panose="020B0604020202020204" pitchFamily="34" charset="0"/>
                <a:cs typeface="Arial" panose="020B0604020202020204" pitchFamily="34" charset="0"/>
              </a:rPr>
              <a:t>0</a:t>
            </a:r>
            <a:endPar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7FF11561-B4C4-4997-57DD-378F9D3EB228}"/>
              </a:ext>
            </a:extLst>
          </p:cNvPr>
          <p:cNvCxnSpPr>
            <a:cxnSpLocks/>
          </p:cNvCxnSpPr>
          <p:nvPr/>
        </p:nvCxnSpPr>
        <p:spPr bwMode="auto">
          <a:xfrm>
            <a:off x="8207880" y="4535437"/>
            <a:ext cx="234471" cy="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57" name="Straight Arrow Connector 56">
            <a:extLst>
              <a:ext uri="{FF2B5EF4-FFF2-40B4-BE49-F238E27FC236}">
                <a16:creationId xmlns:a16="http://schemas.microsoft.com/office/drawing/2014/main" id="{89FC749F-6922-4AE1-5BE2-54412F9BF12B}"/>
              </a:ext>
            </a:extLst>
          </p:cNvPr>
          <p:cNvCxnSpPr>
            <a:cxnSpLocks/>
          </p:cNvCxnSpPr>
          <p:nvPr/>
        </p:nvCxnSpPr>
        <p:spPr>
          <a:xfrm flipH="1" flipV="1">
            <a:off x="7205254" y="2729873"/>
            <a:ext cx="0" cy="1786400"/>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 name="Rectangle 6">
            <a:extLst>
              <a:ext uri="{FF2B5EF4-FFF2-40B4-BE49-F238E27FC236}">
                <a16:creationId xmlns:a16="http://schemas.microsoft.com/office/drawing/2014/main" id="{9337D31B-A2B5-1862-7B98-16F3BF629342}"/>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23</a:t>
            </a:fld>
            <a:endParaRPr lang="en-US"/>
          </a:p>
        </p:txBody>
      </p:sp>
    </p:spTree>
    <p:extLst>
      <p:ext uri="{BB962C8B-B14F-4D97-AF65-F5344CB8AC3E}">
        <p14:creationId xmlns:p14="http://schemas.microsoft.com/office/powerpoint/2010/main" val="1427172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PTK derivation – concerns with “PTK sharing” (10)</a:t>
            </a:r>
            <a:endParaRPr lang="en-US" u="sng" dirty="0"/>
          </a:p>
        </p:txBody>
      </p:sp>
      <p:sp>
        <p:nvSpPr>
          <p:cNvPr id="169" name="Content Placeholder 2">
            <a:extLst>
              <a:ext uri="{FF2B5EF4-FFF2-40B4-BE49-F238E27FC236}">
                <a16:creationId xmlns:a16="http://schemas.microsoft.com/office/drawing/2014/main" id="{03DEC0C8-2B17-0057-73D8-D019172B2985}"/>
              </a:ext>
            </a:extLst>
          </p:cNvPr>
          <p:cNvSpPr txBox="1">
            <a:spLocks/>
          </p:cNvSpPr>
          <p:nvPr/>
        </p:nvSpPr>
        <p:spPr bwMode="auto">
          <a:xfrm>
            <a:off x="0" y="1508149"/>
            <a:ext cx="8945397" cy="485635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600" b="0" kern="0" dirty="0"/>
              <a:t>(D) Sharing PTKs does not meaningfully simplify non-AP MLD implementations</a:t>
            </a:r>
          </a:p>
          <a:p>
            <a:pPr lvl="1"/>
            <a:r>
              <a:rPr lang="en-US" sz="1200" kern="0" dirty="0"/>
              <a:t>On non-AP MLD side, the main scenario for consideration is if, after a roam, the non-AP MLD is concurrently connected to both (previously) Serving AP MLD and Target AP MLD, while retrieving buffered DL data from the Serving AP MLD.</a:t>
            </a:r>
          </a:p>
          <a:p>
            <a:pPr lvl="1"/>
            <a:r>
              <a:rPr lang="en-US" sz="1200" kern="0" dirty="0"/>
              <a:t>As discussed earlier, a non-AP MLD might or might not actually receive/process data from both AP MLDs concurrently:</a:t>
            </a:r>
          </a:p>
          <a:p>
            <a:pPr lvl="1"/>
            <a:r>
              <a:rPr lang="en-US" sz="1200" kern="0" dirty="0"/>
              <a:t>(1) If non-AP MLD always processes all buffered DL data from Serving AP MLD before (receiving and) processing any DL data from Target AP MLD</a:t>
            </a:r>
          </a:p>
          <a:p>
            <a:pPr lvl="2"/>
            <a:r>
              <a:rPr lang="en-US" kern="0" dirty="0"/>
              <a:t>Irrespective of whether a shared-PTK or unique-PTK is used, non-AP MLD only needs a single set of reordering buffers and replay counters. In unique-PTK case, non-AP MLD would (re)set buffers/counters and activate new PTK once it completes processing of buffered DL data from the Serving AP MLD</a:t>
            </a:r>
          </a:p>
          <a:p>
            <a:pPr lvl="2"/>
            <a:r>
              <a:rPr lang="en-US" kern="0" dirty="0"/>
              <a:t>If unique-PTK is used, and the non-AP MLD sends uplink data (to Target AP MLD) during the period it is retrieving buffered DL data from Serving AP MLD, during that period it has the old PTK installed for DL data, and the new PTK installed for UL data</a:t>
            </a:r>
          </a:p>
          <a:p>
            <a:pPr lvl="1"/>
            <a:r>
              <a:rPr lang="en-US" sz="1200" kern="0" dirty="0"/>
              <a:t>(2) If non-AP MLD processes DL data from Target AP MLD concurrently with receiving/processing buffered DL data from Serving AP MLD</a:t>
            </a:r>
          </a:p>
          <a:p>
            <a:pPr lvl="2"/>
            <a:r>
              <a:rPr lang="en-US" kern="0" dirty="0"/>
              <a:t>Irrespective of whether shared-PTK or unique-PTK is used, due to benefits of SN non-continuity, logically the reordering buffers for the two AP MLDs are separate; however total buffer size does not necessarily need to increase (see earlier slides)</a:t>
            </a:r>
          </a:p>
          <a:p>
            <a:pPr lvl="2"/>
            <a:r>
              <a:rPr lang="en-US" kern="0" dirty="0"/>
              <a:t>Irrespective of whether shared-PTK or unique-PTK is used, if data from Target AP MLD is “accepted” prior to data from Current AP MLD (e.g. for an in-order-delivery-disabled TID), a separate replay counter is used for the data from each AP MLD</a:t>
            </a:r>
          </a:p>
          <a:p>
            <a:pPr lvl="2"/>
            <a:r>
              <a:rPr lang="en-US" sz="1200" kern="0" dirty="0"/>
              <a:t>Note: In unique-PTK case, the same PN might be used for data sent by the two AP MLDs (since the PTKs are different). The TA (which is integrity protected in the AAD) is used to determine which replay counter to use for a given MPDU</a:t>
            </a:r>
          </a:p>
          <a:p>
            <a:pPr lvl="1"/>
            <a:r>
              <a:rPr lang="en-US" sz="1200" kern="0" dirty="0"/>
              <a:t>If a particular non-AP MLD needs strict SN and/or PN continuity, it could be supported even with unique-PTK</a:t>
            </a:r>
          </a:p>
          <a:p>
            <a:pPr lvl="2"/>
            <a:r>
              <a:rPr lang="en-US" kern="0" dirty="0"/>
              <a:t>e.g. if requested by non-AP MLD, </a:t>
            </a:r>
            <a:r>
              <a:rPr lang="en-US" kern="0" dirty="0" err="1"/>
              <a:t>last_used_PN</a:t>
            </a:r>
            <a:r>
              <a:rPr lang="en-US" kern="0" dirty="0"/>
              <a:t> +1 would be transferred to Target AP MLD, and used as the starting PN with the new PTK; even if PN sync failure occurs, it would not cause a catastrophic security issue since PTK has changed</a:t>
            </a:r>
          </a:p>
          <a:p>
            <a:pPr lvl="2"/>
            <a:endParaRPr lang="en-US" sz="700" kern="0" dirty="0"/>
          </a:p>
        </p:txBody>
      </p:sp>
      <p:sp>
        <p:nvSpPr>
          <p:cNvPr id="2" name="Rectangle 6">
            <a:extLst>
              <a:ext uri="{FF2B5EF4-FFF2-40B4-BE49-F238E27FC236}">
                <a16:creationId xmlns:a16="http://schemas.microsoft.com/office/drawing/2014/main" id="{C7958B92-3E48-A530-7C00-78E218F918DC}"/>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24</a:t>
            </a:fld>
            <a:endParaRPr lang="en-US"/>
          </a:p>
        </p:txBody>
      </p:sp>
    </p:spTree>
    <p:extLst>
      <p:ext uri="{BB962C8B-B14F-4D97-AF65-F5344CB8AC3E}">
        <p14:creationId xmlns:p14="http://schemas.microsoft.com/office/powerpoint/2010/main" val="3503477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Security considerations</a:t>
            </a:r>
            <a:br>
              <a:rPr lang="en-US" dirty="0"/>
            </a:br>
            <a:r>
              <a:rPr lang="en-US" sz="2400" dirty="0"/>
              <a:t>Roam signaling protection</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25</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170198" y="1447800"/>
            <a:ext cx="8973796" cy="1243342"/>
          </a:xfrm>
        </p:spPr>
        <p:txBody>
          <a:bodyPr/>
          <a:lstStyle/>
          <a:p>
            <a:r>
              <a:rPr lang="en-US" sz="1600" b="0" dirty="0"/>
              <a:t>All roam signaling should be encrypted for security and privacy/tracking reasons</a:t>
            </a:r>
          </a:p>
          <a:p>
            <a:pPr lvl="1"/>
            <a:r>
              <a:rPr lang="en-US" sz="1400" dirty="0"/>
              <a:t>If unprotected roam signaling is allowed, attacker could inject, modify or replay roam signaling to cause reset of MAC states, teardown of security associations, unauthorized context transfers in the network, </a:t>
            </a:r>
            <a:r>
              <a:rPr lang="en-US" sz="1400" dirty="0" err="1"/>
              <a:t>etc</a:t>
            </a:r>
            <a:endParaRPr lang="en-US" sz="1400" dirty="0"/>
          </a:p>
          <a:p>
            <a:pPr lvl="2"/>
            <a:r>
              <a:rPr lang="en-US" sz="1200" dirty="0"/>
              <a:t>Baseline PMF handling of unprotected (re)</a:t>
            </a:r>
            <a:r>
              <a:rPr lang="en-US" sz="1200" dirty="0" err="1"/>
              <a:t>assoc</a:t>
            </a:r>
            <a:r>
              <a:rPr lang="en-US" sz="1200" dirty="0"/>
              <a:t> (i.e. reject + SA Query) is cumbersome, contributes to roam delay/failure</a:t>
            </a:r>
          </a:p>
          <a:p>
            <a:r>
              <a:rPr lang="en-US" sz="1600" b="0" dirty="0"/>
              <a:t>For roam signaling that is sent directly to the target AP MLD, new protection is needed</a:t>
            </a:r>
          </a:p>
          <a:p>
            <a:pPr lvl="1"/>
            <a:r>
              <a:rPr lang="en-US" sz="1400" dirty="0"/>
              <a:t>Even in a “shared PTK” design, use of PTK to encrypt initial roam messages sent to Target AP MLD is difficult</a:t>
            </a:r>
          </a:p>
          <a:p>
            <a:pPr lvl="2"/>
            <a:r>
              <a:rPr lang="en-US" sz="1200" dirty="0"/>
              <a:t>e.g. network needs to sync PN in real-time for replay detection</a:t>
            </a:r>
          </a:p>
          <a:p>
            <a:pPr lvl="1"/>
            <a:r>
              <a:rPr lang="en-US" sz="1400" dirty="0"/>
              <a:t>Therefore, d</a:t>
            </a:r>
            <a:r>
              <a:rPr lang="en-US" sz="1400" kern="0" dirty="0"/>
              <a:t>efine a dedicated UHR Roaming Key (ROAM-</a:t>
            </a:r>
            <a:r>
              <a:rPr lang="en-US" sz="1400" kern="0" dirty="0" err="1"/>
              <a:t>EncKey</a:t>
            </a:r>
            <a:r>
              <a:rPr lang="en-US" sz="1400" kern="0" dirty="0"/>
              <a:t>, which is </a:t>
            </a:r>
            <a:r>
              <a:rPr lang="en-US" sz="1400" u="sng" kern="0" dirty="0"/>
              <a:t>solely</a:t>
            </a:r>
            <a:r>
              <a:rPr lang="en-US" sz="1400" kern="0" dirty="0"/>
              <a:t> used to protect roaming exchanges sent between a non-AP MLD </a:t>
            </a:r>
            <a:r>
              <a:rPr lang="en-US" sz="1400" dirty="0"/>
              <a:t>and</a:t>
            </a:r>
            <a:r>
              <a:rPr lang="en-US" sz="1400" kern="0" dirty="0"/>
              <a:t> any (target) AP MLD in the ESS when no pairwise PTKSA exists</a:t>
            </a:r>
          </a:p>
          <a:p>
            <a:pPr lvl="2"/>
            <a:r>
              <a:rPr lang="en-US" sz="1200" dirty="0"/>
              <a:t>E</a:t>
            </a:r>
            <a:r>
              <a:rPr lang="en-US" sz="1200" kern="0" dirty="0"/>
              <a:t>xtract ROAM-</a:t>
            </a:r>
            <a:r>
              <a:rPr lang="en-US" sz="1200" kern="0" dirty="0" err="1"/>
              <a:t>EncKey</a:t>
            </a:r>
            <a:r>
              <a:rPr lang="en-US" sz="1200" kern="0" dirty="0"/>
              <a:t> from existing </a:t>
            </a:r>
            <a:r>
              <a:rPr lang="en-US" sz="1200" dirty="0"/>
              <a:t>master keys (e.g. PMK, R0-Key-Data) during initial association to the ESS</a:t>
            </a:r>
          </a:p>
          <a:p>
            <a:pPr lvl="2"/>
            <a:r>
              <a:rPr lang="en-US" sz="1200" dirty="0"/>
              <a:t>ROAM-</a:t>
            </a:r>
            <a:r>
              <a:rPr lang="en-US" sz="1200" dirty="0" err="1"/>
              <a:t>EncKey</a:t>
            </a:r>
            <a:r>
              <a:rPr lang="en-US" sz="1200" dirty="0"/>
              <a:t> is distributed (over the backhaul/DS) to other target AP MLDs in network (e.g. along with PMK)</a:t>
            </a:r>
          </a:p>
          <a:p>
            <a:pPr lvl="2"/>
            <a:r>
              <a:rPr lang="en-US" sz="1200" kern="0" dirty="0"/>
              <a:t>ROAM-</a:t>
            </a:r>
            <a:r>
              <a:rPr lang="en-US" sz="1200" kern="0" dirty="0" err="1"/>
              <a:t>EncKey</a:t>
            </a:r>
            <a:r>
              <a:rPr lang="en-US" sz="1200" kern="0" dirty="0"/>
              <a:t> is always used with AES-SIV (RFC 5297) – synthetically derived nonce (misuse resistant)</a:t>
            </a:r>
          </a:p>
          <a:p>
            <a:pPr lvl="3"/>
            <a:r>
              <a:rPr lang="en-US" sz="1100" dirty="0"/>
              <a:t>Note: AES-SIV is already </a:t>
            </a:r>
            <a:r>
              <a:rPr lang="en-US" sz="1100" kern="0" dirty="0"/>
              <a:t>used in baseline, e.g. to encrypt parts of FILS </a:t>
            </a:r>
            <a:r>
              <a:rPr lang="en-US" sz="1100" kern="0" dirty="0" err="1"/>
              <a:t>Reassoc</a:t>
            </a:r>
            <a:r>
              <a:rPr lang="en-US" sz="1100" kern="0" dirty="0"/>
              <a:t> frames</a:t>
            </a:r>
          </a:p>
          <a:p>
            <a:pPr lvl="2"/>
            <a:r>
              <a:rPr lang="en-US" sz="1200" dirty="0"/>
              <a:t>Replay protection can be provided by including</a:t>
            </a:r>
            <a:r>
              <a:rPr lang="en-US" sz="1200" kern="0" dirty="0"/>
              <a:t> both MLD addresses and a PN based on a timestamp in the AAD</a:t>
            </a:r>
          </a:p>
          <a:p>
            <a:pPr lvl="3"/>
            <a:r>
              <a:rPr lang="en-US" sz="1100" dirty="0"/>
              <a:t>Timestamp is defined and used in a similar way to the Known STA Identification timestamp in baseline (</a:t>
            </a:r>
            <a:r>
              <a:rPr lang="en-US" sz="1100" dirty="0" err="1"/>
              <a:t>REVme</a:t>
            </a:r>
            <a:r>
              <a:rPr lang="en-US" sz="1100" dirty="0"/>
              <a:t> 11.13), e.g.</a:t>
            </a:r>
          </a:p>
          <a:p>
            <a:pPr lvl="3"/>
            <a:r>
              <a:rPr lang="en-US" sz="1100" dirty="0"/>
              <a:t>1) non-AP MLD obtains target AP MLD’s TSF by scanning or (with some additional error) by tunneled probe / NR via Serving AP</a:t>
            </a:r>
          </a:p>
          <a:p>
            <a:pPr lvl="3"/>
            <a:r>
              <a:rPr lang="en-US" sz="1100" dirty="0"/>
              <a:t>2) when non-AP MLD sends roam request, it sets Timestamp in AAD to the estimated TSF of target AP MLD at that time</a:t>
            </a:r>
          </a:p>
          <a:p>
            <a:pPr lvl="3"/>
            <a:r>
              <a:rPr lang="en-US" sz="1100" dirty="0"/>
              <a:t>3) target AP MLD verifies ML addresses and timestamp is within TBD </a:t>
            </a:r>
            <a:r>
              <a:rPr lang="en-US" sz="1100" dirty="0" err="1"/>
              <a:t>ms</a:t>
            </a:r>
            <a:r>
              <a:rPr lang="en-US" sz="1100" dirty="0"/>
              <a:t> of actual TSF and greater than TSF in other messages</a:t>
            </a:r>
          </a:p>
          <a:p>
            <a:pPr lvl="4"/>
            <a:r>
              <a:rPr lang="en-US" sz="1100" dirty="0"/>
              <a:t>Note: Obtaining TSF in protected manner via Serving AP provides further protection against jam-and-replay attacks</a:t>
            </a:r>
          </a:p>
          <a:p>
            <a:pPr lvl="3"/>
            <a:r>
              <a:rPr lang="en-US" sz="1100" dirty="0"/>
              <a:t>Unique timestamp in AAD also provides privacy/tracking protection if the same payload is sent in multiple messages</a:t>
            </a:r>
          </a:p>
          <a:p>
            <a:r>
              <a:rPr lang="en-US" sz="1600" b="0" dirty="0"/>
              <a:t>For roam signaling that is sent via Serving AP MLD, existing PMF protection can be used</a:t>
            </a:r>
          </a:p>
          <a:p>
            <a:pPr lvl="1"/>
            <a:r>
              <a:rPr lang="en-US" sz="1200" dirty="0"/>
              <a:t>PMF provides integrity/replay protection - messages from non-AP MLD are validated by Serving AP MLD</a:t>
            </a:r>
          </a:p>
          <a:p>
            <a:endParaRPr lang="en-US" sz="1900" dirty="0"/>
          </a:p>
        </p:txBody>
      </p:sp>
    </p:spTree>
    <p:extLst>
      <p:ext uri="{BB962C8B-B14F-4D97-AF65-F5344CB8AC3E}">
        <p14:creationId xmlns:p14="http://schemas.microsoft.com/office/powerpoint/2010/main" val="3775769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Baseline roam characteristics and performance</a:t>
            </a:r>
            <a:br>
              <a:rPr lang="en-US" dirty="0"/>
            </a:br>
            <a:r>
              <a:rPr lang="en-US" sz="2400" dirty="0"/>
              <a:t>Background - baseline FT (11r) protocol</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26</a:t>
            </a:fld>
            <a:endParaRPr lang="en-US"/>
          </a:p>
        </p:txBody>
      </p:sp>
      <p:sp>
        <p:nvSpPr>
          <p:cNvPr id="43" name="Right Arrow 42">
            <a:extLst>
              <a:ext uri="{FF2B5EF4-FFF2-40B4-BE49-F238E27FC236}">
                <a16:creationId xmlns:a16="http://schemas.microsoft.com/office/drawing/2014/main" id="{0F4703DC-1494-B9D2-C94E-E6F236A71B47}"/>
              </a:ext>
            </a:extLst>
          </p:cNvPr>
          <p:cNvSpPr/>
          <p:nvPr/>
        </p:nvSpPr>
        <p:spPr>
          <a:xfrm>
            <a:off x="5029200" y="1740029"/>
            <a:ext cx="3806217" cy="590614"/>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4" name="Right Arrow 43">
            <a:extLst>
              <a:ext uri="{FF2B5EF4-FFF2-40B4-BE49-F238E27FC236}">
                <a16:creationId xmlns:a16="http://schemas.microsoft.com/office/drawing/2014/main" id="{3C373559-5B92-31EF-50C2-5F9E7C5DAB80}"/>
              </a:ext>
            </a:extLst>
          </p:cNvPr>
          <p:cNvSpPr/>
          <p:nvPr/>
        </p:nvSpPr>
        <p:spPr>
          <a:xfrm>
            <a:off x="2527736" y="2423506"/>
            <a:ext cx="2577655" cy="590614"/>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5" name="Straight Connector 44">
            <a:extLst>
              <a:ext uri="{FF2B5EF4-FFF2-40B4-BE49-F238E27FC236}">
                <a16:creationId xmlns:a16="http://schemas.microsoft.com/office/drawing/2014/main" id="{6D0553EC-4C96-2819-C30D-966A362AF29F}"/>
              </a:ext>
            </a:extLst>
          </p:cNvPr>
          <p:cNvCxnSpPr/>
          <p:nvPr/>
        </p:nvCxnSpPr>
        <p:spPr>
          <a:xfrm>
            <a:off x="1440976" y="2353127"/>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74BA315-CA71-B02A-6F12-9F29B3E05F04}"/>
              </a:ext>
            </a:extLst>
          </p:cNvPr>
          <p:cNvCxnSpPr>
            <a:cxnSpLocks/>
          </p:cNvCxnSpPr>
          <p:nvPr/>
        </p:nvCxnSpPr>
        <p:spPr>
          <a:xfrm flipV="1">
            <a:off x="1440976" y="1674688"/>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7">
            <a:extLst>
              <a:ext uri="{FF2B5EF4-FFF2-40B4-BE49-F238E27FC236}">
                <a16:creationId xmlns:a16="http://schemas.microsoft.com/office/drawing/2014/main" id="{6B1758D0-F5FA-AB0B-7D70-C2114EA97D63}"/>
              </a:ext>
            </a:extLst>
          </p:cNvPr>
          <p:cNvSpPr txBox="1"/>
          <p:nvPr/>
        </p:nvSpPr>
        <p:spPr>
          <a:xfrm>
            <a:off x="76200" y="2203810"/>
            <a:ext cx="1443735"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non-AP MLD</a:t>
            </a:r>
            <a:endParaRPr lang="en-US" dirty="0"/>
          </a:p>
        </p:txBody>
      </p:sp>
      <p:sp>
        <p:nvSpPr>
          <p:cNvPr id="48" name="TextBox 8">
            <a:extLst>
              <a:ext uri="{FF2B5EF4-FFF2-40B4-BE49-F238E27FC236}">
                <a16:creationId xmlns:a16="http://schemas.microsoft.com/office/drawing/2014/main" id="{F0E6DB95-72F8-C8DE-3C8C-5D6420AB29EE}"/>
              </a:ext>
            </a:extLst>
          </p:cNvPr>
          <p:cNvSpPr txBox="1"/>
          <p:nvPr/>
        </p:nvSpPr>
        <p:spPr>
          <a:xfrm>
            <a:off x="381000" y="1540610"/>
            <a:ext cx="1180437"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MLD2</a:t>
            </a:r>
            <a:endParaRPr lang="en-US" dirty="0"/>
          </a:p>
        </p:txBody>
      </p:sp>
      <p:cxnSp>
        <p:nvCxnSpPr>
          <p:cNvPr id="49" name="Straight Connector 48">
            <a:extLst>
              <a:ext uri="{FF2B5EF4-FFF2-40B4-BE49-F238E27FC236}">
                <a16:creationId xmlns:a16="http://schemas.microsoft.com/office/drawing/2014/main" id="{B977F5C7-2EF9-0AA3-532D-8B5B9247F7DC}"/>
              </a:ext>
            </a:extLst>
          </p:cNvPr>
          <p:cNvCxnSpPr/>
          <p:nvPr/>
        </p:nvCxnSpPr>
        <p:spPr>
          <a:xfrm>
            <a:off x="1440976" y="3037281"/>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50" name="TextBox 10">
            <a:extLst>
              <a:ext uri="{FF2B5EF4-FFF2-40B4-BE49-F238E27FC236}">
                <a16:creationId xmlns:a16="http://schemas.microsoft.com/office/drawing/2014/main" id="{131FF76C-99FE-E45E-678B-5DCFA60D9739}"/>
              </a:ext>
            </a:extLst>
          </p:cNvPr>
          <p:cNvSpPr txBox="1"/>
          <p:nvPr/>
        </p:nvSpPr>
        <p:spPr>
          <a:xfrm>
            <a:off x="336562" y="2836010"/>
            <a:ext cx="1111238"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MLD1</a:t>
            </a:r>
            <a:endParaRPr lang="en-US" dirty="0"/>
          </a:p>
        </p:txBody>
      </p:sp>
      <p:sp>
        <p:nvSpPr>
          <p:cNvPr id="64" name="TextBox 50">
            <a:extLst>
              <a:ext uri="{FF2B5EF4-FFF2-40B4-BE49-F238E27FC236}">
                <a16:creationId xmlns:a16="http://schemas.microsoft.com/office/drawing/2014/main" id="{E1557CA4-7D9E-1AD3-6CFE-3DCAD70C844D}"/>
              </a:ext>
            </a:extLst>
          </p:cNvPr>
          <p:cNvSpPr txBox="1"/>
          <p:nvPr/>
        </p:nvSpPr>
        <p:spPr>
          <a:xfrm>
            <a:off x="1186731" y="1854232"/>
            <a:ext cx="7213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a:t>
            </a:r>
          </a:p>
        </p:txBody>
      </p:sp>
      <p:sp>
        <p:nvSpPr>
          <p:cNvPr id="65" name="TextBox 51">
            <a:extLst>
              <a:ext uri="{FF2B5EF4-FFF2-40B4-BE49-F238E27FC236}">
                <a16:creationId xmlns:a16="http://schemas.microsoft.com/office/drawing/2014/main" id="{411F53EC-30B6-3508-A62F-91EA01479268}"/>
              </a:ext>
            </a:extLst>
          </p:cNvPr>
          <p:cNvSpPr txBox="1"/>
          <p:nvPr/>
        </p:nvSpPr>
        <p:spPr>
          <a:xfrm>
            <a:off x="1186305" y="2523729"/>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a:t>
            </a:r>
          </a:p>
        </p:txBody>
      </p:sp>
      <p:sp>
        <p:nvSpPr>
          <p:cNvPr id="68" name="TextBox 54">
            <a:extLst>
              <a:ext uri="{FF2B5EF4-FFF2-40B4-BE49-F238E27FC236}">
                <a16:creationId xmlns:a16="http://schemas.microsoft.com/office/drawing/2014/main" id="{D01217E1-8CCC-700E-00B8-76EADDCA187F}"/>
              </a:ext>
            </a:extLst>
          </p:cNvPr>
          <p:cNvSpPr txBox="1"/>
          <p:nvPr/>
        </p:nvSpPr>
        <p:spPr>
          <a:xfrm>
            <a:off x="2462719" y="2524962"/>
            <a:ext cx="7213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sp>
        <p:nvSpPr>
          <p:cNvPr id="71" name="TextBox 57">
            <a:extLst>
              <a:ext uri="{FF2B5EF4-FFF2-40B4-BE49-F238E27FC236}">
                <a16:creationId xmlns:a16="http://schemas.microsoft.com/office/drawing/2014/main" id="{DDDC14E8-9467-5DBB-D2D8-B1E7F1C585AB}"/>
              </a:ext>
            </a:extLst>
          </p:cNvPr>
          <p:cNvSpPr txBox="1"/>
          <p:nvPr/>
        </p:nvSpPr>
        <p:spPr>
          <a:xfrm>
            <a:off x="5029200" y="1870857"/>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cxnSp>
        <p:nvCxnSpPr>
          <p:cNvPr id="75" name="Straight Arrow Connector 74">
            <a:extLst>
              <a:ext uri="{FF2B5EF4-FFF2-40B4-BE49-F238E27FC236}">
                <a16:creationId xmlns:a16="http://schemas.microsoft.com/office/drawing/2014/main" id="{8406B06A-8CC8-BCF9-8D1B-DEE7BA1409E7}"/>
              </a:ext>
            </a:extLst>
          </p:cNvPr>
          <p:cNvCxnSpPr>
            <a:cxnSpLocks/>
          </p:cNvCxnSpPr>
          <p:nvPr/>
        </p:nvCxnSpPr>
        <p:spPr>
          <a:xfrm>
            <a:off x="1510804" y="2356248"/>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7225E03C-228E-75A2-B323-2B45C84C8951}"/>
              </a:ext>
            </a:extLst>
          </p:cNvPr>
          <p:cNvCxnSpPr>
            <a:cxnSpLocks/>
          </p:cNvCxnSpPr>
          <p:nvPr/>
        </p:nvCxnSpPr>
        <p:spPr>
          <a:xfrm flipV="1">
            <a:off x="1596090" y="2351702"/>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AFAC2980-4928-8238-FC26-EAD31F36560A}"/>
              </a:ext>
            </a:extLst>
          </p:cNvPr>
          <p:cNvCxnSpPr>
            <a:cxnSpLocks/>
          </p:cNvCxnSpPr>
          <p:nvPr/>
        </p:nvCxnSpPr>
        <p:spPr>
          <a:xfrm>
            <a:off x="4410514" y="2360488"/>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4B65FF1A-D1DF-3FD0-5529-85F9B10CCC81}"/>
              </a:ext>
            </a:extLst>
          </p:cNvPr>
          <p:cNvCxnSpPr>
            <a:cxnSpLocks/>
          </p:cNvCxnSpPr>
          <p:nvPr/>
        </p:nvCxnSpPr>
        <p:spPr>
          <a:xfrm flipV="1">
            <a:off x="4495800" y="235594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BF544E5E-D129-0BCD-E7FC-69025A6A17E2}"/>
              </a:ext>
            </a:extLst>
          </p:cNvPr>
          <p:cNvCxnSpPr>
            <a:cxnSpLocks/>
          </p:cNvCxnSpPr>
          <p:nvPr/>
        </p:nvCxnSpPr>
        <p:spPr>
          <a:xfrm>
            <a:off x="5029200" y="1674688"/>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72BE97A5-41F1-980D-2F8B-866E51329579}"/>
              </a:ext>
            </a:extLst>
          </p:cNvPr>
          <p:cNvCxnSpPr>
            <a:cxnSpLocks/>
          </p:cNvCxnSpPr>
          <p:nvPr/>
        </p:nvCxnSpPr>
        <p:spPr>
          <a:xfrm flipV="1">
            <a:off x="4953000" y="1656400"/>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83" name="Right Arrow 82">
            <a:extLst>
              <a:ext uri="{FF2B5EF4-FFF2-40B4-BE49-F238E27FC236}">
                <a16:creationId xmlns:a16="http://schemas.microsoft.com/office/drawing/2014/main" id="{2AF4DCCE-BAB3-1AEC-CDBA-517413509E86}"/>
              </a:ext>
            </a:extLst>
          </p:cNvPr>
          <p:cNvSpPr/>
          <p:nvPr/>
        </p:nvSpPr>
        <p:spPr>
          <a:xfrm>
            <a:off x="6122378" y="3088083"/>
            <a:ext cx="342237" cy="313082"/>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4" name="Right Arrow 83">
            <a:extLst>
              <a:ext uri="{FF2B5EF4-FFF2-40B4-BE49-F238E27FC236}">
                <a16:creationId xmlns:a16="http://schemas.microsoft.com/office/drawing/2014/main" id="{371B689A-2AE5-6F60-9C5B-C4C371665CF2}"/>
              </a:ext>
            </a:extLst>
          </p:cNvPr>
          <p:cNvSpPr/>
          <p:nvPr/>
        </p:nvSpPr>
        <p:spPr>
          <a:xfrm>
            <a:off x="6122377" y="3352786"/>
            <a:ext cx="342238" cy="313082"/>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6" name="TextBox 85">
            <a:extLst>
              <a:ext uri="{FF2B5EF4-FFF2-40B4-BE49-F238E27FC236}">
                <a16:creationId xmlns:a16="http://schemas.microsoft.com/office/drawing/2014/main" id="{51E075BD-BB2D-AEFE-F77C-AFD6F661407C}"/>
              </a:ext>
            </a:extLst>
          </p:cNvPr>
          <p:cNvSpPr txBox="1"/>
          <p:nvPr/>
        </p:nvSpPr>
        <p:spPr>
          <a:xfrm>
            <a:off x="6471004" y="3098969"/>
            <a:ext cx="2663910" cy="276999"/>
          </a:xfrm>
          <a:prstGeom prst="rect">
            <a:avLst/>
          </a:prstGeom>
          <a:noFill/>
        </p:spPr>
        <p:txBody>
          <a:bodyPr wrap="square" rtlCol="0">
            <a:spAutoFit/>
          </a:bodyPr>
          <a:lstStyle/>
          <a:p>
            <a:r>
              <a:rPr lang="en-US" dirty="0"/>
              <a:t>State 4 (s4) data path with AP MLD1</a:t>
            </a:r>
          </a:p>
        </p:txBody>
      </p:sp>
      <p:sp>
        <p:nvSpPr>
          <p:cNvPr id="88" name="TextBox 87">
            <a:extLst>
              <a:ext uri="{FF2B5EF4-FFF2-40B4-BE49-F238E27FC236}">
                <a16:creationId xmlns:a16="http://schemas.microsoft.com/office/drawing/2014/main" id="{1EAA93BD-EDA4-647E-8BA2-53459ADDBAC7}"/>
              </a:ext>
            </a:extLst>
          </p:cNvPr>
          <p:cNvSpPr txBox="1"/>
          <p:nvPr/>
        </p:nvSpPr>
        <p:spPr>
          <a:xfrm>
            <a:off x="6471004" y="3352786"/>
            <a:ext cx="2663910" cy="276999"/>
          </a:xfrm>
          <a:prstGeom prst="rect">
            <a:avLst/>
          </a:prstGeom>
          <a:noFill/>
        </p:spPr>
        <p:txBody>
          <a:bodyPr wrap="square" rtlCol="0">
            <a:spAutoFit/>
          </a:bodyPr>
          <a:lstStyle/>
          <a:p>
            <a:r>
              <a:rPr lang="en-US" dirty="0"/>
              <a:t>State 4 (s4) data path with AP MLD2</a:t>
            </a:r>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417613" y="4447908"/>
            <a:ext cx="8534400" cy="1243342"/>
          </a:xfrm>
        </p:spPr>
        <p:txBody>
          <a:bodyPr/>
          <a:lstStyle/>
          <a:p>
            <a:endParaRPr lang="en-US" sz="1800" b="0" dirty="0"/>
          </a:p>
          <a:p>
            <a:endParaRPr lang="en-US" sz="1800" b="0" dirty="0"/>
          </a:p>
        </p:txBody>
      </p:sp>
      <p:cxnSp>
        <p:nvCxnSpPr>
          <p:cNvPr id="3" name="Straight Arrow Connector 2">
            <a:extLst>
              <a:ext uri="{FF2B5EF4-FFF2-40B4-BE49-F238E27FC236}">
                <a16:creationId xmlns:a16="http://schemas.microsoft.com/office/drawing/2014/main" id="{95E84C00-5A8A-144E-AC57-135C16A9355A}"/>
              </a:ext>
            </a:extLst>
          </p:cNvPr>
          <p:cNvCxnSpPr>
            <a:cxnSpLocks/>
          </p:cNvCxnSpPr>
          <p:nvPr/>
        </p:nvCxnSpPr>
        <p:spPr>
          <a:xfrm>
            <a:off x="1676400" y="2375875"/>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24C6B871-3D01-347E-0097-570C90C6C8A4}"/>
              </a:ext>
            </a:extLst>
          </p:cNvPr>
          <p:cNvCxnSpPr>
            <a:cxnSpLocks/>
          </p:cNvCxnSpPr>
          <p:nvPr/>
        </p:nvCxnSpPr>
        <p:spPr>
          <a:xfrm flipV="1">
            <a:off x="1752600" y="2371329"/>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BC5E44D2-70E3-C151-24EC-13000F3AF34D}"/>
              </a:ext>
            </a:extLst>
          </p:cNvPr>
          <p:cNvCxnSpPr>
            <a:cxnSpLocks/>
          </p:cNvCxnSpPr>
          <p:nvPr/>
        </p:nvCxnSpPr>
        <p:spPr>
          <a:xfrm>
            <a:off x="1981200" y="2375875"/>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39BBC8F-6007-DB4E-9EC1-B6DCA09B9110}"/>
              </a:ext>
            </a:extLst>
          </p:cNvPr>
          <p:cNvCxnSpPr>
            <a:cxnSpLocks/>
          </p:cNvCxnSpPr>
          <p:nvPr/>
        </p:nvCxnSpPr>
        <p:spPr>
          <a:xfrm flipV="1">
            <a:off x="2057400" y="2371329"/>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DB15F46-E21A-95CD-9089-8F9EA265A30C}"/>
              </a:ext>
            </a:extLst>
          </p:cNvPr>
          <p:cNvCxnSpPr>
            <a:cxnSpLocks/>
          </p:cNvCxnSpPr>
          <p:nvPr/>
        </p:nvCxnSpPr>
        <p:spPr>
          <a:xfrm>
            <a:off x="2286000" y="2375875"/>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8A8B9542-E2F9-7C35-4F69-BF96E57AF23F}"/>
              </a:ext>
            </a:extLst>
          </p:cNvPr>
          <p:cNvCxnSpPr>
            <a:cxnSpLocks/>
          </p:cNvCxnSpPr>
          <p:nvPr/>
        </p:nvCxnSpPr>
        <p:spPr>
          <a:xfrm flipV="1">
            <a:off x="2362200" y="2371329"/>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7641923-3B8E-972A-A641-EA6806659F86}"/>
              </a:ext>
            </a:extLst>
          </p:cNvPr>
          <p:cNvCxnSpPr>
            <a:cxnSpLocks/>
          </p:cNvCxnSpPr>
          <p:nvPr/>
        </p:nvCxnSpPr>
        <p:spPr>
          <a:xfrm>
            <a:off x="2438400" y="2375875"/>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A23CAF3-887A-37A5-8D14-DBF4C07ACD20}"/>
              </a:ext>
            </a:extLst>
          </p:cNvPr>
          <p:cNvCxnSpPr>
            <a:cxnSpLocks/>
          </p:cNvCxnSpPr>
          <p:nvPr/>
        </p:nvCxnSpPr>
        <p:spPr>
          <a:xfrm flipV="1">
            <a:off x="2514600" y="2371329"/>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51">
            <a:extLst>
              <a:ext uri="{FF2B5EF4-FFF2-40B4-BE49-F238E27FC236}">
                <a16:creationId xmlns:a16="http://schemas.microsoft.com/office/drawing/2014/main" id="{5A68F23B-1D32-CD05-C62D-FA1B0B5EBE2E}"/>
              </a:ext>
            </a:extLst>
          </p:cNvPr>
          <p:cNvSpPr txBox="1"/>
          <p:nvPr/>
        </p:nvSpPr>
        <p:spPr>
          <a:xfrm>
            <a:off x="1690055" y="2535028"/>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s2</a:t>
            </a:r>
          </a:p>
        </p:txBody>
      </p:sp>
      <p:sp>
        <p:nvSpPr>
          <p:cNvPr id="15" name="TextBox 51">
            <a:extLst>
              <a:ext uri="{FF2B5EF4-FFF2-40B4-BE49-F238E27FC236}">
                <a16:creationId xmlns:a16="http://schemas.microsoft.com/office/drawing/2014/main" id="{31882F05-2443-6805-AB59-19100970FDDA}"/>
              </a:ext>
            </a:extLst>
          </p:cNvPr>
          <p:cNvSpPr txBox="1"/>
          <p:nvPr/>
        </p:nvSpPr>
        <p:spPr>
          <a:xfrm>
            <a:off x="1988028" y="2523729"/>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s3</a:t>
            </a:r>
          </a:p>
        </p:txBody>
      </p:sp>
      <p:cxnSp>
        <p:nvCxnSpPr>
          <p:cNvPr id="16" name="Straight Arrow Connector 15">
            <a:extLst>
              <a:ext uri="{FF2B5EF4-FFF2-40B4-BE49-F238E27FC236}">
                <a16:creationId xmlns:a16="http://schemas.microsoft.com/office/drawing/2014/main" id="{0E46B29F-8C2A-9AF6-862A-916014334117}"/>
              </a:ext>
            </a:extLst>
          </p:cNvPr>
          <p:cNvCxnSpPr>
            <a:cxnSpLocks/>
          </p:cNvCxnSpPr>
          <p:nvPr/>
        </p:nvCxnSpPr>
        <p:spPr>
          <a:xfrm>
            <a:off x="4495800" y="1703817"/>
            <a:ext cx="0" cy="667512"/>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68F3731A-AF25-D2C7-85E3-80357E3C201F}"/>
              </a:ext>
            </a:extLst>
          </p:cNvPr>
          <p:cNvCxnSpPr>
            <a:cxnSpLocks/>
          </p:cNvCxnSpPr>
          <p:nvPr/>
        </p:nvCxnSpPr>
        <p:spPr>
          <a:xfrm flipV="1">
            <a:off x="4419600" y="1685529"/>
            <a:ext cx="0" cy="667512"/>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DF6DBAF-20B2-435A-98AF-672FBEE957EC}"/>
              </a:ext>
            </a:extLst>
          </p:cNvPr>
          <p:cNvCxnSpPr>
            <a:cxnSpLocks/>
          </p:cNvCxnSpPr>
          <p:nvPr/>
        </p:nvCxnSpPr>
        <p:spPr bwMode="auto">
          <a:xfrm flipH="1">
            <a:off x="1440976" y="1411683"/>
            <a:ext cx="6824" cy="176871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Straight Connector 21">
            <a:extLst>
              <a:ext uri="{FF2B5EF4-FFF2-40B4-BE49-F238E27FC236}">
                <a16:creationId xmlns:a16="http://schemas.microsoft.com/office/drawing/2014/main" id="{31416414-7D31-7CA9-3C09-DD0CB5750C25}"/>
              </a:ext>
            </a:extLst>
          </p:cNvPr>
          <p:cNvCxnSpPr>
            <a:cxnSpLocks/>
          </p:cNvCxnSpPr>
          <p:nvPr/>
        </p:nvCxnSpPr>
        <p:spPr bwMode="auto">
          <a:xfrm flipH="1">
            <a:off x="4953000" y="1440812"/>
            <a:ext cx="6824" cy="1768717"/>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3" name="TextBox 22">
            <a:extLst>
              <a:ext uri="{FF2B5EF4-FFF2-40B4-BE49-F238E27FC236}">
                <a16:creationId xmlns:a16="http://schemas.microsoft.com/office/drawing/2014/main" id="{100552D3-73A8-14EA-DCE8-F66E8E19A3F7}"/>
              </a:ext>
            </a:extLst>
          </p:cNvPr>
          <p:cNvSpPr txBox="1"/>
          <p:nvPr/>
        </p:nvSpPr>
        <p:spPr>
          <a:xfrm>
            <a:off x="62544" y="3316683"/>
            <a:ext cx="1833095" cy="276999"/>
          </a:xfrm>
          <a:prstGeom prst="rect">
            <a:avLst/>
          </a:prstGeom>
          <a:noFill/>
        </p:spPr>
        <p:txBody>
          <a:bodyPr wrap="square" rtlCol="0">
            <a:spAutoFit/>
          </a:bodyPr>
          <a:lstStyle/>
          <a:p>
            <a:pPr algn="ctr"/>
            <a:r>
              <a:rPr lang="en-US" dirty="0"/>
              <a:t>SAE/EAP/OWE(*) auth</a:t>
            </a:r>
          </a:p>
        </p:txBody>
      </p:sp>
      <p:sp>
        <p:nvSpPr>
          <p:cNvPr id="24" name="TextBox 23">
            <a:extLst>
              <a:ext uri="{FF2B5EF4-FFF2-40B4-BE49-F238E27FC236}">
                <a16:creationId xmlns:a16="http://schemas.microsoft.com/office/drawing/2014/main" id="{57ABD3B8-7CB3-5D3B-ABA9-33CE235A5252}"/>
              </a:ext>
            </a:extLst>
          </p:cNvPr>
          <p:cNvSpPr txBox="1"/>
          <p:nvPr/>
        </p:nvSpPr>
        <p:spPr>
          <a:xfrm>
            <a:off x="1669955" y="3159818"/>
            <a:ext cx="1454245" cy="461665"/>
          </a:xfrm>
          <a:prstGeom prst="rect">
            <a:avLst/>
          </a:prstGeom>
          <a:noFill/>
        </p:spPr>
        <p:txBody>
          <a:bodyPr wrap="square" rtlCol="0">
            <a:spAutoFit/>
          </a:bodyPr>
          <a:lstStyle/>
          <a:p>
            <a:pPr algn="ctr"/>
            <a:r>
              <a:rPr lang="en-US" dirty="0"/>
              <a:t>FT Initial</a:t>
            </a:r>
            <a:br>
              <a:rPr lang="en-US" dirty="0"/>
            </a:br>
            <a:r>
              <a:rPr lang="en-US" dirty="0"/>
              <a:t>MD Assoc</a:t>
            </a:r>
          </a:p>
        </p:txBody>
      </p:sp>
      <p:sp>
        <p:nvSpPr>
          <p:cNvPr id="25" name="TextBox 24">
            <a:extLst>
              <a:ext uri="{FF2B5EF4-FFF2-40B4-BE49-F238E27FC236}">
                <a16:creationId xmlns:a16="http://schemas.microsoft.com/office/drawing/2014/main" id="{48CF8922-200F-E1CB-DB4D-C8DDADFBD5C6}"/>
              </a:ext>
            </a:extLst>
          </p:cNvPr>
          <p:cNvSpPr txBox="1"/>
          <p:nvPr/>
        </p:nvSpPr>
        <p:spPr>
          <a:xfrm>
            <a:off x="2819400" y="3316683"/>
            <a:ext cx="587895" cy="276999"/>
          </a:xfrm>
          <a:prstGeom prst="rect">
            <a:avLst/>
          </a:prstGeom>
          <a:noFill/>
        </p:spPr>
        <p:txBody>
          <a:bodyPr wrap="square" rtlCol="0">
            <a:spAutoFit/>
          </a:bodyPr>
          <a:lstStyle/>
          <a:p>
            <a:pPr algn="ctr"/>
            <a:r>
              <a:rPr lang="en-US" dirty="0"/>
              <a:t>4-way</a:t>
            </a:r>
          </a:p>
        </p:txBody>
      </p:sp>
      <p:sp>
        <p:nvSpPr>
          <p:cNvPr id="26" name="TextBox 25">
            <a:extLst>
              <a:ext uri="{FF2B5EF4-FFF2-40B4-BE49-F238E27FC236}">
                <a16:creationId xmlns:a16="http://schemas.microsoft.com/office/drawing/2014/main" id="{C1DEADA6-1023-A9AB-6A0F-295E75A0C3E5}"/>
              </a:ext>
            </a:extLst>
          </p:cNvPr>
          <p:cNvSpPr txBox="1"/>
          <p:nvPr/>
        </p:nvSpPr>
        <p:spPr>
          <a:xfrm>
            <a:off x="3428237" y="3316683"/>
            <a:ext cx="1829563" cy="276999"/>
          </a:xfrm>
          <a:prstGeom prst="rect">
            <a:avLst/>
          </a:prstGeom>
          <a:noFill/>
        </p:spPr>
        <p:txBody>
          <a:bodyPr wrap="square" rtlCol="0">
            <a:spAutoFit/>
          </a:bodyPr>
          <a:lstStyle/>
          <a:p>
            <a:pPr algn="ctr"/>
            <a:r>
              <a:rPr lang="en-US" dirty="0"/>
              <a:t>FT Auth (</a:t>
            </a:r>
            <a:r>
              <a:rPr lang="en-US" dirty="0">
                <a:solidFill>
                  <a:srgbClr val="7030A0"/>
                </a:solidFill>
              </a:rPr>
              <a:t>OTA</a:t>
            </a:r>
            <a:r>
              <a:rPr lang="en-US" dirty="0"/>
              <a:t> or </a:t>
            </a:r>
            <a:r>
              <a:rPr lang="en-US" dirty="0">
                <a:solidFill>
                  <a:srgbClr val="0070C0"/>
                </a:solidFill>
              </a:rPr>
              <a:t>OTDS</a:t>
            </a:r>
            <a:r>
              <a:rPr lang="en-US" dirty="0"/>
              <a:t>)</a:t>
            </a:r>
          </a:p>
        </p:txBody>
      </p:sp>
      <p:sp>
        <p:nvSpPr>
          <p:cNvPr id="27" name="TextBox 26">
            <a:extLst>
              <a:ext uri="{FF2B5EF4-FFF2-40B4-BE49-F238E27FC236}">
                <a16:creationId xmlns:a16="http://schemas.microsoft.com/office/drawing/2014/main" id="{52604F1C-4114-FCD5-7A93-0CB5938F5306}"/>
              </a:ext>
            </a:extLst>
          </p:cNvPr>
          <p:cNvSpPr txBox="1"/>
          <p:nvPr/>
        </p:nvSpPr>
        <p:spPr>
          <a:xfrm>
            <a:off x="5085005" y="3165648"/>
            <a:ext cx="1010995" cy="553998"/>
          </a:xfrm>
          <a:prstGeom prst="rect">
            <a:avLst/>
          </a:prstGeom>
          <a:noFill/>
        </p:spPr>
        <p:txBody>
          <a:bodyPr wrap="square" rtlCol="0">
            <a:spAutoFit/>
          </a:bodyPr>
          <a:lstStyle/>
          <a:p>
            <a:pPr algn="ctr"/>
            <a:r>
              <a:rPr lang="en-US" dirty="0"/>
              <a:t>FT </a:t>
            </a:r>
            <a:r>
              <a:rPr lang="en-US" dirty="0" err="1"/>
              <a:t>reassoc</a:t>
            </a:r>
            <a:br>
              <a:rPr lang="en-US" dirty="0"/>
            </a:br>
            <a:r>
              <a:rPr lang="en-US" sz="900" dirty="0"/>
              <a:t>(AP MLD2 opens 802.1X port)</a:t>
            </a:r>
            <a:endParaRPr lang="en-US" dirty="0"/>
          </a:p>
        </p:txBody>
      </p:sp>
      <p:cxnSp>
        <p:nvCxnSpPr>
          <p:cNvPr id="29" name="Straight Arrow Connector 28">
            <a:extLst>
              <a:ext uri="{FF2B5EF4-FFF2-40B4-BE49-F238E27FC236}">
                <a16:creationId xmlns:a16="http://schemas.microsoft.com/office/drawing/2014/main" id="{DEDE2C59-5378-43B9-21BC-B17B519D5AF2}"/>
              </a:ext>
            </a:extLst>
          </p:cNvPr>
          <p:cNvCxnSpPr>
            <a:cxnSpLocks/>
            <a:stCxn id="23" idx="0"/>
          </p:cNvCxnSpPr>
          <p:nvPr/>
        </p:nvCxnSpPr>
        <p:spPr bwMode="auto">
          <a:xfrm flipV="1">
            <a:off x="979092" y="3139194"/>
            <a:ext cx="486324" cy="17748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0" name="Straight Arrow Connector 29">
            <a:extLst>
              <a:ext uri="{FF2B5EF4-FFF2-40B4-BE49-F238E27FC236}">
                <a16:creationId xmlns:a16="http://schemas.microsoft.com/office/drawing/2014/main" id="{9DABD62C-36E5-F4FC-4E39-EA742EC9CBD2}"/>
              </a:ext>
            </a:extLst>
          </p:cNvPr>
          <p:cNvCxnSpPr>
            <a:cxnSpLocks/>
          </p:cNvCxnSpPr>
          <p:nvPr/>
        </p:nvCxnSpPr>
        <p:spPr bwMode="auto">
          <a:xfrm flipH="1" flipV="1">
            <a:off x="2057400" y="3082442"/>
            <a:ext cx="228600" cy="10879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3" name="Straight Arrow Connector 32">
            <a:extLst>
              <a:ext uri="{FF2B5EF4-FFF2-40B4-BE49-F238E27FC236}">
                <a16:creationId xmlns:a16="http://schemas.microsoft.com/office/drawing/2014/main" id="{6A5375C0-1F9E-7CAB-A695-C1793D56E8F1}"/>
              </a:ext>
            </a:extLst>
          </p:cNvPr>
          <p:cNvCxnSpPr>
            <a:cxnSpLocks/>
            <a:stCxn id="25" idx="0"/>
          </p:cNvCxnSpPr>
          <p:nvPr/>
        </p:nvCxnSpPr>
        <p:spPr bwMode="auto">
          <a:xfrm flipH="1" flipV="1">
            <a:off x="2401140" y="3098969"/>
            <a:ext cx="712208" cy="21771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6" name="Straight Arrow Connector 35">
            <a:extLst>
              <a:ext uri="{FF2B5EF4-FFF2-40B4-BE49-F238E27FC236}">
                <a16:creationId xmlns:a16="http://schemas.microsoft.com/office/drawing/2014/main" id="{772FD2FE-FB92-0A3E-2079-383C4131026A}"/>
              </a:ext>
            </a:extLst>
          </p:cNvPr>
          <p:cNvCxnSpPr>
            <a:cxnSpLocks/>
            <a:stCxn id="26" idx="0"/>
          </p:cNvCxnSpPr>
          <p:nvPr/>
        </p:nvCxnSpPr>
        <p:spPr bwMode="auto">
          <a:xfrm flipV="1">
            <a:off x="4343019" y="3082442"/>
            <a:ext cx="104484" cy="23424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9" name="Straight Arrow Connector 38">
            <a:extLst>
              <a:ext uri="{FF2B5EF4-FFF2-40B4-BE49-F238E27FC236}">
                <a16:creationId xmlns:a16="http://schemas.microsoft.com/office/drawing/2014/main" id="{B7DB4E51-95AC-4760-689F-7056F49D6492}"/>
              </a:ext>
            </a:extLst>
          </p:cNvPr>
          <p:cNvCxnSpPr>
            <a:cxnSpLocks/>
          </p:cNvCxnSpPr>
          <p:nvPr/>
        </p:nvCxnSpPr>
        <p:spPr bwMode="auto">
          <a:xfrm flipH="1" flipV="1">
            <a:off x="5085005" y="2371329"/>
            <a:ext cx="392308" cy="82643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2" name="Content Placeholder 2">
            <a:extLst>
              <a:ext uri="{FF2B5EF4-FFF2-40B4-BE49-F238E27FC236}">
                <a16:creationId xmlns:a16="http://schemas.microsoft.com/office/drawing/2014/main" id="{5D26B39D-870B-D1FA-BDB3-4B9FD54C3002}"/>
              </a:ext>
            </a:extLst>
          </p:cNvPr>
          <p:cNvSpPr txBox="1">
            <a:spLocks/>
          </p:cNvSpPr>
          <p:nvPr/>
        </p:nvSpPr>
        <p:spPr bwMode="auto">
          <a:xfrm>
            <a:off x="152399" y="3723695"/>
            <a:ext cx="8982515" cy="282950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800" b="0" kern="0" dirty="0"/>
              <a:t>FT (11r) is the most “seamless” protocol currently defined in baseline</a:t>
            </a:r>
          </a:p>
          <a:p>
            <a:r>
              <a:rPr lang="en-US" sz="1800" b="0" kern="0" dirty="0"/>
              <a:t>FT has several characteristics which are applicable for UHR seamless roaming</a:t>
            </a:r>
          </a:p>
          <a:p>
            <a:pPr lvl="1"/>
            <a:r>
              <a:rPr lang="en-US" sz="1600" b="0" kern="0" dirty="0"/>
              <a:t>Non-AP MLD always has exactly one full “state 4 connection” to the DS</a:t>
            </a:r>
          </a:p>
          <a:p>
            <a:pPr lvl="2"/>
            <a:r>
              <a:rPr lang="en-US" sz="1400" kern="0" dirty="0"/>
              <a:t>Note: State 4 with AP MLD1 remains until </a:t>
            </a:r>
            <a:r>
              <a:rPr lang="en-US" sz="1400" kern="0" dirty="0" err="1"/>
              <a:t>Reassoc</a:t>
            </a:r>
            <a:r>
              <a:rPr lang="en-US" sz="1400" kern="0" dirty="0"/>
              <a:t> Resp received from AP MLD2 (see 12.3.5.4; Annex 6)</a:t>
            </a:r>
          </a:p>
          <a:p>
            <a:pPr lvl="1"/>
            <a:r>
              <a:rPr lang="en-US" sz="1600" b="0" kern="0" dirty="0"/>
              <a:t>New PTK derivation (with AP MLD2) occurs while still associated to </a:t>
            </a:r>
            <a:r>
              <a:rPr lang="en-US" sz="1600" kern="0" dirty="0"/>
              <a:t>Serving </a:t>
            </a:r>
            <a:r>
              <a:rPr lang="en-US" sz="1600" b="0" kern="0" dirty="0"/>
              <a:t>AP MLD1</a:t>
            </a:r>
          </a:p>
          <a:p>
            <a:pPr lvl="2"/>
            <a:r>
              <a:rPr lang="en-US" sz="1400" kern="0" dirty="0"/>
              <a:t>Note: New PTK is derived from AP MLD2’s PMK-R1. and </a:t>
            </a:r>
            <a:r>
              <a:rPr lang="en-US" sz="1400" kern="0" dirty="0" err="1"/>
              <a:t>SNonce</a:t>
            </a:r>
            <a:r>
              <a:rPr lang="en-US" sz="1400" kern="0" dirty="0"/>
              <a:t>/</a:t>
            </a:r>
            <a:r>
              <a:rPr lang="en-US" sz="1400" kern="0" dirty="0" err="1"/>
              <a:t>ANonce</a:t>
            </a:r>
            <a:r>
              <a:rPr lang="en-US" sz="1400" kern="0" dirty="0"/>
              <a:t> exchanged in FT Auth frames</a:t>
            </a:r>
          </a:p>
          <a:p>
            <a:pPr lvl="2"/>
            <a:r>
              <a:rPr lang="en-US" sz="1400" kern="0" dirty="0"/>
              <a:t>Note: </a:t>
            </a:r>
            <a:r>
              <a:rPr lang="en-US" sz="1400" kern="0" dirty="0" err="1"/>
              <a:t>Reassoc</a:t>
            </a:r>
            <a:r>
              <a:rPr lang="en-US" sz="1400" kern="0" dirty="0"/>
              <a:t> Req/Resp just contain MIC (CMAC/HMAC using PTK-KCK) to confirm the PTK liveliness</a:t>
            </a:r>
          </a:p>
          <a:p>
            <a:pPr lvl="3"/>
            <a:r>
              <a:rPr lang="en-US" sz="1100" kern="0" dirty="0"/>
              <a:t>AP MLD2’s PMK-R1 is derived by AP MLD1 (R0KH **) from the PMK-R0, and securely transported over the DS to AP MLD2</a:t>
            </a:r>
          </a:p>
          <a:p>
            <a:pPr lvl="3"/>
            <a:r>
              <a:rPr lang="en-US" sz="1100" kern="0" dirty="0"/>
              <a:t>MIC protection </a:t>
            </a:r>
            <a:r>
              <a:rPr lang="en-US" sz="1100" b="0" dirty="0"/>
              <a:t>means roam failure scenarios caused by PMF protection mechanisms (SA Query) are avoided</a:t>
            </a:r>
          </a:p>
          <a:p>
            <a:pPr lvl="3"/>
            <a:endParaRPr lang="en-US" sz="1100" kern="0" dirty="0"/>
          </a:p>
          <a:p>
            <a:endParaRPr lang="en-US" sz="1800" b="0" kern="0" dirty="0"/>
          </a:p>
        </p:txBody>
      </p:sp>
      <p:sp>
        <p:nvSpPr>
          <p:cNvPr id="18" name="TextBox 51">
            <a:extLst>
              <a:ext uri="{FF2B5EF4-FFF2-40B4-BE49-F238E27FC236}">
                <a16:creationId xmlns:a16="http://schemas.microsoft.com/office/drawing/2014/main" id="{A1E01DF3-868D-2ABB-73FE-E5446A8894E1}"/>
              </a:ext>
            </a:extLst>
          </p:cNvPr>
          <p:cNvSpPr txBox="1"/>
          <p:nvPr/>
        </p:nvSpPr>
        <p:spPr>
          <a:xfrm>
            <a:off x="5029200" y="2520929"/>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s2</a:t>
            </a:r>
          </a:p>
        </p:txBody>
      </p:sp>
      <p:sp>
        <p:nvSpPr>
          <p:cNvPr id="28" name="TextBox 27">
            <a:extLst>
              <a:ext uri="{FF2B5EF4-FFF2-40B4-BE49-F238E27FC236}">
                <a16:creationId xmlns:a16="http://schemas.microsoft.com/office/drawing/2014/main" id="{D7B295AD-5002-55A6-C235-DE21EE05727A}"/>
              </a:ext>
            </a:extLst>
          </p:cNvPr>
          <p:cNvSpPr txBox="1"/>
          <p:nvPr/>
        </p:nvSpPr>
        <p:spPr>
          <a:xfrm>
            <a:off x="-68267" y="6620033"/>
            <a:ext cx="4860934" cy="261610"/>
          </a:xfrm>
          <a:prstGeom prst="rect">
            <a:avLst/>
          </a:prstGeom>
          <a:noFill/>
        </p:spPr>
        <p:txBody>
          <a:bodyPr wrap="square" rtlCol="0">
            <a:spAutoFit/>
          </a:bodyPr>
          <a:lstStyle/>
          <a:p>
            <a:r>
              <a:rPr lang="en-US" sz="1100" dirty="0"/>
              <a:t>(*) FILS auth in FT Initial MD Assoc is also supported (no 4-way needed)</a:t>
            </a:r>
          </a:p>
        </p:txBody>
      </p:sp>
      <p:sp>
        <p:nvSpPr>
          <p:cNvPr id="31" name="TextBox 30">
            <a:extLst>
              <a:ext uri="{FF2B5EF4-FFF2-40B4-BE49-F238E27FC236}">
                <a16:creationId xmlns:a16="http://schemas.microsoft.com/office/drawing/2014/main" id="{03BAE615-0CF7-22AA-342B-BB51DCCA6403}"/>
              </a:ext>
            </a:extLst>
          </p:cNvPr>
          <p:cNvSpPr txBox="1"/>
          <p:nvPr/>
        </p:nvSpPr>
        <p:spPr>
          <a:xfrm>
            <a:off x="1393435" y="1399401"/>
            <a:ext cx="2362200" cy="276999"/>
          </a:xfrm>
          <a:prstGeom prst="rect">
            <a:avLst/>
          </a:prstGeom>
          <a:noFill/>
        </p:spPr>
        <p:txBody>
          <a:bodyPr wrap="square" rtlCol="0">
            <a:spAutoFit/>
          </a:bodyPr>
          <a:lstStyle/>
          <a:p>
            <a:r>
              <a:rPr lang="en-US" b="1" dirty="0">
                <a:solidFill>
                  <a:schemeClr val="bg1">
                    <a:lumMod val="50000"/>
                  </a:schemeClr>
                </a:solidFill>
              </a:rPr>
              <a:t>initial auth/</a:t>
            </a:r>
            <a:r>
              <a:rPr lang="en-US" b="1" dirty="0" err="1">
                <a:solidFill>
                  <a:schemeClr val="bg1">
                    <a:lumMod val="50000"/>
                  </a:schemeClr>
                </a:solidFill>
              </a:rPr>
              <a:t>assoc</a:t>
            </a:r>
            <a:r>
              <a:rPr lang="en-US" b="1" dirty="0">
                <a:solidFill>
                  <a:schemeClr val="bg1">
                    <a:lumMod val="50000"/>
                  </a:schemeClr>
                </a:solidFill>
              </a:rPr>
              <a:t> to AP MLD1</a:t>
            </a:r>
          </a:p>
        </p:txBody>
      </p:sp>
      <p:sp>
        <p:nvSpPr>
          <p:cNvPr id="32" name="TextBox 31">
            <a:extLst>
              <a:ext uri="{FF2B5EF4-FFF2-40B4-BE49-F238E27FC236}">
                <a16:creationId xmlns:a16="http://schemas.microsoft.com/office/drawing/2014/main" id="{70787F87-57FB-BDDD-52F0-579960EDDF15}"/>
              </a:ext>
            </a:extLst>
          </p:cNvPr>
          <p:cNvSpPr txBox="1"/>
          <p:nvPr/>
        </p:nvSpPr>
        <p:spPr>
          <a:xfrm>
            <a:off x="4206909" y="1399401"/>
            <a:ext cx="2859695" cy="276999"/>
          </a:xfrm>
          <a:prstGeom prst="rect">
            <a:avLst/>
          </a:prstGeom>
          <a:noFill/>
        </p:spPr>
        <p:txBody>
          <a:bodyPr wrap="square" rtlCol="0">
            <a:spAutoFit/>
          </a:bodyPr>
          <a:lstStyle/>
          <a:p>
            <a:pPr algn="ctr"/>
            <a:r>
              <a:rPr lang="en-US" b="1" dirty="0">
                <a:solidFill>
                  <a:schemeClr val="bg1">
                    <a:lumMod val="50000"/>
                  </a:schemeClr>
                </a:solidFill>
              </a:rPr>
              <a:t>roam to AP MLD2</a:t>
            </a:r>
          </a:p>
        </p:txBody>
      </p:sp>
      <p:sp>
        <p:nvSpPr>
          <p:cNvPr id="20" name="TextBox 19">
            <a:extLst>
              <a:ext uri="{FF2B5EF4-FFF2-40B4-BE49-F238E27FC236}">
                <a16:creationId xmlns:a16="http://schemas.microsoft.com/office/drawing/2014/main" id="{F2E2877E-A92C-6129-6E77-2F445509ACBC}"/>
              </a:ext>
            </a:extLst>
          </p:cNvPr>
          <p:cNvSpPr txBox="1"/>
          <p:nvPr/>
        </p:nvSpPr>
        <p:spPr>
          <a:xfrm>
            <a:off x="4476997" y="6620033"/>
            <a:ext cx="4860934" cy="261610"/>
          </a:xfrm>
          <a:prstGeom prst="rect">
            <a:avLst/>
          </a:prstGeom>
          <a:noFill/>
        </p:spPr>
        <p:txBody>
          <a:bodyPr wrap="square" rtlCol="0">
            <a:spAutoFit/>
          </a:bodyPr>
          <a:lstStyle/>
          <a:p>
            <a:r>
              <a:rPr lang="en-US" sz="1100" dirty="0"/>
              <a:t>(**) R0KH is part of Authenticator, performed by AP’s SME (see 3.1, 4.10.1)</a:t>
            </a:r>
          </a:p>
        </p:txBody>
      </p:sp>
    </p:spTree>
    <p:extLst>
      <p:ext uri="{BB962C8B-B14F-4D97-AF65-F5344CB8AC3E}">
        <p14:creationId xmlns:p14="http://schemas.microsoft.com/office/powerpoint/2010/main" val="2343096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Baseline roam characteristics and performance</a:t>
            </a:r>
            <a:br>
              <a:rPr lang="en-US" dirty="0"/>
            </a:br>
            <a:r>
              <a:rPr lang="en-US" sz="2400" dirty="0"/>
              <a:t>Background – baseline FT (11r) protocol (2)</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27</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265213" y="4447908"/>
            <a:ext cx="8534400" cy="1243342"/>
          </a:xfrm>
        </p:spPr>
        <p:txBody>
          <a:bodyPr/>
          <a:lstStyle/>
          <a:p>
            <a:endParaRPr lang="en-US" sz="1800" b="0" dirty="0"/>
          </a:p>
          <a:p>
            <a:endParaRPr lang="en-US" sz="1800" b="0" dirty="0"/>
          </a:p>
        </p:txBody>
      </p:sp>
      <p:sp>
        <p:nvSpPr>
          <p:cNvPr id="8" name="Content Placeholder 2">
            <a:extLst>
              <a:ext uri="{FF2B5EF4-FFF2-40B4-BE49-F238E27FC236}">
                <a16:creationId xmlns:a16="http://schemas.microsoft.com/office/drawing/2014/main" id="{178AF4EE-69F5-5904-5742-B16A9226911C}"/>
              </a:ext>
            </a:extLst>
          </p:cNvPr>
          <p:cNvSpPr txBox="1">
            <a:spLocks/>
          </p:cNvSpPr>
          <p:nvPr/>
        </p:nvSpPr>
        <p:spPr bwMode="auto">
          <a:xfrm>
            <a:off x="152398" y="1428116"/>
            <a:ext cx="8991595" cy="113031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600" b="0" kern="0" dirty="0"/>
              <a:t>Higher-layer procedures that could delay connectivity after roam are skipped</a:t>
            </a:r>
            <a:endParaRPr lang="en-US" sz="1600" kern="0" dirty="0"/>
          </a:p>
          <a:p>
            <a:pPr lvl="1"/>
            <a:r>
              <a:rPr lang="en-US" sz="1400" kern="0" dirty="0"/>
              <a:t>e.g. skip DHCP and ARP to gateway’s IP; since</a:t>
            </a:r>
            <a:r>
              <a:rPr lang="en-US" sz="1400" b="0" kern="0" dirty="0"/>
              <a:t> AP MLDs in FT Mobility Domain are known to be on same DS</a:t>
            </a:r>
          </a:p>
          <a:p>
            <a:r>
              <a:rPr lang="en-US" sz="1600" b="0" kern="0" dirty="0"/>
              <a:t>New PTK key derivation is not in critical path, does not contribute to connectivity outage</a:t>
            </a:r>
          </a:p>
          <a:p>
            <a:pPr lvl="1"/>
            <a:r>
              <a:rPr lang="en-US" sz="1400" kern="0" dirty="0"/>
              <a:t>Particularly for OTDS case, since FT authentication frames are sent via Serving AP MLD1 without need to go off-channel (when AP MLD1 and AP MLD2 are non-co-channel)</a:t>
            </a:r>
          </a:p>
          <a:p>
            <a:pPr lvl="1"/>
            <a:r>
              <a:rPr lang="en-US" sz="1400" kern="0" dirty="0"/>
              <a:t>New PTK is derived prior to non-AP MLD changing its point of connection to DS</a:t>
            </a:r>
          </a:p>
          <a:p>
            <a:r>
              <a:rPr lang="en-US" sz="1600" b="0" kern="0" dirty="0"/>
              <a:t>Choice of OTA and OTDS mechanisms allows optimization for the roam scenario</a:t>
            </a:r>
          </a:p>
          <a:p>
            <a:pPr lvl="1"/>
            <a:r>
              <a:rPr lang="en-US" sz="1400" kern="0" dirty="0"/>
              <a:t>e.g. OTDS is generally preferred when link quality with Serving AP MLD1 is still good, but </a:t>
            </a:r>
            <a:r>
              <a:rPr lang="en-US" sz="1400" b="0" kern="0" dirty="0"/>
              <a:t>OTA might be preferred if the link quality with Serving AP </a:t>
            </a:r>
            <a:r>
              <a:rPr lang="en-US" sz="1400" kern="0" dirty="0"/>
              <a:t>MLD1 </a:t>
            </a:r>
            <a:r>
              <a:rPr lang="en-US" sz="1400" b="0" kern="0" dirty="0"/>
              <a:t>is already poor (or</a:t>
            </a:r>
            <a:r>
              <a:rPr lang="en-US" sz="1400" kern="0" dirty="0"/>
              <a:t> </a:t>
            </a:r>
            <a:r>
              <a:rPr lang="en-US" sz="1400" b="0" kern="0" dirty="0"/>
              <a:t>non-existent) </a:t>
            </a:r>
            <a:r>
              <a:rPr lang="en-US" sz="1400" kern="0" dirty="0"/>
              <a:t>when</a:t>
            </a:r>
            <a:r>
              <a:rPr lang="en-US" sz="1400" b="0" kern="0" dirty="0"/>
              <a:t> roam is triggered</a:t>
            </a:r>
          </a:p>
          <a:p>
            <a:r>
              <a:rPr lang="en-US" sz="1600" b="0" kern="0" dirty="0"/>
              <a:t>FT defines a clear security key hierarchy with well-bounded roles for each key holder, e.g.</a:t>
            </a:r>
          </a:p>
          <a:p>
            <a:pPr lvl="1"/>
            <a:r>
              <a:rPr lang="en-US" sz="1400" kern="0" dirty="0"/>
              <a:t>the PMK-R0 is a pairwise secret between one AP MLD (the R0KH) and the non-AP MLD</a:t>
            </a:r>
          </a:p>
          <a:p>
            <a:pPr lvl="1"/>
            <a:r>
              <a:rPr lang="en-US" sz="1400" kern="0" dirty="0"/>
              <a:t>each PMK-R1 is a secret of only 3 entities: the R0KH, the corresponding AP MLD (R1KH), and non-AP MLD</a:t>
            </a:r>
          </a:p>
          <a:p>
            <a:pPr lvl="2"/>
            <a:r>
              <a:rPr lang="en-US" sz="1100" kern="0" dirty="0"/>
              <a:t>closer to zero-trust methodology, i.e. a malicious AP cannot derive PTK of another AP’s link just by obtaining </a:t>
            </a:r>
            <a:r>
              <a:rPr lang="en-US" sz="1100" kern="0" dirty="0" err="1"/>
              <a:t>SNonce</a:t>
            </a:r>
            <a:r>
              <a:rPr lang="en-US" sz="1100" kern="0" dirty="0"/>
              <a:t>/</a:t>
            </a:r>
            <a:r>
              <a:rPr lang="en-US" sz="1100" kern="0" dirty="0" err="1"/>
              <a:t>ANonce</a:t>
            </a:r>
            <a:endParaRPr lang="en-US" sz="1100" kern="0" dirty="0"/>
          </a:p>
          <a:p>
            <a:pPr lvl="1"/>
            <a:r>
              <a:rPr lang="en-US" sz="1400" kern="0" dirty="0"/>
              <a:t>each PTK is a pairwise secret between the corresponding AP MLD and non-AP MLD</a:t>
            </a:r>
            <a:endParaRPr lang="en-US" sz="1800" b="0" kern="0" dirty="0"/>
          </a:p>
          <a:p>
            <a:r>
              <a:rPr lang="en-US" sz="1600" b="0" kern="0" dirty="0"/>
              <a:t>Flexible and scalable options for implementing security key distribution across APs</a:t>
            </a:r>
            <a:endParaRPr lang="en-US" sz="1600" kern="0" dirty="0"/>
          </a:p>
          <a:p>
            <a:pPr lvl="1"/>
            <a:r>
              <a:rPr lang="en-US" sz="1400" kern="0" dirty="0"/>
              <a:t>“push” model – R0KH proactively generates PMK-R1s for all APs in Mobility Domain and pushes to the APs</a:t>
            </a:r>
          </a:p>
          <a:p>
            <a:pPr lvl="1"/>
            <a:r>
              <a:rPr lang="en-US" sz="1400" kern="0" dirty="0"/>
              <a:t>“pull” model – R0KH generates PMK-R1 for a given AP either proactively or on-demand, and provides it to a given AP on request (e.g. when STA initiates roam to Target AP)</a:t>
            </a:r>
          </a:p>
          <a:p>
            <a:pPr lvl="1"/>
            <a:r>
              <a:rPr lang="en-US" sz="1400" kern="0" dirty="0"/>
              <a:t>even in large Mobility Domains (N x AP MLDs) where PMK-R1s are proactively generated (e.g. in central controller), computational complexity (N x KDFs *) and storage requirements are low</a:t>
            </a:r>
            <a:endParaRPr lang="en-US" sz="600" kern="0" dirty="0"/>
          </a:p>
          <a:p>
            <a:pPr lvl="1"/>
            <a:endParaRPr lang="en-US" sz="1400" kern="0" dirty="0"/>
          </a:p>
        </p:txBody>
      </p:sp>
      <p:sp>
        <p:nvSpPr>
          <p:cNvPr id="7" name="TextBox 6">
            <a:extLst>
              <a:ext uri="{FF2B5EF4-FFF2-40B4-BE49-F238E27FC236}">
                <a16:creationId xmlns:a16="http://schemas.microsoft.com/office/drawing/2014/main" id="{AA2FC7D0-A40B-7687-2473-A4089EACF072}"/>
              </a:ext>
            </a:extLst>
          </p:cNvPr>
          <p:cNvSpPr txBox="1"/>
          <p:nvPr/>
        </p:nvSpPr>
        <p:spPr>
          <a:xfrm>
            <a:off x="577168" y="6611357"/>
            <a:ext cx="8033432" cy="261610"/>
          </a:xfrm>
          <a:prstGeom prst="rect">
            <a:avLst/>
          </a:prstGeom>
          <a:noFill/>
        </p:spPr>
        <p:txBody>
          <a:bodyPr wrap="square" rtlCol="0">
            <a:spAutoFit/>
          </a:bodyPr>
          <a:lstStyle/>
          <a:p>
            <a:r>
              <a:rPr lang="en-US" sz="1100" dirty="0"/>
              <a:t>(*) In an experiment using open-source AP daemon </a:t>
            </a:r>
            <a:r>
              <a:rPr lang="en-US" sz="1100" dirty="0" err="1"/>
              <a:t>hostapd</a:t>
            </a:r>
            <a:r>
              <a:rPr lang="en-US" sz="1100" dirty="0"/>
              <a:t>, derivation of PMK-R1s (wpa_derive_pmk_r1()) for </a:t>
            </a:r>
            <a:r>
              <a:rPr lang="en-US" sz="1100" u="sng" dirty="0"/>
              <a:t>1000 APs</a:t>
            </a:r>
            <a:r>
              <a:rPr lang="en-US" sz="1100" dirty="0"/>
              <a:t> took only 7 </a:t>
            </a:r>
            <a:r>
              <a:rPr lang="en-US" sz="1100" dirty="0" err="1"/>
              <a:t>ms</a:t>
            </a:r>
            <a:endParaRPr lang="en-US" sz="1100" dirty="0"/>
          </a:p>
        </p:txBody>
      </p:sp>
    </p:spTree>
    <p:extLst>
      <p:ext uri="{BB962C8B-B14F-4D97-AF65-F5344CB8AC3E}">
        <p14:creationId xmlns:p14="http://schemas.microsoft.com/office/powerpoint/2010/main" val="1479584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Baseline roam characteristics and performance</a:t>
            </a:r>
            <a:br>
              <a:rPr lang="en-US" dirty="0"/>
            </a:br>
            <a:r>
              <a:rPr lang="en-US" sz="2400" dirty="0"/>
              <a:t>Performance of existing baseline implementations</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28</a:t>
            </a:fld>
            <a:endParaRPr lang="en-US"/>
          </a:p>
        </p:txBody>
      </p:sp>
      <p:sp>
        <p:nvSpPr>
          <p:cNvPr id="3" name="Rectangle 2">
            <a:extLst>
              <a:ext uri="{FF2B5EF4-FFF2-40B4-BE49-F238E27FC236}">
                <a16:creationId xmlns:a16="http://schemas.microsoft.com/office/drawing/2014/main" id="{147DAE06-2E4C-2C4B-54BA-E88FC811AECC}"/>
              </a:ext>
            </a:extLst>
          </p:cNvPr>
          <p:cNvSpPr/>
          <p:nvPr/>
        </p:nvSpPr>
        <p:spPr bwMode="auto">
          <a:xfrm>
            <a:off x="3962398" y="2105292"/>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AP1</a:t>
            </a:r>
            <a:endParaRPr kumimoji="0" lang="en-US" sz="2000" b="0" i="0" u="none" strike="noStrike" cap="none" normalizeH="0" baseline="0" dirty="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C03E8653-0F8A-8D19-027B-B0DC7E1D8562}"/>
              </a:ext>
            </a:extLst>
          </p:cNvPr>
          <p:cNvSpPr/>
          <p:nvPr/>
        </p:nvSpPr>
        <p:spPr bwMode="auto">
          <a:xfrm>
            <a:off x="7315200" y="2108295"/>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AP2</a:t>
            </a:r>
            <a:endParaRPr kumimoji="0" lang="en-US" sz="2000" b="0" i="0" u="none" strike="noStrike" cap="none" normalizeH="0" baseline="0" dirty="0">
              <a:ln>
                <a:noFill/>
              </a:ln>
              <a:solidFill>
                <a:schemeClr val="tx1"/>
              </a:solidFill>
              <a:effectLst/>
              <a:latin typeface="Times New Roman" pitchFamily="18" charset="0"/>
            </a:endParaRPr>
          </a:p>
        </p:txBody>
      </p:sp>
      <p:sp>
        <p:nvSpPr>
          <p:cNvPr id="8" name="TextBox 7">
            <a:extLst>
              <a:ext uri="{FF2B5EF4-FFF2-40B4-BE49-F238E27FC236}">
                <a16:creationId xmlns:a16="http://schemas.microsoft.com/office/drawing/2014/main" id="{C539026A-80C2-FF0A-152F-395EE89F2169}"/>
              </a:ext>
            </a:extLst>
          </p:cNvPr>
          <p:cNvSpPr txBox="1"/>
          <p:nvPr/>
        </p:nvSpPr>
        <p:spPr>
          <a:xfrm>
            <a:off x="6122754" y="1962690"/>
            <a:ext cx="687388" cy="338554"/>
          </a:xfrm>
          <a:prstGeom prst="rect">
            <a:avLst/>
          </a:prstGeom>
          <a:noFill/>
        </p:spPr>
        <p:txBody>
          <a:bodyPr wrap="square" rtlCol="0">
            <a:spAutoFit/>
          </a:bodyPr>
          <a:lstStyle/>
          <a:p>
            <a:r>
              <a:rPr lang="en-US" sz="1600" dirty="0"/>
              <a:t>DS</a:t>
            </a:r>
          </a:p>
        </p:txBody>
      </p:sp>
      <p:cxnSp>
        <p:nvCxnSpPr>
          <p:cNvPr id="10" name="Straight Connector 9">
            <a:extLst>
              <a:ext uri="{FF2B5EF4-FFF2-40B4-BE49-F238E27FC236}">
                <a16:creationId xmlns:a16="http://schemas.microsoft.com/office/drawing/2014/main" id="{979C7F5F-ABC7-9323-64D4-A62095761BE1}"/>
              </a:ext>
            </a:extLst>
          </p:cNvPr>
          <p:cNvCxnSpPr/>
          <p:nvPr/>
        </p:nvCxnSpPr>
        <p:spPr bwMode="auto">
          <a:xfrm>
            <a:off x="4610098" y="1828800"/>
            <a:ext cx="335280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 name="Straight Connector 10">
            <a:extLst>
              <a:ext uri="{FF2B5EF4-FFF2-40B4-BE49-F238E27FC236}">
                <a16:creationId xmlns:a16="http://schemas.microsoft.com/office/drawing/2014/main" id="{13B84C36-3838-26F6-04AC-5F1C4E85B1F7}"/>
              </a:ext>
            </a:extLst>
          </p:cNvPr>
          <p:cNvCxnSpPr>
            <a:cxnSpLocks/>
          </p:cNvCxnSpPr>
          <p:nvPr/>
        </p:nvCxnSpPr>
        <p:spPr bwMode="auto">
          <a:xfrm>
            <a:off x="4626689" y="1828800"/>
            <a:ext cx="0" cy="27649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 name="Straight Connector 13">
            <a:extLst>
              <a:ext uri="{FF2B5EF4-FFF2-40B4-BE49-F238E27FC236}">
                <a16:creationId xmlns:a16="http://schemas.microsoft.com/office/drawing/2014/main" id="{5C5CE556-7BA0-CEF0-0A3D-A60632813796}"/>
              </a:ext>
            </a:extLst>
          </p:cNvPr>
          <p:cNvCxnSpPr>
            <a:cxnSpLocks/>
            <a:endCxn id="7" idx="0"/>
          </p:cNvCxnSpPr>
          <p:nvPr/>
        </p:nvCxnSpPr>
        <p:spPr bwMode="auto">
          <a:xfrm>
            <a:off x="7962900" y="1828800"/>
            <a:ext cx="0" cy="279495"/>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1" name="Rectangle 20">
            <a:extLst>
              <a:ext uri="{FF2B5EF4-FFF2-40B4-BE49-F238E27FC236}">
                <a16:creationId xmlns:a16="http://schemas.microsoft.com/office/drawing/2014/main" id="{A5C4D3CF-70C6-D092-572C-821A9C55870D}"/>
              </a:ext>
            </a:extLst>
          </p:cNvPr>
          <p:cNvSpPr/>
          <p:nvPr/>
        </p:nvSpPr>
        <p:spPr bwMode="auto">
          <a:xfrm>
            <a:off x="5657383" y="3025413"/>
            <a:ext cx="1295400" cy="457200"/>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STA</a:t>
            </a:r>
            <a:endParaRPr kumimoji="0" lang="en-US" sz="2000" b="0" i="0" u="none" strike="noStrike" cap="none" normalizeH="0" baseline="0" dirty="0">
              <a:ln>
                <a:noFill/>
              </a:ln>
              <a:solidFill>
                <a:schemeClr val="tx1"/>
              </a:solidFill>
              <a:effectLst/>
              <a:latin typeface="Times New Roman" pitchFamily="18" charset="0"/>
            </a:endParaRPr>
          </a:p>
        </p:txBody>
      </p:sp>
      <p:cxnSp>
        <p:nvCxnSpPr>
          <p:cNvPr id="23" name="Straight Connector 22">
            <a:extLst>
              <a:ext uri="{FF2B5EF4-FFF2-40B4-BE49-F238E27FC236}">
                <a16:creationId xmlns:a16="http://schemas.microsoft.com/office/drawing/2014/main" id="{F38156A2-61F0-5DFA-0F8E-EEEC8D7A17E6}"/>
              </a:ext>
            </a:extLst>
          </p:cNvPr>
          <p:cNvCxnSpPr>
            <a:cxnSpLocks/>
            <a:endCxn id="21" idx="0"/>
          </p:cNvCxnSpPr>
          <p:nvPr/>
        </p:nvCxnSpPr>
        <p:spPr bwMode="auto">
          <a:xfrm>
            <a:off x="4800598" y="2619108"/>
            <a:ext cx="1504485" cy="40630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25" name="Straight Connector 24">
            <a:extLst>
              <a:ext uri="{FF2B5EF4-FFF2-40B4-BE49-F238E27FC236}">
                <a16:creationId xmlns:a16="http://schemas.microsoft.com/office/drawing/2014/main" id="{A2AC18BF-9DCE-A7D7-9A35-769A5660B640}"/>
              </a:ext>
            </a:extLst>
          </p:cNvPr>
          <p:cNvCxnSpPr>
            <a:cxnSpLocks/>
            <a:stCxn id="7" idx="2"/>
            <a:endCxn id="21" idx="0"/>
          </p:cNvCxnSpPr>
          <p:nvPr/>
        </p:nvCxnSpPr>
        <p:spPr bwMode="auto">
          <a:xfrm flipH="1">
            <a:off x="6305083" y="2565495"/>
            <a:ext cx="1657817" cy="459918"/>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28" name="Arc 27">
            <a:extLst>
              <a:ext uri="{FF2B5EF4-FFF2-40B4-BE49-F238E27FC236}">
                <a16:creationId xmlns:a16="http://schemas.microsoft.com/office/drawing/2014/main" id="{830DF92F-1A92-83FA-69C5-88D94EBD8934}"/>
              </a:ext>
            </a:extLst>
          </p:cNvPr>
          <p:cNvSpPr/>
          <p:nvPr/>
        </p:nvSpPr>
        <p:spPr bwMode="auto">
          <a:xfrm>
            <a:off x="5552840" y="2644340"/>
            <a:ext cx="1371600" cy="482506"/>
          </a:xfrm>
          <a:prstGeom prst="arc">
            <a:avLst>
              <a:gd name="adj1" fmla="val 10992350"/>
              <a:gd name="adj2" fmla="val 0"/>
            </a:avLst>
          </a:prstGeom>
          <a:noFill/>
          <a:ln w="34925" cap="flat" cmpd="sng" algn="ctr">
            <a:solidFill>
              <a:srgbClr val="92D050"/>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32" name="Content Placeholder 2">
            <a:extLst>
              <a:ext uri="{FF2B5EF4-FFF2-40B4-BE49-F238E27FC236}">
                <a16:creationId xmlns:a16="http://schemas.microsoft.com/office/drawing/2014/main" id="{485744AE-BC91-8928-2950-1F1B5C890C65}"/>
              </a:ext>
            </a:extLst>
          </p:cNvPr>
          <p:cNvSpPr txBox="1">
            <a:spLocks/>
          </p:cNvSpPr>
          <p:nvPr/>
        </p:nvSpPr>
        <p:spPr bwMode="auto">
          <a:xfrm>
            <a:off x="230364" y="1580063"/>
            <a:ext cx="3324585" cy="76944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800" b="0" kern="0" dirty="0"/>
              <a:t>Experimental setup</a:t>
            </a:r>
            <a:br>
              <a:rPr lang="en-US" sz="1800" b="0" kern="0" dirty="0"/>
            </a:br>
            <a:r>
              <a:rPr lang="en-US" sz="1800" b="0" kern="0" dirty="0"/>
              <a:t>(as an example of behavior)</a:t>
            </a:r>
            <a:endParaRPr lang="en-US" sz="1400" kern="0" dirty="0"/>
          </a:p>
          <a:p>
            <a:pPr lvl="1"/>
            <a:endParaRPr lang="en-US" sz="1400" b="0" kern="0" dirty="0"/>
          </a:p>
        </p:txBody>
      </p:sp>
      <p:sp>
        <p:nvSpPr>
          <p:cNvPr id="37" name="Content Placeholder 2">
            <a:extLst>
              <a:ext uri="{FF2B5EF4-FFF2-40B4-BE49-F238E27FC236}">
                <a16:creationId xmlns:a16="http://schemas.microsoft.com/office/drawing/2014/main" id="{29352DC1-F325-5DBE-5303-5FE72187CB19}"/>
              </a:ext>
            </a:extLst>
          </p:cNvPr>
          <p:cNvSpPr txBox="1">
            <a:spLocks/>
          </p:cNvSpPr>
          <p:nvPr/>
        </p:nvSpPr>
        <p:spPr bwMode="auto">
          <a:xfrm>
            <a:off x="236532" y="3055890"/>
            <a:ext cx="8307393" cy="136371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600" b="0" kern="0" dirty="0"/>
              <a:t>APs</a:t>
            </a:r>
          </a:p>
          <a:p>
            <a:pPr lvl="1"/>
            <a:r>
              <a:rPr lang="en-US" sz="1200" kern="0" dirty="0"/>
              <a:t>Both APs operate on same channel, advertise same FT MD</a:t>
            </a:r>
          </a:p>
          <a:p>
            <a:pPr lvl="1"/>
            <a:r>
              <a:rPr lang="en-US" sz="1200" kern="0" dirty="0"/>
              <a:t>Based on commodity Wi-Fi chipset modules, open-source host daemon (*)</a:t>
            </a:r>
          </a:p>
          <a:p>
            <a:pPr lvl="1"/>
            <a:r>
              <a:rPr lang="en-US" sz="1200" kern="0" dirty="0" err="1"/>
              <a:t>TxBF</a:t>
            </a:r>
            <a:r>
              <a:rPr lang="en-US" sz="1200" kern="0" dirty="0"/>
              <a:t> and MU disabled</a:t>
            </a:r>
          </a:p>
          <a:p>
            <a:r>
              <a:rPr lang="en-US" sz="1600" b="0" kern="0" dirty="0"/>
              <a:t>STA</a:t>
            </a:r>
          </a:p>
          <a:p>
            <a:pPr lvl="1"/>
            <a:r>
              <a:rPr lang="en-US" sz="1200" kern="0" dirty="0"/>
              <a:t>(STA-A): Commercial smartphone</a:t>
            </a:r>
          </a:p>
          <a:p>
            <a:pPr lvl="1"/>
            <a:r>
              <a:rPr lang="en-US" sz="1200" kern="0" dirty="0"/>
              <a:t>(STA-B): Reference Wi-Fi module with minor experimental driver optimizations</a:t>
            </a:r>
          </a:p>
          <a:p>
            <a:pPr lvl="1"/>
            <a:r>
              <a:rPr lang="en-US" sz="1200" kern="0" dirty="0"/>
              <a:t>Static IP assignment</a:t>
            </a:r>
          </a:p>
          <a:p>
            <a:r>
              <a:rPr lang="en-US" sz="1600" b="0" kern="0" dirty="0"/>
              <a:t>Data traffic</a:t>
            </a:r>
          </a:p>
          <a:p>
            <a:pPr lvl="1"/>
            <a:r>
              <a:rPr lang="en-US" sz="1200" kern="0" dirty="0"/>
              <a:t>Bidirectional </a:t>
            </a:r>
            <a:r>
              <a:rPr lang="en-US" sz="1200" kern="0" dirty="0" err="1"/>
              <a:t>iperf</a:t>
            </a:r>
            <a:r>
              <a:rPr lang="en-US" sz="1200" kern="0" dirty="0"/>
              <a:t> isochronous flows between STA and bridge on DS (small packets every 1ms)</a:t>
            </a:r>
          </a:p>
          <a:p>
            <a:pPr lvl="1"/>
            <a:r>
              <a:rPr lang="en-US" sz="1200" kern="0" dirty="0"/>
              <a:t>Target AP sends LLC XID packet to DS with SA=STA_MAC, to update DS mapping when FT </a:t>
            </a:r>
            <a:r>
              <a:rPr lang="en-US" sz="1200" kern="0" dirty="0" err="1"/>
              <a:t>Reassoc</a:t>
            </a:r>
            <a:r>
              <a:rPr lang="en-US" sz="1200" kern="0" dirty="0"/>
              <a:t> Resp is </a:t>
            </a:r>
            <a:r>
              <a:rPr lang="en-US" sz="1200" kern="0" dirty="0" err="1"/>
              <a:t>Ack’d</a:t>
            </a:r>
            <a:endParaRPr lang="en-US" sz="1200" kern="0" dirty="0"/>
          </a:p>
          <a:p>
            <a:pPr lvl="2"/>
            <a:r>
              <a:rPr lang="en-US" sz="900" kern="0" dirty="0"/>
              <a:t>i.e.  DL frames will be forwarded to AP2 even before STA sends its first data packet to AP2 in uplink</a:t>
            </a:r>
          </a:p>
          <a:p>
            <a:r>
              <a:rPr lang="en-US" sz="1600" b="0" kern="0" dirty="0"/>
              <a:t>Security / Roaming</a:t>
            </a:r>
          </a:p>
          <a:p>
            <a:pPr lvl="1"/>
            <a:r>
              <a:rPr lang="en-US" sz="1200" kern="0" dirty="0"/>
              <a:t>FT-SAE OTDS; BTM-triggered (also, for STA-B, Supplicant-triggered)</a:t>
            </a:r>
            <a:endParaRPr lang="en-US" sz="1200" b="0" kern="0" dirty="0"/>
          </a:p>
        </p:txBody>
      </p:sp>
      <p:sp>
        <p:nvSpPr>
          <p:cNvPr id="39" name="Rectangle 38">
            <a:extLst>
              <a:ext uri="{FF2B5EF4-FFF2-40B4-BE49-F238E27FC236}">
                <a16:creationId xmlns:a16="http://schemas.microsoft.com/office/drawing/2014/main" id="{B1E8CB7D-39CC-1E8A-C8FB-20F8A32FC9C7}"/>
              </a:ext>
            </a:extLst>
          </p:cNvPr>
          <p:cNvSpPr/>
          <p:nvPr/>
        </p:nvSpPr>
        <p:spPr bwMode="auto">
          <a:xfrm>
            <a:off x="2333856" y="2638523"/>
            <a:ext cx="1295400" cy="457200"/>
          </a:xfrm>
          <a:prstGeom prst="rect">
            <a:avLst/>
          </a:prstGeom>
          <a:solidFill>
            <a:schemeClr val="accent6">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t>sniffer</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imes New Roman" pitchFamily="18" charset="0"/>
              </a:rPr>
              <a:t>(TSF timestamped)</a:t>
            </a:r>
          </a:p>
        </p:txBody>
      </p:sp>
      <p:sp>
        <p:nvSpPr>
          <p:cNvPr id="12" name="Rectangle 11">
            <a:extLst>
              <a:ext uri="{FF2B5EF4-FFF2-40B4-BE49-F238E27FC236}">
                <a16:creationId xmlns:a16="http://schemas.microsoft.com/office/drawing/2014/main" id="{E5370DDA-7AF5-E149-B227-D471CD91EC89}"/>
              </a:ext>
            </a:extLst>
          </p:cNvPr>
          <p:cNvSpPr/>
          <p:nvPr/>
        </p:nvSpPr>
        <p:spPr bwMode="auto">
          <a:xfrm>
            <a:off x="5877664" y="1602845"/>
            <a:ext cx="876300" cy="3628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switch</a:t>
            </a:r>
            <a:endParaRPr kumimoji="0" lang="en-US" sz="2000" b="0" i="0" u="none" strike="noStrike" cap="none" normalizeH="0" baseline="0" dirty="0">
              <a:ln>
                <a:noFill/>
              </a:ln>
              <a:solidFill>
                <a:schemeClr val="tx1"/>
              </a:solidFill>
              <a:effectLst/>
              <a:latin typeface="Times New Roman" pitchFamily="18" charset="0"/>
            </a:endParaRPr>
          </a:p>
        </p:txBody>
      </p:sp>
      <p:sp>
        <p:nvSpPr>
          <p:cNvPr id="13" name="Content Placeholder 2">
            <a:extLst>
              <a:ext uri="{FF2B5EF4-FFF2-40B4-BE49-F238E27FC236}">
                <a16:creationId xmlns:a16="http://schemas.microsoft.com/office/drawing/2014/main" id="{26C9FF58-3BEE-9A87-846A-9B256071B8C5}"/>
              </a:ext>
            </a:extLst>
          </p:cNvPr>
          <p:cNvSpPr txBox="1">
            <a:spLocks/>
          </p:cNvSpPr>
          <p:nvPr/>
        </p:nvSpPr>
        <p:spPr bwMode="auto">
          <a:xfrm>
            <a:off x="6286499" y="1543496"/>
            <a:ext cx="3324585" cy="23111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457200" lvl="1" indent="0">
              <a:buNone/>
            </a:pPr>
            <a:r>
              <a:rPr lang="en-US" sz="1400" b="0" kern="0" dirty="0"/>
              <a:t>packet capture (on switch)</a:t>
            </a:r>
          </a:p>
        </p:txBody>
      </p:sp>
      <p:cxnSp>
        <p:nvCxnSpPr>
          <p:cNvPr id="16" name="Straight Connector 15">
            <a:extLst>
              <a:ext uri="{FF2B5EF4-FFF2-40B4-BE49-F238E27FC236}">
                <a16:creationId xmlns:a16="http://schemas.microsoft.com/office/drawing/2014/main" id="{4BDBBF23-604E-01A5-3C1F-18EF29C86350}"/>
              </a:ext>
            </a:extLst>
          </p:cNvPr>
          <p:cNvCxnSpPr>
            <a:cxnSpLocks/>
          </p:cNvCxnSpPr>
          <p:nvPr/>
        </p:nvCxnSpPr>
        <p:spPr bwMode="auto">
          <a:xfrm>
            <a:off x="6286499" y="1408151"/>
            <a:ext cx="0" cy="19204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 name="TextBox 8">
            <a:extLst>
              <a:ext uri="{FF2B5EF4-FFF2-40B4-BE49-F238E27FC236}">
                <a16:creationId xmlns:a16="http://schemas.microsoft.com/office/drawing/2014/main" id="{AC5796EF-DFBF-515C-0025-CB8E4B51CC55}"/>
              </a:ext>
            </a:extLst>
          </p:cNvPr>
          <p:cNvSpPr txBox="1"/>
          <p:nvPr/>
        </p:nvSpPr>
        <p:spPr>
          <a:xfrm>
            <a:off x="848468" y="6613896"/>
            <a:ext cx="4953000" cy="261610"/>
          </a:xfrm>
          <a:prstGeom prst="rect">
            <a:avLst/>
          </a:prstGeom>
          <a:noFill/>
        </p:spPr>
        <p:txBody>
          <a:bodyPr wrap="square" rtlCol="0">
            <a:spAutoFit/>
          </a:bodyPr>
          <a:lstStyle/>
          <a:p>
            <a:r>
              <a:rPr lang="en-US" sz="1100" dirty="0"/>
              <a:t>(*) Trunk </a:t>
            </a:r>
            <a:r>
              <a:rPr lang="en-US" sz="1100" dirty="0" err="1"/>
              <a:t>hostapd</a:t>
            </a:r>
            <a:r>
              <a:rPr lang="en-US" sz="1100" dirty="0"/>
              <a:t> as of April 2024, </a:t>
            </a:r>
            <a:r>
              <a:rPr lang="en-US" sz="1100" dirty="0">
                <a:hlinkClick r:id="rId2"/>
              </a:rPr>
              <a:t>https://w1.fi/cgit/hostap/log/</a:t>
            </a:r>
            <a:r>
              <a:rPr lang="en-US" sz="1100" dirty="0"/>
              <a:t> </a:t>
            </a:r>
          </a:p>
        </p:txBody>
      </p:sp>
    </p:spTree>
    <p:extLst>
      <p:ext uri="{BB962C8B-B14F-4D97-AF65-F5344CB8AC3E}">
        <p14:creationId xmlns:p14="http://schemas.microsoft.com/office/powerpoint/2010/main" val="4047745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Baseline roam characteristics and performance</a:t>
            </a:r>
            <a:br>
              <a:rPr lang="en-US" dirty="0"/>
            </a:br>
            <a:r>
              <a:rPr lang="en-US" sz="2400" dirty="0"/>
              <a:t>Performance of existing baseline implementations (2)</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29</a:t>
            </a:fld>
            <a:endParaRPr lang="en-US"/>
          </a:p>
        </p:txBody>
      </p:sp>
      <p:cxnSp>
        <p:nvCxnSpPr>
          <p:cNvPr id="3" name="Straight Connector 2">
            <a:extLst>
              <a:ext uri="{FF2B5EF4-FFF2-40B4-BE49-F238E27FC236}">
                <a16:creationId xmlns:a16="http://schemas.microsoft.com/office/drawing/2014/main" id="{10CAA5A8-6448-8B6F-8508-48B0FA4053DC}"/>
              </a:ext>
            </a:extLst>
          </p:cNvPr>
          <p:cNvCxnSpPr/>
          <p:nvPr/>
        </p:nvCxnSpPr>
        <p:spPr>
          <a:xfrm>
            <a:off x="969029" y="4005886"/>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934502E-0D71-110A-6838-44085E06F64A}"/>
              </a:ext>
            </a:extLst>
          </p:cNvPr>
          <p:cNvSpPr txBox="1"/>
          <p:nvPr/>
        </p:nvSpPr>
        <p:spPr>
          <a:xfrm>
            <a:off x="1451495" y="4423367"/>
            <a:ext cx="1280095" cy="461665"/>
          </a:xfrm>
          <a:prstGeom prst="rect">
            <a:avLst/>
          </a:prstGeom>
          <a:noFill/>
        </p:spPr>
        <p:txBody>
          <a:bodyPr wrap="square" rtlCol="0">
            <a:spAutoFit/>
          </a:bodyPr>
          <a:lstStyle/>
          <a:p>
            <a:pPr algn="ctr"/>
            <a:r>
              <a:rPr lang="en-US" dirty="0"/>
              <a:t>BTM</a:t>
            </a:r>
            <a:br>
              <a:rPr lang="en-US" dirty="0"/>
            </a:br>
            <a:r>
              <a:rPr lang="en-US" dirty="0"/>
              <a:t>Req/Resp</a:t>
            </a:r>
          </a:p>
        </p:txBody>
      </p:sp>
      <p:sp>
        <p:nvSpPr>
          <p:cNvPr id="8" name="TextBox 7">
            <a:extLst>
              <a:ext uri="{FF2B5EF4-FFF2-40B4-BE49-F238E27FC236}">
                <a16:creationId xmlns:a16="http://schemas.microsoft.com/office/drawing/2014/main" id="{4BCDDF39-3E0C-7778-B51F-24D1063EEED4}"/>
              </a:ext>
            </a:extLst>
          </p:cNvPr>
          <p:cNvSpPr txBox="1"/>
          <p:nvPr/>
        </p:nvSpPr>
        <p:spPr>
          <a:xfrm>
            <a:off x="2819400" y="4430841"/>
            <a:ext cx="1280095" cy="461665"/>
          </a:xfrm>
          <a:prstGeom prst="rect">
            <a:avLst/>
          </a:prstGeom>
          <a:noFill/>
        </p:spPr>
        <p:txBody>
          <a:bodyPr wrap="square" rtlCol="0">
            <a:spAutoFit/>
          </a:bodyPr>
          <a:lstStyle/>
          <a:p>
            <a:pPr algn="ctr"/>
            <a:r>
              <a:rPr lang="en-US" dirty="0"/>
              <a:t>FT Action</a:t>
            </a:r>
            <a:br>
              <a:rPr lang="en-US" dirty="0"/>
            </a:br>
            <a:r>
              <a:rPr lang="en-US" dirty="0"/>
              <a:t>(Auth Req/Resp)</a:t>
            </a:r>
          </a:p>
        </p:txBody>
      </p:sp>
      <p:cxnSp>
        <p:nvCxnSpPr>
          <p:cNvPr id="9" name="Straight Connector 8">
            <a:extLst>
              <a:ext uri="{FF2B5EF4-FFF2-40B4-BE49-F238E27FC236}">
                <a16:creationId xmlns:a16="http://schemas.microsoft.com/office/drawing/2014/main" id="{AFB644E1-9A90-A5F2-C516-444FB3937148}"/>
              </a:ext>
            </a:extLst>
          </p:cNvPr>
          <p:cNvCxnSpPr>
            <a:cxnSpLocks/>
          </p:cNvCxnSpPr>
          <p:nvPr/>
        </p:nvCxnSpPr>
        <p:spPr>
          <a:xfrm>
            <a:off x="969029" y="3320086"/>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B5AEF69-6FBD-1B0F-471C-03366AB30764}"/>
              </a:ext>
            </a:extLst>
          </p:cNvPr>
          <p:cNvCxnSpPr>
            <a:cxnSpLocks/>
          </p:cNvCxnSpPr>
          <p:nvPr/>
        </p:nvCxnSpPr>
        <p:spPr>
          <a:xfrm flipV="1">
            <a:off x="965253" y="2564954"/>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7">
            <a:extLst>
              <a:ext uri="{FF2B5EF4-FFF2-40B4-BE49-F238E27FC236}">
                <a16:creationId xmlns:a16="http://schemas.microsoft.com/office/drawing/2014/main" id="{CFA90416-5A9E-AF39-00DF-EFB7F8C38206}"/>
              </a:ext>
            </a:extLst>
          </p:cNvPr>
          <p:cNvSpPr txBox="1"/>
          <p:nvPr/>
        </p:nvSpPr>
        <p:spPr>
          <a:xfrm>
            <a:off x="287141" y="3150089"/>
            <a:ext cx="77965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STA</a:t>
            </a:r>
            <a:endParaRPr lang="en-US" dirty="0"/>
          </a:p>
        </p:txBody>
      </p:sp>
      <p:sp>
        <p:nvSpPr>
          <p:cNvPr id="13" name="TextBox 8">
            <a:extLst>
              <a:ext uri="{FF2B5EF4-FFF2-40B4-BE49-F238E27FC236}">
                <a16:creationId xmlns:a16="http://schemas.microsoft.com/office/drawing/2014/main" id="{D890F504-4C34-03D9-44E7-9972F2FED20A}"/>
              </a:ext>
            </a:extLst>
          </p:cNvPr>
          <p:cNvSpPr txBox="1"/>
          <p:nvPr/>
        </p:nvSpPr>
        <p:spPr>
          <a:xfrm>
            <a:off x="287141" y="2400221"/>
            <a:ext cx="59021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AP2</a:t>
            </a:r>
            <a:endParaRPr lang="en-US" dirty="0"/>
          </a:p>
        </p:txBody>
      </p:sp>
      <p:sp>
        <p:nvSpPr>
          <p:cNvPr id="14" name="TextBox 10">
            <a:extLst>
              <a:ext uri="{FF2B5EF4-FFF2-40B4-BE49-F238E27FC236}">
                <a16:creationId xmlns:a16="http://schemas.microsoft.com/office/drawing/2014/main" id="{430A5D50-A5D8-7F72-C30F-63F4860275D6}"/>
              </a:ext>
            </a:extLst>
          </p:cNvPr>
          <p:cNvSpPr txBox="1"/>
          <p:nvPr/>
        </p:nvSpPr>
        <p:spPr>
          <a:xfrm>
            <a:off x="287141" y="3796777"/>
            <a:ext cx="678112"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AP1</a:t>
            </a:r>
            <a:endParaRPr lang="en-US" dirty="0"/>
          </a:p>
        </p:txBody>
      </p:sp>
      <p:sp>
        <p:nvSpPr>
          <p:cNvPr id="15" name="TextBox 14">
            <a:extLst>
              <a:ext uri="{FF2B5EF4-FFF2-40B4-BE49-F238E27FC236}">
                <a16:creationId xmlns:a16="http://schemas.microsoft.com/office/drawing/2014/main" id="{54129A35-2296-6327-1D0F-536C0FB0779D}"/>
              </a:ext>
            </a:extLst>
          </p:cNvPr>
          <p:cNvSpPr txBox="1"/>
          <p:nvPr/>
        </p:nvSpPr>
        <p:spPr>
          <a:xfrm>
            <a:off x="440455" y="1548358"/>
            <a:ext cx="3271043" cy="553998"/>
          </a:xfrm>
          <a:prstGeom prst="rect">
            <a:avLst/>
          </a:prstGeom>
          <a:noFill/>
        </p:spPr>
        <p:txBody>
          <a:bodyPr wrap="square" rtlCol="0">
            <a:spAutoFit/>
          </a:bodyPr>
          <a:lstStyle/>
          <a:p>
            <a:r>
              <a:rPr lang="en-US" sz="1600" b="1" dirty="0"/>
              <a:t>STA-A (commercial smartphone)</a:t>
            </a:r>
          </a:p>
          <a:p>
            <a:r>
              <a:rPr lang="en-US" sz="1400" dirty="0"/>
              <a:t>BTM-triggered</a:t>
            </a:r>
          </a:p>
        </p:txBody>
      </p:sp>
      <p:cxnSp>
        <p:nvCxnSpPr>
          <p:cNvPr id="17" name="Straight Connector 16">
            <a:extLst>
              <a:ext uri="{FF2B5EF4-FFF2-40B4-BE49-F238E27FC236}">
                <a16:creationId xmlns:a16="http://schemas.microsoft.com/office/drawing/2014/main" id="{9100129A-DA68-4296-640F-E581B94576A1}"/>
              </a:ext>
            </a:extLst>
          </p:cNvPr>
          <p:cNvCxnSpPr>
            <a:cxnSpLocks/>
          </p:cNvCxnSpPr>
          <p:nvPr/>
        </p:nvCxnSpPr>
        <p:spPr bwMode="auto">
          <a:xfrm>
            <a:off x="1143000" y="2316515"/>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Straight Connector 17">
            <a:extLst>
              <a:ext uri="{FF2B5EF4-FFF2-40B4-BE49-F238E27FC236}">
                <a16:creationId xmlns:a16="http://schemas.microsoft.com/office/drawing/2014/main" id="{FC7956FC-F8AF-A220-913A-4EB16D09A87C}"/>
              </a:ext>
            </a:extLst>
          </p:cNvPr>
          <p:cNvCxnSpPr>
            <a:cxnSpLocks/>
          </p:cNvCxnSpPr>
          <p:nvPr/>
        </p:nvCxnSpPr>
        <p:spPr bwMode="auto">
          <a:xfrm>
            <a:off x="3048000" y="2323886"/>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9" name="Straight Connector 18">
            <a:extLst>
              <a:ext uri="{FF2B5EF4-FFF2-40B4-BE49-F238E27FC236}">
                <a16:creationId xmlns:a16="http://schemas.microsoft.com/office/drawing/2014/main" id="{485D2AAC-75F0-E0FC-3472-92B92B2345E8}"/>
              </a:ext>
            </a:extLst>
          </p:cNvPr>
          <p:cNvCxnSpPr>
            <a:cxnSpLocks/>
          </p:cNvCxnSpPr>
          <p:nvPr/>
        </p:nvCxnSpPr>
        <p:spPr bwMode="auto">
          <a:xfrm>
            <a:off x="3276600" y="2319301"/>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 name="Straight Connector 19">
            <a:extLst>
              <a:ext uri="{FF2B5EF4-FFF2-40B4-BE49-F238E27FC236}">
                <a16:creationId xmlns:a16="http://schemas.microsoft.com/office/drawing/2014/main" id="{F56377FE-1929-7CB8-E197-DFA1ADABB8EE}"/>
              </a:ext>
            </a:extLst>
          </p:cNvPr>
          <p:cNvCxnSpPr>
            <a:cxnSpLocks/>
          </p:cNvCxnSpPr>
          <p:nvPr/>
        </p:nvCxnSpPr>
        <p:spPr bwMode="auto">
          <a:xfrm>
            <a:off x="3581400" y="2305915"/>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Straight Connector 21">
            <a:extLst>
              <a:ext uri="{FF2B5EF4-FFF2-40B4-BE49-F238E27FC236}">
                <a16:creationId xmlns:a16="http://schemas.microsoft.com/office/drawing/2014/main" id="{EED1322B-C125-6D26-4C2A-50C13023D929}"/>
              </a:ext>
            </a:extLst>
          </p:cNvPr>
          <p:cNvCxnSpPr>
            <a:cxnSpLocks/>
          </p:cNvCxnSpPr>
          <p:nvPr/>
        </p:nvCxnSpPr>
        <p:spPr bwMode="auto">
          <a:xfrm>
            <a:off x="6400800" y="2302230"/>
            <a:ext cx="0" cy="1895539"/>
          </a:xfrm>
          <a:prstGeom prst="line">
            <a:avLst/>
          </a:prstGeom>
          <a:solidFill>
            <a:schemeClr val="accent1"/>
          </a:solidFill>
          <a:ln w="47625" cap="flat" cmpd="sng" algn="ctr">
            <a:solidFill>
              <a:schemeClr val="tx1"/>
            </a:solidFill>
            <a:prstDash val="solid"/>
            <a:round/>
            <a:headEnd type="none" w="sm" len="sm"/>
            <a:tailEnd type="none" w="sm" len="sm"/>
          </a:ln>
          <a:effectLst/>
        </p:spPr>
      </p:cxnSp>
      <p:sp>
        <p:nvSpPr>
          <p:cNvPr id="23" name="TextBox 22">
            <a:extLst>
              <a:ext uri="{FF2B5EF4-FFF2-40B4-BE49-F238E27FC236}">
                <a16:creationId xmlns:a16="http://schemas.microsoft.com/office/drawing/2014/main" id="{41A13F78-8B0D-BED6-F89E-FDD428B56A36}"/>
              </a:ext>
            </a:extLst>
          </p:cNvPr>
          <p:cNvSpPr txBox="1"/>
          <p:nvPr/>
        </p:nvSpPr>
        <p:spPr>
          <a:xfrm>
            <a:off x="5750619" y="4429880"/>
            <a:ext cx="919362" cy="461665"/>
          </a:xfrm>
          <a:prstGeom prst="rect">
            <a:avLst/>
          </a:prstGeom>
          <a:noFill/>
        </p:spPr>
        <p:txBody>
          <a:bodyPr wrap="square" rtlCol="0">
            <a:spAutoFit/>
          </a:bodyPr>
          <a:lstStyle/>
          <a:p>
            <a:pPr algn="ctr"/>
            <a:r>
              <a:rPr lang="en-US" dirty="0"/>
              <a:t>FT </a:t>
            </a:r>
            <a:r>
              <a:rPr lang="en-US" dirty="0" err="1"/>
              <a:t>Reassoc</a:t>
            </a:r>
            <a:r>
              <a:rPr lang="en-US" dirty="0"/>
              <a:t> Req/Resp</a:t>
            </a:r>
          </a:p>
        </p:txBody>
      </p:sp>
      <p:cxnSp>
        <p:nvCxnSpPr>
          <p:cNvPr id="26" name="Straight Arrow Connector 25">
            <a:extLst>
              <a:ext uri="{FF2B5EF4-FFF2-40B4-BE49-F238E27FC236}">
                <a16:creationId xmlns:a16="http://schemas.microsoft.com/office/drawing/2014/main" id="{6A006830-4719-4B85-1280-2D266389B294}"/>
              </a:ext>
            </a:extLst>
          </p:cNvPr>
          <p:cNvCxnSpPr>
            <a:cxnSpLocks/>
          </p:cNvCxnSpPr>
          <p:nvPr/>
        </p:nvCxnSpPr>
        <p:spPr bwMode="auto">
          <a:xfrm>
            <a:off x="3019094" y="2239412"/>
            <a:ext cx="274320"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27" name="TextBox 26">
            <a:extLst>
              <a:ext uri="{FF2B5EF4-FFF2-40B4-BE49-F238E27FC236}">
                <a16:creationId xmlns:a16="http://schemas.microsoft.com/office/drawing/2014/main" id="{8FE262BE-7821-637D-DB54-55D4A434AC05}"/>
              </a:ext>
            </a:extLst>
          </p:cNvPr>
          <p:cNvSpPr txBox="1"/>
          <p:nvPr/>
        </p:nvSpPr>
        <p:spPr>
          <a:xfrm>
            <a:off x="3245903" y="1992279"/>
            <a:ext cx="565993" cy="276999"/>
          </a:xfrm>
          <a:prstGeom prst="rect">
            <a:avLst/>
          </a:prstGeom>
          <a:noFill/>
        </p:spPr>
        <p:txBody>
          <a:bodyPr wrap="square" rtlCol="0">
            <a:spAutoFit/>
          </a:bodyPr>
          <a:lstStyle/>
          <a:p>
            <a:r>
              <a:rPr lang="en-US" dirty="0"/>
              <a:t>4 </a:t>
            </a:r>
            <a:r>
              <a:rPr lang="en-US" dirty="0" err="1"/>
              <a:t>ms</a:t>
            </a:r>
            <a:endParaRPr lang="en-US" dirty="0"/>
          </a:p>
        </p:txBody>
      </p:sp>
      <p:sp>
        <p:nvSpPr>
          <p:cNvPr id="28" name="TextBox 27">
            <a:extLst>
              <a:ext uri="{FF2B5EF4-FFF2-40B4-BE49-F238E27FC236}">
                <a16:creationId xmlns:a16="http://schemas.microsoft.com/office/drawing/2014/main" id="{5A92DC60-3F39-E5DE-3DBA-3D9E25E041F1}"/>
              </a:ext>
            </a:extLst>
          </p:cNvPr>
          <p:cNvSpPr txBox="1"/>
          <p:nvPr/>
        </p:nvSpPr>
        <p:spPr>
          <a:xfrm>
            <a:off x="2911837" y="1987565"/>
            <a:ext cx="565993" cy="276999"/>
          </a:xfrm>
          <a:prstGeom prst="rect">
            <a:avLst/>
          </a:prstGeom>
          <a:noFill/>
        </p:spPr>
        <p:txBody>
          <a:bodyPr wrap="square" rtlCol="0">
            <a:spAutoFit/>
          </a:bodyPr>
          <a:lstStyle/>
          <a:p>
            <a:r>
              <a:rPr lang="en-US" dirty="0"/>
              <a:t>3 </a:t>
            </a:r>
            <a:r>
              <a:rPr lang="en-US" dirty="0" err="1"/>
              <a:t>ms</a:t>
            </a:r>
            <a:endParaRPr lang="en-US" dirty="0"/>
          </a:p>
        </p:txBody>
      </p:sp>
      <p:sp>
        <p:nvSpPr>
          <p:cNvPr id="29" name="TextBox 28">
            <a:extLst>
              <a:ext uri="{FF2B5EF4-FFF2-40B4-BE49-F238E27FC236}">
                <a16:creationId xmlns:a16="http://schemas.microsoft.com/office/drawing/2014/main" id="{A75A779A-8F8F-1D54-6D85-35FC0758C01F}"/>
              </a:ext>
            </a:extLst>
          </p:cNvPr>
          <p:cNvSpPr txBox="1"/>
          <p:nvPr/>
        </p:nvSpPr>
        <p:spPr>
          <a:xfrm>
            <a:off x="4509827" y="1997120"/>
            <a:ext cx="565993" cy="276999"/>
          </a:xfrm>
          <a:prstGeom prst="rect">
            <a:avLst/>
          </a:prstGeom>
          <a:noFill/>
        </p:spPr>
        <p:txBody>
          <a:bodyPr wrap="square" rtlCol="0">
            <a:spAutoFit/>
          </a:bodyPr>
          <a:lstStyle/>
          <a:p>
            <a:r>
              <a:rPr lang="en-US" dirty="0"/>
              <a:t>47 </a:t>
            </a:r>
            <a:r>
              <a:rPr lang="en-US" dirty="0" err="1"/>
              <a:t>ms</a:t>
            </a:r>
            <a:endParaRPr lang="en-US" dirty="0"/>
          </a:p>
        </p:txBody>
      </p:sp>
      <p:sp>
        <p:nvSpPr>
          <p:cNvPr id="30" name="TextBox 29">
            <a:extLst>
              <a:ext uri="{FF2B5EF4-FFF2-40B4-BE49-F238E27FC236}">
                <a16:creationId xmlns:a16="http://schemas.microsoft.com/office/drawing/2014/main" id="{22538F34-0CF3-AB91-4480-86A05CC06BC6}"/>
              </a:ext>
            </a:extLst>
          </p:cNvPr>
          <p:cNvSpPr txBox="1"/>
          <p:nvPr/>
        </p:nvSpPr>
        <p:spPr>
          <a:xfrm>
            <a:off x="5989944" y="1981200"/>
            <a:ext cx="565993" cy="251817"/>
          </a:xfrm>
          <a:prstGeom prst="rect">
            <a:avLst/>
          </a:prstGeom>
          <a:noFill/>
        </p:spPr>
        <p:txBody>
          <a:bodyPr wrap="square" rtlCol="0">
            <a:spAutoFit/>
          </a:bodyPr>
          <a:lstStyle/>
          <a:p>
            <a:r>
              <a:rPr lang="en-US" dirty="0"/>
              <a:t>5 </a:t>
            </a:r>
            <a:r>
              <a:rPr lang="en-US" dirty="0" err="1"/>
              <a:t>ms</a:t>
            </a:r>
            <a:endParaRPr lang="en-US" dirty="0"/>
          </a:p>
        </p:txBody>
      </p:sp>
      <p:sp>
        <p:nvSpPr>
          <p:cNvPr id="32" name="Rectangle 31">
            <a:extLst>
              <a:ext uri="{FF2B5EF4-FFF2-40B4-BE49-F238E27FC236}">
                <a16:creationId xmlns:a16="http://schemas.microsoft.com/office/drawing/2014/main" id="{C8F3387F-E295-A2D3-A34A-5EEFC91EBAAE}"/>
              </a:ext>
            </a:extLst>
          </p:cNvPr>
          <p:cNvSpPr/>
          <p:nvPr/>
        </p:nvSpPr>
        <p:spPr bwMode="auto">
          <a:xfrm>
            <a:off x="1813397" y="2326622"/>
            <a:ext cx="390025" cy="1895513"/>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3" name="Right Arrow 32">
            <a:extLst>
              <a:ext uri="{FF2B5EF4-FFF2-40B4-BE49-F238E27FC236}">
                <a16:creationId xmlns:a16="http://schemas.microsoft.com/office/drawing/2014/main" id="{8C1CF628-799C-DCEE-6061-D18FE33CBA1E}"/>
              </a:ext>
            </a:extLst>
          </p:cNvPr>
          <p:cNvSpPr/>
          <p:nvPr/>
        </p:nvSpPr>
        <p:spPr>
          <a:xfrm>
            <a:off x="996878" y="3207505"/>
            <a:ext cx="2435130"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35" name="Rectangle 34">
            <a:extLst>
              <a:ext uri="{FF2B5EF4-FFF2-40B4-BE49-F238E27FC236}">
                <a16:creationId xmlns:a16="http://schemas.microsoft.com/office/drawing/2014/main" id="{A228ACBB-5434-4671-C067-6BB0407CDE6E}"/>
              </a:ext>
            </a:extLst>
          </p:cNvPr>
          <p:cNvSpPr/>
          <p:nvPr/>
        </p:nvSpPr>
        <p:spPr bwMode="auto">
          <a:xfrm>
            <a:off x="6783167" y="2302243"/>
            <a:ext cx="142661" cy="1099414"/>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9" name="TextBox 38">
            <a:extLst>
              <a:ext uri="{FF2B5EF4-FFF2-40B4-BE49-F238E27FC236}">
                <a16:creationId xmlns:a16="http://schemas.microsoft.com/office/drawing/2014/main" id="{39339039-CAD3-FDD1-09F6-B48687EE275F}"/>
              </a:ext>
            </a:extLst>
          </p:cNvPr>
          <p:cNvSpPr txBox="1"/>
          <p:nvPr/>
        </p:nvSpPr>
        <p:spPr>
          <a:xfrm>
            <a:off x="6504785" y="2715043"/>
            <a:ext cx="893502" cy="276999"/>
          </a:xfrm>
          <a:prstGeom prst="rect">
            <a:avLst/>
          </a:prstGeom>
          <a:noFill/>
        </p:spPr>
        <p:txBody>
          <a:bodyPr wrap="square" rtlCol="0">
            <a:spAutoFit/>
          </a:bodyPr>
          <a:lstStyle/>
          <a:p>
            <a:r>
              <a:rPr lang="en-US" dirty="0"/>
              <a:t>ADDBA</a:t>
            </a:r>
          </a:p>
        </p:txBody>
      </p:sp>
      <p:cxnSp>
        <p:nvCxnSpPr>
          <p:cNvPr id="45" name="Straight Arrow Connector 44">
            <a:extLst>
              <a:ext uri="{FF2B5EF4-FFF2-40B4-BE49-F238E27FC236}">
                <a16:creationId xmlns:a16="http://schemas.microsoft.com/office/drawing/2014/main" id="{ED34C4D7-D56D-4133-9EFE-B49BFE6E5D74}"/>
              </a:ext>
            </a:extLst>
          </p:cNvPr>
          <p:cNvCxnSpPr>
            <a:cxnSpLocks/>
          </p:cNvCxnSpPr>
          <p:nvPr/>
        </p:nvCxnSpPr>
        <p:spPr bwMode="auto">
          <a:xfrm>
            <a:off x="3581400" y="2241461"/>
            <a:ext cx="2438400"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6" name="Straight Arrow Connector 45">
            <a:extLst>
              <a:ext uri="{FF2B5EF4-FFF2-40B4-BE49-F238E27FC236}">
                <a16:creationId xmlns:a16="http://schemas.microsoft.com/office/drawing/2014/main" id="{C9930A7E-8F6E-00CC-1B74-AF6F780AE3B9}"/>
              </a:ext>
            </a:extLst>
          </p:cNvPr>
          <p:cNvCxnSpPr>
            <a:cxnSpLocks/>
          </p:cNvCxnSpPr>
          <p:nvPr/>
        </p:nvCxnSpPr>
        <p:spPr bwMode="auto">
          <a:xfrm>
            <a:off x="6019800" y="2239412"/>
            <a:ext cx="381000"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8" name="Straight Arrow Connector 47">
            <a:extLst>
              <a:ext uri="{FF2B5EF4-FFF2-40B4-BE49-F238E27FC236}">
                <a16:creationId xmlns:a16="http://schemas.microsoft.com/office/drawing/2014/main" id="{A1C42506-2348-878F-C06B-9923AA7BF7A6}"/>
              </a:ext>
            </a:extLst>
          </p:cNvPr>
          <p:cNvCxnSpPr>
            <a:cxnSpLocks/>
            <a:endCxn id="73" idx="1"/>
          </p:cNvCxnSpPr>
          <p:nvPr/>
        </p:nvCxnSpPr>
        <p:spPr bwMode="auto">
          <a:xfrm>
            <a:off x="6403613" y="2557357"/>
            <a:ext cx="903217" cy="4724"/>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50" name="TextBox 49">
            <a:extLst>
              <a:ext uri="{FF2B5EF4-FFF2-40B4-BE49-F238E27FC236}">
                <a16:creationId xmlns:a16="http://schemas.microsoft.com/office/drawing/2014/main" id="{B8DE2AE2-1CD1-BC61-A5F6-905B8BF0F556}"/>
              </a:ext>
            </a:extLst>
          </p:cNvPr>
          <p:cNvSpPr txBox="1"/>
          <p:nvPr/>
        </p:nvSpPr>
        <p:spPr>
          <a:xfrm>
            <a:off x="5597682" y="3754023"/>
            <a:ext cx="565993" cy="276999"/>
          </a:xfrm>
          <a:prstGeom prst="rect">
            <a:avLst/>
          </a:prstGeom>
          <a:noFill/>
        </p:spPr>
        <p:txBody>
          <a:bodyPr wrap="square" rtlCol="0">
            <a:spAutoFit/>
          </a:bodyPr>
          <a:lstStyle/>
          <a:p>
            <a:r>
              <a:rPr lang="en-US" dirty="0"/>
              <a:t>5 </a:t>
            </a:r>
            <a:r>
              <a:rPr lang="en-US" dirty="0" err="1"/>
              <a:t>ms</a:t>
            </a:r>
            <a:endParaRPr lang="en-US" dirty="0"/>
          </a:p>
        </p:txBody>
      </p:sp>
      <p:cxnSp>
        <p:nvCxnSpPr>
          <p:cNvPr id="54" name="Straight Arrow Connector 53">
            <a:extLst>
              <a:ext uri="{FF2B5EF4-FFF2-40B4-BE49-F238E27FC236}">
                <a16:creationId xmlns:a16="http://schemas.microsoft.com/office/drawing/2014/main" id="{3C13FFCB-84A1-66C1-BA56-B01F09353A08}"/>
              </a:ext>
            </a:extLst>
          </p:cNvPr>
          <p:cNvCxnSpPr>
            <a:cxnSpLocks/>
          </p:cNvCxnSpPr>
          <p:nvPr/>
        </p:nvCxnSpPr>
        <p:spPr bwMode="auto">
          <a:xfrm flipV="1">
            <a:off x="3404569" y="3494479"/>
            <a:ext cx="176831"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56" name="TextBox 55">
            <a:extLst>
              <a:ext uri="{FF2B5EF4-FFF2-40B4-BE49-F238E27FC236}">
                <a16:creationId xmlns:a16="http://schemas.microsoft.com/office/drawing/2014/main" id="{C44D298A-EF5A-CECD-6951-FB0982EF99D2}"/>
              </a:ext>
            </a:extLst>
          </p:cNvPr>
          <p:cNvSpPr txBox="1"/>
          <p:nvPr/>
        </p:nvSpPr>
        <p:spPr>
          <a:xfrm>
            <a:off x="3273633" y="3477242"/>
            <a:ext cx="774193" cy="276999"/>
          </a:xfrm>
          <a:prstGeom prst="rect">
            <a:avLst/>
          </a:prstGeom>
          <a:noFill/>
        </p:spPr>
        <p:txBody>
          <a:bodyPr wrap="square" rtlCol="0">
            <a:spAutoFit/>
          </a:bodyPr>
          <a:lstStyle/>
          <a:p>
            <a:r>
              <a:rPr lang="en-US" dirty="0"/>
              <a:t>2 </a:t>
            </a:r>
            <a:r>
              <a:rPr lang="en-US" dirty="0" err="1"/>
              <a:t>ms</a:t>
            </a:r>
            <a:endParaRPr lang="en-US" dirty="0"/>
          </a:p>
        </p:txBody>
      </p:sp>
      <p:cxnSp>
        <p:nvCxnSpPr>
          <p:cNvPr id="57" name="Straight Connector 56">
            <a:extLst>
              <a:ext uri="{FF2B5EF4-FFF2-40B4-BE49-F238E27FC236}">
                <a16:creationId xmlns:a16="http://schemas.microsoft.com/office/drawing/2014/main" id="{76B962D8-AADC-0434-56DA-9004194F7B8E}"/>
              </a:ext>
            </a:extLst>
          </p:cNvPr>
          <p:cNvCxnSpPr>
            <a:cxnSpLocks/>
          </p:cNvCxnSpPr>
          <p:nvPr/>
        </p:nvCxnSpPr>
        <p:spPr bwMode="auto">
          <a:xfrm>
            <a:off x="6019800" y="2302230"/>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61" name="TextBox 60">
            <a:extLst>
              <a:ext uri="{FF2B5EF4-FFF2-40B4-BE49-F238E27FC236}">
                <a16:creationId xmlns:a16="http://schemas.microsoft.com/office/drawing/2014/main" id="{718920F2-0DEA-8C6F-9660-CE65F2ABADB2}"/>
              </a:ext>
            </a:extLst>
          </p:cNvPr>
          <p:cNvSpPr txBox="1"/>
          <p:nvPr/>
        </p:nvSpPr>
        <p:spPr>
          <a:xfrm>
            <a:off x="1878968" y="2008390"/>
            <a:ext cx="565993" cy="276999"/>
          </a:xfrm>
          <a:prstGeom prst="rect">
            <a:avLst/>
          </a:prstGeom>
          <a:noFill/>
        </p:spPr>
        <p:txBody>
          <a:bodyPr wrap="square" rtlCol="0">
            <a:spAutoFit/>
          </a:bodyPr>
          <a:lstStyle/>
          <a:p>
            <a:r>
              <a:rPr lang="en-US" dirty="0"/>
              <a:t>36 </a:t>
            </a:r>
            <a:r>
              <a:rPr lang="en-US" dirty="0" err="1"/>
              <a:t>ms</a:t>
            </a:r>
            <a:endParaRPr lang="en-US" dirty="0"/>
          </a:p>
        </p:txBody>
      </p:sp>
      <p:cxnSp>
        <p:nvCxnSpPr>
          <p:cNvPr id="62" name="Straight Arrow Connector 61">
            <a:extLst>
              <a:ext uri="{FF2B5EF4-FFF2-40B4-BE49-F238E27FC236}">
                <a16:creationId xmlns:a16="http://schemas.microsoft.com/office/drawing/2014/main" id="{939866AD-DAAF-2145-FB01-A5C7554E685C}"/>
              </a:ext>
            </a:extLst>
          </p:cNvPr>
          <p:cNvCxnSpPr>
            <a:cxnSpLocks/>
          </p:cNvCxnSpPr>
          <p:nvPr/>
        </p:nvCxnSpPr>
        <p:spPr bwMode="auto">
          <a:xfrm>
            <a:off x="1142052" y="2239412"/>
            <a:ext cx="1905948"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69" name="Straight Arrow Connector 68">
            <a:extLst>
              <a:ext uri="{FF2B5EF4-FFF2-40B4-BE49-F238E27FC236}">
                <a16:creationId xmlns:a16="http://schemas.microsoft.com/office/drawing/2014/main" id="{2FC27E00-2AEA-2689-BFF0-EF8BD49B0F85}"/>
              </a:ext>
            </a:extLst>
          </p:cNvPr>
          <p:cNvCxnSpPr>
            <a:cxnSpLocks/>
          </p:cNvCxnSpPr>
          <p:nvPr/>
        </p:nvCxnSpPr>
        <p:spPr bwMode="auto">
          <a:xfrm>
            <a:off x="3276600" y="2239412"/>
            <a:ext cx="310896"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71" name="TextBox 70">
            <a:extLst>
              <a:ext uri="{FF2B5EF4-FFF2-40B4-BE49-F238E27FC236}">
                <a16:creationId xmlns:a16="http://schemas.microsoft.com/office/drawing/2014/main" id="{7CAFE816-B430-FD53-BD71-B987EF8C8C19}"/>
              </a:ext>
            </a:extLst>
          </p:cNvPr>
          <p:cNvSpPr txBox="1"/>
          <p:nvPr/>
        </p:nvSpPr>
        <p:spPr>
          <a:xfrm>
            <a:off x="646978" y="6172556"/>
            <a:ext cx="8061499" cy="276999"/>
          </a:xfrm>
          <a:prstGeom prst="rect">
            <a:avLst/>
          </a:prstGeom>
          <a:noFill/>
        </p:spPr>
        <p:txBody>
          <a:bodyPr wrap="square" rtlCol="0">
            <a:spAutoFit/>
          </a:bodyPr>
          <a:lstStyle/>
          <a:p>
            <a:r>
              <a:rPr lang="en-US" dirty="0"/>
              <a:t>Note: Data paths are only shown if the Tx frames captured by sniffer are </a:t>
            </a:r>
            <a:r>
              <a:rPr lang="en-US" dirty="0" err="1"/>
              <a:t>ACK’d</a:t>
            </a:r>
            <a:r>
              <a:rPr lang="en-US" dirty="0"/>
              <a:t> by receiver and appear in Rx interface capture</a:t>
            </a:r>
          </a:p>
        </p:txBody>
      </p:sp>
      <p:sp>
        <p:nvSpPr>
          <p:cNvPr id="72" name="Right Arrow 71">
            <a:extLst>
              <a:ext uri="{FF2B5EF4-FFF2-40B4-BE49-F238E27FC236}">
                <a16:creationId xmlns:a16="http://schemas.microsoft.com/office/drawing/2014/main" id="{000D995F-6EF8-B042-95EE-666C3672D47F}"/>
              </a:ext>
            </a:extLst>
          </p:cNvPr>
          <p:cNvSpPr/>
          <p:nvPr/>
        </p:nvSpPr>
        <p:spPr>
          <a:xfrm>
            <a:off x="7010407" y="2876594"/>
            <a:ext cx="1429271"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3" name="Right Arrow 72">
            <a:extLst>
              <a:ext uri="{FF2B5EF4-FFF2-40B4-BE49-F238E27FC236}">
                <a16:creationId xmlns:a16="http://schemas.microsoft.com/office/drawing/2014/main" id="{67DC763E-72C6-FD7A-14BF-1E3DA0195977}"/>
              </a:ext>
            </a:extLst>
          </p:cNvPr>
          <p:cNvSpPr/>
          <p:nvPr/>
        </p:nvSpPr>
        <p:spPr>
          <a:xfrm>
            <a:off x="7306830" y="2266774"/>
            <a:ext cx="1132848"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BA7C927A-3F2B-EE54-F28E-4C3A8718A376}"/>
              </a:ext>
            </a:extLst>
          </p:cNvPr>
          <p:cNvSpPr txBox="1"/>
          <p:nvPr/>
        </p:nvSpPr>
        <p:spPr>
          <a:xfrm>
            <a:off x="1699873" y="2970747"/>
            <a:ext cx="893502" cy="276999"/>
          </a:xfrm>
          <a:prstGeom prst="rect">
            <a:avLst/>
          </a:prstGeom>
          <a:noFill/>
        </p:spPr>
        <p:txBody>
          <a:bodyPr wrap="square" rtlCol="0">
            <a:spAutoFit/>
          </a:bodyPr>
          <a:lstStyle/>
          <a:p>
            <a:r>
              <a:rPr lang="en-US" dirty="0"/>
              <a:t>Probes</a:t>
            </a:r>
          </a:p>
        </p:txBody>
      </p:sp>
      <p:sp>
        <p:nvSpPr>
          <p:cNvPr id="75" name="Left Bracket 74">
            <a:extLst>
              <a:ext uri="{FF2B5EF4-FFF2-40B4-BE49-F238E27FC236}">
                <a16:creationId xmlns:a16="http://schemas.microsoft.com/office/drawing/2014/main" id="{7602A2AF-1181-2158-9D60-5ACBA5BE52A2}"/>
              </a:ext>
            </a:extLst>
          </p:cNvPr>
          <p:cNvSpPr/>
          <p:nvPr/>
        </p:nvSpPr>
        <p:spPr bwMode="auto">
          <a:xfrm rot="16200000">
            <a:off x="2064111" y="3463366"/>
            <a:ext cx="54864" cy="1920003"/>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6" name="Left Bracket 75">
            <a:extLst>
              <a:ext uri="{FF2B5EF4-FFF2-40B4-BE49-F238E27FC236}">
                <a16:creationId xmlns:a16="http://schemas.microsoft.com/office/drawing/2014/main" id="{4DDFBA50-816C-AEF5-26C3-49A0D9B9BCE1}"/>
              </a:ext>
            </a:extLst>
          </p:cNvPr>
          <p:cNvSpPr/>
          <p:nvPr/>
        </p:nvSpPr>
        <p:spPr bwMode="auto">
          <a:xfrm rot="16200000">
            <a:off x="3402288" y="4270064"/>
            <a:ext cx="54864" cy="303364"/>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7" name="Left Bracket 76">
            <a:extLst>
              <a:ext uri="{FF2B5EF4-FFF2-40B4-BE49-F238E27FC236}">
                <a16:creationId xmlns:a16="http://schemas.microsoft.com/office/drawing/2014/main" id="{54EA78F4-9CBF-0CC9-5A51-BBB1E3AAD9B6}"/>
              </a:ext>
            </a:extLst>
          </p:cNvPr>
          <p:cNvSpPr/>
          <p:nvPr/>
        </p:nvSpPr>
        <p:spPr bwMode="auto">
          <a:xfrm rot="16200000">
            <a:off x="6179349" y="4221970"/>
            <a:ext cx="61903" cy="381000"/>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8" name="TextBox 77">
            <a:extLst>
              <a:ext uri="{FF2B5EF4-FFF2-40B4-BE49-F238E27FC236}">
                <a16:creationId xmlns:a16="http://schemas.microsoft.com/office/drawing/2014/main" id="{A78D00BD-0A5C-FF8C-EAAB-CAF4E27776C5}"/>
              </a:ext>
            </a:extLst>
          </p:cNvPr>
          <p:cNvSpPr txBox="1"/>
          <p:nvPr/>
        </p:nvSpPr>
        <p:spPr>
          <a:xfrm>
            <a:off x="1953446" y="3331073"/>
            <a:ext cx="590679" cy="338554"/>
          </a:xfrm>
          <a:prstGeom prst="rect">
            <a:avLst/>
          </a:prstGeom>
          <a:noFill/>
        </p:spPr>
        <p:txBody>
          <a:bodyPr wrap="square" rtlCol="0">
            <a:spAutoFit/>
          </a:bodyPr>
          <a:lstStyle/>
          <a:p>
            <a:r>
              <a:rPr lang="en-US" sz="1600" dirty="0"/>
              <a:t>UL</a:t>
            </a:r>
          </a:p>
        </p:txBody>
      </p:sp>
      <p:sp>
        <p:nvSpPr>
          <p:cNvPr id="16" name="Right Arrow 15">
            <a:extLst>
              <a:ext uri="{FF2B5EF4-FFF2-40B4-BE49-F238E27FC236}">
                <a16:creationId xmlns:a16="http://schemas.microsoft.com/office/drawing/2014/main" id="{26F2048E-C3B7-9C59-901A-9AE92B6965B3}"/>
              </a:ext>
            </a:extLst>
          </p:cNvPr>
          <p:cNvSpPr/>
          <p:nvPr/>
        </p:nvSpPr>
        <p:spPr>
          <a:xfrm>
            <a:off x="990777" y="3717841"/>
            <a:ext cx="4704095"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9" name="TextBox 78">
            <a:extLst>
              <a:ext uri="{FF2B5EF4-FFF2-40B4-BE49-F238E27FC236}">
                <a16:creationId xmlns:a16="http://schemas.microsoft.com/office/drawing/2014/main" id="{8DF53A51-C860-87DF-8E14-E91BB2D58287}"/>
              </a:ext>
            </a:extLst>
          </p:cNvPr>
          <p:cNvSpPr txBox="1"/>
          <p:nvPr/>
        </p:nvSpPr>
        <p:spPr>
          <a:xfrm>
            <a:off x="3018160" y="3849437"/>
            <a:ext cx="590679" cy="338554"/>
          </a:xfrm>
          <a:prstGeom prst="rect">
            <a:avLst/>
          </a:prstGeom>
          <a:noFill/>
        </p:spPr>
        <p:txBody>
          <a:bodyPr wrap="square" rtlCol="0">
            <a:spAutoFit/>
          </a:bodyPr>
          <a:lstStyle/>
          <a:p>
            <a:r>
              <a:rPr lang="en-US" sz="1600" dirty="0"/>
              <a:t>DL</a:t>
            </a:r>
          </a:p>
        </p:txBody>
      </p:sp>
      <p:sp>
        <p:nvSpPr>
          <p:cNvPr id="80" name="TextBox 79">
            <a:extLst>
              <a:ext uri="{FF2B5EF4-FFF2-40B4-BE49-F238E27FC236}">
                <a16:creationId xmlns:a16="http://schemas.microsoft.com/office/drawing/2014/main" id="{522369E2-A647-4D8A-EA60-C88F33835825}"/>
              </a:ext>
            </a:extLst>
          </p:cNvPr>
          <p:cNvSpPr txBox="1"/>
          <p:nvPr/>
        </p:nvSpPr>
        <p:spPr>
          <a:xfrm>
            <a:off x="7465629" y="3015342"/>
            <a:ext cx="590679" cy="338554"/>
          </a:xfrm>
          <a:prstGeom prst="rect">
            <a:avLst/>
          </a:prstGeom>
          <a:noFill/>
        </p:spPr>
        <p:txBody>
          <a:bodyPr wrap="square" rtlCol="0">
            <a:spAutoFit/>
          </a:bodyPr>
          <a:lstStyle/>
          <a:p>
            <a:r>
              <a:rPr lang="en-US" sz="1600" dirty="0"/>
              <a:t>UL</a:t>
            </a:r>
          </a:p>
        </p:txBody>
      </p:sp>
      <p:sp>
        <p:nvSpPr>
          <p:cNvPr id="81" name="TextBox 80">
            <a:extLst>
              <a:ext uri="{FF2B5EF4-FFF2-40B4-BE49-F238E27FC236}">
                <a16:creationId xmlns:a16="http://schemas.microsoft.com/office/drawing/2014/main" id="{F274F15B-665E-A1C1-43BE-2B964D026AA6}"/>
              </a:ext>
            </a:extLst>
          </p:cNvPr>
          <p:cNvSpPr txBox="1"/>
          <p:nvPr/>
        </p:nvSpPr>
        <p:spPr>
          <a:xfrm>
            <a:off x="7567378" y="2388080"/>
            <a:ext cx="590679" cy="338554"/>
          </a:xfrm>
          <a:prstGeom prst="rect">
            <a:avLst/>
          </a:prstGeom>
          <a:noFill/>
        </p:spPr>
        <p:txBody>
          <a:bodyPr wrap="square" rtlCol="0">
            <a:spAutoFit/>
          </a:bodyPr>
          <a:lstStyle/>
          <a:p>
            <a:r>
              <a:rPr lang="en-US" sz="1600" dirty="0"/>
              <a:t>DL</a:t>
            </a:r>
          </a:p>
        </p:txBody>
      </p:sp>
      <p:cxnSp>
        <p:nvCxnSpPr>
          <p:cNvPr id="87" name="Straight Arrow Connector 86">
            <a:extLst>
              <a:ext uri="{FF2B5EF4-FFF2-40B4-BE49-F238E27FC236}">
                <a16:creationId xmlns:a16="http://schemas.microsoft.com/office/drawing/2014/main" id="{4C4517FD-71B7-D769-E0E8-FF687DAD33A7}"/>
              </a:ext>
            </a:extLst>
          </p:cNvPr>
          <p:cNvCxnSpPr>
            <a:cxnSpLocks/>
          </p:cNvCxnSpPr>
          <p:nvPr/>
        </p:nvCxnSpPr>
        <p:spPr bwMode="auto">
          <a:xfrm>
            <a:off x="5663184" y="4013148"/>
            <a:ext cx="356616"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88" name="TextBox 87">
            <a:extLst>
              <a:ext uri="{FF2B5EF4-FFF2-40B4-BE49-F238E27FC236}">
                <a16:creationId xmlns:a16="http://schemas.microsoft.com/office/drawing/2014/main" id="{4E4AD12C-8B84-DCB9-C4A8-30BD99137E53}"/>
              </a:ext>
            </a:extLst>
          </p:cNvPr>
          <p:cNvSpPr txBox="1"/>
          <p:nvPr/>
        </p:nvSpPr>
        <p:spPr>
          <a:xfrm>
            <a:off x="6485380" y="2947158"/>
            <a:ext cx="565993" cy="276999"/>
          </a:xfrm>
          <a:prstGeom prst="rect">
            <a:avLst/>
          </a:prstGeom>
          <a:noFill/>
        </p:spPr>
        <p:txBody>
          <a:bodyPr wrap="square" rtlCol="0">
            <a:spAutoFit/>
          </a:bodyPr>
          <a:lstStyle/>
          <a:p>
            <a:r>
              <a:rPr lang="en-US" dirty="0"/>
              <a:t>7 </a:t>
            </a:r>
            <a:r>
              <a:rPr lang="en-US" dirty="0" err="1"/>
              <a:t>ms</a:t>
            </a:r>
            <a:endParaRPr lang="en-US" dirty="0"/>
          </a:p>
        </p:txBody>
      </p:sp>
      <p:cxnSp>
        <p:nvCxnSpPr>
          <p:cNvPr id="89" name="Straight Arrow Connector 88">
            <a:extLst>
              <a:ext uri="{FF2B5EF4-FFF2-40B4-BE49-F238E27FC236}">
                <a16:creationId xmlns:a16="http://schemas.microsoft.com/office/drawing/2014/main" id="{9B572D65-B1CD-EF3F-728A-5432143E3C15}"/>
              </a:ext>
            </a:extLst>
          </p:cNvPr>
          <p:cNvCxnSpPr>
            <a:cxnSpLocks/>
            <a:endCxn id="72" idx="1"/>
          </p:cNvCxnSpPr>
          <p:nvPr/>
        </p:nvCxnSpPr>
        <p:spPr bwMode="auto">
          <a:xfrm flipV="1">
            <a:off x="6405793" y="3171901"/>
            <a:ext cx="604614"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92" name="TextBox 91">
            <a:extLst>
              <a:ext uri="{FF2B5EF4-FFF2-40B4-BE49-F238E27FC236}">
                <a16:creationId xmlns:a16="http://schemas.microsoft.com/office/drawing/2014/main" id="{D3A4CCED-1061-FB8A-9CEE-BB3B71E7342D}"/>
              </a:ext>
            </a:extLst>
          </p:cNvPr>
          <p:cNvSpPr txBox="1"/>
          <p:nvPr/>
        </p:nvSpPr>
        <p:spPr>
          <a:xfrm>
            <a:off x="6642831" y="2342929"/>
            <a:ext cx="565993" cy="276999"/>
          </a:xfrm>
          <a:prstGeom prst="rect">
            <a:avLst/>
          </a:prstGeom>
          <a:noFill/>
        </p:spPr>
        <p:txBody>
          <a:bodyPr wrap="square" rtlCol="0">
            <a:spAutoFit/>
          </a:bodyPr>
          <a:lstStyle/>
          <a:p>
            <a:r>
              <a:rPr lang="en-US" dirty="0"/>
              <a:t>12 </a:t>
            </a:r>
            <a:r>
              <a:rPr lang="en-US" dirty="0" err="1"/>
              <a:t>ms</a:t>
            </a:r>
            <a:endParaRPr lang="en-US" dirty="0"/>
          </a:p>
        </p:txBody>
      </p:sp>
    </p:spTree>
    <p:extLst>
      <p:ext uri="{BB962C8B-B14F-4D97-AF65-F5344CB8AC3E}">
        <p14:creationId xmlns:p14="http://schemas.microsoft.com/office/powerpoint/2010/main" val="2339071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High-level requirements</a:t>
            </a:r>
            <a:br>
              <a:rPr lang="en-US" dirty="0"/>
            </a:br>
            <a:r>
              <a:rPr lang="en-US" sz="2400" dirty="0"/>
              <a:t>Generic roam sequence implied by so-far agreed requirements</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a:t>
            </a:fld>
            <a:endParaRPr lang="en-US"/>
          </a:p>
        </p:txBody>
      </p:sp>
      <p:sp>
        <p:nvSpPr>
          <p:cNvPr id="43" name="Right Arrow 42">
            <a:extLst>
              <a:ext uri="{FF2B5EF4-FFF2-40B4-BE49-F238E27FC236}">
                <a16:creationId xmlns:a16="http://schemas.microsoft.com/office/drawing/2014/main" id="{0F4703DC-1494-B9D2-C94E-E6F236A71B47}"/>
              </a:ext>
            </a:extLst>
          </p:cNvPr>
          <p:cNvSpPr/>
          <p:nvPr/>
        </p:nvSpPr>
        <p:spPr>
          <a:xfrm>
            <a:off x="5105399" y="2154920"/>
            <a:ext cx="3806217" cy="590614"/>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4" name="Right Arrow 43">
            <a:extLst>
              <a:ext uri="{FF2B5EF4-FFF2-40B4-BE49-F238E27FC236}">
                <a16:creationId xmlns:a16="http://schemas.microsoft.com/office/drawing/2014/main" id="{3C373559-5B92-31EF-50C2-5F9E7C5DAB80}"/>
              </a:ext>
            </a:extLst>
          </p:cNvPr>
          <p:cNvSpPr/>
          <p:nvPr/>
        </p:nvSpPr>
        <p:spPr>
          <a:xfrm>
            <a:off x="1600201" y="2840995"/>
            <a:ext cx="3579806" cy="590614"/>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5" name="Straight Connector 44">
            <a:extLst>
              <a:ext uri="{FF2B5EF4-FFF2-40B4-BE49-F238E27FC236}">
                <a16:creationId xmlns:a16="http://schemas.microsoft.com/office/drawing/2014/main" id="{6D0553EC-4C96-2819-C30D-966A362AF29F}"/>
              </a:ext>
            </a:extLst>
          </p:cNvPr>
          <p:cNvCxnSpPr/>
          <p:nvPr/>
        </p:nvCxnSpPr>
        <p:spPr>
          <a:xfrm>
            <a:off x="1440976" y="2768018"/>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74BA315-CA71-B02A-6F12-9F29B3E05F04}"/>
              </a:ext>
            </a:extLst>
          </p:cNvPr>
          <p:cNvCxnSpPr>
            <a:cxnSpLocks/>
          </p:cNvCxnSpPr>
          <p:nvPr/>
        </p:nvCxnSpPr>
        <p:spPr>
          <a:xfrm flipV="1">
            <a:off x="1440976" y="2089579"/>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7">
            <a:extLst>
              <a:ext uri="{FF2B5EF4-FFF2-40B4-BE49-F238E27FC236}">
                <a16:creationId xmlns:a16="http://schemas.microsoft.com/office/drawing/2014/main" id="{6B1758D0-F5FA-AB0B-7D70-C2114EA97D63}"/>
              </a:ext>
            </a:extLst>
          </p:cNvPr>
          <p:cNvSpPr txBox="1"/>
          <p:nvPr/>
        </p:nvSpPr>
        <p:spPr>
          <a:xfrm>
            <a:off x="76200" y="2618701"/>
            <a:ext cx="1443735"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non-AP MLD</a:t>
            </a:r>
            <a:endParaRPr lang="en-US" dirty="0"/>
          </a:p>
        </p:txBody>
      </p:sp>
      <p:sp>
        <p:nvSpPr>
          <p:cNvPr id="48" name="TextBox 8">
            <a:extLst>
              <a:ext uri="{FF2B5EF4-FFF2-40B4-BE49-F238E27FC236}">
                <a16:creationId xmlns:a16="http://schemas.microsoft.com/office/drawing/2014/main" id="{F0E6DB95-72F8-C8DE-3C8C-5D6420AB29EE}"/>
              </a:ext>
            </a:extLst>
          </p:cNvPr>
          <p:cNvSpPr txBox="1"/>
          <p:nvPr/>
        </p:nvSpPr>
        <p:spPr>
          <a:xfrm>
            <a:off x="381000" y="1955501"/>
            <a:ext cx="1180437"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MLD2</a:t>
            </a:r>
            <a:endParaRPr lang="en-US" dirty="0"/>
          </a:p>
        </p:txBody>
      </p:sp>
      <p:cxnSp>
        <p:nvCxnSpPr>
          <p:cNvPr id="49" name="Straight Connector 48">
            <a:extLst>
              <a:ext uri="{FF2B5EF4-FFF2-40B4-BE49-F238E27FC236}">
                <a16:creationId xmlns:a16="http://schemas.microsoft.com/office/drawing/2014/main" id="{B977F5C7-2EF9-0AA3-532D-8B5B9247F7DC}"/>
              </a:ext>
            </a:extLst>
          </p:cNvPr>
          <p:cNvCxnSpPr/>
          <p:nvPr/>
        </p:nvCxnSpPr>
        <p:spPr>
          <a:xfrm>
            <a:off x="1440976" y="3452172"/>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50" name="TextBox 10">
            <a:extLst>
              <a:ext uri="{FF2B5EF4-FFF2-40B4-BE49-F238E27FC236}">
                <a16:creationId xmlns:a16="http://schemas.microsoft.com/office/drawing/2014/main" id="{131FF76C-99FE-E45E-678B-5DCFA60D9739}"/>
              </a:ext>
            </a:extLst>
          </p:cNvPr>
          <p:cNvSpPr txBox="1"/>
          <p:nvPr/>
        </p:nvSpPr>
        <p:spPr>
          <a:xfrm>
            <a:off x="336562" y="3250901"/>
            <a:ext cx="1111238"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MLD1</a:t>
            </a:r>
            <a:endParaRPr lang="en-US" dirty="0"/>
          </a:p>
        </p:txBody>
      </p:sp>
      <p:sp>
        <p:nvSpPr>
          <p:cNvPr id="64" name="TextBox 50">
            <a:extLst>
              <a:ext uri="{FF2B5EF4-FFF2-40B4-BE49-F238E27FC236}">
                <a16:creationId xmlns:a16="http://schemas.microsoft.com/office/drawing/2014/main" id="{E1557CA4-7D9E-1AD3-6CFE-3DCAD70C844D}"/>
              </a:ext>
            </a:extLst>
          </p:cNvPr>
          <p:cNvSpPr txBox="1"/>
          <p:nvPr/>
        </p:nvSpPr>
        <p:spPr>
          <a:xfrm>
            <a:off x="1186731" y="2269123"/>
            <a:ext cx="7213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a:t>
            </a:r>
          </a:p>
        </p:txBody>
      </p:sp>
      <p:sp>
        <p:nvSpPr>
          <p:cNvPr id="65" name="TextBox 51">
            <a:extLst>
              <a:ext uri="{FF2B5EF4-FFF2-40B4-BE49-F238E27FC236}">
                <a16:creationId xmlns:a16="http://schemas.microsoft.com/office/drawing/2014/main" id="{411F53EC-30B6-3508-A62F-91EA01479268}"/>
              </a:ext>
            </a:extLst>
          </p:cNvPr>
          <p:cNvSpPr txBox="1"/>
          <p:nvPr/>
        </p:nvSpPr>
        <p:spPr>
          <a:xfrm>
            <a:off x="1186305" y="2959833"/>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a:t>
            </a:r>
          </a:p>
        </p:txBody>
      </p:sp>
      <p:sp>
        <p:nvSpPr>
          <p:cNvPr id="68" name="TextBox 54">
            <a:extLst>
              <a:ext uri="{FF2B5EF4-FFF2-40B4-BE49-F238E27FC236}">
                <a16:creationId xmlns:a16="http://schemas.microsoft.com/office/drawing/2014/main" id="{D01217E1-8CCC-700E-00B8-76EADDCA187F}"/>
              </a:ext>
            </a:extLst>
          </p:cNvPr>
          <p:cNvSpPr txBox="1"/>
          <p:nvPr/>
        </p:nvSpPr>
        <p:spPr>
          <a:xfrm>
            <a:off x="1600200" y="2952728"/>
            <a:ext cx="7213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sp>
        <p:nvSpPr>
          <p:cNvPr id="69" name="TextBox 55">
            <a:extLst>
              <a:ext uri="{FF2B5EF4-FFF2-40B4-BE49-F238E27FC236}">
                <a16:creationId xmlns:a16="http://schemas.microsoft.com/office/drawing/2014/main" id="{5A96D69E-A584-021A-2C60-35A59E9E7212}"/>
              </a:ext>
            </a:extLst>
          </p:cNvPr>
          <p:cNvSpPr txBox="1"/>
          <p:nvPr/>
        </p:nvSpPr>
        <p:spPr>
          <a:xfrm>
            <a:off x="5881958" y="2926055"/>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s1/s2</a:t>
            </a:r>
          </a:p>
        </p:txBody>
      </p:sp>
      <p:sp>
        <p:nvSpPr>
          <p:cNvPr id="71" name="TextBox 57">
            <a:extLst>
              <a:ext uri="{FF2B5EF4-FFF2-40B4-BE49-F238E27FC236}">
                <a16:creationId xmlns:a16="http://schemas.microsoft.com/office/drawing/2014/main" id="{DDDC14E8-9467-5DBB-D2D8-B1E7F1C585AB}"/>
              </a:ext>
            </a:extLst>
          </p:cNvPr>
          <p:cNvSpPr txBox="1"/>
          <p:nvPr/>
        </p:nvSpPr>
        <p:spPr>
          <a:xfrm>
            <a:off x="5069685" y="2285748"/>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cxnSp>
        <p:nvCxnSpPr>
          <p:cNvPr id="75" name="Straight Arrow Connector 74">
            <a:extLst>
              <a:ext uri="{FF2B5EF4-FFF2-40B4-BE49-F238E27FC236}">
                <a16:creationId xmlns:a16="http://schemas.microsoft.com/office/drawing/2014/main" id="{8406B06A-8CC8-BCF9-8D1B-DEE7BA1409E7}"/>
              </a:ext>
            </a:extLst>
          </p:cNvPr>
          <p:cNvCxnSpPr>
            <a:cxnSpLocks/>
          </p:cNvCxnSpPr>
          <p:nvPr/>
        </p:nvCxnSpPr>
        <p:spPr>
          <a:xfrm>
            <a:off x="1510804" y="2771139"/>
            <a:ext cx="0" cy="667512"/>
          </a:xfrm>
          <a:prstGeom prst="straightConnector1">
            <a:avLst/>
          </a:prstGeom>
          <a:ln>
            <a:solidFill>
              <a:schemeClr val="bg2"/>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7225E03C-228E-75A2-B323-2B45C84C8951}"/>
              </a:ext>
            </a:extLst>
          </p:cNvPr>
          <p:cNvCxnSpPr>
            <a:cxnSpLocks/>
          </p:cNvCxnSpPr>
          <p:nvPr/>
        </p:nvCxnSpPr>
        <p:spPr>
          <a:xfrm flipV="1">
            <a:off x="1596090" y="2766593"/>
            <a:ext cx="0" cy="667512"/>
          </a:xfrm>
          <a:prstGeom prst="straightConnector1">
            <a:avLst/>
          </a:prstGeom>
          <a:ln>
            <a:solidFill>
              <a:schemeClr val="bg2"/>
            </a:solidFill>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AFAC2980-4928-8238-FC26-EAD31F36560A}"/>
              </a:ext>
            </a:extLst>
          </p:cNvPr>
          <p:cNvCxnSpPr>
            <a:cxnSpLocks/>
          </p:cNvCxnSpPr>
          <p:nvPr/>
        </p:nvCxnSpPr>
        <p:spPr>
          <a:xfrm>
            <a:off x="5020114" y="2775379"/>
            <a:ext cx="0" cy="66751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4B65FF1A-D1DF-3FD0-5529-85F9B10CCC81}"/>
              </a:ext>
            </a:extLst>
          </p:cNvPr>
          <p:cNvCxnSpPr>
            <a:cxnSpLocks/>
          </p:cNvCxnSpPr>
          <p:nvPr/>
        </p:nvCxnSpPr>
        <p:spPr>
          <a:xfrm flipV="1">
            <a:off x="5105400" y="2770833"/>
            <a:ext cx="0" cy="66751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BF544E5E-D129-0BCD-E7FC-69025A6A17E2}"/>
              </a:ext>
            </a:extLst>
          </p:cNvPr>
          <p:cNvCxnSpPr>
            <a:cxnSpLocks/>
          </p:cNvCxnSpPr>
          <p:nvPr/>
        </p:nvCxnSpPr>
        <p:spPr>
          <a:xfrm>
            <a:off x="5105400" y="2089579"/>
            <a:ext cx="0" cy="66751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72BE97A5-41F1-980D-2F8B-866E51329579}"/>
              </a:ext>
            </a:extLst>
          </p:cNvPr>
          <p:cNvCxnSpPr>
            <a:cxnSpLocks/>
          </p:cNvCxnSpPr>
          <p:nvPr/>
        </p:nvCxnSpPr>
        <p:spPr>
          <a:xfrm flipV="1">
            <a:off x="5029200" y="2071291"/>
            <a:ext cx="0" cy="66751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82" name="Right Arrow 81">
            <a:extLst>
              <a:ext uri="{FF2B5EF4-FFF2-40B4-BE49-F238E27FC236}">
                <a16:creationId xmlns:a16="http://schemas.microsoft.com/office/drawing/2014/main" id="{FFAF9D3C-080F-86A9-3D47-96F85F71001A}"/>
              </a:ext>
            </a:extLst>
          </p:cNvPr>
          <p:cNvSpPr/>
          <p:nvPr/>
        </p:nvSpPr>
        <p:spPr>
          <a:xfrm>
            <a:off x="5130844" y="2858125"/>
            <a:ext cx="773953" cy="590614"/>
          </a:xfrm>
          <a:prstGeom prst="rightArrow">
            <a:avLst/>
          </a:prstGeom>
          <a:pattFill prst="ltUpDiag">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3" name="Right Arrow 82">
            <a:extLst>
              <a:ext uri="{FF2B5EF4-FFF2-40B4-BE49-F238E27FC236}">
                <a16:creationId xmlns:a16="http://schemas.microsoft.com/office/drawing/2014/main" id="{2AF4DCCE-BAB3-1AEC-CDBA-517413509E86}"/>
              </a:ext>
            </a:extLst>
          </p:cNvPr>
          <p:cNvSpPr/>
          <p:nvPr/>
        </p:nvSpPr>
        <p:spPr>
          <a:xfrm>
            <a:off x="1947757" y="3605862"/>
            <a:ext cx="342237" cy="313082"/>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4" name="Right Arrow 83">
            <a:extLst>
              <a:ext uri="{FF2B5EF4-FFF2-40B4-BE49-F238E27FC236}">
                <a16:creationId xmlns:a16="http://schemas.microsoft.com/office/drawing/2014/main" id="{371B689A-2AE5-6F60-9C5B-C4C371665CF2}"/>
              </a:ext>
            </a:extLst>
          </p:cNvPr>
          <p:cNvSpPr/>
          <p:nvPr/>
        </p:nvSpPr>
        <p:spPr>
          <a:xfrm>
            <a:off x="5359870" y="3616748"/>
            <a:ext cx="342238" cy="313082"/>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5" name="Right Arrow 84">
            <a:extLst>
              <a:ext uri="{FF2B5EF4-FFF2-40B4-BE49-F238E27FC236}">
                <a16:creationId xmlns:a16="http://schemas.microsoft.com/office/drawing/2014/main" id="{F75DA1C0-5550-3231-E032-C78C59FBAC76}"/>
              </a:ext>
            </a:extLst>
          </p:cNvPr>
          <p:cNvSpPr/>
          <p:nvPr/>
        </p:nvSpPr>
        <p:spPr>
          <a:xfrm>
            <a:off x="1941367" y="3962926"/>
            <a:ext cx="342237" cy="313082"/>
          </a:xfrm>
          <a:prstGeom prst="rightArrow">
            <a:avLst/>
          </a:prstGeom>
          <a:pattFill prst="ltUpDiag">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6" name="TextBox 85">
            <a:extLst>
              <a:ext uri="{FF2B5EF4-FFF2-40B4-BE49-F238E27FC236}">
                <a16:creationId xmlns:a16="http://schemas.microsoft.com/office/drawing/2014/main" id="{51E075BD-BB2D-AEFE-F77C-AFD6F661407C}"/>
              </a:ext>
            </a:extLst>
          </p:cNvPr>
          <p:cNvSpPr txBox="1"/>
          <p:nvPr/>
        </p:nvSpPr>
        <p:spPr>
          <a:xfrm>
            <a:off x="2296383" y="3616748"/>
            <a:ext cx="2663910" cy="276999"/>
          </a:xfrm>
          <a:prstGeom prst="rect">
            <a:avLst/>
          </a:prstGeom>
          <a:noFill/>
        </p:spPr>
        <p:txBody>
          <a:bodyPr wrap="square" rtlCol="0">
            <a:spAutoFit/>
          </a:bodyPr>
          <a:lstStyle/>
          <a:p>
            <a:r>
              <a:rPr lang="en-US" dirty="0"/>
              <a:t>State 4 (s4) data path with AP MLD1</a:t>
            </a:r>
          </a:p>
        </p:txBody>
      </p:sp>
      <p:sp>
        <p:nvSpPr>
          <p:cNvPr id="87" name="TextBox 86">
            <a:extLst>
              <a:ext uri="{FF2B5EF4-FFF2-40B4-BE49-F238E27FC236}">
                <a16:creationId xmlns:a16="http://schemas.microsoft.com/office/drawing/2014/main" id="{73582A10-D83D-747E-000D-3A7EEE175A96}"/>
              </a:ext>
            </a:extLst>
          </p:cNvPr>
          <p:cNvSpPr txBox="1"/>
          <p:nvPr/>
        </p:nvSpPr>
        <p:spPr>
          <a:xfrm>
            <a:off x="2289994" y="3971798"/>
            <a:ext cx="4407736" cy="276999"/>
          </a:xfrm>
          <a:prstGeom prst="rect">
            <a:avLst/>
          </a:prstGeom>
          <a:noFill/>
        </p:spPr>
        <p:txBody>
          <a:bodyPr wrap="square" rtlCol="0">
            <a:spAutoFit/>
          </a:bodyPr>
          <a:lstStyle/>
          <a:p>
            <a:r>
              <a:rPr lang="en-US" dirty="0"/>
              <a:t>Limited DL data path for “buffered data delivery” from AP MLD1</a:t>
            </a:r>
          </a:p>
        </p:txBody>
      </p:sp>
      <p:sp>
        <p:nvSpPr>
          <p:cNvPr id="88" name="TextBox 87">
            <a:extLst>
              <a:ext uri="{FF2B5EF4-FFF2-40B4-BE49-F238E27FC236}">
                <a16:creationId xmlns:a16="http://schemas.microsoft.com/office/drawing/2014/main" id="{1EAA93BD-EDA4-647E-8BA2-53459ADDBAC7}"/>
              </a:ext>
            </a:extLst>
          </p:cNvPr>
          <p:cNvSpPr txBox="1"/>
          <p:nvPr/>
        </p:nvSpPr>
        <p:spPr>
          <a:xfrm>
            <a:off x="5708497" y="3626580"/>
            <a:ext cx="2663910" cy="276999"/>
          </a:xfrm>
          <a:prstGeom prst="rect">
            <a:avLst/>
          </a:prstGeom>
          <a:noFill/>
        </p:spPr>
        <p:txBody>
          <a:bodyPr wrap="square" rtlCol="0">
            <a:spAutoFit/>
          </a:bodyPr>
          <a:lstStyle/>
          <a:p>
            <a:r>
              <a:rPr lang="en-US" dirty="0"/>
              <a:t>State 4 (s4) data path with AP MLD2</a:t>
            </a:r>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142537" y="4240603"/>
            <a:ext cx="8538576" cy="1243342"/>
          </a:xfrm>
        </p:spPr>
        <p:txBody>
          <a:bodyPr/>
          <a:lstStyle/>
          <a:p>
            <a:r>
              <a:rPr lang="en-US" sz="1800" b="0" dirty="0"/>
              <a:t>Non-AP MLD is always in State 4 with one AP MLD in the network</a:t>
            </a:r>
          </a:p>
          <a:p>
            <a:pPr lvl="1"/>
            <a:r>
              <a:rPr lang="en-US" sz="1400" b="0" dirty="0"/>
              <a:t>Additionally, for a short period after roam to Target AP MLD2, a limited data path for “buffered data delivery”</a:t>
            </a:r>
            <a:r>
              <a:rPr lang="en-US" sz="1400" dirty="0"/>
              <a:t> might</a:t>
            </a:r>
            <a:r>
              <a:rPr lang="en-US" sz="1400" b="0" dirty="0"/>
              <a:t> continue to exist with Serving AP MLD1 to allow remaining DL data to be flushed</a:t>
            </a:r>
          </a:p>
          <a:p>
            <a:r>
              <a:rPr lang="en-US" sz="1800" b="0" dirty="0"/>
              <a:t>Roam signaling exchange(s) trigger (*):</a:t>
            </a:r>
          </a:p>
          <a:p>
            <a:pPr lvl="1"/>
            <a:r>
              <a:rPr lang="en-US" sz="1200" b="0" dirty="0"/>
              <a:t>(0) initiation of roaming procedures</a:t>
            </a:r>
          </a:p>
          <a:p>
            <a:pPr lvl="1"/>
            <a:r>
              <a:rPr lang="en-US" sz="1200" dirty="0"/>
              <a:t>(1) capability exchange (per-link and per-MLD) and security setup</a:t>
            </a:r>
          </a:p>
          <a:p>
            <a:pPr lvl="1"/>
            <a:r>
              <a:rPr lang="en-US" sz="1200" b="0" dirty="0"/>
              <a:t>(2) context exchange to AP MLD2</a:t>
            </a:r>
            <a:endParaRPr lang="en-US" sz="1200" dirty="0"/>
          </a:p>
          <a:p>
            <a:pPr lvl="1"/>
            <a:r>
              <a:rPr lang="en-US" sz="1200" b="0" dirty="0"/>
              <a:t>(</a:t>
            </a:r>
            <a:r>
              <a:rPr lang="en-US" sz="1200" dirty="0"/>
              <a:t>3</a:t>
            </a:r>
            <a:r>
              <a:rPr lang="en-US" sz="1200" b="0" dirty="0"/>
              <a:t>) establishment of OTA data path (State 4) with AP MLD2</a:t>
            </a:r>
          </a:p>
          <a:p>
            <a:pPr lvl="1"/>
            <a:r>
              <a:rPr lang="en-US" sz="1200" b="0" dirty="0"/>
              <a:t>(4) DS mapping update (to forward DL traffic to AP MLD2)</a:t>
            </a:r>
          </a:p>
        </p:txBody>
      </p:sp>
      <p:sp>
        <p:nvSpPr>
          <p:cNvPr id="93" name="TextBox 92">
            <a:extLst>
              <a:ext uri="{FF2B5EF4-FFF2-40B4-BE49-F238E27FC236}">
                <a16:creationId xmlns:a16="http://schemas.microsoft.com/office/drawing/2014/main" id="{86BCC07A-EF66-38CE-0712-07772E28FEF6}"/>
              </a:ext>
            </a:extLst>
          </p:cNvPr>
          <p:cNvSpPr txBox="1"/>
          <p:nvPr/>
        </p:nvSpPr>
        <p:spPr>
          <a:xfrm>
            <a:off x="457200" y="1549575"/>
            <a:ext cx="2362200" cy="276999"/>
          </a:xfrm>
          <a:prstGeom prst="rect">
            <a:avLst/>
          </a:prstGeom>
          <a:noFill/>
        </p:spPr>
        <p:txBody>
          <a:bodyPr wrap="square" rtlCol="0">
            <a:spAutoFit/>
          </a:bodyPr>
          <a:lstStyle/>
          <a:p>
            <a:r>
              <a:rPr lang="en-US" b="1" dirty="0">
                <a:solidFill>
                  <a:schemeClr val="bg1">
                    <a:lumMod val="50000"/>
                  </a:schemeClr>
                </a:solidFill>
              </a:rPr>
              <a:t>initial auth/</a:t>
            </a:r>
            <a:r>
              <a:rPr lang="en-US" b="1" dirty="0" err="1">
                <a:solidFill>
                  <a:schemeClr val="bg1">
                    <a:lumMod val="50000"/>
                  </a:schemeClr>
                </a:solidFill>
              </a:rPr>
              <a:t>assoc</a:t>
            </a:r>
            <a:r>
              <a:rPr lang="en-US" b="1" dirty="0">
                <a:solidFill>
                  <a:schemeClr val="bg1">
                    <a:lumMod val="50000"/>
                  </a:schemeClr>
                </a:solidFill>
              </a:rPr>
              <a:t> to AP MLD1</a:t>
            </a:r>
          </a:p>
        </p:txBody>
      </p:sp>
      <p:sp>
        <p:nvSpPr>
          <p:cNvPr id="95" name="TextBox 94">
            <a:extLst>
              <a:ext uri="{FF2B5EF4-FFF2-40B4-BE49-F238E27FC236}">
                <a16:creationId xmlns:a16="http://schemas.microsoft.com/office/drawing/2014/main" id="{97215E70-F780-2F70-DBDE-B1BE00A2FDA5}"/>
              </a:ext>
            </a:extLst>
          </p:cNvPr>
          <p:cNvSpPr txBox="1"/>
          <p:nvPr/>
        </p:nvSpPr>
        <p:spPr>
          <a:xfrm>
            <a:off x="3463599" y="1553799"/>
            <a:ext cx="3208225" cy="276999"/>
          </a:xfrm>
          <a:prstGeom prst="rect">
            <a:avLst/>
          </a:prstGeom>
          <a:noFill/>
        </p:spPr>
        <p:txBody>
          <a:bodyPr wrap="square" rtlCol="0">
            <a:spAutoFit/>
          </a:bodyPr>
          <a:lstStyle/>
          <a:p>
            <a:pPr algn="ctr"/>
            <a:r>
              <a:rPr lang="en-US" b="1" dirty="0">
                <a:solidFill>
                  <a:schemeClr val="bg1">
                    <a:lumMod val="50000"/>
                  </a:schemeClr>
                </a:solidFill>
              </a:rPr>
              <a:t>roam to AP MLD2</a:t>
            </a:r>
          </a:p>
        </p:txBody>
      </p:sp>
      <p:cxnSp>
        <p:nvCxnSpPr>
          <p:cNvPr id="97" name="Straight Connector 96">
            <a:extLst>
              <a:ext uri="{FF2B5EF4-FFF2-40B4-BE49-F238E27FC236}">
                <a16:creationId xmlns:a16="http://schemas.microsoft.com/office/drawing/2014/main" id="{A2FDC9CB-B4AE-3F96-30F4-DB7B929FC8C7}"/>
              </a:ext>
            </a:extLst>
          </p:cNvPr>
          <p:cNvCxnSpPr>
            <a:cxnSpLocks/>
          </p:cNvCxnSpPr>
          <p:nvPr/>
        </p:nvCxnSpPr>
        <p:spPr bwMode="auto">
          <a:xfrm flipH="1">
            <a:off x="1440976" y="1826574"/>
            <a:ext cx="6824" cy="176871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9" name="Straight Connector 98">
            <a:extLst>
              <a:ext uri="{FF2B5EF4-FFF2-40B4-BE49-F238E27FC236}">
                <a16:creationId xmlns:a16="http://schemas.microsoft.com/office/drawing/2014/main" id="{7A53A132-B0A1-58AC-A8EF-2CF4ECD5C412}"/>
              </a:ext>
            </a:extLst>
          </p:cNvPr>
          <p:cNvCxnSpPr>
            <a:cxnSpLocks/>
          </p:cNvCxnSpPr>
          <p:nvPr/>
        </p:nvCxnSpPr>
        <p:spPr bwMode="auto">
          <a:xfrm flipH="1">
            <a:off x="5059449" y="1837145"/>
            <a:ext cx="6824" cy="1768717"/>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 name="TextBox 57">
            <a:extLst>
              <a:ext uri="{FF2B5EF4-FFF2-40B4-BE49-F238E27FC236}">
                <a16:creationId xmlns:a16="http://schemas.microsoft.com/office/drawing/2014/main" id="{93819009-4E85-639B-8F5C-6EA9B9A1B81E}"/>
              </a:ext>
            </a:extLst>
          </p:cNvPr>
          <p:cNvSpPr txBox="1"/>
          <p:nvPr/>
        </p:nvSpPr>
        <p:spPr>
          <a:xfrm>
            <a:off x="5059905" y="2947822"/>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r>
              <a:rPr lang="en-US" sz="800" dirty="0">
                <a:solidFill>
                  <a:schemeClr val="bg2">
                    <a:lumMod val="50000"/>
                  </a:schemeClr>
                </a:solidFill>
              </a:rPr>
              <a:t>limited</a:t>
            </a:r>
            <a:endParaRPr lang="en-US" sz="1600" dirty="0">
              <a:solidFill>
                <a:schemeClr val="bg2">
                  <a:lumMod val="50000"/>
                </a:schemeClr>
              </a:solidFill>
            </a:endParaRPr>
          </a:p>
        </p:txBody>
      </p:sp>
      <p:sp>
        <p:nvSpPr>
          <p:cNvPr id="7" name="TextBox 6">
            <a:extLst>
              <a:ext uri="{FF2B5EF4-FFF2-40B4-BE49-F238E27FC236}">
                <a16:creationId xmlns:a16="http://schemas.microsoft.com/office/drawing/2014/main" id="{4367A891-DF23-A95C-4A4A-EDC0F50C350A}"/>
              </a:ext>
            </a:extLst>
          </p:cNvPr>
          <p:cNvSpPr txBox="1"/>
          <p:nvPr/>
        </p:nvSpPr>
        <p:spPr>
          <a:xfrm>
            <a:off x="5700288" y="5483945"/>
            <a:ext cx="3210855" cy="461665"/>
          </a:xfrm>
          <a:prstGeom prst="rect">
            <a:avLst/>
          </a:prstGeom>
          <a:noFill/>
        </p:spPr>
        <p:txBody>
          <a:bodyPr wrap="square" rtlCol="0">
            <a:spAutoFit/>
          </a:bodyPr>
          <a:lstStyle/>
          <a:p>
            <a:r>
              <a:rPr lang="en-US" dirty="0"/>
              <a:t>* This list does </a:t>
            </a:r>
            <a:r>
              <a:rPr lang="en-US" u="sng" dirty="0"/>
              <a:t>not</a:t>
            </a:r>
            <a:r>
              <a:rPr lang="en-US" dirty="0"/>
              <a:t> imply the ordering of triggers or the number of signaling messages </a:t>
            </a:r>
          </a:p>
        </p:txBody>
      </p:sp>
      <p:cxnSp>
        <p:nvCxnSpPr>
          <p:cNvPr id="8" name="Straight Arrow Connector 7">
            <a:extLst>
              <a:ext uri="{FF2B5EF4-FFF2-40B4-BE49-F238E27FC236}">
                <a16:creationId xmlns:a16="http://schemas.microsoft.com/office/drawing/2014/main" id="{ED002D70-F6F2-AD72-FCC0-99A54225C5DD}"/>
              </a:ext>
            </a:extLst>
          </p:cNvPr>
          <p:cNvCxnSpPr>
            <a:cxnSpLocks/>
          </p:cNvCxnSpPr>
          <p:nvPr/>
        </p:nvCxnSpPr>
        <p:spPr>
          <a:xfrm flipV="1">
            <a:off x="4430689" y="5206030"/>
            <a:ext cx="609600" cy="223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7145AD79-940D-1D4A-C64E-DD32DF591DA6}"/>
              </a:ext>
            </a:extLst>
          </p:cNvPr>
          <p:cNvCxnSpPr>
            <a:cxnSpLocks/>
          </p:cNvCxnSpPr>
          <p:nvPr/>
        </p:nvCxnSpPr>
        <p:spPr>
          <a:xfrm flipH="1">
            <a:off x="4433599" y="5275313"/>
            <a:ext cx="595601" cy="7765"/>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9639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Baseline roam characteristics and performance</a:t>
            </a:r>
            <a:br>
              <a:rPr lang="en-US" dirty="0"/>
            </a:br>
            <a:r>
              <a:rPr lang="en-US" sz="2400" dirty="0"/>
              <a:t>Performance of existing baseline implementations (3)</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30</a:t>
            </a:fld>
            <a:endParaRPr lang="en-US"/>
          </a:p>
        </p:txBody>
      </p:sp>
      <p:cxnSp>
        <p:nvCxnSpPr>
          <p:cNvPr id="3" name="Straight Connector 2">
            <a:extLst>
              <a:ext uri="{FF2B5EF4-FFF2-40B4-BE49-F238E27FC236}">
                <a16:creationId xmlns:a16="http://schemas.microsoft.com/office/drawing/2014/main" id="{10CAA5A8-6448-8B6F-8508-48B0FA4053DC}"/>
              </a:ext>
            </a:extLst>
          </p:cNvPr>
          <p:cNvCxnSpPr/>
          <p:nvPr/>
        </p:nvCxnSpPr>
        <p:spPr>
          <a:xfrm>
            <a:off x="969029" y="3986880"/>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BCDDF39-3E0C-7778-B51F-24D1063EEED4}"/>
              </a:ext>
            </a:extLst>
          </p:cNvPr>
          <p:cNvSpPr txBox="1"/>
          <p:nvPr/>
        </p:nvSpPr>
        <p:spPr>
          <a:xfrm>
            <a:off x="4235165" y="4417831"/>
            <a:ext cx="1280095" cy="461665"/>
          </a:xfrm>
          <a:prstGeom prst="rect">
            <a:avLst/>
          </a:prstGeom>
          <a:noFill/>
        </p:spPr>
        <p:txBody>
          <a:bodyPr wrap="square" rtlCol="0">
            <a:spAutoFit/>
          </a:bodyPr>
          <a:lstStyle/>
          <a:p>
            <a:pPr algn="ctr"/>
            <a:r>
              <a:rPr lang="en-US" dirty="0"/>
              <a:t>FT Action</a:t>
            </a:r>
            <a:br>
              <a:rPr lang="en-US" dirty="0"/>
            </a:br>
            <a:r>
              <a:rPr lang="en-US" dirty="0"/>
              <a:t>(Auth Req/Resp)</a:t>
            </a:r>
          </a:p>
        </p:txBody>
      </p:sp>
      <p:cxnSp>
        <p:nvCxnSpPr>
          <p:cNvPr id="9" name="Straight Connector 8">
            <a:extLst>
              <a:ext uri="{FF2B5EF4-FFF2-40B4-BE49-F238E27FC236}">
                <a16:creationId xmlns:a16="http://schemas.microsoft.com/office/drawing/2014/main" id="{AFB644E1-9A90-A5F2-C516-444FB3937148}"/>
              </a:ext>
            </a:extLst>
          </p:cNvPr>
          <p:cNvCxnSpPr>
            <a:cxnSpLocks/>
          </p:cNvCxnSpPr>
          <p:nvPr/>
        </p:nvCxnSpPr>
        <p:spPr>
          <a:xfrm>
            <a:off x="969029" y="3301080"/>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B5AEF69-6FBD-1B0F-471C-03366AB30764}"/>
              </a:ext>
            </a:extLst>
          </p:cNvPr>
          <p:cNvCxnSpPr>
            <a:cxnSpLocks/>
          </p:cNvCxnSpPr>
          <p:nvPr/>
        </p:nvCxnSpPr>
        <p:spPr>
          <a:xfrm flipV="1">
            <a:off x="965253" y="2545948"/>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7">
            <a:extLst>
              <a:ext uri="{FF2B5EF4-FFF2-40B4-BE49-F238E27FC236}">
                <a16:creationId xmlns:a16="http://schemas.microsoft.com/office/drawing/2014/main" id="{CFA90416-5A9E-AF39-00DF-EFB7F8C38206}"/>
              </a:ext>
            </a:extLst>
          </p:cNvPr>
          <p:cNvSpPr txBox="1"/>
          <p:nvPr/>
        </p:nvSpPr>
        <p:spPr>
          <a:xfrm>
            <a:off x="287141" y="3131083"/>
            <a:ext cx="77965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STA</a:t>
            </a:r>
            <a:endParaRPr lang="en-US" dirty="0"/>
          </a:p>
        </p:txBody>
      </p:sp>
      <p:sp>
        <p:nvSpPr>
          <p:cNvPr id="13" name="TextBox 8">
            <a:extLst>
              <a:ext uri="{FF2B5EF4-FFF2-40B4-BE49-F238E27FC236}">
                <a16:creationId xmlns:a16="http://schemas.microsoft.com/office/drawing/2014/main" id="{D890F504-4C34-03D9-44E7-9972F2FED20A}"/>
              </a:ext>
            </a:extLst>
          </p:cNvPr>
          <p:cNvSpPr txBox="1"/>
          <p:nvPr/>
        </p:nvSpPr>
        <p:spPr>
          <a:xfrm>
            <a:off x="287141" y="2381215"/>
            <a:ext cx="59021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AP2</a:t>
            </a:r>
            <a:endParaRPr lang="en-US" dirty="0"/>
          </a:p>
        </p:txBody>
      </p:sp>
      <p:sp>
        <p:nvSpPr>
          <p:cNvPr id="14" name="TextBox 10">
            <a:extLst>
              <a:ext uri="{FF2B5EF4-FFF2-40B4-BE49-F238E27FC236}">
                <a16:creationId xmlns:a16="http://schemas.microsoft.com/office/drawing/2014/main" id="{430A5D50-A5D8-7F72-C30F-63F4860275D6}"/>
              </a:ext>
            </a:extLst>
          </p:cNvPr>
          <p:cNvSpPr txBox="1"/>
          <p:nvPr/>
        </p:nvSpPr>
        <p:spPr>
          <a:xfrm>
            <a:off x="287141" y="3777771"/>
            <a:ext cx="678112"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AP1</a:t>
            </a:r>
            <a:endParaRPr lang="en-US" dirty="0"/>
          </a:p>
        </p:txBody>
      </p:sp>
      <p:sp>
        <p:nvSpPr>
          <p:cNvPr id="15" name="TextBox 14">
            <a:extLst>
              <a:ext uri="{FF2B5EF4-FFF2-40B4-BE49-F238E27FC236}">
                <a16:creationId xmlns:a16="http://schemas.microsoft.com/office/drawing/2014/main" id="{54129A35-2296-6327-1D0F-536C0FB0779D}"/>
              </a:ext>
            </a:extLst>
          </p:cNvPr>
          <p:cNvSpPr txBox="1"/>
          <p:nvPr/>
        </p:nvSpPr>
        <p:spPr>
          <a:xfrm>
            <a:off x="440455" y="1548358"/>
            <a:ext cx="7331945" cy="553998"/>
          </a:xfrm>
          <a:prstGeom prst="rect">
            <a:avLst/>
          </a:prstGeom>
          <a:noFill/>
        </p:spPr>
        <p:txBody>
          <a:bodyPr wrap="square" rtlCol="0">
            <a:spAutoFit/>
          </a:bodyPr>
          <a:lstStyle/>
          <a:p>
            <a:r>
              <a:rPr lang="en-US" sz="1600" b="1" dirty="0"/>
              <a:t>STA-B (reference Wi-Fi module with minor experimental driver optimizations)</a:t>
            </a:r>
          </a:p>
          <a:p>
            <a:r>
              <a:rPr lang="en-US" sz="1400" dirty="0"/>
              <a:t>BTM-triggered</a:t>
            </a:r>
          </a:p>
        </p:txBody>
      </p:sp>
      <p:cxnSp>
        <p:nvCxnSpPr>
          <p:cNvPr id="19" name="Straight Connector 18">
            <a:extLst>
              <a:ext uri="{FF2B5EF4-FFF2-40B4-BE49-F238E27FC236}">
                <a16:creationId xmlns:a16="http://schemas.microsoft.com/office/drawing/2014/main" id="{485D2AAC-75F0-E0FC-3472-92B92B2345E8}"/>
              </a:ext>
            </a:extLst>
          </p:cNvPr>
          <p:cNvCxnSpPr>
            <a:cxnSpLocks/>
          </p:cNvCxnSpPr>
          <p:nvPr/>
        </p:nvCxnSpPr>
        <p:spPr bwMode="auto">
          <a:xfrm>
            <a:off x="4646304" y="2280970"/>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 name="Straight Connector 19">
            <a:extLst>
              <a:ext uri="{FF2B5EF4-FFF2-40B4-BE49-F238E27FC236}">
                <a16:creationId xmlns:a16="http://schemas.microsoft.com/office/drawing/2014/main" id="{F56377FE-1929-7CB8-E197-DFA1ADABB8EE}"/>
              </a:ext>
            </a:extLst>
          </p:cNvPr>
          <p:cNvCxnSpPr>
            <a:cxnSpLocks/>
          </p:cNvCxnSpPr>
          <p:nvPr/>
        </p:nvCxnSpPr>
        <p:spPr bwMode="auto">
          <a:xfrm>
            <a:off x="4951104" y="2286909"/>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Straight Connector 21">
            <a:extLst>
              <a:ext uri="{FF2B5EF4-FFF2-40B4-BE49-F238E27FC236}">
                <a16:creationId xmlns:a16="http://schemas.microsoft.com/office/drawing/2014/main" id="{EED1322B-C125-6D26-4C2A-50C13023D929}"/>
              </a:ext>
            </a:extLst>
          </p:cNvPr>
          <p:cNvCxnSpPr>
            <a:cxnSpLocks/>
          </p:cNvCxnSpPr>
          <p:nvPr/>
        </p:nvCxnSpPr>
        <p:spPr bwMode="auto">
          <a:xfrm>
            <a:off x="6400800" y="2283224"/>
            <a:ext cx="0" cy="1895539"/>
          </a:xfrm>
          <a:prstGeom prst="line">
            <a:avLst/>
          </a:prstGeom>
          <a:solidFill>
            <a:schemeClr val="accent1"/>
          </a:solidFill>
          <a:ln w="47625" cap="flat" cmpd="sng" algn="ctr">
            <a:solidFill>
              <a:schemeClr val="tx1"/>
            </a:solidFill>
            <a:prstDash val="solid"/>
            <a:round/>
            <a:headEnd type="none" w="sm" len="sm"/>
            <a:tailEnd type="none" w="sm" len="sm"/>
          </a:ln>
          <a:effectLst/>
        </p:spPr>
      </p:cxnSp>
      <p:sp>
        <p:nvSpPr>
          <p:cNvPr id="23" name="TextBox 22">
            <a:extLst>
              <a:ext uri="{FF2B5EF4-FFF2-40B4-BE49-F238E27FC236}">
                <a16:creationId xmlns:a16="http://schemas.microsoft.com/office/drawing/2014/main" id="{41A13F78-8B0D-BED6-F89E-FDD428B56A36}"/>
              </a:ext>
            </a:extLst>
          </p:cNvPr>
          <p:cNvSpPr txBox="1"/>
          <p:nvPr/>
        </p:nvSpPr>
        <p:spPr>
          <a:xfrm>
            <a:off x="5750619" y="4410874"/>
            <a:ext cx="919362" cy="461665"/>
          </a:xfrm>
          <a:prstGeom prst="rect">
            <a:avLst/>
          </a:prstGeom>
          <a:noFill/>
        </p:spPr>
        <p:txBody>
          <a:bodyPr wrap="square" rtlCol="0">
            <a:spAutoFit/>
          </a:bodyPr>
          <a:lstStyle/>
          <a:p>
            <a:pPr algn="ctr"/>
            <a:r>
              <a:rPr lang="en-US" dirty="0"/>
              <a:t>FT </a:t>
            </a:r>
            <a:r>
              <a:rPr lang="en-US" dirty="0" err="1"/>
              <a:t>Reassoc</a:t>
            </a:r>
            <a:r>
              <a:rPr lang="en-US" dirty="0"/>
              <a:t> Req/Resp</a:t>
            </a:r>
          </a:p>
        </p:txBody>
      </p:sp>
      <p:sp>
        <p:nvSpPr>
          <p:cNvPr id="27" name="TextBox 26">
            <a:extLst>
              <a:ext uri="{FF2B5EF4-FFF2-40B4-BE49-F238E27FC236}">
                <a16:creationId xmlns:a16="http://schemas.microsoft.com/office/drawing/2014/main" id="{8FE262BE-7821-637D-DB54-55D4A434AC05}"/>
              </a:ext>
            </a:extLst>
          </p:cNvPr>
          <p:cNvSpPr txBox="1"/>
          <p:nvPr/>
        </p:nvSpPr>
        <p:spPr>
          <a:xfrm>
            <a:off x="4559549" y="1981202"/>
            <a:ext cx="565993" cy="276999"/>
          </a:xfrm>
          <a:prstGeom prst="rect">
            <a:avLst/>
          </a:prstGeom>
          <a:noFill/>
        </p:spPr>
        <p:txBody>
          <a:bodyPr wrap="square" rtlCol="0">
            <a:spAutoFit/>
          </a:bodyPr>
          <a:lstStyle/>
          <a:p>
            <a:r>
              <a:rPr lang="en-US" dirty="0"/>
              <a:t>4 </a:t>
            </a:r>
            <a:r>
              <a:rPr lang="en-US" dirty="0" err="1"/>
              <a:t>ms</a:t>
            </a:r>
            <a:endParaRPr lang="en-US" dirty="0"/>
          </a:p>
        </p:txBody>
      </p:sp>
      <p:sp>
        <p:nvSpPr>
          <p:cNvPr id="29" name="TextBox 28">
            <a:extLst>
              <a:ext uri="{FF2B5EF4-FFF2-40B4-BE49-F238E27FC236}">
                <a16:creationId xmlns:a16="http://schemas.microsoft.com/office/drawing/2014/main" id="{A75A779A-8F8F-1D54-6D85-35FC0758C01F}"/>
              </a:ext>
            </a:extLst>
          </p:cNvPr>
          <p:cNvSpPr txBox="1"/>
          <p:nvPr/>
        </p:nvSpPr>
        <p:spPr>
          <a:xfrm>
            <a:off x="5184626" y="1981201"/>
            <a:ext cx="565993" cy="276999"/>
          </a:xfrm>
          <a:prstGeom prst="rect">
            <a:avLst/>
          </a:prstGeom>
          <a:noFill/>
        </p:spPr>
        <p:txBody>
          <a:bodyPr wrap="square" rtlCol="0">
            <a:spAutoFit/>
          </a:bodyPr>
          <a:lstStyle/>
          <a:p>
            <a:r>
              <a:rPr lang="en-US" dirty="0"/>
              <a:t>19 </a:t>
            </a:r>
            <a:r>
              <a:rPr lang="en-US" dirty="0" err="1"/>
              <a:t>ms</a:t>
            </a:r>
            <a:endParaRPr lang="en-US" dirty="0"/>
          </a:p>
        </p:txBody>
      </p:sp>
      <p:sp>
        <p:nvSpPr>
          <p:cNvPr id="30" name="TextBox 29">
            <a:extLst>
              <a:ext uri="{FF2B5EF4-FFF2-40B4-BE49-F238E27FC236}">
                <a16:creationId xmlns:a16="http://schemas.microsoft.com/office/drawing/2014/main" id="{22538F34-0CF3-AB91-4480-86A05CC06BC6}"/>
              </a:ext>
            </a:extLst>
          </p:cNvPr>
          <p:cNvSpPr txBox="1"/>
          <p:nvPr/>
        </p:nvSpPr>
        <p:spPr>
          <a:xfrm>
            <a:off x="5943600" y="1981200"/>
            <a:ext cx="565993" cy="276999"/>
          </a:xfrm>
          <a:prstGeom prst="rect">
            <a:avLst/>
          </a:prstGeom>
          <a:noFill/>
        </p:spPr>
        <p:txBody>
          <a:bodyPr wrap="square" rtlCol="0">
            <a:spAutoFit/>
          </a:bodyPr>
          <a:lstStyle/>
          <a:p>
            <a:r>
              <a:rPr lang="en-US" dirty="0"/>
              <a:t>7 </a:t>
            </a:r>
            <a:r>
              <a:rPr lang="en-US" dirty="0" err="1"/>
              <a:t>ms</a:t>
            </a:r>
            <a:endParaRPr lang="en-US" dirty="0"/>
          </a:p>
        </p:txBody>
      </p:sp>
      <p:sp>
        <p:nvSpPr>
          <p:cNvPr id="32" name="Rectangle 31">
            <a:extLst>
              <a:ext uri="{FF2B5EF4-FFF2-40B4-BE49-F238E27FC236}">
                <a16:creationId xmlns:a16="http://schemas.microsoft.com/office/drawing/2014/main" id="{C8F3387F-E295-A2D3-A34A-5EEFC91EBAAE}"/>
              </a:ext>
            </a:extLst>
          </p:cNvPr>
          <p:cNvSpPr/>
          <p:nvPr/>
        </p:nvSpPr>
        <p:spPr bwMode="auto">
          <a:xfrm>
            <a:off x="4556619" y="2328603"/>
            <a:ext cx="45719" cy="1895513"/>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5" name="Rectangle 34">
            <a:extLst>
              <a:ext uri="{FF2B5EF4-FFF2-40B4-BE49-F238E27FC236}">
                <a16:creationId xmlns:a16="http://schemas.microsoft.com/office/drawing/2014/main" id="{A228ACBB-5434-4671-C067-6BB0407CDE6E}"/>
              </a:ext>
            </a:extLst>
          </p:cNvPr>
          <p:cNvSpPr/>
          <p:nvPr/>
        </p:nvSpPr>
        <p:spPr bwMode="auto">
          <a:xfrm>
            <a:off x="6727722" y="2283237"/>
            <a:ext cx="130278" cy="1099414"/>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9" name="TextBox 38">
            <a:extLst>
              <a:ext uri="{FF2B5EF4-FFF2-40B4-BE49-F238E27FC236}">
                <a16:creationId xmlns:a16="http://schemas.microsoft.com/office/drawing/2014/main" id="{39339039-CAD3-FDD1-09F6-B48687EE275F}"/>
              </a:ext>
            </a:extLst>
          </p:cNvPr>
          <p:cNvSpPr txBox="1"/>
          <p:nvPr/>
        </p:nvSpPr>
        <p:spPr>
          <a:xfrm>
            <a:off x="6477000" y="2696037"/>
            <a:ext cx="893502" cy="276999"/>
          </a:xfrm>
          <a:prstGeom prst="rect">
            <a:avLst/>
          </a:prstGeom>
          <a:noFill/>
        </p:spPr>
        <p:txBody>
          <a:bodyPr wrap="square" rtlCol="0">
            <a:spAutoFit/>
          </a:bodyPr>
          <a:lstStyle/>
          <a:p>
            <a:r>
              <a:rPr lang="en-US" dirty="0"/>
              <a:t>ADDBA</a:t>
            </a:r>
          </a:p>
        </p:txBody>
      </p:sp>
      <p:cxnSp>
        <p:nvCxnSpPr>
          <p:cNvPr id="45" name="Straight Arrow Connector 44">
            <a:extLst>
              <a:ext uri="{FF2B5EF4-FFF2-40B4-BE49-F238E27FC236}">
                <a16:creationId xmlns:a16="http://schemas.microsoft.com/office/drawing/2014/main" id="{ED34C4D7-D56D-4133-9EFE-B49BFE6E5D74}"/>
              </a:ext>
            </a:extLst>
          </p:cNvPr>
          <p:cNvCxnSpPr>
            <a:cxnSpLocks/>
          </p:cNvCxnSpPr>
          <p:nvPr/>
        </p:nvCxnSpPr>
        <p:spPr bwMode="auto">
          <a:xfrm>
            <a:off x="4959096" y="2220538"/>
            <a:ext cx="984504" cy="6395"/>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6" name="Straight Arrow Connector 45">
            <a:extLst>
              <a:ext uri="{FF2B5EF4-FFF2-40B4-BE49-F238E27FC236}">
                <a16:creationId xmlns:a16="http://schemas.microsoft.com/office/drawing/2014/main" id="{C9930A7E-8F6E-00CC-1B74-AF6F780AE3B9}"/>
              </a:ext>
            </a:extLst>
          </p:cNvPr>
          <p:cNvCxnSpPr>
            <a:cxnSpLocks/>
          </p:cNvCxnSpPr>
          <p:nvPr/>
        </p:nvCxnSpPr>
        <p:spPr bwMode="auto">
          <a:xfrm flipV="1">
            <a:off x="5943600" y="2226933"/>
            <a:ext cx="452207"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8" name="Straight Arrow Connector 47">
            <a:extLst>
              <a:ext uri="{FF2B5EF4-FFF2-40B4-BE49-F238E27FC236}">
                <a16:creationId xmlns:a16="http://schemas.microsoft.com/office/drawing/2014/main" id="{A1C42506-2348-878F-C06B-9923AA7BF7A6}"/>
              </a:ext>
            </a:extLst>
          </p:cNvPr>
          <p:cNvCxnSpPr>
            <a:cxnSpLocks/>
            <a:endCxn id="73" idx="1"/>
          </p:cNvCxnSpPr>
          <p:nvPr/>
        </p:nvCxnSpPr>
        <p:spPr bwMode="auto">
          <a:xfrm>
            <a:off x="6403613" y="2538351"/>
            <a:ext cx="454387" cy="4724"/>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57" name="Straight Connector 56">
            <a:extLst>
              <a:ext uri="{FF2B5EF4-FFF2-40B4-BE49-F238E27FC236}">
                <a16:creationId xmlns:a16="http://schemas.microsoft.com/office/drawing/2014/main" id="{76B962D8-AADC-0434-56DA-9004194F7B8E}"/>
              </a:ext>
            </a:extLst>
          </p:cNvPr>
          <p:cNvCxnSpPr>
            <a:cxnSpLocks/>
          </p:cNvCxnSpPr>
          <p:nvPr/>
        </p:nvCxnSpPr>
        <p:spPr bwMode="auto">
          <a:xfrm>
            <a:off x="5943600" y="2283224"/>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9" name="Straight Arrow Connector 68">
            <a:extLst>
              <a:ext uri="{FF2B5EF4-FFF2-40B4-BE49-F238E27FC236}">
                <a16:creationId xmlns:a16="http://schemas.microsoft.com/office/drawing/2014/main" id="{2FC27E00-2AEA-2689-BFF0-EF8BD49B0F85}"/>
              </a:ext>
            </a:extLst>
          </p:cNvPr>
          <p:cNvCxnSpPr>
            <a:cxnSpLocks/>
          </p:cNvCxnSpPr>
          <p:nvPr/>
        </p:nvCxnSpPr>
        <p:spPr bwMode="auto">
          <a:xfrm>
            <a:off x="4646304" y="2220406"/>
            <a:ext cx="310896"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72" name="Right Arrow 71">
            <a:extLst>
              <a:ext uri="{FF2B5EF4-FFF2-40B4-BE49-F238E27FC236}">
                <a16:creationId xmlns:a16="http://schemas.microsoft.com/office/drawing/2014/main" id="{000D995F-6EF8-B042-95EE-666C3672D47F}"/>
              </a:ext>
            </a:extLst>
          </p:cNvPr>
          <p:cNvSpPr/>
          <p:nvPr/>
        </p:nvSpPr>
        <p:spPr>
          <a:xfrm>
            <a:off x="6858001" y="2857588"/>
            <a:ext cx="1581678"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3" name="Right Arrow 72">
            <a:extLst>
              <a:ext uri="{FF2B5EF4-FFF2-40B4-BE49-F238E27FC236}">
                <a16:creationId xmlns:a16="http://schemas.microsoft.com/office/drawing/2014/main" id="{67DC763E-72C6-FD7A-14BF-1E3DA0195977}"/>
              </a:ext>
            </a:extLst>
          </p:cNvPr>
          <p:cNvSpPr/>
          <p:nvPr/>
        </p:nvSpPr>
        <p:spPr>
          <a:xfrm>
            <a:off x="6858000" y="2247768"/>
            <a:ext cx="1581678"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BA7C927A-3F2B-EE54-F28E-4C3A8718A376}"/>
              </a:ext>
            </a:extLst>
          </p:cNvPr>
          <p:cNvSpPr txBox="1"/>
          <p:nvPr/>
        </p:nvSpPr>
        <p:spPr>
          <a:xfrm>
            <a:off x="4228323" y="2963704"/>
            <a:ext cx="893502" cy="276999"/>
          </a:xfrm>
          <a:prstGeom prst="rect">
            <a:avLst/>
          </a:prstGeom>
          <a:noFill/>
        </p:spPr>
        <p:txBody>
          <a:bodyPr wrap="square" rtlCol="0">
            <a:spAutoFit/>
          </a:bodyPr>
          <a:lstStyle/>
          <a:p>
            <a:r>
              <a:rPr lang="en-US" dirty="0"/>
              <a:t>Probes</a:t>
            </a:r>
          </a:p>
        </p:txBody>
      </p:sp>
      <p:sp>
        <p:nvSpPr>
          <p:cNvPr id="76" name="Left Bracket 75">
            <a:extLst>
              <a:ext uri="{FF2B5EF4-FFF2-40B4-BE49-F238E27FC236}">
                <a16:creationId xmlns:a16="http://schemas.microsoft.com/office/drawing/2014/main" id="{4DDFBA50-816C-AEF5-26C3-49A0D9B9BCE1}"/>
              </a:ext>
            </a:extLst>
          </p:cNvPr>
          <p:cNvSpPr/>
          <p:nvPr/>
        </p:nvSpPr>
        <p:spPr bwMode="auto">
          <a:xfrm rot="16200000">
            <a:off x="4770554" y="4255002"/>
            <a:ext cx="54864" cy="303364"/>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7" name="Left Bracket 76">
            <a:extLst>
              <a:ext uri="{FF2B5EF4-FFF2-40B4-BE49-F238E27FC236}">
                <a16:creationId xmlns:a16="http://schemas.microsoft.com/office/drawing/2014/main" id="{54EA78F4-9CBF-0CC9-5A51-BBB1E3AAD9B6}"/>
              </a:ext>
            </a:extLst>
          </p:cNvPr>
          <p:cNvSpPr/>
          <p:nvPr/>
        </p:nvSpPr>
        <p:spPr bwMode="auto">
          <a:xfrm rot="16200000">
            <a:off x="6136513" y="4169601"/>
            <a:ext cx="71377" cy="457199"/>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80" name="TextBox 79">
            <a:extLst>
              <a:ext uri="{FF2B5EF4-FFF2-40B4-BE49-F238E27FC236}">
                <a16:creationId xmlns:a16="http://schemas.microsoft.com/office/drawing/2014/main" id="{522369E2-A647-4D8A-EA60-C88F33835825}"/>
              </a:ext>
            </a:extLst>
          </p:cNvPr>
          <p:cNvSpPr txBox="1"/>
          <p:nvPr/>
        </p:nvSpPr>
        <p:spPr>
          <a:xfrm>
            <a:off x="7465629" y="2996336"/>
            <a:ext cx="590679" cy="338554"/>
          </a:xfrm>
          <a:prstGeom prst="rect">
            <a:avLst/>
          </a:prstGeom>
          <a:noFill/>
        </p:spPr>
        <p:txBody>
          <a:bodyPr wrap="square" rtlCol="0">
            <a:spAutoFit/>
          </a:bodyPr>
          <a:lstStyle/>
          <a:p>
            <a:r>
              <a:rPr lang="en-US" sz="1600" dirty="0"/>
              <a:t>UL</a:t>
            </a:r>
          </a:p>
        </p:txBody>
      </p:sp>
      <p:sp>
        <p:nvSpPr>
          <p:cNvPr id="81" name="TextBox 80">
            <a:extLst>
              <a:ext uri="{FF2B5EF4-FFF2-40B4-BE49-F238E27FC236}">
                <a16:creationId xmlns:a16="http://schemas.microsoft.com/office/drawing/2014/main" id="{F274F15B-665E-A1C1-43BE-2B964D026AA6}"/>
              </a:ext>
            </a:extLst>
          </p:cNvPr>
          <p:cNvSpPr txBox="1"/>
          <p:nvPr/>
        </p:nvSpPr>
        <p:spPr>
          <a:xfrm>
            <a:off x="7567378" y="2369074"/>
            <a:ext cx="590679" cy="338554"/>
          </a:xfrm>
          <a:prstGeom prst="rect">
            <a:avLst/>
          </a:prstGeom>
          <a:noFill/>
        </p:spPr>
        <p:txBody>
          <a:bodyPr wrap="square" rtlCol="0">
            <a:spAutoFit/>
          </a:bodyPr>
          <a:lstStyle/>
          <a:p>
            <a:r>
              <a:rPr lang="en-US" sz="1600" dirty="0"/>
              <a:t>DL</a:t>
            </a:r>
          </a:p>
        </p:txBody>
      </p:sp>
      <p:sp>
        <p:nvSpPr>
          <p:cNvPr id="88" name="TextBox 87">
            <a:extLst>
              <a:ext uri="{FF2B5EF4-FFF2-40B4-BE49-F238E27FC236}">
                <a16:creationId xmlns:a16="http://schemas.microsoft.com/office/drawing/2014/main" id="{4E4AD12C-8B84-DCB9-C4A8-30BD99137E53}"/>
              </a:ext>
            </a:extLst>
          </p:cNvPr>
          <p:cNvSpPr txBox="1"/>
          <p:nvPr/>
        </p:nvSpPr>
        <p:spPr>
          <a:xfrm>
            <a:off x="6410703" y="2928635"/>
            <a:ext cx="565993" cy="276999"/>
          </a:xfrm>
          <a:prstGeom prst="rect">
            <a:avLst/>
          </a:prstGeom>
          <a:noFill/>
        </p:spPr>
        <p:txBody>
          <a:bodyPr wrap="square" rtlCol="0">
            <a:spAutoFit/>
          </a:bodyPr>
          <a:lstStyle/>
          <a:p>
            <a:r>
              <a:rPr lang="en-US" dirty="0"/>
              <a:t>11 </a:t>
            </a:r>
            <a:r>
              <a:rPr lang="en-US" dirty="0" err="1"/>
              <a:t>ms</a:t>
            </a:r>
            <a:endParaRPr lang="en-US" dirty="0"/>
          </a:p>
        </p:txBody>
      </p:sp>
      <p:cxnSp>
        <p:nvCxnSpPr>
          <p:cNvPr id="89" name="Straight Arrow Connector 88">
            <a:extLst>
              <a:ext uri="{FF2B5EF4-FFF2-40B4-BE49-F238E27FC236}">
                <a16:creationId xmlns:a16="http://schemas.microsoft.com/office/drawing/2014/main" id="{9B572D65-B1CD-EF3F-728A-5432143E3C15}"/>
              </a:ext>
            </a:extLst>
          </p:cNvPr>
          <p:cNvCxnSpPr>
            <a:cxnSpLocks/>
            <a:endCxn id="72" idx="1"/>
          </p:cNvCxnSpPr>
          <p:nvPr/>
        </p:nvCxnSpPr>
        <p:spPr bwMode="auto">
          <a:xfrm>
            <a:off x="6405793" y="3152895"/>
            <a:ext cx="452208"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92" name="TextBox 91">
            <a:extLst>
              <a:ext uri="{FF2B5EF4-FFF2-40B4-BE49-F238E27FC236}">
                <a16:creationId xmlns:a16="http://schemas.microsoft.com/office/drawing/2014/main" id="{D3A4CCED-1061-FB8A-9CEE-BB3B71E7342D}"/>
              </a:ext>
            </a:extLst>
          </p:cNvPr>
          <p:cNvSpPr txBox="1"/>
          <p:nvPr/>
        </p:nvSpPr>
        <p:spPr>
          <a:xfrm>
            <a:off x="6378763" y="2305782"/>
            <a:ext cx="565993" cy="276999"/>
          </a:xfrm>
          <a:prstGeom prst="rect">
            <a:avLst/>
          </a:prstGeom>
          <a:noFill/>
        </p:spPr>
        <p:txBody>
          <a:bodyPr wrap="square" rtlCol="0">
            <a:spAutoFit/>
          </a:bodyPr>
          <a:lstStyle/>
          <a:p>
            <a:r>
              <a:rPr lang="en-US" dirty="0"/>
              <a:t>10 </a:t>
            </a:r>
            <a:r>
              <a:rPr lang="en-US" dirty="0" err="1"/>
              <a:t>ms</a:t>
            </a:r>
            <a:endParaRPr lang="en-US" dirty="0"/>
          </a:p>
        </p:txBody>
      </p:sp>
      <p:cxnSp>
        <p:nvCxnSpPr>
          <p:cNvPr id="31" name="Straight Arrow Connector 30">
            <a:extLst>
              <a:ext uri="{FF2B5EF4-FFF2-40B4-BE49-F238E27FC236}">
                <a16:creationId xmlns:a16="http://schemas.microsoft.com/office/drawing/2014/main" id="{4B13A63D-E598-5E7A-05F4-67B754F10F01}"/>
              </a:ext>
            </a:extLst>
          </p:cNvPr>
          <p:cNvCxnSpPr>
            <a:cxnSpLocks/>
          </p:cNvCxnSpPr>
          <p:nvPr/>
        </p:nvCxnSpPr>
        <p:spPr bwMode="auto">
          <a:xfrm flipV="1">
            <a:off x="5848331" y="4028706"/>
            <a:ext cx="118872"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56" name="TextBox 55">
            <a:extLst>
              <a:ext uri="{FF2B5EF4-FFF2-40B4-BE49-F238E27FC236}">
                <a16:creationId xmlns:a16="http://schemas.microsoft.com/office/drawing/2014/main" id="{C44D298A-EF5A-CECD-6951-FB0982EF99D2}"/>
              </a:ext>
            </a:extLst>
          </p:cNvPr>
          <p:cNvSpPr txBox="1"/>
          <p:nvPr/>
        </p:nvSpPr>
        <p:spPr>
          <a:xfrm>
            <a:off x="5664624" y="3776916"/>
            <a:ext cx="774193" cy="276999"/>
          </a:xfrm>
          <a:prstGeom prst="rect">
            <a:avLst/>
          </a:prstGeom>
          <a:noFill/>
        </p:spPr>
        <p:txBody>
          <a:bodyPr wrap="square" rtlCol="0">
            <a:spAutoFit/>
          </a:bodyPr>
          <a:lstStyle/>
          <a:p>
            <a:r>
              <a:rPr lang="en-US" dirty="0"/>
              <a:t>2 </a:t>
            </a:r>
            <a:r>
              <a:rPr lang="en-US" dirty="0" err="1"/>
              <a:t>ms</a:t>
            </a:r>
            <a:endParaRPr lang="en-US" dirty="0"/>
          </a:p>
        </p:txBody>
      </p:sp>
      <p:sp>
        <p:nvSpPr>
          <p:cNvPr id="38" name="TextBox 37">
            <a:extLst>
              <a:ext uri="{FF2B5EF4-FFF2-40B4-BE49-F238E27FC236}">
                <a16:creationId xmlns:a16="http://schemas.microsoft.com/office/drawing/2014/main" id="{F97885D2-3E20-9799-E478-7C29EB548B49}"/>
              </a:ext>
            </a:extLst>
          </p:cNvPr>
          <p:cNvSpPr txBox="1"/>
          <p:nvPr/>
        </p:nvSpPr>
        <p:spPr>
          <a:xfrm>
            <a:off x="646978" y="6172556"/>
            <a:ext cx="8061499" cy="276999"/>
          </a:xfrm>
          <a:prstGeom prst="rect">
            <a:avLst/>
          </a:prstGeom>
          <a:noFill/>
        </p:spPr>
        <p:txBody>
          <a:bodyPr wrap="square" rtlCol="0">
            <a:spAutoFit/>
          </a:bodyPr>
          <a:lstStyle/>
          <a:p>
            <a:r>
              <a:rPr lang="en-US" dirty="0"/>
              <a:t>Note: Data paths are only shown if the Tx frames captured by sniffer are </a:t>
            </a:r>
            <a:r>
              <a:rPr lang="en-US" dirty="0" err="1"/>
              <a:t>ACK’d</a:t>
            </a:r>
            <a:r>
              <a:rPr lang="en-US" dirty="0"/>
              <a:t> by receiver and appear in Rx interface capture</a:t>
            </a:r>
          </a:p>
        </p:txBody>
      </p:sp>
      <p:sp>
        <p:nvSpPr>
          <p:cNvPr id="7" name="TextBox 6">
            <a:extLst>
              <a:ext uri="{FF2B5EF4-FFF2-40B4-BE49-F238E27FC236}">
                <a16:creationId xmlns:a16="http://schemas.microsoft.com/office/drawing/2014/main" id="{73CD1522-4E40-590B-A8CB-A2BE0C44DA18}"/>
              </a:ext>
            </a:extLst>
          </p:cNvPr>
          <p:cNvSpPr txBox="1"/>
          <p:nvPr/>
        </p:nvSpPr>
        <p:spPr>
          <a:xfrm>
            <a:off x="2980180" y="4402351"/>
            <a:ext cx="1280095" cy="461665"/>
          </a:xfrm>
          <a:prstGeom prst="rect">
            <a:avLst/>
          </a:prstGeom>
          <a:noFill/>
        </p:spPr>
        <p:txBody>
          <a:bodyPr wrap="square" rtlCol="0">
            <a:spAutoFit/>
          </a:bodyPr>
          <a:lstStyle/>
          <a:p>
            <a:pPr algn="ctr"/>
            <a:r>
              <a:rPr lang="en-US" dirty="0"/>
              <a:t>BTM</a:t>
            </a:r>
            <a:br>
              <a:rPr lang="en-US" dirty="0"/>
            </a:br>
            <a:r>
              <a:rPr lang="en-US" dirty="0"/>
              <a:t>Req/Resp</a:t>
            </a:r>
          </a:p>
        </p:txBody>
      </p:sp>
      <p:cxnSp>
        <p:nvCxnSpPr>
          <p:cNvPr id="11" name="Straight Connector 10">
            <a:extLst>
              <a:ext uri="{FF2B5EF4-FFF2-40B4-BE49-F238E27FC236}">
                <a16:creationId xmlns:a16="http://schemas.microsoft.com/office/drawing/2014/main" id="{1BC4FAFB-2F2E-0522-626D-A6845D3B823E}"/>
              </a:ext>
            </a:extLst>
          </p:cNvPr>
          <p:cNvCxnSpPr>
            <a:cxnSpLocks/>
          </p:cNvCxnSpPr>
          <p:nvPr/>
        </p:nvCxnSpPr>
        <p:spPr bwMode="auto">
          <a:xfrm>
            <a:off x="3581400" y="2273446"/>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a:extLst>
              <a:ext uri="{FF2B5EF4-FFF2-40B4-BE49-F238E27FC236}">
                <a16:creationId xmlns:a16="http://schemas.microsoft.com/office/drawing/2014/main" id="{B008CD1B-AF84-BB5D-46E9-16F053203AD7}"/>
              </a:ext>
            </a:extLst>
          </p:cNvPr>
          <p:cNvCxnSpPr>
            <a:cxnSpLocks/>
          </p:cNvCxnSpPr>
          <p:nvPr/>
        </p:nvCxnSpPr>
        <p:spPr bwMode="auto">
          <a:xfrm>
            <a:off x="3657600" y="2280817"/>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1" name="TextBox 20">
            <a:extLst>
              <a:ext uri="{FF2B5EF4-FFF2-40B4-BE49-F238E27FC236}">
                <a16:creationId xmlns:a16="http://schemas.microsoft.com/office/drawing/2014/main" id="{B9E1659F-2397-3D75-046E-90B98C9BE39B}"/>
              </a:ext>
            </a:extLst>
          </p:cNvPr>
          <p:cNvSpPr txBox="1"/>
          <p:nvPr/>
        </p:nvSpPr>
        <p:spPr>
          <a:xfrm>
            <a:off x="3893805" y="1994045"/>
            <a:ext cx="565993" cy="276999"/>
          </a:xfrm>
          <a:prstGeom prst="rect">
            <a:avLst/>
          </a:prstGeom>
          <a:noFill/>
        </p:spPr>
        <p:txBody>
          <a:bodyPr wrap="square" rtlCol="0">
            <a:spAutoFit/>
          </a:bodyPr>
          <a:lstStyle/>
          <a:p>
            <a:r>
              <a:rPr lang="en-US" dirty="0"/>
              <a:t>16 </a:t>
            </a:r>
            <a:r>
              <a:rPr lang="en-US" dirty="0" err="1"/>
              <a:t>ms</a:t>
            </a:r>
            <a:endParaRPr lang="en-US" dirty="0"/>
          </a:p>
        </p:txBody>
      </p:sp>
      <p:cxnSp>
        <p:nvCxnSpPr>
          <p:cNvPr id="24" name="Straight Arrow Connector 23">
            <a:extLst>
              <a:ext uri="{FF2B5EF4-FFF2-40B4-BE49-F238E27FC236}">
                <a16:creationId xmlns:a16="http://schemas.microsoft.com/office/drawing/2014/main" id="{2C05B7BB-AD40-1C3E-D436-305970B24B3E}"/>
              </a:ext>
            </a:extLst>
          </p:cNvPr>
          <p:cNvCxnSpPr>
            <a:cxnSpLocks/>
          </p:cNvCxnSpPr>
          <p:nvPr/>
        </p:nvCxnSpPr>
        <p:spPr bwMode="auto">
          <a:xfrm>
            <a:off x="3657600" y="2220406"/>
            <a:ext cx="988704" cy="6527"/>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26" name="Left Bracket 25">
            <a:extLst>
              <a:ext uri="{FF2B5EF4-FFF2-40B4-BE49-F238E27FC236}">
                <a16:creationId xmlns:a16="http://schemas.microsoft.com/office/drawing/2014/main" id="{0A2C04BD-038B-1558-C865-88EA900CD7A6}"/>
              </a:ext>
            </a:extLst>
          </p:cNvPr>
          <p:cNvSpPr/>
          <p:nvPr/>
        </p:nvSpPr>
        <p:spPr bwMode="auto">
          <a:xfrm rot="16200000">
            <a:off x="3592795" y="4369594"/>
            <a:ext cx="54867" cy="77654"/>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cxnSp>
        <p:nvCxnSpPr>
          <p:cNvPr id="36" name="Straight Arrow Connector 35">
            <a:extLst>
              <a:ext uri="{FF2B5EF4-FFF2-40B4-BE49-F238E27FC236}">
                <a16:creationId xmlns:a16="http://schemas.microsoft.com/office/drawing/2014/main" id="{EDA685C8-6B74-1E06-AF98-77A0F9D12C71}"/>
              </a:ext>
            </a:extLst>
          </p:cNvPr>
          <p:cNvCxnSpPr>
            <a:cxnSpLocks/>
          </p:cNvCxnSpPr>
          <p:nvPr/>
        </p:nvCxnSpPr>
        <p:spPr bwMode="auto">
          <a:xfrm flipV="1">
            <a:off x="3564229" y="2220111"/>
            <a:ext cx="118872"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37" name="TextBox 36">
            <a:extLst>
              <a:ext uri="{FF2B5EF4-FFF2-40B4-BE49-F238E27FC236}">
                <a16:creationId xmlns:a16="http://schemas.microsoft.com/office/drawing/2014/main" id="{533CEDB8-87E4-8FBF-3A52-F4D1FEFB6F56}"/>
              </a:ext>
            </a:extLst>
          </p:cNvPr>
          <p:cNvSpPr txBox="1"/>
          <p:nvPr/>
        </p:nvSpPr>
        <p:spPr>
          <a:xfrm>
            <a:off x="3394999" y="1994858"/>
            <a:ext cx="774193" cy="276999"/>
          </a:xfrm>
          <a:prstGeom prst="rect">
            <a:avLst/>
          </a:prstGeom>
          <a:noFill/>
        </p:spPr>
        <p:txBody>
          <a:bodyPr wrap="square" rtlCol="0">
            <a:spAutoFit/>
          </a:bodyPr>
          <a:lstStyle/>
          <a:p>
            <a:r>
              <a:rPr lang="en-US" dirty="0"/>
              <a:t>1 </a:t>
            </a:r>
            <a:r>
              <a:rPr lang="en-US" dirty="0" err="1"/>
              <a:t>ms</a:t>
            </a:r>
            <a:endParaRPr lang="en-US" dirty="0"/>
          </a:p>
        </p:txBody>
      </p:sp>
      <p:sp>
        <p:nvSpPr>
          <p:cNvPr id="44" name="Right Arrow 43">
            <a:extLst>
              <a:ext uri="{FF2B5EF4-FFF2-40B4-BE49-F238E27FC236}">
                <a16:creationId xmlns:a16="http://schemas.microsoft.com/office/drawing/2014/main" id="{46DFCFAC-30DA-04F0-4771-6403B1CD5ED4}"/>
              </a:ext>
            </a:extLst>
          </p:cNvPr>
          <p:cNvSpPr/>
          <p:nvPr/>
        </p:nvSpPr>
        <p:spPr>
          <a:xfrm>
            <a:off x="996877" y="3188499"/>
            <a:ext cx="5398930"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16" name="Right Arrow 15">
            <a:extLst>
              <a:ext uri="{FF2B5EF4-FFF2-40B4-BE49-F238E27FC236}">
                <a16:creationId xmlns:a16="http://schemas.microsoft.com/office/drawing/2014/main" id="{26F2048E-C3B7-9C59-901A-9AE92B6965B3}"/>
              </a:ext>
            </a:extLst>
          </p:cNvPr>
          <p:cNvSpPr/>
          <p:nvPr/>
        </p:nvSpPr>
        <p:spPr>
          <a:xfrm>
            <a:off x="990777" y="3698835"/>
            <a:ext cx="484765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9" name="TextBox 78">
            <a:extLst>
              <a:ext uri="{FF2B5EF4-FFF2-40B4-BE49-F238E27FC236}">
                <a16:creationId xmlns:a16="http://schemas.microsoft.com/office/drawing/2014/main" id="{8DF53A51-C860-87DF-8E14-E91BB2D58287}"/>
              </a:ext>
            </a:extLst>
          </p:cNvPr>
          <p:cNvSpPr txBox="1"/>
          <p:nvPr/>
        </p:nvSpPr>
        <p:spPr>
          <a:xfrm>
            <a:off x="3018160" y="3830431"/>
            <a:ext cx="590679" cy="338554"/>
          </a:xfrm>
          <a:prstGeom prst="rect">
            <a:avLst/>
          </a:prstGeom>
          <a:noFill/>
        </p:spPr>
        <p:txBody>
          <a:bodyPr wrap="square" rtlCol="0">
            <a:spAutoFit/>
          </a:bodyPr>
          <a:lstStyle/>
          <a:p>
            <a:r>
              <a:rPr lang="en-US" sz="1600" dirty="0"/>
              <a:t>DL</a:t>
            </a:r>
          </a:p>
        </p:txBody>
      </p:sp>
      <p:sp>
        <p:nvSpPr>
          <p:cNvPr id="78" name="TextBox 77">
            <a:extLst>
              <a:ext uri="{FF2B5EF4-FFF2-40B4-BE49-F238E27FC236}">
                <a16:creationId xmlns:a16="http://schemas.microsoft.com/office/drawing/2014/main" id="{A78D00BD-0A5C-FF8C-EAAB-CAF4E27776C5}"/>
              </a:ext>
            </a:extLst>
          </p:cNvPr>
          <p:cNvSpPr txBox="1"/>
          <p:nvPr/>
        </p:nvSpPr>
        <p:spPr>
          <a:xfrm>
            <a:off x="1953446" y="3312067"/>
            <a:ext cx="590679" cy="338554"/>
          </a:xfrm>
          <a:prstGeom prst="rect">
            <a:avLst/>
          </a:prstGeom>
          <a:noFill/>
        </p:spPr>
        <p:txBody>
          <a:bodyPr wrap="square" rtlCol="0">
            <a:spAutoFit/>
          </a:bodyPr>
          <a:lstStyle/>
          <a:p>
            <a:r>
              <a:rPr lang="en-US" sz="1600" dirty="0"/>
              <a:t>UL</a:t>
            </a:r>
          </a:p>
        </p:txBody>
      </p:sp>
      <p:sp>
        <p:nvSpPr>
          <p:cNvPr id="47" name="Content Placeholder 2">
            <a:extLst>
              <a:ext uri="{FF2B5EF4-FFF2-40B4-BE49-F238E27FC236}">
                <a16:creationId xmlns:a16="http://schemas.microsoft.com/office/drawing/2014/main" id="{6DD4B52B-729D-8FAA-A740-36AF43249B68}"/>
              </a:ext>
            </a:extLst>
          </p:cNvPr>
          <p:cNvSpPr txBox="1">
            <a:spLocks/>
          </p:cNvSpPr>
          <p:nvPr/>
        </p:nvSpPr>
        <p:spPr bwMode="auto">
          <a:xfrm>
            <a:off x="440455" y="4886471"/>
            <a:ext cx="8307393" cy="136371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800" b="0" kern="0" dirty="0"/>
              <a:t>Experimental optimizations:</a:t>
            </a:r>
          </a:p>
          <a:p>
            <a:pPr lvl="1"/>
            <a:r>
              <a:rPr lang="en-US" sz="1400" kern="0" dirty="0"/>
              <a:t>Delay suspending of uplink data FIFO until the short period during FT Reassociation state changes</a:t>
            </a:r>
          </a:p>
          <a:p>
            <a:pPr lvl="1"/>
            <a:r>
              <a:rPr lang="en-US" sz="1400" kern="0" dirty="0"/>
              <a:t>Delay canceling packet filter for Serving AP’s BSSID until FT Reassociation</a:t>
            </a:r>
          </a:p>
          <a:p>
            <a:pPr lvl="1"/>
            <a:endParaRPr lang="en-US" sz="1000" kern="0" dirty="0"/>
          </a:p>
          <a:p>
            <a:pPr lvl="1"/>
            <a:endParaRPr lang="en-US" sz="1400" b="0" kern="0" dirty="0"/>
          </a:p>
        </p:txBody>
      </p:sp>
    </p:spTree>
    <p:extLst>
      <p:ext uri="{BB962C8B-B14F-4D97-AF65-F5344CB8AC3E}">
        <p14:creationId xmlns:p14="http://schemas.microsoft.com/office/powerpoint/2010/main" val="3671007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Baseline roam characteristics and performance</a:t>
            </a:r>
            <a:br>
              <a:rPr lang="en-US" dirty="0"/>
            </a:br>
            <a:r>
              <a:rPr lang="en-US" sz="2400" dirty="0"/>
              <a:t>Performance of existing baseline implementations (4)</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31</a:t>
            </a:fld>
            <a:endParaRPr lang="en-US"/>
          </a:p>
        </p:txBody>
      </p:sp>
      <p:cxnSp>
        <p:nvCxnSpPr>
          <p:cNvPr id="3" name="Straight Connector 2">
            <a:extLst>
              <a:ext uri="{FF2B5EF4-FFF2-40B4-BE49-F238E27FC236}">
                <a16:creationId xmlns:a16="http://schemas.microsoft.com/office/drawing/2014/main" id="{10CAA5A8-6448-8B6F-8508-48B0FA4053DC}"/>
              </a:ext>
            </a:extLst>
          </p:cNvPr>
          <p:cNvCxnSpPr/>
          <p:nvPr/>
        </p:nvCxnSpPr>
        <p:spPr>
          <a:xfrm>
            <a:off x="969029" y="3986880"/>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BCDDF39-3E0C-7778-B51F-24D1063EEED4}"/>
              </a:ext>
            </a:extLst>
          </p:cNvPr>
          <p:cNvSpPr txBox="1"/>
          <p:nvPr/>
        </p:nvSpPr>
        <p:spPr>
          <a:xfrm>
            <a:off x="4235165" y="4417831"/>
            <a:ext cx="1280095" cy="461665"/>
          </a:xfrm>
          <a:prstGeom prst="rect">
            <a:avLst/>
          </a:prstGeom>
          <a:noFill/>
        </p:spPr>
        <p:txBody>
          <a:bodyPr wrap="square" rtlCol="0">
            <a:spAutoFit/>
          </a:bodyPr>
          <a:lstStyle/>
          <a:p>
            <a:pPr algn="ctr"/>
            <a:r>
              <a:rPr lang="en-US" dirty="0"/>
              <a:t>FT Action</a:t>
            </a:r>
            <a:br>
              <a:rPr lang="en-US" dirty="0"/>
            </a:br>
            <a:r>
              <a:rPr lang="en-US" dirty="0"/>
              <a:t>(Auth Req/Resp)</a:t>
            </a:r>
          </a:p>
        </p:txBody>
      </p:sp>
      <p:cxnSp>
        <p:nvCxnSpPr>
          <p:cNvPr id="9" name="Straight Connector 8">
            <a:extLst>
              <a:ext uri="{FF2B5EF4-FFF2-40B4-BE49-F238E27FC236}">
                <a16:creationId xmlns:a16="http://schemas.microsoft.com/office/drawing/2014/main" id="{AFB644E1-9A90-A5F2-C516-444FB3937148}"/>
              </a:ext>
            </a:extLst>
          </p:cNvPr>
          <p:cNvCxnSpPr>
            <a:cxnSpLocks/>
          </p:cNvCxnSpPr>
          <p:nvPr/>
        </p:nvCxnSpPr>
        <p:spPr>
          <a:xfrm>
            <a:off x="969029" y="3301080"/>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B5AEF69-6FBD-1B0F-471C-03366AB30764}"/>
              </a:ext>
            </a:extLst>
          </p:cNvPr>
          <p:cNvCxnSpPr>
            <a:cxnSpLocks/>
          </p:cNvCxnSpPr>
          <p:nvPr/>
        </p:nvCxnSpPr>
        <p:spPr>
          <a:xfrm flipV="1">
            <a:off x="965253" y="2545948"/>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7">
            <a:extLst>
              <a:ext uri="{FF2B5EF4-FFF2-40B4-BE49-F238E27FC236}">
                <a16:creationId xmlns:a16="http://schemas.microsoft.com/office/drawing/2014/main" id="{CFA90416-5A9E-AF39-00DF-EFB7F8C38206}"/>
              </a:ext>
            </a:extLst>
          </p:cNvPr>
          <p:cNvSpPr txBox="1"/>
          <p:nvPr/>
        </p:nvSpPr>
        <p:spPr>
          <a:xfrm>
            <a:off x="287141" y="3131083"/>
            <a:ext cx="77965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STA</a:t>
            </a:r>
            <a:endParaRPr lang="en-US" dirty="0"/>
          </a:p>
        </p:txBody>
      </p:sp>
      <p:sp>
        <p:nvSpPr>
          <p:cNvPr id="13" name="TextBox 8">
            <a:extLst>
              <a:ext uri="{FF2B5EF4-FFF2-40B4-BE49-F238E27FC236}">
                <a16:creationId xmlns:a16="http://schemas.microsoft.com/office/drawing/2014/main" id="{D890F504-4C34-03D9-44E7-9972F2FED20A}"/>
              </a:ext>
            </a:extLst>
          </p:cNvPr>
          <p:cNvSpPr txBox="1"/>
          <p:nvPr/>
        </p:nvSpPr>
        <p:spPr>
          <a:xfrm>
            <a:off x="287141" y="2381215"/>
            <a:ext cx="59021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AP2</a:t>
            </a:r>
            <a:endParaRPr lang="en-US" dirty="0"/>
          </a:p>
        </p:txBody>
      </p:sp>
      <p:sp>
        <p:nvSpPr>
          <p:cNvPr id="14" name="TextBox 10">
            <a:extLst>
              <a:ext uri="{FF2B5EF4-FFF2-40B4-BE49-F238E27FC236}">
                <a16:creationId xmlns:a16="http://schemas.microsoft.com/office/drawing/2014/main" id="{430A5D50-A5D8-7F72-C30F-63F4860275D6}"/>
              </a:ext>
            </a:extLst>
          </p:cNvPr>
          <p:cNvSpPr txBox="1"/>
          <p:nvPr/>
        </p:nvSpPr>
        <p:spPr>
          <a:xfrm>
            <a:off x="287141" y="3777771"/>
            <a:ext cx="678112"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AP1</a:t>
            </a:r>
            <a:endParaRPr lang="en-US" dirty="0"/>
          </a:p>
        </p:txBody>
      </p:sp>
      <p:sp>
        <p:nvSpPr>
          <p:cNvPr id="15" name="TextBox 14">
            <a:extLst>
              <a:ext uri="{FF2B5EF4-FFF2-40B4-BE49-F238E27FC236}">
                <a16:creationId xmlns:a16="http://schemas.microsoft.com/office/drawing/2014/main" id="{54129A35-2296-6327-1D0F-536C0FB0779D}"/>
              </a:ext>
            </a:extLst>
          </p:cNvPr>
          <p:cNvSpPr txBox="1"/>
          <p:nvPr/>
        </p:nvSpPr>
        <p:spPr>
          <a:xfrm>
            <a:off x="440455" y="1548358"/>
            <a:ext cx="7331945" cy="553998"/>
          </a:xfrm>
          <a:prstGeom prst="rect">
            <a:avLst/>
          </a:prstGeom>
          <a:noFill/>
        </p:spPr>
        <p:txBody>
          <a:bodyPr wrap="square" rtlCol="0">
            <a:spAutoFit/>
          </a:bodyPr>
          <a:lstStyle/>
          <a:p>
            <a:r>
              <a:rPr lang="en-US" sz="1600" b="1" dirty="0"/>
              <a:t>STA-B (reference Wi-Fi module with minor experimental driver optimizations)</a:t>
            </a:r>
          </a:p>
          <a:p>
            <a:r>
              <a:rPr lang="en-US" sz="1400" dirty="0"/>
              <a:t>Supplicant-triggered</a:t>
            </a:r>
          </a:p>
        </p:txBody>
      </p:sp>
      <p:cxnSp>
        <p:nvCxnSpPr>
          <p:cNvPr id="19" name="Straight Connector 18">
            <a:extLst>
              <a:ext uri="{FF2B5EF4-FFF2-40B4-BE49-F238E27FC236}">
                <a16:creationId xmlns:a16="http://schemas.microsoft.com/office/drawing/2014/main" id="{485D2AAC-75F0-E0FC-3472-92B92B2345E8}"/>
              </a:ext>
            </a:extLst>
          </p:cNvPr>
          <p:cNvCxnSpPr>
            <a:cxnSpLocks/>
          </p:cNvCxnSpPr>
          <p:nvPr/>
        </p:nvCxnSpPr>
        <p:spPr bwMode="auto">
          <a:xfrm>
            <a:off x="4646304" y="2280970"/>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 name="Straight Connector 19">
            <a:extLst>
              <a:ext uri="{FF2B5EF4-FFF2-40B4-BE49-F238E27FC236}">
                <a16:creationId xmlns:a16="http://schemas.microsoft.com/office/drawing/2014/main" id="{F56377FE-1929-7CB8-E197-DFA1ADABB8EE}"/>
              </a:ext>
            </a:extLst>
          </p:cNvPr>
          <p:cNvCxnSpPr>
            <a:cxnSpLocks/>
          </p:cNvCxnSpPr>
          <p:nvPr/>
        </p:nvCxnSpPr>
        <p:spPr bwMode="auto">
          <a:xfrm>
            <a:off x="4951104" y="2286909"/>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Straight Connector 21">
            <a:extLst>
              <a:ext uri="{FF2B5EF4-FFF2-40B4-BE49-F238E27FC236}">
                <a16:creationId xmlns:a16="http://schemas.microsoft.com/office/drawing/2014/main" id="{EED1322B-C125-6D26-4C2A-50C13023D929}"/>
              </a:ext>
            </a:extLst>
          </p:cNvPr>
          <p:cNvCxnSpPr>
            <a:cxnSpLocks/>
          </p:cNvCxnSpPr>
          <p:nvPr/>
        </p:nvCxnSpPr>
        <p:spPr bwMode="auto">
          <a:xfrm>
            <a:off x="6400800" y="2283224"/>
            <a:ext cx="0" cy="1895539"/>
          </a:xfrm>
          <a:prstGeom prst="line">
            <a:avLst/>
          </a:prstGeom>
          <a:solidFill>
            <a:schemeClr val="accent1"/>
          </a:solidFill>
          <a:ln w="47625" cap="flat" cmpd="sng" algn="ctr">
            <a:solidFill>
              <a:schemeClr val="tx1"/>
            </a:solidFill>
            <a:prstDash val="solid"/>
            <a:round/>
            <a:headEnd type="none" w="sm" len="sm"/>
            <a:tailEnd type="none" w="sm" len="sm"/>
          </a:ln>
          <a:effectLst/>
        </p:spPr>
      </p:cxnSp>
      <p:sp>
        <p:nvSpPr>
          <p:cNvPr id="23" name="TextBox 22">
            <a:extLst>
              <a:ext uri="{FF2B5EF4-FFF2-40B4-BE49-F238E27FC236}">
                <a16:creationId xmlns:a16="http://schemas.microsoft.com/office/drawing/2014/main" id="{41A13F78-8B0D-BED6-F89E-FDD428B56A36}"/>
              </a:ext>
            </a:extLst>
          </p:cNvPr>
          <p:cNvSpPr txBox="1"/>
          <p:nvPr/>
        </p:nvSpPr>
        <p:spPr>
          <a:xfrm>
            <a:off x="5750619" y="4410874"/>
            <a:ext cx="919362" cy="461665"/>
          </a:xfrm>
          <a:prstGeom prst="rect">
            <a:avLst/>
          </a:prstGeom>
          <a:noFill/>
        </p:spPr>
        <p:txBody>
          <a:bodyPr wrap="square" rtlCol="0">
            <a:spAutoFit/>
          </a:bodyPr>
          <a:lstStyle/>
          <a:p>
            <a:pPr algn="ctr"/>
            <a:r>
              <a:rPr lang="en-US" dirty="0"/>
              <a:t>FT </a:t>
            </a:r>
            <a:r>
              <a:rPr lang="en-US" dirty="0" err="1"/>
              <a:t>Reassoc</a:t>
            </a:r>
            <a:r>
              <a:rPr lang="en-US" dirty="0"/>
              <a:t> Req/Resp</a:t>
            </a:r>
          </a:p>
        </p:txBody>
      </p:sp>
      <p:sp>
        <p:nvSpPr>
          <p:cNvPr id="27" name="TextBox 26">
            <a:extLst>
              <a:ext uri="{FF2B5EF4-FFF2-40B4-BE49-F238E27FC236}">
                <a16:creationId xmlns:a16="http://schemas.microsoft.com/office/drawing/2014/main" id="{8FE262BE-7821-637D-DB54-55D4A434AC05}"/>
              </a:ext>
            </a:extLst>
          </p:cNvPr>
          <p:cNvSpPr txBox="1"/>
          <p:nvPr/>
        </p:nvSpPr>
        <p:spPr>
          <a:xfrm>
            <a:off x="4559549" y="1981202"/>
            <a:ext cx="565993" cy="276999"/>
          </a:xfrm>
          <a:prstGeom prst="rect">
            <a:avLst/>
          </a:prstGeom>
          <a:noFill/>
        </p:spPr>
        <p:txBody>
          <a:bodyPr wrap="square" rtlCol="0">
            <a:spAutoFit/>
          </a:bodyPr>
          <a:lstStyle/>
          <a:p>
            <a:r>
              <a:rPr lang="en-US" dirty="0"/>
              <a:t>4 </a:t>
            </a:r>
            <a:r>
              <a:rPr lang="en-US" dirty="0" err="1"/>
              <a:t>ms</a:t>
            </a:r>
            <a:endParaRPr lang="en-US" dirty="0"/>
          </a:p>
        </p:txBody>
      </p:sp>
      <p:sp>
        <p:nvSpPr>
          <p:cNvPr id="29" name="TextBox 28">
            <a:extLst>
              <a:ext uri="{FF2B5EF4-FFF2-40B4-BE49-F238E27FC236}">
                <a16:creationId xmlns:a16="http://schemas.microsoft.com/office/drawing/2014/main" id="{A75A779A-8F8F-1D54-6D85-35FC0758C01F}"/>
              </a:ext>
            </a:extLst>
          </p:cNvPr>
          <p:cNvSpPr txBox="1"/>
          <p:nvPr/>
        </p:nvSpPr>
        <p:spPr>
          <a:xfrm>
            <a:off x="5184626" y="1981201"/>
            <a:ext cx="565993" cy="276999"/>
          </a:xfrm>
          <a:prstGeom prst="rect">
            <a:avLst/>
          </a:prstGeom>
          <a:noFill/>
        </p:spPr>
        <p:txBody>
          <a:bodyPr wrap="square" rtlCol="0">
            <a:spAutoFit/>
          </a:bodyPr>
          <a:lstStyle/>
          <a:p>
            <a:r>
              <a:rPr lang="en-US" dirty="0"/>
              <a:t>15 </a:t>
            </a:r>
            <a:r>
              <a:rPr lang="en-US" dirty="0" err="1"/>
              <a:t>ms</a:t>
            </a:r>
            <a:endParaRPr lang="en-US" dirty="0"/>
          </a:p>
        </p:txBody>
      </p:sp>
      <p:sp>
        <p:nvSpPr>
          <p:cNvPr id="30" name="TextBox 29">
            <a:extLst>
              <a:ext uri="{FF2B5EF4-FFF2-40B4-BE49-F238E27FC236}">
                <a16:creationId xmlns:a16="http://schemas.microsoft.com/office/drawing/2014/main" id="{22538F34-0CF3-AB91-4480-86A05CC06BC6}"/>
              </a:ext>
            </a:extLst>
          </p:cNvPr>
          <p:cNvSpPr txBox="1"/>
          <p:nvPr/>
        </p:nvSpPr>
        <p:spPr>
          <a:xfrm>
            <a:off x="5943600" y="1981200"/>
            <a:ext cx="565993" cy="276999"/>
          </a:xfrm>
          <a:prstGeom prst="rect">
            <a:avLst/>
          </a:prstGeom>
          <a:noFill/>
        </p:spPr>
        <p:txBody>
          <a:bodyPr wrap="square" rtlCol="0">
            <a:spAutoFit/>
          </a:bodyPr>
          <a:lstStyle/>
          <a:p>
            <a:r>
              <a:rPr lang="en-US" dirty="0"/>
              <a:t>6 </a:t>
            </a:r>
            <a:r>
              <a:rPr lang="en-US" dirty="0" err="1"/>
              <a:t>ms</a:t>
            </a:r>
            <a:endParaRPr lang="en-US" dirty="0"/>
          </a:p>
        </p:txBody>
      </p:sp>
      <p:sp>
        <p:nvSpPr>
          <p:cNvPr id="32" name="Rectangle 31">
            <a:extLst>
              <a:ext uri="{FF2B5EF4-FFF2-40B4-BE49-F238E27FC236}">
                <a16:creationId xmlns:a16="http://schemas.microsoft.com/office/drawing/2014/main" id="{C8F3387F-E295-A2D3-A34A-5EEFC91EBAAE}"/>
              </a:ext>
            </a:extLst>
          </p:cNvPr>
          <p:cNvSpPr/>
          <p:nvPr/>
        </p:nvSpPr>
        <p:spPr bwMode="auto">
          <a:xfrm>
            <a:off x="1081726" y="2396007"/>
            <a:ext cx="158202" cy="1895513"/>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3" name="Right Arrow 32">
            <a:extLst>
              <a:ext uri="{FF2B5EF4-FFF2-40B4-BE49-F238E27FC236}">
                <a16:creationId xmlns:a16="http://schemas.microsoft.com/office/drawing/2014/main" id="{8C1CF628-799C-DCEE-6061-D18FE33CBA1E}"/>
              </a:ext>
            </a:extLst>
          </p:cNvPr>
          <p:cNvSpPr/>
          <p:nvPr/>
        </p:nvSpPr>
        <p:spPr>
          <a:xfrm>
            <a:off x="996877" y="3188499"/>
            <a:ext cx="5398930"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35" name="Rectangle 34">
            <a:extLst>
              <a:ext uri="{FF2B5EF4-FFF2-40B4-BE49-F238E27FC236}">
                <a16:creationId xmlns:a16="http://schemas.microsoft.com/office/drawing/2014/main" id="{A228ACBB-5434-4671-C067-6BB0407CDE6E}"/>
              </a:ext>
            </a:extLst>
          </p:cNvPr>
          <p:cNvSpPr/>
          <p:nvPr/>
        </p:nvSpPr>
        <p:spPr bwMode="auto">
          <a:xfrm>
            <a:off x="6727722" y="2283237"/>
            <a:ext cx="130278" cy="1099414"/>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9" name="TextBox 38">
            <a:extLst>
              <a:ext uri="{FF2B5EF4-FFF2-40B4-BE49-F238E27FC236}">
                <a16:creationId xmlns:a16="http://schemas.microsoft.com/office/drawing/2014/main" id="{39339039-CAD3-FDD1-09F6-B48687EE275F}"/>
              </a:ext>
            </a:extLst>
          </p:cNvPr>
          <p:cNvSpPr txBox="1"/>
          <p:nvPr/>
        </p:nvSpPr>
        <p:spPr>
          <a:xfrm>
            <a:off x="6477000" y="2696037"/>
            <a:ext cx="893502" cy="276999"/>
          </a:xfrm>
          <a:prstGeom prst="rect">
            <a:avLst/>
          </a:prstGeom>
          <a:noFill/>
        </p:spPr>
        <p:txBody>
          <a:bodyPr wrap="square" rtlCol="0">
            <a:spAutoFit/>
          </a:bodyPr>
          <a:lstStyle/>
          <a:p>
            <a:r>
              <a:rPr lang="en-US" dirty="0"/>
              <a:t>ADDBA</a:t>
            </a:r>
          </a:p>
        </p:txBody>
      </p:sp>
      <p:cxnSp>
        <p:nvCxnSpPr>
          <p:cNvPr id="45" name="Straight Arrow Connector 44">
            <a:extLst>
              <a:ext uri="{FF2B5EF4-FFF2-40B4-BE49-F238E27FC236}">
                <a16:creationId xmlns:a16="http://schemas.microsoft.com/office/drawing/2014/main" id="{ED34C4D7-D56D-4133-9EFE-B49BFE6E5D74}"/>
              </a:ext>
            </a:extLst>
          </p:cNvPr>
          <p:cNvCxnSpPr>
            <a:cxnSpLocks/>
          </p:cNvCxnSpPr>
          <p:nvPr/>
        </p:nvCxnSpPr>
        <p:spPr bwMode="auto">
          <a:xfrm>
            <a:off x="4959096" y="2220538"/>
            <a:ext cx="984504" cy="6395"/>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6" name="Straight Arrow Connector 45">
            <a:extLst>
              <a:ext uri="{FF2B5EF4-FFF2-40B4-BE49-F238E27FC236}">
                <a16:creationId xmlns:a16="http://schemas.microsoft.com/office/drawing/2014/main" id="{C9930A7E-8F6E-00CC-1B74-AF6F780AE3B9}"/>
              </a:ext>
            </a:extLst>
          </p:cNvPr>
          <p:cNvCxnSpPr>
            <a:cxnSpLocks/>
          </p:cNvCxnSpPr>
          <p:nvPr/>
        </p:nvCxnSpPr>
        <p:spPr bwMode="auto">
          <a:xfrm flipV="1">
            <a:off x="5943600" y="2226933"/>
            <a:ext cx="452207"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8" name="Straight Arrow Connector 47">
            <a:extLst>
              <a:ext uri="{FF2B5EF4-FFF2-40B4-BE49-F238E27FC236}">
                <a16:creationId xmlns:a16="http://schemas.microsoft.com/office/drawing/2014/main" id="{A1C42506-2348-878F-C06B-9923AA7BF7A6}"/>
              </a:ext>
            </a:extLst>
          </p:cNvPr>
          <p:cNvCxnSpPr>
            <a:cxnSpLocks/>
            <a:endCxn id="73" idx="1"/>
          </p:cNvCxnSpPr>
          <p:nvPr/>
        </p:nvCxnSpPr>
        <p:spPr bwMode="auto">
          <a:xfrm>
            <a:off x="6403613" y="2538351"/>
            <a:ext cx="454387" cy="4724"/>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57" name="Straight Connector 56">
            <a:extLst>
              <a:ext uri="{FF2B5EF4-FFF2-40B4-BE49-F238E27FC236}">
                <a16:creationId xmlns:a16="http://schemas.microsoft.com/office/drawing/2014/main" id="{76B962D8-AADC-0434-56DA-9004194F7B8E}"/>
              </a:ext>
            </a:extLst>
          </p:cNvPr>
          <p:cNvCxnSpPr>
            <a:cxnSpLocks/>
          </p:cNvCxnSpPr>
          <p:nvPr/>
        </p:nvCxnSpPr>
        <p:spPr bwMode="auto">
          <a:xfrm>
            <a:off x="5943600" y="2283224"/>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9" name="Straight Arrow Connector 68">
            <a:extLst>
              <a:ext uri="{FF2B5EF4-FFF2-40B4-BE49-F238E27FC236}">
                <a16:creationId xmlns:a16="http://schemas.microsoft.com/office/drawing/2014/main" id="{2FC27E00-2AEA-2689-BFF0-EF8BD49B0F85}"/>
              </a:ext>
            </a:extLst>
          </p:cNvPr>
          <p:cNvCxnSpPr>
            <a:cxnSpLocks/>
          </p:cNvCxnSpPr>
          <p:nvPr/>
        </p:nvCxnSpPr>
        <p:spPr bwMode="auto">
          <a:xfrm>
            <a:off x="4646304" y="2220406"/>
            <a:ext cx="310896"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72" name="Right Arrow 71">
            <a:extLst>
              <a:ext uri="{FF2B5EF4-FFF2-40B4-BE49-F238E27FC236}">
                <a16:creationId xmlns:a16="http://schemas.microsoft.com/office/drawing/2014/main" id="{000D995F-6EF8-B042-95EE-666C3672D47F}"/>
              </a:ext>
            </a:extLst>
          </p:cNvPr>
          <p:cNvSpPr/>
          <p:nvPr/>
        </p:nvSpPr>
        <p:spPr>
          <a:xfrm>
            <a:off x="6858001" y="2857588"/>
            <a:ext cx="1581678"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3" name="Right Arrow 72">
            <a:extLst>
              <a:ext uri="{FF2B5EF4-FFF2-40B4-BE49-F238E27FC236}">
                <a16:creationId xmlns:a16="http://schemas.microsoft.com/office/drawing/2014/main" id="{67DC763E-72C6-FD7A-14BF-1E3DA0195977}"/>
              </a:ext>
            </a:extLst>
          </p:cNvPr>
          <p:cNvSpPr/>
          <p:nvPr/>
        </p:nvSpPr>
        <p:spPr>
          <a:xfrm>
            <a:off x="6858000" y="2247768"/>
            <a:ext cx="1581678"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BA7C927A-3F2B-EE54-F28E-4C3A8718A376}"/>
              </a:ext>
            </a:extLst>
          </p:cNvPr>
          <p:cNvSpPr txBox="1"/>
          <p:nvPr/>
        </p:nvSpPr>
        <p:spPr>
          <a:xfrm>
            <a:off x="841189" y="2971151"/>
            <a:ext cx="893502" cy="276999"/>
          </a:xfrm>
          <a:prstGeom prst="rect">
            <a:avLst/>
          </a:prstGeom>
          <a:noFill/>
        </p:spPr>
        <p:txBody>
          <a:bodyPr wrap="square" rtlCol="0">
            <a:spAutoFit/>
          </a:bodyPr>
          <a:lstStyle/>
          <a:p>
            <a:r>
              <a:rPr lang="en-US" dirty="0"/>
              <a:t>Probes</a:t>
            </a:r>
          </a:p>
        </p:txBody>
      </p:sp>
      <p:sp>
        <p:nvSpPr>
          <p:cNvPr id="76" name="Left Bracket 75">
            <a:extLst>
              <a:ext uri="{FF2B5EF4-FFF2-40B4-BE49-F238E27FC236}">
                <a16:creationId xmlns:a16="http://schemas.microsoft.com/office/drawing/2014/main" id="{4DDFBA50-816C-AEF5-26C3-49A0D9B9BCE1}"/>
              </a:ext>
            </a:extLst>
          </p:cNvPr>
          <p:cNvSpPr/>
          <p:nvPr/>
        </p:nvSpPr>
        <p:spPr bwMode="auto">
          <a:xfrm rot="16200000">
            <a:off x="4770554" y="4255002"/>
            <a:ext cx="54864" cy="303364"/>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7" name="Left Bracket 76">
            <a:extLst>
              <a:ext uri="{FF2B5EF4-FFF2-40B4-BE49-F238E27FC236}">
                <a16:creationId xmlns:a16="http://schemas.microsoft.com/office/drawing/2014/main" id="{54EA78F4-9CBF-0CC9-5A51-BBB1E3AAD9B6}"/>
              </a:ext>
            </a:extLst>
          </p:cNvPr>
          <p:cNvSpPr/>
          <p:nvPr/>
        </p:nvSpPr>
        <p:spPr bwMode="auto">
          <a:xfrm rot="16200000">
            <a:off x="6136513" y="4169601"/>
            <a:ext cx="71377" cy="457199"/>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8" name="TextBox 77">
            <a:extLst>
              <a:ext uri="{FF2B5EF4-FFF2-40B4-BE49-F238E27FC236}">
                <a16:creationId xmlns:a16="http://schemas.microsoft.com/office/drawing/2014/main" id="{A78D00BD-0A5C-FF8C-EAAB-CAF4E27776C5}"/>
              </a:ext>
            </a:extLst>
          </p:cNvPr>
          <p:cNvSpPr txBox="1"/>
          <p:nvPr/>
        </p:nvSpPr>
        <p:spPr>
          <a:xfrm>
            <a:off x="1953446" y="3312067"/>
            <a:ext cx="590679" cy="338554"/>
          </a:xfrm>
          <a:prstGeom prst="rect">
            <a:avLst/>
          </a:prstGeom>
          <a:noFill/>
        </p:spPr>
        <p:txBody>
          <a:bodyPr wrap="square" rtlCol="0">
            <a:spAutoFit/>
          </a:bodyPr>
          <a:lstStyle/>
          <a:p>
            <a:r>
              <a:rPr lang="en-US" sz="1600" dirty="0"/>
              <a:t>UL</a:t>
            </a:r>
          </a:p>
        </p:txBody>
      </p:sp>
      <p:sp>
        <p:nvSpPr>
          <p:cNvPr id="16" name="Right Arrow 15">
            <a:extLst>
              <a:ext uri="{FF2B5EF4-FFF2-40B4-BE49-F238E27FC236}">
                <a16:creationId xmlns:a16="http://schemas.microsoft.com/office/drawing/2014/main" id="{26F2048E-C3B7-9C59-901A-9AE92B6965B3}"/>
              </a:ext>
            </a:extLst>
          </p:cNvPr>
          <p:cNvSpPr/>
          <p:nvPr/>
        </p:nvSpPr>
        <p:spPr>
          <a:xfrm>
            <a:off x="990777" y="3698835"/>
            <a:ext cx="4892040"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9" name="TextBox 78">
            <a:extLst>
              <a:ext uri="{FF2B5EF4-FFF2-40B4-BE49-F238E27FC236}">
                <a16:creationId xmlns:a16="http://schemas.microsoft.com/office/drawing/2014/main" id="{8DF53A51-C860-87DF-8E14-E91BB2D58287}"/>
              </a:ext>
            </a:extLst>
          </p:cNvPr>
          <p:cNvSpPr txBox="1"/>
          <p:nvPr/>
        </p:nvSpPr>
        <p:spPr>
          <a:xfrm>
            <a:off x="3018160" y="3830431"/>
            <a:ext cx="590679" cy="338554"/>
          </a:xfrm>
          <a:prstGeom prst="rect">
            <a:avLst/>
          </a:prstGeom>
          <a:noFill/>
        </p:spPr>
        <p:txBody>
          <a:bodyPr wrap="square" rtlCol="0">
            <a:spAutoFit/>
          </a:bodyPr>
          <a:lstStyle/>
          <a:p>
            <a:r>
              <a:rPr lang="en-US" sz="1600" dirty="0"/>
              <a:t>DL</a:t>
            </a:r>
          </a:p>
        </p:txBody>
      </p:sp>
      <p:sp>
        <p:nvSpPr>
          <p:cNvPr id="80" name="TextBox 79">
            <a:extLst>
              <a:ext uri="{FF2B5EF4-FFF2-40B4-BE49-F238E27FC236}">
                <a16:creationId xmlns:a16="http://schemas.microsoft.com/office/drawing/2014/main" id="{522369E2-A647-4D8A-EA60-C88F33835825}"/>
              </a:ext>
            </a:extLst>
          </p:cNvPr>
          <p:cNvSpPr txBox="1"/>
          <p:nvPr/>
        </p:nvSpPr>
        <p:spPr>
          <a:xfrm>
            <a:off x="7465629" y="2996336"/>
            <a:ext cx="590679" cy="338554"/>
          </a:xfrm>
          <a:prstGeom prst="rect">
            <a:avLst/>
          </a:prstGeom>
          <a:noFill/>
        </p:spPr>
        <p:txBody>
          <a:bodyPr wrap="square" rtlCol="0">
            <a:spAutoFit/>
          </a:bodyPr>
          <a:lstStyle/>
          <a:p>
            <a:r>
              <a:rPr lang="en-US" sz="1600" dirty="0"/>
              <a:t>UL</a:t>
            </a:r>
          </a:p>
        </p:txBody>
      </p:sp>
      <p:sp>
        <p:nvSpPr>
          <p:cNvPr id="81" name="TextBox 80">
            <a:extLst>
              <a:ext uri="{FF2B5EF4-FFF2-40B4-BE49-F238E27FC236}">
                <a16:creationId xmlns:a16="http://schemas.microsoft.com/office/drawing/2014/main" id="{F274F15B-665E-A1C1-43BE-2B964D026AA6}"/>
              </a:ext>
            </a:extLst>
          </p:cNvPr>
          <p:cNvSpPr txBox="1"/>
          <p:nvPr/>
        </p:nvSpPr>
        <p:spPr>
          <a:xfrm>
            <a:off x="7567378" y="2369074"/>
            <a:ext cx="590679" cy="338554"/>
          </a:xfrm>
          <a:prstGeom prst="rect">
            <a:avLst/>
          </a:prstGeom>
          <a:noFill/>
        </p:spPr>
        <p:txBody>
          <a:bodyPr wrap="square" rtlCol="0">
            <a:spAutoFit/>
          </a:bodyPr>
          <a:lstStyle/>
          <a:p>
            <a:r>
              <a:rPr lang="en-US" sz="1600" dirty="0"/>
              <a:t>DL</a:t>
            </a:r>
          </a:p>
        </p:txBody>
      </p:sp>
      <p:sp>
        <p:nvSpPr>
          <p:cNvPr id="88" name="TextBox 87">
            <a:extLst>
              <a:ext uri="{FF2B5EF4-FFF2-40B4-BE49-F238E27FC236}">
                <a16:creationId xmlns:a16="http://schemas.microsoft.com/office/drawing/2014/main" id="{4E4AD12C-8B84-DCB9-C4A8-30BD99137E53}"/>
              </a:ext>
            </a:extLst>
          </p:cNvPr>
          <p:cNvSpPr txBox="1"/>
          <p:nvPr/>
        </p:nvSpPr>
        <p:spPr>
          <a:xfrm>
            <a:off x="6410703" y="2928635"/>
            <a:ext cx="565993" cy="276999"/>
          </a:xfrm>
          <a:prstGeom prst="rect">
            <a:avLst/>
          </a:prstGeom>
          <a:noFill/>
        </p:spPr>
        <p:txBody>
          <a:bodyPr wrap="square" rtlCol="0">
            <a:spAutoFit/>
          </a:bodyPr>
          <a:lstStyle/>
          <a:p>
            <a:r>
              <a:rPr lang="en-US" dirty="0"/>
              <a:t>7 </a:t>
            </a:r>
            <a:r>
              <a:rPr lang="en-US" dirty="0" err="1"/>
              <a:t>ms</a:t>
            </a:r>
            <a:endParaRPr lang="en-US" dirty="0"/>
          </a:p>
        </p:txBody>
      </p:sp>
      <p:cxnSp>
        <p:nvCxnSpPr>
          <p:cNvPr id="89" name="Straight Arrow Connector 88">
            <a:extLst>
              <a:ext uri="{FF2B5EF4-FFF2-40B4-BE49-F238E27FC236}">
                <a16:creationId xmlns:a16="http://schemas.microsoft.com/office/drawing/2014/main" id="{9B572D65-B1CD-EF3F-728A-5432143E3C15}"/>
              </a:ext>
            </a:extLst>
          </p:cNvPr>
          <p:cNvCxnSpPr>
            <a:cxnSpLocks/>
            <a:endCxn id="72" idx="1"/>
          </p:cNvCxnSpPr>
          <p:nvPr/>
        </p:nvCxnSpPr>
        <p:spPr bwMode="auto">
          <a:xfrm>
            <a:off x="6405793" y="3152895"/>
            <a:ext cx="452208"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92" name="TextBox 91">
            <a:extLst>
              <a:ext uri="{FF2B5EF4-FFF2-40B4-BE49-F238E27FC236}">
                <a16:creationId xmlns:a16="http://schemas.microsoft.com/office/drawing/2014/main" id="{D3A4CCED-1061-FB8A-9CEE-BB3B71E7342D}"/>
              </a:ext>
            </a:extLst>
          </p:cNvPr>
          <p:cNvSpPr txBox="1"/>
          <p:nvPr/>
        </p:nvSpPr>
        <p:spPr>
          <a:xfrm>
            <a:off x="6416237" y="2306561"/>
            <a:ext cx="565993" cy="276999"/>
          </a:xfrm>
          <a:prstGeom prst="rect">
            <a:avLst/>
          </a:prstGeom>
          <a:noFill/>
        </p:spPr>
        <p:txBody>
          <a:bodyPr wrap="square" rtlCol="0">
            <a:spAutoFit/>
          </a:bodyPr>
          <a:lstStyle/>
          <a:p>
            <a:r>
              <a:rPr lang="en-US" dirty="0"/>
              <a:t>6 </a:t>
            </a:r>
            <a:r>
              <a:rPr lang="en-US" dirty="0" err="1"/>
              <a:t>ms</a:t>
            </a:r>
            <a:endParaRPr lang="en-US" dirty="0"/>
          </a:p>
        </p:txBody>
      </p:sp>
      <p:cxnSp>
        <p:nvCxnSpPr>
          <p:cNvPr id="31" name="Straight Arrow Connector 30">
            <a:extLst>
              <a:ext uri="{FF2B5EF4-FFF2-40B4-BE49-F238E27FC236}">
                <a16:creationId xmlns:a16="http://schemas.microsoft.com/office/drawing/2014/main" id="{4B13A63D-E598-5E7A-05F4-67B754F10F01}"/>
              </a:ext>
            </a:extLst>
          </p:cNvPr>
          <p:cNvCxnSpPr>
            <a:cxnSpLocks/>
          </p:cNvCxnSpPr>
          <p:nvPr/>
        </p:nvCxnSpPr>
        <p:spPr bwMode="auto">
          <a:xfrm flipV="1">
            <a:off x="5848331" y="4028706"/>
            <a:ext cx="118872"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56" name="TextBox 55">
            <a:extLst>
              <a:ext uri="{FF2B5EF4-FFF2-40B4-BE49-F238E27FC236}">
                <a16:creationId xmlns:a16="http://schemas.microsoft.com/office/drawing/2014/main" id="{C44D298A-EF5A-CECD-6951-FB0982EF99D2}"/>
              </a:ext>
            </a:extLst>
          </p:cNvPr>
          <p:cNvSpPr txBox="1"/>
          <p:nvPr/>
        </p:nvSpPr>
        <p:spPr>
          <a:xfrm>
            <a:off x="5664624" y="3776916"/>
            <a:ext cx="774193" cy="276999"/>
          </a:xfrm>
          <a:prstGeom prst="rect">
            <a:avLst/>
          </a:prstGeom>
          <a:noFill/>
        </p:spPr>
        <p:txBody>
          <a:bodyPr wrap="square" rtlCol="0">
            <a:spAutoFit/>
          </a:bodyPr>
          <a:lstStyle/>
          <a:p>
            <a:r>
              <a:rPr lang="en-US" dirty="0"/>
              <a:t>1 </a:t>
            </a:r>
            <a:r>
              <a:rPr lang="en-US" dirty="0" err="1"/>
              <a:t>ms</a:t>
            </a:r>
            <a:endParaRPr lang="en-US" dirty="0"/>
          </a:p>
        </p:txBody>
      </p:sp>
      <p:sp>
        <p:nvSpPr>
          <p:cNvPr id="38" name="TextBox 37">
            <a:extLst>
              <a:ext uri="{FF2B5EF4-FFF2-40B4-BE49-F238E27FC236}">
                <a16:creationId xmlns:a16="http://schemas.microsoft.com/office/drawing/2014/main" id="{F97885D2-3E20-9799-E478-7C29EB548B49}"/>
              </a:ext>
            </a:extLst>
          </p:cNvPr>
          <p:cNvSpPr txBox="1"/>
          <p:nvPr/>
        </p:nvSpPr>
        <p:spPr>
          <a:xfrm>
            <a:off x="646978" y="6172556"/>
            <a:ext cx="8061499" cy="276999"/>
          </a:xfrm>
          <a:prstGeom prst="rect">
            <a:avLst/>
          </a:prstGeom>
          <a:noFill/>
        </p:spPr>
        <p:txBody>
          <a:bodyPr wrap="square" rtlCol="0">
            <a:spAutoFit/>
          </a:bodyPr>
          <a:lstStyle/>
          <a:p>
            <a:r>
              <a:rPr lang="en-US" dirty="0"/>
              <a:t>Note: Data paths are only shown if the Tx frames captured by sniffer are </a:t>
            </a:r>
            <a:r>
              <a:rPr lang="en-US" dirty="0" err="1"/>
              <a:t>ACK’d</a:t>
            </a:r>
            <a:r>
              <a:rPr lang="en-US" dirty="0"/>
              <a:t> by receiver and appear in Rx interface capture</a:t>
            </a:r>
          </a:p>
        </p:txBody>
      </p:sp>
      <p:sp>
        <p:nvSpPr>
          <p:cNvPr id="40" name="Content Placeholder 2">
            <a:extLst>
              <a:ext uri="{FF2B5EF4-FFF2-40B4-BE49-F238E27FC236}">
                <a16:creationId xmlns:a16="http://schemas.microsoft.com/office/drawing/2014/main" id="{31F1F687-4264-5657-A96D-823947F775E4}"/>
              </a:ext>
            </a:extLst>
          </p:cNvPr>
          <p:cNvSpPr txBox="1">
            <a:spLocks/>
          </p:cNvSpPr>
          <p:nvPr/>
        </p:nvSpPr>
        <p:spPr bwMode="auto">
          <a:xfrm>
            <a:off x="440455" y="5341033"/>
            <a:ext cx="8307393" cy="81091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400" b="0" kern="0" dirty="0"/>
              <a:t>Note: In this supplicant-triggered case, Target AP’s channel is not specified in roam trigger; STA does full scan prior to roam decision</a:t>
            </a:r>
            <a:endParaRPr lang="en-US" sz="800" kern="0" dirty="0"/>
          </a:p>
          <a:p>
            <a:pPr lvl="1"/>
            <a:endParaRPr lang="en-US" sz="1100" b="0" kern="0" dirty="0"/>
          </a:p>
        </p:txBody>
      </p:sp>
      <p:sp>
        <p:nvSpPr>
          <p:cNvPr id="7" name="TextBox 6">
            <a:extLst>
              <a:ext uri="{FF2B5EF4-FFF2-40B4-BE49-F238E27FC236}">
                <a16:creationId xmlns:a16="http://schemas.microsoft.com/office/drawing/2014/main" id="{FBF0D340-6110-5E13-47E2-1B623696225F}"/>
              </a:ext>
            </a:extLst>
          </p:cNvPr>
          <p:cNvSpPr txBox="1"/>
          <p:nvPr/>
        </p:nvSpPr>
        <p:spPr>
          <a:xfrm>
            <a:off x="1943526" y="2968034"/>
            <a:ext cx="2245578" cy="276999"/>
          </a:xfrm>
          <a:prstGeom prst="rect">
            <a:avLst/>
          </a:prstGeom>
          <a:noFill/>
        </p:spPr>
        <p:txBody>
          <a:bodyPr wrap="square" rtlCol="0">
            <a:spAutoFit/>
          </a:bodyPr>
          <a:lstStyle/>
          <a:p>
            <a:r>
              <a:rPr lang="en-US" dirty="0"/>
              <a:t>(off-channel probes – 100+ </a:t>
            </a:r>
            <a:r>
              <a:rPr lang="en-US" dirty="0" err="1"/>
              <a:t>ms</a:t>
            </a:r>
            <a:r>
              <a:rPr lang="en-US" dirty="0"/>
              <a:t>)</a:t>
            </a:r>
          </a:p>
        </p:txBody>
      </p:sp>
    </p:spTree>
    <p:extLst>
      <p:ext uri="{BB962C8B-B14F-4D97-AF65-F5344CB8AC3E}">
        <p14:creationId xmlns:p14="http://schemas.microsoft.com/office/powerpoint/2010/main" val="1125600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Baseline roam characteristics and performance</a:t>
            </a:r>
            <a:br>
              <a:rPr lang="en-US" dirty="0"/>
            </a:br>
            <a:r>
              <a:rPr lang="en-US" sz="2400" dirty="0"/>
              <a:t>Performance of existing baseline implementations (5)</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32</a:t>
            </a:fld>
            <a:endParaRPr lang="en-US"/>
          </a:p>
        </p:txBody>
      </p:sp>
      <p:sp>
        <p:nvSpPr>
          <p:cNvPr id="42" name="Content Placeholder 2">
            <a:extLst>
              <a:ext uri="{FF2B5EF4-FFF2-40B4-BE49-F238E27FC236}">
                <a16:creationId xmlns:a16="http://schemas.microsoft.com/office/drawing/2014/main" id="{5D26B39D-870B-D1FA-BDB3-4B9FD54C3002}"/>
              </a:ext>
            </a:extLst>
          </p:cNvPr>
          <p:cNvSpPr txBox="1">
            <a:spLocks/>
          </p:cNvSpPr>
          <p:nvPr/>
        </p:nvSpPr>
        <p:spPr bwMode="auto">
          <a:xfrm>
            <a:off x="152399" y="1143000"/>
            <a:ext cx="8991601" cy="425034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None/>
            </a:pPr>
            <a:endParaRPr lang="en-US" sz="1800" kern="0" dirty="0"/>
          </a:p>
          <a:p>
            <a:r>
              <a:rPr lang="en-US" sz="1800" b="0" kern="0" dirty="0"/>
              <a:t>Observations from experimental results with existing commercial implementations:</a:t>
            </a:r>
          </a:p>
          <a:p>
            <a:pPr lvl="1"/>
            <a:r>
              <a:rPr lang="en-US" sz="1400" kern="0" dirty="0"/>
              <a:t>Connectivity outage during roam broadly consistent with results in literature, e.g. 40-70 </a:t>
            </a:r>
            <a:r>
              <a:rPr lang="en-US" sz="1400" kern="0" dirty="0" err="1"/>
              <a:t>ms</a:t>
            </a:r>
            <a:r>
              <a:rPr lang="en-US" sz="1400" kern="0" dirty="0"/>
              <a:t> (e.g. [3], [4])</a:t>
            </a:r>
            <a:endParaRPr lang="en-US" sz="600" kern="0" dirty="0"/>
          </a:p>
          <a:p>
            <a:pPr lvl="1"/>
            <a:r>
              <a:rPr lang="en-US" sz="1400" kern="0" dirty="0"/>
              <a:t>The time for STA (host) to make roam decision based on BTM Request is significant, but not in the critical path</a:t>
            </a:r>
          </a:p>
          <a:p>
            <a:pPr lvl="1"/>
            <a:r>
              <a:rPr lang="en-US" sz="1400" kern="0" dirty="0"/>
              <a:t>Uplink traffic stops several 10s of </a:t>
            </a:r>
            <a:r>
              <a:rPr lang="en-US" sz="1400" kern="0" dirty="0" err="1"/>
              <a:t>ms</a:t>
            </a:r>
            <a:r>
              <a:rPr lang="en-US" sz="1400" kern="0" dirty="0"/>
              <a:t> before FT </a:t>
            </a:r>
            <a:r>
              <a:rPr lang="en-US" sz="1400" kern="0" dirty="0" err="1"/>
              <a:t>Reassoc</a:t>
            </a:r>
            <a:r>
              <a:rPr lang="en-US" sz="1400" kern="0" dirty="0"/>
              <a:t> exchange</a:t>
            </a:r>
          </a:p>
          <a:p>
            <a:pPr lvl="2"/>
            <a:r>
              <a:rPr lang="en-US" kern="0" dirty="0"/>
              <a:t>This is because typical STA drivers/supplicants suspend data path with Serving AP (e.g. suspend Tx FIFO, clear A2 Rx filter, block 1X controlled port, and/or delete PTK), during process of authenticating/reassociating with the Target AP</a:t>
            </a:r>
          </a:p>
          <a:p>
            <a:pPr lvl="3"/>
            <a:r>
              <a:rPr lang="en-US" sz="1100" kern="0" dirty="0"/>
              <a:t>This is not required by the standard – see Annex 6</a:t>
            </a:r>
          </a:p>
          <a:p>
            <a:pPr lvl="1"/>
            <a:r>
              <a:rPr lang="en-US" sz="1400" kern="0" dirty="0"/>
              <a:t>As expected, Serving AP maintains PTK (and active interface) until (after) the roam is complete</a:t>
            </a:r>
          </a:p>
          <a:p>
            <a:pPr lvl="1"/>
            <a:r>
              <a:rPr lang="en-US" sz="1400" kern="0" dirty="0"/>
              <a:t>Traffic with target AP does not begin until ADDBA exchanges are complete, however ADDBA signaling overhead per-se does not dominate the delay (from </a:t>
            </a:r>
            <a:r>
              <a:rPr lang="en-US" sz="1400" kern="0" dirty="0" err="1"/>
              <a:t>Reassoc</a:t>
            </a:r>
            <a:r>
              <a:rPr lang="en-US" sz="1400" kern="0" dirty="0"/>
              <a:t> Resp until first data frames)</a:t>
            </a:r>
          </a:p>
          <a:p>
            <a:pPr lvl="2"/>
            <a:r>
              <a:rPr lang="en-US" kern="0" dirty="0"/>
              <a:t>Note – the time taken for host to install key in driver/hardware can be significant. Some host implementations attempt to install the key as soon as FT Authentication is complete (i.e. prior to reassociation), but this is not supported by many existing drivers (e.g. see open-source examples below of host FT key installation functions)</a:t>
            </a:r>
          </a:p>
          <a:p>
            <a:pPr lvl="1"/>
            <a:r>
              <a:rPr lang="en-US" sz="1400" kern="0" dirty="0"/>
              <a:t>With minor STA-side optimizations, outage is reduced to ~12 </a:t>
            </a:r>
            <a:r>
              <a:rPr lang="en-US" sz="1400" kern="0" dirty="0" err="1"/>
              <a:t>ms</a:t>
            </a:r>
            <a:endParaRPr lang="en-US" sz="1400" kern="0" dirty="0"/>
          </a:p>
        </p:txBody>
      </p:sp>
      <p:pic>
        <p:nvPicPr>
          <p:cNvPr id="34" name="Picture 33" descr="A screenshot of a computer&#10;&#10;Description automatically generated">
            <a:extLst>
              <a:ext uri="{FF2B5EF4-FFF2-40B4-BE49-F238E27FC236}">
                <a16:creationId xmlns:a16="http://schemas.microsoft.com/office/drawing/2014/main" id="{7D71D56C-FD1B-9D58-A7EB-3A3388F7B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111" y="5415620"/>
            <a:ext cx="2742228" cy="826702"/>
          </a:xfrm>
          <a:prstGeom prst="rect">
            <a:avLst/>
          </a:prstGeom>
        </p:spPr>
      </p:pic>
      <p:pic>
        <p:nvPicPr>
          <p:cNvPr id="37" name="Picture 36" descr="A screen shot of a computer program&#10;&#10;Description automatically generated">
            <a:extLst>
              <a:ext uri="{FF2B5EF4-FFF2-40B4-BE49-F238E27FC236}">
                <a16:creationId xmlns:a16="http://schemas.microsoft.com/office/drawing/2014/main" id="{1766FC9B-B1DF-88EA-FD62-41EAFA96E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5408225"/>
            <a:ext cx="2143125" cy="835684"/>
          </a:xfrm>
          <a:prstGeom prst="rect">
            <a:avLst/>
          </a:prstGeom>
        </p:spPr>
      </p:pic>
      <p:sp>
        <p:nvSpPr>
          <p:cNvPr id="41" name="TextBox 40">
            <a:extLst>
              <a:ext uri="{FF2B5EF4-FFF2-40B4-BE49-F238E27FC236}">
                <a16:creationId xmlns:a16="http://schemas.microsoft.com/office/drawing/2014/main" id="{CC69942E-07FE-DF0E-AA05-81A7880F1523}"/>
              </a:ext>
            </a:extLst>
          </p:cNvPr>
          <p:cNvSpPr txBox="1"/>
          <p:nvPr/>
        </p:nvSpPr>
        <p:spPr>
          <a:xfrm>
            <a:off x="4226177" y="5200750"/>
            <a:ext cx="1280095" cy="276999"/>
          </a:xfrm>
          <a:prstGeom prst="rect">
            <a:avLst/>
          </a:prstGeom>
          <a:noFill/>
        </p:spPr>
        <p:txBody>
          <a:bodyPr wrap="square" rtlCol="0">
            <a:spAutoFit/>
          </a:bodyPr>
          <a:lstStyle/>
          <a:p>
            <a:pPr algn="ctr"/>
            <a:r>
              <a:rPr lang="en-US" dirty="0" err="1"/>
              <a:t>hostapd</a:t>
            </a:r>
            <a:endParaRPr lang="en-US" dirty="0"/>
          </a:p>
        </p:txBody>
      </p:sp>
      <p:sp>
        <p:nvSpPr>
          <p:cNvPr id="51" name="TextBox 50">
            <a:extLst>
              <a:ext uri="{FF2B5EF4-FFF2-40B4-BE49-F238E27FC236}">
                <a16:creationId xmlns:a16="http://schemas.microsoft.com/office/drawing/2014/main" id="{EFDC9D4B-66D6-FCA6-B80B-DF6F38EA628C}"/>
              </a:ext>
            </a:extLst>
          </p:cNvPr>
          <p:cNvSpPr txBox="1"/>
          <p:nvPr/>
        </p:nvSpPr>
        <p:spPr>
          <a:xfrm>
            <a:off x="6832314" y="5181600"/>
            <a:ext cx="1280095" cy="276999"/>
          </a:xfrm>
          <a:prstGeom prst="rect">
            <a:avLst/>
          </a:prstGeom>
          <a:noFill/>
        </p:spPr>
        <p:txBody>
          <a:bodyPr wrap="square" rtlCol="0">
            <a:spAutoFit/>
          </a:bodyPr>
          <a:lstStyle/>
          <a:p>
            <a:pPr algn="ctr"/>
            <a:r>
              <a:rPr lang="en-US" dirty="0" err="1"/>
              <a:t>wpa_supplicant</a:t>
            </a:r>
            <a:endParaRPr lang="en-US" dirty="0"/>
          </a:p>
        </p:txBody>
      </p:sp>
    </p:spTree>
    <p:extLst>
      <p:ext uri="{BB962C8B-B14F-4D97-AF65-F5344CB8AC3E}">
        <p14:creationId xmlns:p14="http://schemas.microsoft.com/office/powerpoint/2010/main" val="199553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33</a:t>
            </a:fld>
            <a:endParaRPr lang="en-US"/>
          </a:p>
        </p:txBody>
      </p:sp>
      <p:sp>
        <p:nvSpPr>
          <p:cNvPr id="11" name="Content Placeholder 2">
            <a:extLst>
              <a:ext uri="{FF2B5EF4-FFF2-40B4-BE49-F238E27FC236}">
                <a16:creationId xmlns:a16="http://schemas.microsoft.com/office/drawing/2014/main" id="{18271A3E-2344-6403-3912-20E312D3087E}"/>
              </a:ext>
            </a:extLst>
          </p:cNvPr>
          <p:cNvSpPr>
            <a:spLocks noGrp="1"/>
          </p:cNvSpPr>
          <p:nvPr>
            <p:ph idx="1"/>
          </p:nvPr>
        </p:nvSpPr>
        <p:spPr>
          <a:xfrm>
            <a:off x="76200" y="1371600"/>
            <a:ext cx="9067800" cy="4876800"/>
          </a:xfrm>
        </p:spPr>
        <p:txBody>
          <a:bodyPr/>
          <a:lstStyle/>
          <a:p>
            <a:r>
              <a:rPr lang="en-US" sz="1600" b="0" dirty="0"/>
              <a:t>Well-implemented b</a:t>
            </a:r>
            <a:r>
              <a:rPr lang="en-US" sz="1600" b="0" kern="0" dirty="0"/>
              <a:t>aseline (FT) procedures achieve “seamless” roaming in many cases</a:t>
            </a:r>
          </a:p>
          <a:p>
            <a:r>
              <a:rPr lang="en-US" sz="1600" b="0" kern="0" dirty="0"/>
              <a:t>At least when </a:t>
            </a:r>
            <a:r>
              <a:rPr lang="en-US" sz="1600" b="0" dirty="0"/>
              <a:t>targeting “mainstream” network deployments, there seems no need to define new entities in the network architecture</a:t>
            </a:r>
          </a:p>
          <a:p>
            <a:pPr lvl="1"/>
            <a:r>
              <a:rPr lang="en-US" sz="1400" b="0" dirty="0"/>
              <a:t>Logical entities should map to ty</a:t>
            </a:r>
            <a:r>
              <a:rPr lang="en-US" sz="1400" dirty="0"/>
              <a:t>pical physical entities where possible, so the standard defines clean interfaces between implementations that comprise the network</a:t>
            </a:r>
          </a:p>
          <a:p>
            <a:pPr lvl="1"/>
            <a:r>
              <a:rPr lang="en-US" sz="1400" b="0" kern="0" dirty="0"/>
              <a:t>e.g.</a:t>
            </a:r>
            <a:r>
              <a:rPr lang="en-US" sz="1400" dirty="0"/>
              <a:t> should assume each AP MLD has its own MAC SAP that independently connects to the DS, so independent control of the 802.1X port at each MAC SAP is needed</a:t>
            </a:r>
            <a:endParaRPr lang="en-US" sz="1400" b="0" kern="0" dirty="0"/>
          </a:p>
          <a:p>
            <a:r>
              <a:rPr lang="en-US" sz="1600" b="0" dirty="0"/>
              <a:t>The emphasis of UHR work should focus on enhanced roaming triggers (see Annex 1) and enhanced reassociation procedures (also see Annex 5)</a:t>
            </a:r>
            <a:endParaRPr lang="en-US" sz="1600" b="0" kern="0" dirty="0"/>
          </a:p>
          <a:p>
            <a:pPr lvl="1"/>
            <a:r>
              <a:rPr lang="en-US" sz="1400" b="0" kern="0" dirty="0"/>
              <a:t>e.g. to avoid ADDBA setup delay, optimize DS mapping and enable zero-packet loss roaming</a:t>
            </a:r>
          </a:p>
          <a:p>
            <a:pPr lvl="1"/>
            <a:r>
              <a:rPr lang="en-US" sz="1400" dirty="0"/>
              <a:t>Reassociation per-se does not imply any impact on roam performance</a:t>
            </a:r>
            <a:endParaRPr lang="en-US" sz="1800" b="0" dirty="0"/>
          </a:p>
          <a:p>
            <a:r>
              <a:rPr lang="en-US" sz="1600" b="0" dirty="0"/>
              <a:t>Support for context transfer can be added to baseline reassociation procedures with simple changes</a:t>
            </a:r>
          </a:p>
          <a:p>
            <a:pPr lvl="1"/>
            <a:r>
              <a:rPr lang="en-US" sz="1400" dirty="0"/>
              <a:t>i.e. in 11.3.5.4, the list of “states, agreements, and allocations [that] shall be deleted or reset to initial values” would be modified such that parameters exchanged in the context exchange would instead be maintained</a:t>
            </a:r>
          </a:p>
          <a:p>
            <a:pPr lvl="1"/>
            <a:r>
              <a:rPr lang="en-US" sz="1400" b="0" dirty="0"/>
              <a:t>Reassociation already handles rules for managing access to the DS, state management at each AP MLD, Tx/Rx rules per class of frame, failure handling, </a:t>
            </a:r>
            <a:r>
              <a:rPr lang="en-US" sz="1400" b="0" dirty="0" err="1"/>
              <a:t>etc</a:t>
            </a:r>
            <a:endParaRPr lang="en-US" sz="1400" dirty="0"/>
          </a:p>
          <a:p>
            <a:pPr lvl="2"/>
            <a:r>
              <a:rPr lang="en-US" sz="1200" b="0" dirty="0"/>
              <a:t>Unlike, say, ML Reconfiguration, which is currently only defined for adding/removing links to the same MLD, and assumes MLO (e.g. </a:t>
            </a:r>
            <a:r>
              <a:rPr lang="en-US" sz="1200" b="0" dirty="0" err="1"/>
              <a:t>eMLSR</a:t>
            </a:r>
            <a:r>
              <a:rPr lang="en-US" sz="1200" b="0" dirty="0"/>
              <a:t>, TTLM) features can be used over all links</a:t>
            </a:r>
          </a:p>
        </p:txBody>
      </p:sp>
      <p:sp>
        <p:nvSpPr>
          <p:cNvPr id="8" name="Title 1">
            <a:extLst>
              <a:ext uri="{FF2B5EF4-FFF2-40B4-BE49-F238E27FC236}">
                <a16:creationId xmlns:a16="http://schemas.microsoft.com/office/drawing/2014/main" id="{E4147748-21D8-2D1B-5077-216901D9ED5A}"/>
              </a:ext>
            </a:extLst>
          </p:cNvPr>
          <p:cNvSpPr>
            <a:spLocks noGrp="1"/>
          </p:cNvSpPr>
          <p:nvPr>
            <p:ph type="title"/>
          </p:nvPr>
        </p:nvSpPr>
        <p:spPr>
          <a:xfrm>
            <a:off x="152399" y="457200"/>
            <a:ext cx="8991595" cy="1066800"/>
          </a:xfrm>
        </p:spPr>
        <p:txBody>
          <a:bodyPr/>
          <a:lstStyle/>
          <a:p>
            <a:r>
              <a:rPr lang="en-US" dirty="0"/>
              <a:t>Baseline roam characteristics and performance</a:t>
            </a:r>
            <a:br>
              <a:rPr lang="en-US" dirty="0"/>
            </a:br>
            <a:r>
              <a:rPr lang="en-US" sz="2400" dirty="0"/>
              <a:t>Conclusions</a:t>
            </a:r>
            <a:endParaRPr lang="en-US" u="sng" dirty="0"/>
          </a:p>
        </p:txBody>
      </p:sp>
    </p:spTree>
    <p:extLst>
      <p:ext uri="{BB962C8B-B14F-4D97-AF65-F5344CB8AC3E}">
        <p14:creationId xmlns:p14="http://schemas.microsoft.com/office/powerpoint/2010/main" val="3507504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9753600" cy="1066800"/>
          </a:xfrm>
        </p:spPr>
        <p:txBody>
          <a:bodyPr/>
          <a:lstStyle/>
          <a:p>
            <a:r>
              <a:rPr lang="en-US" dirty="0"/>
              <a:t>Summary: proposed features and considerations</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34</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228600" y="914400"/>
            <a:ext cx="8763000" cy="5486400"/>
          </a:xfrm>
        </p:spPr>
        <p:txBody>
          <a:bodyPr/>
          <a:lstStyle/>
          <a:p>
            <a:pPr marL="0" indent="0">
              <a:buNone/>
            </a:pPr>
            <a:endParaRPr lang="en-US" sz="1800" b="0" dirty="0"/>
          </a:p>
          <a:p>
            <a:r>
              <a:rPr lang="en-US" sz="1600" b="0" dirty="0"/>
              <a:t>Roam triggering – see Annex 1</a:t>
            </a:r>
          </a:p>
          <a:p>
            <a:r>
              <a:rPr lang="en-US" sz="1600" b="0" dirty="0"/>
              <a:t>Context transfer</a:t>
            </a:r>
          </a:p>
          <a:p>
            <a:pPr lvl="1"/>
            <a:r>
              <a:rPr lang="en-US" sz="1400" dirty="0"/>
              <a:t>Consider two targets for the design:</a:t>
            </a:r>
          </a:p>
          <a:p>
            <a:pPr lvl="2"/>
            <a:r>
              <a:rPr lang="en-US" sz="1200" dirty="0"/>
              <a:t>“Mainstream” and “specialized/centralized” network deployments</a:t>
            </a:r>
          </a:p>
          <a:p>
            <a:pPr lvl="2"/>
            <a:r>
              <a:rPr lang="en-US" sz="1200" dirty="0"/>
              <a:t>Aim for consistent procedures for both targets where possible, however acknowledge there are fundamental differences (e.g. ability to transfer data over DS, backhaul ideality, centralized functionality, </a:t>
            </a:r>
            <a:r>
              <a:rPr lang="en-US" sz="1200" dirty="0" err="1"/>
              <a:t>etc</a:t>
            </a:r>
            <a:r>
              <a:rPr lang="en-US" sz="1200" dirty="0"/>
              <a:t>) that need individual optimization</a:t>
            </a:r>
          </a:p>
          <a:p>
            <a:pPr lvl="1"/>
            <a:r>
              <a:rPr lang="en-US" sz="1400" dirty="0"/>
              <a:t>For “mainstream” network deployments:</a:t>
            </a:r>
          </a:p>
          <a:p>
            <a:pPr lvl="2"/>
            <a:r>
              <a:rPr lang="en-US" sz="1200" dirty="0"/>
              <a:t>Transfer of semi-static BA context and MSCS/SCS context provides main benefits of a seamless transition</a:t>
            </a:r>
          </a:p>
          <a:p>
            <a:pPr lvl="2"/>
            <a:r>
              <a:rPr lang="en-US" sz="1200" dirty="0"/>
              <a:t>If buffered DL data at (previously) current AP MLD is delivered directly to non-AP MLD, SN continuity is non-optimal</a:t>
            </a:r>
          </a:p>
          <a:p>
            <a:pPr lvl="3"/>
            <a:r>
              <a:rPr lang="en-US" sz="1200" dirty="0"/>
              <a:t>Issues handling larger amounts of buffered data, synchronization of SN state between APs, </a:t>
            </a:r>
            <a:r>
              <a:rPr lang="en-US" sz="1200" dirty="0" err="1"/>
              <a:t>etc</a:t>
            </a:r>
            <a:endParaRPr lang="en-US" sz="1200" dirty="0"/>
          </a:p>
          <a:p>
            <a:pPr lvl="2"/>
            <a:r>
              <a:rPr lang="en-US" sz="1200" dirty="0"/>
              <a:t>Non-AP MLD need to be able to choose behavior for buffered DL data handling</a:t>
            </a:r>
          </a:p>
          <a:p>
            <a:pPr lvl="3"/>
            <a:r>
              <a:rPr lang="en-US" sz="1200" dirty="0"/>
              <a:t>Concurrent retrieval is complex and may not be desirable</a:t>
            </a:r>
          </a:p>
          <a:p>
            <a:pPr lvl="3"/>
            <a:r>
              <a:rPr lang="en-US" sz="1200" dirty="0"/>
              <a:t>Benefit would be mostly in combination with out-of-order delivery to higher layers</a:t>
            </a:r>
            <a:endParaRPr lang="en-US" sz="1200" b="0" dirty="0"/>
          </a:p>
          <a:p>
            <a:r>
              <a:rPr lang="en-US" sz="1600" b="0" dirty="0"/>
              <a:t>Security</a:t>
            </a:r>
          </a:p>
          <a:p>
            <a:pPr lvl="1"/>
            <a:r>
              <a:rPr lang="en-US" sz="1400" dirty="0"/>
              <a:t>Maintain use of unique PTKs for each AP MLD; embed PTK derivation handshake within roam messages</a:t>
            </a:r>
          </a:p>
          <a:p>
            <a:pPr lvl="2"/>
            <a:r>
              <a:rPr lang="en-US" sz="1200" dirty="0"/>
              <a:t>Many concerns on fragility to PTK compromise with shared PTK reliant on PN continuity</a:t>
            </a:r>
          </a:p>
          <a:p>
            <a:pPr lvl="2"/>
            <a:r>
              <a:rPr lang="en-US" sz="1200" dirty="0"/>
              <a:t>Issues with using a shared PTK to encrypt initial roam messages to Target AP MLD</a:t>
            </a:r>
          </a:p>
          <a:p>
            <a:pPr lvl="1"/>
            <a:r>
              <a:rPr lang="en-US" sz="1400" dirty="0"/>
              <a:t>Use AES-SIV based encryption, using separate network-wide key derived on initial connection, for roam signaling sent directly to a Target AP MLD</a:t>
            </a:r>
          </a:p>
          <a:p>
            <a:pPr lvl="1"/>
            <a:r>
              <a:rPr lang="en-US" sz="1400" dirty="0"/>
              <a:t>SN/PN continuity can, if desired, be achieved regardless of PTK handling (unique or shared PTK)</a:t>
            </a:r>
          </a:p>
          <a:p>
            <a:pPr lvl="1"/>
            <a:r>
              <a:rPr lang="en-US" sz="1400" b="0" dirty="0"/>
              <a:t>New PTK derivation using ephemeral public keys is particular</a:t>
            </a:r>
            <a:r>
              <a:rPr lang="en-US" sz="1400" dirty="0"/>
              <a:t>ly important if PMK sharing is used</a:t>
            </a:r>
            <a:endParaRPr lang="en-US" sz="1800" b="0" dirty="0"/>
          </a:p>
        </p:txBody>
      </p:sp>
    </p:spTree>
    <p:extLst>
      <p:ext uri="{BB962C8B-B14F-4D97-AF65-F5344CB8AC3E}">
        <p14:creationId xmlns:p14="http://schemas.microsoft.com/office/powerpoint/2010/main" val="1203271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77200" cy="1066800"/>
          </a:xfrm>
        </p:spPr>
        <p:txBody>
          <a:bodyPr/>
          <a:lstStyle/>
          <a:p>
            <a:r>
              <a:rPr lang="en-US" dirty="0"/>
              <a:t>References</a:t>
            </a:r>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35</a:t>
            </a:fld>
            <a:endParaRPr lang="en-US"/>
          </a:p>
        </p:txBody>
      </p:sp>
      <p:sp>
        <p:nvSpPr>
          <p:cNvPr id="3" name="TextBox 2">
            <a:extLst>
              <a:ext uri="{FF2B5EF4-FFF2-40B4-BE49-F238E27FC236}">
                <a16:creationId xmlns:a16="http://schemas.microsoft.com/office/drawing/2014/main" id="{73BD598C-0DAE-061C-B45E-27A7B9FFC5F2}"/>
              </a:ext>
            </a:extLst>
          </p:cNvPr>
          <p:cNvSpPr txBox="1"/>
          <p:nvPr/>
        </p:nvSpPr>
        <p:spPr>
          <a:xfrm>
            <a:off x="495299" y="1508256"/>
            <a:ext cx="8458201" cy="4739759"/>
          </a:xfrm>
          <a:prstGeom prst="rect">
            <a:avLst/>
          </a:prstGeom>
          <a:noFill/>
        </p:spPr>
        <p:txBody>
          <a:bodyPr wrap="square" rtlCol="0">
            <a:spAutoFit/>
          </a:bodyPr>
          <a:lstStyle/>
          <a:p>
            <a:r>
              <a:rPr lang="en-US" sz="1600" dirty="0"/>
              <a:t>[1] IEEE 802.11-23/1884r2 Seamless Roaming SPs, D. Ho et al, Jan 2024</a:t>
            </a:r>
          </a:p>
          <a:p>
            <a:endParaRPr lang="en-US" sz="1600" dirty="0"/>
          </a:p>
          <a:p>
            <a:r>
              <a:rPr lang="en-US" sz="1600" dirty="0"/>
              <a:t>[2] IEEE 802.11-24/0209r4 Specification Framework for </a:t>
            </a:r>
            <a:r>
              <a:rPr lang="en-US" sz="1600" dirty="0" err="1"/>
              <a:t>TGbn</a:t>
            </a:r>
            <a:endParaRPr lang="en-US" sz="1600" dirty="0"/>
          </a:p>
          <a:p>
            <a:endParaRPr lang="en-US" sz="1600" dirty="0"/>
          </a:p>
          <a:p>
            <a:r>
              <a:rPr lang="en-US" sz="1600" dirty="0"/>
              <a:t>[3] Performance Study of Fast BSS Transition using IEEE 802.11r, S. </a:t>
            </a:r>
            <a:r>
              <a:rPr lang="en-US" sz="1600" dirty="0" err="1"/>
              <a:t>Bangolae</a:t>
            </a:r>
            <a:r>
              <a:rPr lang="en-US" sz="1600" dirty="0"/>
              <a:t> et al, 2006</a:t>
            </a:r>
          </a:p>
          <a:p>
            <a:endParaRPr lang="en-US" sz="1600" dirty="0"/>
          </a:p>
          <a:p>
            <a:r>
              <a:rPr lang="en-US" sz="1600" dirty="0"/>
              <a:t>[4] IEEE 802.11-23/1908r2 Seamless Roaming Procedure, Y. Yoon et al, Nov 2023</a:t>
            </a:r>
          </a:p>
          <a:p>
            <a:endParaRPr lang="en-US" sz="1600" dirty="0"/>
          </a:p>
          <a:p>
            <a:r>
              <a:rPr lang="en-US" sz="1600" dirty="0"/>
              <a:t>[5] NIST SP 800-38D “Recommendation for Block Cipher Modes of Operation: GCM and GMAC”</a:t>
            </a:r>
          </a:p>
          <a:p>
            <a:endParaRPr lang="en-US" sz="1600" dirty="0"/>
          </a:p>
          <a:p>
            <a:r>
              <a:rPr lang="en-US" sz="1600" dirty="0"/>
              <a:t>[6] </a:t>
            </a:r>
            <a:r>
              <a:rPr lang="en-GB" sz="1600" dirty="0">
                <a:effectLst/>
                <a:latin typeface="Times New Roman" panose="02020603050405020304" pitchFamily="18" charset="0"/>
                <a:ea typeface="Times New Roman" panose="02020603050405020304" pitchFamily="18" charset="0"/>
              </a:rPr>
              <a:t>3GPP TS 33.501 V18.4.0 </a:t>
            </a:r>
          </a:p>
          <a:p>
            <a:endParaRPr lang="en-GB" sz="1600" dirty="0"/>
          </a:p>
          <a:p>
            <a:r>
              <a:rPr lang="en-GB" sz="1600" dirty="0"/>
              <a:t>[7] </a:t>
            </a:r>
            <a:r>
              <a:rPr lang="en-GB" sz="1600" dirty="0">
                <a:hlinkClick r:id="rId2"/>
              </a:rPr>
              <a:t>https://people.inf.ethz.ch/rsasse/pub/5G-handover-WISEC21.pdf</a:t>
            </a:r>
            <a:r>
              <a:rPr lang="en-GB" sz="1600" dirty="0"/>
              <a:t> </a:t>
            </a:r>
          </a:p>
          <a:p>
            <a:endParaRPr lang="en-GB" sz="1600" dirty="0"/>
          </a:p>
          <a:p>
            <a:r>
              <a:rPr lang="en-GB" sz="1600" dirty="0"/>
              <a:t>[8] </a:t>
            </a:r>
            <a:r>
              <a:rPr lang="en-GB" sz="1600" dirty="0">
                <a:hlinkClick r:id="rId3"/>
              </a:rPr>
              <a:t>https://www.synopsys.com/blogs/software-security/tls-1-3.html</a:t>
            </a:r>
            <a:endParaRPr lang="en-GB" sz="1600" dirty="0"/>
          </a:p>
          <a:p>
            <a:endParaRPr lang="en-GB" sz="1600" dirty="0"/>
          </a:p>
          <a:p>
            <a:r>
              <a:rPr lang="en-GB" sz="1600" dirty="0"/>
              <a:t>[9] NIST SP 800-207 “Zero Trust Architecture”</a:t>
            </a:r>
          </a:p>
          <a:p>
            <a:endParaRPr lang="en-GB" sz="1600" dirty="0"/>
          </a:p>
          <a:p>
            <a:endParaRPr lang="en-US" sz="1400" dirty="0"/>
          </a:p>
        </p:txBody>
      </p:sp>
    </p:spTree>
    <p:extLst>
      <p:ext uri="{BB962C8B-B14F-4D97-AF65-F5344CB8AC3E}">
        <p14:creationId xmlns:p14="http://schemas.microsoft.com/office/powerpoint/2010/main" val="754359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Annex 1: Roam triggering proposals</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36</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170198" y="1447800"/>
            <a:ext cx="8803604" cy="1243342"/>
          </a:xfrm>
        </p:spPr>
        <p:txBody>
          <a:bodyPr/>
          <a:lstStyle/>
          <a:p>
            <a:r>
              <a:rPr lang="en-US" sz="1800" b="0" dirty="0"/>
              <a:t>UHR AP MLD and non-AP MLD exchange transition candidate information within protected roam setup request/response frames to assist future roaming/steering </a:t>
            </a:r>
            <a:endParaRPr lang="en-US" sz="1800" b="0" dirty="0">
              <a:highlight>
                <a:srgbClr val="FFFF00"/>
              </a:highlight>
            </a:endParaRPr>
          </a:p>
          <a:p>
            <a:pPr lvl="1"/>
            <a:r>
              <a:rPr lang="en-US" sz="1400" dirty="0"/>
              <a:t>Enables b</a:t>
            </a:r>
            <a:r>
              <a:rPr lang="en-US" sz="1400" kern="0" dirty="0"/>
              <a:t>oth </a:t>
            </a:r>
            <a:r>
              <a:rPr lang="en-US" sz="1400" dirty="0"/>
              <a:t>peers to obtain initial information for </a:t>
            </a:r>
            <a:r>
              <a:rPr lang="en-US" sz="1400" u="sng" dirty="0"/>
              <a:t>subsequent</a:t>
            </a:r>
            <a:r>
              <a:rPr lang="en-US" sz="1400" dirty="0"/>
              <a:t> roams, without need for additional at-roam management frame exchanges (e.g. Neighbor Report Req/Resp, BTM Query/Req, Beacon Req/Resp)</a:t>
            </a:r>
          </a:p>
          <a:p>
            <a:pPr lvl="1"/>
            <a:r>
              <a:rPr lang="en-US" sz="1400" b="0" kern="0" dirty="0"/>
              <a:t>In setup request frame, Non-AP MLD can include Neighbor Report elements (or similar) for links of other AP MLDs (in same ESS) that were </a:t>
            </a:r>
            <a:r>
              <a:rPr lang="en-US" sz="1400" dirty="0"/>
              <a:t>strong/viable</a:t>
            </a:r>
            <a:r>
              <a:rPr lang="en-US" sz="1400" b="0" kern="0" dirty="0"/>
              <a:t> transition candidates but not selected</a:t>
            </a:r>
          </a:p>
          <a:p>
            <a:pPr lvl="2"/>
            <a:r>
              <a:rPr lang="en-US" sz="1200" b="0" kern="0" dirty="0"/>
              <a:t>Define </a:t>
            </a:r>
            <a:r>
              <a:rPr lang="en-US" sz="1200" dirty="0"/>
              <a:t>RCPI element as a new </a:t>
            </a:r>
            <a:r>
              <a:rPr lang="en-US" sz="1200" dirty="0" err="1"/>
              <a:t>subelement</a:t>
            </a:r>
            <a:r>
              <a:rPr lang="en-US" sz="1200" dirty="0"/>
              <a:t> for Neighbor Report, so non-AP MLD indicates the beacon RCPI</a:t>
            </a:r>
          </a:p>
          <a:p>
            <a:pPr lvl="2"/>
            <a:r>
              <a:rPr lang="en-US" sz="1200" dirty="0"/>
              <a:t>Consider also including Actual Measurement Start Time when RCPI measurement was made (similar to Beacon Report)</a:t>
            </a:r>
          </a:p>
          <a:p>
            <a:pPr lvl="1"/>
            <a:r>
              <a:rPr lang="en-US" sz="1400" dirty="0"/>
              <a:t>In setup response frame, Target AP MLD includes Neighbor Report elements (or similar) for each link of the AP MLDs (in same ESS) that are its topological neighbors</a:t>
            </a:r>
          </a:p>
          <a:p>
            <a:pPr lvl="2"/>
            <a:r>
              <a:rPr lang="en-US" sz="1200" b="0" kern="0" dirty="0"/>
              <a:t>RCPI </a:t>
            </a:r>
            <a:r>
              <a:rPr lang="en-US" sz="1200" b="0" kern="0" dirty="0" err="1"/>
              <a:t>subelement</a:t>
            </a:r>
            <a:r>
              <a:rPr lang="en-US" sz="1200" b="0" kern="0" dirty="0"/>
              <a:t> indicates, if available, a measured RCPI for some frame the non-AP MLD transmitted on that channel</a:t>
            </a:r>
          </a:p>
          <a:p>
            <a:pPr lvl="2"/>
            <a:r>
              <a:rPr lang="en-US" sz="1200" b="0" kern="0" dirty="0"/>
              <a:t>NR elements should include </a:t>
            </a:r>
            <a:r>
              <a:rPr lang="en-US" sz="1200" b="0" kern="0" dirty="0" err="1"/>
              <a:t>subelements</a:t>
            </a:r>
            <a:r>
              <a:rPr lang="en-US" sz="1200" dirty="0"/>
              <a:t> with </a:t>
            </a:r>
            <a:r>
              <a:rPr lang="en-US" sz="1200" b="0" kern="0" dirty="0"/>
              <a:t>metrics for transition candidate scoring (e.g. BSS Load, WAN metrics)</a:t>
            </a:r>
          </a:p>
          <a:p>
            <a:r>
              <a:rPr lang="en-US" sz="1800" b="0" dirty="0"/>
              <a:t>Existing management frame exchanges (with above extensions) can be used to provide updated information when roam scan triggers occur, e.g.</a:t>
            </a:r>
          </a:p>
          <a:p>
            <a:pPr lvl="1"/>
            <a:r>
              <a:rPr lang="en-US" sz="1400" dirty="0"/>
              <a:t>(AP MLD querying non-AP MLD): Beacon Report Request/Response</a:t>
            </a:r>
          </a:p>
          <a:p>
            <a:pPr lvl="2"/>
            <a:r>
              <a:rPr lang="en-US" sz="1200" dirty="0"/>
              <a:t>Non-AP MLD should respond at least when off-channel scan is not required (e.g. Table mode, or current channels only)</a:t>
            </a:r>
          </a:p>
          <a:p>
            <a:pPr lvl="2"/>
            <a:r>
              <a:rPr lang="en-US" sz="1200" dirty="0"/>
              <a:t>APs of a managed network should avoid requesting all beacon contents since that information is already known</a:t>
            </a:r>
          </a:p>
          <a:p>
            <a:pPr lvl="1"/>
            <a:r>
              <a:rPr lang="en-US" sz="1400" dirty="0"/>
              <a:t>(non-AP MLD querying AP MLD): BTM Query/Request</a:t>
            </a:r>
          </a:p>
          <a:p>
            <a:pPr lvl="2"/>
            <a:r>
              <a:rPr lang="en-US" sz="1200" dirty="0"/>
              <a:t>Consider a new mode with deterministic behavior – e.g. if a request (from AP MLD) specifies a Target AP MLD and indicates (with quantitative evidence) that the network has verified the Target AP is able to at least match the current traffic/QoS of the non-AP MLD, the non-AP MLD must attempt to roam to Target AP unless specified conditions are met</a:t>
            </a:r>
          </a:p>
        </p:txBody>
      </p:sp>
    </p:spTree>
    <p:extLst>
      <p:ext uri="{BB962C8B-B14F-4D97-AF65-F5344CB8AC3E}">
        <p14:creationId xmlns:p14="http://schemas.microsoft.com/office/powerpoint/2010/main" val="1589870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Annex 1: Roam triggering proposals [2]</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37</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170198" y="1576058"/>
            <a:ext cx="8803604" cy="1243342"/>
          </a:xfrm>
        </p:spPr>
        <p:txBody>
          <a:bodyPr/>
          <a:lstStyle/>
          <a:p>
            <a:r>
              <a:rPr lang="en-US" sz="1800" b="0" dirty="0"/>
              <a:t>UHR AP MLD and non-AP MLD exchange information about network topology and activity of roaming/steering algorithms within roam setup request/response frames</a:t>
            </a:r>
          </a:p>
          <a:p>
            <a:pPr lvl="1"/>
            <a:r>
              <a:rPr lang="en-US" sz="1400" dirty="0"/>
              <a:t>In response frame, AP MLD also indicates basic network topology and recommended transition RSSI (if known) for each setup link</a:t>
            </a:r>
          </a:p>
          <a:p>
            <a:pPr lvl="2"/>
            <a:r>
              <a:rPr lang="en-US" sz="1200" dirty="0"/>
              <a:t>e.g. by including ESS Report element (with new extensions?) in each per-STA profile</a:t>
            </a:r>
          </a:p>
          <a:p>
            <a:pPr lvl="1"/>
            <a:r>
              <a:rPr lang="en-US" sz="1400" dirty="0"/>
              <a:t>In request frame, non-AP MLD indicates scope/nature of its roaming algorithm</a:t>
            </a:r>
          </a:p>
          <a:p>
            <a:pPr lvl="2"/>
            <a:r>
              <a:rPr lang="en-US" sz="1200" dirty="0"/>
              <a:t>e.g. none (on link failure only) vs proactive, typical off-channel scan cadence, </a:t>
            </a:r>
            <a:r>
              <a:rPr lang="en-US" sz="1200" dirty="0" err="1"/>
              <a:t>etc</a:t>
            </a:r>
            <a:endParaRPr lang="en-US" sz="1200" dirty="0"/>
          </a:p>
          <a:p>
            <a:pPr lvl="1"/>
            <a:r>
              <a:rPr lang="en-US" sz="1400" dirty="0"/>
              <a:t>In response frame, AP MLD indicates scope/nature of its steering algorithm</a:t>
            </a:r>
          </a:p>
          <a:p>
            <a:pPr lvl="2"/>
            <a:r>
              <a:rPr lang="en-US" sz="1200" dirty="0"/>
              <a:t>e.g. none, </a:t>
            </a:r>
            <a:r>
              <a:rPr lang="en-US" sz="1200" dirty="0" err="1"/>
              <a:t>colocated</a:t>
            </a:r>
            <a:r>
              <a:rPr lang="en-US" sz="1200" dirty="0"/>
              <a:t> APs only vs ESS-wide steering, unassociated STA scan capability by other (co-channel and/or off-channel) APs in network, </a:t>
            </a:r>
            <a:r>
              <a:rPr lang="en-US" sz="1200" dirty="0" err="1"/>
              <a:t>etc</a:t>
            </a:r>
            <a:endParaRPr lang="en-US" sz="1200" dirty="0"/>
          </a:p>
          <a:p>
            <a:pPr lvl="2"/>
            <a:r>
              <a:rPr lang="en-US" sz="1200" dirty="0"/>
              <a:t>extensions to transition candidate preference information in NR of BTM Request could also be considered to indicate the basis of a steering recommendation (e.g. specific measurements, historical venue-specific learning, </a:t>
            </a:r>
            <a:r>
              <a:rPr lang="en-US" sz="1200" dirty="0" err="1"/>
              <a:t>etc</a:t>
            </a:r>
            <a:r>
              <a:rPr lang="en-US" sz="1200" dirty="0"/>
              <a:t>)</a:t>
            </a:r>
          </a:p>
          <a:p>
            <a:r>
              <a:rPr lang="en-US" sz="1800" b="0" dirty="0"/>
              <a:t>UHR non-AP MLD can probe a transition candidate AP MLD via Serving AP MLD</a:t>
            </a:r>
          </a:p>
          <a:p>
            <a:pPr lvl="1"/>
            <a:r>
              <a:rPr lang="en-US" sz="1400" dirty="0"/>
              <a:t>Tunneled probe request/response, potentially targeting multiple candidates AP MLDs, either as standalone exchange (e.g. based on FST Action using OCT) or bundled with other discovery exchanges</a:t>
            </a:r>
          </a:p>
          <a:p>
            <a:pPr lvl="2"/>
            <a:r>
              <a:rPr lang="en-US" sz="1200" kern="0" dirty="0"/>
              <a:t>Note: In baseline, non-AP MLD needs full contents of Probe Response (or Beacon(s)) of candidate target AP MLDs to make roam decision (*); i.e. </a:t>
            </a:r>
            <a:r>
              <a:rPr lang="en-US" sz="1200" dirty="0"/>
              <a:t>Neighbor Report alone is not sufficient</a:t>
            </a:r>
            <a:endParaRPr lang="en-US" sz="1200" kern="0" dirty="0"/>
          </a:p>
          <a:p>
            <a:pPr lvl="2"/>
            <a:r>
              <a:rPr lang="en-US" sz="1200" kern="0" dirty="0"/>
              <a:t>Note: Implementations might still prefer to go off-channel to obtain RSSI for link quality scoring, however topology information (see above) could be sufficient </a:t>
            </a:r>
          </a:p>
          <a:p>
            <a:pPr lvl="1"/>
            <a:endParaRPr lang="en-US" sz="1400" b="0" dirty="0"/>
          </a:p>
          <a:p>
            <a:pPr lvl="1"/>
            <a:endParaRPr lang="en-US" sz="1100" b="0" dirty="0"/>
          </a:p>
          <a:p>
            <a:endParaRPr lang="en-US" sz="1800" dirty="0"/>
          </a:p>
        </p:txBody>
      </p:sp>
      <p:sp>
        <p:nvSpPr>
          <p:cNvPr id="3" name="TextBox 2">
            <a:extLst>
              <a:ext uri="{FF2B5EF4-FFF2-40B4-BE49-F238E27FC236}">
                <a16:creationId xmlns:a16="http://schemas.microsoft.com/office/drawing/2014/main" id="{3B53480A-D4E5-8AA8-6E76-B19AD4F449F7}"/>
              </a:ext>
            </a:extLst>
          </p:cNvPr>
          <p:cNvSpPr txBox="1"/>
          <p:nvPr/>
        </p:nvSpPr>
        <p:spPr>
          <a:xfrm>
            <a:off x="1175444" y="6600845"/>
            <a:ext cx="7416702" cy="261610"/>
          </a:xfrm>
          <a:prstGeom prst="rect">
            <a:avLst/>
          </a:prstGeom>
          <a:noFill/>
        </p:spPr>
        <p:txBody>
          <a:bodyPr wrap="square" rtlCol="0">
            <a:spAutoFit/>
          </a:bodyPr>
          <a:lstStyle/>
          <a:p>
            <a:r>
              <a:rPr lang="en-US" sz="1100" dirty="0"/>
              <a:t>(*) e.g. BSS Membership Selectors element, RSNE (to select AKM, cipher, </a:t>
            </a:r>
            <a:r>
              <a:rPr lang="en-US" sz="1100" dirty="0" err="1"/>
              <a:t>etc</a:t>
            </a:r>
            <a:r>
              <a:rPr lang="en-US" sz="1100" dirty="0"/>
              <a:t>), VSIEs, possibly Interworking element, ... </a:t>
            </a:r>
          </a:p>
        </p:txBody>
      </p:sp>
    </p:spTree>
    <p:extLst>
      <p:ext uri="{BB962C8B-B14F-4D97-AF65-F5344CB8AC3E}">
        <p14:creationId xmlns:p14="http://schemas.microsoft.com/office/powerpoint/2010/main" val="1766167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38</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101984" y="1637506"/>
            <a:ext cx="8737216" cy="4724400"/>
          </a:xfrm>
        </p:spPr>
        <p:txBody>
          <a:bodyPr/>
          <a:lstStyle/>
          <a:p>
            <a:endParaRPr lang="en-US" sz="1400" b="0" dirty="0"/>
          </a:p>
          <a:p>
            <a:endParaRPr lang="en-US" sz="1800" b="0" dirty="0"/>
          </a:p>
          <a:p>
            <a:pPr marL="0" indent="0">
              <a:buNone/>
            </a:pPr>
            <a:endParaRPr lang="en-US" sz="1400"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552847"/>
            <a:ext cx="9372600" cy="1066800"/>
          </a:xfrm>
        </p:spPr>
        <p:txBody>
          <a:bodyPr/>
          <a:lstStyle/>
          <a:p>
            <a:r>
              <a:rPr lang="en-US" dirty="0"/>
              <a:t>Annex 2: Considerations on utility of retrieving buffered DL data from (previously) Serving AP</a:t>
            </a:r>
            <a:endParaRPr lang="en-US" u="sng" dirty="0"/>
          </a:p>
        </p:txBody>
      </p:sp>
      <p:sp>
        <p:nvSpPr>
          <p:cNvPr id="2" name="Content Placeholder 2">
            <a:extLst>
              <a:ext uri="{FF2B5EF4-FFF2-40B4-BE49-F238E27FC236}">
                <a16:creationId xmlns:a16="http://schemas.microsoft.com/office/drawing/2014/main" id="{F8671491-6776-28CF-2705-4318B94433E0}"/>
              </a:ext>
            </a:extLst>
          </p:cNvPr>
          <p:cNvSpPr txBox="1">
            <a:spLocks/>
          </p:cNvSpPr>
          <p:nvPr/>
        </p:nvSpPr>
        <p:spPr bwMode="auto">
          <a:xfrm>
            <a:off x="66815" y="1694260"/>
            <a:ext cx="8737216" cy="4724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600" b="0" kern="0" dirty="0"/>
              <a:t>In non-real-time use cases (e.g. downloads, buffered audio/video), the buffered data might often be usable by the application, but it might be more efficient for the packets to be dropped and higher-layer retransmissions (e.g. TCP, QUIC) be invoked</a:t>
            </a:r>
          </a:p>
          <a:p>
            <a:pPr lvl="1"/>
            <a:r>
              <a:rPr lang="en-US" sz="1200" kern="0" dirty="0"/>
              <a:t>Particularly where retrieval of the packets involves off-channel operations that disrupt new link</a:t>
            </a:r>
            <a:endParaRPr lang="en-US" sz="1200" b="0" kern="0" dirty="0"/>
          </a:p>
          <a:p>
            <a:pPr lvl="1"/>
            <a:r>
              <a:rPr lang="en-US" sz="1200" kern="0" dirty="0"/>
              <a:t>However there may be exceptions - e.g. on end-to-end links with high bandwidth-delay product, or highly constrained northbound links, the impact of TCP congestion window collapse due to dropped packets could be significant</a:t>
            </a:r>
          </a:p>
          <a:p>
            <a:r>
              <a:rPr lang="en-US" sz="1600" b="0" kern="0" dirty="0"/>
              <a:t>In real-time use cases (e.g.</a:t>
            </a:r>
            <a:r>
              <a:rPr lang="en-US" sz="1600" kern="0" dirty="0"/>
              <a:t> </a:t>
            </a:r>
            <a:r>
              <a:rPr lang="en-US" sz="1600" b="0" kern="0" dirty="0"/>
              <a:t>conversational or XR audio/video), the buffered data might often be “stale” due to newer data already being transferred with the target AP MLD</a:t>
            </a:r>
          </a:p>
          <a:p>
            <a:pPr lvl="1"/>
            <a:r>
              <a:rPr lang="en-US" sz="1200" kern="0" dirty="0"/>
              <a:t>For example, if a new VoIP packet has already been received from the Target AP MLD, then in principle buffered data that contains previous VoIP packets is useless since the codec would have already reconstructed the missing packets</a:t>
            </a:r>
          </a:p>
          <a:p>
            <a:pPr lvl="1"/>
            <a:r>
              <a:rPr lang="en-US" sz="1200" kern="0" dirty="0"/>
              <a:t>In addition, under the current in-order delivery requirements, the new VoIP packet would not be delivered to the higher layers until the older packets are retrieved, effectively further increasing the number of missing (or late) packets at the codec</a:t>
            </a:r>
          </a:p>
          <a:p>
            <a:pPr lvl="1"/>
            <a:r>
              <a:rPr lang="en-US" sz="1200" kern="0" dirty="0"/>
              <a:t>However some important exceptions may exist - e.g. if the buffered data contains a video I-frame, it may be needed to render subsequent P-frames</a:t>
            </a:r>
          </a:p>
          <a:p>
            <a:pPr lvl="1"/>
            <a:r>
              <a:rPr lang="en-US" sz="1200" kern="0" dirty="0"/>
              <a:t>For such cases where the higher layers can support it, it should be possible for the non-AP MLD to opt-in to disabling in-order delivery of the corresponding TID, so that retrieval of the (potentially useful) buffered data does not delay delivery of the most recently received data in the same TID</a:t>
            </a:r>
          </a:p>
          <a:p>
            <a:pPr lvl="2"/>
            <a:r>
              <a:rPr lang="en-US" sz="1000" kern="0" dirty="0"/>
              <a:t>If multiple flows involving multiple higher layer entities share the same TID, and some of the higher layers cannot support out-of-order delivery, then in-order delivery should be used for that TID</a:t>
            </a:r>
          </a:p>
          <a:p>
            <a:pPr marL="0" indent="0">
              <a:buNone/>
            </a:pPr>
            <a:endParaRPr lang="en-US" sz="900" b="0" kern="0" dirty="0">
              <a:highlight>
                <a:srgbClr val="FFFF00"/>
              </a:highlight>
            </a:endParaRPr>
          </a:p>
          <a:p>
            <a:endParaRPr lang="en-US" sz="700" b="0" kern="0" dirty="0">
              <a:highlight>
                <a:srgbClr val="FFFF00"/>
              </a:highlight>
            </a:endParaRPr>
          </a:p>
          <a:p>
            <a:endParaRPr lang="en-US" sz="900" b="0" kern="0" dirty="0">
              <a:highlight>
                <a:srgbClr val="FFFF00"/>
              </a:highlight>
            </a:endParaRPr>
          </a:p>
          <a:p>
            <a:pPr marL="0" indent="0">
              <a:buFontTx/>
              <a:buNone/>
            </a:pPr>
            <a:endParaRPr lang="en-US" sz="1100" kern="0" dirty="0"/>
          </a:p>
        </p:txBody>
      </p:sp>
    </p:spTree>
    <p:extLst>
      <p:ext uri="{BB962C8B-B14F-4D97-AF65-F5344CB8AC3E}">
        <p14:creationId xmlns:p14="http://schemas.microsoft.com/office/powerpoint/2010/main" val="3726854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8" y="457200"/>
            <a:ext cx="8685212" cy="1066800"/>
          </a:xfrm>
        </p:spPr>
        <p:txBody>
          <a:bodyPr/>
          <a:lstStyle/>
          <a:p>
            <a:r>
              <a:rPr lang="en-US" dirty="0"/>
              <a:t>Annex 3: 3GPP 5G handover key handling</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39</a:t>
            </a:fld>
            <a:endParaRPr lang="en-US"/>
          </a:p>
        </p:txBody>
      </p:sp>
      <p:sp>
        <p:nvSpPr>
          <p:cNvPr id="17" name="TextBox 16">
            <a:extLst>
              <a:ext uri="{FF2B5EF4-FFF2-40B4-BE49-F238E27FC236}">
                <a16:creationId xmlns:a16="http://schemas.microsoft.com/office/drawing/2014/main" id="{8523D396-2CDD-18B8-434B-7FB56DDAA7D9}"/>
              </a:ext>
            </a:extLst>
          </p:cNvPr>
          <p:cNvSpPr txBox="1"/>
          <p:nvPr/>
        </p:nvSpPr>
        <p:spPr>
          <a:xfrm>
            <a:off x="7848600" y="6123801"/>
            <a:ext cx="990600" cy="276999"/>
          </a:xfrm>
          <a:prstGeom prst="rect">
            <a:avLst/>
          </a:prstGeom>
          <a:noFill/>
        </p:spPr>
        <p:txBody>
          <a:bodyPr wrap="square" rtlCol="0">
            <a:spAutoFit/>
          </a:bodyPr>
          <a:lstStyle/>
          <a:p>
            <a:r>
              <a:rPr lang="en-US" dirty="0"/>
              <a:t>(from [6])</a:t>
            </a:r>
          </a:p>
        </p:txBody>
      </p:sp>
      <p:pic>
        <p:nvPicPr>
          <p:cNvPr id="20" name="Picture 19" descr="A diagram of a computer&#10;&#10;Description automatically generated">
            <a:extLst>
              <a:ext uri="{FF2B5EF4-FFF2-40B4-BE49-F238E27FC236}">
                <a16:creationId xmlns:a16="http://schemas.microsoft.com/office/drawing/2014/main" id="{F83DC86E-9BFA-BF80-FB83-8E6EDE37C1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511" y="3276600"/>
            <a:ext cx="4982622" cy="2772588"/>
          </a:xfrm>
          <a:prstGeom prst="rect">
            <a:avLst/>
          </a:prstGeom>
        </p:spPr>
      </p:pic>
      <p:pic>
        <p:nvPicPr>
          <p:cNvPr id="24" name="Picture 23" descr="A diagram of a computer flowchart&#10;&#10;Description automatically generated">
            <a:extLst>
              <a:ext uri="{FF2B5EF4-FFF2-40B4-BE49-F238E27FC236}">
                <a16:creationId xmlns:a16="http://schemas.microsoft.com/office/drawing/2014/main" id="{B1C8D025-A8DC-1FA9-EC71-19CB00FC1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0"/>
            <a:ext cx="3849009" cy="3485323"/>
          </a:xfrm>
          <a:prstGeom prst="rect">
            <a:avLst/>
          </a:prstGeom>
        </p:spPr>
      </p:pic>
      <p:cxnSp>
        <p:nvCxnSpPr>
          <p:cNvPr id="27" name="Straight Arrow Connector 26">
            <a:extLst>
              <a:ext uri="{FF2B5EF4-FFF2-40B4-BE49-F238E27FC236}">
                <a16:creationId xmlns:a16="http://schemas.microsoft.com/office/drawing/2014/main" id="{8359E5C5-F5EC-655D-7DD4-9D5FEA996578}"/>
              </a:ext>
            </a:extLst>
          </p:cNvPr>
          <p:cNvCxnSpPr/>
          <p:nvPr/>
        </p:nvCxnSpPr>
        <p:spPr bwMode="auto">
          <a:xfrm>
            <a:off x="6324600" y="3886200"/>
            <a:ext cx="0" cy="838200"/>
          </a:xfrm>
          <a:prstGeom prst="straightConnector1">
            <a:avLst/>
          </a:prstGeom>
          <a:solidFill>
            <a:schemeClr val="accent1"/>
          </a:solidFill>
          <a:ln w="12700" cap="flat" cmpd="sng" algn="ctr">
            <a:solidFill>
              <a:schemeClr val="accent2">
                <a:lumMod val="75000"/>
              </a:schemeClr>
            </a:solidFill>
            <a:prstDash val="solid"/>
            <a:round/>
            <a:headEnd type="none" w="sm" len="sm"/>
            <a:tailEnd type="triangle"/>
          </a:ln>
          <a:effectLst/>
        </p:spPr>
      </p:cxnSp>
      <p:sp>
        <p:nvSpPr>
          <p:cNvPr id="28" name="TextBox 27">
            <a:extLst>
              <a:ext uri="{FF2B5EF4-FFF2-40B4-BE49-F238E27FC236}">
                <a16:creationId xmlns:a16="http://schemas.microsoft.com/office/drawing/2014/main" id="{06AB4DB7-687D-408E-57C8-58839B37BFF6}"/>
              </a:ext>
            </a:extLst>
          </p:cNvPr>
          <p:cNvSpPr txBox="1"/>
          <p:nvPr/>
        </p:nvSpPr>
        <p:spPr>
          <a:xfrm>
            <a:off x="6276501" y="4114800"/>
            <a:ext cx="1343500" cy="276999"/>
          </a:xfrm>
          <a:prstGeom prst="rect">
            <a:avLst/>
          </a:prstGeom>
          <a:noFill/>
        </p:spPr>
        <p:txBody>
          <a:bodyPr wrap="square" rtlCol="0">
            <a:spAutoFit/>
          </a:bodyPr>
          <a:lstStyle/>
          <a:p>
            <a:r>
              <a:rPr lang="en-US" dirty="0">
                <a:solidFill>
                  <a:schemeClr val="accent2"/>
                </a:solidFill>
              </a:rPr>
              <a:t>vertical handover</a:t>
            </a:r>
          </a:p>
        </p:txBody>
      </p:sp>
      <p:cxnSp>
        <p:nvCxnSpPr>
          <p:cNvPr id="29" name="Straight Arrow Connector 28">
            <a:extLst>
              <a:ext uri="{FF2B5EF4-FFF2-40B4-BE49-F238E27FC236}">
                <a16:creationId xmlns:a16="http://schemas.microsoft.com/office/drawing/2014/main" id="{350F4F77-E4E7-22F9-E817-DD9EF181FD4D}"/>
              </a:ext>
            </a:extLst>
          </p:cNvPr>
          <p:cNvCxnSpPr>
            <a:cxnSpLocks/>
          </p:cNvCxnSpPr>
          <p:nvPr/>
        </p:nvCxnSpPr>
        <p:spPr bwMode="auto">
          <a:xfrm>
            <a:off x="6172200" y="3200400"/>
            <a:ext cx="990600" cy="0"/>
          </a:xfrm>
          <a:prstGeom prst="straightConnector1">
            <a:avLst/>
          </a:prstGeom>
          <a:solidFill>
            <a:schemeClr val="accent1"/>
          </a:solidFill>
          <a:ln w="12700" cap="flat" cmpd="sng" algn="ctr">
            <a:solidFill>
              <a:schemeClr val="accent2">
                <a:lumMod val="75000"/>
              </a:schemeClr>
            </a:solidFill>
            <a:prstDash val="solid"/>
            <a:round/>
            <a:headEnd type="none" w="sm" len="sm"/>
            <a:tailEnd type="triangle"/>
          </a:ln>
          <a:effectLst/>
        </p:spPr>
      </p:cxnSp>
      <p:sp>
        <p:nvSpPr>
          <p:cNvPr id="31" name="TextBox 30">
            <a:extLst>
              <a:ext uri="{FF2B5EF4-FFF2-40B4-BE49-F238E27FC236}">
                <a16:creationId xmlns:a16="http://schemas.microsoft.com/office/drawing/2014/main" id="{BB5E253B-E865-7520-2A86-32B239FBE4B9}"/>
              </a:ext>
            </a:extLst>
          </p:cNvPr>
          <p:cNvSpPr txBox="1"/>
          <p:nvPr/>
        </p:nvSpPr>
        <p:spPr>
          <a:xfrm>
            <a:off x="6027930" y="2924988"/>
            <a:ext cx="1776643" cy="276999"/>
          </a:xfrm>
          <a:prstGeom prst="rect">
            <a:avLst/>
          </a:prstGeom>
          <a:noFill/>
        </p:spPr>
        <p:txBody>
          <a:bodyPr wrap="square" rtlCol="0">
            <a:spAutoFit/>
          </a:bodyPr>
          <a:lstStyle/>
          <a:p>
            <a:r>
              <a:rPr lang="en-US" dirty="0">
                <a:solidFill>
                  <a:schemeClr val="accent2"/>
                </a:solidFill>
              </a:rPr>
              <a:t>horizontal handover</a:t>
            </a:r>
          </a:p>
        </p:txBody>
      </p:sp>
    </p:spTree>
    <p:extLst>
      <p:ext uri="{BB962C8B-B14F-4D97-AF65-F5344CB8AC3E}">
        <p14:creationId xmlns:p14="http://schemas.microsoft.com/office/powerpoint/2010/main" val="3256081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High-level requirements</a:t>
            </a:r>
            <a:br>
              <a:rPr lang="en-US" dirty="0"/>
            </a:br>
            <a:r>
              <a:rPr lang="en-US" sz="2400" dirty="0"/>
              <a:t>Problem statements and solution requirements</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4</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38099" y="1447800"/>
            <a:ext cx="8763002" cy="3248115"/>
          </a:xfrm>
        </p:spPr>
        <p:txBody>
          <a:bodyPr/>
          <a:lstStyle/>
          <a:p>
            <a:r>
              <a:rPr lang="en-US" sz="1800" b="0" dirty="0"/>
              <a:t>Problem (1): Roams may not be triggered when needed, especially in mobility, resulting in “emergency scans” when current link fails, causing outage/disruption to data flows </a:t>
            </a:r>
          </a:p>
          <a:p>
            <a:pPr lvl="1"/>
            <a:r>
              <a:rPr lang="en-US" sz="1400" dirty="0"/>
              <a:t>Client devices cannot continuously scan for off-channel transition candidates due to (a) power consumption limitations and (b) impact on existing link (depending on implementation) </a:t>
            </a:r>
          </a:p>
          <a:p>
            <a:pPr lvl="1"/>
            <a:r>
              <a:rPr lang="en-US" sz="1400" dirty="0"/>
              <a:t>Networks cannot continuously monitor for client devices from other off-channel APs</a:t>
            </a:r>
          </a:p>
          <a:p>
            <a:pPr lvl="2"/>
            <a:r>
              <a:rPr lang="en-US" sz="1200" dirty="0"/>
              <a:t>Client devices rarely transmit off-channel, especially if using passive scan</a:t>
            </a:r>
          </a:p>
          <a:p>
            <a:pPr lvl="1"/>
            <a:r>
              <a:rPr lang="en-US" sz="1400" dirty="0"/>
              <a:t>Hence, measurement data needed by roaming/steering algorithms may be unavailable or unreliable</a:t>
            </a:r>
          </a:p>
          <a:p>
            <a:pPr lvl="2"/>
            <a:r>
              <a:rPr lang="en-US" sz="1200" dirty="0"/>
              <a:t>Incomplete and/or stale bidirectional RSSI measurements</a:t>
            </a:r>
          </a:p>
          <a:p>
            <a:pPr lvl="2"/>
            <a:r>
              <a:rPr lang="en-US" sz="1200" dirty="0"/>
              <a:t>Incomplete, unreliable and/or unprotected link/AP scoring metrics (e.g. channel utilization, WAN capacity/latency)</a:t>
            </a:r>
          </a:p>
          <a:p>
            <a:pPr lvl="1"/>
            <a:r>
              <a:rPr lang="en-US" sz="1400" dirty="0"/>
              <a:t>In addition, roaming/steering algorithms tend to be conservative in triggering roams in order to:</a:t>
            </a:r>
          </a:p>
          <a:p>
            <a:pPr lvl="2"/>
            <a:r>
              <a:rPr lang="en-US" sz="1200" dirty="0"/>
              <a:t>avoid link disruption due to (frequent) roam events</a:t>
            </a:r>
          </a:p>
          <a:p>
            <a:pPr lvl="2"/>
            <a:r>
              <a:rPr lang="en-US" sz="1200" dirty="0"/>
              <a:t>avoid ping-pong / thrashing roams, particularly if both network-side and client-side roaming/steering algos are active</a:t>
            </a:r>
          </a:p>
          <a:p>
            <a:pPr lvl="2"/>
            <a:r>
              <a:rPr lang="en-US" sz="1200" dirty="0"/>
              <a:t>avoid higher-layer disruption (e.g. IP change), bill shock, </a:t>
            </a:r>
            <a:r>
              <a:rPr lang="en-US" sz="1200" dirty="0" err="1"/>
              <a:t>etc</a:t>
            </a:r>
            <a:r>
              <a:rPr lang="en-US" sz="1200" dirty="0"/>
              <a:t>, if algorithm triggers network switch (e.g. to cellular)</a:t>
            </a:r>
          </a:p>
          <a:p>
            <a:pPr marL="857250" lvl="2" indent="0">
              <a:buNone/>
            </a:pPr>
            <a:endParaRPr lang="en-US" sz="1200" dirty="0"/>
          </a:p>
        </p:txBody>
      </p:sp>
      <p:sp>
        <p:nvSpPr>
          <p:cNvPr id="7" name="TextBox 6">
            <a:extLst>
              <a:ext uri="{FF2B5EF4-FFF2-40B4-BE49-F238E27FC236}">
                <a16:creationId xmlns:a16="http://schemas.microsoft.com/office/drawing/2014/main" id="{C9F1D630-FC6A-BAA3-8BEA-FDBD229ECEFC}"/>
              </a:ext>
            </a:extLst>
          </p:cNvPr>
          <p:cNvSpPr txBox="1"/>
          <p:nvPr/>
        </p:nvSpPr>
        <p:spPr>
          <a:xfrm>
            <a:off x="2174250" y="4685103"/>
            <a:ext cx="2777911" cy="276999"/>
          </a:xfrm>
          <a:prstGeom prst="rect">
            <a:avLst/>
          </a:prstGeom>
          <a:noFill/>
        </p:spPr>
        <p:txBody>
          <a:bodyPr wrap="square" rtlCol="0">
            <a:spAutoFit/>
          </a:bodyPr>
          <a:lstStyle/>
          <a:p>
            <a:pPr algn="ctr"/>
            <a:r>
              <a:rPr lang="en-US" dirty="0"/>
              <a:t>Active measurement/metric collection (*)</a:t>
            </a:r>
          </a:p>
        </p:txBody>
      </p:sp>
      <p:sp>
        <p:nvSpPr>
          <p:cNvPr id="10" name="TextBox 9">
            <a:extLst>
              <a:ext uri="{FF2B5EF4-FFF2-40B4-BE49-F238E27FC236}">
                <a16:creationId xmlns:a16="http://schemas.microsoft.com/office/drawing/2014/main" id="{CFB14FAB-785C-D6B2-3ED0-F0656EFA0DEE}"/>
              </a:ext>
            </a:extLst>
          </p:cNvPr>
          <p:cNvSpPr txBox="1"/>
          <p:nvPr/>
        </p:nvSpPr>
        <p:spPr>
          <a:xfrm>
            <a:off x="1999800" y="4899100"/>
            <a:ext cx="3021619" cy="276999"/>
          </a:xfrm>
          <a:prstGeom prst="rect">
            <a:avLst/>
          </a:prstGeom>
          <a:noFill/>
        </p:spPr>
        <p:txBody>
          <a:bodyPr wrap="square" rtlCol="0">
            <a:spAutoFit/>
          </a:bodyPr>
          <a:lstStyle/>
          <a:p>
            <a:pPr algn="ctr"/>
            <a:r>
              <a:rPr lang="en-US" dirty="0"/>
              <a:t>Passive measurement/metric collection (**) </a:t>
            </a:r>
          </a:p>
        </p:txBody>
      </p:sp>
      <p:sp>
        <p:nvSpPr>
          <p:cNvPr id="11" name="Rectangle 10">
            <a:extLst>
              <a:ext uri="{FF2B5EF4-FFF2-40B4-BE49-F238E27FC236}">
                <a16:creationId xmlns:a16="http://schemas.microsoft.com/office/drawing/2014/main" id="{2686F3F7-49D7-892A-9D34-98E1B54CB00E}"/>
              </a:ext>
            </a:extLst>
          </p:cNvPr>
          <p:cNvSpPr/>
          <p:nvPr/>
        </p:nvSpPr>
        <p:spPr bwMode="auto">
          <a:xfrm>
            <a:off x="5430106" y="4648200"/>
            <a:ext cx="990600" cy="527899"/>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Candidate assessment</a:t>
            </a:r>
          </a:p>
        </p:txBody>
      </p:sp>
      <p:cxnSp>
        <p:nvCxnSpPr>
          <p:cNvPr id="13" name="Straight Arrow Connector 12">
            <a:extLst>
              <a:ext uri="{FF2B5EF4-FFF2-40B4-BE49-F238E27FC236}">
                <a16:creationId xmlns:a16="http://schemas.microsoft.com/office/drawing/2014/main" id="{31623BF9-B52E-BF9C-5E1B-01D638AE7726}"/>
              </a:ext>
            </a:extLst>
          </p:cNvPr>
          <p:cNvCxnSpPr>
            <a:cxnSpLocks/>
            <a:stCxn id="11" idx="3"/>
          </p:cNvCxnSpPr>
          <p:nvPr/>
        </p:nvCxnSpPr>
        <p:spPr bwMode="auto">
          <a:xfrm flipV="1">
            <a:off x="6420706" y="4838000"/>
            <a:ext cx="533400" cy="7415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 name="Straight Arrow Connector 13">
            <a:extLst>
              <a:ext uri="{FF2B5EF4-FFF2-40B4-BE49-F238E27FC236}">
                <a16:creationId xmlns:a16="http://schemas.microsoft.com/office/drawing/2014/main" id="{18567181-AE3A-572C-7923-D916F9F8E29C}"/>
              </a:ext>
            </a:extLst>
          </p:cNvPr>
          <p:cNvCxnSpPr>
            <a:cxnSpLocks/>
            <a:stCxn id="11" idx="3"/>
          </p:cNvCxnSpPr>
          <p:nvPr/>
        </p:nvCxnSpPr>
        <p:spPr bwMode="auto">
          <a:xfrm>
            <a:off x="6420706" y="4912150"/>
            <a:ext cx="533400" cy="13017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5" name="TextBox 14">
            <a:extLst>
              <a:ext uri="{FF2B5EF4-FFF2-40B4-BE49-F238E27FC236}">
                <a16:creationId xmlns:a16="http://schemas.microsoft.com/office/drawing/2014/main" id="{F6845AB2-2B5F-1DF4-EAEF-DC3944A5A611}"/>
              </a:ext>
            </a:extLst>
          </p:cNvPr>
          <p:cNvSpPr txBox="1"/>
          <p:nvPr/>
        </p:nvSpPr>
        <p:spPr>
          <a:xfrm>
            <a:off x="6852994" y="4648200"/>
            <a:ext cx="901213" cy="276999"/>
          </a:xfrm>
          <a:prstGeom prst="rect">
            <a:avLst/>
          </a:prstGeom>
          <a:noFill/>
        </p:spPr>
        <p:txBody>
          <a:bodyPr wrap="square" rtlCol="0">
            <a:spAutoFit/>
          </a:bodyPr>
          <a:lstStyle/>
          <a:p>
            <a:pPr algn="ctr"/>
            <a:r>
              <a:rPr lang="en-US" dirty="0" err="1"/>
              <a:t>No_action</a:t>
            </a:r>
            <a:endParaRPr lang="en-US" dirty="0"/>
          </a:p>
        </p:txBody>
      </p:sp>
      <p:sp>
        <p:nvSpPr>
          <p:cNvPr id="16" name="TextBox 15">
            <a:extLst>
              <a:ext uri="{FF2B5EF4-FFF2-40B4-BE49-F238E27FC236}">
                <a16:creationId xmlns:a16="http://schemas.microsoft.com/office/drawing/2014/main" id="{2CE4D702-2DB9-2EE6-C095-CC64CD34FC41}"/>
              </a:ext>
            </a:extLst>
          </p:cNvPr>
          <p:cNvSpPr txBox="1"/>
          <p:nvPr/>
        </p:nvSpPr>
        <p:spPr>
          <a:xfrm>
            <a:off x="6864008" y="4876800"/>
            <a:ext cx="2187179" cy="276999"/>
          </a:xfrm>
          <a:prstGeom prst="rect">
            <a:avLst/>
          </a:prstGeom>
          <a:noFill/>
        </p:spPr>
        <p:txBody>
          <a:bodyPr wrap="square" rtlCol="0">
            <a:spAutoFit/>
          </a:bodyPr>
          <a:lstStyle/>
          <a:p>
            <a:pPr algn="ctr"/>
            <a:r>
              <a:rPr lang="en-US" dirty="0" err="1"/>
              <a:t>Roam_trigger</a:t>
            </a:r>
            <a:r>
              <a:rPr lang="en-US" dirty="0"/>
              <a:t>[</a:t>
            </a:r>
            <a:r>
              <a:rPr lang="en-US" dirty="0" err="1"/>
              <a:t>AP_MLD_Addr</a:t>
            </a:r>
            <a:r>
              <a:rPr lang="en-US" dirty="0"/>
              <a:t>]</a:t>
            </a:r>
          </a:p>
        </p:txBody>
      </p:sp>
      <p:cxnSp>
        <p:nvCxnSpPr>
          <p:cNvPr id="17" name="Straight Arrow Connector 16">
            <a:extLst>
              <a:ext uri="{FF2B5EF4-FFF2-40B4-BE49-F238E27FC236}">
                <a16:creationId xmlns:a16="http://schemas.microsoft.com/office/drawing/2014/main" id="{952C81D3-D97F-00C6-8BCE-C9F9E0D70485}"/>
              </a:ext>
            </a:extLst>
          </p:cNvPr>
          <p:cNvCxnSpPr/>
          <p:nvPr/>
        </p:nvCxnSpPr>
        <p:spPr bwMode="auto">
          <a:xfrm>
            <a:off x="4896706" y="4838000"/>
            <a:ext cx="5334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a:extLst>
              <a:ext uri="{FF2B5EF4-FFF2-40B4-BE49-F238E27FC236}">
                <a16:creationId xmlns:a16="http://schemas.microsoft.com/office/drawing/2014/main" id="{170A5040-AB3E-4287-D4F9-1FF8E0124B81}"/>
              </a:ext>
            </a:extLst>
          </p:cNvPr>
          <p:cNvCxnSpPr/>
          <p:nvPr/>
        </p:nvCxnSpPr>
        <p:spPr bwMode="auto">
          <a:xfrm>
            <a:off x="4896706" y="5042320"/>
            <a:ext cx="5334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01680D88-49C9-B481-89BB-741ADC65A276}"/>
              </a:ext>
            </a:extLst>
          </p:cNvPr>
          <p:cNvCxnSpPr/>
          <p:nvPr/>
        </p:nvCxnSpPr>
        <p:spPr bwMode="auto">
          <a:xfrm>
            <a:off x="1696306" y="4831733"/>
            <a:ext cx="5334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0" name="TextBox 19">
            <a:extLst>
              <a:ext uri="{FF2B5EF4-FFF2-40B4-BE49-F238E27FC236}">
                <a16:creationId xmlns:a16="http://schemas.microsoft.com/office/drawing/2014/main" id="{84357FEF-C4F4-86D3-CE22-5D11678749F3}"/>
              </a:ext>
            </a:extLst>
          </p:cNvPr>
          <p:cNvSpPr txBox="1"/>
          <p:nvPr/>
        </p:nvSpPr>
        <p:spPr>
          <a:xfrm>
            <a:off x="168087" y="4689152"/>
            <a:ext cx="1641113" cy="276999"/>
          </a:xfrm>
          <a:prstGeom prst="rect">
            <a:avLst/>
          </a:prstGeom>
          <a:noFill/>
        </p:spPr>
        <p:txBody>
          <a:bodyPr wrap="square" rtlCol="0">
            <a:spAutoFit/>
          </a:bodyPr>
          <a:lstStyle/>
          <a:p>
            <a:pPr algn="ctr"/>
            <a:r>
              <a:rPr lang="en-US" dirty="0" err="1"/>
              <a:t>Collection_trigger</a:t>
            </a:r>
            <a:endParaRPr lang="en-US" dirty="0"/>
          </a:p>
        </p:txBody>
      </p:sp>
      <p:sp>
        <p:nvSpPr>
          <p:cNvPr id="22" name="TextBox 21">
            <a:extLst>
              <a:ext uri="{FF2B5EF4-FFF2-40B4-BE49-F238E27FC236}">
                <a16:creationId xmlns:a16="http://schemas.microsoft.com/office/drawing/2014/main" id="{9694A83A-F1C7-BE7F-866A-F99FFAA4E065}"/>
              </a:ext>
            </a:extLst>
          </p:cNvPr>
          <p:cNvSpPr txBox="1"/>
          <p:nvPr/>
        </p:nvSpPr>
        <p:spPr>
          <a:xfrm>
            <a:off x="-77984" y="5105400"/>
            <a:ext cx="9221984" cy="1643527"/>
          </a:xfrm>
          <a:prstGeom prst="rect">
            <a:avLst/>
          </a:prstGeom>
          <a:noFill/>
        </p:spPr>
        <p:txBody>
          <a:bodyPr wrap="square">
            <a:spAutoFit/>
          </a:bodyPr>
          <a:lstStyle/>
          <a:p>
            <a:pPr marL="457200" lvl="1" indent="0">
              <a:buNone/>
            </a:pPr>
            <a:r>
              <a:rPr lang="en-US" sz="1600" b="1" u="sng" dirty="0"/>
              <a:t>Solution requirements (see details in Annex 1): </a:t>
            </a:r>
          </a:p>
          <a:p>
            <a:pPr marL="742950" lvl="1" indent="-285750">
              <a:buFont typeface="Arial" panose="020B0604020202020204" pitchFamily="34" charset="0"/>
              <a:buChar char="•"/>
            </a:pPr>
            <a:r>
              <a:rPr lang="en-US" sz="1400" b="0" dirty="0"/>
              <a:t>Mutual exchange of initial candidates for future roams within roam signaling, to minimize additional exchanges</a:t>
            </a:r>
            <a:endParaRPr lang="en-US" sz="1000" b="0" dirty="0"/>
          </a:p>
          <a:p>
            <a:pPr marL="1085850" lvl="2" indent="-171450">
              <a:buFont typeface="Arial" panose="020B0604020202020204" pitchFamily="34" charset="0"/>
              <a:buChar char="•"/>
            </a:pPr>
            <a:r>
              <a:rPr lang="en-US" b="0" dirty="0"/>
              <a:t>Include RCPI, timestamps and other link scoring metrics (e.g. BSS Load) for each roam candidate (also in BTM Request)</a:t>
            </a:r>
          </a:p>
          <a:p>
            <a:pPr marL="742950" lvl="1" indent="-285750">
              <a:buFont typeface="Arial" panose="020B0604020202020204" pitchFamily="34" charset="0"/>
              <a:buChar char="•"/>
            </a:pPr>
            <a:r>
              <a:rPr lang="en-US" sz="1400" dirty="0"/>
              <a:t>Mutual exchange of network topology, and scope of roaming/steering algorithms</a:t>
            </a:r>
            <a:endParaRPr lang="en-US" sz="1400" b="0" dirty="0"/>
          </a:p>
          <a:p>
            <a:pPr marL="742950" lvl="1" indent="-285750">
              <a:buFont typeface="Arial" panose="020B0604020202020204" pitchFamily="34" charset="0"/>
              <a:buChar char="•"/>
            </a:pPr>
            <a:r>
              <a:rPr lang="en-US" sz="1400" b="0" dirty="0"/>
              <a:t>Define “deterministic” roam behavior if network has verified a Target AP MLD should meet QoS requirements</a:t>
            </a:r>
          </a:p>
          <a:p>
            <a:pPr marL="742950" lvl="1" indent="-285750">
              <a:buFont typeface="Arial" panose="020B0604020202020204" pitchFamily="34" charset="0"/>
              <a:buChar char="•"/>
            </a:pPr>
            <a:r>
              <a:rPr lang="en-US" sz="1400" dirty="0"/>
              <a:t>Tunneled probing of candidate AP MLD(s) via Serving AP MLD, to minimize off-channel operations</a:t>
            </a:r>
          </a:p>
          <a:p>
            <a:pPr marL="1085850" lvl="2" indent="-228600">
              <a:spcBef>
                <a:spcPct val="20000"/>
              </a:spcBef>
              <a:buFont typeface="Arial" panose="020B0604020202020204" pitchFamily="34" charset="0"/>
              <a:buChar char="•"/>
            </a:pPr>
            <a:endParaRPr lang="en-US" sz="1400" dirty="0">
              <a:latin typeface="+mn-lt"/>
            </a:endParaRPr>
          </a:p>
        </p:txBody>
      </p:sp>
      <p:sp>
        <p:nvSpPr>
          <p:cNvPr id="23" name="TextBox 22">
            <a:extLst>
              <a:ext uri="{FF2B5EF4-FFF2-40B4-BE49-F238E27FC236}">
                <a16:creationId xmlns:a16="http://schemas.microsoft.com/office/drawing/2014/main" id="{FEE8719C-16E5-0026-5FE6-AAC917033E5E}"/>
              </a:ext>
            </a:extLst>
          </p:cNvPr>
          <p:cNvSpPr txBox="1"/>
          <p:nvPr/>
        </p:nvSpPr>
        <p:spPr>
          <a:xfrm>
            <a:off x="1371601" y="6519014"/>
            <a:ext cx="6781800" cy="415498"/>
          </a:xfrm>
          <a:prstGeom prst="rect">
            <a:avLst/>
          </a:prstGeom>
          <a:noFill/>
        </p:spPr>
        <p:txBody>
          <a:bodyPr wrap="square" rtlCol="0">
            <a:spAutoFit/>
          </a:bodyPr>
          <a:lstStyle/>
          <a:p>
            <a:r>
              <a:rPr lang="en-US" sz="1000" dirty="0"/>
              <a:t>(*) e.g. active scan, off-channel passive scan, send measurement request to peer</a:t>
            </a:r>
          </a:p>
          <a:p>
            <a:r>
              <a:rPr lang="en-US" sz="1000" dirty="0"/>
              <a:t>(**) e.g. current link metrics (PER, MCS, ...), on-channel passive scan, receive unsolicited measurement report from peer</a:t>
            </a:r>
          </a:p>
        </p:txBody>
      </p:sp>
    </p:spTree>
    <p:extLst>
      <p:ext uri="{BB962C8B-B14F-4D97-AF65-F5344CB8AC3E}">
        <p14:creationId xmlns:p14="http://schemas.microsoft.com/office/powerpoint/2010/main" val="807938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8" y="457200"/>
            <a:ext cx="8685212" cy="1066800"/>
          </a:xfrm>
        </p:spPr>
        <p:txBody>
          <a:bodyPr/>
          <a:lstStyle/>
          <a:p>
            <a:r>
              <a:rPr lang="en-US" dirty="0"/>
              <a:t>Annex 4: Challenges with roaming triggers</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40</a:t>
            </a:fld>
            <a:endParaRPr lang="en-US"/>
          </a:p>
        </p:txBody>
      </p:sp>
      <p:sp>
        <p:nvSpPr>
          <p:cNvPr id="17" name="Google Shape;134;p17">
            <a:extLst>
              <a:ext uri="{FF2B5EF4-FFF2-40B4-BE49-F238E27FC236}">
                <a16:creationId xmlns:a16="http://schemas.microsoft.com/office/drawing/2014/main" id="{7384180C-CA4A-4C63-1991-9CF797FECACC}"/>
              </a:ext>
            </a:extLst>
          </p:cNvPr>
          <p:cNvSpPr/>
          <p:nvPr/>
        </p:nvSpPr>
        <p:spPr>
          <a:xfrm>
            <a:off x="3434613" y="2070020"/>
            <a:ext cx="2107800" cy="2845800"/>
          </a:xfrm>
          <a:prstGeom prst="ellipse">
            <a:avLst/>
          </a:prstGeom>
          <a:noFill/>
          <a:ln w="9525"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FF"/>
              </a:solidFill>
              <a:latin typeface="Times New Roman"/>
              <a:ea typeface="Times New Roman"/>
              <a:cs typeface="Times New Roman"/>
              <a:sym typeface="Times New Roman"/>
            </a:endParaRPr>
          </a:p>
        </p:txBody>
      </p:sp>
      <p:sp>
        <p:nvSpPr>
          <p:cNvPr id="19" name="Google Shape;135;p17">
            <a:extLst>
              <a:ext uri="{FF2B5EF4-FFF2-40B4-BE49-F238E27FC236}">
                <a16:creationId xmlns:a16="http://schemas.microsoft.com/office/drawing/2014/main" id="{82B90100-F440-9E73-BB03-05108CC049F6}"/>
              </a:ext>
            </a:extLst>
          </p:cNvPr>
          <p:cNvSpPr/>
          <p:nvPr/>
        </p:nvSpPr>
        <p:spPr>
          <a:xfrm>
            <a:off x="4348663" y="1557670"/>
            <a:ext cx="2974200" cy="1535100"/>
          </a:xfrm>
          <a:prstGeom prst="ellipse">
            <a:avLst/>
          </a:prstGeom>
          <a:noFill/>
          <a:ln w="9525"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FF"/>
              </a:solidFill>
              <a:latin typeface="Times New Roman"/>
              <a:ea typeface="Times New Roman"/>
              <a:cs typeface="Times New Roman"/>
              <a:sym typeface="Times New Roman"/>
            </a:endParaRPr>
          </a:p>
        </p:txBody>
      </p:sp>
      <p:sp>
        <p:nvSpPr>
          <p:cNvPr id="20" name="Google Shape;136;p17">
            <a:extLst>
              <a:ext uri="{FF2B5EF4-FFF2-40B4-BE49-F238E27FC236}">
                <a16:creationId xmlns:a16="http://schemas.microsoft.com/office/drawing/2014/main" id="{30C76E6A-833C-75E4-4C98-49C024CD3FA7}"/>
              </a:ext>
            </a:extLst>
          </p:cNvPr>
          <p:cNvSpPr/>
          <p:nvPr/>
        </p:nvSpPr>
        <p:spPr>
          <a:xfrm>
            <a:off x="1801113" y="1557670"/>
            <a:ext cx="3074100" cy="1535100"/>
          </a:xfrm>
          <a:prstGeom prst="ellipse">
            <a:avLst/>
          </a:prstGeom>
          <a:noFill/>
          <a:ln w="9525"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FF"/>
              </a:solidFill>
              <a:latin typeface="Times New Roman"/>
              <a:ea typeface="Times New Roman"/>
              <a:cs typeface="Times New Roman"/>
              <a:sym typeface="Times New Roman"/>
            </a:endParaRPr>
          </a:p>
        </p:txBody>
      </p:sp>
      <p:sp>
        <p:nvSpPr>
          <p:cNvPr id="21" name="Google Shape;139;p17">
            <a:extLst>
              <a:ext uri="{FF2B5EF4-FFF2-40B4-BE49-F238E27FC236}">
                <a16:creationId xmlns:a16="http://schemas.microsoft.com/office/drawing/2014/main" id="{A30C1C01-084B-D81B-B2E1-E6208ED41C09}"/>
              </a:ext>
            </a:extLst>
          </p:cNvPr>
          <p:cNvSpPr/>
          <p:nvPr/>
        </p:nvSpPr>
        <p:spPr>
          <a:xfrm>
            <a:off x="2511563" y="2197695"/>
            <a:ext cx="914400" cy="2337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AP1 [p]</a:t>
            </a:r>
            <a:endParaRPr>
              <a:latin typeface="Times New Roman"/>
              <a:ea typeface="Times New Roman"/>
              <a:cs typeface="Times New Roman"/>
              <a:sym typeface="Times New Roman"/>
            </a:endParaRPr>
          </a:p>
        </p:txBody>
      </p:sp>
      <p:sp>
        <p:nvSpPr>
          <p:cNvPr id="22" name="Google Shape;140;p17">
            <a:extLst>
              <a:ext uri="{FF2B5EF4-FFF2-40B4-BE49-F238E27FC236}">
                <a16:creationId xmlns:a16="http://schemas.microsoft.com/office/drawing/2014/main" id="{FD196309-60FA-EC54-7D1D-700559A8668C}"/>
              </a:ext>
            </a:extLst>
          </p:cNvPr>
          <p:cNvSpPr/>
          <p:nvPr/>
        </p:nvSpPr>
        <p:spPr>
          <a:xfrm>
            <a:off x="5532063" y="2208370"/>
            <a:ext cx="914400" cy="2337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AP2 [t]</a:t>
            </a:r>
            <a:endParaRPr>
              <a:latin typeface="Times New Roman"/>
              <a:ea typeface="Times New Roman"/>
              <a:cs typeface="Times New Roman"/>
              <a:sym typeface="Times New Roman"/>
            </a:endParaRPr>
          </a:p>
        </p:txBody>
      </p:sp>
      <p:sp>
        <p:nvSpPr>
          <p:cNvPr id="23" name="Google Shape;141;p17">
            <a:extLst>
              <a:ext uri="{FF2B5EF4-FFF2-40B4-BE49-F238E27FC236}">
                <a16:creationId xmlns:a16="http://schemas.microsoft.com/office/drawing/2014/main" id="{00C07EF4-4F12-1AC6-8C5F-C276FA066BEE}"/>
              </a:ext>
            </a:extLst>
          </p:cNvPr>
          <p:cNvSpPr/>
          <p:nvPr/>
        </p:nvSpPr>
        <p:spPr>
          <a:xfrm>
            <a:off x="4865010" y="2515795"/>
            <a:ext cx="677400" cy="2337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STA</a:t>
            </a:r>
            <a:endParaRPr>
              <a:latin typeface="Times New Roman"/>
              <a:ea typeface="Times New Roman"/>
              <a:cs typeface="Times New Roman"/>
              <a:sym typeface="Times New Roman"/>
            </a:endParaRPr>
          </a:p>
        </p:txBody>
      </p:sp>
      <p:sp>
        <p:nvSpPr>
          <p:cNvPr id="24" name="Google Shape;142;p17">
            <a:extLst>
              <a:ext uri="{FF2B5EF4-FFF2-40B4-BE49-F238E27FC236}">
                <a16:creationId xmlns:a16="http://schemas.microsoft.com/office/drawing/2014/main" id="{8857BA1F-3A44-FF46-771A-C3ABA6D271E6}"/>
              </a:ext>
            </a:extLst>
          </p:cNvPr>
          <p:cNvSpPr/>
          <p:nvPr/>
        </p:nvSpPr>
        <p:spPr>
          <a:xfrm>
            <a:off x="3438401" y="2515795"/>
            <a:ext cx="677400" cy="233700"/>
          </a:xfrm>
          <a:prstGeom prst="rect">
            <a:avLst/>
          </a:prstGeom>
          <a:solidFill>
            <a:srgbClr val="FFF2CC"/>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STA</a:t>
            </a:r>
            <a:endParaRPr>
              <a:latin typeface="Times New Roman"/>
              <a:ea typeface="Times New Roman"/>
              <a:cs typeface="Times New Roman"/>
              <a:sym typeface="Times New Roman"/>
            </a:endParaRPr>
          </a:p>
        </p:txBody>
      </p:sp>
      <p:sp>
        <p:nvSpPr>
          <p:cNvPr id="25" name="Google Shape;143;p17">
            <a:extLst>
              <a:ext uri="{FF2B5EF4-FFF2-40B4-BE49-F238E27FC236}">
                <a16:creationId xmlns:a16="http://schemas.microsoft.com/office/drawing/2014/main" id="{E5F2D13B-BF34-1A70-3F5E-B24BBBD33393}"/>
              </a:ext>
            </a:extLst>
          </p:cNvPr>
          <p:cNvSpPr/>
          <p:nvPr/>
        </p:nvSpPr>
        <p:spPr>
          <a:xfrm>
            <a:off x="4167463" y="2506495"/>
            <a:ext cx="707700" cy="252300"/>
          </a:xfrm>
          <a:prstGeom prst="stripedRightArrow">
            <a:avLst>
              <a:gd name="adj1" fmla="val 50000"/>
              <a:gd name="adj2" fmla="val 50000"/>
            </a:avLst>
          </a:prstGeom>
          <a:no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a:ea typeface="Times New Roman"/>
              <a:cs typeface="Times New Roman"/>
              <a:sym typeface="Times New Roman"/>
            </a:endParaRPr>
          </a:p>
        </p:txBody>
      </p:sp>
      <p:cxnSp>
        <p:nvCxnSpPr>
          <p:cNvPr id="26" name="Google Shape;144;p17">
            <a:extLst>
              <a:ext uri="{FF2B5EF4-FFF2-40B4-BE49-F238E27FC236}">
                <a16:creationId xmlns:a16="http://schemas.microsoft.com/office/drawing/2014/main" id="{962E23E0-A2EE-63C7-6C64-1C65C8F7F88C}"/>
              </a:ext>
            </a:extLst>
          </p:cNvPr>
          <p:cNvCxnSpPr>
            <a:stCxn id="21" idx="3"/>
            <a:endCxn id="24" idx="0"/>
          </p:cNvCxnSpPr>
          <p:nvPr/>
        </p:nvCxnSpPr>
        <p:spPr>
          <a:xfrm>
            <a:off x="3425963" y="2314545"/>
            <a:ext cx="351000" cy="201300"/>
          </a:xfrm>
          <a:prstGeom prst="straightConnector1">
            <a:avLst/>
          </a:prstGeom>
          <a:noFill/>
          <a:ln w="28575" cap="flat" cmpd="sng">
            <a:solidFill>
              <a:srgbClr val="9900FF"/>
            </a:solidFill>
            <a:prstDash val="solid"/>
            <a:round/>
            <a:headEnd type="none" w="med" len="med"/>
            <a:tailEnd type="none" w="med" len="med"/>
          </a:ln>
        </p:spPr>
      </p:cxnSp>
      <p:cxnSp>
        <p:nvCxnSpPr>
          <p:cNvPr id="27" name="Google Shape;145;p17">
            <a:extLst>
              <a:ext uri="{FF2B5EF4-FFF2-40B4-BE49-F238E27FC236}">
                <a16:creationId xmlns:a16="http://schemas.microsoft.com/office/drawing/2014/main" id="{AAAFEA2D-1709-329D-03BC-D6EEDA714062}"/>
              </a:ext>
            </a:extLst>
          </p:cNvPr>
          <p:cNvCxnSpPr>
            <a:stCxn id="22" idx="1"/>
            <a:endCxn id="23" idx="0"/>
          </p:cNvCxnSpPr>
          <p:nvPr/>
        </p:nvCxnSpPr>
        <p:spPr>
          <a:xfrm flipH="1">
            <a:off x="5203563" y="2325220"/>
            <a:ext cx="328500" cy="190500"/>
          </a:xfrm>
          <a:prstGeom prst="straightConnector1">
            <a:avLst/>
          </a:prstGeom>
          <a:noFill/>
          <a:ln w="28575" cap="flat" cmpd="sng">
            <a:solidFill>
              <a:srgbClr val="9900FF"/>
            </a:solidFill>
            <a:prstDash val="dot"/>
            <a:round/>
            <a:headEnd type="none" w="med" len="med"/>
            <a:tailEnd type="none" w="med" len="med"/>
          </a:ln>
        </p:spPr>
      </p:cxnSp>
      <p:sp>
        <p:nvSpPr>
          <p:cNvPr id="28" name="Google Shape;146;p17">
            <a:extLst>
              <a:ext uri="{FF2B5EF4-FFF2-40B4-BE49-F238E27FC236}">
                <a16:creationId xmlns:a16="http://schemas.microsoft.com/office/drawing/2014/main" id="{693C1DE8-2858-0233-5A38-6559647E4F0D}"/>
              </a:ext>
            </a:extLst>
          </p:cNvPr>
          <p:cNvSpPr/>
          <p:nvPr/>
        </p:nvSpPr>
        <p:spPr>
          <a:xfrm>
            <a:off x="4226013" y="3160620"/>
            <a:ext cx="677400" cy="407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a:ea typeface="Times New Roman"/>
                <a:cs typeface="Times New Roman"/>
                <a:sym typeface="Times New Roman"/>
              </a:rPr>
              <a:t>AP3 </a:t>
            </a:r>
            <a:endParaRPr dirty="0">
              <a:latin typeface="Times New Roman"/>
              <a:ea typeface="Times New Roman"/>
              <a:cs typeface="Times New Roman"/>
              <a:sym typeface="Times New Roman"/>
            </a:endParaRPr>
          </a:p>
        </p:txBody>
      </p:sp>
      <p:sp>
        <p:nvSpPr>
          <p:cNvPr id="29" name="Google Shape;147;p17">
            <a:extLst>
              <a:ext uri="{FF2B5EF4-FFF2-40B4-BE49-F238E27FC236}">
                <a16:creationId xmlns:a16="http://schemas.microsoft.com/office/drawing/2014/main" id="{9192BC22-FEF7-FAC6-36B2-D54F2D0D34D4}"/>
              </a:ext>
            </a:extLst>
          </p:cNvPr>
          <p:cNvSpPr/>
          <p:nvPr/>
        </p:nvSpPr>
        <p:spPr>
          <a:xfrm>
            <a:off x="2131388" y="1993720"/>
            <a:ext cx="2478900" cy="663000"/>
          </a:xfrm>
          <a:prstGeom prst="ellipse">
            <a:avLst/>
          </a:prstGeom>
          <a:noFill/>
          <a:ln w="952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a:ea typeface="Times New Roman"/>
              <a:cs typeface="Times New Roman"/>
              <a:sym typeface="Times New Roman"/>
            </a:endParaRPr>
          </a:p>
        </p:txBody>
      </p:sp>
      <p:sp>
        <p:nvSpPr>
          <p:cNvPr id="30" name="Google Shape;148;p17">
            <a:extLst>
              <a:ext uri="{FF2B5EF4-FFF2-40B4-BE49-F238E27FC236}">
                <a16:creationId xmlns:a16="http://schemas.microsoft.com/office/drawing/2014/main" id="{58A82761-FC47-2DE8-E6D7-65653EF5D586}"/>
              </a:ext>
            </a:extLst>
          </p:cNvPr>
          <p:cNvSpPr txBox="1"/>
          <p:nvPr/>
        </p:nvSpPr>
        <p:spPr>
          <a:xfrm>
            <a:off x="3548601" y="2129895"/>
            <a:ext cx="677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0000"/>
                </a:solidFill>
                <a:latin typeface="Times New Roman"/>
                <a:ea typeface="Times New Roman"/>
                <a:cs typeface="Times New Roman"/>
                <a:sym typeface="Times New Roman"/>
              </a:rPr>
              <a:t>6 GHz</a:t>
            </a:r>
            <a:endParaRPr sz="1000">
              <a:solidFill>
                <a:srgbClr val="FF0000"/>
              </a:solidFill>
              <a:latin typeface="Times New Roman"/>
              <a:ea typeface="Times New Roman"/>
              <a:cs typeface="Times New Roman"/>
              <a:sym typeface="Times New Roman"/>
            </a:endParaRPr>
          </a:p>
        </p:txBody>
      </p:sp>
      <p:sp>
        <p:nvSpPr>
          <p:cNvPr id="31" name="Google Shape;149;p17">
            <a:extLst>
              <a:ext uri="{FF2B5EF4-FFF2-40B4-BE49-F238E27FC236}">
                <a16:creationId xmlns:a16="http://schemas.microsoft.com/office/drawing/2014/main" id="{AF27FDBD-BF02-557E-4696-67F70B496AFA}"/>
              </a:ext>
            </a:extLst>
          </p:cNvPr>
          <p:cNvSpPr txBox="1"/>
          <p:nvPr/>
        </p:nvSpPr>
        <p:spPr>
          <a:xfrm>
            <a:off x="2704763" y="2801870"/>
            <a:ext cx="721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00FF"/>
                </a:solidFill>
                <a:latin typeface="Times New Roman"/>
                <a:ea typeface="Times New Roman"/>
                <a:cs typeface="Times New Roman"/>
                <a:sym typeface="Times New Roman"/>
              </a:rPr>
              <a:t>2.4GHz</a:t>
            </a:r>
            <a:endParaRPr sz="1000">
              <a:solidFill>
                <a:srgbClr val="0000FF"/>
              </a:solidFill>
              <a:latin typeface="Times New Roman"/>
              <a:ea typeface="Times New Roman"/>
              <a:cs typeface="Times New Roman"/>
              <a:sym typeface="Times New Roman"/>
            </a:endParaRPr>
          </a:p>
        </p:txBody>
      </p:sp>
      <p:sp>
        <p:nvSpPr>
          <p:cNvPr id="32" name="Google Shape;150;p17">
            <a:extLst>
              <a:ext uri="{FF2B5EF4-FFF2-40B4-BE49-F238E27FC236}">
                <a16:creationId xmlns:a16="http://schemas.microsoft.com/office/drawing/2014/main" id="{319DEE9B-D9D5-B273-5270-6E0272B5ADE1}"/>
              </a:ext>
            </a:extLst>
          </p:cNvPr>
          <p:cNvSpPr txBox="1"/>
          <p:nvPr/>
        </p:nvSpPr>
        <p:spPr>
          <a:xfrm>
            <a:off x="3434488" y="3115470"/>
            <a:ext cx="721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0000FF"/>
                </a:solidFill>
                <a:latin typeface="Times New Roman"/>
                <a:ea typeface="Times New Roman"/>
                <a:cs typeface="Times New Roman"/>
                <a:sym typeface="Times New Roman"/>
              </a:rPr>
              <a:t>2.4GHz</a:t>
            </a:r>
            <a:endParaRPr sz="900">
              <a:solidFill>
                <a:srgbClr val="0000FF"/>
              </a:solidFill>
              <a:latin typeface="Times New Roman"/>
              <a:ea typeface="Times New Roman"/>
              <a:cs typeface="Times New Roman"/>
              <a:sym typeface="Times New Roman"/>
            </a:endParaRPr>
          </a:p>
        </p:txBody>
      </p:sp>
      <p:sp>
        <p:nvSpPr>
          <p:cNvPr id="33" name="Google Shape;151;p17">
            <a:extLst>
              <a:ext uri="{FF2B5EF4-FFF2-40B4-BE49-F238E27FC236}">
                <a16:creationId xmlns:a16="http://schemas.microsoft.com/office/drawing/2014/main" id="{7A228AE0-A6DC-3B1E-F166-8658DC1505EA}"/>
              </a:ext>
            </a:extLst>
          </p:cNvPr>
          <p:cNvSpPr txBox="1"/>
          <p:nvPr/>
        </p:nvSpPr>
        <p:spPr>
          <a:xfrm>
            <a:off x="5749638" y="2758795"/>
            <a:ext cx="721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00FF"/>
                </a:solidFill>
                <a:latin typeface="Times New Roman"/>
                <a:ea typeface="Times New Roman"/>
                <a:cs typeface="Times New Roman"/>
                <a:sym typeface="Times New Roman"/>
              </a:rPr>
              <a:t>2.4GHz</a:t>
            </a:r>
            <a:endParaRPr sz="1000">
              <a:solidFill>
                <a:srgbClr val="0000FF"/>
              </a:solidFill>
              <a:latin typeface="Times New Roman"/>
              <a:ea typeface="Times New Roman"/>
              <a:cs typeface="Times New Roman"/>
              <a:sym typeface="Times New Roman"/>
            </a:endParaRPr>
          </a:p>
        </p:txBody>
      </p:sp>
      <p:sp>
        <p:nvSpPr>
          <p:cNvPr id="34" name="Google Shape;152;p17">
            <a:extLst>
              <a:ext uri="{FF2B5EF4-FFF2-40B4-BE49-F238E27FC236}">
                <a16:creationId xmlns:a16="http://schemas.microsoft.com/office/drawing/2014/main" id="{CED86BDD-E636-2BAE-5D6E-B9EB15CB5E6B}"/>
              </a:ext>
            </a:extLst>
          </p:cNvPr>
          <p:cNvSpPr/>
          <p:nvPr/>
        </p:nvSpPr>
        <p:spPr>
          <a:xfrm>
            <a:off x="4438088" y="2034220"/>
            <a:ext cx="2574900" cy="663000"/>
          </a:xfrm>
          <a:prstGeom prst="ellipse">
            <a:avLst/>
          </a:prstGeom>
          <a:noFill/>
          <a:ln w="952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a:ea typeface="Times New Roman"/>
              <a:cs typeface="Times New Roman"/>
              <a:sym typeface="Times New Roman"/>
            </a:endParaRPr>
          </a:p>
        </p:txBody>
      </p:sp>
      <p:sp>
        <p:nvSpPr>
          <p:cNvPr id="35" name="Google Shape;153;p17">
            <a:extLst>
              <a:ext uri="{FF2B5EF4-FFF2-40B4-BE49-F238E27FC236}">
                <a16:creationId xmlns:a16="http://schemas.microsoft.com/office/drawing/2014/main" id="{7A376F24-0B9E-ECF7-DE1B-A2096F84D142}"/>
              </a:ext>
            </a:extLst>
          </p:cNvPr>
          <p:cNvSpPr txBox="1"/>
          <p:nvPr/>
        </p:nvSpPr>
        <p:spPr>
          <a:xfrm>
            <a:off x="6420226" y="2170395"/>
            <a:ext cx="677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0000"/>
                </a:solidFill>
                <a:latin typeface="Times New Roman"/>
                <a:ea typeface="Times New Roman"/>
                <a:cs typeface="Times New Roman"/>
                <a:sym typeface="Times New Roman"/>
              </a:rPr>
              <a:t>6 GHz</a:t>
            </a:r>
            <a:endParaRPr sz="1000">
              <a:solidFill>
                <a:srgbClr val="FF0000"/>
              </a:solidFill>
              <a:latin typeface="Times New Roman"/>
              <a:ea typeface="Times New Roman"/>
              <a:cs typeface="Times New Roman"/>
              <a:sym typeface="Times New Roman"/>
            </a:endParaRPr>
          </a:p>
        </p:txBody>
      </p:sp>
      <p:sp>
        <p:nvSpPr>
          <p:cNvPr id="36" name="Google Shape;154;p17">
            <a:extLst>
              <a:ext uri="{FF2B5EF4-FFF2-40B4-BE49-F238E27FC236}">
                <a16:creationId xmlns:a16="http://schemas.microsoft.com/office/drawing/2014/main" id="{1D42D3AC-722C-DD6A-82D9-18BA2BEAAA74}"/>
              </a:ext>
            </a:extLst>
          </p:cNvPr>
          <p:cNvSpPr txBox="1"/>
          <p:nvPr/>
        </p:nvSpPr>
        <p:spPr>
          <a:xfrm>
            <a:off x="4461926" y="3825358"/>
            <a:ext cx="677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0000"/>
                </a:solidFill>
                <a:latin typeface="Times New Roman"/>
                <a:ea typeface="Times New Roman"/>
                <a:cs typeface="Times New Roman"/>
                <a:sym typeface="Times New Roman"/>
              </a:rPr>
              <a:t>6 GHz</a:t>
            </a:r>
            <a:endParaRPr sz="1000">
              <a:solidFill>
                <a:srgbClr val="FF0000"/>
              </a:solidFill>
              <a:latin typeface="Times New Roman"/>
              <a:ea typeface="Times New Roman"/>
              <a:cs typeface="Times New Roman"/>
              <a:sym typeface="Times New Roman"/>
            </a:endParaRPr>
          </a:p>
        </p:txBody>
      </p:sp>
      <p:sp>
        <p:nvSpPr>
          <p:cNvPr id="37" name="Google Shape;155;p17">
            <a:extLst>
              <a:ext uri="{FF2B5EF4-FFF2-40B4-BE49-F238E27FC236}">
                <a16:creationId xmlns:a16="http://schemas.microsoft.com/office/drawing/2014/main" id="{6959F520-73AF-C676-CC51-FB88DCF4C9E4}"/>
              </a:ext>
            </a:extLst>
          </p:cNvPr>
          <p:cNvSpPr/>
          <p:nvPr/>
        </p:nvSpPr>
        <p:spPr>
          <a:xfrm rot="5258710">
            <a:off x="3447761" y="2839468"/>
            <a:ext cx="2139307" cy="1134353"/>
          </a:xfrm>
          <a:prstGeom prst="ellipse">
            <a:avLst/>
          </a:prstGeom>
          <a:noFill/>
          <a:ln w="952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a:ea typeface="Times New Roman"/>
              <a:cs typeface="Times New Roman"/>
              <a:sym typeface="Times New Roman"/>
            </a:endParaRPr>
          </a:p>
        </p:txBody>
      </p:sp>
      <p:sp>
        <p:nvSpPr>
          <p:cNvPr id="38" name="Content Placeholder 2">
            <a:extLst>
              <a:ext uri="{FF2B5EF4-FFF2-40B4-BE49-F238E27FC236}">
                <a16:creationId xmlns:a16="http://schemas.microsoft.com/office/drawing/2014/main" id="{0805DF40-42A1-93A2-4A9C-3F5B4A65E8A6}"/>
              </a:ext>
            </a:extLst>
          </p:cNvPr>
          <p:cNvSpPr txBox="1">
            <a:spLocks/>
          </p:cNvSpPr>
          <p:nvPr/>
        </p:nvSpPr>
        <p:spPr bwMode="auto">
          <a:xfrm>
            <a:off x="502621" y="5160345"/>
            <a:ext cx="7971784" cy="76944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600" b="0" kern="0" dirty="0"/>
              <a:t>A STA in mobility can rapidly move out of coverage of Serving AP (depending which bands it has active links with)</a:t>
            </a:r>
          </a:p>
          <a:p>
            <a:r>
              <a:rPr lang="en-US" sz="1600" b="0" kern="0" dirty="0"/>
              <a:t>Since it cannot always be guaranteed a clear roam target can be determined while the link quality with Serving AP remains good, there is a need to support both OTDS and OTA roaming mechanisms</a:t>
            </a:r>
            <a:endParaRPr lang="en-US" sz="1200" kern="0" dirty="0"/>
          </a:p>
          <a:p>
            <a:pPr lvl="1"/>
            <a:endParaRPr lang="en-US" sz="1200" b="0" kern="0" dirty="0"/>
          </a:p>
        </p:txBody>
      </p:sp>
    </p:spTree>
    <p:extLst>
      <p:ext uri="{BB962C8B-B14F-4D97-AF65-F5344CB8AC3E}">
        <p14:creationId xmlns:p14="http://schemas.microsoft.com/office/powerpoint/2010/main" val="4263449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73" name="Right Arrow 72">
            <a:extLst>
              <a:ext uri="{FF2B5EF4-FFF2-40B4-BE49-F238E27FC236}">
                <a16:creationId xmlns:a16="http://schemas.microsoft.com/office/drawing/2014/main" id="{387329A4-7458-4BB8-C399-FDDC8E65E46B}"/>
              </a:ext>
            </a:extLst>
          </p:cNvPr>
          <p:cNvSpPr/>
          <p:nvPr/>
        </p:nvSpPr>
        <p:spPr>
          <a:xfrm>
            <a:off x="2902423" y="4807293"/>
            <a:ext cx="1143000" cy="590614"/>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4" name="Right Arrow 73">
            <a:extLst>
              <a:ext uri="{FF2B5EF4-FFF2-40B4-BE49-F238E27FC236}">
                <a16:creationId xmlns:a16="http://schemas.microsoft.com/office/drawing/2014/main" id="{E0433B92-A3CC-DFA5-F8B2-CEBD34F06E90}"/>
              </a:ext>
            </a:extLst>
          </p:cNvPr>
          <p:cNvSpPr/>
          <p:nvPr/>
        </p:nvSpPr>
        <p:spPr>
          <a:xfrm>
            <a:off x="1683226" y="5490770"/>
            <a:ext cx="1295387" cy="590614"/>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75" name="Straight Connector 74">
            <a:extLst>
              <a:ext uri="{FF2B5EF4-FFF2-40B4-BE49-F238E27FC236}">
                <a16:creationId xmlns:a16="http://schemas.microsoft.com/office/drawing/2014/main" id="{FC31EE9F-D487-26AA-3DEF-D5AA7470440A}"/>
              </a:ext>
            </a:extLst>
          </p:cNvPr>
          <p:cNvCxnSpPr>
            <a:cxnSpLocks/>
          </p:cNvCxnSpPr>
          <p:nvPr/>
        </p:nvCxnSpPr>
        <p:spPr>
          <a:xfrm flipV="1">
            <a:off x="1301459" y="5420391"/>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8E2D751E-710D-F99C-AFAF-65130BC1AEAD}"/>
              </a:ext>
            </a:extLst>
          </p:cNvPr>
          <p:cNvCxnSpPr>
            <a:cxnSpLocks/>
          </p:cNvCxnSpPr>
          <p:nvPr/>
        </p:nvCxnSpPr>
        <p:spPr>
          <a:xfrm flipV="1">
            <a:off x="1301459" y="4752793"/>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6C73ACF-29FF-0FCD-4B7E-9852AC5D878E}"/>
              </a:ext>
            </a:extLst>
          </p:cNvPr>
          <p:cNvCxnSpPr>
            <a:cxnSpLocks/>
          </p:cNvCxnSpPr>
          <p:nvPr/>
        </p:nvCxnSpPr>
        <p:spPr>
          <a:xfrm flipV="1">
            <a:off x="1280517" y="6081384"/>
            <a:ext cx="3062881" cy="13880"/>
          </a:xfrm>
          <a:prstGeom prst="line">
            <a:avLst/>
          </a:prstGeom>
        </p:spPr>
        <p:style>
          <a:lnRef idx="2">
            <a:schemeClr val="accent1"/>
          </a:lnRef>
          <a:fillRef idx="0">
            <a:schemeClr val="accent1"/>
          </a:fillRef>
          <a:effectRef idx="1">
            <a:schemeClr val="accent1"/>
          </a:effectRef>
          <a:fontRef idx="minor">
            <a:schemeClr val="tx1"/>
          </a:fontRef>
        </p:style>
      </p:cxnSp>
      <p:sp>
        <p:nvSpPr>
          <p:cNvPr id="78" name="TextBox 57">
            <a:extLst>
              <a:ext uri="{FF2B5EF4-FFF2-40B4-BE49-F238E27FC236}">
                <a16:creationId xmlns:a16="http://schemas.microsoft.com/office/drawing/2014/main" id="{8F5D920C-427D-89CC-5604-F3DC3DDBE6F9}"/>
              </a:ext>
            </a:extLst>
          </p:cNvPr>
          <p:cNvSpPr txBox="1"/>
          <p:nvPr/>
        </p:nvSpPr>
        <p:spPr>
          <a:xfrm>
            <a:off x="2902422" y="4938121"/>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cxnSp>
        <p:nvCxnSpPr>
          <p:cNvPr id="79" name="Straight Arrow Connector 78">
            <a:extLst>
              <a:ext uri="{FF2B5EF4-FFF2-40B4-BE49-F238E27FC236}">
                <a16:creationId xmlns:a16="http://schemas.microsoft.com/office/drawing/2014/main" id="{AA0B32F8-CD68-93E7-DA8B-8441931C1D66}"/>
              </a:ext>
            </a:extLst>
          </p:cNvPr>
          <p:cNvCxnSpPr>
            <a:cxnSpLocks/>
          </p:cNvCxnSpPr>
          <p:nvPr/>
        </p:nvCxnSpPr>
        <p:spPr>
          <a:xfrm>
            <a:off x="2283736" y="542775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3DE0D1B4-057F-91A4-1ED2-C929EFFF82A5}"/>
              </a:ext>
            </a:extLst>
          </p:cNvPr>
          <p:cNvCxnSpPr>
            <a:cxnSpLocks/>
          </p:cNvCxnSpPr>
          <p:nvPr/>
        </p:nvCxnSpPr>
        <p:spPr>
          <a:xfrm flipV="1">
            <a:off x="2369022" y="5423206"/>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09D849C9-3A57-8406-B2EC-A728ED733F27}"/>
              </a:ext>
            </a:extLst>
          </p:cNvPr>
          <p:cNvCxnSpPr>
            <a:cxnSpLocks/>
          </p:cNvCxnSpPr>
          <p:nvPr/>
        </p:nvCxnSpPr>
        <p:spPr>
          <a:xfrm>
            <a:off x="2902422" y="4741952"/>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4A20719E-5F06-0B2C-1633-3D4F2225972A}"/>
              </a:ext>
            </a:extLst>
          </p:cNvPr>
          <p:cNvCxnSpPr>
            <a:cxnSpLocks/>
          </p:cNvCxnSpPr>
          <p:nvPr/>
        </p:nvCxnSpPr>
        <p:spPr>
          <a:xfrm flipV="1">
            <a:off x="2826222" y="4723664"/>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2DD2719C-BAA1-4861-9B7C-F1CDE8264926}"/>
              </a:ext>
            </a:extLst>
          </p:cNvPr>
          <p:cNvSpPr txBox="1"/>
          <p:nvPr/>
        </p:nvSpPr>
        <p:spPr>
          <a:xfrm>
            <a:off x="1120334" y="6231547"/>
            <a:ext cx="1829563" cy="276999"/>
          </a:xfrm>
          <a:prstGeom prst="rect">
            <a:avLst/>
          </a:prstGeom>
          <a:noFill/>
        </p:spPr>
        <p:txBody>
          <a:bodyPr wrap="square" rtlCol="0">
            <a:spAutoFit/>
          </a:bodyPr>
          <a:lstStyle/>
          <a:p>
            <a:pPr algn="ctr"/>
            <a:r>
              <a:rPr lang="en-US" dirty="0"/>
              <a:t>FT Auth</a:t>
            </a:r>
          </a:p>
        </p:txBody>
      </p:sp>
      <p:sp>
        <p:nvSpPr>
          <p:cNvPr id="87" name="TextBox 86">
            <a:extLst>
              <a:ext uri="{FF2B5EF4-FFF2-40B4-BE49-F238E27FC236}">
                <a16:creationId xmlns:a16="http://schemas.microsoft.com/office/drawing/2014/main" id="{2907BBEB-224E-C1DD-B8E8-CC49FE9B917B}"/>
              </a:ext>
            </a:extLst>
          </p:cNvPr>
          <p:cNvSpPr txBox="1"/>
          <p:nvPr/>
        </p:nvSpPr>
        <p:spPr>
          <a:xfrm>
            <a:off x="2897530" y="6231547"/>
            <a:ext cx="1010995" cy="276999"/>
          </a:xfrm>
          <a:prstGeom prst="rect">
            <a:avLst/>
          </a:prstGeom>
          <a:noFill/>
        </p:spPr>
        <p:txBody>
          <a:bodyPr wrap="square" rtlCol="0">
            <a:spAutoFit/>
          </a:bodyPr>
          <a:lstStyle/>
          <a:p>
            <a:pPr algn="ctr"/>
            <a:r>
              <a:rPr lang="en-US" dirty="0"/>
              <a:t>FT </a:t>
            </a:r>
            <a:r>
              <a:rPr lang="en-US" dirty="0" err="1"/>
              <a:t>Reassoc</a:t>
            </a:r>
            <a:endParaRPr lang="en-US" dirty="0"/>
          </a:p>
        </p:txBody>
      </p:sp>
      <p:cxnSp>
        <p:nvCxnSpPr>
          <p:cNvPr id="88" name="Straight Arrow Connector 87">
            <a:extLst>
              <a:ext uri="{FF2B5EF4-FFF2-40B4-BE49-F238E27FC236}">
                <a16:creationId xmlns:a16="http://schemas.microsoft.com/office/drawing/2014/main" id="{148A7B59-1844-AA0D-1B72-2EEE124EF891}"/>
              </a:ext>
            </a:extLst>
          </p:cNvPr>
          <p:cNvCxnSpPr>
            <a:cxnSpLocks/>
            <a:stCxn id="86" idx="0"/>
          </p:cNvCxnSpPr>
          <p:nvPr/>
        </p:nvCxnSpPr>
        <p:spPr bwMode="auto">
          <a:xfrm flipV="1">
            <a:off x="2035116" y="6149706"/>
            <a:ext cx="248620" cy="8184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89" name="Straight Arrow Connector 88">
            <a:extLst>
              <a:ext uri="{FF2B5EF4-FFF2-40B4-BE49-F238E27FC236}">
                <a16:creationId xmlns:a16="http://schemas.microsoft.com/office/drawing/2014/main" id="{D173CF9D-4426-4E8A-8AE5-7BB1FC8310DB}"/>
              </a:ext>
            </a:extLst>
          </p:cNvPr>
          <p:cNvCxnSpPr>
            <a:cxnSpLocks/>
            <a:stCxn id="87" idx="0"/>
          </p:cNvCxnSpPr>
          <p:nvPr/>
        </p:nvCxnSpPr>
        <p:spPr bwMode="auto">
          <a:xfrm flipH="1" flipV="1">
            <a:off x="2958227" y="5508785"/>
            <a:ext cx="444801" cy="72276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91" name="TextBox 51">
            <a:extLst>
              <a:ext uri="{FF2B5EF4-FFF2-40B4-BE49-F238E27FC236}">
                <a16:creationId xmlns:a16="http://schemas.microsoft.com/office/drawing/2014/main" id="{278A4542-582B-F38F-2AE5-CF1AFDD81A89}"/>
              </a:ext>
            </a:extLst>
          </p:cNvPr>
          <p:cNvSpPr txBox="1"/>
          <p:nvPr/>
        </p:nvSpPr>
        <p:spPr>
          <a:xfrm>
            <a:off x="2902422" y="5588193"/>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s2</a:t>
            </a:r>
          </a:p>
        </p:txBody>
      </p:sp>
      <p:sp>
        <p:nvSpPr>
          <p:cNvPr id="95" name="TextBox 7">
            <a:extLst>
              <a:ext uri="{FF2B5EF4-FFF2-40B4-BE49-F238E27FC236}">
                <a16:creationId xmlns:a16="http://schemas.microsoft.com/office/drawing/2014/main" id="{14039C81-29DE-DD23-D4EB-7B845122967A}"/>
              </a:ext>
            </a:extLst>
          </p:cNvPr>
          <p:cNvSpPr txBox="1"/>
          <p:nvPr/>
        </p:nvSpPr>
        <p:spPr>
          <a:xfrm>
            <a:off x="-18877" y="5251011"/>
            <a:ext cx="1443735"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non-AP MLD</a:t>
            </a:r>
            <a:endParaRPr lang="en-US" dirty="0"/>
          </a:p>
        </p:txBody>
      </p:sp>
      <p:sp>
        <p:nvSpPr>
          <p:cNvPr id="96" name="TextBox 8">
            <a:extLst>
              <a:ext uri="{FF2B5EF4-FFF2-40B4-BE49-F238E27FC236}">
                <a16:creationId xmlns:a16="http://schemas.microsoft.com/office/drawing/2014/main" id="{682D4E76-9DAC-DC11-67D9-8CF8209A6B09}"/>
              </a:ext>
            </a:extLst>
          </p:cNvPr>
          <p:cNvSpPr txBox="1"/>
          <p:nvPr/>
        </p:nvSpPr>
        <p:spPr>
          <a:xfrm>
            <a:off x="285923" y="4587811"/>
            <a:ext cx="1180437"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MLD2</a:t>
            </a:r>
            <a:endParaRPr lang="en-US" dirty="0"/>
          </a:p>
        </p:txBody>
      </p:sp>
      <p:sp>
        <p:nvSpPr>
          <p:cNvPr id="97" name="TextBox 10">
            <a:extLst>
              <a:ext uri="{FF2B5EF4-FFF2-40B4-BE49-F238E27FC236}">
                <a16:creationId xmlns:a16="http://schemas.microsoft.com/office/drawing/2014/main" id="{1149BD63-2176-9935-CC59-ABFDCA810BFE}"/>
              </a:ext>
            </a:extLst>
          </p:cNvPr>
          <p:cNvSpPr txBox="1"/>
          <p:nvPr/>
        </p:nvSpPr>
        <p:spPr>
          <a:xfrm>
            <a:off x="241485" y="5883211"/>
            <a:ext cx="1111238"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MLD1</a:t>
            </a:r>
            <a:endParaRPr lang="en-US" dirty="0"/>
          </a:p>
        </p:txBody>
      </p:sp>
      <p:sp>
        <p:nvSpPr>
          <p:cNvPr id="98" name="Right Arrow 97">
            <a:extLst>
              <a:ext uri="{FF2B5EF4-FFF2-40B4-BE49-F238E27FC236}">
                <a16:creationId xmlns:a16="http://schemas.microsoft.com/office/drawing/2014/main" id="{867841E8-0D13-DA96-5012-0D6A70DD1320}"/>
              </a:ext>
            </a:extLst>
          </p:cNvPr>
          <p:cNvSpPr/>
          <p:nvPr/>
        </p:nvSpPr>
        <p:spPr>
          <a:xfrm>
            <a:off x="7086601" y="4807293"/>
            <a:ext cx="1143000" cy="590614"/>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9" name="Right Arrow 98">
            <a:extLst>
              <a:ext uri="{FF2B5EF4-FFF2-40B4-BE49-F238E27FC236}">
                <a16:creationId xmlns:a16="http://schemas.microsoft.com/office/drawing/2014/main" id="{6186570A-FA82-0D56-00AD-CD9687C7AEA4}"/>
              </a:ext>
            </a:extLst>
          </p:cNvPr>
          <p:cNvSpPr/>
          <p:nvPr/>
        </p:nvSpPr>
        <p:spPr>
          <a:xfrm>
            <a:off x="5867404" y="5490770"/>
            <a:ext cx="1295387" cy="590614"/>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00" name="Straight Connector 99">
            <a:extLst>
              <a:ext uri="{FF2B5EF4-FFF2-40B4-BE49-F238E27FC236}">
                <a16:creationId xmlns:a16="http://schemas.microsoft.com/office/drawing/2014/main" id="{7A167A43-760E-F14E-A37C-246F2248A18F}"/>
              </a:ext>
            </a:extLst>
          </p:cNvPr>
          <p:cNvCxnSpPr>
            <a:cxnSpLocks/>
          </p:cNvCxnSpPr>
          <p:nvPr/>
        </p:nvCxnSpPr>
        <p:spPr>
          <a:xfrm flipV="1">
            <a:off x="5485637" y="5420391"/>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249FB972-F4EC-DE52-8B81-41AD138169AB}"/>
              </a:ext>
            </a:extLst>
          </p:cNvPr>
          <p:cNvCxnSpPr>
            <a:cxnSpLocks/>
          </p:cNvCxnSpPr>
          <p:nvPr/>
        </p:nvCxnSpPr>
        <p:spPr>
          <a:xfrm flipV="1">
            <a:off x="5485637" y="4752793"/>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FB7A4EE-AFA6-7DB5-1ABB-995FCEA73B65}"/>
              </a:ext>
            </a:extLst>
          </p:cNvPr>
          <p:cNvCxnSpPr>
            <a:cxnSpLocks/>
          </p:cNvCxnSpPr>
          <p:nvPr/>
        </p:nvCxnSpPr>
        <p:spPr>
          <a:xfrm flipV="1">
            <a:off x="5464695" y="6081384"/>
            <a:ext cx="3062881" cy="13880"/>
          </a:xfrm>
          <a:prstGeom prst="line">
            <a:avLst/>
          </a:prstGeom>
        </p:spPr>
        <p:style>
          <a:lnRef idx="2">
            <a:schemeClr val="accent1"/>
          </a:lnRef>
          <a:fillRef idx="0">
            <a:schemeClr val="accent1"/>
          </a:fillRef>
          <a:effectRef idx="1">
            <a:schemeClr val="accent1"/>
          </a:effectRef>
          <a:fontRef idx="minor">
            <a:schemeClr val="tx1"/>
          </a:fontRef>
        </p:style>
      </p:cxnSp>
      <p:sp>
        <p:nvSpPr>
          <p:cNvPr id="103" name="TextBox 57">
            <a:extLst>
              <a:ext uri="{FF2B5EF4-FFF2-40B4-BE49-F238E27FC236}">
                <a16:creationId xmlns:a16="http://schemas.microsoft.com/office/drawing/2014/main" id="{8909F49E-9352-BCB9-4091-C1952D9BD540}"/>
              </a:ext>
            </a:extLst>
          </p:cNvPr>
          <p:cNvSpPr txBox="1"/>
          <p:nvPr/>
        </p:nvSpPr>
        <p:spPr>
          <a:xfrm>
            <a:off x="7086600" y="4938121"/>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cxnSp>
        <p:nvCxnSpPr>
          <p:cNvPr id="104" name="Straight Arrow Connector 103">
            <a:extLst>
              <a:ext uri="{FF2B5EF4-FFF2-40B4-BE49-F238E27FC236}">
                <a16:creationId xmlns:a16="http://schemas.microsoft.com/office/drawing/2014/main" id="{DBB82FFC-0EB7-4B17-329E-2BD074B519CD}"/>
              </a:ext>
            </a:extLst>
          </p:cNvPr>
          <p:cNvCxnSpPr>
            <a:cxnSpLocks/>
          </p:cNvCxnSpPr>
          <p:nvPr/>
        </p:nvCxnSpPr>
        <p:spPr>
          <a:xfrm>
            <a:off x="6467914" y="542775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8419A1C9-A764-32F1-78B5-207D952081B0}"/>
              </a:ext>
            </a:extLst>
          </p:cNvPr>
          <p:cNvCxnSpPr>
            <a:cxnSpLocks/>
          </p:cNvCxnSpPr>
          <p:nvPr/>
        </p:nvCxnSpPr>
        <p:spPr>
          <a:xfrm flipV="1">
            <a:off x="6553200" y="5423206"/>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9F50498C-43C9-36E7-F44D-D55D24798563}"/>
              </a:ext>
            </a:extLst>
          </p:cNvPr>
          <p:cNvCxnSpPr>
            <a:cxnSpLocks/>
          </p:cNvCxnSpPr>
          <p:nvPr/>
        </p:nvCxnSpPr>
        <p:spPr>
          <a:xfrm>
            <a:off x="7086600" y="5460876"/>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415919B1-E42F-C63B-B805-8BBEE19F6A11}"/>
              </a:ext>
            </a:extLst>
          </p:cNvPr>
          <p:cNvCxnSpPr>
            <a:cxnSpLocks/>
          </p:cNvCxnSpPr>
          <p:nvPr/>
        </p:nvCxnSpPr>
        <p:spPr>
          <a:xfrm flipV="1">
            <a:off x="7010400" y="5442588"/>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7F4C1BDB-1E93-067B-8324-E5927EA28444}"/>
              </a:ext>
            </a:extLst>
          </p:cNvPr>
          <p:cNvSpPr txBox="1"/>
          <p:nvPr/>
        </p:nvSpPr>
        <p:spPr>
          <a:xfrm>
            <a:off x="5714237" y="6203746"/>
            <a:ext cx="1829563" cy="276999"/>
          </a:xfrm>
          <a:prstGeom prst="rect">
            <a:avLst/>
          </a:prstGeom>
          <a:noFill/>
        </p:spPr>
        <p:txBody>
          <a:bodyPr wrap="square" rtlCol="0">
            <a:spAutoFit/>
          </a:bodyPr>
          <a:lstStyle/>
          <a:p>
            <a:pPr algn="ctr"/>
            <a:r>
              <a:rPr lang="en-US" dirty="0"/>
              <a:t>FT Auth</a:t>
            </a:r>
          </a:p>
        </p:txBody>
      </p:sp>
      <p:sp>
        <p:nvSpPr>
          <p:cNvPr id="110" name="TextBox 109">
            <a:extLst>
              <a:ext uri="{FF2B5EF4-FFF2-40B4-BE49-F238E27FC236}">
                <a16:creationId xmlns:a16="http://schemas.microsoft.com/office/drawing/2014/main" id="{6A798F80-07BB-7D21-128C-CE232BBAF6CC}"/>
              </a:ext>
            </a:extLst>
          </p:cNvPr>
          <p:cNvSpPr txBox="1"/>
          <p:nvPr/>
        </p:nvSpPr>
        <p:spPr>
          <a:xfrm>
            <a:off x="7010400" y="6203746"/>
            <a:ext cx="1010995" cy="276999"/>
          </a:xfrm>
          <a:prstGeom prst="rect">
            <a:avLst/>
          </a:prstGeom>
          <a:noFill/>
        </p:spPr>
        <p:txBody>
          <a:bodyPr wrap="square" rtlCol="0">
            <a:spAutoFit/>
          </a:bodyPr>
          <a:lstStyle/>
          <a:p>
            <a:pPr algn="ctr"/>
            <a:r>
              <a:rPr lang="en-US" dirty="0"/>
              <a:t>FT </a:t>
            </a:r>
            <a:r>
              <a:rPr lang="en-US" dirty="0" err="1"/>
              <a:t>Reassoc</a:t>
            </a:r>
            <a:endParaRPr lang="en-US" dirty="0"/>
          </a:p>
        </p:txBody>
      </p:sp>
      <p:cxnSp>
        <p:nvCxnSpPr>
          <p:cNvPr id="111" name="Straight Arrow Connector 110">
            <a:extLst>
              <a:ext uri="{FF2B5EF4-FFF2-40B4-BE49-F238E27FC236}">
                <a16:creationId xmlns:a16="http://schemas.microsoft.com/office/drawing/2014/main" id="{F664A554-FFA4-9E9E-FB0C-9265BCFB78DD}"/>
              </a:ext>
            </a:extLst>
          </p:cNvPr>
          <p:cNvCxnSpPr>
            <a:cxnSpLocks/>
            <a:stCxn id="109" idx="0"/>
          </p:cNvCxnSpPr>
          <p:nvPr/>
        </p:nvCxnSpPr>
        <p:spPr bwMode="auto">
          <a:xfrm flipH="1" flipV="1">
            <a:off x="6553200" y="6143833"/>
            <a:ext cx="75819" cy="5991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2" name="Straight Arrow Connector 111">
            <a:extLst>
              <a:ext uri="{FF2B5EF4-FFF2-40B4-BE49-F238E27FC236}">
                <a16:creationId xmlns:a16="http://schemas.microsoft.com/office/drawing/2014/main" id="{A898AEC3-CE8D-B323-FFC1-C318DB3B8612}"/>
              </a:ext>
            </a:extLst>
          </p:cNvPr>
          <p:cNvCxnSpPr>
            <a:cxnSpLocks/>
          </p:cNvCxnSpPr>
          <p:nvPr/>
        </p:nvCxnSpPr>
        <p:spPr bwMode="auto">
          <a:xfrm flipH="1" flipV="1">
            <a:off x="7086600" y="6143833"/>
            <a:ext cx="326269" cy="11382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13" name="TextBox 51">
            <a:extLst>
              <a:ext uri="{FF2B5EF4-FFF2-40B4-BE49-F238E27FC236}">
                <a16:creationId xmlns:a16="http://schemas.microsoft.com/office/drawing/2014/main" id="{E28B9172-7BBB-9114-2CC2-4FBAF049F887}"/>
              </a:ext>
            </a:extLst>
          </p:cNvPr>
          <p:cNvSpPr txBox="1"/>
          <p:nvPr/>
        </p:nvSpPr>
        <p:spPr>
          <a:xfrm>
            <a:off x="7086600" y="5588193"/>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s2</a:t>
            </a:r>
          </a:p>
        </p:txBody>
      </p:sp>
      <p:sp>
        <p:nvSpPr>
          <p:cNvPr id="115" name="Content Placeholder 2">
            <a:extLst>
              <a:ext uri="{FF2B5EF4-FFF2-40B4-BE49-F238E27FC236}">
                <a16:creationId xmlns:a16="http://schemas.microsoft.com/office/drawing/2014/main" id="{6D494D66-BBDB-FAF3-183B-D2FD9D2C354A}"/>
              </a:ext>
            </a:extLst>
          </p:cNvPr>
          <p:cNvSpPr txBox="1">
            <a:spLocks/>
          </p:cNvSpPr>
          <p:nvPr/>
        </p:nvSpPr>
        <p:spPr bwMode="auto">
          <a:xfrm>
            <a:off x="0" y="1478902"/>
            <a:ext cx="9143994" cy="136767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600" b="0" kern="0" dirty="0"/>
              <a:t>The new roam signaling capabilities described on earlier slides can be implemented as relatively simple extensions to FT protocol (or some variation thereof) as follows:</a:t>
            </a:r>
          </a:p>
          <a:p>
            <a:r>
              <a:rPr lang="en-US" sz="1600" b="0" kern="0" dirty="0"/>
              <a:t>(1) Extend FT OTDS to allow Probe Request/Response and FT Reassociation Request/Response frames to also be sent over-the-DS to the Target AP MLD</a:t>
            </a:r>
          </a:p>
          <a:p>
            <a:pPr lvl="1"/>
            <a:r>
              <a:rPr lang="en-US" sz="1400" kern="0" dirty="0"/>
              <a:t>Since both FT Auth and </a:t>
            </a:r>
            <a:r>
              <a:rPr lang="en-US" sz="1400" kern="0" dirty="0" err="1"/>
              <a:t>Reassoc</a:t>
            </a:r>
            <a:r>
              <a:rPr lang="en-US" sz="1400" kern="0" dirty="0"/>
              <a:t> frames are encapsulated in FT Action frames, fingerprinting privacy is ensured</a:t>
            </a:r>
          </a:p>
          <a:p>
            <a:pPr lvl="1"/>
            <a:r>
              <a:rPr lang="en-US" sz="1400" kern="0" dirty="0"/>
              <a:t>Allow OTDS </a:t>
            </a:r>
            <a:r>
              <a:rPr lang="en-US" sz="1400" kern="0" dirty="0" err="1"/>
              <a:t>Reassoc</a:t>
            </a:r>
            <a:r>
              <a:rPr lang="en-US" sz="1400" kern="0" dirty="0"/>
              <a:t> Response to also be duplicated OTA by target AP MLD</a:t>
            </a:r>
          </a:p>
          <a:p>
            <a:pPr lvl="2"/>
            <a:r>
              <a:rPr lang="en-US" kern="0" dirty="0"/>
              <a:t>to avoid stranding non-AP MLD if link with Serving AP MLD fails during the exchange (i.e. non-AP MLD moves to Target AP MLD’s channel)</a:t>
            </a:r>
          </a:p>
          <a:p>
            <a:pPr lvl="1"/>
            <a:r>
              <a:rPr lang="en-US" sz="1400" kern="0" dirty="0"/>
              <a:t>Consider allowing deferral of DS data path mapping, and deferral of terminating </a:t>
            </a:r>
            <a:r>
              <a:rPr lang="en-US" sz="1400" kern="0" dirty="0" err="1"/>
              <a:t>assoc</a:t>
            </a:r>
            <a:r>
              <a:rPr lang="en-US" sz="1400" kern="0" dirty="0"/>
              <a:t> state with Serving AP MLD, until a direct OTA exchange with target AP MLD is complete</a:t>
            </a:r>
          </a:p>
          <a:p>
            <a:pPr lvl="2"/>
            <a:r>
              <a:rPr lang="en-US" kern="0" dirty="0"/>
              <a:t>to avoid stranding non-AP MLD if link quality with Target AP MLD has not yet been confirmed and is too weak</a:t>
            </a:r>
          </a:p>
          <a:p>
            <a:pPr lvl="1"/>
            <a:r>
              <a:rPr lang="en-US" sz="1400" kern="0" dirty="0"/>
              <a:t>Note: Can reuse existing RRB transport used for FT Authentication frames in baseline FT OTDS</a:t>
            </a:r>
          </a:p>
        </p:txBody>
      </p:sp>
      <p:sp>
        <p:nvSpPr>
          <p:cNvPr id="120" name="Title 1">
            <a:extLst>
              <a:ext uri="{FF2B5EF4-FFF2-40B4-BE49-F238E27FC236}">
                <a16:creationId xmlns:a16="http://schemas.microsoft.com/office/drawing/2014/main" id="{221668AD-B019-D944-7F3D-D8DB3D498C0E}"/>
              </a:ext>
            </a:extLst>
          </p:cNvPr>
          <p:cNvSpPr>
            <a:spLocks noGrp="1"/>
          </p:cNvSpPr>
          <p:nvPr>
            <p:ph type="title"/>
          </p:nvPr>
        </p:nvSpPr>
        <p:spPr>
          <a:xfrm>
            <a:off x="152399" y="457200"/>
            <a:ext cx="8991595" cy="1066800"/>
          </a:xfrm>
        </p:spPr>
        <p:txBody>
          <a:bodyPr/>
          <a:lstStyle/>
          <a:p>
            <a:r>
              <a:rPr lang="en-US" dirty="0"/>
              <a:t>Annex 5: Seamless roaming as an FT extension</a:t>
            </a:r>
            <a:endParaRPr lang="en-US" u="sng" dirty="0"/>
          </a:p>
        </p:txBody>
      </p:sp>
      <p:sp>
        <p:nvSpPr>
          <p:cNvPr id="121" name="TextBox 8">
            <a:extLst>
              <a:ext uri="{FF2B5EF4-FFF2-40B4-BE49-F238E27FC236}">
                <a16:creationId xmlns:a16="http://schemas.microsoft.com/office/drawing/2014/main" id="{9BC72208-D3EE-EDD2-727C-0F886E880B08}"/>
              </a:ext>
            </a:extLst>
          </p:cNvPr>
          <p:cNvSpPr txBox="1"/>
          <p:nvPr/>
        </p:nvSpPr>
        <p:spPr>
          <a:xfrm>
            <a:off x="1645702" y="4399885"/>
            <a:ext cx="1859498"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b="1" dirty="0"/>
              <a:t>Baseline FT OTDS</a:t>
            </a:r>
            <a:endParaRPr lang="en-US" b="1" dirty="0"/>
          </a:p>
        </p:txBody>
      </p:sp>
      <p:sp>
        <p:nvSpPr>
          <p:cNvPr id="122" name="TextBox 8">
            <a:extLst>
              <a:ext uri="{FF2B5EF4-FFF2-40B4-BE49-F238E27FC236}">
                <a16:creationId xmlns:a16="http://schemas.microsoft.com/office/drawing/2014/main" id="{7260CAA7-24F3-3833-AA22-9545B23C8122}"/>
              </a:ext>
            </a:extLst>
          </p:cNvPr>
          <p:cNvSpPr txBox="1"/>
          <p:nvPr/>
        </p:nvSpPr>
        <p:spPr>
          <a:xfrm>
            <a:off x="5562600" y="4393567"/>
            <a:ext cx="2933897"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b="1" dirty="0"/>
              <a:t>UHR FT </a:t>
            </a:r>
            <a:r>
              <a:rPr lang="en-US" sz="1638" b="1" dirty="0" err="1"/>
              <a:t>Auth+Reassoc</a:t>
            </a:r>
            <a:r>
              <a:rPr lang="en-US" sz="1638" b="1" dirty="0"/>
              <a:t> OTDS</a:t>
            </a:r>
            <a:endParaRPr lang="en-US" b="1" dirty="0"/>
          </a:p>
        </p:txBody>
      </p:sp>
      <p:sp>
        <p:nvSpPr>
          <p:cNvPr id="123" name="Right Arrow 122">
            <a:extLst>
              <a:ext uri="{FF2B5EF4-FFF2-40B4-BE49-F238E27FC236}">
                <a16:creationId xmlns:a16="http://schemas.microsoft.com/office/drawing/2014/main" id="{9BD33575-D19F-1F0F-D976-6ADF377A8782}"/>
              </a:ext>
            </a:extLst>
          </p:cNvPr>
          <p:cNvSpPr/>
          <p:nvPr/>
        </p:nvSpPr>
        <p:spPr bwMode="auto">
          <a:xfrm>
            <a:off x="4749383" y="5084852"/>
            <a:ext cx="304800" cy="68580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cxnSp>
        <p:nvCxnSpPr>
          <p:cNvPr id="130" name="Straight Arrow Connector 129">
            <a:extLst>
              <a:ext uri="{FF2B5EF4-FFF2-40B4-BE49-F238E27FC236}">
                <a16:creationId xmlns:a16="http://schemas.microsoft.com/office/drawing/2014/main" id="{4F5CE97E-D796-DB8B-5026-5232126DAC8F}"/>
              </a:ext>
            </a:extLst>
          </p:cNvPr>
          <p:cNvCxnSpPr>
            <a:cxnSpLocks/>
          </p:cNvCxnSpPr>
          <p:nvPr/>
        </p:nvCxnSpPr>
        <p:spPr>
          <a:xfrm>
            <a:off x="5794310" y="5441442"/>
            <a:ext cx="0" cy="667512"/>
          </a:xfrm>
          <a:prstGeom prst="straightConnector1">
            <a:avLst/>
          </a:prstGeom>
          <a:ln>
            <a:solidFill>
              <a:schemeClr val="accent3">
                <a:lumMod val="65000"/>
              </a:schemeClr>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7821BA03-9094-8613-FA8C-A45FDD476FD6}"/>
              </a:ext>
            </a:extLst>
          </p:cNvPr>
          <p:cNvCxnSpPr>
            <a:cxnSpLocks/>
          </p:cNvCxnSpPr>
          <p:nvPr/>
        </p:nvCxnSpPr>
        <p:spPr>
          <a:xfrm flipV="1">
            <a:off x="5879596" y="5436896"/>
            <a:ext cx="0" cy="667512"/>
          </a:xfrm>
          <a:prstGeom prst="straightConnector1">
            <a:avLst/>
          </a:prstGeom>
          <a:ln>
            <a:solidFill>
              <a:schemeClr val="accent3">
                <a:lumMod val="65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32" name="TextBox 131">
            <a:extLst>
              <a:ext uri="{FF2B5EF4-FFF2-40B4-BE49-F238E27FC236}">
                <a16:creationId xmlns:a16="http://schemas.microsoft.com/office/drawing/2014/main" id="{8A12A6AC-583B-8004-0AEE-77B5EF67FFF6}"/>
              </a:ext>
            </a:extLst>
          </p:cNvPr>
          <p:cNvSpPr txBox="1"/>
          <p:nvPr/>
        </p:nvSpPr>
        <p:spPr>
          <a:xfrm>
            <a:off x="4555402" y="6209705"/>
            <a:ext cx="2078068" cy="276999"/>
          </a:xfrm>
          <a:prstGeom prst="rect">
            <a:avLst/>
          </a:prstGeom>
          <a:noFill/>
        </p:spPr>
        <p:txBody>
          <a:bodyPr wrap="square" rtlCol="0">
            <a:spAutoFit/>
          </a:bodyPr>
          <a:lstStyle/>
          <a:p>
            <a:pPr algn="ctr"/>
            <a:r>
              <a:rPr lang="en-US" dirty="0"/>
              <a:t>(tunneled) probe</a:t>
            </a:r>
          </a:p>
        </p:txBody>
      </p:sp>
      <p:cxnSp>
        <p:nvCxnSpPr>
          <p:cNvPr id="133" name="Straight Arrow Connector 132">
            <a:extLst>
              <a:ext uri="{FF2B5EF4-FFF2-40B4-BE49-F238E27FC236}">
                <a16:creationId xmlns:a16="http://schemas.microsoft.com/office/drawing/2014/main" id="{F035892B-A900-5F97-03E8-64779C7A9767}"/>
              </a:ext>
            </a:extLst>
          </p:cNvPr>
          <p:cNvCxnSpPr>
            <a:cxnSpLocks/>
            <a:stCxn id="132" idx="0"/>
          </p:cNvCxnSpPr>
          <p:nvPr/>
        </p:nvCxnSpPr>
        <p:spPr bwMode="auto">
          <a:xfrm flipV="1">
            <a:off x="5594436" y="6113704"/>
            <a:ext cx="200834" cy="9600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 name="Rectangle 6">
            <a:extLst>
              <a:ext uri="{FF2B5EF4-FFF2-40B4-BE49-F238E27FC236}">
                <a16:creationId xmlns:a16="http://schemas.microsoft.com/office/drawing/2014/main" id="{02AC4F0A-0E6B-DB9E-FA62-F2C0D7E49456}"/>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41</a:t>
            </a:fld>
            <a:endParaRPr lang="en-US"/>
          </a:p>
        </p:txBody>
      </p:sp>
    </p:spTree>
    <p:extLst>
      <p:ext uri="{BB962C8B-B14F-4D97-AF65-F5344CB8AC3E}">
        <p14:creationId xmlns:p14="http://schemas.microsoft.com/office/powerpoint/2010/main" val="1015446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Annex 5: Seamless roaming as an FT extension (2)</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42</a:t>
            </a:fld>
            <a:endParaRPr lang="en-US"/>
          </a:p>
        </p:txBody>
      </p:sp>
      <p:sp>
        <p:nvSpPr>
          <p:cNvPr id="3" name="Content Placeholder 2">
            <a:extLst>
              <a:ext uri="{FF2B5EF4-FFF2-40B4-BE49-F238E27FC236}">
                <a16:creationId xmlns:a16="http://schemas.microsoft.com/office/drawing/2014/main" id="{8029A545-51D9-AFCE-9CC9-C3E8A0E3CF66}"/>
              </a:ext>
            </a:extLst>
          </p:cNvPr>
          <p:cNvSpPr txBox="1">
            <a:spLocks/>
          </p:cNvSpPr>
          <p:nvPr/>
        </p:nvSpPr>
        <p:spPr bwMode="auto">
          <a:xfrm>
            <a:off x="0" y="1143000"/>
            <a:ext cx="9144000" cy="124334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457200" lvl="1" indent="0">
              <a:buNone/>
            </a:pPr>
            <a:endParaRPr lang="en-US" sz="1050" b="0" kern="0" dirty="0"/>
          </a:p>
          <a:p>
            <a:r>
              <a:rPr lang="en-US" sz="1600" b="0" kern="0" dirty="0"/>
              <a:t>(2) Use ROAM-</a:t>
            </a:r>
            <a:r>
              <a:rPr lang="en-US" sz="1600" b="0" kern="0" dirty="0" err="1"/>
              <a:t>EncKey</a:t>
            </a:r>
            <a:r>
              <a:rPr lang="en-US" sz="1600" b="0" kern="0" dirty="0"/>
              <a:t> (see earlier) to encrypt over-the-air FT Authentication and Reassociation frames</a:t>
            </a:r>
          </a:p>
          <a:p>
            <a:pPr lvl="1"/>
            <a:r>
              <a:rPr lang="en-US" sz="1400" kern="0" dirty="0"/>
              <a:t>Note: As mentioned earlier, we cannot assume an OTDS mechanism can always be used</a:t>
            </a:r>
          </a:p>
          <a:p>
            <a:pPr lvl="2"/>
            <a:r>
              <a:rPr lang="en-US" kern="0" dirty="0"/>
              <a:t>e.g. if link quality to Serving AP is already poor/nil when roam trigger occurs (see diagram in Annex 4), or if non-AP MLD is anyway going off-channel to obtain RSSI</a:t>
            </a:r>
          </a:p>
          <a:p>
            <a:pPr lvl="1"/>
            <a:r>
              <a:rPr lang="en-US" sz="1400" kern="0" dirty="0"/>
              <a:t>Note: For privacy protection of the Initial MD association, mechanisms being defined in 11bi might be used</a:t>
            </a:r>
          </a:p>
          <a:p>
            <a:pPr marL="0" indent="0">
              <a:buNone/>
            </a:pPr>
            <a:endParaRPr lang="en-US" sz="100" b="0" kern="0" dirty="0"/>
          </a:p>
          <a:p>
            <a:r>
              <a:rPr lang="en-US" sz="1600" b="0" kern="0" dirty="0"/>
              <a:t>(3) Bundle signaling to trigger context exchange and DS mapping update in FT Auth / </a:t>
            </a:r>
            <a:r>
              <a:rPr lang="en-US" sz="1600" b="0" kern="0" dirty="0" err="1"/>
              <a:t>Reassoc</a:t>
            </a:r>
            <a:r>
              <a:rPr lang="en-US" sz="1600" b="0" kern="0" dirty="0"/>
              <a:t> frames</a:t>
            </a:r>
          </a:p>
          <a:p>
            <a:pPr lvl="1"/>
            <a:r>
              <a:rPr lang="en-US" sz="1400" kern="0" dirty="0"/>
              <a:t>by inclusion of additional elements in Auth/</a:t>
            </a:r>
            <a:r>
              <a:rPr lang="en-US" sz="1400" kern="0" dirty="0" err="1"/>
              <a:t>Reassoc</a:t>
            </a:r>
            <a:r>
              <a:rPr lang="en-US" sz="1400" kern="0" dirty="0"/>
              <a:t> frames, e.g.</a:t>
            </a:r>
          </a:p>
          <a:p>
            <a:pPr lvl="2"/>
            <a:r>
              <a:rPr lang="en-US" sz="900" kern="0" dirty="0"/>
              <a:t>Msg 1: </a:t>
            </a:r>
            <a:r>
              <a:rPr lang="en-US" sz="900" kern="0" dirty="0" err="1"/>
              <a:t>FTAuthReq</a:t>
            </a:r>
            <a:r>
              <a:rPr lang="en-US" sz="900" kern="0" dirty="0"/>
              <a:t>(S-Nonce/</a:t>
            </a:r>
            <a:r>
              <a:rPr lang="en-US" sz="900" kern="0" dirty="0" err="1"/>
              <a:t>EphPub</a:t>
            </a:r>
            <a:r>
              <a:rPr lang="en-US" sz="900" kern="0" dirty="0"/>
              <a:t>) || </a:t>
            </a:r>
            <a:r>
              <a:rPr lang="en-US" sz="900" kern="0" dirty="0" err="1"/>
              <a:t>SemiStatic_Context_Exchange_Trigger</a:t>
            </a:r>
            <a:endParaRPr lang="en-US" sz="900" kern="0" dirty="0"/>
          </a:p>
          <a:p>
            <a:pPr lvl="2"/>
            <a:r>
              <a:rPr lang="en-US" sz="900" kern="0" dirty="0"/>
              <a:t>Msg 2: </a:t>
            </a:r>
            <a:r>
              <a:rPr lang="en-US" sz="900" kern="0" dirty="0" err="1"/>
              <a:t>FTAuthResp</a:t>
            </a:r>
            <a:r>
              <a:rPr lang="en-US" sz="900" kern="0" dirty="0"/>
              <a:t>(A-Nonce/</a:t>
            </a:r>
            <a:r>
              <a:rPr lang="en-US" sz="900" kern="0" dirty="0" err="1"/>
              <a:t>EphPub</a:t>
            </a:r>
            <a:r>
              <a:rPr lang="en-US" sz="900" kern="0" dirty="0"/>
              <a:t>) || </a:t>
            </a:r>
            <a:r>
              <a:rPr lang="en-US" sz="900" kern="0" dirty="0" err="1"/>
              <a:t>SemiStatic_Context_Exchange_Conf</a:t>
            </a:r>
            <a:endParaRPr lang="en-US" sz="900" kern="0" dirty="0"/>
          </a:p>
          <a:p>
            <a:pPr lvl="2"/>
            <a:r>
              <a:rPr lang="en-US" sz="900" kern="0" dirty="0"/>
              <a:t>Msg 3: </a:t>
            </a:r>
            <a:r>
              <a:rPr lang="en-US" sz="900" kern="0" dirty="0" err="1"/>
              <a:t>FTReassocReq</a:t>
            </a:r>
            <a:r>
              <a:rPr lang="en-US" sz="900" kern="0" dirty="0"/>
              <a:t>(MIC) || </a:t>
            </a:r>
            <a:r>
              <a:rPr lang="en-US" sz="900" kern="0" dirty="0" err="1"/>
              <a:t>DS_Mapping_Update_Trigger</a:t>
            </a:r>
            <a:endParaRPr lang="en-US" sz="900" kern="0" dirty="0"/>
          </a:p>
          <a:p>
            <a:pPr lvl="2"/>
            <a:r>
              <a:rPr lang="en-US" sz="900" kern="0" dirty="0"/>
              <a:t>Msg 4: </a:t>
            </a:r>
            <a:r>
              <a:rPr lang="en-US" sz="900" kern="0" dirty="0" err="1"/>
              <a:t>FTReassocResp</a:t>
            </a:r>
            <a:r>
              <a:rPr lang="en-US" sz="900" kern="0" dirty="0"/>
              <a:t>(MIC)</a:t>
            </a:r>
          </a:p>
          <a:p>
            <a:pPr lvl="1"/>
            <a:r>
              <a:rPr lang="en-US" sz="1400" kern="0" dirty="0"/>
              <a:t>if needed, minimum number of messages can be reduced to 3 by bundling FT Auth and </a:t>
            </a:r>
            <a:r>
              <a:rPr lang="en-US" sz="1400" kern="0" dirty="0" err="1"/>
              <a:t>Reassoc</a:t>
            </a:r>
            <a:r>
              <a:rPr lang="en-US" sz="1400" kern="0" dirty="0"/>
              <a:t> contents</a:t>
            </a:r>
          </a:p>
          <a:p>
            <a:pPr lvl="2"/>
            <a:r>
              <a:rPr lang="en-US" sz="900" kern="0" dirty="0"/>
              <a:t>e.g. (1) </a:t>
            </a:r>
            <a:r>
              <a:rPr lang="en-US" sz="900" kern="0" dirty="0" err="1"/>
              <a:t>FTAuthReq</a:t>
            </a:r>
            <a:r>
              <a:rPr lang="en-US" sz="900" kern="0" dirty="0"/>
              <a:t>(S-Nonce/</a:t>
            </a:r>
            <a:r>
              <a:rPr lang="en-US" sz="900" kern="0" dirty="0" err="1"/>
              <a:t>EphPub</a:t>
            </a:r>
            <a:r>
              <a:rPr lang="en-US" sz="900" kern="0" dirty="0"/>
              <a:t>) || </a:t>
            </a:r>
            <a:r>
              <a:rPr lang="en-US" sz="900" kern="0" dirty="0" err="1"/>
              <a:t>FTReassocReq</a:t>
            </a:r>
            <a:r>
              <a:rPr lang="en-US" sz="900" kern="0" dirty="0"/>
              <a:t> ; (2) </a:t>
            </a:r>
            <a:r>
              <a:rPr lang="en-US" sz="900" kern="0" dirty="0" err="1"/>
              <a:t>FTAuthResp</a:t>
            </a:r>
            <a:r>
              <a:rPr lang="en-US" sz="900" kern="0" dirty="0"/>
              <a:t>(A-Nonce/</a:t>
            </a:r>
            <a:r>
              <a:rPr lang="en-US" sz="900" kern="0" dirty="0" err="1"/>
              <a:t>EphPub</a:t>
            </a:r>
            <a:r>
              <a:rPr lang="en-US" sz="900" kern="0" dirty="0"/>
              <a:t>, MIC) || </a:t>
            </a:r>
            <a:r>
              <a:rPr lang="en-US" sz="900" kern="0" dirty="0" err="1"/>
              <a:t>FTReassocResp</a:t>
            </a:r>
            <a:r>
              <a:rPr lang="en-US" sz="900" kern="0" dirty="0"/>
              <a:t>; (3) </a:t>
            </a:r>
            <a:r>
              <a:rPr lang="en-US" sz="900" kern="0" dirty="0" err="1"/>
              <a:t>FTConf</a:t>
            </a:r>
            <a:r>
              <a:rPr lang="en-US" sz="900" kern="0" dirty="0"/>
              <a:t>(MIC)</a:t>
            </a:r>
          </a:p>
          <a:p>
            <a:pPr lvl="1"/>
            <a:r>
              <a:rPr lang="en-US" sz="1400" kern="0" dirty="0"/>
              <a:t>note: in any design, multiple messages are expected during roam procedure to trigger context exchange, exchange link/MLD-specific capabilities, DS mapping update, deliver group keys, </a:t>
            </a:r>
            <a:r>
              <a:rPr lang="en-US" sz="1400" kern="0" dirty="0" err="1"/>
              <a:t>etc</a:t>
            </a:r>
            <a:endParaRPr lang="en-US" sz="1400" kern="0" dirty="0"/>
          </a:p>
          <a:p>
            <a:pPr marL="0" indent="0">
              <a:buNone/>
            </a:pPr>
            <a:endParaRPr lang="en-US" sz="200" b="0" kern="0" dirty="0"/>
          </a:p>
          <a:p>
            <a:r>
              <a:rPr lang="en-US" sz="1600" b="0" kern="0" dirty="0"/>
              <a:t>(4) To ensure implementations maintain an active </a:t>
            </a:r>
            <a:r>
              <a:rPr lang="en-US" sz="1600" b="0" kern="0" dirty="0" err="1"/>
              <a:t>dath</a:t>
            </a:r>
            <a:r>
              <a:rPr lang="en-US" sz="1600" b="0" kern="0" dirty="0"/>
              <a:t> path throughout the roam procedure</a:t>
            </a:r>
          </a:p>
          <a:p>
            <a:pPr lvl="1"/>
            <a:r>
              <a:rPr lang="en-US" sz="1400" b="0" kern="0" dirty="0"/>
              <a:t>UHR</a:t>
            </a:r>
            <a:r>
              <a:rPr lang="en-US" sz="1400" kern="0" dirty="0"/>
              <a:t> non-AP MLD is required to maintain the existing PTKSA with Serving AP MLD until (at least) the time that reassociation with target AP MLD completes</a:t>
            </a:r>
          </a:p>
          <a:p>
            <a:pPr lvl="2"/>
            <a:r>
              <a:rPr lang="en-US" kern="0" dirty="0"/>
              <a:t>Non-AP MLD should also maintain active data flow (Tx FIFO, packet filters, 1X port) with Serving AP MLD during this time</a:t>
            </a:r>
          </a:p>
          <a:p>
            <a:pPr lvl="2"/>
            <a:r>
              <a:rPr lang="en-US" kern="0" dirty="0"/>
              <a:t>If “buffered data delivery” is used, PTKSA with Serving AP MLD would be maintained until this is complete</a:t>
            </a:r>
          </a:p>
          <a:p>
            <a:pPr lvl="1"/>
            <a:r>
              <a:rPr lang="en-US" sz="1400" kern="0" dirty="0"/>
              <a:t>Implementations should install PTK in driver ready for use as soon as it is derived (after FT Auth)</a:t>
            </a:r>
          </a:p>
          <a:p>
            <a:pPr lvl="1"/>
            <a:r>
              <a:rPr lang="en-US" sz="1400" kern="0" dirty="0"/>
              <a:t>After roam, data path should be unblocked even if other exchanges (e.g. sounding) are still pending completion</a:t>
            </a:r>
          </a:p>
          <a:p>
            <a:pPr lvl="2"/>
            <a:endParaRPr lang="en-US" kern="0" dirty="0">
              <a:highlight>
                <a:srgbClr val="FF00FF"/>
              </a:highlight>
            </a:endParaRPr>
          </a:p>
          <a:p>
            <a:pPr lvl="2"/>
            <a:endParaRPr lang="en-US" b="0" kern="0" dirty="0">
              <a:highlight>
                <a:srgbClr val="FFFF00"/>
              </a:highlight>
            </a:endParaRPr>
          </a:p>
          <a:p>
            <a:endParaRPr lang="en-US" sz="2100" kern="0" dirty="0"/>
          </a:p>
          <a:p>
            <a:endParaRPr lang="en-US" sz="1600" kern="0" dirty="0"/>
          </a:p>
          <a:p>
            <a:pPr marL="0" indent="0">
              <a:buNone/>
            </a:pPr>
            <a:endParaRPr lang="en-US" sz="1050" kern="0" dirty="0"/>
          </a:p>
          <a:p>
            <a:endParaRPr lang="en-US" sz="1600" kern="0" dirty="0"/>
          </a:p>
          <a:p>
            <a:pPr lvl="1"/>
            <a:endParaRPr lang="en-US" sz="1050" kern="0" dirty="0"/>
          </a:p>
          <a:p>
            <a:endParaRPr lang="en-US" sz="1600" b="0" kern="0" dirty="0"/>
          </a:p>
          <a:p>
            <a:pPr lvl="1"/>
            <a:endParaRPr lang="en-US" sz="1050" kern="0" dirty="0"/>
          </a:p>
          <a:p>
            <a:pPr lvl="1"/>
            <a:endParaRPr lang="en-US" sz="1050" b="0" kern="0" dirty="0"/>
          </a:p>
          <a:p>
            <a:endParaRPr lang="en-US" sz="2000" b="0" kern="0" dirty="0"/>
          </a:p>
        </p:txBody>
      </p:sp>
    </p:spTree>
    <p:extLst>
      <p:ext uri="{BB962C8B-B14F-4D97-AF65-F5344CB8AC3E}">
        <p14:creationId xmlns:p14="http://schemas.microsoft.com/office/powerpoint/2010/main" val="3124027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43</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11430" y="1068365"/>
            <a:ext cx="8915400" cy="2819400"/>
          </a:xfrm>
        </p:spPr>
        <p:txBody>
          <a:bodyPr/>
          <a:lstStyle/>
          <a:p>
            <a:pPr marL="0" indent="0">
              <a:buNone/>
            </a:pPr>
            <a:endParaRPr lang="en-US" sz="1400" b="0" dirty="0"/>
          </a:p>
          <a:p>
            <a:r>
              <a:rPr lang="en-US" sz="1600" b="0" dirty="0"/>
              <a:t>Network deployments with mixed-technology APs (UHR and non-UHR) are likely to exist</a:t>
            </a:r>
          </a:p>
          <a:p>
            <a:pPr lvl="1"/>
            <a:r>
              <a:rPr lang="en-US" sz="1400" dirty="0"/>
              <a:t>Since FT is already widely deployed, it is expected it will continue to be used – both for legacy (non-UHR) STAs / non-AP MLDs, and also for UHR non-AP MLDs when connecting to non-UHR APs in the network</a:t>
            </a:r>
          </a:p>
          <a:p>
            <a:pPr lvl="1"/>
            <a:r>
              <a:rPr lang="en-US" sz="1400" dirty="0"/>
              <a:t>In an FT-based seamless roaming design, UHR enhancements (e.g. tunneled OTDS, context exchange triggers) could be used seamlessly together with legacy FT operations in the same MD</a:t>
            </a:r>
          </a:p>
          <a:p>
            <a:pPr lvl="2"/>
            <a:r>
              <a:rPr lang="en-US" sz="1200" dirty="0"/>
              <a:t>i.e. the new features are used between UHR devices, while baseline FT is used with a non-UHR device – both cases can use the same FT key hierarchy and have commonality in signaling and behavior</a:t>
            </a:r>
          </a:p>
          <a:p>
            <a:r>
              <a:rPr lang="en-US" sz="1600" b="0" dirty="0"/>
              <a:t>UHR seamless roaming should allow FT key hierarchy to be used (even if, for example, PMK-R1 is shared within a seamless roaming domain), to avoid the need for full authentication procedures each time the non-AP MLD transitions between UHR and non-UHR AP MLDs</a:t>
            </a:r>
          </a:p>
          <a:p>
            <a:pPr lvl="1"/>
            <a:r>
              <a:rPr lang="en-US" sz="1400" dirty="0"/>
              <a:t>i.e. avoid scenario in figure below</a:t>
            </a:r>
            <a:endParaRPr lang="en-US" sz="1400" b="0" dirty="0"/>
          </a:p>
          <a:p>
            <a:endParaRPr lang="en-US" sz="1800" b="0" dirty="0"/>
          </a:p>
          <a:p>
            <a:pPr lvl="3"/>
            <a:endParaRPr lang="en-US" sz="1000"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Annex 5: Seamless roaming as an FT extension (3)</a:t>
            </a:r>
            <a:endParaRPr lang="en-US" u="sng" dirty="0"/>
          </a:p>
        </p:txBody>
      </p:sp>
      <p:sp>
        <p:nvSpPr>
          <p:cNvPr id="3" name="Rectangle 2">
            <a:extLst>
              <a:ext uri="{FF2B5EF4-FFF2-40B4-BE49-F238E27FC236}">
                <a16:creationId xmlns:a16="http://schemas.microsoft.com/office/drawing/2014/main" id="{CE591BAC-287E-B72B-20FE-52290F92CB6A}"/>
              </a:ext>
            </a:extLst>
          </p:cNvPr>
          <p:cNvSpPr/>
          <p:nvPr/>
        </p:nvSpPr>
        <p:spPr bwMode="auto">
          <a:xfrm>
            <a:off x="4697520" y="4444750"/>
            <a:ext cx="1397632" cy="28653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UHR AP MLD1</a:t>
            </a:r>
          </a:p>
        </p:txBody>
      </p:sp>
      <p:sp>
        <p:nvSpPr>
          <p:cNvPr id="7" name="Rectangle 6">
            <a:extLst>
              <a:ext uri="{FF2B5EF4-FFF2-40B4-BE49-F238E27FC236}">
                <a16:creationId xmlns:a16="http://schemas.microsoft.com/office/drawing/2014/main" id="{2B1EA791-1C3C-88A3-7FDB-960CE225C9C3}"/>
              </a:ext>
            </a:extLst>
          </p:cNvPr>
          <p:cNvSpPr/>
          <p:nvPr/>
        </p:nvSpPr>
        <p:spPr bwMode="auto">
          <a:xfrm>
            <a:off x="6957500" y="4444750"/>
            <a:ext cx="1397632" cy="28653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UHR AP MLD2</a:t>
            </a:r>
          </a:p>
        </p:txBody>
      </p:sp>
      <p:sp>
        <p:nvSpPr>
          <p:cNvPr id="8" name="Rectangle 7">
            <a:extLst>
              <a:ext uri="{FF2B5EF4-FFF2-40B4-BE49-F238E27FC236}">
                <a16:creationId xmlns:a16="http://schemas.microsoft.com/office/drawing/2014/main" id="{2FDC8290-AF12-E6E6-14DC-8AABE30B34F1}"/>
              </a:ext>
            </a:extLst>
          </p:cNvPr>
          <p:cNvSpPr/>
          <p:nvPr/>
        </p:nvSpPr>
        <p:spPr bwMode="auto">
          <a:xfrm>
            <a:off x="4697520" y="5734473"/>
            <a:ext cx="1397632" cy="299795"/>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imes New Roman" pitchFamily="18" charset="0"/>
              </a:rPr>
              <a:t>non-UHR AP MLD3</a:t>
            </a:r>
          </a:p>
        </p:txBody>
      </p:sp>
      <p:sp>
        <p:nvSpPr>
          <p:cNvPr id="11" name="Rectangle 10">
            <a:extLst>
              <a:ext uri="{FF2B5EF4-FFF2-40B4-BE49-F238E27FC236}">
                <a16:creationId xmlns:a16="http://schemas.microsoft.com/office/drawing/2014/main" id="{C6ACDF34-A063-E7B6-8657-C83ED3870A59}"/>
              </a:ext>
            </a:extLst>
          </p:cNvPr>
          <p:cNvSpPr/>
          <p:nvPr/>
        </p:nvSpPr>
        <p:spPr bwMode="auto">
          <a:xfrm>
            <a:off x="6984368" y="5734473"/>
            <a:ext cx="1397632" cy="299795"/>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non-UHR AP4</a:t>
            </a:r>
          </a:p>
        </p:txBody>
      </p:sp>
      <p:sp>
        <p:nvSpPr>
          <p:cNvPr id="12" name="Rectangle 11">
            <a:extLst>
              <a:ext uri="{FF2B5EF4-FFF2-40B4-BE49-F238E27FC236}">
                <a16:creationId xmlns:a16="http://schemas.microsoft.com/office/drawing/2014/main" id="{D74F4EB5-560E-543C-88A0-353E1EFA2085}"/>
              </a:ext>
            </a:extLst>
          </p:cNvPr>
          <p:cNvSpPr/>
          <p:nvPr/>
        </p:nvSpPr>
        <p:spPr bwMode="auto">
          <a:xfrm>
            <a:off x="5834260" y="5095803"/>
            <a:ext cx="1397632" cy="276998"/>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effectLst/>
                <a:latin typeface="Times New Roman" pitchFamily="18" charset="0"/>
              </a:rPr>
              <a:t>non-AP</a:t>
            </a:r>
            <a:r>
              <a:rPr kumimoji="0" lang="en-US" sz="1400" b="0" i="0" u="none" strike="noStrike" cap="none" normalizeH="0" baseline="0" dirty="0">
                <a:ln>
                  <a:noFill/>
                </a:ln>
                <a:solidFill>
                  <a:schemeClr val="tx1"/>
                </a:solidFill>
                <a:effectLst/>
                <a:latin typeface="Times New Roman" pitchFamily="18" charset="0"/>
              </a:rPr>
              <a:t> MLD</a:t>
            </a:r>
          </a:p>
        </p:txBody>
      </p:sp>
      <p:sp>
        <p:nvSpPr>
          <p:cNvPr id="13" name="Arc 12">
            <a:extLst>
              <a:ext uri="{FF2B5EF4-FFF2-40B4-BE49-F238E27FC236}">
                <a16:creationId xmlns:a16="http://schemas.microsoft.com/office/drawing/2014/main" id="{832A8C8B-01D0-1B39-5E20-6F45ECBC9CAB}"/>
              </a:ext>
            </a:extLst>
          </p:cNvPr>
          <p:cNvSpPr/>
          <p:nvPr/>
        </p:nvSpPr>
        <p:spPr bwMode="auto">
          <a:xfrm>
            <a:off x="5318842" y="4164200"/>
            <a:ext cx="2400657" cy="761998"/>
          </a:xfrm>
          <a:prstGeom prst="arc">
            <a:avLst>
              <a:gd name="adj1" fmla="val 11307302"/>
              <a:gd name="adj2" fmla="val 21120963"/>
            </a:avLst>
          </a:prstGeom>
          <a:noFill/>
          <a:ln w="1270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4" name="TextBox 13">
            <a:extLst>
              <a:ext uri="{FF2B5EF4-FFF2-40B4-BE49-F238E27FC236}">
                <a16:creationId xmlns:a16="http://schemas.microsoft.com/office/drawing/2014/main" id="{BF01A23E-0ECF-6FF4-5B70-EAA43D421F88}"/>
              </a:ext>
            </a:extLst>
          </p:cNvPr>
          <p:cNvSpPr txBox="1"/>
          <p:nvPr/>
        </p:nvSpPr>
        <p:spPr>
          <a:xfrm>
            <a:off x="5930783" y="4129700"/>
            <a:ext cx="1702432" cy="276999"/>
          </a:xfrm>
          <a:prstGeom prst="rect">
            <a:avLst/>
          </a:prstGeom>
          <a:noFill/>
        </p:spPr>
        <p:txBody>
          <a:bodyPr wrap="square" rtlCol="0">
            <a:spAutoFit/>
          </a:bodyPr>
          <a:lstStyle/>
          <a:p>
            <a:r>
              <a:rPr lang="en-US" dirty="0"/>
              <a:t>context exchange</a:t>
            </a:r>
          </a:p>
        </p:txBody>
      </p:sp>
      <p:cxnSp>
        <p:nvCxnSpPr>
          <p:cNvPr id="15" name="Straight Connector 14">
            <a:extLst>
              <a:ext uri="{FF2B5EF4-FFF2-40B4-BE49-F238E27FC236}">
                <a16:creationId xmlns:a16="http://schemas.microsoft.com/office/drawing/2014/main" id="{0690AC73-E1FD-0039-1B2B-C0225C4AF660}"/>
              </a:ext>
            </a:extLst>
          </p:cNvPr>
          <p:cNvCxnSpPr>
            <a:cxnSpLocks/>
          </p:cNvCxnSpPr>
          <p:nvPr/>
        </p:nvCxnSpPr>
        <p:spPr bwMode="auto">
          <a:xfrm>
            <a:off x="5382970" y="6250844"/>
            <a:ext cx="2300214"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Straight Arrow Connector 15">
            <a:extLst>
              <a:ext uri="{FF2B5EF4-FFF2-40B4-BE49-F238E27FC236}">
                <a16:creationId xmlns:a16="http://schemas.microsoft.com/office/drawing/2014/main" id="{07DA6635-E59B-EBC5-FF63-8209D0B960EC}"/>
              </a:ext>
            </a:extLst>
          </p:cNvPr>
          <p:cNvCxnSpPr/>
          <p:nvPr/>
        </p:nvCxnSpPr>
        <p:spPr bwMode="auto">
          <a:xfrm>
            <a:off x="5318842" y="4088000"/>
            <a:ext cx="0" cy="3810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7" name="Straight Arrow Connector 16">
            <a:extLst>
              <a:ext uri="{FF2B5EF4-FFF2-40B4-BE49-F238E27FC236}">
                <a16:creationId xmlns:a16="http://schemas.microsoft.com/office/drawing/2014/main" id="{15F4D889-43B3-782D-5C9D-A79B0F8B4B3C}"/>
              </a:ext>
            </a:extLst>
          </p:cNvPr>
          <p:cNvCxnSpPr/>
          <p:nvPr/>
        </p:nvCxnSpPr>
        <p:spPr bwMode="auto">
          <a:xfrm>
            <a:off x="7719500" y="4088000"/>
            <a:ext cx="0" cy="3810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a:extLst>
              <a:ext uri="{FF2B5EF4-FFF2-40B4-BE49-F238E27FC236}">
                <a16:creationId xmlns:a16="http://schemas.microsoft.com/office/drawing/2014/main" id="{88AF1486-2CC4-C042-0551-24E4C5F6D07C}"/>
              </a:ext>
            </a:extLst>
          </p:cNvPr>
          <p:cNvCxnSpPr>
            <a:cxnSpLocks/>
            <a:endCxn id="8" idx="2"/>
          </p:cNvCxnSpPr>
          <p:nvPr/>
        </p:nvCxnSpPr>
        <p:spPr bwMode="auto">
          <a:xfrm flipV="1">
            <a:off x="5382970" y="6034268"/>
            <a:ext cx="0" cy="23210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0" name="TextBox 19">
            <a:extLst>
              <a:ext uri="{FF2B5EF4-FFF2-40B4-BE49-F238E27FC236}">
                <a16:creationId xmlns:a16="http://schemas.microsoft.com/office/drawing/2014/main" id="{BE9BED61-D369-98BB-9452-95D7B95C5226}"/>
              </a:ext>
            </a:extLst>
          </p:cNvPr>
          <p:cNvSpPr txBox="1"/>
          <p:nvPr/>
        </p:nvSpPr>
        <p:spPr>
          <a:xfrm>
            <a:off x="5149531" y="6224630"/>
            <a:ext cx="2891727" cy="276999"/>
          </a:xfrm>
          <a:prstGeom prst="rect">
            <a:avLst/>
          </a:prstGeom>
          <a:noFill/>
        </p:spPr>
        <p:txBody>
          <a:bodyPr wrap="square" rtlCol="0">
            <a:spAutoFit/>
          </a:bodyPr>
          <a:lstStyle/>
          <a:p>
            <a:r>
              <a:rPr lang="en-US" dirty="0"/>
              <a:t>FT key (PMK-R1) distribution (FT domain)</a:t>
            </a:r>
          </a:p>
        </p:txBody>
      </p:sp>
      <p:cxnSp>
        <p:nvCxnSpPr>
          <p:cNvPr id="22" name="Straight Arrow Connector 21">
            <a:extLst>
              <a:ext uri="{FF2B5EF4-FFF2-40B4-BE49-F238E27FC236}">
                <a16:creationId xmlns:a16="http://schemas.microsoft.com/office/drawing/2014/main" id="{9D14DCA8-57AC-5AA8-216F-B17ADF321121}"/>
              </a:ext>
            </a:extLst>
          </p:cNvPr>
          <p:cNvCxnSpPr>
            <a:cxnSpLocks/>
          </p:cNvCxnSpPr>
          <p:nvPr/>
        </p:nvCxnSpPr>
        <p:spPr bwMode="auto">
          <a:xfrm flipH="1" flipV="1">
            <a:off x="5289591" y="4757483"/>
            <a:ext cx="1282384" cy="327918"/>
          </a:xfrm>
          <a:prstGeom prst="straightConnector1">
            <a:avLst/>
          </a:prstGeom>
          <a:solidFill>
            <a:schemeClr val="accent1"/>
          </a:solidFill>
          <a:ln w="12700" cap="flat" cmpd="sng" algn="ctr">
            <a:solidFill>
              <a:srgbClr val="C00000"/>
            </a:solidFill>
            <a:prstDash val="solid"/>
            <a:round/>
            <a:headEnd type="none" w="sm" len="sm"/>
            <a:tailEnd type="none"/>
          </a:ln>
          <a:effectLst/>
        </p:spPr>
      </p:cxnSp>
      <p:cxnSp>
        <p:nvCxnSpPr>
          <p:cNvPr id="23" name="Straight Arrow Connector 22">
            <a:extLst>
              <a:ext uri="{FF2B5EF4-FFF2-40B4-BE49-F238E27FC236}">
                <a16:creationId xmlns:a16="http://schemas.microsoft.com/office/drawing/2014/main" id="{ABB9AFF5-0642-78EE-FDAD-50A36F755BB9}"/>
              </a:ext>
            </a:extLst>
          </p:cNvPr>
          <p:cNvCxnSpPr>
            <a:cxnSpLocks/>
          </p:cNvCxnSpPr>
          <p:nvPr/>
        </p:nvCxnSpPr>
        <p:spPr bwMode="auto">
          <a:xfrm flipV="1">
            <a:off x="5396336" y="5391025"/>
            <a:ext cx="1079816" cy="327918"/>
          </a:xfrm>
          <a:prstGeom prst="straightConnector1">
            <a:avLst/>
          </a:prstGeom>
          <a:solidFill>
            <a:schemeClr val="accent1"/>
          </a:solidFill>
          <a:ln w="12700" cap="flat" cmpd="sng" algn="ctr">
            <a:solidFill>
              <a:schemeClr val="accent6">
                <a:lumMod val="40000"/>
                <a:lumOff val="60000"/>
              </a:schemeClr>
            </a:solidFill>
            <a:prstDash val="solid"/>
            <a:round/>
            <a:headEnd type="none" w="sm" len="sm"/>
            <a:tailEnd type="none"/>
          </a:ln>
          <a:effectLst/>
        </p:spPr>
      </p:cxnSp>
      <p:cxnSp>
        <p:nvCxnSpPr>
          <p:cNvPr id="26" name="Straight Connector 25">
            <a:extLst>
              <a:ext uri="{FF2B5EF4-FFF2-40B4-BE49-F238E27FC236}">
                <a16:creationId xmlns:a16="http://schemas.microsoft.com/office/drawing/2014/main" id="{288D5A5B-93EC-9307-DA6B-9BC2E2070DEA}"/>
              </a:ext>
            </a:extLst>
          </p:cNvPr>
          <p:cNvCxnSpPr>
            <a:cxnSpLocks/>
          </p:cNvCxnSpPr>
          <p:nvPr/>
        </p:nvCxnSpPr>
        <p:spPr bwMode="auto">
          <a:xfrm>
            <a:off x="5328427" y="4092615"/>
            <a:ext cx="23622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7" name="TextBox 26">
            <a:extLst>
              <a:ext uri="{FF2B5EF4-FFF2-40B4-BE49-F238E27FC236}">
                <a16:creationId xmlns:a16="http://schemas.microsoft.com/office/drawing/2014/main" id="{2EB06C04-24DE-8D8D-BDA7-687AA0AE24AE}"/>
              </a:ext>
            </a:extLst>
          </p:cNvPr>
          <p:cNvSpPr txBox="1"/>
          <p:nvPr/>
        </p:nvSpPr>
        <p:spPr>
          <a:xfrm>
            <a:off x="5235292" y="3886200"/>
            <a:ext cx="3007965" cy="276999"/>
          </a:xfrm>
          <a:prstGeom prst="rect">
            <a:avLst/>
          </a:prstGeom>
          <a:noFill/>
        </p:spPr>
        <p:txBody>
          <a:bodyPr wrap="square" rtlCol="0">
            <a:spAutoFit/>
          </a:bodyPr>
          <a:lstStyle/>
          <a:p>
            <a:r>
              <a:rPr lang="en-US" dirty="0"/>
              <a:t>UHR key distribution (UHR domain)</a:t>
            </a:r>
          </a:p>
        </p:txBody>
      </p:sp>
      <p:sp>
        <p:nvSpPr>
          <p:cNvPr id="28" name="TextBox 27">
            <a:extLst>
              <a:ext uri="{FF2B5EF4-FFF2-40B4-BE49-F238E27FC236}">
                <a16:creationId xmlns:a16="http://schemas.microsoft.com/office/drawing/2014/main" id="{4EC1C596-460F-C5B6-ADA3-6278C0B37EC5}"/>
              </a:ext>
            </a:extLst>
          </p:cNvPr>
          <p:cNvSpPr txBox="1"/>
          <p:nvPr/>
        </p:nvSpPr>
        <p:spPr>
          <a:xfrm>
            <a:off x="2097189" y="4129700"/>
            <a:ext cx="2733811" cy="1938992"/>
          </a:xfrm>
          <a:prstGeom prst="rect">
            <a:avLst/>
          </a:prstGeom>
          <a:noFill/>
        </p:spPr>
        <p:txBody>
          <a:bodyPr wrap="square" rtlCol="0">
            <a:spAutoFit/>
          </a:bodyPr>
          <a:lstStyle/>
          <a:p>
            <a:r>
              <a:rPr lang="en-US" dirty="0"/>
              <a:t>Initial connection at (1)</a:t>
            </a:r>
          </a:p>
          <a:p>
            <a:r>
              <a:rPr lang="en-US" dirty="0">
                <a:solidFill>
                  <a:srgbClr val="C00000"/>
                </a:solidFill>
              </a:rPr>
              <a:t>   - “Shared PTK” initial </a:t>
            </a:r>
            <a:r>
              <a:rPr lang="en-US" dirty="0" err="1">
                <a:solidFill>
                  <a:srgbClr val="C00000"/>
                </a:solidFill>
              </a:rPr>
              <a:t>assoc</a:t>
            </a:r>
            <a:endParaRPr lang="en-US" dirty="0">
              <a:solidFill>
                <a:srgbClr val="C00000"/>
              </a:solidFill>
            </a:endParaRPr>
          </a:p>
          <a:p>
            <a:r>
              <a:rPr lang="en-US" dirty="0"/>
              <a:t>Roam 1</a:t>
            </a:r>
            <a:r>
              <a:rPr lang="en-US" dirty="0">
                <a:sym typeface="Wingdings" pitchFamily="2" charset="2"/>
              </a:rPr>
              <a:t></a:t>
            </a:r>
            <a:r>
              <a:rPr lang="en-US" dirty="0"/>
              <a:t>2</a:t>
            </a:r>
          </a:p>
          <a:p>
            <a:r>
              <a:rPr lang="en-US" dirty="0">
                <a:solidFill>
                  <a:schemeClr val="accent6"/>
                </a:solidFill>
              </a:rPr>
              <a:t>   - FT Initial Mobility Domain </a:t>
            </a:r>
            <a:r>
              <a:rPr lang="en-US" dirty="0" err="1">
                <a:solidFill>
                  <a:schemeClr val="accent6"/>
                </a:solidFill>
              </a:rPr>
              <a:t>assoc</a:t>
            </a:r>
            <a:endParaRPr lang="en-US" dirty="0">
              <a:solidFill>
                <a:schemeClr val="accent6"/>
              </a:solidFill>
            </a:endParaRPr>
          </a:p>
          <a:p>
            <a:r>
              <a:rPr lang="en-US" dirty="0"/>
              <a:t>Roam 2</a:t>
            </a:r>
            <a:r>
              <a:rPr lang="en-US" dirty="0">
                <a:sym typeface="Wingdings" pitchFamily="2" charset="2"/>
              </a:rPr>
              <a:t>3</a:t>
            </a:r>
            <a:endParaRPr lang="en-US" dirty="0"/>
          </a:p>
          <a:p>
            <a:r>
              <a:rPr lang="en-US" dirty="0">
                <a:solidFill>
                  <a:schemeClr val="accent6"/>
                </a:solidFill>
              </a:rPr>
              <a:t>   - FT protocol roam</a:t>
            </a:r>
          </a:p>
          <a:p>
            <a:r>
              <a:rPr lang="en-US" dirty="0"/>
              <a:t>Roam 3</a:t>
            </a:r>
            <a:r>
              <a:rPr lang="en-US" dirty="0">
                <a:sym typeface="Wingdings" pitchFamily="2" charset="2"/>
              </a:rPr>
              <a:t>4</a:t>
            </a:r>
            <a:endParaRPr lang="en-US" dirty="0"/>
          </a:p>
          <a:p>
            <a:r>
              <a:rPr lang="en-US" dirty="0">
                <a:solidFill>
                  <a:srgbClr val="C00000"/>
                </a:solidFill>
              </a:rPr>
              <a:t>   - “Shared PTK” roam</a:t>
            </a:r>
          </a:p>
          <a:p>
            <a:r>
              <a:rPr lang="en-US" dirty="0"/>
              <a:t>Roam 4</a:t>
            </a:r>
            <a:r>
              <a:rPr lang="en-US" dirty="0">
                <a:sym typeface="Wingdings" pitchFamily="2" charset="2"/>
              </a:rPr>
              <a:t>1</a:t>
            </a:r>
          </a:p>
          <a:p>
            <a:r>
              <a:rPr lang="en-US" dirty="0">
                <a:solidFill>
                  <a:srgbClr val="C00000"/>
                </a:solidFill>
                <a:sym typeface="Wingdings" pitchFamily="2" charset="2"/>
              </a:rPr>
              <a:t>   - “Shared PTK” roam</a:t>
            </a:r>
            <a:endParaRPr lang="en-US" dirty="0">
              <a:solidFill>
                <a:srgbClr val="C00000"/>
              </a:solidFill>
            </a:endParaRPr>
          </a:p>
        </p:txBody>
      </p:sp>
      <p:cxnSp>
        <p:nvCxnSpPr>
          <p:cNvPr id="37" name="Straight Arrow Connector 36">
            <a:extLst>
              <a:ext uri="{FF2B5EF4-FFF2-40B4-BE49-F238E27FC236}">
                <a16:creationId xmlns:a16="http://schemas.microsoft.com/office/drawing/2014/main" id="{9D4E68E9-0EA1-3228-8C1D-E5FA41AF737F}"/>
              </a:ext>
            </a:extLst>
          </p:cNvPr>
          <p:cNvCxnSpPr>
            <a:cxnSpLocks/>
          </p:cNvCxnSpPr>
          <p:nvPr/>
        </p:nvCxnSpPr>
        <p:spPr bwMode="auto">
          <a:xfrm flipV="1">
            <a:off x="7689469" y="6032629"/>
            <a:ext cx="0" cy="23210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0" name="Straight Arrow Connector 39">
            <a:extLst>
              <a:ext uri="{FF2B5EF4-FFF2-40B4-BE49-F238E27FC236}">
                <a16:creationId xmlns:a16="http://schemas.microsoft.com/office/drawing/2014/main" id="{33EE55E1-7F8C-B481-ED6C-94F7EFA4FEEC}"/>
              </a:ext>
            </a:extLst>
          </p:cNvPr>
          <p:cNvCxnSpPr>
            <a:cxnSpLocks/>
            <a:stCxn id="11" idx="0"/>
            <a:endCxn id="12" idx="2"/>
          </p:cNvCxnSpPr>
          <p:nvPr/>
        </p:nvCxnSpPr>
        <p:spPr bwMode="auto">
          <a:xfrm flipH="1" flipV="1">
            <a:off x="6533076" y="5372801"/>
            <a:ext cx="1150108" cy="361672"/>
          </a:xfrm>
          <a:prstGeom prst="straightConnector1">
            <a:avLst/>
          </a:prstGeom>
          <a:solidFill>
            <a:schemeClr val="accent1"/>
          </a:solidFill>
          <a:ln w="12700" cap="flat" cmpd="sng" algn="ctr">
            <a:solidFill>
              <a:schemeClr val="accent6">
                <a:lumMod val="40000"/>
                <a:lumOff val="60000"/>
              </a:schemeClr>
            </a:solidFill>
            <a:prstDash val="solid"/>
            <a:round/>
            <a:headEnd type="none" w="sm" len="sm"/>
            <a:tailEnd type="none"/>
          </a:ln>
          <a:effectLst/>
        </p:spPr>
      </p:cxnSp>
      <p:cxnSp>
        <p:nvCxnSpPr>
          <p:cNvPr id="43" name="Straight Arrow Connector 42">
            <a:extLst>
              <a:ext uri="{FF2B5EF4-FFF2-40B4-BE49-F238E27FC236}">
                <a16:creationId xmlns:a16="http://schemas.microsoft.com/office/drawing/2014/main" id="{5248125F-190B-7632-8DB5-2670C0BC1B45}"/>
              </a:ext>
            </a:extLst>
          </p:cNvPr>
          <p:cNvCxnSpPr>
            <a:cxnSpLocks/>
            <a:stCxn id="7" idx="2"/>
            <a:endCxn id="12" idx="0"/>
          </p:cNvCxnSpPr>
          <p:nvPr/>
        </p:nvCxnSpPr>
        <p:spPr bwMode="auto">
          <a:xfrm flipH="1">
            <a:off x="6533076" y="4731286"/>
            <a:ext cx="1123240" cy="364517"/>
          </a:xfrm>
          <a:prstGeom prst="straightConnector1">
            <a:avLst/>
          </a:prstGeom>
          <a:solidFill>
            <a:schemeClr val="accent1"/>
          </a:solidFill>
          <a:ln w="12700" cap="flat" cmpd="sng" algn="ctr">
            <a:solidFill>
              <a:srgbClr val="C00000"/>
            </a:solidFill>
            <a:prstDash val="solid"/>
            <a:round/>
            <a:headEnd type="none" w="sm" len="sm"/>
            <a:tailEnd type="none"/>
          </a:ln>
          <a:effectLst/>
        </p:spPr>
      </p:cxnSp>
      <p:sp>
        <p:nvSpPr>
          <p:cNvPr id="46" name="TextBox 45">
            <a:extLst>
              <a:ext uri="{FF2B5EF4-FFF2-40B4-BE49-F238E27FC236}">
                <a16:creationId xmlns:a16="http://schemas.microsoft.com/office/drawing/2014/main" id="{7FDF8488-F76B-936A-B008-D596384471E2}"/>
              </a:ext>
            </a:extLst>
          </p:cNvPr>
          <p:cNvSpPr txBox="1"/>
          <p:nvPr/>
        </p:nvSpPr>
        <p:spPr>
          <a:xfrm>
            <a:off x="5621852" y="4832068"/>
            <a:ext cx="374544" cy="276999"/>
          </a:xfrm>
          <a:prstGeom prst="rect">
            <a:avLst/>
          </a:prstGeom>
          <a:noFill/>
        </p:spPr>
        <p:txBody>
          <a:bodyPr wrap="square" rtlCol="0">
            <a:spAutoFit/>
          </a:bodyPr>
          <a:lstStyle/>
          <a:p>
            <a:r>
              <a:rPr lang="en-US" dirty="0"/>
              <a:t>1</a:t>
            </a:r>
          </a:p>
        </p:txBody>
      </p:sp>
      <p:sp>
        <p:nvSpPr>
          <p:cNvPr id="47" name="TextBox 46">
            <a:extLst>
              <a:ext uri="{FF2B5EF4-FFF2-40B4-BE49-F238E27FC236}">
                <a16:creationId xmlns:a16="http://schemas.microsoft.com/office/drawing/2014/main" id="{45753A20-C9AC-2CBD-9244-6E8711FA49A9}"/>
              </a:ext>
            </a:extLst>
          </p:cNvPr>
          <p:cNvSpPr txBox="1"/>
          <p:nvPr/>
        </p:nvSpPr>
        <p:spPr>
          <a:xfrm>
            <a:off x="5615962" y="5367864"/>
            <a:ext cx="374544" cy="276999"/>
          </a:xfrm>
          <a:prstGeom prst="rect">
            <a:avLst/>
          </a:prstGeom>
          <a:noFill/>
        </p:spPr>
        <p:txBody>
          <a:bodyPr wrap="square" rtlCol="0">
            <a:spAutoFit/>
          </a:bodyPr>
          <a:lstStyle/>
          <a:p>
            <a:r>
              <a:rPr lang="en-US" dirty="0"/>
              <a:t>2</a:t>
            </a:r>
          </a:p>
        </p:txBody>
      </p:sp>
      <p:sp>
        <p:nvSpPr>
          <p:cNvPr id="48" name="TextBox 47">
            <a:extLst>
              <a:ext uri="{FF2B5EF4-FFF2-40B4-BE49-F238E27FC236}">
                <a16:creationId xmlns:a16="http://schemas.microsoft.com/office/drawing/2014/main" id="{71875FF9-0C08-95CD-F970-1746612F6771}"/>
              </a:ext>
            </a:extLst>
          </p:cNvPr>
          <p:cNvSpPr txBox="1"/>
          <p:nvPr/>
        </p:nvSpPr>
        <p:spPr>
          <a:xfrm>
            <a:off x="7231892" y="5386432"/>
            <a:ext cx="374544" cy="276999"/>
          </a:xfrm>
          <a:prstGeom prst="rect">
            <a:avLst/>
          </a:prstGeom>
          <a:noFill/>
        </p:spPr>
        <p:txBody>
          <a:bodyPr wrap="square" rtlCol="0">
            <a:spAutoFit/>
          </a:bodyPr>
          <a:lstStyle/>
          <a:p>
            <a:r>
              <a:rPr lang="en-US" dirty="0"/>
              <a:t>3</a:t>
            </a:r>
          </a:p>
        </p:txBody>
      </p:sp>
      <p:sp>
        <p:nvSpPr>
          <p:cNvPr id="49" name="TextBox 48">
            <a:extLst>
              <a:ext uri="{FF2B5EF4-FFF2-40B4-BE49-F238E27FC236}">
                <a16:creationId xmlns:a16="http://schemas.microsoft.com/office/drawing/2014/main" id="{456D0BD0-E5A8-26F5-615D-D7D9CFDCD3CC}"/>
              </a:ext>
            </a:extLst>
          </p:cNvPr>
          <p:cNvSpPr txBox="1"/>
          <p:nvPr/>
        </p:nvSpPr>
        <p:spPr>
          <a:xfrm>
            <a:off x="7140235" y="4812531"/>
            <a:ext cx="374544" cy="276999"/>
          </a:xfrm>
          <a:prstGeom prst="rect">
            <a:avLst/>
          </a:prstGeom>
          <a:noFill/>
        </p:spPr>
        <p:txBody>
          <a:bodyPr wrap="square" rtlCol="0">
            <a:spAutoFit/>
          </a:bodyPr>
          <a:lstStyle/>
          <a:p>
            <a:r>
              <a:rPr lang="en-US" dirty="0"/>
              <a:t>4</a:t>
            </a:r>
          </a:p>
        </p:txBody>
      </p:sp>
      <p:sp>
        <p:nvSpPr>
          <p:cNvPr id="50" name="Down Arrow 49">
            <a:extLst>
              <a:ext uri="{FF2B5EF4-FFF2-40B4-BE49-F238E27FC236}">
                <a16:creationId xmlns:a16="http://schemas.microsoft.com/office/drawing/2014/main" id="{41E9F3EB-D3CA-C255-2E8F-AC125028F33F}"/>
              </a:ext>
            </a:extLst>
          </p:cNvPr>
          <p:cNvSpPr/>
          <p:nvPr/>
        </p:nvSpPr>
        <p:spPr bwMode="auto">
          <a:xfrm>
            <a:off x="5307120" y="5110395"/>
            <a:ext cx="178432" cy="228895"/>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51" name="Down Arrow 50">
            <a:extLst>
              <a:ext uri="{FF2B5EF4-FFF2-40B4-BE49-F238E27FC236}">
                <a16:creationId xmlns:a16="http://schemas.microsoft.com/office/drawing/2014/main" id="{AB7B1993-3E3E-841D-B289-FD34E08981A8}"/>
              </a:ext>
            </a:extLst>
          </p:cNvPr>
          <p:cNvSpPr/>
          <p:nvPr/>
        </p:nvSpPr>
        <p:spPr bwMode="auto">
          <a:xfrm rot="16200000">
            <a:off x="6476152" y="5786208"/>
            <a:ext cx="178432" cy="228895"/>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53" name="Down Arrow 52">
            <a:extLst>
              <a:ext uri="{FF2B5EF4-FFF2-40B4-BE49-F238E27FC236}">
                <a16:creationId xmlns:a16="http://schemas.microsoft.com/office/drawing/2014/main" id="{14EF20C0-1965-756F-0E3A-702E82A34B3F}"/>
              </a:ext>
            </a:extLst>
          </p:cNvPr>
          <p:cNvSpPr/>
          <p:nvPr/>
        </p:nvSpPr>
        <p:spPr bwMode="auto">
          <a:xfrm rot="10800000">
            <a:off x="7633215" y="5083205"/>
            <a:ext cx="178432" cy="228895"/>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54" name="Down Arrow 53">
            <a:extLst>
              <a:ext uri="{FF2B5EF4-FFF2-40B4-BE49-F238E27FC236}">
                <a16:creationId xmlns:a16="http://schemas.microsoft.com/office/drawing/2014/main" id="{87365A57-6D0E-0ACC-63FC-B5C8C58847B3}"/>
              </a:ext>
            </a:extLst>
          </p:cNvPr>
          <p:cNvSpPr/>
          <p:nvPr/>
        </p:nvSpPr>
        <p:spPr bwMode="auto">
          <a:xfrm rot="5400000">
            <a:off x="6408809" y="4488752"/>
            <a:ext cx="178432" cy="228895"/>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55" name="TextBox 54">
            <a:extLst>
              <a:ext uri="{FF2B5EF4-FFF2-40B4-BE49-F238E27FC236}">
                <a16:creationId xmlns:a16="http://schemas.microsoft.com/office/drawing/2014/main" id="{A4848B02-5FE0-1C86-E066-216E84ED159E}"/>
              </a:ext>
            </a:extLst>
          </p:cNvPr>
          <p:cNvSpPr txBox="1"/>
          <p:nvPr/>
        </p:nvSpPr>
        <p:spPr>
          <a:xfrm>
            <a:off x="4681780" y="4722843"/>
            <a:ext cx="978126" cy="430887"/>
          </a:xfrm>
          <a:prstGeom prst="rect">
            <a:avLst/>
          </a:prstGeom>
          <a:noFill/>
        </p:spPr>
        <p:txBody>
          <a:bodyPr wrap="square" rtlCol="0">
            <a:spAutoFit/>
          </a:bodyPr>
          <a:lstStyle/>
          <a:p>
            <a:r>
              <a:rPr lang="en-US" sz="1100" dirty="0"/>
              <a:t>Initial connection</a:t>
            </a:r>
          </a:p>
        </p:txBody>
      </p:sp>
      <p:sp>
        <p:nvSpPr>
          <p:cNvPr id="57" name="TextBox 56">
            <a:extLst>
              <a:ext uri="{FF2B5EF4-FFF2-40B4-BE49-F238E27FC236}">
                <a16:creationId xmlns:a16="http://schemas.microsoft.com/office/drawing/2014/main" id="{850A4C62-CAC2-92DD-22AD-F0905CF775FE}"/>
              </a:ext>
            </a:extLst>
          </p:cNvPr>
          <p:cNvSpPr txBox="1"/>
          <p:nvPr/>
        </p:nvSpPr>
        <p:spPr>
          <a:xfrm>
            <a:off x="710982" y="5943352"/>
            <a:ext cx="4685354" cy="461665"/>
          </a:xfrm>
          <a:prstGeom prst="rect">
            <a:avLst/>
          </a:prstGeom>
          <a:noFill/>
        </p:spPr>
        <p:txBody>
          <a:bodyPr wrap="square">
            <a:spAutoFit/>
          </a:bodyPr>
          <a:lstStyle/>
          <a:p>
            <a:endParaRPr lang="en-US" dirty="0"/>
          </a:p>
          <a:p>
            <a:r>
              <a:rPr lang="en-US" dirty="0"/>
              <a:t>Roam 1</a:t>
            </a:r>
            <a:r>
              <a:rPr lang="en-US" dirty="0">
                <a:sym typeface="Wingdings" pitchFamily="2" charset="2"/>
              </a:rPr>
              <a:t> 2 is a “slow” procedure including 4-way handshake</a:t>
            </a:r>
          </a:p>
        </p:txBody>
      </p:sp>
    </p:spTree>
    <p:extLst>
      <p:ext uri="{BB962C8B-B14F-4D97-AF65-F5344CB8AC3E}">
        <p14:creationId xmlns:p14="http://schemas.microsoft.com/office/powerpoint/2010/main" val="4135882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8" y="457200"/>
            <a:ext cx="8685212" cy="1066800"/>
          </a:xfrm>
        </p:spPr>
        <p:txBody>
          <a:bodyPr/>
          <a:lstStyle/>
          <a:p>
            <a:r>
              <a:rPr lang="en-US" dirty="0"/>
              <a:t>Annex 6: Relevant excerpts from </a:t>
            </a:r>
            <a:r>
              <a:rPr lang="en-US" dirty="0" err="1"/>
              <a:t>REVme</a:t>
            </a:r>
            <a:r>
              <a:rPr lang="en-US" dirty="0"/>
              <a:t> D5.0</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44</a:t>
            </a:fld>
            <a:endParaRPr lang="en-US"/>
          </a:p>
        </p:txBody>
      </p:sp>
      <p:pic>
        <p:nvPicPr>
          <p:cNvPr id="7" name="Picture 6" descr="A text on a white background&#10;&#10;Description automatically generated">
            <a:extLst>
              <a:ext uri="{FF2B5EF4-FFF2-40B4-BE49-F238E27FC236}">
                <a16:creationId xmlns:a16="http://schemas.microsoft.com/office/drawing/2014/main" id="{4E9D7E68-2B55-E14E-85C9-15B7BF640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8" y="1784470"/>
            <a:ext cx="4267200" cy="1511300"/>
          </a:xfrm>
          <a:prstGeom prst="rect">
            <a:avLst/>
          </a:prstGeom>
        </p:spPr>
      </p:pic>
      <p:pic>
        <p:nvPicPr>
          <p:cNvPr id="11" name="Picture 10" descr="A close-up of a text&#10;&#10;Description automatically generated">
            <a:extLst>
              <a:ext uri="{FF2B5EF4-FFF2-40B4-BE49-F238E27FC236}">
                <a16:creationId xmlns:a16="http://schemas.microsoft.com/office/drawing/2014/main" id="{7AC0625D-9913-6BCF-1518-6C0965C1B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964" y="1884609"/>
            <a:ext cx="4267200" cy="711200"/>
          </a:xfrm>
          <a:prstGeom prst="rect">
            <a:avLst/>
          </a:prstGeom>
        </p:spPr>
      </p:pic>
      <p:pic>
        <p:nvPicPr>
          <p:cNvPr id="12" name="Picture 11" descr="A close up of text&#10;&#10;Description automatically generated">
            <a:extLst>
              <a:ext uri="{FF2B5EF4-FFF2-40B4-BE49-F238E27FC236}">
                <a16:creationId xmlns:a16="http://schemas.microsoft.com/office/drawing/2014/main" id="{7A5DEF2F-5E73-9C1F-7447-0A112789A28B}"/>
              </a:ext>
            </a:extLst>
          </p:cNvPr>
          <p:cNvPicPr>
            <a:picLocks noChangeAspect="1"/>
          </p:cNvPicPr>
          <p:nvPr/>
        </p:nvPicPr>
        <p:blipFill>
          <a:blip r:embed="rId4"/>
          <a:stretch>
            <a:fillRect/>
          </a:stretch>
        </p:blipFill>
        <p:spPr>
          <a:xfrm>
            <a:off x="-21456" y="3833239"/>
            <a:ext cx="4497063" cy="801901"/>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F12E1594-1D69-4C74-E3C6-DC6D163EED34}"/>
              </a:ext>
            </a:extLst>
          </p:cNvPr>
          <p:cNvPicPr>
            <a:picLocks noChangeAspect="1"/>
          </p:cNvPicPr>
          <p:nvPr/>
        </p:nvPicPr>
        <p:blipFill>
          <a:blip r:embed="rId5"/>
          <a:stretch>
            <a:fillRect/>
          </a:stretch>
        </p:blipFill>
        <p:spPr>
          <a:xfrm>
            <a:off x="4671382" y="2895600"/>
            <a:ext cx="3863018" cy="2209800"/>
          </a:xfrm>
          <a:prstGeom prst="rect">
            <a:avLst/>
          </a:prstGeom>
        </p:spPr>
      </p:pic>
      <p:pic>
        <p:nvPicPr>
          <p:cNvPr id="14" name="Picture 13" descr="A close up of a number&#10;&#10;Description automatically generated">
            <a:extLst>
              <a:ext uri="{FF2B5EF4-FFF2-40B4-BE49-F238E27FC236}">
                <a16:creationId xmlns:a16="http://schemas.microsoft.com/office/drawing/2014/main" id="{7754B9C5-A0BE-AD92-7EEC-51AE753BFCD5}"/>
              </a:ext>
            </a:extLst>
          </p:cNvPr>
          <p:cNvPicPr>
            <a:picLocks noChangeAspect="1"/>
          </p:cNvPicPr>
          <p:nvPr/>
        </p:nvPicPr>
        <p:blipFill rotWithShape="1">
          <a:blip r:embed="rId6"/>
          <a:srcRect l="10973"/>
          <a:stretch/>
        </p:blipFill>
        <p:spPr>
          <a:xfrm>
            <a:off x="4842890" y="5058828"/>
            <a:ext cx="2118749" cy="570127"/>
          </a:xfrm>
          <a:prstGeom prst="rect">
            <a:avLst/>
          </a:prstGeom>
        </p:spPr>
      </p:pic>
      <p:pic>
        <p:nvPicPr>
          <p:cNvPr id="15" name="Picture 14" descr="A close-up of a document&#10;&#10;Description automatically generated">
            <a:extLst>
              <a:ext uri="{FF2B5EF4-FFF2-40B4-BE49-F238E27FC236}">
                <a16:creationId xmlns:a16="http://schemas.microsoft.com/office/drawing/2014/main" id="{4E7A4346-0511-DF7E-B9C0-0A8732241582}"/>
              </a:ext>
            </a:extLst>
          </p:cNvPr>
          <p:cNvPicPr>
            <a:picLocks noChangeAspect="1"/>
          </p:cNvPicPr>
          <p:nvPr/>
        </p:nvPicPr>
        <p:blipFill>
          <a:blip r:embed="rId7"/>
          <a:stretch>
            <a:fillRect/>
          </a:stretch>
        </p:blipFill>
        <p:spPr>
          <a:xfrm>
            <a:off x="5902265" y="4513679"/>
            <a:ext cx="3218280" cy="1048921"/>
          </a:xfrm>
          <a:prstGeom prst="rect">
            <a:avLst/>
          </a:prstGeom>
        </p:spPr>
      </p:pic>
      <p:sp>
        <p:nvSpPr>
          <p:cNvPr id="3" name="TextBox 2">
            <a:extLst>
              <a:ext uri="{FF2B5EF4-FFF2-40B4-BE49-F238E27FC236}">
                <a16:creationId xmlns:a16="http://schemas.microsoft.com/office/drawing/2014/main" id="{2E835693-B4F2-5669-49D4-0563A90D9036}"/>
              </a:ext>
            </a:extLst>
          </p:cNvPr>
          <p:cNvSpPr txBox="1"/>
          <p:nvPr/>
        </p:nvSpPr>
        <p:spPr>
          <a:xfrm>
            <a:off x="238930" y="1515383"/>
            <a:ext cx="1219200" cy="276999"/>
          </a:xfrm>
          <a:prstGeom prst="rect">
            <a:avLst/>
          </a:prstGeom>
          <a:noFill/>
        </p:spPr>
        <p:txBody>
          <a:bodyPr wrap="square" rtlCol="0">
            <a:spAutoFit/>
          </a:bodyPr>
          <a:lstStyle/>
          <a:p>
            <a:r>
              <a:rPr lang="en-US" dirty="0"/>
              <a:t>(12.2.5)</a:t>
            </a:r>
          </a:p>
        </p:txBody>
      </p:sp>
      <p:sp>
        <p:nvSpPr>
          <p:cNvPr id="8" name="TextBox 7">
            <a:extLst>
              <a:ext uri="{FF2B5EF4-FFF2-40B4-BE49-F238E27FC236}">
                <a16:creationId xmlns:a16="http://schemas.microsoft.com/office/drawing/2014/main" id="{F3D27531-EB01-962D-69FF-3FD67734AF31}"/>
              </a:ext>
            </a:extLst>
          </p:cNvPr>
          <p:cNvSpPr txBox="1"/>
          <p:nvPr/>
        </p:nvSpPr>
        <p:spPr>
          <a:xfrm>
            <a:off x="4789267" y="1651242"/>
            <a:ext cx="1219200" cy="276999"/>
          </a:xfrm>
          <a:prstGeom prst="rect">
            <a:avLst/>
          </a:prstGeom>
          <a:noFill/>
        </p:spPr>
        <p:txBody>
          <a:bodyPr wrap="square" rtlCol="0">
            <a:spAutoFit/>
          </a:bodyPr>
          <a:lstStyle/>
          <a:p>
            <a:r>
              <a:rPr lang="en-US" dirty="0"/>
              <a:t>(12.5.4.3.1)</a:t>
            </a:r>
          </a:p>
        </p:txBody>
      </p:sp>
      <p:sp>
        <p:nvSpPr>
          <p:cNvPr id="9" name="TextBox 8">
            <a:extLst>
              <a:ext uri="{FF2B5EF4-FFF2-40B4-BE49-F238E27FC236}">
                <a16:creationId xmlns:a16="http://schemas.microsoft.com/office/drawing/2014/main" id="{9E47F90B-BCF1-913F-5728-8BC098DBF348}"/>
              </a:ext>
            </a:extLst>
          </p:cNvPr>
          <p:cNvSpPr txBox="1"/>
          <p:nvPr/>
        </p:nvSpPr>
        <p:spPr>
          <a:xfrm>
            <a:off x="348747" y="3556240"/>
            <a:ext cx="1219200" cy="276999"/>
          </a:xfrm>
          <a:prstGeom prst="rect">
            <a:avLst/>
          </a:prstGeom>
          <a:noFill/>
        </p:spPr>
        <p:txBody>
          <a:bodyPr wrap="square" rtlCol="0">
            <a:spAutoFit/>
          </a:bodyPr>
          <a:lstStyle/>
          <a:p>
            <a:r>
              <a:rPr lang="en-US" dirty="0"/>
              <a:t>(12.3.5.4)</a:t>
            </a:r>
          </a:p>
        </p:txBody>
      </p:sp>
      <p:sp>
        <p:nvSpPr>
          <p:cNvPr id="10" name="TextBox 9">
            <a:extLst>
              <a:ext uri="{FF2B5EF4-FFF2-40B4-BE49-F238E27FC236}">
                <a16:creationId xmlns:a16="http://schemas.microsoft.com/office/drawing/2014/main" id="{0CC9D920-5611-2ABF-05B0-7DC20AD94EC8}"/>
              </a:ext>
            </a:extLst>
          </p:cNvPr>
          <p:cNvSpPr txBox="1"/>
          <p:nvPr/>
        </p:nvSpPr>
        <p:spPr>
          <a:xfrm>
            <a:off x="4776712" y="2657108"/>
            <a:ext cx="1219200" cy="276999"/>
          </a:xfrm>
          <a:prstGeom prst="rect">
            <a:avLst/>
          </a:prstGeom>
          <a:noFill/>
        </p:spPr>
        <p:txBody>
          <a:bodyPr wrap="square" rtlCol="0">
            <a:spAutoFit/>
          </a:bodyPr>
          <a:lstStyle/>
          <a:p>
            <a:r>
              <a:rPr lang="en-US" dirty="0"/>
              <a:t>(11.3.5.4)</a:t>
            </a:r>
          </a:p>
        </p:txBody>
      </p:sp>
      <p:sp>
        <p:nvSpPr>
          <p:cNvPr id="16" name="TextBox 15">
            <a:extLst>
              <a:ext uri="{FF2B5EF4-FFF2-40B4-BE49-F238E27FC236}">
                <a16:creationId xmlns:a16="http://schemas.microsoft.com/office/drawing/2014/main" id="{FB46829A-D38E-20D0-CBAC-10C954421DA3}"/>
              </a:ext>
            </a:extLst>
          </p:cNvPr>
          <p:cNvSpPr txBox="1"/>
          <p:nvPr/>
        </p:nvSpPr>
        <p:spPr>
          <a:xfrm>
            <a:off x="328869" y="4931995"/>
            <a:ext cx="1219200" cy="276999"/>
          </a:xfrm>
          <a:prstGeom prst="rect">
            <a:avLst/>
          </a:prstGeom>
          <a:noFill/>
        </p:spPr>
        <p:txBody>
          <a:bodyPr wrap="square" rtlCol="0">
            <a:spAutoFit/>
          </a:bodyPr>
          <a:lstStyle/>
          <a:p>
            <a:r>
              <a:rPr lang="en-US" dirty="0"/>
              <a:t>(13.7.1)</a:t>
            </a:r>
          </a:p>
        </p:txBody>
      </p:sp>
      <p:pic>
        <p:nvPicPr>
          <p:cNvPr id="18" name="Picture 17">
            <a:extLst>
              <a:ext uri="{FF2B5EF4-FFF2-40B4-BE49-F238E27FC236}">
                <a16:creationId xmlns:a16="http://schemas.microsoft.com/office/drawing/2014/main" id="{E8CDA544-C206-4813-6E07-132F76ABDF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930" y="5281101"/>
            <a:ext cx="4106058" cy="478103"/>
          </a:xfrm>
          <a:prstGeom prst="rect">
            <a:avLst/>
          </a:prstGeom>
        </p:spPr>
      </p:pic>
    </p:spTree>
    <p:extLst>
      <p:ext uri="{BB962C8B-B14F-4D97-AF65-F5344CB8AC3E}">
        <p14:creationId xmlns:p14="http://schemas.microsoft.com/office/powerpoint/2010/main" val="4164666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High-level requirements</a:t>
            </a:r>
            <a:br>
              <a:rPr lang="en-US" dirty="0"/>
            </a:br>
            <a:r>
              <a:rPr lang="en-US" sz="2400" dirty="0"/>
              <a:t>Problem statements and solution requirements (2)</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5</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38098" y="1447800"/>
            <a:ext cx="9182102" cy="2819400"/>
          </a:xfrm>
        </p:spPr>
        <p:txBody>
          <a:bodyPr/>
          <a:lstStyle/>
          <a:p>
            <a:r>
              <a:rPr lang="en-US" sz="1800" b="0" dirty="0"/>
              <a:t>Problem (2): Once a roam is triggered, roam procedures themselves cause outage/disruption</a:t>
            </a:r>
            <a:br>
              <a:rPr lang="en-US" sz="1800" b="0" dirty="0"/>
            </a:br>
            <a:r>
              <a:rPr lang="en-US" sz="1800" b="0" dirty="0"/>
              <a:t>to data flows</a:t>
            </a:r>
          </a:p>
          <a:p>
            <a:pPr lvl="1"/>
            <a:r>
              <a:rPr lang="en-US" sz="1400" dirty="0"/>
              <a:t>Data exchange suspended during (off-channel) authentication/reassociation exchanges with target AP</a:t>
            </a:r>
          </a:p>
          <a:p>
            <a:pPr lvl="2"/>
            <a:r>
              <a:rPr lang="en-US" sz="1200" dirty="0"/>
              <a:t>except, potentially, for clients capable of simultaneous Tx/Rx on both channels</a:t>
            </a:r>
          </a:p>
          <a:p>
            <a:pPr lvl="1"/>
            <a:r>
              <a:rPr lang="en-US" sz="1400" dirty="0"/>
              <a:t>Data exchange with Target AP may be suspended, inefficient or insufficiently prioritized until MAC states are re-established (e.g. BA agreement, MSCS/SCS rules)</a:t>
            </a:r>
          </a:p>
          <a:p>
            <a:pPr lvl="1"/>
            <a:r>
              <a:rPr lang="en-US" sz="1400" dirty="0"/>
              <a:t>Data packet loss and/or duplication (e.g. DL packets buffered at Serving AP may be lost, dirty scoreboard on roam)</a:t>
            </a:r>
          </a:p>
          <a:p>
            <a:pPr lvl="2"/>
            <a:r>
              <a:rPr lang="en-US" sz="1200" dirty="0"/>
              <a:t>alternatively, implementations might defer roam until buffers are empty and scoreboard is clean, which can lead to similar “emergency roam” scenario as on previous slide</a:t>
            </a:r>
          </a:p>
          <a:p>
            <a:pPr lvl="1"/>
            <a:r>
              <a:rPr lang="en-US" sz="1400" dirty="0"/>
              <a:t>Roam failures or delays (e.g. association comeback procedures) occur with non-negligible probability</a:t>
            </a:r>
          </a:p>
          <a:p>
            <a:pPr lvl="2"/>
            <a:r>
              <a:rPr lang="en-US" sz="1200" dirty="0"/>
              <a:t>e.g. security (SA Query / PMF) related [can also be due to insufficient link quality or excessive roams - see previous slide]</a:t>
            </a:r>
          </a:p>
        </p:txBody>
      </p:sp>
      <p:sp>
        <p:nvSpPr>
          <p:cNvPr id="22" name="TextBox 21">
            <a:extLst>
              <a:ext uri="{FF2B5EF4-FFF2-40B4-BE49-F238E27FC236}">
                <a16:creationId xmlns:a16="http://schemas.microsoft.com/office/drawing/2014/main" id="{9694A83A-F1C7-BE7F-866A-F99FFAA4E065}"/>
              </a:ext>
            </a:extLst>
          </p:cNvPr>
          <p:cNvSpPr txBox="1"/>
          <p:nvPr/>
        </p:nvSpPr>
        <p:spPr>
          <a:xfrm>
            <a:off x="-77984" y="4191000"/>
            <a:ext cx="9298184" cy="2880789"/>
          </a:xfrm>
          <a:prstGeom prst="rect">
            <a:avLst/>
          </a:prstGeom>
          <a:noFill/>
        </p:spPr>
        <p:txBody>
          <a:bodyPr wrap="square">
            <a:spAutoFit/>
          </a:bodyPr>
          <a:lstStyle/>
          <a:p>
            <a:pPr marL="457200" lvl="1" indent="0">
              <a:buNone/>
            </a:pPr>
            <a:r>
              <a:rPr lang="en-US" sz="1600" b="1" u="sng" dirty="0"/>
              <a:t>Solution requirements (details in following slides): </a:t>
            </a:r>
          </a:p>
          <a:p>
            <a:pPr marL="1085850" lvl="2" indent="-228600">
              <a:spcBef>
                <a:spcPct val="20000"/>
              </a:spcBef>
              <a:buFont typeface="Arial" panose="020B0604020202020204" pitchFamily="34" charset="0"/>
              <a:buChar char="•"/>
            </a:pPr>
            <a:r>
              <a:rPr lang="en-US" sz="1400" dirty="0">
                <a:latin typeface="+mn-lt"/>
              </a:rPr>
              <a:t>Allow all roam exchanges with target AP (e.g. </a:t>
            </a:r>
            <a:r>
              <a:rPr lang="en-US" sz="1400" dirty="0" err="1">
                <a:latin typeface="+mn-lt"/>
              </a:rPr>
              <a:t>reassoc</a:t>
            </a:r>
            <a:r>
              <a:rPr lang="en-US" sz="1400" dirty="0">
                <a:latin typeface="+mn-lt"/>
              </a:rPr>
              <a:t> req/resp) to be tunneled over DS via Serving AP</a:t>
            </a:r>
          </a:p>
          <a:p>
            <a:pPr marL="1543050" lvl="3" indent="-228600">
              <a:spcBef>
                <a:spcPct val="20000"/>
              </a:spcBef>
              <a:buFont typeface="Arial" panose="020B0604020202020204" pitchFamily="34" charset="0"/>
              <a:buChar char="•"/>
            </a:pPr>
            <a:r>
              <a:rPr lang="en-US" dirty="0">
                <a:latin typeface="+mn-lt"/>
              </a:rPr>
              <a:t>For scenarios where roam is triggered while link quality with Serving AP is still good</a:t>
            </a:r>
          </a:p>
          <a:p>
            <a:pPr marL="1085850" lvl="2" indent="-228600">
              <a:spcBef>
                <a:spcPct val="20000"/>
              </a:spcBef>
              <a:buFont typeface="Arial" panose="020B0604020202020204" pitchFamily="34" charset="0"/>
              <a:buChar char="•"/>
            </a:pPr>
            <a:r>
              <a:rPr lang="en-US" sz="1400" dirty="0">
                <a:latin typeface="+mn-lt"/>
              </a:rPr>
              <a:t>Enable roam to occur with a minimal number of exchanges</a:t>
            </a:r>
          </a:p>
          <a:p>
            <a:pPr marL="1543050" lvl="3" indent="-228600">
              <a:spcBef>
                <a:spcPct val="20000"/>
              </a:spcBef>
              <a:buFont typeface="Arial" panose="020B0604020202020204" pitchFamily="34" charset="0"/>
              <a:buChar char="•"/>
            </a:pPr>
            <a:r>
              <a:rPr lang="en-US" dirty="0">
                <a:latin typeface="+mn-lt"/>
              </a:rPr>
              <a:t>For scenarios where roam exchanges are directly with Target AP due to poor link quality with Serving AP</a:t>
            </a:r>
          </a:p>
          <a:p>
            <a:pPr marL="1085850" lvl="2" indent="-228600">
              <a:spcBef>
                <a:spcPct val="20000"/>
              </a:spcBef>
              <a:buFont typeface="Arial" panose="020B0604020202020204" pitchFamily="34" charset="0"/>
              <a:buChar char="•"/>
            </a:pPr>
            <a:r>
              <a:rPr lang="en-US" sz="1400" dirty="0">
                <a:latin typeface="+mn-lt"/>
              </a:rPr>
              <a:t>Enable context transfer over DS to target AP, to avoid post-roam exchanges for MAC state re-establishment</a:t>
            </a:r>
          </a:p>
          <a:p>
            <a:pPr marL="1085850" lvl="2" indent="-228600">
              <a:spcBef>
                <a:spcPct val="20000"/>
              </a:spcBef>
              <a:buFont typeface="Arial" panose="020B0604020202020204" pitchFamily="34" charset="0"/>
              <a:buChar char="•"/>
            </a:pPr>
            <a:r>
              <a:rPr lang="en-US" sz="1400" dirty="0">
                <a:latin typeface="+mn-lt"/>
              </a:rPr>
              <a:t>Provide mechanisms for retrieval of buffered data at Serving AP, and optimization of delivery order requirements, depending on higher-layer requirements of flows in a given TID</a:t>
            </a:r>
          </a:p>
          <a:p>
            <a:pPr marL="1085850" lvl="2" indent="-228600">
              <a:spcBef>
                <a:spcPct val="20000"/>
              </a:spcBef>
              <a:buFont typeface="Arial" panose="020B0604020202020204" pitchFamily="34" charset="0"/>
              <a:buChar char="•"/>
            </a:pPr>
            <a:r>
              <a:rPr lang="en-US" sz="1400" dirty="0">
                <a:latin typeface="+mn-lt"/>
              </a:rPr>
              <a:t>Ensure roaming security framework is robust to avoid security-related roam failures / delays</a:t>
            </a:r>
          </a:p>
          <a:p>
            <a:pPr marL="1085850" lvl="2" indent="-228600">
              <a:spcBef>
                <a:spcPct val="20000"/>
              </a:spcBef>
              <a:buFont typeface="Arial" panose="020B0604020202020204" pitchFamily="34" charset="0"/>
              <a:buChar char="•"/>
            </a:pPr>
            <a:endParaRPr lang="en-US" sz="1400" dirty="0">
              <a:latin typeface="+mn-lt"/>
            </a:endParaRPr>
          </a:p>
          <a:p>
            <a:pPr marL="1085850" lvl="2" indent="-228600">
              <a:spcBef>
                <a:spcPct val="20000"/>
              </a:spcBef>
              <a:buFont typeface="Arial" panose="020B0604020202020204" pitchFamily="34" charset="0"/>
              <a:buChar char="•"/>
            </a:pPr>
            <a:endParaRPr lang="en-US" sz="1400" dirty="0">
              <a:latin typeface="+mn-lt"/>
            </a:endParaRPr>
          </a:p>
        </p:txBody>
      </p:sp>
    </p:spTree>
    <p:extLst>
      <p:ext uri="{BB962C8B-B14F-4D97-AF65-F5344CB8AC3E}">
        <p14:creationId xmlns:p14="http://schemas.microsoft.com/office/powerpoint/2010/main" val="1397722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6</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203392" y="1447800"/>
            <a:ext cx="8940608" cy="4724400"/>
          </a:xfrm>
        </p:spPr>
        <p:txBody>
          <a:bodyPr/>
          <a:lstStyle/>
          <a:p>
            <a:r>
              <a:rPr lang="en-US" sz="1600" b="0" dirty="0"/>
              <a:t>It should be possible to negotiate what context is transferred on a roam (level of granularity TBD)</a:t>
            </a:r>
          </a:p>
          <a:p>
            <a:r>
              <a:rPr lang="en-US" sz="1600" b="0" dirty="0"/>
              <a:t>Block ACK</a:t>
            </a:r>
          </a:p>
          <a:p>
            <a:pPr lvl="1"/>
            <a:r>
              <a:rPr lang="en-US" sz="1400" dirty="0"/>
              <a:t>Experimental results (see later slides) indicate that ADDBA exchanges take a few </a:t>
            </a:r>
            <a:r>
              <a:rPr lang="en-US" sz="1400" dirty="0" err="1"/>
              <a:t>ms</a:t>
            </a:r>
            <a:r>
              <a:rPr lang="en-US" sz="1400" dirty="0"/>
              <a:t> to begin, and then take a few more </a:t>
            </a:r>
            <a:r>
              <a:rPr lang="en-US" sz="1400" dirty="0" err="1"/>
              <a:t>ms</a:t>
            </a:r>
            <a:r>
              <a:rPr lang="en-US" sz="1400" dirty="0"/>
              <a:t> to complete, and this is the dominant cause of outage in an optimized design</a:t>
            </a:r>
          </a:p>
          <a:p>
            <a:pPr lvl="2"/>
            <a:r>
              <a:rPr lang="en-US" sz="1200" dirty="0"/>
              <a:t>Data transfer does not start (or is inefficient) until ADDBA exchanges complete</a:t>
            </a:r>
          </a:p>
          <a:p>
            <a:pPr lvl="1"/>
            <a:r>
              <a:rPr lang="en-US" sz="1400" dirty="0"/>
              <a:t>Optimal design of what BA context is transferred depends on data plane handling during roam – see next slides</a:t>
            </a:r>
            <a:endParaRPr lang="en-US" sz="1600" b="0" dirty="0"/>
          </a:p>
          <a:p>
            <a:r>
              <a:rPr lang="en-US" sz="1600" b="0" dirty="0"/>
              <a:t>SCS</a:t>
            </a:r>
          </a:p>
          <a:p>
            <a:pPr lvl="1"/>
            <a:r>
              <a:rPr lang="en-US" sz="1400" dirty="0"/>
              <a:t>Disruption to QoS-sensitive flows might occur if there is a delay in re-establishing SCS state after roam</a:t>
            </a:r>
          </a:p>
          <a:p>
            <a:pPr lvl="1"/>
            <a:r>
              <a:rPr lang="en-US" sz="1400" dirty="0"/>
              <a:t>SCS parameters are generally semi-static so can be transferred over the DS with minimal downside</a:t>
            </a:r>
          </a:p>
          <a:p>
            <a:pPr lvl="2"/>
            <a:r>
              <a:rPr lang="en-US" sz="1200" dirty="0"/>
              <a:t>e.g. any changes to SCS agreements after a context exchange has been initiated would be lost</a:t>
            </a:r>
            <a:endParaRPr lang="en-US" sz="700" dirty="0"/>
          </a:p>
          <a:p>
            <a:r>
              <a:rPr lang="en-US" sz="1600" b="0" dirty="0"/>
              <a:t>MSCS</a:t>
            </a:r>
          </a:p>
          <a:p>
            <a:pPr lvl="1"/>
            <a:r>
              <a:rPr lang="en-US" sz="1400" dirty="0"/>
              <a:t>Similar considerations to SCS, but should allow current derived MSCS rules (IP tuple-&gt;UP) at Serving AP MLD to be transferred to Target AP MLD, in addition to the (semi-static) contents of MSCS Descriptor</a:t>
            </a:r>
          </a:p>
          <a:p>
            <a:pPr lvl="1"/>
            <a:endParaRPr lang="en-US" sz="500" dirty="0"/>
          </a:p>
          <a:p>
            <a:pPr marL="0" indent="0">
              <a:buNone/>
            </a:pPr>
            <a:r>
              <a:rPr lang="en-US" sz="1200" b="0" dirty="0"/>
              <a:t>Note: If other TID assignment policies exist (e.g. based on DPI), they should also be transferred to target AP MLD in a proprietary manner</a:t>
            </a:r>
          </a:p>
          <a:p>
            <a:pPr marL="0" indent="0">
              <a:buNone/>
            </a:pPr>
            <a:r>
              <a:rPr lang="en-US" sz="1200" b="0" dirty="0"/>
              <a:t>  - </a:t>
            </a:r>
            <a:r>
              <a:rPr lang="en-US" sz="1050" b="0" dirty="0"/>
              <a:t>If TID assignment of packets is different on Serving and Target AP MLDs,  any attempts to preserve the TID’s state (e.g. BA agreement) would be futile</a:t>
            </a:r>
          </a:p>
          <a:p>
            <a:pPr lvl="1"/>
            <a:endParaRPr lang="en-US" sz="500" dirty="0"/>
          </a:p>
          <a:p>
            <a:r>
              <a:rPr lang="en-US" sz="1600" b="0" dirty="0"/>
              <a:t>Other MAC states (e.g. TWT)</a:t>
            </a:r>
          </a:p>
          <a:p>
            <a:pPr lvl="1"/>
            <a:r>
              <a:rPr lang="en-US" sz="1400" dirty="0"/>
              <a:t>Maybe nice-to-have in theory, but complex to transfer synchronized timing state, and may need renegotiation</a:t>
            </a:r>
          </a:p>
          <a:p>
            <a:pPr lvl="2"/>
            <a:r>
              <a:rPr lang="en-US" sz="1200" dirty="0"/>
              <a:t>e.g. conflict with existing TWT agreement at Target AP MLD</a:t>
            </a:r>
          </a:p>
          <a:p>
            <a:pPr lvl="2"/>
            <a:r>
              <a:rPr lang="en-US" sz="1200" dirty="0"/>
              <a:t>Generally less impactful on link performance even if state is not transferred and need to be reestablished</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Description of new capabilities</a:t>
            </a:r>
            <a:br>
              <a:rPr lang="en-US" dirty="0"/>
            </a:br>
            <a:r>
              <a:rPr lang="en-US" sz="2400" dirty="0"/>
              <a:t>Control plane context exchange</a:t>
            </a:r>
            <a:endParaRPr lang="en-US" u="sng" dirty="0"/>
          </a:p>
        </p:txBody>
      </p:sp>
    </p:spTree>
    <p:extLst>
      <p:ext uri="{BB962C8B-B14F-4D97-AF65-F5344CB8AC3E}">
        <p14:creationId xmlns:p14="http://schemas.microsoft.com/office/powerpoint/2010/main" val="521458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7</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265213" y="4447908"/>
            <a:ext cx="8534400" cy="1243342"/>
          </a:xfrm>
        </p:spPr>
        <p:txBody>
          <a:bodyPr/>
          <a:lstStyle/>
          <a:p>
            <a:endParaRPr lang="en-US" sz="1800" b="0" dirty="0"/>
          </a:p>
          <a:p>
            <a:endParaRPr lang="en-US" sz="1800" b="0" dirty="0"/>
          </a:p>
        </p:txBody>
      </p:sp>
      <p:sp>
        <p:nvSpPr>
          <p:cNvPr id="42" name="Content Placeholder 2">
            <a:extLst>
              <a:ext uri="{FF2B5EF4-FFF2-40B4-BE49-F238E27FC236}">
                <a16:creationId xmlns:a16="http://schemas.microsoft.com/office/drawing/2014/main" id="{5D26B39D-870B-D1FA-BDB3-4B9FD54C3002}"/>
              </a:ext>
            </a:extLst>
          </p:cNvPr>
          <p:cNvSpPr txBox="1">
            <a:spLocks/>
          </p:cNvSpPr>
          <p:nvPr/>
        </p:nvSpPr>
        <p:spPr bwMode="auto">
          <a:xfrm>
            <a:off x="0" y="1421756"/>
            <a:ext cx="9144000" cy="467424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600" b="0" kern="0" dirty="0"/>
              <a:t>Design targeting support for zero-packet-loss roams in “mainstream” network implementations, i.e.:</a:t>
            </a:r>
          </a:p>
          <a:p>
            <a:pPr lvl="1"/>
            <a:r>
              <a:rPr lang="en-US" sz="1400" kern="0" dirty="0"/>
              <a:t>Mass-market AP designs, and/or</a:t>
            </a:r>
          </a:p>
          <a:p>
            <a:pPr lvl="1"/>
            <a:r>
              <a:rPr lang="en-US" sz="1400" kern="0" dirty="0"/>
              <a:t>Non-ideal backhaul, and/or</a:t>
            </a:r>
          </a:p>
          <a:p>
            <a:pPr lvl="1"/>
            <a:r>
              <a:rPr lang="en-US" sz="1400" kern="0" dirty="0"/>
              <a:t>Loosely coupled AP-to-AP interfaces (distributed control plane)</a:t>
            </a:r>
          </a:p>
          <a:p>
            <a:r>
              <a:rPr lang="en-US" sz="1600" b="0" kern="0" dirty="0"/>
              <a:t>Design philosophies:</a:t>
            </a:r>
          </a:p>
          <a:p>
            <a:pPr lvl="1"/>
            <a:r>
              <a:rPr lang="en-US" sz="1400" kern="0" dirty="0"/>
              <a:t>Minimize additional complexity on data path within APs</a:t>
            </a:r>
          </a:p>
          <a:p>
            <a:pPr lvl="1"/>
            <a:r>
              <a:rPr lang="en-US" sz="1400" kern="0" dirty="0"/>
              <a:t>Limit the amount of control signaling between APs</a:t>
            </a:r>
          </a:p>
          <a:p>
            <a:pPr lvl="1"/>
            <a:r>
              <a:rPr lang="en-US" sz="1400" kern="0" dirty="0"/>
              <a:t>No data transfer (over DS) between APs: non-AP MLD retrieves buffered DL data directly from Serving AP MLD</a:t>
            </a:r>
          </a:p>
          <a:p>
            <a:r>
              <a:rPr lang="en-US" sz="1600" b="0" kern="0" dirty="0"/>
              <a:t>Enable non-AP MLD to retrieve buffered DL data from (previously) Serving AP MLD after roam using:</a:t>
            </a:r>
          </a:p>
          <a:p>
            <a:pPr lvl="1"/>
            <a:r>
              <a:rPr lang="en-US" sz="1400" kern="0" dirty="0"/>
              <a:t>Signaling within roam exchanges to indicate buffer state at Serving AP MLD (i.e. whether buffered data exists)</a:t>
            </a:r>
          </a:p>
          <a:p>
            <a:pPr lvl="1"/>
            <a:r>
              <a:rPr lang="en-US" sz="1400" kern="0" dirty="0"/>
              <a:t>Signaling of remaining buffer state during data delivery (e.g. so non-AP MLD knows when it has received all data)</a:t>
            </a:r>
          </a:p>
          <a:p>
            <a:pPr lvl="2"/>
            <a:r>
              <a:rPr lang="en-US" sz="1100" kern="0" dirty="0"/>
              <a:t>Note: Needs careful design since buffered data size could increase at any time until the DS mapping completes</a:t>
            </a:r>
          </a:p>
          <a:p>
            <a:pPr lvl="1"/>
            <a:r>
              <a:rPr lang="en-US" sz="1400" kern="0" dirty="0"/>
              <a:t>A timeout period, to avoid indefinite connection in case if DS update fails or the AP MLD generates local traffic</a:t>
            </a:r>
          </a:p>
          <a:p>
            <a:pPr lvl="1"/>
            <a:r>
              <a:rPr lang="en-US" sz="1400" kern="0" dirty="0"/>
              <a:t>Definition of which class 3 frames can be transmitted in this state: DL Data (unicast only?), BA, </a:t>
            </a:r>
            <a:r>
              <a:rPr lang="en-US" sz="1400" kern="0" dirty="0" err="1"/>
              <a:t>mgmt</a:t>
            </a:r>
            <a:r>
              <a:rPr lang="en-US" sz="1400" kern="0" dirty="0"/>
              <a:t>?</a:t>
            </a:r>
          </a:p>
          <a:p>
            <a:pPr lvl="1"/>
            <a:r>
              <a:rPr lang="en-US" sz="1400" kern="0" dirty="0"/>
              <a:t>Consider frame exchanges to assist concurrent operation by multi-radio non-AP MLDs</a:t>
            </a:r>
            <a:endParaRPr lang="en-US" kern="0" dirty="0"/>
          </a:p>
          <a:p>
            <a:pPr lvl="2"/>
            <a:r>
              <a:rPr lang="en-US" sz="1100" kern="0" dirty="0"/>
              <a:t>Note: Affiliated APs of Serving and Target are not of same AP MLD, so MLO features (e.g. </a:t>
            </a:r>
            <a:r>
              <a:rPr lang="en-US" sz="1100" kern="0" dirty="0" err="1"/>
              <a:t>eMLSR</a:t>
            </a:r>
            <a:r>
              <a:rPr lang="en-US" sz="1100" kern="0" dirty="0"/>
              <a:t>, TTLM) cannot be used across links</a:t>
            </a:r>
          </a:p>
          <a:p>
            <a:pPr lvl="1"/>
            <a:r>
              <a:rPr lang="en-US" sz="1400" kern="0" dirty="0"/>
              <a:t>Ability for non-AP MLD to choose whether to retrieve any or all of the buffered data for a given TID</a:t>
            </a:r>
          </a:p>
          <a:p>
            <a:pPr lvl="2"/>
            <a:r>
              <a:rPr lang="en-US" kern="0" dirty="0"/>
              <a:t>Buffered data retrieval implies some disruption to data path with Target AP MLD, especially when on different channels</a:t>
            </a:r>
          </a:p>
          <a:p>
            <a:pPr lvl="2"/>
            <a:r>
              <a:rPr lang="en-US" kern="0" dirty="0"/>
              <a:t>For some flows. zero-packet loss (especially where in-order delivery is enforced) might be undesirable, e.g. “stale” packets</a:t>
            </a:r>
            <a:endParaRPr lang="en-US" sz="1600" kern="0" dirty="0"/>
          </a:p>
          <a:p>
            <a:pPr lvl="2"/>
            <a:r>
              <a:rPr lang="en-US" kern="0" dirty="0"/>
              <a:t>Generally, allow per-TID control of in-order delivery (if higher layers can support)  – see later slide</a:t>
            </a:r>
            <a:endParaRPr lang="en-US" sz="500" b="0" kern="0" dirty="0"/>
          </a:p>
        </p:txBody>
      </p:sp>
      <p:sp>
        <p:nvSpPr>
          <p:cNvPr id="8" name="Title 1">
            <a:extLst>
              <a:ext uri="{FF2B5EF4-FFF2-40B4-BE49-F238E27FC236}">
                <a16:creationId xmlns:a16="http://schemas.microsoft.com/office/drawing/2014/main" id="{5DA8F560-E9A1-ACD8-A155-5CA826FEADC6}"/>
              </a:ext>
            </a:extLst>
          </p:cNvPr>
          <p:cNvSpPr>
            <a:spLocks noGrp="1"/>
          </p:cNvSpPr>
          <p:nvPr>
            <p:ph type="title"/>
          </p:nvPr>
        </p:nvSpPr>
        <p:spPr>
          <a:xfrm>
            <a:off x="-76200" y="457200"/>
            <a:ext cx="9372600" cy="1066800"/>
          </a:xfrm>
        </p:spPr>
        <p:txBody>
          <a:bodyPr/>
          <a:lstStyle/>
          <a:p>
            <a:r>
              <a:rPr lang="en-US" dirty="0"/>
              <a:t>Description of new capabilities</a:t>
            </a:r>
            <a:br>
              <a:rPr lang="en-US" dirty="0"/>
            </a:br>
            <a:r>
              <a:rPr lang="en-US" sz="2400" dirty="0"/>
              <a:t>A: Data plane handling for mainstream network implementations</a:t>
            </a:r>
            <a:endParaRPr lang="en-US" u="sng" dirty="0"/>
          </a:p>
        </p:txBody>
      </p:sp>
    </p:spTree>
    <p:extLst>
      <p:ext uri="{BB962C8B-B14F-4D97-AF65-F5344CB8AC3E}">
        <p14:creationId xmlns:p14="http://schemas.microsoft.com/office/powerpoint/2010/main" val="178088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8</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0" y="1447800"/>
            <a:ext cx="9144000" cy="4957480"/>
          </a:xfrm>
        </p:spPr>
        <p:txBody>
          <a:bodyPr/>
          <a:lstStyle/>
          <a:p>
            <a:r>
              <a:rPr lang="en-US" sz="1600" b="0" dirty="0"/>
              <a:t>Block ACK agreement context exchange for DL TIDs</a:t>
            </a:r>
          </a:p>
          <a:p>
            <a:pPr lvl="1"/>
            <a:r>
              <a:rPr lang="en-US" sz="1400" dirty="0"/>
              <a:t>Preferred scenario - only the semi-static parameters of each DL BA agreement need to be transferred</a:t>
            </a:r>
          </a:p>
          <a:p>
            <a:pPr lvl="2"/>
            <a:r>
              <a:rPr lang="en-US" sz="1200" dirty="0"/>
              <a:t>i.e. fields in ADDBA’s Block Ack Parameter Set field (TID, Block Ack Policy, Buffer Size, </a:t>
            </a:r>
            <a:r>
              <a:rPr lang="en-US" sz="1200" dirty="0" err="1"/>
              <a:t>etc</a:t>
            </a:r>
            <a:r>
              <a:rPr lang="en-US" sz="1200" dirty="0"/>
              <a:t>), BA Timeout</a:t>
            </a:r>
          </a:p>
          <a:p>
            <a:pPr lvl="2"/>
            <a:r>
              <a:rPr lang="en-US" sz="1200" dirty="0"/>
              <a:t>Various low-complexity design options exist for this context exchange, e.g.</a:t>
            </a:r>
          </a:p>
          <a:p>
            <a:pPr lvl="3"/>
            <a:r>
              <a:rPr lang="en-US" sz="1100" dirty="0"/>
              <a:t>lightweight context exchange over DS, OR</a:t>
            </a:r>
          </a:p>
          <a:p>
            <a:pPr lvl="3"/>
            <a:r>
              <a:rPr lang="en-US" sz="1100" dirty="0"/>
              <a:t>lightweight context transfer from non-AP STA (e.g. embedded within protected roam setup exchanges)</a:t>
            </a:r>
          </a:p>
          <a:p>
            <a:pPr lvl="1"/>
            <a:r>
              <a:rPr lang="en-US" sz="1400" dirty="0"/>
              <a:t>Therefore, the transmit buffer control status (e.g. </a:t>
            </a:r>
            <a:r>
              <a:rPr lang="en-US" sz="1400" dirty="0" err="1"/>
              <a:t>WinStart</a:t>
            </a:r>
            <a:r>
              <a:rPr lang="en-US" sz="1400" baseline="-25000" dirty="0" err="1"/>
              <a:t>O</a:t>
            </a:r>
            <a:r>
              <a:rPr lang="en-US" sz="1400" dirty="0"/>
              <a:t>) at Target AP MLD is reset; while scoreboard, duplicate detection and reordering at the non-AP MLD is handled separately for each AP MLD</a:t>
            </a:r>
          </a:p>
          <a:p>
            <a:pPr lvl="2"/>
            <a:r>
              <a:rPr lang="en-US" sz="1200" dirty="0"/>
              <a:t>This approach has advantages compared to “SN continuity” due to handling of buffered DL data (see later slide)</a:t>
            </a:r>
          </a:p>
          <a:p>
            <a:pPr marL="0" indent="0">
              <a:buNone/>
            </a:pPr>
            <a:endParaRPr lang="en-US" sz="1600" b="0" dirty="0">
              <a:solidFill>
                <a:srgbClr val="FF0000"/>
              </a:solidFill>
            </a:endParaRPr>
          </a:p>
          <a:p>
            <a:r>
              <a:rPr lang="en-US" sz="1600" b="0" dirty="0"/>
              <a:t>Block ACK agreement context exchange for UL TIDs</a:t>
            </a:r>
          </a:p>
          <a:p>
            <a:pPr lvl="1"/>
            <a:r>
              <a:rPr lang="en-US" sz="1400" dirty="0"/>
              <a:t>Similar to above – i.e. semi-static parameters of each DL BA agreement are transferred</a:t>
            </a:r>
          </a:p>
          <a:p>
            <a:pPr lvl="2"/>
            <a:r>
              <a:rPr lang="en-US" sz="1200" dirty="0"/>
              <a:t>so the scoreboard and reordering buffer at Target AP MLD are reset</a:t>
            </a:r>
          </a:p>
          <a:p>
            <a:pPr lvl="1"/>
            <a:r>
              <a:rPr lang="en-US" sz="1400" dirty="0"/>
              <a:t>Or, as a variant,  if </a:t>
            </a:r>
            <a:r>
              <a:rPr lang="en-US" sz="1400" dirty="0" err="1"/>
              <a:t>WinStartB</a:t>
            </a:r>
            <a:r>
              <a:rPr lang="en-US" sz="1400" dirty="0"/>
              <a:t> (*) is also transferred it allows SN continuity in uplink</a:t>
            </a:r>
          </a:p>
          <a:p>
            <a:pPr lvl="2"/>
            <a:r>
              <a:rPr lang="en-US" sz="1200" dirty="0"/>
              <a:t>i.e. non-AP MLD can continue to use already-assigned SN values for MSDUs in its transmit queue</a:t>
            </a:r>
          </a:p>
          <a:p>
            <a:pPr lvl="1"/>
            <a:endParaRPr lang="en-US" sz="1400" dirty="0"/>
          </a:p>
          <a:p>
            <a:r>
              <a:rPr lang="en-US" sz="1600" b="0" dirty="0"/>
              <a:t>Examples illustrating this approach are discussed on the next slides</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Description of new capabilities</a:t>
            </a:r>
            <a:br>
              <a:rPr lang="en-US" dirty="0"/>
            </a:br>
            <a:r>
              <a:rPr lang="en-US" sz="2400" dirty="0"/>
              <a:t>A: Data plane handling for mainstream network implementations [2]</a:t>
            </a:r>
            <a:endParaRPr lang="en-US" u="sng" dirty="0"/>
          </a:p>
        </p:txBody>
      </p:sp>
      <p:sp>
        <p:nvSpPr>
          <p:cNvPr id="2" name="TextBox 1">
            <a:extLst>
              <a:ext uri="{FF2B5EF4-FFF2-40B4-BE49-F238E27FC236}">
                <a16:creationId xmlns:a16="http://schemas.microsoft.com/office/drawing/2014/main" id="{53CB1B6B-88FB-20B5-495B-A09F271685AE}"/>
              </a:ext>
            </a:extLst>
          </p:cNvPr>
          <p:cNvSpPr txBox="1"/>
          <p:nvPr/>
        </p:nvSpPr>
        <p:spPr>
          <a:xfrm>
            <a:off x="599582" y="6614056"/>
            <a:ext cx="8153400" cy="276999"/>
          </a:xfrm>
          <a:prstGeom prst="rect">
            <a:avLst/>
          </a:prstGeom>
          <a:noFill/>
        </p:spPr>
        <p:txBody>
          <a:bodyPr wrap="square" rtlCol="0">
            <a:spAutoFit/>
          </a:bodyPr>
          <a:lstStyle/>
          <a:p>
            <a:r>
              <a:rPr lang="en-US" dirty="0"/>
              <a:t>(*) Note: </a:t>
            </a:r>
            <a:r>
              <a:rPr lang="en-US" dirty="0" err="1"/>
              <a:t>WinStartB</a:t>
            </a:r>
            <a:r>
              <a:rPr lang="en-US" dirty="0"/>
              <a:t> of UL TID is the SN of the first MSDU not yet successfully received (and so not yet passed up to DS)</a:t>
            </a:r>
          </a:p>
        </p:txBody>
      </p:sp>
    </p:spTree>
    <p:extLst>
      <p:ext uri="{BB962C8B-B14F-4D97-AF65-F5344CB8AC3E}">
        <p14:creationId xmlns:p14="http://schemas.microsoft.com/office/powerpoint/2010/main" val="4032425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7D89F-31E7-C3AE-97F5-27C18EC68A16}"/>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B69B1F70-86EA-B507-5675-0733BCA131CB}"/>
              </a:ext>
            </a:extLst>
          </p:cNvPr>
          <p:cNvSpPr>
            <a:spLocks noGrp="1"/>
          </p:cNvSpPr>
          <p:nvPr>
            <p:ph type="dt" sz="half" idx="10"/>
          </p:nvPr>
        </p:nvSpPr>
        <p:spPr>
          <a:xfrm>
            <a:off x="696913" y="332601"/>
            <a:ext cx="968214" cy="276999"/>
          </a:xfrm>
        </p:spPr>
        <p:txBody>
          <a:bodyPr/>
          <a:lstStyle/>
          <a:p>
            <a:r>
              <a:rPr lang="en-US" dirty="0"/>
              <a:t>May 2024</a:t>
            </a:r>
          </a:p>
        </p:txBody>
      </p:sp>
      <p:sp>
        <p:nvSpPr>
          <p:cNvPr id="5" name="Footer Placeholder 4">
            <a:extLst>
              <a:ext uri="{FF2B5EF4-FFF2-40B4-BE49-F238E27FC236}">
                <a16:creationId xmlns:a16="http://schemas.microsoft.com/office/drawing/2014/main" id="{7BF81C0D-4409-EB2C-0565-83AD2422BF38}"/>
              </a:ext>
            </a:extLst>
          </p:cNvPr>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a:extLst>
              <a:ext uri="{FF2B5EF4-FFF2-40B4-BE49-F238E27FC236}">
                <a16:creationId xmlns:a16="http://schemas.microsoft.com/office/drawing/2014/main" id="{3326FA45-D5B6-DA97-E1E0-4E693C1A20AD}"/>
              </a:ext>
            </a:extLst>
          </p:cNvPr>
          <p:cNvSpPr>
            <a:spLocks noGrp="1"/>
          </p:cNvSpPr>
          <p:nvPr>
            <p:ph type="sldNum" sz="quarter" idx="12"/>
          </p:nvPr>
        </p:nvSpPr>
        <p:spPr/>
        <p:txBody>
          <a:bodyPr/>
          <a:lstStyle/>
          <a:p>
            <a:r>
              <a:rPr lang="en-US"/>
              <a:t>Slide </a:t>
            </a:r>
            <a:fld id="{C1789BC7-C074-42CC-ADF8-5107DF6BD1C1}" type="slidenum">
              <a:rPr lang="en-US" smtClean="0"/>
              <a:pPr/>
              <a:t>9</a:t>
            </a:fld>
            <a:endParaRPr lang="en-US"/>
          </a:p>
        </p:txBody>
      </p:sp>
      <p:sp>
        <p:nvSpPr>
          <p:cNvPr id="9" name="Content Placeholder 2">
            <a:extLst>
              <a:ext uri="{FF2B5EF4-FFF2-40B4-BE49-F238E27FC236}">
                <a16:creationId xmlns:a16="http://schemas.microsoft.com/office/drawing/2014/main" id="{4953DDE5-9298-452B-5741-C6CFFA8FC9D5}"/>
              </a:ext>
            </a:extLst>
          </p:cNvPr>
          <p:cNvSpPr>
            <a:spLocks noGrp="1"/>
          </p:cNvSpPr>
          <p:nvPr>
            <p:ph idx="1"/>
          </p:nvPr>
        </p:nvSpPr>
        <p:spPr>
          <a:xfrm>
            <a:off x="409814" y="1420884"/>
            <a:ext cx="5528999" cy="422784"/>
          </a:xfrm>
        </p:spPr>
        <p:txBody>
          <a:bodyPr/>
          <a:lstStyle/>
          <a:p>
            <a:pPr marL="0" indent="0">
              <a:buNone/>
            </a:pPr>
            <a:r>
              <a:rPr lang="en-US" sz="1800" b="0" u="sng" dirty="0">
                <a:solidFill>
                  <a:schemeClr val="accent2"/>
                </a:solidFill>
              </a:rPr>
              <a:t>Downlink</a:t>
            </a:r>
            <a:r>
              <a:rPr lang="en-US" sz="1800" b="0" u="sng" dirty="0"/>
              <a:t> TID example (with buffered data delivery)</a:t>
            </a:r>
          </a:p>
          <a:p>
            <a:pPr marL="0" indent="0">
              <a:buNone/>
            </a:pPr>
            <a:endParaRPr lang="en-US" sz="1800" b="0" u="sng" dirty="0"/>
          </a:p>
          <a:p>
            <a:pPr marL="0" indent="0">
              <a:buNone/>
            </a:pPr>
            <a:endParaRPr lang="en-US" sz="1200" u="sng" dirty="0"/>
          </a:p>
        </p:txBody>
      </p:sp>
      <p:sp>
        <p:nvSpPr>
          <p:cNvPr id="10" name="Title 1">
            <a:extLst>
              <a:ext uri="{FF2B5EF4-FFF2-40B4-BE49-F238E27FC236}">
                <a16:creationId xmlns:a16="http://schemas.microsoft.com/office/drawing/2014/main" id="{2D31BAD7-65AD-C541-12D4-C50435186E92}"/>
              </a:ext>
            </a:extLst>
          </p:cNvPr>
          <p:cNvSpPr>
            <a:spLocks noGrp="1"/>
          </p:cNvSpPr>
          <p:nvPr>
            <p:ph type="title"/>
          </p:nvPr>
        </p:nvSpPr>
        <p:spPr>
          <a:xfrm>
            <a:off x="-76200" y="457200"/>
            <a:ext cx="9372600" cy="1066800"/>
          </a:xfrm>
        </p:spPr>
        <p:txBody>
          <a:bodyPr/>
          <a:lstStyle/>
          <a:p>
            <a:r>
              <a:rPr lang="en-US" dirty="0"/>
              <a:t>Description of new capabilities</a:t>
            </a:r>
            <a:br>
              <a:rPr lang="en-US" dirty="0"/>
            </a:br>
            <a:r>
              <a:rPr lang="en-US" sz="2400" dirty="0"/>
              <a:t>A: Data plane handling for mainstream network implementations [3]</a:t>
            </a:r>
            <a:endParaRPr lang="en-US" u="sng" dirty="0"/>
          </a:p>
        </p:txBody>
      </p:sp>
      <p:sp>
        <p:nvSpPr>
          <p:cNvPr id="21" name="Rectangle 20">
            <a:extLst>
              <a:ext uri="{FF2B5EF4-FFF2-40B4-BE49-F238E27FC236}">
                <a16:creationId xmlns:a16="http://schemas.microsoft.com/office/drawing/2014/main" id="{7B05953B-A1F5-F21B-897D-C310E26E843C}"/>
              </a:ext>
            </a:extLst>
          </p:cNvPr>
          <p:cNvSpPr/>
          <p:nvPr/>
        </p:nvSpPr>
        <p:spPr bwMode="auto">
          <a:xfrm>
            <a:off x="3342452" y="2569189"/>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 MLD1</a:t>
            </a:r>
            <a:endParaRPr kumimoji="0" lang="en-US" sz="2000" b="0" i="0" u="none" strike="noStrike" cap="none" normalizeH="0" baseline="0" dirty="0">
              <a:ln>
                <a:noFill/>
              </a:ln>
              <a:solidFill>
                <a:schemeClr val="tx1"/>
              </a:solidFill>
              <a:effectLst/>
              <a:latin typeface="Times New Roman" pitchFamily="18" charset="0"/>
            </a:endParaRPr>
          </a:p>
        </p:txBody>
      </p:sp>
      <p:sp>
        <p:nvSpPr>
          <p:cNvPr id="22" name="Rectangle 21">
            <a:extLst>
              <a:ext uri="{FF2B5EF4-FFF2-40B4-BE49-F238E27FC236}">
                <a16:creationId xmlns:a16="http://schemas.microsoft.com/office/drawing/2014/main" id="{E4244EAA-2AD3-7D8F-CD8F-DA14FD8DCFAE}"/>
              </a:ext>
            </a:extLst>
          </p:cNvPr>
          <p:cNvSpPr/>
          <p:nvPr/>
        </p:nvSpPr>
        <p:spPr bwMode="auto">
          <a:xfrm>
            <a:off x="6695254" y="2572192"/>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 MLD2</a:t>
            </a:r>
            <a:endParaRPr kumimoji="0" lang="en-US" sz="2000" b="0" i="0" u="none" strike="noStrike" cap="none" normalizeH="0" baseline="0" dirty="0">
              <a:ln>
                <a:noFill/>
              </a:ln>
              <a:solidFill>
                <a:schemeClr val="tx1"/>
              </a:solidFill>
              <a:effectLst/>
              <a:latin typeface="Times New Roman" pitchFamily="18" charset="0"/>
            </a:endParaRPr>
          </a:p>
        </p:txBody>
      </p:sp>
      <p:sp>
        <p:nvSpPr>
          <p:cNvPr id="24" name="TextBox 23">
            <a:extLst>
              <a:ext uri="{FF2B5EF4-FFF2-40B4-BE49-F238E27FC236}">
                <a16:creationId xmlns:a16="http://schemas.microsoft.com/office/drawing/2014/main" id="{553CC8AC-F2F2-2274-F1F8-776B3ED7888B}"/>
              </a:ext>
            </a:extLst>
          </p:cNvPr>
          <p:cNvSpPr txBox="1"/>
          <p:nvPr/>
        </p:nvSpPr>
        <p:spPr>
          <a:xfrm>
            <a:off x="5451461" y="2474575"/>
            <a:ext cx="687388" cy="338554"/>
          </a:xfrm>
          <a:prstGeom prst="rect">
            <a:avLst/>
          </a:prstGeom>
          <a:noFill/>
        </p:spPr>
        <p:txBody>
          <a:bodyPr wrap="square" rtlCol="0">
            <a:spAutoFit/>
          </a:bodyPr>
          <a:lstStyle/>
          <a:p>
            <a:r>
              <a:rPr lang="en-US" sz="1600" dirty="0"/>
              <a:t>DS</a:t>
            </a:r>
          </a:p>
        </p:txBody>
      </p:sp>
      <p:cxnSp>
        <p:nvCxnSpPr>
          <p:cNvPr id="26" name="Straight Connector 25">
            <a:extLst>
              <a:ext uri="{FF2B5EF4-FFF2-40B4-BE49-F238E27FC236}">
                <a16:creationId xmlns:a16="http://schemas.microsoft.com/office/drawing/2014/main" id="{1ED20205-ECF8-8E53-8F8E-C57906290CDD}"/>
              </a:ext>
            </a:extLst>
          </p:cNvPr>
          <p:cNvCxnSpPr/>
          <p:nvPr/>
        </p:nvCxnSpPr>
        <p:spPr bwMode="auto">
          <a:xfrm>
            <a:off x="3990152" y="2292697"/>
            <a:ext cx="335280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7" name="Straight Connector 26">
            <a:extLst>
              <a:ext uri="{FF2B5EF4-FFF2-40B4-BE49-F238E27FC236}">
                <a16:creationId xmlns:a16="http://schemas.microsoft.com/office/drawing/2014/main" id="{818D981C-4764-DBEA-A581-58E56CDF5F6D}"/>
              </a:ext>
            </a:extLst>
          </p:cNvPr>
          <p:cNvCxnSpPr>
            <a:cxnSpLocks/>
          </p:cNvCxnSpPr>
          <p:nvPr/>
        </p:nvCxnSpPr>
        <p:spPr bwMode="auto">
          <a:xfrm>
            <a:off x="4006743" y="2292697"/>
            <a:ext cx="0" cy="276492"/>
          </a:xfrm>
          <a:prstGeom prst="line">
            <a:avLst/>
          </a:prstGeom>
          <a:solidFill>
            <a:schemeClr val="accent1"/>
          </a:solidFill>
          <a:ln w="12700" cap="flat" cmpd="sng" algn="ctr">
            <a:solidFill>
              <a:schemeClr val="tx1"/>
            </a:solidFill>
            <a:prstDash val="solid"/>
            <a:round/>
            <a:headEnd type="none" w="sm" len="sm"/>
            <a:tailEnd type="arrow" w="sm" len="sm"/>
          </a:ln>
          <a:effectLst/>
        </p:spPr>
      </p:cxnSp>
      <p:cxnSp>
        <p:nvCxnSpPr>
          <p:cNvPr id="31" name="Straight Connector 30">
            <a:extLst>
              <a:ext uri="{FF2B5EF4-FFF2-40B4-BE49-F238E27FC236}">
                <a16:creationId xmlns:a16="http://schemas.microsoft.com/office/drawing/2014/main" id="{5F170F3B-EDD5-C311-A4D5-BD9E9BE69E49}"/>
              </a:ext>
            </a:extLst>
          </p:cNvPr>
          <p:cNvCxnSpPr>
            <a:cxnSpLocks/>
            <a:endCxn id="22" idx="0"/>
          </p:cNvCxnSpPr>
          <p:nvPr/>
        </p:nvCxnSpPr>
        <p:spPr bwMode="auto">
          <a:xfrm>
            <a:off x="7342954" y="2292697"/>
            <a:ext cx="0" cy="279495"/>
          </a:xfrm>
          <a:prstGeom prst="line">
            <a:avLst/>
          </a:prstGeom>
          <a:solidFill>
            <a:schemeClr val="accent1"/>
          </a:solidFill>
          <a:ln w="12700" cap="flat" cmpd="sng" algn="ctr">
            <a:solidFill>
              <a:schemeClr val="tx1"/>
            </a:solidFill>
            <a:prstDash val="solid"/>
            <a:round/>
            <a:headEnd type="none" w="sm" len="sm"/>
            <a:tailEnd type="arrow" w="sm" len="sm"/>
          </a:ln>
          <a:effectLst/>
        </p:spPr>
      </p:cxnSp>
      <p:sp>
        <p:nvSpPr>
          <p:cNvPr id="32" name="Rectangle 31">
            <a:extLst>
              <a:ext uri="{FF2B5EF4-FFF2-40B4-BE49-F238E27FC236}">
                <a16:creationId xmlns:a16="http://schemas.microsoft.com/office/drawing/2014/main" id="{36426F2B-C409-D681-5DCE-99AEC3F4C91A}"/>
              </a:ext>
            </a:extLst>
          </p:cNvPr>
          <p:cNvSpPr/>
          <p:nvPr/>
        </p:nvSpPr>
        <p:spPr bwMode="auto">
          <a:xfrm>
            <a:off x="5037437" y="3489309"/>
            <a:ext cx="1295400" cy="632187"/>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non-AP MLD</a:t>
            </a:r>
            <a:endParaRPr kumimoji="0" lang="en-US" sz="2000" b="0" i="0" u="none" strike="noStrike" cap="none" normalizeH="0" baseline="0" dirty="0">
              <a:ln>
                <a:noFill/>
              </a:ln>
              <a:solidFill>
                <a:schemeClr val="tx1"/>
              </a:solidFill>
              <a:effectLst/>
              <a:latin typeface="Times New Roman" pitchFamily="18" charset="0"/>
            </a:endParaRPr>
          </a:p>
        </p:txBody>
      </p:sp>
      <p:cxnSp>
        <p:nvCxnSpPr>
          <p:cNvPr id="33" name="Straight Connector 32">
            <a:extLst>
              <a:ext uri="{FF2B5EF4-FFF2-40B4-BE49-F238E27FC236}">
                <a16:creationId xmlns:a16="http://schemas.microsoft.com/office/drawing/2014/main" id="{623E526F-D26B-DE22-8579-B1B513851813}"/>
              </a:ext>
            </a:extLst>
          </p:cNvPr>
          <p:cNvCxnSpPr>
            <a:cxnSpLocks/>
            <a:endCxn id="32" idx="0"/>
          </p:cNvCxnSpPr>
          <p:nvPr/>
        </p:nvCxnSpPr>
        <p:spPr bwMode="auto">
          <a:xfrm>
            <a:off x="4180652" y="3083005"/>
            <a:ext cx="1504485" cy="406304"/>
          </a:xfrm>
          <a:prstGeom prst="line">
            <a:avLst/>
          </a:prstGeom>
          <a:solidFill>
            <a:schemeClr val="accent1"/>
          </a:solidFill>
          <a:ln w="12700" cap="flat" cmpd="sng" algn="ctr">
            <a:solidFill>
              <a:schemeClr val="tx1"/>
            </a:solidFill>
            <a:prstDash val="dash"/>
            <a:round/>
            <a:headEnd type="none" w="sm" len="sm"/>
            <a:tailEnd type="arrow" w="sm" len="sm"/>
          </a:ln>
          <a:effectLst/>
        </p:spPr>
      </p:cxnSp>
      <p:cxnSp>
        <p:nvCxnSpPr>
          <p:cNvPr id="38" name="Straight Connector 37">
            <a:extLst>
              <a:ext uri="{FF2B5EF4-FFF2-40B4-BE49-F238E27FC236}">
                <a16:creationId xmlns:a16="http://schemas.microsoft.com/office/drawing/2014/main" id="{49F6D2DE-2EC3-8BD5-14FE-D9865B07412D}"/>
              </a:ext>
            </a:extLst>
          </p:cNvPr>
          <p:cNvCxnSpPr>
            <a:cxnSpLocks/>
            <a:stCxn id="22" idx="2"/>
            <a:endCxn id="32" idx="0"/>
          </p:cNvCxnSpPr>
          <p:nvPr/>
        </p:nvCxnSpPr>
        <p:spPr bwMode="auto">
          <a:xfrm flipH="1">
            <a:off x="5685137" y="3029392"/>
            <a:ext cx="1657817" cy="459917"/>
          </a:xfrm>
          <a:prstGeom prst="line">
            <a:avLst/>
          </a:prstGeom>
          <a:solidFill>
            <a:schemeClr val="accent1"/>
          </a:solidFill>
          <a:ln w="12700" cap="flat" cmpd="sng" algn="ctr">
            <a:solidFill>
              <a:schemeClr val="tx1"/>
            </a:solidFill>
            <a:prstDash val="dash"/>
            <a:round/>
            <a:headEnd type="none" w="sm" len="sm"/>
            <a:tailEnd type="arrow" w="sm" len="sm"/>
          </a:ln>
          <a:effectLst/>
        </p:spPr>
      </p:cxnSp>
      <p:sp>
        <p:nvSpPr>
          <p:cNvPr id="39" name="Arc 38">
            <a:extLst>
              <a:ext uri="{FF2B5EF4-FFF2-40B4-BE49-F238E27FC236}">
                <a16:creationId xmlns:a16="http://schemas.microsoft.com/office/drawing/2014/main" id="{BCB26177-E22F-79B3-DCCB-20C8954436BD}"/>
              </a:ext>
            </a:extLst>
          </p:cNvPr>
          <p:cNvSpPr/>
          <p:nvPr/>
        </p:nvSpPr>
        <p:spPr bwMode="auto">
          <a:xfrm>
            <a:off x="4932894" y="3108237"/>
            <a:ext cx="1371600" cy="482506"/>
          </a:xfrm>
          <a:prstGeom prst="arc">
            <a:avLst>
              <a:gd name="adj1" fmla="val 10992350"/>
              <a:gd name="adj2" fmla="val 0"/>
            </a:avLst>
          </a:prstGeom>
          <a:noFill/>
          <a:ln w="34925" cap="flat" cmpd="sng" algn="ctr">
            <a:solidFill>
              <a:srgbClr val="92D050"/>
            </a:solidFill>
            <a:prstDash val="solid"/>
            <a:round/>
            <a:headEnd type="none" w="sm" len="sm"/>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cxnSp>
        <p:nvCxnSpPr>
          <p:cNvPr id="40" name="Straight Connector 39">
            <a:extLst>
              <a:ext uri="{FF2B5EF4-FFF2-40B4-BE49-F238E27FC236}">
                <a16:creationId xmlns:a16="http://schemas.microsoft.com/office/drawing/2014/main" id="{F7720FCB-28B9-23A4-E8EE-DC19A6B74DE1}"/>
              </a:ext>
            </a:extLst>
          </p:cNvPr>
          <p:cNvCxnSpPr>
            <a:cxnSpLocks/>
            <a:endCxn id="41" idx="0"/>
          </p:cNvCxnSpPr>
          <p:nvPr/>
        </p:nvCxnSpPr>
        <p:spPr bwMode="auto">
          <a:xfrm>
            <a:off x="5685137" y="1897783"/>
            <a:ext cx="3162" cy="195407"/>
          </a:xfrm>
          <a:prstGeom prst="line">
            <a:avLst/>
          </a:prstGeom>
          <a:solidFill>
            <a:schemeClr val="accent1"/>
          </a:solidFill>
          <a:ln w="12700" cap="flat" cmpd="sng" algn="ctr">
            <a:solidFill>
              <a:schemeClr val="tx1"/>
            </a:solidFill>
            <a:prstDash val="solid"/>
            <a:round/>
            <a:headEnd type="none" w="sm" len="sm"/>
            <a:tailEnd type="arrow" w="sm" len="sm"/>
          </a:ln>
          <a:effectLst/>
        </p:spPr>
      </p:cxnSp>
      <p:sp>
        <p:nvSpPr>
          <p:cNvPr id="41" name="Rectangle 40">
            <a:extLst>
              <a:ext uri="{FF2B5EF4-FFF2-40B4-BE49-F238E27FC236}">
                <a16:creationId xmlns:a16="http://schemas.microsoft.com/office/drawing/2014/main" id="{A758CCE4-A458-BA34-9C16-7F9A2FC866B7}"/>
              </a:ext>
            </a:extLst>
          </p:cNvPr>
          <p:cNvSpPr/>
          <p:nvPr/>
        </p:nvSpPr>
        <p:spPr bwMode="auto">
          <a:xfrm>
            <a:off x="5250149" y="2093190"/>
            <a:ext cx="876300" cy="3628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switch</a:t>
            </a:r>
            <a:endParaRPr kumimoji="0" lang="en-US" sz="2000" b="0" i="0" u="none" strike="noStrike" cap="none" normalizeH="0" baseline="0" dirty="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6C535F7F-23E0-188A-8681-72DF9A675EB1}"/>
              </a:ext>
            </a:extLst>
          </p:cNvPr>
          <p:cNvSpPr txBox="1"/>
          <p:nvPr/>
        </p:nvSpPr>
        <p:spPr>
          <a:xfrm>
            <a:off x="3418662" y="2057400"/>
            <a:ext cx="1625004" cy="276999"/>
          </a:xfrm>
          <a:prstGeom prst="rect">
            <a:avLst/>
          </a:prstGeom>
          <a:noFill/>
        </p:spPr>
        <p:txBody>
          <a:bodyPr wrap="square" rtlCol="0">
            <a:spAutoFit/>
          </a:bodyPr>
          <a:lstStyle/>
          <a:p>
            <a:r>
              <a:rPr lang="en-US" dirty="0"/>
              <a:t>packets: 1, 2, ..., N</a:t>
            </a:r>
          </a:p>
        </p:txBody>
      </p:sp>
      <p:sp>
        <p:nvSpPr>
          <p:cNvPr id="43" name="TextBox 42">
            <a:extLst>
              <a:ext uri="{FF2B5EF4-FFF2-40B4-BE49-F238E27FC236}">
                <a16:creationId xmlns:a16="http://schemas.microsoft.com/office/drawing/2014/main" id="{D52173AE-2514-A983-FA75-F94C31B63B56}"/>
              </a:ext>
            </a:extLst>
          </p:cNvPr>
          <p:cNvSpPr txBox="1"/>
          <p:nvPr/>
        </p:nvSpPr>
        <p:spPr>
          <a:xfrm>
            <a:off x="6101266" y="2051477"/>
            <a:ext cx="2052134" cy="276999"/>
          </a:xfrm>
          <a:prstGeom prst="rect">
            <a:avLst/>
          </a:prstGeom>
          <a:noFill/>
        </p:spPr>
        <p:txBody>
          <a:bodyPr wrap="square" rtlCol="0">
            <a:spAutoFit/>
          </a:bodyPr>
          <a:lstStyle/>
          <a:p>
            <a:r>
              <a:rPr lang="en-US" dirty="0"/>
              <a:t>packets: N+1, N+2, ...</a:t>
            </a:r>
          </a:p>
        </p:txBody>
      </p:sp>
      <p:sp>
        <p:nvSpPr>
          <p:cNvPr id="44" name="TextBox 43">
            <a:extLst>
              <a:ext uri="{FF2B5EF4-FFF2-40B4-BE49-F238E27FC236}">
                <a16:creationId xmlns:a16="http://schemas.microsoft.com/office/drawing/2014/main" id="{5F6CC190-0440-512F-121D-A0230AA425E4}"/>
              </a:ext>
            </a:extLst>
          </p:cNvPr>
          <p:cNvSpPr txBox="1"/>
          <p:nvPr/>
        </p:nvSpPr>
        <p:spPr>
          <a:xfrm>
            <a:off x="312138" y="5122783"/>
            <a:ext cx="8708310" cy="1354217"/>
          </a:xfrm>
          <a:prstGeom prst="rect">
            <a:avLst/>
          </a:prstGeom>
          <a:noFill/>
        </p:spPr>
        <p:txBody>
          <a:bodyPr wrap="square">
            <a:spAutoFit/>
          </a:bodyPr>
          <a:lstStyle/>
          <a:p>
            <a:pPr marL="0" indent="0">
              <a:buNone/>
            </a:pPr>
            <a:r>
              <a:rPr lang="en-US" b="1" dirty="0"/>
              <a:t>Observations:</a:t>
            </a:r>
          </a:p>
          <a:p>
            <a:pPr marL="171450" indent="-171450">
              <a:buFont typeface="Arial" panose="020B0604020202020204" pitchFamily="34" charset="0"/>
              <a:buChar char="•"/>
            </a:pPr>
            <a:r>
              <a:rPr lang="en-US" dirty="0"/>
              <a:t>Packet indices up to N are buffered at AP MLD1 at the time DS mapping update completes</a:t>
            </a:r>
          </a:p>
          <a:p>
            <a:pPr marL="171450" indent="-171450">
              <a:buFont typeface="Arial" panose="020B0604020202020204" pitchFamily="34" charset="0"/>
              <a:buChar char="•"/>
            </a:pPr>
            <a:r>
              <a:rPr lang="en-US" dirty="0"/>
              <a:t>Number of buffered packets (N-1) might be large compared to </a:t>
            </a:r>
            <a:r>
              <a:rPr lang="en-US" dirty="0" err="1"/>
              <a:t>WinSize</a:t>
            </a:r>
            <a:r>
              <a:rPr lang="en-US" baseline="-25000" dirty="0" err="1"/>
              <a:t>O</a:t>
            </a:r>
            <a:r>
              <a:rPr lang="en-US" dirty="0"/>
              <a:t> (e.g. 256), and might be (much) larger than L</a:t>
            </a:r>
          </a:p>
          <a:p>
            <a:pPr marL="628650" lvl="1" indent="-171450">
              <a:buFont typeface="Arial" panose="020B0604020202020204" pitchFamily="34" charset="0"/>
              <a:buChar char="•"/>
            </a:pPr>
            <a:r>
              <a:rPr lang="en-US" dirty="0"/>
              <a:t>e.g. due to a packet burst arriving at AP MLD1 after CX but before DS mapping update completes</a:t>
            </a:r>
          </a:p>
          <a:p>
            <a:pPr marL="628650" lvl="1" indent="-171450">
              <a:buFont typeface="Arial" panose="020B0604020202020204" pitchFamily="34" charset="0"/>
              <a:buChar char="•"/>
            </a:pPr>
            <a:r>
              <a:rPr lang="en-US" sz="1100" dirty="0"/>
              <a:t>note: maximum packet burst size may depend on application/codec or flow control window size (e.g. TCP, QUIC), and can be quite large</a:t>
            </a:r>
          </a:p>
          <a:p>
            <a:pPr marL="628650" lvl="1" indent="-171450">
              <a:buFont typeface="Arial" panose="020B0604020202020204" pitchFamily="34" charset="0"/>
              <a:buChar char="•"/>
            </a:pPr>
            <a:r>
              <a:rPr lang="en-US" sz="1100" dirty="0"/>
              <a:t>note: draining of buffer at AP MLD1 might be slow due to relatively poor link quality at roam</a:t>
            </a:r>
          </a:p>
          <a:p>
            <a:pPr marL="171450" indent="-171450">
              <a:buFont typeface="Arial" panose="020B0604020202020204" pitchFamily="34" charset="0"/>
              <a:buChar char="•"/>
            </a:pPr>
            <a:r>
              <a:rPr lang="en-US" dirty="0"/>
              <a:t>Packets M+1 thru N might not yet have been allocated SNs</a:t>
            </a:r>
          </a:p>
        </p:txBody>
      </p:sp>
      <p:graphicFrame>
        <p:nvGraphicFramePr>
          <p:cNvPr id="45" name="Table 44">
            <a:extLst>
              <a:ext uri="{FF2B5EF4-FFF2-40B4-BE49-F238E27FC236}">
                <a16:creationId xmlns:a16="http://schemas.microsoft.com/office/drawing/2014/main" id="{80D094B6-FA60-6E82-5488-E4A0512E3008}"/>
              </a:ext>
            </a:extLst>
          </p:cNvPr>
          <p:cNvGraphicFramePr>
            <a:graphicFrameLocks noGrp="1"/>
          </p:cNvGraphicFramePr>
          <p:nvPr>
            <p:extLst>
              <p:ext uri="{D42A27DB-BD31-4B8C-83A1-F6EECF244321}">
                <p14:modId xmlns:p14="http://schemas.microsoft.com/office/powerpoint/2010/main" val="1409195197"/>
              </p:ext>
            </p:extLst>
          </p:nvPr>
        </p:nvGraphicFramePr>
        <p:xfrm>
          <a:off x="1220692" y="1905000"/>
          <a:ext cx="1970241" cy="2651760"/>
        </p:xfrm>
        <a:graphic>
          <a:graphicData uri="http://schemas.openxmlformats.org/drawingml/2006/table">
            <a:tbl>
              <a:tblPr bandRow="1">
                <a:tableStyleId>{5C22544A-7EE6-4342-B048-85BDC9FD1C3A}</a:tableStyleId>
              </a:tblPr>
              <a:tblGrid>
                <a:gridCol w="556160">
                  <a:extLst>
                    <a:ext uri="{9D8B030D-6E8A-4147-A177-3AD203B41FA5}">
                      <a16:colId xmlns:a16="http://schemas.microsoft.com/office/drawing/2014/main" val="1779292749"/>
                    </a:ext>
                  </a:extLst>
                </a:gridCol>
                <a:gridCol w="907103">
                  <a:extLst>
                    <a:ext uri="{9D8B030D-6E8A-4147-A177-3AD203B41FA5}">
                      <a16:colId xmlns:a16="http://schemas.microsoft.com/office/drawing/2014/main" val="2678222140"/>
                    </a:ext>
                  </a:extLst>
                </a:gridCol>
                <a:gridCol w="506978">
                  <a:extLst>
                    <a:ext uri="{9D8B030D-6E8A-4147-A177-3AD203B41FA5}">
                      <a16:colId xmlns:a16="http://schemas.microsoft.com/office/drawing/2014/main" val="1057313159"/>
                    </a:ext>
                  </a:extLst>
                </a:gridCol>
              </a:tblGrid>
              <a:tr h="266128">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Tx Status</a:t>
                      </a:r>
                    </a:p>
                  </a:txBody>
                  <a:tcPr/>
                </a:tc>
                <a:extLst>
                  <a:ext uri="{0D108BD9-81ED-4DB2-BD59-A6C34878D82A}">
                    <a16:rowId xmlns:a16="http://schemas.microsoft.com/office/drawing/2014/main" val="214271839"/>
                  </a:ext>
                </a:extLst>
              </a:tr>
              <a:tr h="166330">
                <a:tc>
                  <a:txBody>
                    <a:bodyPr/>
                    <a:lstStyle/>
                    <a:p>
                      <a:pPr algn="ctr"/>
                      <a:r>
                        <a:rPr lang="en-US" sz="900" dirty="0"/>
                        <a:t>N</a:t>
                      </a:r>
                    </a:p>
                  </a:txBody>
                  <a:tcPr/>
                </a:tc>
                <a:tc>
                  <a:txBody>
                    <a:bodyPr/>
                    <a:lstStyle/>
                    <a:p>
                      <a:pPr algn="ctr"/>
                      <a:endParaRPr lang="en-US" sz="900" dirty="0"/>
                    </a:p>
                  </a:txBody>
                  <a:tcPr/>
                </a:tc>
                <a:tc>
                  <a:txBody>
                    <a:bodyPr/>
                    <a:lstStyle/>
                    <a:p>
                      <a:pPr algn="ctr"/>
                      <a:endParaRPr lang="en-US" sz="900" dirty="0"/>
                    </a:p>
                  </a:txBody>
                  <a:tcPr/>
                </a:tc>
                <a:extLst>
                  <a:ext uri="{0D108BD9-81ED-4DB2-BD59-A6C34878D82A}">
                    <a16:rowId xmlns:a16="http://schemas.microsoft.com/office/drawing/2014/main" val="311663144"/>
                  </a:ext>
                </a:extLst>
              </a:tr>
              <a:tr h="166330">
                <a:tc>
                  <a:txBody>
                    <a:bodyPr/>
                    <a:lstStyle/>
                    <a:p>
                      <a:pPr algn="ctr"/>
                      <a:r>
                        <a:rPr lang="en-US" sz="900" dirty="0"/>
                        <a:t>---</a:t>
                      </a:r>
                    </a:p>
                  </a:txBody>
                  <a:tcPr/>
                </a:tc>
                <a:tc>
                  <a:txBody>
                    <a:bodyPr/>
                    <a:lstStyle/>
                    <a:p>
                      <a:pPr algn="ctr"/>
                      <a:endParaRPr lang="en-US" sz="900" dirty="0"/>
                    </a:p>
                  </a:txBody>
                  <a:tcPr/>
                </a:tc>
                <a:tc>
                  <a:txBody>
                    <a:bodyPr/>
                    <a:lstStyle/>
                    <a:p>
                      <a:pPr algn="ctr"/>
                      <a:endParaRPr lang="en-US" sz="900" dirty="0"/>
                    </a:p>
                  </a:txBody>
                  <a:tcPr/>
                </a:tc>
                <a:extLst>
                  <a:ext uri="{0D108BD9-81ED-4DB2-BD59-A6C34878D82A}">
                    <a16:rowId xmlns:a16="http://schemas.microsoft.com/office/drawing/2014/main" val="3818453139"/>
                  </a:ext>
                </a:extLst>
              </a:tr>
              <a:tr h="166330">
                <a:tc>
                  <a:txBody>
                    <a:bodyPr/>
                    <a:lstStyle/>
                    <a:p>
                      <a:pPr algn="ctr"/>
                      <a:r>
                        <a:rPr lang="en-US" sz="900" dirty="0"/>
                        <a:t>M</a:t>
                      </a:r>
                    </a:p>
                  </a:txBody>
                  <a:tcPr/>
                </a:tc>
                <a:tc>
                  <a:txBody>
                    <a:bodyPr/>
                    <a:lstStyle/>
                    <a:p>
                      <a:pPr algn="ctr"/>
                      <a:r>
                        <a:rPr lang="en-US" sz="900" dirty="0"/>
                        <a:t>100+M</a:t>
                      </a:r>
                      <a:endParaRPr lang="en-US" sz="900"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 /  ✅</a:t>
                      </a:r>
                    </a:p>
                  </a:txBody>
                  <a:tcPr/>
                </a:tc>
                <a:extLst>
                  <a:ext uri="{0D108BD9-81ED-4DB2-BD59-A6C34878D82A}">
                    <a16:rowId xmlns:a16="http://schemas.microsoft.com/office/drawing/2014/main" val="2815496349"/>
                  </a:ext>
                </a:extLst>
              </a:tr>
              <a:tr h="166330">
                <a:tc>
                  <a:txBody>
                    <a:bodyPr/>
                    <a:lstStyle/>
                    <a:p>
                      <a:pPr algn="ctr"/>
                      <a:r>
                        <a:rPr lang="en-US" sz="900" dirty="0"/>
                        <a:t>---</a:t>
                      </a:r>
                    </a:p>
                  </a:txBody>
                  <a:tcPr/>
                </a:tc>
                <a:tc>
                  <a:txBody>
                    <a:bodyPr/>
                    <a:lstStyle/>
                    <a:p>
                      <a:pPr algn="ctr"/>
                      <a:r>
                        <a:rPr lang="en-US" sz="9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 /  ✅</a:t>
                      </a:r>
                    </a:p>
                  </a:txBody>
                  <a:tcPr/>
                </a:tc>
                <a:extLst>
                  <a:ext uri="{0D108BD9-81ED-4DB2-BD59-A6C34878D82A}">
                    <a16:rowId xmlns:a16="http://schemas.microsoft.com/office/drawing/2014/main" val="822901052"/>
                  </a:ext>
                </a:extLst>
              </a:tr>
              <a:tr h="175955">
                <a:tc>
                  <a:txBody>
                    <a:bodyPr/>
                    <a:lstStyle/>
                    <a:p>
                      <a:pPr algn="ctr"/>
                      <a:r>
                        <a:rPr lang="en-US" sz="900" dirty="0"/>
                        <a:t>L</a:t>
                      </a:r>
                    </a:p>
                  </a:txBody>
                  <a:tcPr/>
                </a:tc>
                <a:tc>
                  <a:txBody>
                    <a:bodyPr/>
                    <a:lstStyle/>
                    <a:p>
                      <a:pPr algn="ctr"/>
                      <a:r>
                        <a:rPr lang="en-US" sz="900" dirty="0"/>
                        <a:t>100+L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62133211"/>
                  </a:ext>
                </a:extLst>
              </a:tr>
              <a:tr h="166330">
                <a:tc>
                  <a:txBody>
                    <a:bodyPr/>
                    <a:lstStyle/>
                    <a:p>
                      <a:pPr algn="ctr"/>
                      <a:r>
                        <a:rPr lang="en-US" sz="900" dirty="0"/>
                        <a:t>---</a:t>
                      </a:r>
                    </a:p>
                  </a:txBody>
                  <a:tcPr/>
                </a:tc>
                <a:tc>
                  <a:txBody>
                    <a:bodyPr/>
                    <a:lstStyle/>
                    <a:p>
                      <a:pPr algn="ctr"/>
                      <a:r>
                        <a:rPr lang="en-US" sz="9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615371130"/>
                  </a:ext>
                </a:extLst>
              </a:tr>
              <a:tr h="166330">
                <a:tc>
                  <a:txBody>
                    <a:bodyPr/>
                    <a:lstStyle/>
                    <a:p>
                      <a:pPr algn="ctr"/>
                      <a:r>
                        <a:rPr lang="en-US" sz="900" dirty="0"/>
                        <a:t>4</a:t>
                      </a:r>
                    </a:p>
                  </a:txBody>
                  <a:tcPr/>
                </a:tc>
                <a:tc>
                  <a:txBody>
                    <a:bodyPr/>
                    <a:lstStyle/>
                    <a:p>
                      <a:pPr algn="ctr"/>
                      <a:r>
                        <a:rPr lang="en-US" sz="900" dirty="0"/>
                        <a:t>104</a:t>
                      </a:r>
                      <a:endParaRPr lang="en-US" sz="900"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2403548217"/>
                  </a:ext>
                </a:extLst>
              </a:tr>
              <a:tr h="166330">
                <a:tc>
                  <a:txBody>
                    <a:bodyPr/>
                    <a:lstStyle/>
                    <a:p>
                      <a:pPr algn="ctr"/>
                      <a:r>
                        <a:rPr lang="en-US" sz="900" dirty="0"/>
                        <a:t>3</a:t>
                      </a:r>
                    </a:p>
                  </a:txBody>
                  <a:tcPr/>
                </a:tc>
                <a:tc>
                  <a:txBody>
                    <a:bodyPr/>
                    <a:lstStyle/>
                    <a:p>
                      <a:pPr algn="ctr"/>
                      <a:r>
                        <a:rPr lang="en-US" sz="900" dirty="0"/>
                        <a:t>103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166330">
                <a:tc>
                  <a:txBody>
                    <a:bodyPr/>
                    <a:lstStyle/>
                    <a:p>
                      <a:pPr algn="ctr"/>
                      <a:r>
                        <a:rPr lang="en-US" sz="900" dirty="0"/>
                        <a:t>2</a:t>
                      </a:r>
                    </a:p>
                  </a:txBody>
                  <a:tcPr/>
                </a:tc>
                <a:tc>
                  <a:txBody>
                    <a:bodyPr/>
                    <a:lstStyle/>
                    <a:p>
                      <a:pPr algn="ctr"/>
                      <a:r>
                        <a:rPr lang="en-US" sz="900" dirty="0"/>
                        <a:t>102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166330">
                <a:tc>
                  <a:txBody>
                    <a:bodyPr/>
                    <a:lstStyle/>
                    <a:p>
                      <a:pPr algn="ctr"/>
                      <a:r>
                        <a:rPr lang="en-US" sz="900" dirty="0"/>
                        <a:t>1</a:t>
                      </a:r>
                    </a:p>
                  </a:txBody>
                  <a:tcPr/>
                </a:tc>
                <a:tc>
                  <a:txBody>
                    <a:bodyPr/>
                    <a:lstStyle/>
                    <a:p>
                      <a:pPr algn="ctr"/>
                      <a:r>
                        <a:rPr lang="en-US" sz="900" dirty="0"/>
                        <a:t>101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46" name="Table 45">
            <a:extLst>
              <a:ext uri="{FF2B5EF4-FFF2-40B4-BE49-F238E27FC236}">
                <a16:creationId xmlns:a16="http://schemas.microsoft.com/office/drawing/2014/main" id="{7AA44C06-E9B6-0F00-EA53-18B2008F5789}"/>
              </a:ext>
            </a:extLst>
          </p:cNvPr>
          <p:cNvGraphicFramePr>
            <a:graphicFrameLocks noGrp="1"/>
          </p:cNvGraphicFramePr>
          <p:nvPr>
            <p:extLst>
              <p:ext uri="{D42A27DB-BD31-4B8C-83A1-F6EECF244321}">
                <p14:modId xmlns:p14="http://schemas.microsoft.com/office/powerpoint/2010/main" val="2233789265"/>
              </p:ext>
            </p:extLst>
          </p:nvPr>
        </p:nvGraphicFramePr>
        <p:xfrm>
          <a:off x="8036990" y="2086633"/>
          <a:ext cx="1030810"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tblGrid>
              <a:tr h="245855">
                <a:tc>
                  <a:txBody>
                    <a:bodyPr/>
                    <a:lstStyle/>
                    <a:p>
                      <a:pPr algn="ctr"/>
                      <a:r>
                        <a:rPr lang="en-US" sz="900" dirty="0"/>
                        <a:t>Packet index</a:t>
                      </a:r>
                    </a:p>
                  </a:txBody>
                  <a:tcPr/>
                </a:tc>
                <a:tc>
                  <a:txBody>
                    <a:bodyPr/>
                    <a:lstStyle/>
                    <a:p>
                      <a:pPr algn="ctr"/>
                      <a:r>
                        <a:rPr lang="en-US" sz="900" dirty="0"/>
                        <a:t>SN</a:t>
                      </a:r>
                    </a:p>
                  </a:txBody>
                  <a:tcPr/>
                </a:tc>
                <a:extLst>
                  <a:ext uri="{0D108BD9-81ED-4DB2-BD59-A6C34878D82A}">
                    <a16:rowId xmlns:a16="http://schemas.microsoft.com/office/drawing/2014/main" val="214271839"/>
                  </a:ext>
                </a:extLst>
              </a:tr>
              <a:tr h="245855">
                <a:tc>
                  <a:txBody>
                    <a:bodyPr/>
                    <a:lstStyle/>
                    <a:p>
                      <a:pPr algn="ctr"/>
                      <a:r>
                        <a:rPr lang="en-US" sz="900" dirty="0"/>
                        <a:t>N+4</a:t>
                      </a:r>
                    </a:p>
                  </a:txBody>
                  <a:tcPr/>
                </a:tc>
                <a:tc>
                  <a:txBody>
                    <a:bodyPr/>
                    <a:lstStyle/>
                    <a:p>
                      <a:pPr algn="ctr"/>
                      <a:r>
                        <a:rPr lang="en-US" sz="900" dirty="0"/>
                        <a:t>3</a:t>
                      </a:r>
                    </a:p>
                  </a:txBody>
                  <a:tcPr/>
                </a:tc>
                <a:extLst>
                  <a:ext uri="{0D108BD9-81ED-4DB2-BD59-A6C34878D82A}">
                    <a16:rowId xmlns:a16="http://schemas.microsoft.com/office/drawing/2014/main" val="2403548217"/>
                  </a:ext>
                </a:extLst>
              </a:tr>
              <a:tr h="245855">
                <a:tc>
                  <a:txBody>
                    <a:bodyPr/>
                    <a:lstStyle/>
                    <a:p>
                      <a:pPr algn="ctr"/>
                      <a:r>
                        <a:rPr lang="en-US" sz="900" dirty="0"/>
                        <a:t>N+3</a:t>
                      </a:r>
                    </a:p>
                  </a:txBody>
                  <a:tcPr/>
                </a:tc>
                <a:tc>
                  <a:txBody>
                    <a:bodyPr/>
                    <a:lstStyle/>
                    <a:p>
                      <a:pPr algn="ctr"/>
                      <a:r>
                        <a:rPr lang="en-US" sz="900" dirty="0"/>
                        <a:t>2</a:t>
                      </a:r>
                    </a:p>
                  </a:txBody>
                  <a:tcPr/>
                </a:tc>
                <a:extLst>
                  <a:ext uri="{0D108BD9-81ED-4DB2-BD59-A6C34878D82A}">
                    <a16:rowId xmlns:a16="http://schemas.microsoft.com/office/drawing/2014/main" val="3789219333"/>
                  </a:ext>
                </a:extLst>
              </a:tr>
              <a:tr h="245855">
                <a:tc>
                  <a:txBody>
                    <a:bodyPr/>
                    <a:lstStyle/>
                    <a:p>
                      <a:pPr algn="ctr"/>
                      <a:r>
                        <a:rPr lang="en-US" sz="900" dirty="0"/>
                        <a:t>N+2</a:t>
                      </a:r>
                    </a:p>
                  </a:txBody>
                  <a:tcPr/>
                </a:tc>
                <a:tc>
                  <a:txBody>
                    <a:bodyPr/>
                    <a:lstStyle/>
                    <a:p>
                      <a:pPr algn="ctr"/>
                      <a:r>
                        <a:rPr lang="en-US" sz="900" dirty="0"/>
                        <a:t>1</a:t>
                      </a:r>
                    </a:p>
                  </a:txBody>
                  <a:tcPr/>
                </a:tc>
                <a:extLst>
                  <a:ext uri="{0D108BD9-81ED-4DB2-BD59-A6C34878D82A}">
                    <a16:rowId xmlns:a16="http://schemas.microsoft.com/office/drawing/2014/main" val="3486669928"/>
                  </a:ext>
                </a:extLst>
              </a:tr>
              <a:tr h="245855">
                <a:tc>
                  <a:txBody>
                    <a:bodyPr/>
                    <a:lstStyle/>
                    <a:p>
                      <a:pPr algn="ctr"/>
                      <a:r>
                        <a:rPr lang="en-US" sz="900" dirty="0"/>
                        <a:t>N+1</a:t>
                      </a:r>
                    </a:p>
                  </a:txBody>
                  <a:tcPr/>
                </a:tc>
                <a:tc>
                  <a:txBody>
                    <a:bodyPr/>
                    <a:lstStyle/>
                    <a:p>
                      <a:pPr algn="ctr"/>
                      <a:r>
                        <a:rPr lang="en-US" sz="900" dirty="0"/>
                        <a:t>0</a:t>
                      </a:r>
                    </a:p>
                  </a:txBody>
                  <a:tcPr/>
                </a:tc>
                <a:extLst>
                  <a:ext uri="{0D108BD9-81ED-4DB2-BD59-A6C34878D82A}">
                    <a16:rowId xmlns:a16="http://schemas.microsoft.com/office/drawing/2014/main" val="1605083246"/>
                  </a:ext>
                </a:extLst>
              </a:tr>
            </a:tbl>
          </a:graphicData>
        </a:graphic>
      </p:graphicFrame>
      <p:sp>
        <p:nvSpPr>
          <p:cNvPr id="48" name="TextBox 47">
            <a:extLst>
              <a:ext uri="{FF2B5EF4-FFF2-40B4-BE49-F238E27FC236}">
                <a16:creationId xmlns:a16="http://schemas.microsoft.com/office/drawing/2014/main" id="{F3453000-2B37-3007-C39B-60CB69CA6B01}"/>
              </a:ext>
            </a:extLst>
          </p:cNvPr>
          <p:cNvSpPr txBox="1"/>
          <p:nvPr/>
        </p:nvSpPr>
        <p:spPr>
          <a:xfrm>
            <a:off x="0" y="3163669"/>
            <a:ext cx="1214882" cy="646331"/>
          </a:xfrm>
          <a:prstGeom prst="rect">
            <a:avLst/>
          </a:prstGeom>
          <a:noFill/>
        </p:spPr>
        <p:txBody>
          <a:bodyPr wrap="square" rtlCol="0">
            <a:spAutoFit/>
          </a:bodyPr>
          <a:lstStyle/>
          <a:p>
            <a:pPr algn="r"/>
            <a:r>
              <a:rPr lang="en-US" sz="900" dirty="0"/>
              <a:t>L = last packet transmitted when CX is sent to AP MLD2</a:t>
            </a:r>
            <a:endParaRPr lang="en-US" sz="900" dirty="0">
              <a:effectLst/>
              <a:latin typeface="+mj-lt"/>
            </a:endParaRPr>
          </a:p>
          <a:p>
            <a:pPr algn="r"/>
            <a:endParaRPr lang="en-US" sz="900" dirty="0"/>
          </a:p>
        </p:txBody>
      </p:sp>
      <p:sp>
        <p:nvSpPr>
          <p:cNvPr id="50" name="TextBox 49">
            <a:extLst>
              <a:ext uri="{FF2B5EF4-FFF2-40B4-BE49-F238E27FC236}">
                <a16:creationId xmlns:a16="http://schemas.microsoft.com/office/drawing/2014/main" id="{F04AC68D-482B-7E34-21B1-51BC0253D4AD}"/>
              </a:ext>
            </a:extLst>
          </p:cNvPr>
          <p:cNvSpPr txBox="1"/>
          <p:nvPr/>
        </p:nvSpPr>
        <p:spPr>
          <a:xfrm>
            <a:off x="-71311" y="2072824"/>
            <a:ext cx="1310663" cy="646331"/>
          </a:xfrm>
          <a:prstGeom prst="rect">
            <a:avLst/>
          </a:prstGeom>
          <a:noFill/>
        </p:spPr>
        <p:txBody>
          <a:bodyPr wrap="square" rtlCol="0">
            <a:spAutoFit/>
          </a:bodyPr>
          <a:lstStyle/>
          <a:p>
            <a:pPr algn="r"/>
            <a:r>
              <a:rPr lang="en-US" sz="900" dirty="0"/>
              <a:t>N = last packet in buffered queue when DS mapping update complete</a:t>
            </a:r>
          </a:p>
        </p:txBody>
      </p:sp>
      <p:sp>
        <p:nvSpPr>
          <p:cNvPr id="52" name="TextBox 51">
            <a:extLst>
              <a:ext uri="{FF2B5EF4-FFF2-40B4-BE49-F238E27FC236}">
                <a16:creationId xmlns:a16="http://schemas.microsoft.com/office/drawing/2014/main" id="{F0282EA2-50D0-B163-EC87-0EF1CECC20B1}"/>
              </a:ext>
            </a:extLst>
          </p:cNvPr>
          <p:cNvSpPr txBox="1"/>
          <p:nvPr/>
        </p:nvSpPr>
        <p:spPr>
          <a:xfrm>
            <a:off x="295411" y="4112568"/>
            <a:ext cx="999990" cy="230832"/>
          </a:xfrm>
          <a:prstGeom prst="rect">
            <a:avLst/>
          </a:prstGeom>
          <a:noFill/>
        </p:spPr>
        <p:txBody>
          <a:bodyPr wrap="square" rtlCol="0">
            <a:spAutoFit/>
          </a:bodyPr>
          <a:lstStyle/>
          <a:p>
            <a:r>
              <a:rPr lang="en-US" sz="900" dirty="0"/>
              <a:t>102=</a:t>
            </a:r>
            <a:r>
              <a:rPr lang="en-US" sz="900" dirty="0" err="1"/>
              <a:t>WinStart</a:t>
            </a:r>
            <a:r>
              <a:rPr lang="en-US" sz="900" baseline="-25000" dirty="0" err="1"/>
              <a:t>O</a:t>
            </a:r>
            <a:endParaRPr lang="en-US" sz="900" baseline="-25000" dirty="0"/>
          </a:p>
        </p:txBody>
      </p:sp>
      <p:sp>
        <p:nvSpPr>
          <p:cNvPr id="54" name="TextBox 53">
            <a:extLst>
              <a:ext uri="{FF2B5EF4-FFF2-40B4-BE49-F238E27FC236}">
                <a16:creationId xmlns:a16="http://schemas.microsoft.com/office/drawing/2014/main" id="{A3E01ECA-6256-3E53-722A-494FC1628F36}"/>
              </a:ext>
            </a:extLst>
          </p:cNvPr>
          <p:cNvSpPr txBox="1"/>
          <p:nvPr/>
        </p:nvSpPr>
        <p:spPr>
          <a:xfrm>
            <a:off x="-38213" y="2715878"/>
            <a:ext cx="1247285" cy="369332"/>
          </a:xfrm>
          <a:prstGeom prst="rect">
            <a:avLst/>
          </a:prstGeom>
          <a:noFill/>
        </p:spPr>
        <p:txBody>
          <a:bodyPr wrap="square" rtlCol="0">
            <a:spAutoFit/>
          </a:bodyPr>
          <a:lstStyle/>
          <a:p>
            <a:pPr algn="r"/>
            <a:r>
              <a:rPr lang="en-US" sz="900" dirty="0"/>
              <a:t>100+M=</a:t>
            </a:r>
            <a:br>
              <a:rPr lang="en-US" sz="900" dirty="0"/>
            </a:br>
            <a:r>
              <a:rPr lang="en-US" sz="900" dirty="0" err="1"/>
              <a:t>WinStart</a:t>
            </a:r>
            <a:r>
              <a:rPr lang="en-US" sz="900" baseline="-25000" dirty="0" err="1"/>
              <a:t>O</a:t>
            </a:r>
            <a:r>
              <a:rPr lang="en-US" sz="900" dirty="0"/>
              <a:t> + </a:t>
            </a:r>
            <a:r>
              <a:rPr lang="en-US" sz="900" dirty="0" err="1"/>
              <a:t>WinSize</a:t>
            </a:r>
            <a:r>
              <a:rPr lang="en-US" sz="900" baseline="-25000" dirty="0" err="1"/>
              <a:t>O</a:t>
            </a:r>
            <a:endParaRPr lang="en-US" sz="900" dirty="0"/>
          </a:p>
        </p:txBody>
      </p:sp>
      <p:graphicFrame>
        <p:nvGraphicFramePr>
          <p:cNvPr id="55" name="Table 54">
            <a:extLst>
              <a:ext uri="{FF2B5EF4-FFF2-40B4-BE49-F238E27FC236}">
                <a16:creationId xmlns:a16="http://schemas.microsoft.com/office/drawing/2014/main" id="{905C7C0D-5AD4-33C8-E085-0DD78BEB8A6C}"/>
              </a:ext>
            </a:extLst>
          </p:cNvPr>
          <p:cNvGraphicFramePr>
            <a:graphicFrameLocks noGrp="1"/>
          </p:cNvGraphicFramePr>
          <p:nvPr>
            <p:extLst>
              <p:ext uri="{D42A27DB-BD31-4B8C-83A1-F6EECF244321}">
                <p14:modId xmlns:p14="http://schemas.microsoft.com/office/powerpoint/2010/main" val="1566005119"/>
              </p:ext>
            </p:extLst>
          </p:nvPr>
        </p:nvGraphicFramePr>
        <p:xfrm>
          <a:off x="3376493" y="3456511"/>
          <a:ext cx="1547065" cy="1840890"/>
        </p:xfrm>
        <a:graphic>
          <a:graphicData uri="http://schemas.openxmlformats.org/drawingml/2006/table">
            <a:tbl>
              <a:tblPr bandRow="1">
                <a:tableStyleId>{5C22544A-7EE6-4342-B048-85BDC9FD1C3A}</a:tableStyleId>
              </a:tblPr>
              <a:tblGrid>
                <a:gridCol w="509707">
                  <a:extLst>
                    <a:ext uri="{9D8B030D-6E8A-4147-A177-3AD203B41FA5}">
                      <a16:colId xmlns:a16="http://schemas.microsoft.com/office/drawing/2014/main" val="1779292749"/>
                    </a:ext>
                  </a:extLst>
                </a:gridCol>
                <a:gridCol w="521953">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a:t>
                      </a:r>
                    </a:p>
                    <a:p>
                      <a:pPr algn="ctr"/>
                      <a:r>
                        <a:rPr lang="en-US" sz="900" dirty="0"/>
                        <a:t>index</a:t>
                      </a:r>
                    </a:p>
                  </a:txBody>
                  <a:tcPr/>
                </a:tc>
                <a:tc>
                  <a:txBody>
                    <a:bodyPr/>
                    <a:lstStyle/>
                    <a:p>
                      <a:pPr algn="ctr"/>
                      <a:r>
                        <a:rPr lang="en-US" sz="900" dirty="0"/>
                        <a:t>SN</a:t>
                      </a:r>
                    </a:p>
                  </a:txBody>
                  <a:tcPr/>
                </a:tc>
                <a:tc>
                  <a:txBody>
                    <a:bodyPr/>
                    <a:lstStyle/>
                    <a:p>
                      <a:pPr algn="ctr"/>
                      <a:r>
                        <a:rPr lang="en-US" sz="900" dirty="0"/>
                        <a:t>Rx Status</a:t>
                      </a:r>
                    </a:p>
                  </a:txBody>
                  <a:tcPr/>
                </a:tc>
                <a:extLst>
                  <a:ext uri="{0D108BD9-81ED-4DB2-BD59-A6C34878D82A}">
                    <a16:rowId xmlns:a16="http://schemas.microsoft.com/office/drawing/2014/main" val="214271839"/>
                  </a:ext>
                </a:extLst>
              </a:tr>
              <a:tr h="245855">
                <a:tc>
                  <a:txBody>
                    <a:bodyPr/>
                    <a:lstStyle/>
                    <a:p>
                      <a:pPr algn="ctr"/>
                      <a:r>
                        <a:rPr lang="en-US" sz="900" dirty="0"/>
                        <a:t>M</a:t>
                      </a:r>
                    </a:p>
                  </a:txBody>
                  <a:tcPr/>
                </a:tc>
                <a:tc>
                  <a:txBody>
                    <a:bodyPr/>
                    <a:lstStyle/>
                    <a:p>
                      <a:pPr algn="ctr"/>
                      <a:r>
                        <a:rPr lang="en-US" sz="900" dirty="0"/>
                        <a:t>100+M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 /  ✅</a:t>
                      </a:r>
                    </a:p>
                  </a:txBody>
                  <a:tcPr/>
                </a:tc>
                <a:extLst>
                  <a:ext uri="{0D108BD9-81ED-4DB2-BD59-A6C34878D82A}">
                    <a16:rowId xmlns:a16="http://schemas.microsoft.com/office/drawing/2014/main" val="991489174"/>
                  </a:ext>
                </a:extLst>
              </a:tr>
              <a:tr h="245855">
                <a:tc>
                  <a:txBody>
                    <a:bodyPr/>
                    <a:lstStyle/>
                    <a:p>
                      <a:pPr algn="ctr"/>
                      <a:r>
                        <a:rPr lang="en-US" sz="900" dirty="0"/>
                        <a:t>---</a:t>
                      </a:r>
                    </a:p>
                  </a:txBody>
                  <a:tcPr/>
                </a:tc>
                <a:tc>
                  <a:txBody>
                    <a:bodyPr/>
                    <a:lstStyle/>
                    <a:p>
                      <a:pPr algn="ctr"/>
                      <a:r>
                        <a:rPr lang="en-US" sz="900" dirty="0"/>
                        <a:t>---</a:t>
                      </a:r>
                    </a:p>
                  </a:txBody>
                  <a:tcPr/>
                </a:tc>
                <a:tc>
                  <a:txBody>
                    <a:bodyPr/>
                    <a:lstStyle/>
                    <a:p>
                      <a:pPr algn="ctr"/>
                      <a:r>
                        <a:rPr lang="en-US" sz="900" dirty="0"/>
                        <a:t>.. / ✅</a:t>
                      </a:r>
                    </a:p>
                  </a:txBody>
                  <a:tcPr/>
                </a:tc>
                <a:extLst>
                  <a:ext uri="{0D108BD9-81ED-4DB2-BD59-A6C34878D82A}">
                    <a16:rowId xmlns:a16="http://schemas.microsoft.com/office/drawing/2014/main" val="1208527857"/>
                  </a:ext>
                </a:extLst>
              </a:tr>
              <a:tr h="245855">
                <a:tc>
                  <a:txBody>
                    <a:bodyPr/>
                    <a:lstStyle/>
                    <a:p>
                      <a:pPr algn="ctr"/>
                      <a:r>
                        <a:rPr lang="en-US" sz="900" dirty="0"/>
                        <a:t>4</a:t>
                      </a:r>
                    </a:p>
                  </a:txBody>
                  <a:tcPr/>
                </a:tc>
                <a:tc>
                  <a:txBody>
                    <a:bodyPr/>
                    <a:lstStyle/>
                    <a:p>
                      <a:pPr algn="ctr"/>
                      <a:r>
                        <a:rPr lang="en-US" sz="900" dirty="0"/>
                        <a:t>104</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3</a:t>
                      </a:r>
                    </a:p>
                  </a:txBody>
                  <a:tcPr/>
                </a:tc>
                <a:tc>
                  <a:txBody>
                    <a:bodyPr/>
                    <a:lstStyle/>
                    <a:p>
                      <a:pPr algn="ctr"/>
                      <a:r>
                        <a:rPr lang="en-US" sz="900" dirty="0"/>
                        <a:t>103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endParaRPr lang="en-US" sz="900" dirty="0"/>
                    </a:p>
                  </a:txBody>
                  <a:tcPr/>
                </a:tc>
                <a:tc>
                  <a:txBody>
                    <a:bodyPr/>
                    <a:lstStyle/>
                    <a:p>
                      <a:pPr algn="ctr"/>
                      <a:r>
                        <a:rPr lang="en-US" sz="900" dirty="0"/>
                        <a:t>102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1</a:t>
                      </a:r>
                    </a:p>
                  </a:txBody>
                  <a:tcPr/>
                </a:tc>
                <a:tc>
                  <a:txBody>
                    <a:bodyPr/>
                    <a:lstStyle/>
                    <a:p>
                      <a:pPr algn="ctr"/>
                      <a:r>
                        <a:rPr lang="en-US" sz="900" dirty="0"/>
                        <a:t>101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56" name="Table 55">
            <a:extLst>
              <a:ext uri="{FF2B5EF4-FFF2-40B4-BE49-F238E27FC236}">
                <a16:creationId xmlns:a16="http://schemas.microsoft.com/office/drawing/2014/main" id="{5B658CBB-18AE-D90B-36C1-A85611887E44}"/>
              </a:ext>
            </a:extLst>
          </p:cNvPr>
          <p:cNvGraphicFramePr>
            <a:graphicFrameLocks noGrp="1"/>
          </p:cNvGraphicFramePr>
          <p:nvPr>
            <p:extLst>
              <p:ext uri="{D42A27DB-BD31-4B8C-83A1-F6EECF244321}">
                <p14:modId xmlns:p14="http://schemas.microsoft.com/office/powerpoint/2010/main" val="1812679532"/>
              </p:ext>
            </p:extLst>
          </p:nvPr>
        </p:nvGraphicFramePr>
        <p:xfrm>
          <a:off x="6409037" y="3403222"/>
          <a:ext cx="1030810"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tblGrid>
              <a:tr h="245855">
                <a:tc>
                  <a:txBody>
                    <a:bodyPr/>
                    <a:lstStyle/>
                    <a:p>
                      <a:pPr algn="ctr"/>
                      <a:r>
                        <a:rPr lang="en-US" sz="900" dirty="0"/>
                        <a:t>Packet index</a:t>
                      </a:r>
                    </a:p>
                  </a:txBody>
                  <a:tcPr/>
                </a:tc>
                <a:tc>
                  <a:txBody>
                    <a:bodyPr/>
                    <a:lstStyle/>
                    <a:p>
                      <a:pPr algn="ctr"/>
                      <a:r>
                        <a:rPr lang="en-US" sz="900" dirty="0"/>
                        <a:t>SN</a:t>
                      </a:r>
                    </a:p>
                  </a:txBody>
                  <a:tcPr/>
                </a:tc>
                <a:extLst>
                  <a:ext uri="{0D108BD9-81ED-4DB2-BD59-A6C34878D82A}">
                    <a16:rowId xmlns:a16="http://schemas.microsoft.com/office/drawing/2014/main" val="214271839"/>
                  </a:ext>
                </a:extLst>
              </a:tr>
              <a:tr h="245855">
                <a:tc>
                  <a:txBody>
                    <a:bodyPr/>
                    <a:lstStyle/>
                    <a:p>
                      <a:pPr algn="ctr"/>
                      <a:r>
                        <a:rPr lang="en-US" sz="900" dirty="0"/>
                        <a:t>N+4</a:t>
                      </a:r>
                    </a:p>
                  </a:txBody>
                  <a:tcPr/>
                </a:tc>
                <a:tc>
                  <a:txBody>
                    <a:bodyPr/>
                    <a:lstStyle/>
                    <a:p>
                      <a:pPr algn="ctr"/>
                      <a:r>
                        <a:rPr lang="en-US" sz="900" dirty="0"/>
                        <a:t>3</a:t>
                      </a:r>
                    </a:p>
                  </a:txBody>
                  <a:tcPr/>
                </a:tc>
                <a:extLst>
                  <a:ext uri="{0D108BD9-81ED-4DB2-BD59-A6C34878D82A}">
                    <a16:rowId xmlns:a16="http://schemas.microsoft.com/office/drawing/2014/main" val="2403548217"/>
                  </a:ext>
                </a:extLst>
              </a:tr>
              <a:tr h="245855">
                <a:tc>
                  <a:txBody>
                    <a:bodyPr/>
                    <a:lstStyle/>
                    <a:p>
                      <a:pPr algn="ctr"/>
                      <a:r>
                        <a:rPr lang="en-US" sz="900" dirty="0"/>
                        <a:t>N+3</a:t>
                      </a:r>
                    </a:p>
                  </a:txBody>
                  <a:tcPr/>
                </a:tc>
                <a:tc>
                  <a:txBody>
                    <a:bodyPr/>
                    <a:lstStyle/>
                    <a:p>
                      <a:pPr algn="ctr"/>
                      <a:r>
                        <a:rPr lang="en-US" sz="900" dirty="0"/>
                        <a:t>2</a:t>
                      </a:r>
                    </a:p>
                  </a:txBody>
                  <a:tcPr/>
                </a:tc>
                <a:extLst>
                  <a:ext uri="{0D108BD9-81ED-4DB2-BD59-A6C34878D82A}">
                    <a16:rowId xmlns:a16="http://schemas.microsoft.com/office/drawing/2014/main" val="3789219333"/>
                  </a:ext>
                </a:extLst>
              </a:tr>
              <a:tr h="245855">
                <a:tc>
                  <a:txBody>
                    <a:bodyPr/>
                    <a:lstStyle/>
                    <a:p>
                      <a:pPr algn="ctr"/>
                      <a:r>
                        <a:rPr lang="en-US" sz="900" dirty="0"/>
                        <a:t>N+2</a:t>
                      </a:r>
                    </a:p>
                  </a:txBody>
                  <a:tcPr/>
                </a:tc>
                <a:tc>
                  <a:txBody>
                    <a:bodyPr/>
                    <a:lstStyle/>
                    <a:p>
                      <a:pPr algn="ctr"/>
                      <a:r>
                        <a:rPr lang="en-US" sz="900" dirty="0"/>
                        <a:t>1</a:t>
                      </a:r>
                    </a:p>
                  </a:txBody>
                  <a:tcPr/>
                </a:tc>
                <a:extLst>
                  <a:ext uri="{0D108BD9-81ED-4DB2-BD59-A6C34878D82A}">
                    <a16:rowId xmlns:a16="http://schemas.microsoft.com/office/drawing/2014/main" val="3486669928"/>
                  </a:ext>
                </a:extLst>
              </a:tr>
              <a:tr h="245855">
                <a:tc>
                  <a:txBody>
                    <a:bodyPr/>
                    <a:lstStyle/>
                    <a:p>
                      <a:pPr algn="ctr"/>
                      <a:r>
                        <a:rPr lang="en-US" sz="900" dirty="0"/>
                        <a:t>N+1</a:t>
                      </a:r>
                    </a:p>
                  </a:txBody>
                  <a:tcPr/>
                </a:tc>
                <a:tc>
                  <a:txBody>
                    <a:bodyPr/>
                    <a:lstStyle/>
                    <a:p>
                      <a:pPr algn="ctr"/>
                      <a:r>
                        <a:rPr lang="en-US" sz="900" dirty="0"/>
                        <a:t>0</a:t>
                      </a:r>
                    </a:p>
                  </a:txBody>
                  <a:tcPr/>
                </a:tc>
                <a:extLst>
                  <a:ext uri="{0D108BD9-81ED-4DB2-BD59-A6C34878D82A}">
                    <a16:rowId xmlns:a16="http://schemas.microsoft.com/office/drawing/2014/main" val="1605083246"/>
                  </a:ext>
                </a:extLst>
              </a:tr>
            </a:tbl>
          </a:graphicData>
        </a:graphic>
      </p:graphicFrame>
      <p:sp>
        <p:nvSpPr>
          <p:cNvPr id="57" name="TextBox 56">
            <a:extLst>
              <a:ext uri="{FF2B5EF4-FFF2-40B4-BE49-F238E27FC236}">
                <a16:creationId xmlns:a16="http://schemas.microsoft.com/office/drawing/2014/main" id="{F0D25C18-3DAB-A132-BF85-04CD8231D15D}"/>
              </a:ext>
            </a:extLst>
          </p:cNvPr>
          <p:cNvSpPr txBox="1"/>
          <p:nvPr/>
        </p:nvSpPr>
        <p:spPr>
          <a:xfrm>
            <a:off x="599582" y="6614056"/>
            <a:ext cx="8153400" cy="261610"/>
          </a:xfrm>
          <a:prstGeom prst="rect">
            <a:avLst/>
          </a:prstGeom>
          <a:noFill/>
        </p:spPr>
        <p:txBody>
          <a:bodyPr wrap="square" rtlCol="0">
            <a:spAutoFit/>
          </a:bodyPr>
          <a:lstStyle/>
          <a:p>
            <a:r>
              <a:rPr lang="en-US" sz="1100" dirty="0"/>
              <a:t>Note: “Packet index” is simply an index that indicates the order of the (A)MSDU packets sent by higher layers (it does not refer to PN)</a:t>
            </a:r>
          </a:p>
        </p:txBody>
      </p:sp>
    </p:spTree>
    <p:extLst>
      <p:ext uri="{BB962C8B-B14F-4D97-AF65-F5344CB8AC3E}">
        <p14:creationId xmlns:p14="http://schemas.microsoft.com/office/powerpoint/2010/main" val="2085962981"/>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23-xxxx-00-00bn-thoughts-on-functionality-and-security-arch-for-UHR-seamless-roaming-0404b" id="{88BCF976-EF58-E643-B556-989B15DA51EB}" vid="{7962D442-DB5D-3B46-86D0-3D3BF5FAF40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134183</TotalTime>
  <Words>13152</Words>
  <Application>Microsoft Macintosh PowerPoint</Application>
  <PresentationFormat>On-screen Show (4:3)</PresentationFormat>
  <Paragraphs>1211</Paragraphs>
  <Slides>44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Times New Roman</vt:lpstr>
      <vt:lpstr>Wingdings</vt:lpstr>
      <vt:lpstr>802-11-Submission</vt:lpstr>
      <vt:lpstr>Thoughts on functionality and security architecture for UHR seamless roaming</vt:lpstr>
      <vt:lpstr>Introduction</vt:lpstr>
      <vt:lpstr>High-level requirements Generic roam sequence implied by so-far agreed requirements</vt:lpstr>
      <vt:lpstr>High-level requirements Problem statements and solution requirements</vt:lpstr>
      <vt:lpstr>High-level requirements Problem statements and solution requirements (2)</vt:lpstr>
      <vt:lpstr>Description of new capabilities Control plane context exchange</vt:lpstr>
      <vt:lpstr>Description of new capabilities A: Data plane handling for mainstream network implementations</vt:lpstr>
      <vt:lpstr>Description of new capabilities A: Data plane handling for mainstream network implementations [2]</vt:lpstr>
      <vt:lpstr>Description of new capabilities A: Data plane handling for mainstream network implementations [3]</vt:lpstr>
      <vt:lpstr>Description of new capabilities A: Data plane handling for mainstream network implementations [4]</vt:lpstr>
      <vt:lpstr>Description of new capabilities A: Data plane handling for mainstream network implementations [5]</vt:lpstr>
      <vt:lpstr>Description of new capabilities A: Data plane handling for mainstream network implementations [6]</vt:lpstr>
      <vt:lpstr>Description of new capabilities B: Data plane handling for specialized/centralized networks</vt:lpstr>
      <vt:lpstr>Security considerations PTK derivation</vt:lpstr>
      <vt:lpstr>Security considerations PTK derivation – concerns with “PTK sharing”</vt:lpstr>
      <vt:lpstr>Security considerations PTK derivation – concerns with “PTK sharing” (2)</vt:lpstr>
      <vt:lpstr>Security considerations PTK derivation – concerns with “PTK sharing” (3)</vt:lpstr>
      <vt:lpstr>Security considerations PTK derivation – concerns with “PTK sharing” (4)</vt:lpstr>
      <vt:lpstr>Security considerations PTK derivation – concerns with “PTK sharing” (5)</vt:lpstr>
      <vt:lpstr>Security considerations PTK derivation – concerns with “PTK sharing” (6)</vt:lpstr>
      <vt:lpstr>Security considerations PTK derivation – concerns with “PTK sharing” (7)</vt:lpstr>
      <vt:lpstr>Security considerations PTK derivation – concerns with “PTK sharing” (8)</vt:lpstr>
      <vt:lpstr>Security considerations PTK derivation – concerns with “PTK sharing” (9)</vt:lpstr>
      <vt:lpstr>Security considerations PTK derivation – concerns with “PTK sharing” (10)</vt:lpstr>
      <vt:lpstr>Security considerations Roam signaling protection</vt:lpstr>
      <vt:lpstr>Baseline roam characteristics and performance Background - baseline FT (11r) protocol</vt:lpstr>
      <vt:lpstr>Baseline roam characteristics and performance Background – baseline FT (11r) protocol (2)</vt:lpstr>
      <vt:lpstr>Baseline roam characteristics and performance Performance of existing baseline implementations</vt:lpstr>
      <vt:lpstr>Baseline roam characteristics and performance Performance of existing baseline implementations (2)</vt:lpstr>
      <vt:lpstr>Baseline roam characteristics and performance Performance of existing baseline implementations (3)</vt:lpstr>
      <vt:lpstr>Baseline roam characteristics and performance Performance of existing baseline implementations (4)</vt:lpstr>
      <vt:lpstr>Baseline roam characteristics and performance Performance of existing baseline implementations (5)</vt:lpstr>
      <vt:lpstr>Baseline roam characteristics and performance Conclusions</vt:lpstr>
      <vt:lpstr>Summary: proposed features and considerations</vt:lpstr>
      <vt:lpstr>References</vt:lpstr>
      <vt:lpstr>Annex 1: Roam triggering proposals</vt:lpstr>
      <vt:lpstr>Annex 1: Roam triggering proposals [2]</vt:lpstr>
      <vt:lpstr>Annex 2: Considerations on utility of retrieving buffered DL data from (previously) Serving AP</vt:lpstr>
      <vt:lpstr>Annex 3: 3GPP 5G handover key handling</vt:lpstr>
      <vt:lpstr>Annex 4: Challenges with roaming triggers</vt:lpstr>
      <vt:lpstr>Annex 5: Seamless roaming as an FT extension</vt:lpstr>
      <vt:lpstr>Annex 5: Seamless roaming as an FT extension (2)</vt:lpstr>
      <vt:lpstr>Annex 5: Seamless roaming as an FT extension (3)</vt:lpstr>
      <vt:lpstr>Annex 6: Relevant excerpts from REVme D5.0</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Protection Gaps</dc:title>
  <dc:subject/>
  <dc:creator>Thomas Derham</dc:creator>
  <cp:keywords/>
  <dc:description/>
  <cp:lastModifiedBy>Thomas Derham</cp:lastModifiedBy>
  <cp:revision>756</cp:revision>
  <cp:lastPrinted>2024-04-25T19:29:07Z</cp:lastPrinted>
  <dcterms:created xsi:type="dcterms:W3CDTF">2021-06-01T20:00:27Z</dcterms:created>
  <dcterms:modified xsi:type="dcterms:W3CDTF">2024-09-12T08:41:54Z</dcterms:modified>
  <cp:category>Submission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-2101675179</vt:i4>
  </property>
  <property fmtid="{D5CDD505-2E9C-101B-9397-08002B2CF9AE}" pid="3" name="_NewReviewCycle">
    <vt:lpwstr/>
  </property>
  <property fmtid="{D5CDD505-2E9C-101B-9397-08002B2CF9AE}" pid="4" name="_EmailSubject">
    <vt:lpwstr>Tuesday meeting</vt:lpwstr>
  </property>
  <property fmtid="{D5CDD505-2E9C-101B-9397-08002B2CF9AE}" pid="5" name="_AuthorEmail">
    <vt:lpwstr>vinko.erceg@broadcom.com</vt:lpwstr>
  </property>
  <property fmtid="{D5CDD505-2E9C-101B-9397-08002B2CF9AE}" pid="6" name="_AuthorEmailDisplayName">
    <vt:lpwstr>Vinko Erceg</vt:lpwstr>
  </property>
  <property fmtid="{D5CDD505-2E9C-101B-9397-08002B2CF9AE}" pid="7" name="_PreviousAdHocReviewCycleID">
    <vt:i4>1073190392</vt:i4>
  </property>
</Properties>
</file>