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6"/>
  </p:notesMasterIdLst>
  <p:handoutMasterIdLst>
    <p:handoutMasterId r:id="rId47"/>
  </p:handoutMasterIdLst>
  <p:sldIdLst>
    <p:sldId id="269" r:id="rId2"/>
    <p:sldId id="333" r:id="rId3"/>
    <p:sldId id="336" r:id="rId4"/>
    <p:sldId id="389" r:id="rId5"/>
    <p:sldId id="393" r:id="rId6"/>
    <p:sldId id="394" r:id="rId7"/>
    <p:sldId id="395" r:id="rId8"/>
    <p:sldId id="388" r:id="rId9"/>
    <p:sldId id="390" r:id="rId10"/>
    <p:sldId id="338" r:id="rId11"/>
    <p:sldId id="365" r:id="rId12"/>
    <p:sldId id="363" r:id="rId13"/>
    <p:sldId id="373" r:id="rId14"/>
    <p:sldId id="384" r:id="rId15"/>
    <p:sldId id="334" r:id="rId16"/>
    <p:sldId id="343" r:id="rId17"/>
    <p:sldId id="345" r:id="rId18"/>
    <p:sldId id="379" r:id="rId19"/>
    <p:sldId id="397" r:id="rId20"/>
    <p:sldId id="398" r:id="rId21"/>
    <p:sldId id="378" r:id="rId22"/>
    <p:sldId id="381" r:id="rId23"/>
    <p:sldId id="382" r:id="rId24"/>
    <p:sldId id="396" r:id="rId25"/>
    <p:sldId id="399" r:id="rId26"/>
    <p:sldId id="337" r:id="rId27"/>
    <p:sldId id="349" r:id="rId28"/>
    <p:sldId id="353" r:id="rId29"/>
    <p:sldId id="360" r:id="rId30"/>
    <p:sldId id="374" r:id="rId31"/>
    <p:sldId id="383" r:id="rId32"/>
    <p:sldId id="348" r:id="rId33"/>
    <p:sldId id="354" r:id="rId34"/>
    <p:sldId id="351" r:id="rId35"/>
    <p:sldId id="369" r:id="rId36"/>
    <p:sldId id="362" r:id="rId37"/>
    <p:sldId id="339" r:id="rId38"/>
    <p:sldId id="366" r:id="rId39"/>
    <p:sldId id="385" r:id="rId40"/>
    <p:sldId id="367" r:id="rId41"/>
    <p:sldId id="386" r:id="rId42"/>
    <p:sldId id="370" r:id="rId43"/>
    <p:sldId id="335" r:id="rId44"/>
    <p:sldId id="340" r:id="rId45"/>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hru Bhandaru" initials="NB" lastIdx="5" clrIdx="0">
    <p:extLst>
      <p:ext uri="{19B8F6BF-5375-455C-9EA6-DF929625EA0E}">
        <p15:presenceInfo xmlns:p15="http://schemas.microsoft.com/office/powerpoint/2012/main" userId="S::nehru.bhandaru@broadcom.com::a37da087-a6d6-4640-ba48-6361a126d3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FAE"/>
    <a:srgbClr val="FDF8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73" autoAdjust="0"/>
    <p:restoredTop sz="96327" autoAdjust="0"/>
  </p:normalViewPr>
  <p:slideViewPr>
    <p:cSldViewPr>
      <p:cViewPr varScale="1">
        <p:scale>
          <a:sx n="208" d="100"/>
          <a:sy n="208" d="100"/>
        </p:scale>
        <p:origin x="1744" y="184"/>
      </p:cViewPr>
      <p:guideLst>
        <p:guide orient="horz" pos="2160"/>
        <p:guide pos="2880"/>
      </p:guideLst>
    </p:cSldViewPr>
  </p:slideViewPr>
  <p:outlineViewPr>
    <p:cViewPr>
      <p:scale>
        <a:sx n="33" d="100"/>
        <a:sy n="33" d="100"/>
      </p:scale>
      <p:origin x="12" y="114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55" d="100"/>
          <a:sy n="155" d="100"/>
        </p:scale>
        <p:origin x="2776"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043017" y="175081"/>
            <a:ext cx="2195858"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cs typeface="+mn-cs"/>
              </a:defRPr>
            </a:lvl1pPr>
          </a:lstStyle>
          <a:p>
            <a:pPr>
              <a:defRPr/>
            </a:pPr>
            <a:r>
              <a:rPr lang="en-US" dirty="0"/>
              <a:t>doc.: IEEE 802.11-yy/1778r0</a:t>
            </a:r>
          </a:p>
        </p:txBody>
      </p:sp>
      <p:sp>
        <p:nvSpPr>
          <p:cNvPr id="3075" name="Rectangle 3"/>
          <p:cNvSpPr>
            <a:spLocks noGrp="1" noChangeArrowheads="1"/>
          </p:cNvSpPr>
          <p:nvPr>
            <p:ph type="dt" sz="quarter" idx="1"/>
          </p:nvPr>
        </p:nvSpPr>
        <p:spPr bwMode="auto">
          <a:xfrm>
            <a:off x="695325" y="177800"/>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cs typeface="+mn-cs"/>
              </a:defRPr>
            </a:lvl1pPr>
          </a:lstStyle>
          <a:p>
            <a:pPr>
              <a:defRPr/>
            </a:pPr>
            <a:r>
              <a:rPr lang="en-US"/>
              <a:t>Month Year</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John Doe, Some Company</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Arial" pitchFamily="34" charset="0"/>
              </a:defRPr>
            </a:lvl1pPr>
          </a:lstStyle>
          <a:p>
            <a:pPr>
              <a:defRPr/>
            </a:pPr>
            <a:r>
              <a:rPr lang="en-US"/>
              <a:t>Page </a:t>
            </a:r>
            <a:fld id="{F54F3633-8635-49BE-B7DB-4FE733D299F1}" type="slidenum">
              <a:rPr lang="en-US"/>
              <a:pPr>
                <a:defRPr/>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wrap="none" lIns="0" tIns="0" rIns="0" bIns="0">
            <a:spAutoFit/>
          </a:bodyPr>
          <a:lstStyle/>
          <a:p>
            <a:pPr defTabSz="933450" eaLnBrk="0" hangingPunct="0">
              <a:defRPr/>
            </a:pPr>
            <a:r>
              <a:rPr lang="en-US" dirty="0">
                <a:cs typeface="+mn-cs"/>
              </a:rPr>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Tree>
    <p:extLst>
      <p:ext uri="{BB962C8B-B14F-4D97-AF65-F5344CB8AC3E}">
        <p14:creationId xmlns:p14="http://schemas.microsoft.com/office/powerpoint/2010/main" val="40536062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5880" y="95706"/>
            <a:ext cx="2195858"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cs typeface="+mn-cs"/>
              </a:defRPr>
            </a:lvl1pPr>
          </a:lstStyle>
          <a:p>
            <a:pPr>
              <a:defRPr/>
            </a:pPr>
            <a:r>
              <a:rPr lang="en-US" dirty="0"/>
              <a:t>doc.: IEEE 802.11-yy/1778r0</a:t>
            </a:r>
          </a:p>
        </p:txBody>
      </p:sp>
      <p:sp>
        <p:nvSpPr>
          <p:cNvPr id="2051" name="Rectangle 3"/>
          <p:cNvSpPr>
            <a:spLocks noGrp="1" noChangeArrowheads="1"/>
          </p:cNvSpPr>
          <p:nvPr>
            <p:ph type="dt" idx="1"/>
          </p:nvPr>
        </p:nvSpPr>
        <p:spPr bwMode="auto">
          <a:xfrm>
            <a:off x="654050" y="98425"/>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cs typeface="+mn-cs"/>
              </a:defRPr>
            </a:lvl1pPr>
          </a:lstStyle>
          <a:p>
            <a:pPr>
              <a:defRPr/>
            </a:pPr>
            <a:r>
              <a:rPr lang="en-US"/>
              <a:t>Month Year</a:t>
            </a:r>
          </a:p>
        </p:txBody>
      </p:sp>
      <p:sp>
        <p:nvSpPr>
          <p:cNvPr id="1229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John Doe, Some Company</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Arial" pitchFamily="34" charset="0"/>
              </a:defRPr>
            </a:lvl1pPr>
          </a:lstStyle>
          <a:p>
            <a:pPr>
              <a:defRPr/>
            </a:pPr>
            <a:r>
              <a:rPr lang="en-US"/>
              <a:t>Page </a:t>
            </a:r>
            <a:fld id="{2C873923-7103-4AF9-AECF-EE09B40480BC}" type="slidenum">
              <a:rPr lang="en-US"/>
              <a:pPr>
                <a:defRPr/>
              </a:pPr>
              <a:t>‹#›</a:t>
            </a:fld>
            <a:endParaRPr lang="en-US"/>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wrap="none" lIns="0" tIns="0" rIns="0" bIns="0">
            <a:spAutoFit/>
          </a:bodyPr>
          <a:lstStyle/>
          <a:p>
            <a:pPr eaLnBrk="0" hangingPunct="0">
              <a:defRPr/>
            </a:pPr>
            <a:r>
              <a:rPr lang="en-US" dirty="0">
                <a:cs typeface="+mn-cs"/>
              </a:rPr>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Tree>
    <p:extLst>
      <p:ext uri="{BB962C8B-B14F-4D97-AF65-F5344CB8AC3E}">
        <p14:creationId xmlns:p14="http://schemas.microsoft.com/office/powerpoint/2010/main" val="332033704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4085880" y="95706"/>
            <a:ext cx="2195858" cy="215444"/>
          </a:xfrm>
        </p:spPr>
        <p:txBody>
          <a:bodyPr/>
          <a:lstStyle/>
          <a:p>
            <a:pPr>
              <a:defRPr/>
            </a:pPr>
            <a:r>
              <a:rPr lang="en-US" dirty="0"/>
              <a:t>doc.: IEEE 802.11-yy/1778r0</a:t>
            </a:r>
          </a:p>
        </p:txBody>
      </p:sp>
      <p:sp>
        <p:nvSpPr>
          <p:cNvPr id="11267" name="Rectangle 3"/>
          <p:cNvSpPr>
            <a:spLocks noGrp="1" noChangeArrowheads="1"/>
          </p:cNvSpPr>
          <p:nvPr>
            <p:ph type="dt" sz="quarter" idx="1"/>
          </p:nvPr>
        </p:nvSpPr>
        <p:spPr/>
        <p:txBody>
          <a:bodyPr/>
          <a:lstStyle/>
          <a:p>
            <a:pPr>
              <a:defRPr/>
            </a:pPr>
            <a:r>
              <a:rPr lang="en-US"/>
              <a:t>Month Year</a:t>
            </a:r>
          </a:p>
        </p:txBody>
      </p:sp>
      <p:sp>
        <p:nvSpPr>
          <p:cNvPr id="11268" name="Rectangle 6"/>
          <p:cNvSpPr>
            <a:spLocks noGrp="1" noChangeArrowheads="1"/>
          </p:cNvSpPr>
          <p:nvPr>
            <p:ph type="ftr" sz="quarter" idx="4"/>
          </p:nvPr>
        </p:nvSpPr>
        <p:spPr/>
        <p:txBody>
          <a:bodyPr/>
          <a:lstStyle/>
          <a:p>
            <a:pPr lvl="4">
              <a:defRPr/>
            </a:pPr>
            <a:r>
              <a:rPr lang="en-US"/>
              <a:t>John Doe, Some Company</a:t>
            </a:r>
          </a:p>
        </p:txBody>
      </p:sp>
      <p:sp>
        <p:nvSpPr>
          <p:cNvPr id="13317" name="Rectangle 7"/>
          <p:cNvSpPr>
            <a:spLocks noGrp="1" noChangeArrowheads="1"/>
          </p:cNvSpPr>
          <p:nvPr>
            <p:ph type="sldNum" sz="quarter" idx="5"/>
          </p:nvPr>
        </p:nvSpPr>
        <p:spPr>
          <a:noFill/>
        </p:spPr>
        <p:txBody>
          <a:bodyPr/>
          <a:lstStyle/>
          <a:p>
            <a:r>
              <a:rPr lang="en-US">
                <a:cs typeface="Arial" charset="0"/>
              </a:rPr>
              <a:t>Page </a:t>
            </a:r>
            <a:fld id="{B376B859-F927-4FFC-938A-1E85F81B0C78}" type="slidenum">
              <a:rPr lang="en-US" smtClean="0">
                <a:cs typeface="Arial" charset="0"/>
              </a:rPr>
              <a:pPr/>
              <a:t>1</a:t>
            </a:fld>
            <a:endParaRPr lang="en-US">
              <a:cs typeface="Arial" charset="0"/>
            </a:endParaRPr>
          </a:p>
        </p:txBody>
      </p:sp>
      <p:sp>
        <p:nvSpPr>
          <p:cNvPr id="13318" name="Rectangle 2"/>
          <p:cNvSpPr>
            <a:spLocks noGrp="1" noRot="1" noChangeAspect="1" noChangeArrowheads="1" noTextEdit="1"/>
          </p:cNvSpPr>
          <p:nvPr>
            <p:ph type="sldImg"/>
          </p:nvPr>
        </p:nvSpPr>
        <p:spPr>
          <a:xfrm>
            <a:off x="1154113" y="701675"/>
            <a:ext cx="4625975" cy="3468688"/>
          </a:xfrm>
          <a:ln/>
        </p:spPr>
      </p:sp>
      <p:sp>
        <p:nvSpPr>
          <p:cNvPr id="13319" name="Rectangle 3"/>
          <p:cNvSpPr>
            <a:spLocks noGrp="1" noChangeArrowheads="1"/>
          </p:cNvSpPr>
          <p:nvPr>
            <p:ph type="body" idx="1"/>
          </p:nvPr>
        </p:nvSpPr>
        <p:spPr>
          <a:noFill/>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696913" y="332601"/>
            <a:ext cx="968214" cy="276999"/>
          </a:xfrm>
          <a:ln/>
        </p:spPr>
        <p:txBody>
          <a:bodyPr/>
          <a:lstStyle>
            <a:lvl1pPr>
              <a:defRPr/>
            </a:lvl1pPr>
          </a:lstStyle>
          <a:p>
            <a:pPr>
              <a:defRPr/>
            </a:pPr>
            <a:r>
              <a:rPr lang="en-US" dirty="0"/>
              <a:t>May 2020</a:t>
            </a: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Matthew Fischer (Broadcom)</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0743412-9668-4686-B109-E3B2457EFEE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dirty="0"/>
              <a:t>May 2020</a:t>
            </a: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Matthew Fischer (Broadcom)</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CDC9B8F1-287D-4B8B-8904-2261870F7D4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dirty="0"/>
              <a:t>May 2020</a:t>
            </a: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Matthew Fischer (Broadcom)</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6E05228-1FDB-49BC-8BC4-A91A7D762AB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45457" y="1666619"/>
            <a:ext cx="8582751" cy="4354712"/>
          </a:xfrm>
          <a:prstGeom prst="rect">
            <a:avLst/>
          </a:prstGeom>
        </p:spPr>
        <p:txBody>
          <a:bodyPr>
            <a:noAutofit/>
          </a:bodyPr>
          <a:lstStyle>
            <a:lvl1pPr marL="280988" indent="-223838">
              <a:lnSpc>
                <a:spcPct val="95000"/>
              </a:lnSpc>
              <a:spcBef>
                <a:spcPts val="1110"/>
              </a:spcBef>
              <a:buClr>
                <a:schemeClr val="tx2"/>
              </a:buClr>
              <a:buSzPct val="80000"/>
              <a:buFont typeface="Wingdings" panose="05000000000000000000" pitchFamily="2" charset="2"/>
              <a:buChar char="§"/>
              <a:defRPr sz="1600" b="0" i="0">
                <a:solidFill>
                  <a:schemeClr val="tx2"/>
                </a:solidFill>
                <a:latin typeface="+mn-lt"/>
                <a:cs typeface="CiscoSans ExtraLight"/>
              </a:defRPr>
            </a:lvl1pPr>
            <a:lvl2pPr marL="508000" indent="-215900">
              <a:lnSpc>
                <a:spcPct val="95000"/>
              </a:lnSpc>
              <a:spcBef>
                <a:spcPts val="450"/>
              </a:spcBef>
              <a:buClr>
                <a:schemeClr val="tx2"/>
              </a:buClr>
              <a:buSzPct val="80000"/>
              <a:buFont typeface="Wingdings" panose="05000000000000000000" pitchFamily="2" charset="2"/>
              <a:buChar char="§"/>
              <a:defRPr sz="1400" b="0" i="0">
                <a:solidFill>
                  <a:schemeClr val="tx2"/>
                </a:solidFill>
                <a:latin typeface="+mn-lt"/>
                <a:cs typeface="CiscoSans ExtraLight"/>
              </a:defRPr>
            </a:lvl2pPr>
            <a:lvl3pPr marL="747713" indent="-171450">
              <a:buClr>
                <a:schemeClr val="tx2"/>
              </a:buClr>
              <a:buSzPct val="80000"/>
              <a:buFont typeface="Wingdings" panose="05000000000000000000" pitchFamily="2" charset="2"/>
              <a:buChar char="§"/>
              <a:defRPr sz="1200" b="0" i="0">
                <a:solidFill>
                  <a:schemeClr val="tx2"/>
                </a:solidFill>
                <a:latin typeface="+mn-lt"/>
                <a:cs typeface="CiscoSans ExtraLight"/>
              </a:defRPr>
            </a:lvl3pPr>
            <a:lvl4pPr marL="911225" indent="-171450">
              <a:buClr>
                <a:schemeClr val="tx2"/>
              </a:buClr>
              <a:buSzPct val="80000"/>
              <a:buFont typeface="Wingdings" panose="05000000000000000000" pitchFamily="2" charset="2"/>
              <a:buChar char="§"/>
              <a:defRPr sz="1100" b="0" i="0">
                <a:solidFill>
                  <a:schemeClr val="tx2"/>
                </a:solidFill>
                <a:latin typeface="+mn-lt"/>
                <a:cs typeface="CiscoSans ExtraLight"/>
              </a:defRPr>
            </a:lvl4pPr>
            <a:lvl5pPr marL="1082675" indent="-168275">
              <a:buClr>
                <a:schemeClr val="tx2"/>
              </a:buClr>
              <a:buSzPct val="80000"/>
              <a:buFont typeface="Wingdings" panose="05000000000000000000" pitchFamily="2" charset="2"/>
              <a:buChar char="§"/>
              <a:defRPr sz="1050" b="0" i="0">
                <a:solidFill>
                  <a:schemeClr val="tx2"/>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ctrTitle" hasCustomPrompt="1"/>
          </p:nvPr>
        </p:nvSpPr>
        <p:spPr>
          <a:xfrm>
            <a:off x="259742" y="404085"/>
            <a:ext cx="8659976" cy="971709"/>
          </a:xfrm>
          <a:prstGeom prst="rect">
            <a:avLst/>
          </a:prstGeom>
        </p:spPr>
        <p:txBody>
          <a:bodyPr anchor="t" anchorCtr="0">
            <a:noAutofit/>
          </a:bodyPr>
          <a:lstStyle>
            <a:lvl1pPr algn="l">
              <a:lnSpc>
                <a:spcPct val="90000"/>
              </a:lnSpc>
              <a:defRPr sz="2500" b="0" i="0" spc="0" baseline="0">
                <a:solidFill>
                  <a:srgbClr val="00A2BF"/>
                </a:solidFill>
                <a:latin typeface="+mj-lt"/>
                <a:cs typeface="CiscoSans Thin"/>
              </a:defRPr>
            </a:lvl1pPr>
          </a:lstStyle>
          <a:p>
            <a:r>
              <a:rPr lang="en-US" dirty="0"/>
              <a:t>Bullet Title Goes Here</a:t>
            </a:r>
          </a:p>
        </p:txBody>
      </p:sp>
      <p:sp>
        <p:nvSpPr>
          <p:cNvPr id="5" name="Rectangle 5"/>
          <p:cNvSpPr>
            <a:spLocks noGrp="1" noChangeArrowheads="1"/>
          </p:cNvSpPr>
          <p:nvPr>
            <p:ph type="ftr" sz="quarter" idx="11"/>
          </p:nvPr>
        </p:nvSpPr>
        <p:spPr>
          <a:xfrm>
            <a:off x="6719708" y="6475413"/>
            <a:ext cx="1824217" cy="184666"/>
          </a:xfrm>
          <a:ln/>
        </p:spPr>
        <p:txBody>
          <a:bodyPr/>
          <a:lstStyle>
            <a:lvl1pPr>
              <a:defRPr/>
            </a:lvl1pPr>
          </a:lstStyle>
          <a:p>
            <a:pPr>
              <a:defRPr/>
            </a:pPr>
            <a:r>
              <a:rPr lang="en-US" dirty="0"/>
              <a:t>Matthew Fischer (Broadcom)</a:t>
            </a:r>
          </a:p>
        </p:txBody>
      </p:sp>
      <p:sp>
        <p:nvSpPr>
          <p:cNvPr id="2" name="Rectangle 6">
            <a:extLst>
              <a:ext uri="{FF2B5EF4-FFF2-40B4-BE49-F238E27FC236}">
                <a16:creationId xmlns:a16="http://schemas.microsoft.com/office/drawing/2014/main" id="{2BC6B6CD-F52E-E6C4-740B-187AE03CAF77}"/>
              </a:ext>
            </a:extLst>
          </p:cNvPr>
          <p:cNvSpPr>
            <a:spLocks noGrp="1" noChangeArrowheads="1"/>
          </p:cNvSpPr>
          <p:nvPr>
            <p:ph type="sldNum" sz="quarter" idx="12"/>
          </p:nvPr>
        </p:nvSpPr>
        <p:spPr>
          <a:xfrm>
            <a:off x="4344988" y="6475413"/>
            <a:ext cx="530225" cy="182562"/>
          </a:xfrm>
          <a:ln/>
        </p:spPr>
        <p:txBody>
          <a:bodyPr/>
          <a:lstStyle>
            <a:lvl1pPr>
              <a:defRPr/>
            </a:lvl1pPr>
          </a:lstStyle>
          <a:p>
            <a:pPr>
              <a:defRPr/>
            </a:pPr>
            <a:r>
              <a:rPr lang="en-US"/>
              <a:t>Slide </a:t>
            </a:r>
            <a:fld id="{C1789BC7-C074-42CC-ADF8-5107DF6BD1C1}" type="slidenum">
              <a:rPr lang="en-US"/>
              <a:pPr>
                <a:defRPr/>
              </a:pPr>
              <a:t>‹#›</a:t>
            </a:fld>
            <a:endParaRPr lang="en-US"/>
          </a:p>
        </p:txBody>
      </p:sp>
    </p:spTree>
    <p:extLst>
      <p:ext uri="{BB962C8B-B14F-4D97-AF65-F5344CB8AC3E}">
        <p14:creationId xmlns:p14="http://schemas.microsoft.com/office/powerpoint/2010/main" val="3221615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xfrm>
            <a:off x="696913" y="332601"/>
            <a:ext cx="968214" cy="276999"/>
          </a:xfrm>
          <a:ln/>
        </p:spPr>
        <p:txBody>
          <a:bodyPr/>
          <a:lstStyle>
            <a:lvl1pPr>
              <a:defRPr/>
            </a:lvl1pPr>
          </a:lstStyle>
          <a:p>
            <a:pPr>
              <a:defRPr/>
            </a:pPr>
            <a:r>
              <a:rPr lang="en-US" dirty="0"/>
              <a:t>May 2020</a:t>
            </a: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Matthew Fischer (Broadcom)</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C1789BC7-C074-42CC-ADF8-5107DF6BD1C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dirty="0"/>
              <a:t>May 2020</a:t>
            </a: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Matthew Fischer (Broadcom)</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F652A146-6F07-41EF-8958-F5CF356A0B7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a:t>May 2020</a:t>
            </a: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Matthew Fischer (Broadcom)</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9B3AFDE4-E638-42C0-A68B-50C601C7C88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dirty="0"/>
              <a:t>May 2020</a:t>
            </a:r>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a:t>Matthew Fischer (Broadcom)</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47F62F27-0EC7-4D1C-8A98-B521A5C1B64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dirty="0"/>
              <a:t>May 2020</a:t>
            </a:r>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a:t>Matthew Fischer (Broadcom)</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C69D9E18-8FC9-4D6F-9D47-7F236DA35C3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dirty="0"/>
              <a:t>May 2020</a:t>
            </a:r>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a:t>Matthew Fischer (Broadcom)</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4A8CB34A-F2D3-4F3B-AD27-33B98B268C8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a:t>May 2020</a:t>
            </a: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Matthew Fischer (Broadcom)</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6842823D-4EFD-4122-8A9F-C6D9274A89D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a:t>May 2020</a:t>
            </a: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Matthew Fischer (Broadcom)</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41079F9C-5C87-45BF-8450-007BCEAE6FD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8" name="Rectangle 4"/>
          <p:cNvSpPr>
            <a:spLocks noGrp="1" noChangeArrowheads="1"/>
          </p:cNvSpPr>
          <p:nvPr>
            <p:ph type="dt" sz="half" idx="2"/>
          </p:nvPr>
        </p:nvSpPr>
        <p:spPr bwMode="auto">
          <a:xfrm>
            <a:off x="696913" y="332601"/>
            <a:ext cx="968214"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hangingPunct="0">
              <a:defRPr sz="1800" b="1">
                <a:cs typeface="+mn-cs"/>
              </a:defRPr>
            </a:lvl1pPr>
          </a:lstStyle>
          <a:p>
            <a:pPr>
              <a:defRPr/>
            </a:pPr>
            <a:r>
              <a:rPr lang="en-US" dirty="0"/>
              <a:t>May 2021</a:t>
            </a:r>
          </a:p>
        </p:txBody>
      </p:sp>
      <p:sp>
        <p:nvSpPr>
          <p:cNvPr id="1029" name="Rectangle 5"/>
          <p:cNvSpPr>
            <a:spLocks noGrp="1" noChangeArrowheads="1"/>
          </p:cNvSpPr>
          <p:nvPr>
            <p:ph type="ftr" sz="quarter" idx="3"/>
          </p:nvPr>
        </p:nvSpPr>
        <p:spPr bwMode="auto">
          <a:xfrm>
            <a:off x="6727722" y="6475413"/>
            <a:ext cx="18162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cs typeface="+mn-cs"/>
              </a:defRPr>
            </a:lvl1pPr>
          </a:lstStyle>
          <a:p>
            <a:pPr>
              <a:defRPr/>
            </a:pPr>
            <a:r>
              <a:rPr lang="en-US" dirty="0"/>
              <a:t>Thomas </a:t>
            </a:r>
            <a:r>
              <a:rPr lang="en-US" dirty="0" err="1"/>
              <a:t>Derham</a:t>
            </a:r>
            <a:r>
              <a:rPr lang="en-US" dirty="0"/>
              <a:t> (Broadcom)</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cs typeface="Arial" pitchFamily="34" charset="0"/>
              </a:defRPr>
            </a:lvl1pPr>
          </a:lstStyle>
          <a:p>
            <a:pPr>
              <a:defRPr/>
            </a:pPr>
            <a:r>
              <a:rPr lang="en-US"/>
              <a:t>Slide </a:t>
            </a:r>
            <a:fld id="{7614916F-BBEF-4684-B6F5-1E636F42BA02}" type="slidenum">
              <a:rPr lang="en-US"/>
              <a:pPr>
                <a:defRPr/>
              </a:pPr>
              <a:t>‹#›</a:t>
            </a:fld>
            <a:endParaRPr lang="en-US"/>
          </a:p>
        </p:txBody>
      </p:sp>
      <p:sp>
        <p:nvSpPr>
          <p:cNvPr id="1031" name="Rectangle 7"/>
          <p:cNvSpPr>
            <a:spLocks noChangeArrowheads="1"/>
          </p:cNvSpPr>
          <p:nvPr/>
        </p:nvSpPr>
        <p:spPr bwMode="auto">
          <a:xfrm>
            <a:off x="5162485" y="332601"/>
            <a:ext cx="3283015" cy="276999"/>
          </a:xfrm>
          <a:prstGeom prst="rect">
            <a:avLst/>
          </a:prstGeom>
          <a:noFill/>
          <a:ln w="9525">
            <a:noFill/>
            <a:miter lim="800000"/>
            <a:headEnd/>
            <a:tailEnd/>
          </a:ln>
          <a:effectLst/>
        </p:spPr>
        <p:txBody>
          <a:bodyPr wrap="none" lIns="0" tIns="0" rIns="0" bIns="0" anchor="b">
            <a:spAutoFit/>
          </a:bodyPr>
          <a:lstStyle/>
          <a:p>
            <a:pPr marL="457200" lvl="4" algn="r" eaLnBrk="0" hangingPunct="0">
              <a:defRPr/>
            </a:pPr>
            <a:r>
              <a:rPr lang="en-US" sz="1800" b="1" dirty="0">
                <a:cs typeface="+mn-cs"/>
              </a:rPr>
              <a:t>doc.: IEEE 802.11-24/0679r3</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wrap="none" lIns="0" tIns="0" rIns="0" bIns="0">
            <a:spAutoFit/>
          </a:bodyPr>
          <a:lstStyle/>
          <a:p>
            <a:pPr eaLnBrk="0" hangingPunct="0">
              <a:defRPr/>
            </a:pPr>
            <a:r>
              <a:rPr lang="en-US" dirty="0">
                <a:cs typeface="+mn-cs"/>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dirty="0">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Times New Roman" pitchFamily="18" charset="0"/>
        </a:defRPr>
      </a:lvl2pPr>
      <a:lvl3pPr algn="ctr" rtl="0" eaLnBrk="1" fontAlgn="base" hangingPunct="1">
        <a:spcBef>
          <a:spcPct val="0"/>
        </a:spcBef>
        <a:spcAft>
          <a:spcPct val="0"/>
        </a:spcAft>
        <a:defRPr sz="3200" b="1">
          <a:solidFill>
            <a:schemeClr val="tx2"/>
          </a:solidFill>
          <a:latin typeface="Times New Roman" pitchFamily="18" charset="0"/>
        </a:defRPr>
      </a:lvl3pPr>
      <a:lvl4pPr algn="ctr" rtl="0" eaLnBrk="1" fontAlgn="base" hangingPunct="1">
        <a:spcBef>
          <a:spcPct val="0"/>
        </a:spcBef>
        <a:spcAft>
          <a:spcPct val="0"/>
        </a:spcAft>
        <a:defRPr sz="3200" b="1">
          <a:solidFill>
            <a:schemeClr val="tx2"/>
          </a:solidFill>
          <a:latin typeface="Times New Roman" pitchFamily="18" charset="0"/>
        </a:defRPr>
      </a:lvl4pPr>
      <a:lvl5pPr algn="ctr" rtl="0" eaLnBrk="1" fontAlgn="base" hangingPunct="1">
        <a:spcBef>
          <a:spcPct val="0"/>
        </a:spcBef>
        <a:spcAft>
          <a:spcPct val="0"/>
        </a:spcAft>
        <a:defRPr sz="3200" b="1">
          <a:solidFill>
            <a:schemeClr val="tx2"/>
          </a:solidFill>
          <a:latin typeface="Times New Roman" pitchFamily="18" charset="0"/>
        </a:defRPr>
      </a:lvl5pPr>
      <a:lvl6pPr marL="457200" algn="ctr" rtl="0" eaLnBrk="1" fontAlgn="base" hangingPunct="1">
        <a:spcBef>
          <a:spcPct val="0"/>
        </a:spcBef>
        <a:spcAft>
          <a:spcPct val="0"/>
        </a:spcAft>
        <a:defRPr sz="3200" b="1">
          <a:solidFill>
            <a:schemeClr val="tx2"/>
          </a:solidFill>
          <a:latin typeface="Times New Roman" pitchFamily="18" charset="0"/>
        </a:defRPr>
      </a:lvl6pPr>
      <a:lvl7pPr marL="914400" algn="ctr" rtl="0" eaLnBrk="1" fontAlgn="base" hangingPunct="1">
        <a:spcBef>
          <a:spcPct val="0"/>
        </a:spcBef>
        <a:spcAft>
          <a:spcPct val="0"/>
        </a:spcAft>
        <a:defRPr sz="3200" b="1">
          <a:solidFill>
            <a:schemeClr val="tx2"/>
          </a:solidFill>
          <a:latin typeface="Times New Roman" pitchFamily="18" charset="0"/>
        </a:defRPr>
      </a:lvl7pPr>
      <a:lvl8pPr marL="1371600" algn="ctr" rtl="0" eaLnBrk="1" fontAlgn="base" hangingPunct="1">
        <a:spcBef>
          <a:spcPct val="0"/>
        </a:spcBef>
        <a:spcAft>
          <a:spcPct val="0"/>
        </a:spcAft>
        <a:defRPr sz="3200" b="1">
          <a:solidFill>
            <a:schemeClr val="tx2"/>
          </a:solidFill>
          <a:latin typeface="Times New Roman" pitchFamily="18" charset="0"/>
        </a:defRPr>
      </a:lvl8pPr>
      <a:lvl9pPr marL="1828800" algn="ctr" rtl="0" eaLnBrk="1" fontAlgn="base" hangingPunct="1">
        <a:spcBef>
          <a:spcPct val="0"/>
        </a:spcBef>
        <a:spcAft>
          <a:spcPct val="0"/>
        </a:spcAft>
        <a:defRPr sz="3200" b="1">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1.fi/cgit/hostap/lo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2" Type="http://schemas.openxmlformats.org/officeDocument/2006/relationships/hyperlink" Target="https://people.inf.ethz.ch/rsasse/pub/5G-handover-WISEC21.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Date Placeholder 3"/>
          <p:cNvSpPr>
            <a:spLocks noGrp="1"/>
          </p:cNvSpPr>
          <p:nvPr>
            <p:ph type="dt" sz="quarter" idx="10"/>
          </p:nvPr>
        </p:nvSpPr>
        <p:spPr>
          <a:xfrm>
            <a:off x="696913" y="332601"/>
            <a:ext cx="968214" cy="276999"/>
          </a:xfrm>
        </p:spPr>
        <p:txBody>
          <a:bodyPr/>
          <a:lstStyle/>
          <a:p>
            <a:pPr>
              <a:defRPr/>
            </a:pPr>
            <a:r>
              <a:rPr lang="en-US" dirty="0"/>
              <a:t>May 2024</a:t>
            </a:r>
          </a:p>
        </p:txBody>
      </p:sp>
      <p:sp>
        <p:nvSpPr>
          <p:cNvPr id="1028" name="Footer Placeholder 4"/>
          <p:cNvSpPr>
            <a:spLocks noGrp="1"/>
          </p:cNvSpPr>
          <p:nvPr>
            <p:ph type="ftr" sz="quarter" idx="11"/>
          </p:nvPr>
        </p:nvSpPr>
        <p:spPr>
          <a:xfrm>
            <a:off x="6689250" y="6475413"/>
            <a:ext cx="1854675" cy="184666"/>
          </a:xfrm>
        </p:spPr>
        <p:txBody>
          <a:bodyPr/>
          <a:lstStyle/>
          <a:p>
            <a:pPr>
              <a:defRPr/>
            </a:pPr>
            <a:r>
              <a:rPr lang="en-US" dirty="0"/>
              <a:t>Thomas </a:t>
            </a:r>
            <a:r>
              <a:rPr lang="en-US" dirty="0" err="1"/>
              <a:t>Derham</a:t>
            </a:r>
            <a:r>
              <a:rPr lang="en-US" dirty="0"/>
              <a:t> (Broadcom)</a:t>
            </a:r>
          </a:p>
        </p:txBody>
      </p:sp>
      <p:sp>
        <p:nvSpPr>
          <p:cNvPr id="1029" name="Rectangle 2"/>
          <p:cNvSpPr>
            <a:spLocks noGrp="1" noChangeArrowheads="1"/>
          </p:cNvSpPr>
          <p:nvPr>
            <p:ph type="title"/>
          </p:nvPr>
        </p:nvSpPr>
        <p:spPr>
          <a:xfrm>
            <a:off x="381000" y="685800"/>
            <a:ext cx="8305800" cy="1066800"/>
          </a:xfrm>
        </p:spPr>
        <p:txBody>
          <a:bodyPr/>
          <a:lstStyle/>
          <a:p>
            <a:r>
              <a:rPr lang="en-US" altLang="zh-CN" dirty="0"/>
              <a:t>Thoughts on functionality and security architecture for UHR seamless roaming</a:t>
            </a:r>
            <a:endParaRPr lang="en-US" dirty="0"/>
          </a:p>
        </p:txBody>
      </p:sp>
      <p:sp>
        <p:nvSpPr>
          <p:cNvPr id="1030" name="Rectangle 6"/>
          <p:cNvSpPr>
            <a:spLocks noGrp="1" noChangeArrowheads="1"/>
          </p:cNvSpPr>
          <p:nvPr>
            <p:ph type="body" idx="1"/>
          </p:nvPr>
        </p:nvSpPr>
        <p:spPr>
          <a:xfrm>
            <a:off x="685800" y="1752600"/>
            <a:ext cx="7772400" cy="381000"/>
          </a:xfrm>
        </p:spPr>
        <p:txBody>
          <a:bodyPr/>
          <a:lstStyle/>
          <a:p>
            <a:pPr algn="ctr">
              <a:buFontTx/>
              <a:buNone/>
            </a:pPr>
            <a:r>
              <a:rPr lang="en-US" sz="2000" dirty="0"/>
              <a:t>Date:</a:t>
            </a:r>
            <a:r>
              <a:rPr lang="en-US" sz="2000" b="0" dirty="0"/>
              <a:t> 2024-05-10</a:t>
            </a:r>
          </a:p>
        </p:txBody>
      </p:sp>
      <p:sp>
        <p:nvSpPr>
          <p:cNvPr id="1031" name="Rectangle 12"/>
          <p:cNvSpPr>
            <a:spLocks noChangeArrowheads="1"/>
          </p:cNvSpPr>
          <p:nvPr/>
        </p:nvSpPr>
        <p:spPr bwMode="auto">
          <a:xfrm>
            <a:off x="533400" y="2133600"/>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b="1" dirty="0"/>
              <a:t>Authors:</a:t>
            </a:r>
            <a:endParaRPr lang="en-US" sz="2000" dirty="0"/>
          </a:p>
        </p:txBody>
      </p:sp>
      <p:sp>
        <p:nvSpPr>
          <p:cNvPr id="3" name="Slide Number Placeholder 2"/>
          <p:cNvSpPr>
            <a:spLocks noGrp="1"/>
          </p:cNvSpPr>
          <p:nvPr>
            <p:ph type="sldNum" sz="quarter" idx="12"/>
          </p:nvPr>
        </p:nvSpPr>
        <p:spPr/>
        <p:txBody>
          <a:bodyPr/>
          <a:lstStyle/>
          <a:p>
            <a:pPr>
              <a:defRPr/>
            </a:pPr>
            <a:r>
              <a:rPr lang="en-US"/>
              <a:t>Slide </a:t>
            </a:r>
            <a:fld id="{C1789BC7-C074-42CC-ADF8-5107DF6BD1C1}" type="slidenum">
              <a:rPr lang="en-US" smtClean="0"/>
              <a:pPr>
                <a:defRPr/>
              </a:pPr>
              <a:t>1</a:t>
            </a:fld>
            <a:endParaRPr lang="en-US"/>
          </a:p>
        </p:txBody>
      </p:sp>
      <p:graphicFrame>
        <p:nvGraphicFramePr>
          <p:cNvPr id="8" name="Table 7">
            <a:extLst>
              <a:ext uri="{FF2B5EF4-FFF2-40B4-BE49-F238E27FC236}">
                <a16:creationId xmlns:a16="http://schemas.microsoft.com/office/drawing/2014/main" id="{1EEAD0EE-0DFD-4F81-B0C3-618EF9CBFB8C}"/>
              </a:ext>
            </a:extLst>
          </p:cNvPr>
          <p:cNvGraphicFramePr>
            <a:graphicFrameLocks noGrp="1"/>
          </p:cNvGraphicFramePr>
          <p:nvPr>
            <p:extLst>
              <p:ext uri="{D42A27DB-BD31-4B8C-83A1-F6EECF244321}">
                <p14:modId xmlns:p14="http://schemas.microsoft.com/office/powerpoint/2010/main" val="476446696"/>
              </p:ext>
            </p:extLst>
          </p:nvPr>
        </p:nvGraphicFramePr>
        <p:xfrm>
          <a:off x="228598" y="2998720"/>
          <a:ext cx="8763001" cy="2941195"/>
        </p:xfrm>
        <a:graphic>
          <a:graphicData uri="http://schemas.openxmlformats.org/drawingml/2006/table">
            <a:tbl>
              <a:tblPr firstRow="1" bandRow="1">
                <a:tableStyleId>{21E4AEA4-8DFA-4A89-87EB-49C32662AFE0}</a:tableStyleId>
              </a:tblPr>
              <a:tblGrid>
                <a:gridCol w="2032602">
                  <a:extLst>
                    <a:ext uri="{9D8B030D-6E8A-4147-A177-3AD203B41FA5}">
                      <a16:colId xmlns:a16="http://schemas.microsoft.com/office/drawing/2014/main" val="20000"/>
                    </a:ext>
                  </a:extLst>
                </a:gridCol>
                <a:gridCol w="1015400">
                  <a:extLst>
                    <a:ext uri="{9D8B030D-6E8A-4147-A177-3AD203B41FA5}">
                      <a16:colId xmlns:a16="http://schemas.microsoft.com/office/drawing/2014/main" val="20001"/>
                    </a:ext>
                  </a:extLst>
                </a:gridCol>
                <a:gridCol w="2282071">
                  <a:extLst>
                    <a:ext uri="{9D8B030D-6E8A-4147-A177-3AD203B41FA5}">
                      <a16:colId xmlns:a16="http://schemas.microsoft.com/office/drawing/2014/main" val="20002"/>
                    </a:ext>
                  </a:extLst>
                </a:gridCol>
                <a:gridCol w="813062">
                  <a:extLst>
                    <a:ext uri="{9D8B030D-6E8A-4147-A177-3AD203B41FA5}">
                      <a16:colId xmlns:a16="http://schemas.microsoft.com/office/drawing/2014/main" val="20003"/>
                    </a:ext>
                  </a:extLst>
                </a:gridCol>
                <a:gridCol w="2619866">
                  <a:extLst>
                    <a:ext uri="{9D8B030D-6E8A-4147-A177-3AD203B41FA5}">
                      <a16:colId xmlns:a16="http://schemas.microsoft.com/office/drawing/2014/main" val="20004"/>
                    </a:ext>
                  </a:extLst>
                </a:gridCol>
              </a:tblGrid>
              <a:tr h="444563">
                <a:tc>
                  <a:txBody>
                    <a:bodyPr/>
                    <a:lstStyle/>
                    <a:p>
                      <a:pPr algn="ctr"/>
                      <a:r>
                        <a:rPr lang="en-US" sz="1200" dirty="0">
                          <a:solidFill>
                            <a:schemeClr val="tx1"/>
                          </a:solidFill>
                        </a:rPr>
                        <a:t>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Affiliations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Address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Phone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Email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30200">
                <a:tc>
                  <a:txBody>
                    <a:bodyPr/>
                    <a:lstStyle/>
                    <a:p>
                      <a:pPr algn="ctr"/>
                      <a:r>
                        <a:rPr lang="en-US" sz="1400" dirty="0"/>
                        <a:t>Thomas </a:t>
                      </a:r>
                      <a:r>
                        <a:rPr lang="en-US" sz="1400" dirty="0" err="1"/>
                        <a:t>Derham</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Broadcom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endParaRPr lang="en-US" sz="14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endParaRPr lang="en-US" sz="14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err="1"/>
                        <a:t>thomas.derham@broadcom.com</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37632">
                <a:tc>
                  <a:txBody>
                    <a:bodyPr/>
                    <a:lstStyle/>
                    <a:p>
                      <a:pPr algn="ctr"/>
                      <a:r>
                        <a:rPr lang="en-US" sz="1400" dirty="0"/>
                        <a:t>Nehru Bhandaru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835924"/>
                  </a:ext>
                </a:extLst>
              </a:tr>
              <a:tr h="1998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Manoj R Kamath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998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Sindhu Verma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9985763"/>
                  </a:ext>
                </a:extLst>
              </a:tr>
              <a:tr h="1998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err="1"/>
                        <a:t>Shubhodeep</a:t>
                      </a:r>
                      <a:r>
                        <a:rPr lang="en-US" sz="1400" dirty="0"/>
                        <a:t> Adhikari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6566751"/>
                  </a:ext>
                </a:extLst>
              </a:tr>
              <a:tr h="1998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Matthew Fischer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3104661"/>
                  </a:ext>
                </a:extLst>
              </a:tr>
              <a:tr h="1998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Brian Petry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004905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10</a:t>
            </a:fld>
            <a:endParaRPr lang="en-US"/>
          </a:p>
        </p:txBody>
      </p:sp>
      <p:sp>
        <p:nvSpPr>
          <p:cNvPr id="90" name="Content Placeholder 2">
            <a:extLst>
              <a:ext uri="{FF2B5EF4-FFF2-40B4-BE49-F238E27FC236}">
                <a16:creationId xmlns:a16="http://schemas.microsoft.com/office/drawing/2014/main" id="{029DABAC-0416-5343-0F56-191CB84ABDA5}"/>
              </a:ext>
            </a:extLst>
          </p:cNvPr>
          <p:cNvSpPr>
            <a:spLocks noGrp="1"/>
          </p:cNvSpPr>
          <p:nvPr>
            <p:ph idx="1"/>
          </p:nvPr>
        </p:nvSpPr>
        <p:spPr>
          <a:xfrm>
            <a:off x="265213" y="4447908"/>
            <a:ext cx="8534400" cy="1243342"/>
          </a:xfrm>
        </p:spPr>
        <p:txBody>
          <a:bodyPr/>
          <a:lstStyle/>
          <a:p>
            <a:endParaRPr lang="en-US" sz="1800" b="0" dirty="0"/>
          </a:p>
          <a:p>
            <a:endParaRPr lang="en-US" sz="1800" b="0" dirty="0"/>
          </a:p>
        </p:txBody>
      </p:sp>
      <p:sp>
        <p:nvSpPr>
          <p:cNvPr id="42" name="Content Placeholder 2">
            <a:extLst>
              <a:ext uri="{FF2B5EF4-FFF2-40B4-BE49-F238E27FC236}">
                <a16:creationId xmlns:a16="http://schemas.microsoft.com/office/drawing/2014/main" id="{5D26B39D-870B-D1FA-BDB3-4B9FD54C3002}"/>
              </a:ext>
            </a:extLst>
          </p:cNvPr>
          <p:cNvSpPr txBox="1">
            <a:spLocks/>
          </p:cNvSpPr>
          <p:nvPr/>
        </p:nvSpPr>
        <p:spPr bwMode="auto">
          <a:xfrm>
            <a:off x="0" y="1166750"/>
            <a:ext cx="9144000" cy="3106094"/>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457200" lvl="1" indent="0">
              <a:buNone/>
            </a:pPr>
            <a:endParaRPr lang="en-US" sz="1800" kern="0" dirty="0"/>
          </a:p>
          <a:p>
            <a:r>
              <a:rPr lang="en-US" sz="1600" b="0" kern="0" dirty="0"/>
              <a:t>Post-roam retrieval of already-buffered DL data from (previously) Serving AP MLD to non-AP MLD has been proposed to enable zero-packet loss on roam, with relatively simple network implementation</a:t>
            </a:r>
          </a:p>
          <a:p>
            <a:r>
              <a:rPr lang="en-US" sz="1600" b="0" kern="0" dirty="0"/>
              <a:t>Design should include:</a:t>
            </a:r>
          </a:p>
          <a:p>
            <a:pPr lvl="1"/>
            <a:r>
              <a:rPr lang="en-US" sz="1400" kern="0" dirty="0"/>
              <a:t>Signaling within roam exchanges to indicate buffer state at Serving AP MLD (i.e. whether buffered data exists)</a:t>
            </a:r>
          </a:p>
          <a:p>
            <a:pPr lvl="1"/>
            <a:r>
              <a:rPr lang="en-US" sz="1400" kern="0" dirty="0"/>
              <a:t>Signaling of remaining buffer state during data delivery (e.g. so non-AP MLD knows when it has received all data)</a:t>
            </a:r>
          </a:p>
          <a:p>
            <a:pPr lvl="1"/>
            <a:r>
              <a:rPr lang="en-US" sz="1400" kern="0" dirty="0"/>
              <a:t>Definition of which class 3 frames that can be transmitted in this state: DL Data (unicast only?), BA, </a:t>
            </a:r>
            <a:r>
              <a:rPr lang="en-US" sz="1400" kern="0" dirty="0" err="1"/>
              <a:t>mgmt</a:t>
            </a:r>
            <a:r>
              <a:rPr lang="en-US" sz="1400" kern="0" dirty="0"/>
              <a:t>?</a:t>
            </a:r>
          </a:p>
          <a:p>
            <a:pPr lvl="1"/>
            <a:r>
              <a:rPr lang="en-US" sz="1400" kern="0" dirty="0"/>
              <a:t>Security design – assume buffered data is sent using existing PTK and PN space with Serving AP MLD</a:t>
            </a:r>
          </a:p>
          <a:p>
            <a:pPr lvl="1"/>
            <a:r>
              <a:rPr lang="en-US" sz="1400" kern="0" dirty="0"/>
              <a:t>Consider frame exchanges to assist concurrent operation by multi-radio non-AP MLDs</a:t>
            </a:r>
            <a:endParaRPr lang="en-US" kern="0" dirty="0"/>
          </a:p>
          <a:p>
            <a:pPr lvl="2"/>
            <a:r>
              <a:rPr lang="en-US" kern="0" dirty="0"/>
              <a:t>Note: The affiliated APs of Serving and Target are not part of the same AP MLD; therefore MLO features (e.g. STR, </a:t>
            </a:r>
            <a:r>
              <a:rPr lang="en-US" kern="0" dirty="0" err="1"/>
              <a:t>eMLSR</a:t>
            </a:r>
            <a:r>
              <a:rPr lang="en-US" kern="0" dirty="0"/>
              <a:t>,</a:t>
            </a:r>
            <a:br>
              <a:rPr lang="en-US" kern="0" dirty="0"/>
            </a:br>
            <a:r>
              <a:rPr lang="en-US" kern="0" dirty="0"/>
              <a:t>cross-link PM) cannot be used per-se across the two links</a:t>
            </a:r>
          </a:p>
          <a:p>
            <a:pPr lvl="1"/>
            <a:r>
              <a:rPr lang="en-US" sz="1400" kern="0" dirty="0"/>
              <a:t>Ability for non-AP MLD to choose whether to retrieve any or all of the buffered data for a given TID</a:t>
            </a:r>
          </a:p>
          <a:p>
            <a:pPr lvl="2"/>
            <a:r>
              <a:rPr lang="en-US" kern="0" dirty="0"/>
              <a:t>Buffered data retrieval implies some disruption to data path with Target AP MLD, especially when on different channels</a:t>
            </a:r>
          </a:p>
          <a:p>
            <a:pPr lvl="2"/>
            <a:r>
              <a:rPr lang="en-US" kern="0" dirty="0"/>
              <a:t>For some flows. zero-packet loss (especially where in-order delivery is enforced) might be undesirable, e.g. “stale” packets</a:t>
            </a:r>
            <a:endParaRPr lang="en-US" sz="1600" kern="0" dirty="0"/>
          </a:p>
          <a:p>
            <a:pPr lvl="2"/>
            <a:r>
              <a:rPr lang="en-US" kern="0" dirty="0"/>
              <a:t>More generally, allow per-TID negotiation of out-of-order delivery (minimize latency if higher layers can support)  – see Annex</a:t>
            </a:r>
          </a:p>
          <a:p>
            <a:pPr lvl="2"/>
            <a:r>
              <a:rPr lang="en-US" kern="0" dirty="0"/>
              <a:t>AP MLD should not attempt to send buffered data if the non-AP MLD indicates it will not collect it</a:t>
            </a:r>
          </a:p>
          <a:p>
            <a:pPr lvl="2"/>
            <a:endParaRPr lang="en-US" sz="500" b="0" kern="0" dirty="0"/>
          </a:p>
          <a:p>
            <a:r>
              <a:rPr lang="en-US" sz="1600" b="0" kern="0" dirty="0"/>
              <a:t>An alternative is for the already-buffered DL data to be transferred over DS to the target AP MLD, for delivery to the non-AP MLD</a:t>
            </a:r>
          </a:p>
          <a:p>
            <a:pPr lvl="1"/>
            <a:r>
              <a:rPr lang="en-US" sz="1200" kern="0" dirty="0"/>
              <a:t>P</a:t>
            </a:r>
            <a:r>
              <a:rPr lang="en-US" sz="1200" b="0" kern="0" dirty="0"/>
              <a:t>robably deployment would be limited to certain managed network architectures</a:t>
            </a:r>
          </a:p>
          <a:p>
            <a:pPr lvl="1"/>
            <a:r>
              <a:rPr lang="en-US" sz="1200" kern="0" dirty="0"/>
              <a:t>It can generally be achieved as vendor implementation (see Annex slide); minimal formal support in the standard may be convenient</a:t>
            </a:r>
          </a:p>
          <a:p>
            <a:pPr lvl="2"/>
            <a:r>
              <a:rPr lang="en-US" sz="1000" b="0" kern="0" dirty="0"/>
              <a:t>Assume transfer of data between AP MLDs (ove</a:t>
            </a:r>
            <a:r>
              <a:rPr lang="en-US" sz="1000" kern="0" dirty="0"/>
              <a:t>r the DS) </a:t>
            </a:r>
            <a:r>
              <a:rPr lang="en-US" sz="1000" b="0" kern="0" dirty="0"/>
              <a:t>in the form of MSDUs</a:t>
            </a:r>
          </a:p>
          <a:p>
            <a:pPr marL="0" indent="0">
              <a:buNone/>
            </a:pPr>
            <a:endParaRPr lang="en-US" sz="1600" b="0" kern="0" dirty="0"/>
          </a:p>
          <a:p>
            <a:endParaRPr lang="en-US" sz="1600" b="0" kern="0" dirty="0"/>
          </a:p>
        </p:txBody>
      </p:sp>
      <p:sp>
        <p:nvSpPr>
          <p:cNvPr id="8" name="Title 1">
            <a:extLst>
              <a:ext uri="{FF2B5EF4-FFF2-40B4-BE49-F238E27FC236}">
                <a16:creationId xmlns:a16="http://schemas.microsoft.com/office/drawing/2014/main" id="{5DA8F560-E9A1-ACD8-A155-5CA826FEADC6}"/>
              </a:ext>
            </a:extLst>
          </p:cNvPr>
          <p:cNvSpPr>
            <a:spLocks noGrp="1"/>
          </p:cNvSpPr>
          <p:nvPr>
            <p:ph type="title"/>
          </p:nvPr>
        </p:nvSpPr>
        <p:spPr>
          <a:xfrm>
            <a:off x="-76200" y="457200"/>
            <a:ext cx="9372600" cy="1066800"/>
          </a:xfrm>
        </p:spPr>
        <p:txBody>
          <a:bodyPr/>
          <a:lstStyle/>
          <a:p>
            <a:r>
              <a:rPr lang="en-US" dirty="0"/>
              <a:t>Description of new capabilities</a:t>
            </a:r>
            <a:br>
              <a:rPr lang="en-US" dirty="0"/>
            </a:br>
            <a:r>
              <a:rPr lang="en-US" sz="2400" dirty="0"/>
              <a:t>Delivery of buffered DL data at (previously) Serving AP after roam</a:t>
            </a:r>
            <a:endParaRPr lang="en-US" u="sng" dirty="0"/>
          </a:p>
        </p:txBody>
      </p:sp>
    </p:spTree>
    <p:extLst>
      <p:ext uri="{BB962C8B-B14F-4D97-AF65-F5344CB8AC3E}">
        <p14:creationId xmlns:p14="http://schemas.microsoft.com/office/powerpoint/2010/main" val="1780889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11</a:t>
            </a:fld>
            <a:endParaRPr lang="en-US"/>
          </a:p>
        </p:txBody>
      </p:sp>
      <p:sp>
        <p:nvSpPr>
          <p:cNvPr id="9" name="Content Placeholder 2">
            <a:extLst>
              <a:ext uri="{FF2B5EF4-FFF2-40B4-BE49-F238E27FC236}">
                <a16:creationId xmlns:a16="http://schemas.microsoft.com/office/drawing/2014/main" id="{8F6E87B3-5DAF-7B45-882E-42CBF329C96D}"/>
              </a:ext>
            </a:extLst>
          </p:cNvPr>
          <p:cNvSpPr>
            <a:spLocks noGrp="1"/>
          </p:cNvSpPr>
          <p:nvPr>
            <p:ph idx="1"/>
          </p:nvPr>
        </p:nvSpPr>
        <p:spPr>
          <a:xfrm>
            <a:off x="203392" y="1524000"/>
            <a:ext cx="8940608" cy="4724400"/>
          </a:xfrm>
        </p:spPr>
        <p:txBody>
          <a:bodyPr/>
          <a:lstStyle/>
          <a:p>
            <a:r>
              <a:rPr lang="en-US" sz="1600" b="0" dirty="0"/>
              <a:t>It should be possible to negotiate what context is transferred on a roam (level of granularity TBD)</a:t>
            </a:r>
          </a:p>
          <a:p>
            <a:r>
              <a:rPr lang="en-US" sz="1600" b="0" dirty="0"/>
              <a:t>Block ACK</a:t>
            </a:r>
          </a:p>
          <a:p>
            <a:pPr lvl="1"/>
            <a:r>
              <a:rPr lang="en-US" sz="1400" dirty="0"/>
              <a:t>Experimental results (see later slides) indicate that ADDBA exchanges take a few </a:t>
            </a:r>
            <a:r>
              <a:rPr lang="en-US" sz="1400" dirty="0" err="1"/>
              <a:t>ms</a:t>
            </a:r>
            <a:r>
              <a:rPr lang="en-US" sz="1400" dirty="0"/>
              <a:t> to begin, and then take a few more </a:t>
            </a:r>
            <a:r>
              <a:rPr lang="en-US" sz="1400" dirty="0" err="1"/>
              <a:t>ms</a:t>
            </a:r>
            <a:r>
              <a:rPr lang="en-US" sz="1400" dirty="0"/>
              <a:t> to complete, and this is the dominant cause of outage in an optimized design</a:t>
            </a:r>
          </a:p>
          <a:p>
            <a:pPr lvl="2"/>
            <a:r>
              <a:rPr lang="en-US" sz="1200" dirty="0"/>
              <a:t>Data transfer does not start (or is inefficient) until ADDBA exchanges complete</a:t>
            </a:r>
          </a:p>
          <a:p>
            <a:pPr lvl="1"/>
            <a:r>
              <a:rPr lang="en-US" sz="1400" dirty="0"/>
              <a:t>Most gains can be achieved with simple exchange of semi-static parameters only (see next slides)</a:t>
            </a:r>
            <a:endParaRPr lang="en-US" sz="1600" b="0" dirty="0"/>
          </a:p>
          <a:p>
            <a:r>
              <a:rPr lang="en-US" sz="1600" b="0" dirty="0"/>
              <a:t>SCS</a:t>
            </a:r>
          </a:p>
          <a:p>
            <a:pPr lvl="1"/>
            <a:r>
              <a:rPr lang="en-US" sz="1400" dirty="0"/>
              <a:t>Disruption to QoS-sensitive flows might occur if there is a delay in re-establishing SCS state after roam</a:t>
            </a:r>
          </a:p>
          <a:p>
            <a:pPr lvl="1"/>
            <a:r>
              <a:rPr lang="en-US" sz="1400" dirty="0"/>
              <a:t>SCS parameters are generally semi-static so can be transferred over the DS with minimal downside</a:t>
            </a:r>
          </a:p>
          <a:p>
            <a:pPr lvl="2"/>
            <a:r>
              <a:rPr lang="en-US" sz="1200" dirty="0"/>
              <a:t>e.g. any changes to SCS agreements after a context exchange has been initiated would be lost</a:t>
            </a:r>
            <a:endParaRPr lang="en-US" sz="700" dirty="0"/>
          </a:p>
          <a:p>
            <a:r>
              <a:rPr lang="en-US" sz="1600" b="0" dirty="0"/>
              <a:t>MSCS</a:t>
            </a:r>
          </a:p>
          <a:p>
            <a:pPr lvl="1"/>
            <a:r>
              <a:rPr lang="en-US" sz="1400" dirty="0"/>
              <a:t>Similar considerations to SCS, but should allow current derived MSCS rules (IP tuple-&gt;UP) at Serving AP MLD to be transferred to Target AP MLD, in addition to the (semi-static) contents of MSCS Descriptor</a:t>
            </a:r>
          </a:p>
          <a:p>
            <a:pPr lvl="1"/>
            <a:endParaRPr lang="en-US" sz="500" dirty="0"/>
          </a:p>
          <a:p>
            <a:pPr marL="0" indent="0">
              <a:buNone/>
            </a:pPr>
            <a:r>
              <a:rPr lang="en-US" sz="1200" b="0" dirty="0"/>
              <a:t>Note: If other TID assignment policies exist (e.g. based on DPI), they should also be transferred to target AP MLD in a proprietary manner</a:t>
            </a:r>
          </a:p>
          <a:p>
            <a:pPr marL="0" indent="0">
              <a:buNone/>
            </a:pPr>
            <a:r>
              <a:rPr lang="en-US" sz="1200" b="0" dirty="0"/>
              <a:t>  - </a:t>
            </a:r>
            <a:r>
              <a:rPr lang="en-US" sz="1050" b="0" dirty="0"/>
              <a:t>If TID assignment of packets is different on Serving and Target AP MLDs,  any attempts to preserve the TID’s state (e.g. BA agreement) would be futile</a:t>
            </a:r>
          </a:p>
          <a:p>
            <a:pPr lvl="1"/>
            <a:endParaRPr lang="en-US" sz="500" dirty="0"/>
          </a:p>
          <a:p>
            <a:r>
              <a:rPr lang="en-US" sz="1600" b="0" dirty="0"/>
              <a:t>Other MAC states (e.g. TWT)</a:t>
            </a:r>
          </a:p>
          <a:p>
            <a:pPr lvl="1"/>
            <a:r>
              <a:rPr lang="en-US" sz="1400" dirty="0"/>
              <a:t>Maybe nice-to-have in theory, but complex to transfer synchronized timing state, and may need renegotiation</a:t>
            </a:r>
          </a:p>
          <a:p>
            <a:pPr lvl="2"/>
            <a:r>
              <a:rPr lang="en-US" sz="1200" dirty="0"/>
              <a:t>e.g. conflict with existing TWT agreement at Target AP MLD</a:t>
            </a:r>
          </a:p>
          <a:p>
            <a:pPr lvl="2"/>
            <a:r>
              <a:rPr lang="en-US" sz="1200" dirty="0"/>
              <a:t>Generally less impactful on link performance even if state is not transferred and need to be reestablished</a:t>
            </a:r>
          </a:p>
        </p:txBody>
      </p:sp>
      <p:sp>
        <p:nvSpPr>
          <p:cNvPr id="10" name="Title 1">
            <a:extLst>
              <a:ext uri="{FF2B5EF4-FFF2-40B4-BE49-F238E27FC236}">
                <a16:creationId xmlns:a16="http://schemas.microsoft.com/office/drawing/2014/main" id="{19AC9B86-D220-AC41-4038-64FB4F1BBEB8}"/>
              </a:ext>
            </a:extLst>
          </p:cNvPr>
          <p:cNvSpPr>
            <a:spLocks noGrp="1"/>
          </p:cNvSpPr>
          <p:nvPr>
            <p:ph type="title"/>
          </p:nvPr>
        </p:nvSpPr>
        <p:spPr>
          <a:xfrm>
            <a:off x="-76200" y="457200"/>
            <a:ext cx="9372600" cy="1066800"/>
          </a:xfrm>
        </p:spPr>
        <p:txBody>
          <a:bodyPr/>
          <a:lstStyle/>
          <a:p>
            <a:r>
              <a:rPr lang="en-US" dirty="0"/>
              <a:t>Description of new capabilities</a:t>
            </a:r>
            <a:br>
              <a:rPr lang="en-US" dirty="0"/>
            </a:br>
            <a:r>
              <a:rPr lang="en-US" sz="2400" dirty="0"/>
              <a:t>Control plane context exchange</a:t>
            </a:r>
            <a:endParaRPr lang="en-US" u="sng" dirty="0"/>
          </a:p>
        </p:txBody>
      </p:sp>
    </p:spTree>
    <p:extLst>
      <p:ext uri="{BB962C8B-B14F-4D97-AF65-F5344CB8AC3E}">
        <p14:creationId xmlns:p14="http://schemas.microsoft.com/office/powerpoint/2010/main" val="521458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12</a:t>
            </a:fld>
            <a:endParaRPr lang="en-US"/>
          </a:p>
        </p:txBody>
      </p:sp>
      <p:sp>
        <p:nvSpPr>
          <p:cNvPr id="9" name="Content Placeholder 2">
            <a:extLst>
              <a:ext uri="{FF2B5EF4-FFF2-40B4-BE49-F238E27FC236}">
                <a16:creationId xmlns:a16="http://schemas.microsoft.com/office/drawing/2014/main" id="{8F6E87B3-5DAF-7B45-882E-42CBF329C96D}"/>
              </a:ext>
            </a:extLst>
          </p:cNvPr>
          <p:cNvSpPr>
            <a:spLocks noGrp="1"/>
          </p:cNvSpPr>
          <p:nvPr>
            <p:ph idx="1"/>
          </p:nvPr>
        </p:nvSpPr>
        <p:spPr>
          <a:xfrm>
            <a:off x="0" y="1517933"/>
            <a:ext cx="9144000" cy="4724400"/>
          </a:xfrm>
        </p:spPr>
        <p:txBody>
          <a:bodyPr/>
          <a:lstStyle/>
          <a:p>
            <a:r>
              <a:rPr lang="en-US" sz="1800" b="0" dirty="0"/>
              <a:t>Block ACK agreement parameters</a:t>
            </a:r>
          </a:p>
          <a:p>
            <a:pPr lvl="1"/>
            <a:r>
              <a:rPr lang="en-US" sz="1600" dirty="0"/>
              <a:t>A ‘simple’ form of Block ACK agreement context exchange involves simply exchanging the existence of, and semi-static parameters of, the Block ACK agreements for each TID</a:t>
            </a:r>
          </a:p>
          <a:p>
            <a:pPr lvl="2"/>
            <a:r>
              <a:rPr lang="en-US" sz="1400" dirty="0"/>
              <a:t>i.e. fields in ADDBA’s Block Ack Parameter Set field (TID, Block Ack Policy, Buffer Size, </a:t>
            </a:r>
            <a:r>
              <a:rPr lang="en-US" sz="1400" dirty="0" err="1"/>
              <a:t>etc</a:t>
            </a:r>
            <a:r>
              <a:rPr lang="en-US" sz="1400" dirty="0"/>
              <a:t>), BA Timeout</a:t>
            </a:r>
          </a:p>
          <a:p>
            <a:pPr lvl="2"/>
            <a:r>
              <a:rPr lang="en-US" sz="1400" dirty="0"/>
              <a:t>Various low-complexity design options exist for this context exchange, e.g.</a:t>
            </a:r>
          </a:p>
          <a:p>
            <a:pPr lvl="3"/>
            <a:r>
              <a:rPr lang="en-US" sz="1200" dirty="0"/>
              <a:t>lightweight context exchange over DS, OR</a:t>
            </a:r>
          </a:p>
          <a:p>
            <a:pPr lvl="3"/>
            <a:r>
              <a:rPr lang="en-US" sz="1200" dirty="0"/>
              <a:t>lightweight context transfer from non-AP STA (e.g. embedded within protected roam setup exchanges), OR</a:t>
            </a:r>
          </a:p>
          <a:p>
            <a:pPr lvl="3"/>
            <a:r>
              <a:rPr lang="en-US" sz="1200" dirty="0"/>
              <a:t>implicit setup with default (mandatory-support) parameters – can be “upgraded” later [no explicit transfer needed]</a:t>
            </a:r>
          </a:p>
          <a:p>
            <a:pPr lvl="2"/>
            <a:r>
              <a:rPr lang="en-US" sz="1400" dirty="0"/>
              <a:t>In this design, dynamic parameters (e.g. </a:t>
            </a:r>
            <a:r>
              <a:rPr lang="en-US" sz="1400" dirty="0" err="1"/>
              <a:t>WinStartR</a:t>
            </a:r>
            <a:r>
              <a:rPr lang="en-US" sz="1400" dirty="0"/>
              <a:t>/B, </a:t>
            </a:r>
            <a:r>
              <a:rPr lang="en-US" sz="1400" dirty="0" err="1"/>
              <a:t>WinEndR</a:t>
            </a:r>
            <a:r>
              <a:rPr lang="en-US" sz="1400" dirty="0"/>
              <a:t>/B, scoreboard) would be reset</a:t>
            </a:r>
          </a:p>
          <a:p>
            <a:pPr lvl="3"/>
            <a:r>
              <a:rPr lang="en-US" sz="1200" dirty="0"/>
              <a:t>The next slides show impact of this on retransmission, duplicate detection, and in-order delivery (when enabled) functions</a:t>
            </a:r>
          </a:p>
          <a:p>
            <a:pPr lvl="4"/>
            <a:r>
              <a:rPr lang="en-US" sz="1200" dirty="0"/>
              <a:t>assuming “buffered data delivery” path described on earlier slide</a:t>
            </a:r>
          </a:p>
          <a:p>
            <a:pPr lvl="1"/>
            <a:r>
              <a:rPr lang="en-US" sz="1600" dirty="0"/>
              <a:t>A slight variant of the above involves additionally transferring </a:t>
            </a:r>
            <a:r>
              <a:rPr lang="en-US" sz="1600" dirty="0" err="1"/>
              <a:t>WinStartB</a:t>
            </a:r>
            <a:r>
              <a:rPr lang="en-US" sz="1600" dirty="0"/>
              <a:t> (*) for each uplink TID in real-time (e.g. in roam signaling)</a:t>
            </a:r>
          </a:p>
          <a:p>
            <a:pPr lvl="2"/>
            <a:r>
              <a:rPr lang="en-US" sz="1400" dirty="0"/>
              <a:t>This has the same properties as above, but allows non-AP MLD implementations to continue to use already-allocated SN values for MSDUs in transmit queue</a:t>
            </a:r>
          </a:p>
          <a:p>
            <a:pPr lvl="1"/>
            <a:r>
              <a:rPr lang="en-US" sz="1600" dirty="0"/>
              <a:t>The most ‘advanced’ form of Block ACK agreement context exchange involves also transferring the current scoreboard, and all </a:t>
            </a:r>
            <a:r>
              <a:rPr lang="en-US" sz="1600" dirty="0" err="1"/>
              <a:t>WinStart</a:t>
            </a:r>
            <a:r>
              <a:rPr lang="en-US" sz="1600" dirty="0"/>
              <a:t>/End values, maintained at AP MLD for each TID</a:t>
            </a:r>
          </a:p>
          <a:p>
            <a:pPr lvl="2"/>
            <a:r>
              <a:rPr lang="en-US" sz="1400" dirty="0"/>
              <a:t>Described further in Annex; generally does not appear to provide sufficient gains to justify complexity</a:t>
            </a:r>
          </a:p>
        </p:txBody>
      </p:sp>
      <p:sp>
        <p:nvSpPr>
          <p:cNvPr id="10" name="Title 1">
            <a:extLst>
              <a:ext uri="{FF2B5EF4-FFF2-40B4-BE49-F238E27FC236}">
                <a16:creationId xmlns:a16="http://schemas.microsoft.com/office/drawing/2014/main" id="{19AC9B86-D220-AC41-4038-64FB4F1BBEB8}"/>
              </a:ext>
            </a:extLst>
          </p:cNvPr>
          <p:cNvSpPr>
            <a:spLocks noGrp="1"/>
          </p:cNvSpPr>
          <p:nvPr>
            <p:ph type="title"/>
          </p:nvPr>
        </p:nvSpPr>
        <p:spPr>
          <a:xfrm>
            <a:off x="-76200" y="457200"/>
            <a:ext cx="9372600" cy="1066800"/>
          </a:xfrm>
        </p:spPr>
        <p:txBody>
          <a:bodyPr/>
          <a:lstStyle/>
          <a:p>
            <a:r>
              <a:rPr lang="en-US" dirty="0"/>
              <a:t>Description of new capabilities</a:t>
            </a:r>
            <a:br>
              <a:rPr lang="en-US" dirty="0"/>
            </a:br>
            <a:r>
              <a:rPr lang="en-US" sz="2400" dirty="0"/>
              <a:t>Control plane context exchange (2)</a:t>
            </a:r>
            <a:endParaRPr lang="en-US" u="sng" dirty="0"/>
          </a:p>
        </p:txBody>
      </p:sp>
      <p:sp>
        <p:nvSpPr>
          <p:cNvPr id="2" name="TextBox 1">
            <a:extLst>
              <a:ext uri="{FF2B5EF4-FFF2-40B4-BE49-F238E27FC236}">
                <a16:creationId xmlns:a16="http://schemas.microsoft.com/office/drawing/2014/main" id="{53CB1B6B-88FB-20B5-495B-A09F271685AE}"/>
              </a:ext>
            </a:extLst>
          </p:cNvPr>
          <p:cNvSpPr txBox="1"/>
          <p:nvPr/>
        </p:nvSpPr>
        <p:spPr>
          <a:xfrm>
            <a:off x="599582" y="6614056"/>
            <a:ext cx="8153400" cy="276999"/>
          </a:xfrm>
          <a:prstGeom prst="rect">
            <a:avLst/>
          </a:prstGeom>
          <a:noFill/>
        </p:spPr>
        <p:txBody>
          <a:bodyPr wrap="square" rtlCol="0">
            <a:spAutoFit/>
          </a:bodyPr>
          <a:lstStyle/>
          <a:p>
            <a:r>
              <a:rPr lang="en-US" dirty="0"/>
              <a:t>(*) Note: </a:t>
            </a:r>
            <a:r>
              <a:rPr lang="en-US" dirty="0" err="1"/>
              <a:t>WinStartB</a:t>
            </a:r>
            <a:r>
              <a:rPr lang="en-US" dirty="0"/>
              <a:t> of UL TID is the SN of the first MSDU not yet successfully received (and so not yet passed up to DS)</a:t>
            </a:r>
          </a:p>
        </p:txBody>
      </p:sp>
    </p:spTree>
    <p:extLst>
      <p:ext uri="{BB962C8B-B14F-4D97-AF65-F5344CB8AC3E}">
        <p14:creationId xmlns:p14="http://schemas.microsoft.com/office/powerpoint/2010/main" val="4032425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13</a:t>
            </a:fld>
            <a:endParaRPr lang="en-US"/>
          </a:p>
        </p:txBody>
      </p:sp>
      <p:sp>
        <p:nvSpPr>
          <p:cNvPr id="9" name="Content Placeholder 2">
            <a:extLst>
              <a:ext uri="{FF2B5EF4-FFF2-40B4-BE49-F238E27FC236}">
                <a16:creationId xmlns:a16="http://schemas.microsoft.com/office/drawing/2014/main" id="{8F6E87B3-5DAF-7B45-882E-42CBF329C96D}"/>
              </a:ext>
            </a:extLst>
          </p:cNvPr>
          <p:cNvSpPr>
            <a:spLocks noGrp="1"/>
          </p:cNvSpPr>
          <p:nvPr>
            <p:ph idx="1"/>
          </p:nvPr>
        </p:nvSpPr>
        <p:spPr>
          <a:xfrm>
            <a:off x="182484" y="1485106"/>
            <a:ext cx="2764504" cy="496094"/>
          </a:xfrm>
        </p:spPr>
        <p:txBody>
          <a:bodyPr/>
          <a:lstStyle/>
          <a:p>
            <a:pPr marL="0" indent="0">
              <a:buNone/>
            </a:pPr>
            <a:r>
              <a:rPr lang="en-US" sz="1800" b="0" u="sng" dirty="0">
                <a:solidFill>
                  <a:schemeClr val="accent2"/>
                </a:solidFill>
              </a:rPr>
              <a:t>DOWNLINK</a:t>
            </a:r>
            <a:r>
              <a:rPr lang="en-US" sz="1800" b="0" u="sng" dirty="0"/>
              <a:t> TID example</a:t>
            </a:r>
            <a:endParaRPr lang="en-US" sz="1200" u="sng" dirty="0"/>
          </a:p>
        </p:txBody>
      </p:sp>
      <p:sp>
        <p:nvSpPr>
          <p:cNvPr id="10" name="Title 1">
            <a:extLst>
              <a:ext uri="{FF2B5EF4-FFF2-40B4-BE49-F238E27FC236}">
                <a16:creationId xmlns:a16="http://schemas.microsoft.com/office/drawing/2014/main" id="{19AC9B86-D220-AC41-4038-64FB4F1BBEB8}"/>
              </a:ext>
            </a:extLst>
          </p:cNvPr>
          <p:cNvSpPr>
            <a:spLocks noGrp="1"/>
          </p:cNvSpPr>
          <p:nvPr>
            <p:ph type="title"/>
          </p:nvPr>
        </p:nvSpPr>
        <p:spPr>
          <a:xfrm>
            <a:off x="-76200" y="457200"/>
            <a:ext cx="9372600" cy="1066800"/>
          </a:xfrm>
        </p:spPr>
        <p:txBody>
          <a:bodyPr/>
          <a:lstStyle/>
          <a:p>
            <a:r>
              <a:rPr lang="en-US" dirty="0"/>
              <a:t>Description of new capabilities</a:t>
            </a:r>
            <a:br>
              <a:rPr lang="en-US" dirty="0"/>
            </a:br>
            <a:r>
              <a:rPr lang="en-US" sz="2400" dirty="0"/>
              <a:t>Control plane context exchange (3)</a:t>
            </a:r>
            <a:endParaRPr lang="en-US" u="sng" dirty="0"/>
          </a:p>
        </p:txBody>
      </p:sp>
      <p:sp>
        <p:nvSpPr>
          <p:cNvPr id="2" name="Rectangle 1">
            <a:extLst>
              <a:ext uri="{FF2B5EF4-FFF2-40B4-BE49-F238E27FC236}">
                <a16:creationId xmlns:a16="http://schemas.microsoft.com/office/drawing/2014/main" id="{10716ADE-70A6-3F11-F275-714E980A4416}"/>
              </a:ext>
            </a:extLst>
          </p:cNvPr>
          <p:cNvSpPr/>
          <p:nvPr/>
        </p:nvSpPr>
        <p:spPr bwMode="auto">
          <a:xfrm>
            <a:off x="1892285" y="2236859"/>
            <a:ext cx="1295400" cy="4572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t>AP MLD1</a:t>
            </a:r>
            <a:endParaRPr kumimoji="0" lang="en-US" sz="2000" b="0" i="0" u="none" strike="noStrike" cap="none" normalizeH="0" baseline="0" dirty="0">
              <a:ln>
                <a:noFill/>
              </a:ln>
              <a:solidFill>
                <a:schemeClr val="tx1"/>
              </a:solidFill>
              <a:effectLst/>
              <a:latin typeface="Times New Roman" pitchFamily="18" charset="0"/>
            </a:endParaRPr>
          </a:p>
        </p:txBody>
      </p:sp>
      <p:sp>
        <p:nvSpPr>
          <p:cNvPr id="3" name="Rectangle 2">
            <a:extLst>
              <a:ext uri="{FF2B5EF4-FFF2-40B4-BE49-F238E27FC236}">
                <a16:creationId xmlns:a16="http://schemas.microsoft.com/office/drawing/2014/main" id="{E523C33E-6416-140E-E401-3963F2D180E9}"/>
              </a:ext>
            </a:extLst>
          </p:cNvPr>
          <p:cNvSpPr/>
          <p:nvPr/>
        </p:nvSpPr>
        <p:spPr bwMode="auto">
          <a:xfrm>
            <a:off x="5245087" y="2239862"/>
            <a:ext cx="1295400" cy="4572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t>AP MLD2</a:t>
            </a:r>
            <a:endParaRPr kumimoji="0" lang="en-US" sz="2000" b="0" i="0" u="none" strike="noStrike" cap="none" normalizeH="0" baseline="0" dirty="0">
              <a:ln>
                <a:noFill/>
              </a:ln>
              <a:solidFill>
                <a:schemeClr val="tx1"/>
              </a:solidFill>
              <a:effectLst/>
              <a:latin typeface="Times New Roman" pitchFamily="18" charset="0"/>
            </a:endParaRPr>
          </a:p>
        </p:txBody>
      </p:sp>
      <p:sp>
        <p:nvSpPr>
          <p:cNvPr id="7" name="TextBox 6">
            <a:extLst>
              <a:ext uri="{FF2B5EF4-FFF2-40B4-BE49-F238E27FC236}">
                <a16:creationId xmlns:a16="http://schemas.microsoft.com/office/drawing/2014/main" id="{9EBDF00E-A622-6E8F-8549-8530A4734485}"/>
              </a:ext>
            </a:extLst>
          </p:cNvPr>
          <p:cNvSpPr txBox="1"/>
          <p:nvPr/>
        </p:nvSpPr>
        <p:spPr>
          <a:xfrm>
            <a:off x="4001294" y="2142245"/>
            <a:ext cx="687388" cy="338554"/>
          </a:xfrm>
          <a:prstGeom prst="rect">
            <a:avLst/>
          </a:prstGeom>
          <a:noFill/>
        </p:spPr>
        <p:txBody>
          <a:bodyPr wrap="square" rtlCol="0">
            <a:spAutoFit/>
          </a:bodyPr>
          <a:lstStyle/>
          <a:p>
            <a:r>
              <a:rPr lang="en-US" sz="1600" dirty="0"/>
              <a:t>DS</a:t>
            </a:r>
          </a:p>
        </p:txBody>
      </p:sp>
      <p:cxnSp>
        <p:nvCxnSpPr>
          <p:cNvPr id="8" name="Straight Connector 7">
            <a:extLst>
              <a:ext uri="{FF2B5EF4-FFF2-40B4-BE49-F238E27FC236}">
                <a16:creationId xmlns:a16="http://schemas.microsoft.com/office/drawing/2014/main" id="{CFA610D2-3540-617D-FA0E-562CABA986C7}"/>
              </a:ext>
            </a:extLst>
          </p:cNvPr>
          <p:cNvCxnSpPr/>
          <p:nvPr/>
        </p:nvCxnSpPr>
        <p:spPr bwMode="auto">
          <a:xfrm>
            <a:off x="2539985" y="1960367"/>
            <a:ext cx="3352802"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1" name="Straight Connector 10">
            <a:extLst>
              <a:ext uri="{FF2B5EF4-FFF2-40B4-BE49-F238E27FC236}">
                <a16:creationId xmlns:a16="http://schemas.microsoft.com/office/drawing/2014/main" id="{E935273B-BA83-4AF8-6CDC-2A40CC4E9B30}"/>
              </a:ext>
            </a:extLst>
          </p:cNvPr>
          <p:cNvCxnSpPr>
            <a:cxnSpLocks/>
          </p:cNvCxnSpPr>
          <p:nvPr/>
        </p:nvCxnSpPr>
        <p:spPr bwMode="auto">
          <a:xfrm>
            <a:off x="2556576" y="1960367"/>
            <a:ext cx="0" cy="276492"/>
          </a:xfrm>
          <a:prstGeom prst="line">
            <a:avLst/>
          </a:prstGeom>
          <a:solidFill>
            <a:schemeClr val="accent1"/>
          </a:solidFill>
          <a:ln w="12700" cap="flat" cmpd="sng" algn="ctr">
            <a:solidFill>
              <a:schemeClr val="tx1"/>
            </a:solidFill>
            <a:prstDash val="solid"/>
            <a:round/>
            <a:headEnd type="none" w="sm" len="sm"/>
            <a:tailEnd type="arrow" w="sm" len="sm"/>
          </a:ln>
          <a:effectLst/>
        </p:spPr>
      </p:cxnSp>
      <p:cxnSp>
        <p:nvCxnSpPr>
          <p:cNvPr id="12" name="Straight Connector 11">
            <a:extLst>
              <a:ext uri="{FF2B5EF4-FFF2-40B4-BE49-F238E27FC236}">
                <a16:creationId xmlns:a16="http://schemas.microsoft.com/office/drawing/2014/main" id="{0C333CFB-19A5-7559-E4A5-1B1ABC542962}"/>
              </a:ext>
            </a:extLst>
          </p:cNvPr>
          <p:cNvCxnSpPr>
            <a:cxnSpLocks/>
            <a:endCxn id="3" idx="0"/>
          </p:cNvCxnSpPr>
          <p:nvPr/>
        </p:nvCxnSpPr>
        <p:spPr bwMode="auto">
          <a:xfrm>
            <a:off x="5892787" y="1960367"/>
            <a:ext cx="0" cy="279495"/>
          </a:xfrm>
          <a:prstGeom prst="line">
            <a:avLst/>
          </a:prstGeom>
          <a:solidFill>
            <a:schemeClr val="accent1"/>
          </a:solidFill>
          <a:ln w="12700" cap="flat" cmpd="sng" algn="ctr">
            <a:solidFill>
              <a:schemeClr val="tx1"/>
            </a:solidFill>
            <a:prstDash val="solid"/>
            <a:round/>
            <a:headEnd type="none" w="sm" len="sm"/>
            <a:tailEnd type="arrow" w="sm" len="sm"/>
          </a:ln>
          <a:effectLst/>
        </p:spPr>
      </p:cxnSp>
      <p:sp>
        <p:nvSpPr>
          <p:cNvPr id="13" name="Rectangle 12">
            <a:extLst>
              <a:ext uri="{FF2B5EF4-FFF2-40B4-BE49-F238E27FC236}">
                <a16:creationId xmlns:a16="http://schemas.microsoft.com/office/drawing/2014/main" id="{E8ACBC06-1608-3DAA-9963-D7F48F43600B}"/>
              </a:ext>
            </a:extLst>
          </p:cNvPr>
          <p:cNvSpPr/>
          <p:nvPr/>
        </p:nvSpPr>
        <p:spPr bwMode="auto">
          <a:xfrm>
            <a:off x="3587270" y="3156979"/>
            <a:ext cx="1295400" cy="632187"/>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t>non-AP MLD</a:t>
            </a:r>
            <a:endParaRPr kumimoji="0" lang="en-US" sz="2000" b="0" i="0" u="none" strike="noStrike" cap="none" normalizeH="0" baseline="0" dirty="0">
              <a:ln>
                <a:noFill/>
              </a:ln>
              <a:solidFill>
                <a:schemeClr val="tx1"/>
              </a:solidFill>
              <a:effectLst/>
              <a:latin typeface="Times New Roman" pitchFamily="18" charset="0"/>
            </a:endParaRPr>
          </a:p>
        </p:txBody>
      </p:sp>
      <p:cxnSp>
        <p:nvCxnSpPr>
          <p:cNvPr id="14" name="Straight Connector 13">
            <a:extLst>
              <a:ext uri="{FF2B5EF4-FFF2-40B4-BE49-F238E27FC236}">
                <a16:creationId xmlns:a16="http://schemas.microsoft.com/office/drawing/2014/main" id="{AB489DD3-D2BD-9CD2-D0A8-55841FCF6409}"/>
              </a:ext>
            </a:extLst>
          </p:cNvPr>
          <p:cNvCxnSpPr>
            <a:cxnSpLocks/>
            <a:endCxn id="13" idx="0"/>
          </p:cNvCxnSpPr>
          <p:nvPr/>
        </p:nvCxnSpPr>
        <p:spPr bwMode="auto">
          <a:xfrm>
            <a:off x="2730485" y="2750675"/>
            <a:ext cx="1504485" cy="406304"/>
          </a:xfrm>
          <a:prstGeom prst="line">
            <a:avLst/>
          </a:prstGeom>
          <a:solidFill>
            <a:schemeClr val="accent1"/>
          </a:solidFill>
          <a:ln w="12700" cap="flat" cmpd="sng" algn="ctr">
            <a:solidFill>
              <a:schemeClr val="tx1"/>
            </a:solidFill>
            <a:prstDash val="dash"/>
            <a:round/>
            <a:headEnd type="none" w="sm" len="sm"/>
            <a:tailEnd type="arrow" w="sm" len="sm"/>
          </a:ln>
          <a:effectLst/>
        </p:spPr>
      </p:cxnSp>
      <p:cxnSp>
        <p:nvCxnSpPr>
          <p:cNvPr id="15" name="Straight Connector 14">
            <a:extLst>
              <a:ext uri="{FF2B5EF4-FFF2-40B4-BE49-F238E27FC236}">
                <a16:creationId xmlns:a16="http://schemas.microsoft.com/office/drawing/2014/main" id="{FCD1E341-E459-4DC4-84AC-57BFC387601C}"/>
              </a:ext>
            </a:extLst>
          </p:cNvPr>
          <p:cNvCxnSpPr>
            <a:cxnSpLocks/>
            <a:stCxn id="3" idx="2"/>
            <a:endCxn id="13" idx="0"/>
          </p:cNvCxnSpPr>
          <p:nvPr/>
        </p:nvCxnSpPr>
        <p:spPr bwMode="auto">
          <a:xfrm flipH="1">
            <a:off x="4234970" y="2697062"/>
            <a:ext cx="1657817" cy="459917"/>
          </a:xfrm>
          <a:prstGeom prst="line">
            <a:avLst/>
          </a:prstGeom>
          <a:solidFill>
            <a:schemeClr val="accent1"/>
          </a:solidFill>
          <a:ln w="12700" cap="flat" cmpd="sng" algn="ctr">
            <a:solidFill>
              <a:schemeClr val="tx1"/>
            </a:solidFill>
            <a:prstDash val="dash"/>
            <a:round/>
            <a:headEnd type="none" w="sm" len="sm"/>
            <a:tailEnd type="arrow" w="sm" len="sm"/>
          </a:ln>
          <a:effectLst/>
        </p:spPr>
      </p:cxnSp>
      <p:sp>
        <p:nvSpPr>
          <p:cNvPr id="16" name="Arc 15">
            <a:extLst>
              <a:ext uri="{FF2B5EF4-FFF2-40B4-BE49-F238E27FC236}">
                <a16:creationId xmlns:a16="http://schemas.microsoft.com/office/drawing/2014/main" id="{496F0FEE-C713-EF2D-983F-188A8B0E5FA5}"/>
              </a:ext>
            </a:extLst>
          </p:cNvPr>
          <p:cNvSpPr/>
          <p:nvPr/>
        </p:nvSpPr>
        <p:spPr bwMode="auto">
          <a:xfrm>
            <a:off x="3482727" y="2775907"/>
            <a:ext cx="1371600" cy="482506"/>
          </a:xfrm>
          <a:prstGeom prst="arc">
            <a:avLst>
              <a:gd name="adj1" fmla="val 10992350"/>
              <a:gd name="adj2" fmla="val 0"/>
            </a:avLst>
          </a:prstGeom>
          <a:noFill/>
          <a:ln w="34925" cap="flat" cmpd="sng" algn="ctr">
            <a:solidFill>
              <a:srgbClr val="92D050"/>
            </a:solidFill>
            <a:prstDash val="solid"/>
            <a:round/>
            <a:headEnd type="none" w="sm" len="sm"/>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endParaRPr>
          </a:p>
        </p:txBody>
      </p:sp>
      <p:cxnSp>
        <p:nvCxnSpPr>
          <p:cNvPr id="18" name="Straight Connector 17">
            <a:extLst>
              <a:ext uri="{FF2B5EF4-FFF2-40B4-BE49-F238E27FC236}">
                <a16:creationId xmlns:a16="http://schemas.microsoft.com/office/drawing/2014/main" id="{8AB2AD37-9A4C-227A-C969-3AF48BD36FB0}"/>
              </a:ext>
            </a:extLst>
          </p:cNvPr>
          <p:cNvCxnSpPr>
            <a:cxnSpLocks/>
            <a:stCxn id="25" idx="1"/>
            <a:endCxn id="23" idx="0"/>
          </p:cNvCxnSpPr>
          <p:nvPr/>
        </p:nvCxnSpPr>
        <p:spPr bwMode="auto">
          <a:xfrm>
            <a:off x="4234970" y="1565453"/>
            <a:ext cx="3162" cy="195407"/>
          </a:xfrm>
          <a:prstGeom prst="line">
            <a:avLst/>
          </a:prstGeom>
          <a:solidFill>
            <a:schemeClr val="accent1"/>
          </a:solidFill>
          <a:ln w="12700" cap="flat" cmpd="sng" algn="ctr">
            <a:solidFill>
              <a:schemeClr val="tx1"/>
            </a:solidFill>
            <a:prstDash val="solid"/>
            <a:round/>
            <a:headEnd type="none" w="sm" len="sm"/>
            <a:tailEnd type="arrow" w="sm" len="sm"/>
          </a:ln>
          <a:effectLst/>
        </p:spPr>
      </p:cxnSp>
      <p:sp>
        <p:nvSpPr>
          <p:cNvPr id="23" name="Rectangle 22">
            <a:extLst>
              <a:ext uri="{FF2B5EF4-FFF2-40B4-BE49-F238E27FC236}">
                <a16:creationId xmlns:a16="http://schemas.microsoft.com/office/drawing/2014/main" id="{BC5085B1-B59E-5D70-21B5-8E18474CF529}"/>
              </a:ext>
            </a:extLst>
          </p:cNvPr>
          <p:cNvSpPr/>
          <p:nvPr/>
        </p:nvSpPr>
        <p:spPr bwMode="auto">
          <a:xfrm>
            <a:off x="3799982" y="1760860"/>
            <a:ext cx="876300" cy="36287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t>switch</a:t>
            </a:r>
            <a:endParaRPr kumimoji="0" lang="en-US" sz="2000" b="0" i="0" u="none" strike="noStrike" cap="none" normalizeH="0" baseline="0" dirty="0">
              <a:ln>
                <a:noFill/>
              </a:ln>
              <a:solidFill>
                <a:schemeClr val="tx1"/>
              </a:solidFill>
              <a:effectLst/>
              <a:latin typeface="Times New Roman" pitchFamily="18" charset="0"/>
            </a:endParaRPr>
          </a:p>
        </p:txBody>
      </p:sp>
      <p:sp>
        <p:nvSpPr>
          <p:cNvPr id="25" name="TextBox 24">
            <a:extLst>
              <a:ext uri="{FF2B5EF4-FFF2-40B4-BE49-F238E27FC236}">
                <a16:creationId xmlns:a16="http://schemas.microsoft.com/office/drawing/2014/main" id="{417F21FF-2B10-BF54-D2B2-A3CE0DD97381}"/>
              </a:ext>
            </a:extLst>
          </p:cNvPr>
          <p:cNvSpPr txBox="1"/>
          <p:nvPr/>
        </p:nvSpPr>
        <p:spPr>
          <a:xfrm>
            <a:off x="4234970" y="1426953"/>
            <a:ext cx="2951349" cy="276999"/>
          </a:xfrm>
          <a:prstGeom prst="rect">
            <a:avLst/>
          </a:prstGeom>
          <a:noFill/>
        </p:spPr>
        <p:txBody>
          <a:bodyPr wrap="square" rtlCol="0">
            <a:spAutoFit/>
          </a:bodyPr>
          <a:lstStyle/>
          <a:p>
            <a:r>
              <a:rPr lang="en-US" dirty="0"/>
              <a:t>server: packets: 1, 2, 3, 4, 5, 6, 7, 8</a:t>
            </a:r>
          </a:p>
        </p:txBody>
      </p:sp>
      <p:sp>
        <p:nvSpPr>
          <p:cNvPr id="28" name="TextBox 27">
            <a:extLst>
              <a:ext uri="{FF2B5EF4-FFF2-40B4-BE49-F238E27FC236}">
                <a16:creationId xmlns:a16="http://schemas.microsoft.com/office/drawing/2014/main" id="{A40CB6E4-18FA-43E5-1D58-57DEE89A023C}"/>
              </a:ext>
            </a:extLst>
          </p:cNvPr>
          <p:cNvSpPr txBox="1"/>
          <p:nvPr/>
        </p:nvSpPr>
        <p:spPr>
          <a:xfrm>
            <a:off x="2526132" y="1736540"/>
            <a:ext cx="1295400" cy="276999"/>
          </a:xfrm>
          <a:prstGeom prst="rect">
            <a:avLst/>
          </a:prstGeom>
          <a:noFill/>
        </p:spPr>
        <p:txBody>
          <a:bodyPr wrap="square" rtlCol="0">
            <a:spAutoFit/>
          </a:bodyPr>
          <a:lstStyle/>
          <a:p>
            <a:r>
              <a:rPr lang="en-US" dirty="0"/>
              <a:t>packets: 1, 2, 3, 4</a:t>
            </a:r>
          </a:p>
        </p:txBody>
      </p:sp>
      <p:sp>
        <p:nvSpPr>
          <p:cNvPr id="29" name="TextBox 28">
            <a:extLst>
              <a:ext uri="{FF2B5EF4-FFF2-40B4-BE49-F238E27FC236}">
                <a16:creationId xmlns:a16="http://schemas.microsoft.com/office/drawing/2014/main" id="{6469637F-240F-A6EB-B8C4-C3286EDC8C50}"/>
              </a:ext>
            </a:extLst>
          </p:cNvPr>
          <p:cNvSpPr txBox="1"/>
          <p:nvPr/>
        </p:nvSpPr>
        <p:spPr>
          <a:xfrm>
            <a:off x="4651099" y="1719147"/>
            <a:ext cx="1436168" cy="276999"/>
          </a:xfrm>
          <a:prstGeom prst="rect">
            <a:avLst/>
          </a:prstGeom>
          <a:noFill/>
        </p:spPr>
        <p:txBody>
          <a:bodyPr wrap="square" rtlCol="0">
            <a:spAutoFit/>
          </a:bodyPr>
          <a:lstStyle/>
          <a:p>
            <a:r>
              <a:rPr lang="en-US" dirty="0"/>
              <a:t>packets: 5, 6, 7, 8</a:t>
            </a:r>
          </a:p>
        </p:txBody>
      </p:sp>
      <p:graphicFrame>
        <p:nvGraphicFramePr>
          <p:cNvPr id="30" name="Table 29">
            <a:extLst>
              <a:ext uri="{FF2B5EF4-FFF2-40B4-BE49-F238E27FC236}">
                <a16:creationId xmlns:a16="http://schemas.microsoft.com/office/drawing/2014/main" id="{D7F607F9-568F-CD81-675D-59DF1AFDC4A5}"/>
              </a:ext>
            </a:extLst>
          </p:cNvPr>
          <p:cNvGraphicFramePr>
            <a:graphicFrameLocks noGrp="1"/>
          </p:cNvGraphicFramePr>
          <p:nvPr>
            <p:extLst>
              <p:ext uri="{D42A27DB-BD31-4B8C-83A1-F6EECF244321}">
                <p14:modId xmlns:p14="http://schemas.microsoft.com/office/powerpoint/2010/main" val="687207894"/>
              </p:ext>
            </p:extLst>
          </p:nvPr>
        </p:nvGraphicFramePr>
        <p:xfrm>
          <a:off x="234468" y="1884153"/>
          <a:ext cx="1546215" cy="1349180"/>
        </p:xfrm>
        <a:graphic>
          <a:graphicData uri="http://schemas.openxmlformats.org/drawingml/2006/table">
            <a:tbl>
              <a:tblPr bandRow="1">
                <a:tableStyleId>{5C22544A-7EE6-4342-B048-85BDC9FD1C3A}</a:tableStyleId>
              </a:tblPr>
              <a:tblGrid>
                <a:gridCol w="515405">
                  <a:extLst>
                    <a:ext uri="{9D8B030D-6E8A-4147-A177-3AD203B41FA5}">
                      <a16:colId xmlns:a16="http://schemas.microsoft.com/office/drawing/2014/main" val="1779292749"/>
                    </a:ext>
                  </a:extLst>
                </a:gridCol>
                <a:gridCol w="515405">
                  <a:extLst>
                    <a:ext uri="{9D8B030D-6E8A-4147-A177-3AD203B41FA5}">
                      <a16:colId xmlns:a16="http://schemas.microsoft.com/office/drawing/2014/main" val="2678222140"/>
                    </a:ext>
                  </a:extLst>
                </a:gridCol>
                <a:gridCol w="515405">
                  <a:extLst>
                    <a:ext uri="{9D8B030D-6E8A-4147-A177-3AD203B41FA5}">
                      <a16:colId xmlns:a16="http://schemas.microsoft.com/office/drawing/2014/main" val="1057313159"/>
                    </a:ext>
                  </a:extLst>
                </a:gridCol>
              </a:tblGrid>
              <a:tr h="245855">
                <a:tc>
                  <a:txBody>
                    <a:bodyPr/>
                    <a:lstStyle/>
                    <a:p>
                      <a:pPr algn="ctr"/>
                      <a:r>
                        <a:rPr lang="en-US" sz="900" dirty="0"/>
                        <a:t>Packet index</a:t>
                      </a:r>
                    </a:p>
                  </a:txBody>
                  <a:tcPr/>
                </a:tc>
                <a:tc>
                  <a:txBody>
                    <a:bodyPr/>
                    <a:lstStyle/>
                    <a:p>
                      <a:pPr algn="ctr"/>
                      <a:r>
                        <a:rPr lang="en-US" sz="900" dirty="0"/>
                        <a:t>SN</a:t>
                      </a:r>
                    </a:p>
                  </a:txBody>
                  <a:tcPr/>
                </a:tc>
                <a:tc>
                  <a:txBody>
                    <a:bodyPr/>
                    <a:lstStyle/>
                    <a:p>
                      <a:pPr algn="ctr"/>
                      <a:r>
                        <a:rPr lang="en-US" sz="900" dirty="0"/>
                        <a:t>Status</a:t>
                      </a:r>
                    </a:p>
                  </a:txBody>
                  <a:tcPr/>
                </a:tc>
                <a:extLst>
                  <a:ext uri="{0D108BD9-81ED-4DB2-BD59-A6C34878D82A}">
                    <a16:rowId xmlns:a16="http://schemas.microsoft.com/office/drawing/2014/main" val="214271839"/>
                  </a:ext>
                </a:extLst>
              </a:tr>
              <a:tr h="245855">
                <a:tc>
                  <a:txBody>
                    <a:bodyPr/>
                    <a:lstStyle/>
                    <a:p>
                      <a:pPr algn="ctr"/>
                      <a:r>
                        <a:rPr lang="en-US" sz="900" dirty="0"/>
                        <a:t>4</a:t>
                      </a:r>
                    </a:p>
                  </a:txBody>
                  <a:tcPr/>
                </a:tc>
                <a:tc>
                  <a:txBody>
                    <a:bodyPr/>
                    <a:lstStyle/>
                    <a:p>
                      <a:pPr algn="ctr"/>
                      <a:r>
                        <a:rPr lang="en-US" sz="900" dirty="0"/>
                        <a:t>104</a:t>
                      </a:r>
                    </a:p>
                  </a:txBody>
                  <a:tcPr/>
                </a:tc>
                <a:tc>
                  <a:txBody>
                    <a:bodyPr/>
                    <a:lstStyle/>
                    <a:p>
                      <a:pPr algn="ctr"/>
                      <a:r>
                        <a:rPr lang="en-US" sz="900" dirty="0"/>
                        <a:t>✅</a:t>
                      </a:r>
                    </a:p>
                  </a:txBody>
                  <a:tcPr/>
                </a:tc>
                <a:extLst>
                  <a:ext uri="{0D108BD9-81ED-4DB2-BD59-A6C34878D82A}">
                    <a16:rowId xmlns:a16="http://schemas.microsoft.com/office/drawing/2014/main" val="2403548217"/>
                  </a:ext>
                </a:extLst>
              </a:tr>
              <a:tr h="245855">
                <a:tc>
                  <a:txBody>
                    <a:bodyPr/>
                    <a:lstStyle/>
                    <a:p>
                      <a:pPr algn="ctr"/>
                      <a:r>
                        <a:rPr lang="en-US" sz="900" dirty="0"/>
                        <a:t>3</a:t>
                      </a:r>
                    </a:p>
                  </a:txBody>
                  <a:tcPr/>
                </a:tc>
                <a:tc>
                  <a:txBody>
                    <a:bodyPr/>
                    <a:lstStyle/>
                    <a:p>
                      <a:pPr algn="ctr"/>
                      <a:r>
                        <a:rPr lang="en-US" sz="900" dirty="0"/>
                        <a:t>103</a:t>
                      </a:r>
                    </a:p>
                  </a:txBody>
                  <a:tcPr/>
                </a:tc>
                <a:tc>
                  <a:txBody>
                    <a:bodyPr/>
                    <a:lstStyle/>
                    <a:p>
                      <a:pPr algn="ctr"/>
                      <a:r>
                        <a:rPr lang="en-US" sz="900" dirty="0"/>
                        <a:t>❌</a:t>
                      </a:r>
                    </a:p>
                  </a:txBody>
                  <a:tcPr/>
                </a:tc>
                <a:extLst>
                  <a:ext uri="{0D108BD9-81ED-4DB2-BD59-A6C34878D82A}">
                    <a16:rowId xmlns:a16="http://schemas.microsoft.com/office/drawing/2014/main" val="3789219333"/>
                  </a:ext>
                </a:extLst>
              </a:tr>
              <a:tr h="245855">
                <a:tc>
                  <a:txBody>
                    <a:bodyPr/>
                    <a:lstStyle/>
                    <a:p>
                      <a:pPr algn="ctr"/>
                      <a:r>
                        <a:rPr lang="en-US" sz="900" dirty="0"/>
                        <a:t>2</a:t>
                      </a:r>
                    </a:p>
                  </a:txBody>
                  <a:tcPr/>
                </a:tc>
                <a:tc>
                  <a:txBody>
                    <a:bodyPr/>
                    <a:lstStyle/>
                    <a:p>
                      <a:pPr algn="ctr"/>
                      <a:r>
                        <a:rPr lang="en-US" sz="900" dirty="0"/>
                        <a:t>102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3486669928"/>
                  </a:ext>
                </a:extLst>
              </a:tr>
              <a:tr h="245855">
                <a:tc>
                  <a:txBody>
                    <a:bodyPr/>
                    <a:lstStyle/>
                    <a:p>
                      <a:pPr algn="ctr"/>
                      <a:r>
                        <a:rPr lang="en-US" sz="900" dirty="0"/>
                        <a:t>1</a:t>
                      </a:r>
                    </a:p>
                  </a:txBody>
                  <a:tcPr/>
                </a:tc>
                <a:tc>
                  <a:txBody>
                    <a:bodyPr/>
                    <a:lstStyle/>
                    <a:p>
                      <a:pPr algn="ctr"/>
                      <a:r>
                        <a:rPr lang="en-US" sz="900" dirty="0"/>
                        <a:t>101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1605083246"/>
                  </a:ext>
                </a:extLst>
              </a:tr>
            </a:tbl>
          </a:graphicData>
        </a:graphic>
      </p:graphicFrame>
      <p:graphicFrame>
        <p:nvGraphicFramePr>
          <p:cNvPr id="34" name="Table 33">
            <a:extLst>
              <a:ext uri="{FF2B5EF4-FFF2-40B4-BE49-F238E27FC236}">
                <a16:creationId xmlns:a16="http://schemas.microsoft.com/office/drawing/2014/main" id="{FE6F103A-C9D4-C866-B497-34D05C5735FA}"/>
              </a:ext>
            </a:extLst>
          </p:cNvPr>
          <p:cNvGraphicFramePr>
            <a:graphicFrameLocks noGrp="1"/>
          </p:cNvGraphicFramePr>
          <p:nvPr>
            <p:extLst>
              <p:ext uri="{D42A27DB-BD31-4B8C-83A1-F6EECF244321}">
                <p14:modId xmlns:p14="http://schemas.microsoft.com/office/powerpoint/2010/main" val="3742672384"/>
              </p:ext>
            </p:extLst>
          </p:nvPr>
        </p:nvGraphicFramePr>
        <p:xfrm>
          <a:off x="6683385" y="1884153"/>
          <a:ext cx="1546215" cy="1349180"/>
        </p:xfrm>
        <a:graphic>
          <a:graphicData uri="http://schemas.openxmlformats.org/drawingml/2006/table">
            <a:tbl>
              <a:tblPr bandRow="1">
                <a:tableStyleId>{5C22544A-7EE6-4342-B048-85BDC9FD1C3A}</a:tableStyleId>
              </a:tblPr>
              <a:tblGrid>
                <a:gridCol w="515405">
                  <a:extLst>
                    <a:ext uri="{9D8B030D-6E8A-4147-A177-3AD203B41FA5}">
                      <a16:colId xmlns:a16="http://schemas.microsoft.com/office/drawing/2014/main" val="1779292749"/>
                    </a:ext>
                  </a:extLst>
                </a:gridCol>
                <a:gridCol w="515405">
                  <a:extLst>
                    <a:ext uri="{9D8B030D-6E8A-4147-A177-3AD203B41FA5}">
                      <a16:colId xmlns:a16="http://schemas.microsoft.com/office/drawing/2014/main" val="2678222140"/>
                    </a:ext>
                  </a:extLst>
                </a:gridCol>
                <a:gridCol w="515405">
                  <a:extLst>
                    <a:ext uri="{9D8B030D-6E8A-4147-A177-3AD203B41FA5}">
                      <a16:colId xmlns:a16="http://schemas.microsoft.com/office/drawing/2014/main" val="1057313159"/>
                    </a:ext>
                  </a:extLst>
                </a:gridCol>
              </a:tblGrid>
              <a:tr h="245855">
                <a:tc>
                  <a:txBody>
                    <a:bodyPr/>
                    <a:lstStyle/>
                    <a:p>
                      <a:pPr algn="ctr"/>
                      <a:r>
                        <a:rPr lang="en-US" sz="900" dirty="0"/>
                        <a:t>Packet index</a:t>
                      </a:r>
                    </a:p>
                  </a:txBody>
                  <a:tcPr/>
                </a:tc>
                <a:tc>
                  <a:txBody>
                    <a:bodyPr/>
                    <a:lstStyle/>
                    <a:p>
                      <a:pPr algn="ctr"/>
                      <a:r>
                        <a:rPr lang="en-US" sz="900" dirty="0"/>
                        <a:t>SN</a:t>
                      </a:r>
                    </a:p>
                  </a:txBody>
                  <a:tcPr/>
                </a:tc>
                <a:tc>
                  <a:txBody>
                    <a:bodyPr/>
                    <a:lstStyle/>
                    <a:p>
                      <a:pPr algn="ctr"/>
                      <a:r>
                        <a:rPr lang="en-US" sz="900" dirty="0"/>
                        <a:t>Status</a:t>
                      </a:r>
                    </a:p>
                  </a:txBody>
                  <a:tcPr/>
                </a:tc>
                <a:extLst>
                  <a:ext uri="{0D108BD9-81ED-4DB2-BD59-A6C34878D82A}">
                    <a16:rowId xmlns:a16="http://schemas.microsoft.com/office/drawing/2014/main" val="214271839"/>
                  </a:ext>
                </a:extLst>
              </a:tr>
              <a:tr h="245855">
                <a:tc>
                  <a:txBody>
                    <a:bodyPr/>
                    <a:lstStyle/>
                    <a:p>
                      <a:pPr algn="ctr"/>
                      <a:r>
                        <a:rPr lang="en-US" sz="900" dirty="0"/>
                        <a:t>8</a:t>
                      </a:r>
                    </a:p>
                  </a:txBody>
                  <a:tcPr/>
                </a:tc>
                <a:tc>
                  <a:txBody>
                    <a:bodyPr/>
                    <a:lstStyle/>
                    <a:p>
                      <a:pPr algn="ctr"/>
                      <a:r>
                        <a:rPr lang="en-US" sz="900" dirty="0"/>
                        <a:t>3</a:t>
                      </a:r>
                    </a:p>
                  </a:txBody>
                  <a:tcPr/>
                </a:tc>
                <a:tc>
                  <a:txBody>
                    <a:bodyPr/>
                    <a:lstStyle/>
                    <a:p>
                      <a:pPr algn="ctr"/>
                      <a:r>
                        <a:rPr lang="en-US" sz="900" dirty="0"/>
                        <a:t>✅</a:t>
                      </a:r>
                    </a:p>
                  </a:txBody>
                  <a:tcPr/>
                </a:tc>
                <a:extLst>
                  <a:ext uri="{0D108BD9-81ED-4DB2-BD59-A6C34878D82A}">
                    <a16:rowId xmlns:a16="http://schemas.microsoft.com/office/drawing/2014/main" val="2403548217"/>
                  </a:ext>
                </a:extLst>
              </a:tr>
              <a:tr h="245855">
                <a:tc>
                  <a:txBody>
                    <a:bodyPr/>
                    <a:lstStyle/>
                    <a:p>
                      <a:pPr algn="ctr"/>
                      <a:r>
                        <a:rPr lang="en-US" sz="900" dirty="0"/>
                        <a:t>7</a:t>
                      </a:r>
                    </a:p>
                  </a:txBody>
                  <a:tcPr/>
                </a:tc>
                <a:tc>
                  <a:txBody>
                    <a:bodyPr/>
                    <a:lstStyle/>
                    <a:p>
                      <a:pPr algn="ctr"/>
                      <a:r>
                        <a:rPr lang="en-US" sz="900" dirty="0"/>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3789219333"/>
                  </a:ext>
                </a:extLst>
              </a:tr>
              <a:tr h="245855">
                <a:tc>
                  <a:txBody>
                    <a:bodyPr/>
                    <a:lstStyle/>
                    <a:p>
                      <a:pPr algn="ctr"/>
                      <a:r>
                        <a:rPr lang="en-US" sz="900" dirty="0"/>
                        <a:t>6</a:t>
                      </a:r>
                    </a:p>
                  </a:txBody>
                  <a:tcPr/>
                </a:tc>
                <a:tc>
                  <a:txBody>
                    <a:bodyPr/>
                    <a:lstStyle/>
                    <a:p>
                      <a:pPr algn="ctr"/>
                      <a:r>
                        <a:rPr lang="en-US" sz="900" dirty="0"/>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3486669928"/>
                  </a:ext>
                </a:extLst>
              </a:tr>
              <a:tr h="245855">
                <a:tc>
                  <a:txBody>
                    <a:bodyPr/>
                    <a:lstStyle/>
                    <a:p>
                      <a:pPr algn="ctr"/>
                      <a:r>
                        <a:rPr lang="en-US" sz="900" dirty="0"/>
                        <a:t>5</a:t>
                      </a:r>
                    </a:p>
                  </a:txBody>
                  <a:tcPr/>
                </a:tc>
                <a:tc>
                  <a:txBody>
                    <a:bodyPr/>
                    <a:lstStyle/>
                    <a:p>
                      <a:pPr algn="ctr"/>
                      <a:r>
                        <a:rPr lang="en-US" sz="900" dirty="0"/>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1605083246"/>
                  </a:ext>
                </a:extLst>
              </a:tr>
            </a:tbl>
          </a:graphicData>
        </a:graphic>
      </p:graphicFrame>
      <p:graphicFrame>
        <p:nvGraphicFramePr>
          <p:cNvPr id="35" name="Table 34">
            <a:extLst>
              <a:ext uri="{FF2B5EF4-FFF2-40B4-BE49-F238E27FC236}">
                <a16:creationId xmlns:a16="http://schemas.microsoft.com/office/drawing/2014/main" id="{784F258D-FC1B-182F-BAE7-D77959C95062}"/>
              </a:ext>
            </a:extLst>
          </p:cNvPr>
          <p:cNvGraphicFramePr>
            <a:graphicFrameLocks noGrp="1"/>
          </p:cNvGraphicFramePr>
          <p:nvPr>
            <p:extLst>
              <p:ext uri="{D42A27DB-BD31-4B8C-83A1-F6EECF244321}">
                <p14:modId xmlns:p14="http://schemas.microsoft.com/office/powerpoint/2010/main" val="2919199047"/>
              </p:ext>
            </p:extLst>
          </p:nvPr>
        </p:nvGraphicFramePr>
        <p:xfrm>
          <a:off x="1974671" y="3096540"/>
          <a:ext cx="1547065" cy="1349180"/>
        </p:xfrm>
        <a:graphic>
          <a:graphicData uri="http://schemas.openxmlformats.org/drawingml/2006/table">
            <a:tbl>
              <a:tblPr bandRow="1">
                <a:tableStyleId>{5C22544A-7EE6-4342-B048-85BDC9FD1C3A}</a:tableStyleId>
              </a:tblPr>
              <a:tblGrid>
                <a:gridCol w="516255">
                  <a:extLst>
                    <a:ext uri="{9D8B030D-6E8A-4147-A177-3AD203B41FA5}">
                      <a16:colId xmlns:a16="http://schemas.microsoft.com/office/drawing/2014/main" val="1779292749"/>
                    </a:ext>
                  </a:extLst>
                </a:gridCol>
                <a:gridCol w="515405">
                  <a:extLst>
                    <a:ext uri="{9D8B030D-6E8A-4147-A177-3AD203B41FA5}">
                      <a16:colId xmlns:a16="http://schemas.microsoft.com/office/drawing/2014/main" val="2678222140"/>
                    </a:ext>
                  </a:extLst>
                </a:gridCol>
                <a:gridCol w="515405">
                  <a:extLst>
                    <a:ext uri="{9D8B030D-6E8A-4147-A177-3AD203B41FA5}">
                      <a16:colId xmlns:a16="http://schemas.microsoft.com/office/drawing/2014/main" val="1057313159"/>
                    </a:ext>
                  </a:extLst>
                </a:gridCol>
              </a:tblGrid>
              <a:tr h="245855">
                <a:tc>
                  <a:txBody>
                    <a:bodyPr/>
                    <a:lstStyle/>
                    <a:p>
                      <a:pPr algn="ctr"/>
                      <a:r>
                        <a:rPr lang="en-US" sz="900" dirty="0"/>
                        <a:t>Packet</a:t>
                      </a:r>
                    </a:p>
                    <a:p>
                      <a:pPr algn="ctr"/>
                      <a:r>
                        <a:rPr lang="en-US" sz="900" dirty="0"/>
                        <a:t>index</a:t>
                      </a:r>
                    </a:p>
                  </a:txBody>
                  <a:tcPr/>
                </a:tc>
                <a:tc>
                  <a:txBody>
                    <a:bodyPr/>
                    <a:lstStyle/>
                    <a:p>
                      <a:pPr algn="ctr"/>
                      <a:r>
                        <a:rPr lang="en-US" sz="900" dirty="0"/>
                        <a:t>SN</a:t>
                      </a:r>
                    </a:p>
                  </a:txBody>
                  <a:tcPr/>
                </a:tc>
                <a:tc>
                  <a:txBody>
                    <a:bodyPr/>
                    <a:lstStyle/>
                    <a:p>
                      <a:pPr algn="ctr"/>
                      <a:r>
                        <a:rPr lang="en-US" sz="900" dirty="0"/>
                        <a:t>Status</a:t>
                      </a:r>
                    </a:p>
                  </a:txBody>
                  <a:tcPr/>
                </a:tc>
                <a:extLst>
                  <a:ext uri="{0D108BD9-81ED-4DB2-BD59-A6C34878D82A}">
                    <a16:rowId xmlns:a16="http://schemas.microsoft.com/office/drawing/2014/main" val="214271839"/>
                  </a:ext>
                </a:extLst>
              </a:tr>
              <a:tr h="245855">
                <a:tc>
                  <a:txBody>
                    <a:bodyPr/>
                    <a:lstStyle/>
                    <a:p>
                      <a:pPr algn="ctr"/>
                      <a:r>
                        <a:rPr lang="en-US" sz="900" dirty="0"/>
                        <a:t>4</a:t>
                      </a:r>
                    </a:p>
                  </a:txBody>
                  <a:tcPr/>
                </a:tc>
                <a:tc>
                  <a:txBody>
                    <a:bodyPr/>
                    <a:lstStyle/>
                    <a:p>
                      <a:pPr algn="ctr"/>
                      <a:r>
                        <a:rPr lang="en-US" sz="900" dirty="0"/>
                        <a:t>104</a:t>
                      </a:r>
                    </a:p>
                  </a:txBody>
                  <a:tcPr/>
                </a:tc>
                <a:tc>
                  <a:txBody>
                    <a:bodyPr/>
                    <a:lstStyle/>
                    <a:p>
                      <a:pPr algn="ctr"/>
                      <a:r>
                        <a:rPr lang="en-US" sz="900" dirty="0"/>
                        <a:t>✅</a:t>
                      </a:r>
                    </a:p>
                  </a:txBody>
                  <a:tcPr/>
                </a:tc>
                <a:extLst>
                  <a:ext uri="{0D108BD9-81ED-4DB2-BD59-A6C34878D82A}">
                    <a16:rowId xmlns:a16="http://schemas.microsoft.com/office/drawing/2014/main" val="2403548217"/>
                  </a:ext>
                </a:extLst>
              </a:tr>
              <a:tr h="245855">
                <a:tc>
                  <a:txBody>
                    <a:bodyPr/>
                    <a:lstStyle/>
                    <a:p>
                      <a:pPr algn="ctr"/>
                      <a:r>
                        <a:rPr lang="en-US" sz="900" dirty="0"/>
                        <a:t>3</a:t>
                      </a:r>
                    </a:p>
                  </a:txBody>
                  <a:tcPr/>
                </a:tc>
                <a:tc>
                  <a:txBody>
                    <a:bodyPr/>
                    <a:lstStyle/>
                    <a:p>
                      <a:pPr algn="ctr"/>
                      <a:r>
                        <a:rPr lang="en-US" sz="900" dirty="0"/>
                        <a:t>103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3789219333"/>
                  </a:ext>
                </a:extLst>
              </a:tr>
              <a:tr h="245855">
                <a:tc>
                  <a:txBody>
                    <a:bodyPr/>
                    <a:lstStyle/>
                    <a:p>
                      <a:pPr algn="ctr"/>
                      <a:endParaRPr lang="en-US" sz="900" dirty="0"/>
                    </a:p>
                  </a:txBody>
                  <a:tcPr/>
                </a:tc>
                <a:tc>
                  <a:txBody>
                    <a:bodyPr/>
                    <a:lstStyle/>
                    <a:p>
                      <a:pPr algn="ctr"/>
                      <a:r>
                        <a:rPr lang="en-US" sz="900" dirty="0"/>
                        <a:t>102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3486669928"/>
                  </a:ext>
                </a:extLst>
              </a:tr>
              <a:tr h="245855">
                <a:tc>
                  <a:txBody>
                    <a:bodyPr/>
                    <a:lstStyle/>
                    <a:p>
                      <a:pPr algn="ctr"/>
                      <a:r>
                        <a:rPr lang="en-US" sz="900" dirty="0"/>
                        <a:t>1</a:t>
                      </a:r>
                    </a:p>
                  </a:txBody>
                  <a:tcPr/>
                </a:tc>
                <a:tc>
                  <a:txBody>
                    <a:bodyPr/>
                    <a:lstStyle/>
                    <a:p>
                      <a:pPr algn="ctr"/>
                      <a:r>
                        <a:rPr lang="en-US" sz="900" dirty="0"/>
                        <a:t>101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1605083246"/>
                  </a:ext>
                </a:extLst>
              </a:tr>
            </a:tbl>
          </a:graphicData>
        </a:graphic>
      </p:graphicFrame>
      <p:graphicFrame>
        <p:nvGraphicFramePr>
          <p:cNvPr id="36" name="Table 35">
            <a:extLst>
              <a:ext uri="{FF2B5EF4-FFF2-40B4-BE49-F238E27FC236}">
                <a16:creationId xmlns:a16="http://schemas.microsoft.com/office/drawing/2014/main" id="{2CBDD457-7394-FA45-5A46-76BEA3F42CCA}"/>
              </a:ext>
            </a:extLst>
          </p:cNvPr>
          <p:cNvGraphicFramePr>
            <a:graphicFrameLocks noGrp="1"/>
          </p:cNvGraphicFramePr>
          <p:nvPr>
            <p:extLst>
              <p:ext uri="{D42A27DB-BD31-4B8C-83A1-F6EECF244321}">
                <p14:modId xmlns:p14="http://schemas.microsoft.com/office/powerpoint/2010/main" val="420547931"/>
              </p:ext>
            </p:extLst>
          </p:nvPr>
        </p:nvGraphicFramePr>
        <p:xfrm>
          <a:off x="4949054" y="3096540"/>
          <a:ext cx="1546215" cy="1349180"/>
        </p:xfrm>
        <a:graphic>
          <a:graphicData uri="http://schemas.openxmlformats.org/drawingml/2006/table">
            <a:tbl>
              <a:tblPr bandRow="1">
                <a:tableStyleId>{5C22544A-7EE6-4342-B048-85BDC9FD1C3A}</a:tableStyleId>
              </a:tblPr>
              <a:tblGrid>
                <a:gridCol w="515405">
                  <a:extLst>
                    <a:ext uri="{9D8B030D-6E8A-4147-A177-3AD203B41FA5}">
                      <a16:colId xmlns:a16="http://schemas.microsoft.com/office/drawing/2014/main" val="1779292749"/>
                    </a:ext>
                  </a:extLst>
                </a:gridCol>
                <a:gridCol w="515405">
                  <a:extLst>
                    <a:ext uri="{9D8B030D-6E8A-4147-A177-3AD203B41FA5}">
                      <a16:colId xmlns:a16="http://schemas.microsoft.com/office/drawing/2014/main" val="2678222140"/>
                    </a:ext>
                  </a:extLst>
                </a:gridCol>
                <a:gridCol w="515405">
                  <a:extLst>
                    <a:ext uri="{9D8B030D-6E8A-4147-A177-3AD203B41FA5}">
                      <a16:colId xmlns:a16="http://schemas.microsoft.com/office/drawing/2014/main" val="1057313159"/>
                    </a:ext>
                  </a:extLst>
                </a:gridCol>
              </a:tblGrid>
              <a:tr h="245855">
                <a:tc>
                  <a:txBody>
                    <a:bodyPr/>
                    <a:lstStyle/>
                    <a:p>
                      <a:pPr algn="ctr"/>
                      <a:r>
                        <a:rPr lang="en-US" sz="900" dirty="0"/>
                        <a:t>Packet index</a:t>
                      </a:r>
                    </a:p>
                  </a:txBody>
                  <a:tcPr/>
                </a:tc>
                <a:tc>
                  <a:txBody>
                    <a:bodyPr/>
                    <a:lstStyle/>
                    <a:p>
                      <a:pPr algn="ctr"/>
                      <a:r>
                        <a:rPr lang="en-US" sz="900" dirty="0"/>
                        <a:t>SN</a:t>
                      </a:r>
                    </a:p>
                  </a:txBody>
                  <a:tcPr/>
                </a:tc>
                <a:tc>
                  <a:txBody>
                    <a:bodyPr/>
                    <a:lstStyle/>
                    <a:p>
                      <a:pPr algn="ctr"/>
                      <a:r>
                        <a:rPr lang="en-US" sz="900" dirty="0"/>
                        <a:t>Status</a:t>
                      </a:r>
                    </a:p>
                  </a:txBody>
                  <a:tcPr/>
                </a:tc>
                <a:extLst>
                  <a:ext uri="{0D108BD9-81ED-4DB2-BD59-A6C34878D82A}">
                    <a16:rowId xmlns:a16="http://schemas.microsoft.com/office/drawing/2014/main" val="214271839"/>
                  </a:ext>
                </a:extLst>
              </a:tr>
              <a:tr h="245855">
                <a:tc>
                  <a:txBody>
                    <a:bodyPr/>
                    <a:lstStyle/>
                    <a:p>
                      <a:pPr algn="ctr"/>
                      <a:r>
                        <a:rPr lang="en-US" sz="900" dirty="0"/>
                        <a:t>8</a:t>
                      </a:r>
                    </a:p>
                  </a:txBody>
                  <a:tcPr/>
                </a:tc>
                <a:tc>
                  <a:txBody>
                    <a:bodyPr/>
                    <a:lstStyle/>
                    <a:p>
                      <a:pPr algn="ctr"/>
                      <a:r>
                        <a:rPr lang="en-US" sz="900" dirty="0"/>
                        <a:t>3</a:t>
                      </a:r>
                    </a:p>
                  </a:txBody>
                  <a:tcPr/>
                </a:tc>
                <a:tc>
                  <a:txBody>
                    <a:bodyPr/>
                    <a:lstStyle/>
                    <a:p>
                      <a:pPr algn="ctr"/>
                      <a:r>
                        <a:rPr lang="en-US" sz="900" dirty="0"/>
                        <a:t>✅</a:t>
                      </a:r>
                    </a:p>
                  </a:txBody>
                  <a:tcPr/>
                </a:tc>
                <a:extLst>
                  <a:ext uri="{0D108BD9-81ED-4DB2-BD59-A6C34878D82A}">
                    <a16:rowId xmlns:a16="http://schemas.microsoft.com/office/drawing/2014/main" val="2403548217"/>
                  </a:ext>
                </a:extLst>
              </a:tr>
              <a:tr h="245855">
                <a:tc>
                  <a:txBody>
                    <a:bodyPr/>
                    <a:lstStyle/>
                    <a:p>
                      <a:pPr algn="ctr"/>
                      <a:r>
                        <a:rPr lang="en-US" sz="900" dirty="0"/>
                        <a:t>7</a:t>
                      </a:r>
                    </a:p>
                  </a:txBody>
                  <a:tcPr/>
                </a:tc>
                <a:tc>
                  <a:txBody>
                    <a:bodyPr/>
                    <a:lstStyle/>
                    <a:p>
                      <a:pPr algn="ctr"/>
                      <a:r>
                        <a:rPr lang="en-US" sz="900" dirty="0"/>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3789219333"/>
                  </a:ext>
                </a:extLst>
              </a:tr>
              <a:tr h="245855">
                <a:tc>
                  <a:txBody>
                    <a:bodyPr/>
                    <a:lstStyle/>
                    <a:p>
                      <a:pPr algn="ctr"/>
                      <a:r>
                        <a:rPr lang="en-US" sz="900" dirty="0"/>
                        <a:t>6</a:t>
                      </a:r>
                    </a:p>
                  </a:txBody>
                  <a:tcPr/>
                </a:tc>
                <a:tc>
                  <a:txBody>
                    <a:bodyPr/>
                    <a:lstStyle/>
                    <a:p>
                      <a:pPr algn="ctr"/>
                      <a:r>
                        <a:rPr lang="en-US" sz="900" dirty="0"/>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3486669928"/>
                  </a:ext>
                </a:extLst>
              </a:tr>
              <a:tr h="245855">
                <a:tc>
                  <a:txBody>
                    <a:bodyPr/>
                    <a:lstStyle/>
                    <a:p>
                      <a:pPr algn="ctr"/>
                      <a:r>
                        <a:rPr lang="en-US" sz="900" dirty="0"/>
                        <a:t>5</a:t>
                      </a:r>
                    </a:p>
                  </a:txBody>
                  <a:tcPr/>
                </a:tc>
                <a:tc>
                  <a:txBody>
                    <a:bodyPr/>
                    <a:lstStyle/>
                    <a:p>
                      <a:pPr algn="ctr"/>
                      <a:r>
                        <a:rPr lang="en-US" sz="900" dirty="0"/>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1605083246"/>
                  </a:ext>
                </a:extLst>
              </a:tr>
            </a:tbl>
          </a:graphicData>
        </a:graphic>
      </p:graphicFrame>
      <p:sp>
        <p:nvSpPr>
          <p:cNvPr id="37" name="Content Placeholder 2">
            <a:extLst>
              <a:ext uri="{FF2B5EF4-FFF2-40B4-BE49-F238E27FC236}">
                <a16:creationId xmlns:a16="http://schemas.microsoft.com/office/drawing/2014/main" id="{64375EB3-96E5-668F-7682-FB2181CC2AAA}"/>
              </a:ext>
            </a:extLst>
          </p:cNvPr>
          <p:cNvSpPr txBox="1">
            <a:spLocks/>
          </p:cNvSpPr>
          <p:nvPr/>
        </p:nvSpPr>
        <p:spPr bwMode="auto">
          <a:xfrm>
            <a:off x="231534" y="4445720"/>
            <a:ext cx="8680932" cy="496094"/>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r>
              <a:rPr lang="en-US" sz="1400" b="0" kern="0" dirty="0"/>
              <a:t>Retransmissions</a:t>
            </a:r>
          </a:p>
          <a:p>
            <a:pPr lvl="1"/>
            <a:r>
              <a:rPr lang="en-US" sz="1200" b="0" kern="0" dirty="0"/>
              <a:t>Retransmission of DL packets from Serving AP MLD1 (i.e. packet index 2) is handled by “buffered data delivery” path</a:t>
            </a:r>
          </a:p>
          <a:p>
            <a:r>
              <a:rPr lang="en-US" sz="1400" b="0" kern="0" dirty="0"/>
              <a:t>Duplicate detection</a:t>
            </a:r>
          </a:p>
          <a:p>
            <a:pPr lvl="1"/>
            <a:r>
              <a:rPr lang="en-US" sz="1200" b="0" kern="0" dirty="0"/>
              <a:t>There is no issue </a:t>
            </a:r>
            <a:r>
              <a:rPr lang="en-US" sz="1200" kern="0" dirty="0"/>
              <a:t>with duplicate transmission of the same DL packets by AP MLD1 and AP MLD2, since DS forwards a given packet to one AP MLD or the other; t</a:t>
            </a:r>
            <a:r>
              <a:rPr lang="en-US" sz="1200" b="0" kern="0" dirty="0"/>
              <a:t>herefore, duplicate detection (e.g. packet 3) can be handled for each AP MLD separate</a:t>
            </a:r>
            <a:r>
              <a:rPr lang="en-US" sz="1200" kern="0" dirty="0"/>
              <a:t>ly</a:t>
            </a:r>
          </a:p>
          <a:p>
            <a:r>
              <a:rPr lang="en-US" sz="1400" b="0" kern="0" dirty="0"/>
              <a:t>In-order delivery (when enabled)</a:t>
            </a:r>
          </a:p>
          <a:p>
            <a:pPr lvl="1"/>
            <a:r>
              <a:rPr lang="en-US" sz="1200" b="0" kern="0" dirty="0"/>
              <a:t>Packets sent </a:t>
            </a:r>
            <a:r>
              <a:rPr lang="en-US" sz="1200" kern="0" dirty="0"/>
              <a:t>by DS to AP MLD1 are presumed older than packets sent by DS to AP MLD2; therefore non-AP MLD can ensure in-order delivery by delivering all packets from AP MLD1 (1 thru 4) to higher layers [unless those packets reach retry/lifetime limits, or non-AP MLD “gives up” on the packets] prior to delivering any packets from AP MLD2</a:t>
            </a:r>
          </a:p>
        </p:txBody>
      </p:sp>
      <p:sp>
        <p:nvSpPr>
          <p:cNvPr id="19" name="TextBox 18">
            <a:extLst>
              <a:ext uri="{FF2B5EF4-FFF2-40B4-BE49-F238E27FC236}">
                <a16:creationId xmlns:a16="http://schemas.microsoft.com/office/drawing/2014/main" id="{8AFD41DD-0FC3-189D-256E-F430098E21B7}"/>
              </a:ext>
            </a:extLst>
          </p:cNvPr>
          <p:cNvSpPr txBox="1"/>
          <p:nvPr/>
        </p:nvSpPr>
        <p:spPr>
          <a:xfrm>
            <a:off x="599582" y="6614056"/>
            <a:ext cx="8153400" cy="276999"/>
          </a:xfrm>
          <a:prstGeom prst="rect">
            <a:avLst/>
          </a:prstGeom>
          <a:noFill/>
        </p:spPr>
        <p:txBody>
          <a:bodyPr wrap="square" rtlCol="0">
            <a:spAutoFit/>
          </a:bodyPr>
          <a:lstStyle/>
          <a:p>
            <a:r>
              <a:rPr lang="en-US" dirty="0"/>
              <a:t>Note: “Packet index” is simply an index that indicates the order of the packets sent by higher layers (it does not refer to PN)</a:t>
            </a:r>
          </a:p>
        </p:txBody>
      </p:sp>
    </p:spTree>
    <p:extLst>
      <p:ext uri="{BB962C8B-B14F-4D97-AF65-F5344CB8AC3E}">
        <p14:creationId xmlns:p14="http://schemas.microsoft.com/office/powerpoint/2010/main" val="2781639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14</a:t>
            </a:fld>
            <a:endParaRPr lang="en-US"/>
          </a:p>
        </p:txBody>
      </p:sp>
      <p:sp>
        <p:nvSpPr>
          <p:cNvPr id="9" name="Content Placeholder 2">
            <a:extLst>
              <a:ext uri="{FF2B5EF4-FFF2-40B4-BE49-F238E27FC236}">
                <a16:creationId xmlns:a16="http://schemas.microsoft.com/office/drawing/2014/main" id="{8F6E87B3-5DAF-7B45-882E-42CBF329C96D}"/>
              </a:ext>
            </a:extLst>
          </p:cNvPr>
          <p:cNvSpPr>
            <a:spLocks noGrp="1"/>
          </p:cNvSpPr>
          <p:nvPr>
            <p:ph idx="1"/>
          </p:nvPr>
        </p:nvSpPr>
        <p:spPr>
          <a:xfrm>
            <a:off x="170455" y="1482575"/>
            <a:ext cx="2480199" cy="496094"/>
          </a:xfrm>
        </p:spPr>
        <p:txBody>
          <a:bodyPr/>
          <a:lstStyle/>
          <a:p>
            <a:pPr marL="0" indent="0">
              <a:buNone/>
            </a:pPr>
            <a:r>
              <a:rPr lang="en-US" sz="1800" b="0" u="sng" dirty="0">
                <a:solidFill>
                  <a:schemeClr val="accent2"/>
                </a:solidFill>
              </a:rPr>
              <a:t>UPLINK</a:t>
            </a:r>
            <a:r>
              <a:rPr lang="en-US" sz="1800" b="0" u="sng" dirty="0"/>
              <a:t> TID example</a:t>
            </a:r>
            <a:endParaRPr lang="en-US" sz="1200" u="sng" dirty="0"/>
          </a:p>
        </p:txBody>
      </p:sp>
      <p:sp>
        <p:nvSpPr>
          <p:cNvPr id="10" name="Title 1">
            <a:extLst>
              <a:ext uri="{FF2B5EF4-FFF2-40B4-BE49-F238E27FC236}">
                <a16:creationId xmlns:a16="http://schemas.microsoft.com/office/drawing/2014/main" id="{19AC9B86-D220-AC41-4038-64FB4F1BBEB8}"/>
              </a:ext>
            </a:extLst>
          </p:cNvPr>
          <p:cNvSpPr>
            <a:spLocks noGrp="1"/>
          </p:cNvSpPr>
          <p:nvPr>
            <p:ph type="title"/>
          </p:nvPr>
        </p:nvSpPr>
        <p:spPr>
          <a:xfrm>
            <a:off x="-76200" y="457200"/>
            <a:ext cx="9372600" cy="1066800"/>
          </a:xfrm>
        </p:spPr>
        <p:txBody>
          <a:bodyPr/>
          <a:lstStyle/>
          <a:p>
            <a:r>
              <a:rPr lang="en-US" dirty="0"/>
              <a:t>Description of new capabilities</a:t>
            </a:r>
            <a:br>
              <a:rPr lang="en-US" dirty="0"/>
            </a:br>
            <a:r>
              <a:rPr lang="en-US" sz="2400" dirty="0"/>
              <a:t>Control plane context exchange (4)</a:t>
            </a:r>
            <a:endParaRPr lang="en-US" u="sng" dirty="0"/>
          </a:p>
        </p:txBody>
      </p:sp>
      <p:sp>
        <p:nvSpPr>
          <p:cNvPr id="2" name="Rectangle 1">
            <a:extLst>
              <a:ext uri="{FF2B5EF4-FFF2-40B4-BE49-F238E27FC236}">
                <a16:creationId xmlns:a16="http://schemas.microsoft.com/office/drawing/2014/main" id="{10716ADE-70A6-3F11-F275-714E980A4416}"/>
              </a:ext>
            </a:extLst>
          </p:cNvPr>
          <p:cNvSpPr/>
          <p:nvPr/>
        </p:nvSpPr>
        <p:spPr bwMode="auto">
          <a:xfrm>
            <a:off x="1866900" y="2231808"/>
            <a:ext cx="1295400" cy="4572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t>AP MLD1</a:t>
            </a:r>
            <a:endParaRPr kumimoji="0" lang="en-US" sz="2000" b="0" i="0" u="none" strike="noStrike" cap="none" normalizeH="0" baseline="0" dirty="0">
              <a:ln>
                <a:noFill/>
              </a:ln>
              <a:solidFill>
                <a:schemeClr val="tx1"/>
              </a:solidFill>
              <a:effectLst/>
              <a:latin typeface="Times New Roman" pitchFamily="18" charset="0"/>
            </a:endParaRPr>
          </a:p>
        </p:txBody>
      </p:sp>
      <p:sp>
        <p:nvSpPr>
          <p:cNvPr id="3" name="Rectangle 2">
            <a:extLst>
              <a:ext uri="{FF2B5EF4-FFF2-40B4-BE49-F238E27FC236}">
                <a16:creationId xmlns:a16="http://schemas.microsoft.com/office/drawing/2014/main" id="{E523C33E-6416-140E-E401-3963F2D180E9}"/>
              </a:ext>
            </a:extLst>
          </p:cNvPr>
          <p:cNvSpPr/>
          <p:nvPr/>
        </p:nvSpPr>
        <p:spPr bwMode="auto">
          <a:xfrm>
            <a:off x="5219702" y="2234811"/>
            <a:ext cx="1295400" cy="4572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t>AP MLD2</a:t>
            </a:r>
            <a:endParaRPr kumimoji="0" lang="en-US" sz="2000" b="0" i="0" u="none" strike="noStrike" cap="none" normalizeH="0" baseline="0" dirty="0">
              <a:ln>
                <a:noFill/>
              </a:ln>
              <a:solidFill>
                <a:schemeClr val="tx1"/>
              </a:solidFill>
              <a:effectLst/>
              <a:latin typeface="Times New Roman" pitchFamily="18" charset="0"/>
            </a:endParaRPr>
          </a:p>
        </p:txBody>
      </p:sp>
      <p:sp>
        <p:nvSpPr>
          <p:cNvPr id="7" name="TextBox 6">
            <a:extLst>
              <a:ext uri="{FF2B5EF4-FFF2-40B4-BE49-F238E27FC236}">
                <a16:creationId xmlns:a16="http://schemas.microsoft.com/office/drawing/2014/main" id="{9EBDF00E-A622-6E8F-8549-8530A4734485}"/>
              </a:ext>
            </a:extLst>
          </p:cNvPr>
          <p:cNvSpPr txBox="1"/>
          <p:nvPr/>
        </p:nvSpPr>
        <p:spPr>
          <a:xfrm>
            <a:off x="3975909" y="2137194"/>
            <a:ext cx="687388" cy="338554"/>
          </a:xfrm>
          <a:prstGeom prst="rect">
            <a:avLst/>
          </a:prstGeom>
          <a:noFill/>
        </p:spPr>
        <p:txBody>
          <a:bodyPr wrap="square" rtlCol="0">
            <a:spAutoFit/>
          </a:bodyPr>
          <a:lstStyle/>
          <a:p>
            <a:r>
              <a:rPr lang="en-US" sz="1600" dirty="0"/>
              <a:t>DS</a:t>
            </a:r>
          </a:p>
        </p:txBody>
      </p:sp>
      <p:cxnSp>
        <p:nvCxnSpPr>
          <p:cNvPr id="8" name="Straight Connector 7">
            <a:extLst>
              <a:ext uri="{FF2B5EF4-FFF2-40B4-BE49-F238E27FC236}">
                <a16:creationId xmlns:a16="http://schemas.microsoft.com/office/drawing/2014/main" id="{CFA610D2-3540-617D-FA0E-562CABA986C7}"/>
              </a:ext>
            </a:extLst>
          </p:cNvPr>
          <p:cNvCxnSpPr>
            <a:cxnSpLocks/>
            <a:endCxn id="23" idx="1"/>
          </p:cNvCxnSpPr>
          <p:nvPr/>
        </p:nvCxnSpPr>
        <p:spPr bwMode="auto">
          <a:xfrm flipV="1">
            <a:off x="2514600" y="1937244"/>
            <a:ext cx="1259997" cy="0"/>
          </a:xfrm>
          <a:prstGeom prst="line">
            <a:avLst/>
          </a:prstGeom>
          <a:solidFill>
            <a:schemeClr val="accent1"/>
          </a:solidFill>
          <a:ln w="12700" cap="flat" cmpd="sng" algn="ctr">
            <a:solidFill>
              <a:schemeClr val="tx1"/>
            </a:solidFill>
            <a:prstDash val="solid"/>
            <a:round/>
            <a:headEnd type="none" w="sm" len="sm"/>
            <a:tailEnd type="triangle" w="sm" len="sm"/>
          </a:ln>
          <a:effectLst/>
        </p:spPr>
      </p:cxnSp>
      <p:cxnSp>
        <p:nvCxnSpPr>
          <p:cNvPr id="11" name="Straight Connector 10">
            <a:extLst>
              <a:ext uri="{FF2B5EF4-FFF2-40B4-BE49-F238E27FC236}">
                <a16:creationId xmlns:a16="http://schemas.microsoft.com/office/drawing/2014/main" id="{E935273B-BA83-4AF8-6CDC-2A40CC4E9B30}"/>
              </a:ext>
            </a:extLst>
          </p:cNvPr>
          <p:cNvCxnSpPr>
            <a:cxnSpLocks/>
          </p:cNvCxnSpPr>
          <p:nvPr/>
        </p:nvCxnSpPr>
        <p:spPr bwMode="auto">
          <a:xfrm>
            <a:off x="2531191" y="1955316"/>
            <a:ext cx="0" cy="276492"/>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2" name="Straight Connector 11">
            <a:extLst>
              <a:ext uri="{FF2B5EF4-FFF2-40B4-BE49-F238E27FC236}">
                <a16:creationId xmlns:a16="http://schemas.microsoft.com/office/drawing/2014/main" id="{0C333CFB-19A5-7559-E4A5-1B1ABC542962}"/>
              </a:ext>
            </a:extLst>
          </p:cNvPr>
          <p:cNvCxnSpPr>
            <a:cxnSpLocks/>
            <a:endCxn id="3" idx="0"/>
          </p:cNvCxnSpPr>
          <p:nvPr/>
        </p:nvCxnSpPr>
        <p:spPr bwMode="auto">
          <a:xfrm>
            <a:off x="5867402" y="1955316"/>
            <a:ext cx="0" cy="279495"/>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13" name="Rectangle 12">
            <a:extLst>
              <a:ext uri="{FF2B5EF4-FFF2-40B4-BE49-F238E27FC236}">
                <a16:creationId xmlns:a16="http://schemas.microsoft.com/office/drawing/2014/main" id="{E8ACBC06-1608-3DAA-9963-D7F48F43600B}"/>
              </a:ext>
            </a:extLst>
          </p:cNvPr>
          <p:cNvSpPr/>
          <p:nvPr/>
        </p:nvSpPr>
        <p:spPr bwMode="auto">
          <a:xfrm>
            <a:off x="3561885" y="3151928"/>
            <a:ext cx="1295400" cy="632187"/>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t>non-AP MLD</a:t>
            </a:r>
            <a:endParaRPr kumimoji="0" lang="en-US" sz="2000" b="0" i="0" u="none" strike="noStrike" cap="none" normalizeH="0" baseline="0" dirty="0">
              <a:ln>
                <a:noFill/>
              </a:ln>
              <a:solidFill>
                <a:schemeClr val="tx1"/>
              </a:solidFill>
              <a:effectLst/>
              <a:latin typeface="Times New Roman" pitchFamily="18" charset="0"/>
            </a:endParaRPr>
          </a:p>
        </p:txBody>
      </p:sp>
      <p:cxnSp>
        <p:nvCxnSpPr>
          <p:cNvPr id="14" name="Straight Connector 13">
            <a:extLst>
              <a:ext uri="{FF2B5EF4-FFF2-40B4-BE49-F238E27FC236}">
                <a16:creationId xmlns:a16="http://schemas.microsoft.com/office/drawing/2014/main" id="{AB489DD3-D2BD-9CD2-D0A8-55841FCF6409}"/>
              </a:ext>
            </a:extLst>
          </p:cNvPr>
          <p:cNvCxnSpPr>
            <a:cxnSpLocks/>
            <a:endCxn id="13" idx="0"/>
          </p:cNvCxnSpPr>
          <p:nvPr/>
        </p:nvCxnSpPr>
        <p:spPr bwMode="auto">
          <a:xfrm>
            <a:off x="2705100" y="2745624"/>
            <a:ext cx="1504485" cy="406304"/>
          </a:xfrm>
          <a:prstGeom prst="line">
            <a:avLst/>
          </a:prstGeom>
          <a:solidFill>
            <a:schemeClr val="accent1"/>
          </a:solidFill>
          <a:ln w="12700" cap="flat" cmpd="sng" algn="ctr">
            <a:solidFill>
              <a:schemeClr val="tx1"/>
            </a:solidFill>
            <a:prstDash val="dash"/>
            <a:round/>
            <a:headEnd type="arrow" w="sm" len="sm"/>
            <a:tailEnd type="none" w="sm" len="sm"/>
          </a:ln>
          <a:effectLst/>
        </p:spPr>
      </p:cxnSp>
      <p:cxnSp>
        <p:nvCxnSpPr>
          <p:cNvPr id="15" name="Straight Connector 14">
            <a:extLst>
              <a:ext uri="{FF2B5EF4-FFF2-40B4-BE49-F238E27FC236}">
                <a16:creationId xmlns:a16="http://schemas.microsoft.com/office/drawing/2014/main" id="{FCD1E341-E459-4DC4-84AC-57BFC387601C}"/>
              </a:ext>
            </a:extLst>
          </p:cNvPr>
          <p:cNvCxnSpPr>
            <a:cxnSpLocks/>
            <a:stCxn id="3" idx="2"/>
            <a:endCxn id="13" idx="0"/>
          </p:cNvCxnSpPr>
          <p:nvPr/>
        </p:nvCxnSpPr>
        <p:spPr bwMode="auto">
          <a:xfrm flipH="1">
            <a:off x="4209585" y="2692011"/>
            <a:ext cx="1657817" cy="459917"/>
          </a:xfrm>
          <a:prstGeom prst="line">
            <a:avLst/>
          </a:prstGeom>
          <a:solidFill>
            <a:schemeClr val="accent1"/>
          </a:solidFill>
          <a:ln w="12700" cap="flat" cmpd="sng" algn="ctr">
            <a:solidFill>
              <a:schemeClr val="tx1"/>
            </a:solidFill>
            <a:prstDash val="dash"/>
            <a:round/>
            <a:headEnd type="arrow" w="sm" len="sm"/>
            <a:tailEnd type="none" w="sm" len="sm"/>
          </a:ln>
          <a:effectLst/>
        </p:spPr>
      </p:cxnSp>
      <p:sp>
        <p:nvSpPr>
          <p:cNvPr id="16" name="Arc 15">
            <a:extLst>
              <a:ext uri="{FF2B5EF4-FFF2-40B4-BE49-F238E27FC236}">
                <a16:creationId xmlns:a16="http://schemas.microsoft.com/office/drawing/2014/main" id="{496F0FEE-C713-EF2D-983F-188A8B0E5FA5}"/>
              </a:ext>
            </a:extLst>
          </p:cNvPr>
          <p:cNvSpPr/>
          <p:nvPr/>
        </p:nvSpPr>
        <p:spPr bwMode="auto">
          <a:xfrm>
            <a:off x="3457342" y="2770856"/>
            <a:ext cx="1371600" cy="482506"/>
          </a:xfrm>
          <a:prstGeom prst="arc">
            <a:avLst>
              <a:gd name="adj1" fmla="val 10992350"/>
              <a:gd name="adj2" fmla="val 0"/>
            </a:avLst>
          </a:prstGeom>
          <a:noFill/>
          <a:ln w="34925" cap="flat" cmpd="sng" algn="ctr">
            <a:solidFill>
              <a:srgbClr val="92D050"/>
            </a:solidFill>
            <a:prstDash val="solid"/>
            <a:round/>
            <a:headEnd type="none" w="sm" len="sm"/>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endParaRPr>
          </a:p>
        </p:txBody>
      </p:sp>
      <p:cxnSp>
        <p:nvCxnSpPr>
          <p:cNvPr id="18" name="Straight Connector 17">
            <a:extLst>
              <a:ext uri="{FF2B5EF4-FFF2-40B4-BE49-F238E27FC236}">
                <a16:creationId xmlns:a16="http://schemas.microsoft.com/office/drawing/2014/main" id="{8AB2AD37-9A4C-227A-C969-3AF48BD36FB0}"/>
              </a:ext>
            </a:extLst>
          </p:cNvPr>
          <p:cNvCxnSpPr>
            <a:cxnSpLocks/>
            <a:stCxn id="22" idx="2"/>
            <a:endCxn id="23" idx="0"/>
          </p:cNvCxnSpPr>
          <p:nvPr/>
        </p:nvCxnSpPr>
        <p:spPr bwMode="auto">
          <a:xfrm>
            <a:off x="4191001" y="1597417"/>
            <a:ext cx="0" cy="158392"/>
          </a:xfrm>
          <a:prstGeom prst="line">
            <a:avLst/>
          </a:prstGeom>
          <a:solidFill>
            <a:schemeClr val="accent1"/>
          </a:solidFill>
          <a:ln w="12700" cap="flat" cmpd="sng" algn="ctr">
            <a:solidFill>
              <a:schemeClr val="tx1"/>
            </a:solidFill>
            <a:prstDash val="solid"/>
            <a:round/>
            <a:headEnd type="triangle" w="sm" len="sm"/>
            <a:tailEnd type="none" w="sm" len="sm"/>
          </a:ln>
          <a:effectLst/>
        </p:spPr>
      </p:cxnSp>
      <p:sp>
        <p:nvSpPr>
          <p:cNvPr id="23" name="Rectangle 22">
            <a:extLst>
              <a:ext uri="{FF2B5EF4-FFF2-40B4-BE49-F238E27FC236}">
                <a16:creationId xmlns:a16="http://schemas.microsoft.com/office/drawing/2014/main" id="{BC5085B1-B59E-5D70-21B5-8E18474CF529}"/>
              </a:ext>
            </a:extLst>
          </p:cNvPr>
          <p:cNvSpPr/>
          <p:nvPr/>
        </p:nvSpPr>
        <p:spPr bwMode="auto">
          <a:xfrm>
            <a:off x="3774597" y="1755809"/>
            <a:ext cx="876300" cy="36287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t>switch</a:t>
            </a:r>
            <a:endParaRPr kumimoji="0" lang="en-US" sz="2000" b="0" i="0" u="none" strike="noStrike" cap="none" normalizeH="0" baseline="0" dirty="0">
              <a:ln>
                <a:noFill/>
              </a:ln>
              <a:solidFill>
                <a:schemeClr val="tx1"/>
              </a:solidFill>
              <a:effectLst/>
              <a:latin typeface="Times New Roman" pitchFamily="18" charset="0"/>
            </a:endParaRPr>
          </a:p>
        </p:txBody>
      </p:sp>
      <p:graphicFrame>
        <p:nvGraphicFramePr>
          <p:cNvPr id="30" name="Table 29">
            <a:extLst>
              <a:ext uri="{FF2B5EF4-FFF2-40B4-BE49-F238E27FC236}">
                <a16:creationId xmlns:a16="http://schemas.microsoft.com/office/drawing/2014/main" id="{D7F607F9-568F-CD81-675D-59DF1AFDC4A5}"/>
              </a:ext>
            </a:extLst>
          </p:cNvPr>
          <p:cNvGraphicFramePr>
            <a:graphicFrameLocks noGrp="1"/>
          </p:cNvGraphicFramePr>
          <p:nvPr>
            <p:extLst>
              <p:ext uri="{D42A27DB-BD31-4B8C-83A1-F6EECF244321}">
                <p14:modId xmlns:p14="http://schemas.microsoft.com/office/powerpoint/2010/main" val="17894574"/>
              </p:ext>
            </p:extLst>
          </p:nvPr>
        </p:nvGraphicFramePr>
        <p:xfrm>
          <a:off x="209083" y="1879102"/>
          <a:ext cx="1546215" cy="1349180"/>
        </p:xfrm>
        <a:graphic>
          <a:graphicData uri="http://schemas.openxmlformats.org/drawingml/2006/table">
            <a:tbl>
              <a:tblPr bandRow="1">
                <a:tableStyleId>{5C22544A-7EE6-4342-B048-85BDC9FD1C3A}</a:tableStyleId>
              </a:tblPr>
              <a:tblGrid>
                <a:gridCol w="515405">
                  <a:extLst>
                    <a:ext uri="{9D8B030D-6E8A-4147-A177-3AD203B41FA5}">
                      <a16:colId xmlns:a16="http://schemas.microsoft.com/office/drawing/2014/main" val="1779292749"/>
                    </a:ext>
                  </a:extLst>
                </a:gridCol>
                <a:gridCol w="515405">
                  <a:extLst>
                    <a:ext uri="{9D8B030D-6E8A-4147-A177-3AD203B41FA5}">
                      <a16:colId xmlns:a16="http://schemas.microsoft.com/office/drawing/2014/main" val="2678222140"/>
                    </a:ext>
                  </a:extLst>
                </a:gridCol>
                <a:gridCol w="515405">
                  <a:extLst>
                    <a:ext uri="{9D8B030D-6E8A-4147-A177-3AD203B41FA5}">
                      <a16:colId xmlns:a16="http://schemas.microsoft.com/office/drawing/2014/main" val="1057313159"/>
                    </a:ext>
                  </a:extLst>
                </a:gridCol>
              </a:tblGrid>
              <a:tr h="245855">
                <a:tc>
                  <a:txBody>
                    <a:bodyPr/>
                    <a:lstStyle/>
                    <a:p>
                      <a:pPr algn="ctr"/>
                      <a:r>
                        <a:rPr lang="en-US" sz="900" dirty="0"/>
                        <a:t>Packet index</a:t>
                      </a:r>
                    </a:p>
                  </a:txBody>
                  <a:tcPr/>
                </a:tc>
                <a:tc>
                  <a:txBody>
                    <a:bodyPr/>
                    <a:lstStyle/>
                    <a:p>
                      <a:pPr algn="ctr"/>
                      <a:r>
                        <a:rPr lang="en-US" sz="900" dirty="0"/>
                        <a:t>SN</a:t>
                      </a:r>
                    </a:p>
                  </a:txBody>
                  <a:tcPr/>
                </a:tc>
                <a:tc>
                  <a:txBody>
                    <a:bodyPr/>
                    <a:lstStyle/>
                    <a:p>
                      <a:pPr algn="ctr"/>
                      <a:r>
                        <a:rPr lang="en-US" sz="900" dirty="0"/>
                        <a:t>Status</a:t>
                      </a:r>
                    </a:p>
                  </a:txBody>
                  <a:tcPr/>
                </a:tc>
                <a:extLst>
                  <a:ext uri="{0D108BD9-81ED-4DB2-BD59-A6C34878D82A}">
                    <a16:rowId xmlns:a16="http://schemas.microsoft.com/office/drawing/2014/main" val="214271839"/>
                  </a:ext>
                </a:extLst>
              </a:tr>
              <a:tr h="245855">
                <a:tc>
                  <a:txBody>
                    <a:bodyPr/>
                    <a:lstStyle/>
                    <a:p>
                      <a:pPr algn="ctr"/>
                      <a:r>
                        <a:rPr lang="en-US" sz="900" dirty="0"/>
                        <a:t>4</a:t>
                      </a:r>
                    </a:p>
                  </a:txBody>
                  <a:tcPr/>
                </a:tc>
                <a:tc>
                  <a:txBody>
                    <a:bodyPr/>
                    <a:lstStyle/>
                    <a:p>
                      <a:pPr algn="ctr"/>
                      <a:r>
                        <a:rPr lang="en-US" sz="900" dirty="0"/>
                        <a:t>104</a:t>
                      </a:r>
                    </a:p>
                  </a:txBody>
                  <a:tcPr/>
                </a:tc>
                <a:tc>
                  <a:txBody>
                    <a:bodyPr/>
                    <a:lstStyle/>
                    <a:p>
                      <a:pPr algn="ctr"/>
                      <a:r>
                        <a:rPr lang="en-US" sz="900" dirty="0"/>
                        <a:t>✅</a:t>
                      </a:r>
                    </a:p>
                  </a:txBody>
                  <a:tcPr/>
                </a:tc>
                <a:extLst>
                  <a:ext uri="{0D108BD9-81ED-4DB2-BD59-A6C34878D82A}">
                    <a16:rowId xmlns:a16="http://schemas.microsoft.com/office/drawing/2014/main" val="2403548217"/>
                  </a:ext>
                </a:extLst>
              </a:tr>
              <a:tr h="245855">
                <a:tc>
                  <a:txBody>
                    <a:bodyPr/>
                    <a:lstStyle/>
                    <a:p>
                      <a:pPr algn="ctr"/>
                      <a:r>
                        <a:rPr lang="en-US" sz="900" dirty="0"/>
                        <a:t>3</a:t>
                      </a:r>
                    </a:p>
                  </a:txBody>
                  <a:tcPr/>
                </a:tc>
                <a:tc>
                  <a:txBody>
                    <a:bodyPr/>
                    <a:lstStyle/>
                    <a:p>
                      <a:pPr algn="ctr"/>
                      <a:r>
                        <a:rPr lang="en-US" sz="900" dirty="0"/>
                        <a:t>103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3789219333"/>
                  </a:ext>
                </a:extLst>
              </a:tr>
              <a:tr h="245855">
                <a:tc>
                  <a:txBody>
                    <a:bodyPr/>
                    <a:lstStyle/>
                    <a:p>
                      <a:pPr algn="ctr"/>
                      <a:r>
                        <a:rPr lang="en-US" sz="900" dirty="0"/>
                        <a:t>2</a:t>
                      </a:r>
                    </a:p>
                  </a:txBody>
                  <a:tcPr/>
                </a:tc>
                <a:tc>
                  <a:txBody>
                    <a:bodyPr/>
                    <a:lstStyle/>
                    <a:p>
                      <a:pPr algn="ctr"/>
                      <a:r>
                        <a:rPr lang="en-US" sz="900" dirty="0"/>
                        <a:t>102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3486669928"/>
                  </a:ext>
                </a:extLst>
              </a:tr>
              <a:tr h="245855">
                <a:tc>
                  <a:txBody>
                    <a:bodyPr/>
                    <a:lstStyle/>
                    <a:p>
                      <a:pPr algn="ctr"/>
                      <a:r>
                        <a:rPr lang="en-US" sz="900" dirty="0"/>
                        <a:t>1</a:t>
                      </a:r>
                    </a:p>
                  </a:txBody>
                  <a:tcPr/>
                </a:tc>
                <a:tc>
                  <a:txBody>
                    <a:bodyPr/>
                    <a:lstStyle/>
                    <a:p>
                      <a:pPr algn="ctr"/>
                      <a:r>
                        <a:rPr lang="en-US" sz="900" dirty="0"/>
                        <a:t>101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1605083246"/>
                  </a:ext>
                </a:extLst>
              </a:tr>
            </a:tbl>
          </a:graphicData>
        </a:graphic>
      </p:graphicFrame>
      <p:graphicFrame>
        <p:nvGraphicFramePr>
          <p:cNvPr id="34" name="Table 33">
            <a:extLst>
              <a:ext uri="{FF2B5EF4-FFF2-40B4-BE49-F238E27FC236}">
                <a16:creationId xmlns:a16="http://schemas.microsoft.com/office/drawing/2014/main" id="{FE6F103A-C9D4-C866-B497-34D05C5735FA}"/>
              </a:ext>
            </a:extLst>
          </p:cNvPr>
          <p:cNvGraphicFramePr>
            <a:graphicFrameLocks noGrp="1"/>
          </p:cNvGraphicFramePr>
          <p:nvPr>
            <p:extLst>
              <p:ext uri="{D42A27DB-BD31-4B8C-83A1-F6EECF244321}">
                <p14:modId xmlns:p14="http://schemas.microsoft.com/office/powerpoint/2010/main" val="224531463"/>
              </p:ext>
            </p:extLst>
          </p:nvPr>
        </p:nvGraphicFramePr>
        <p:xfrm>
          <a:off x="6658000" y="1879102"/>
          <a:ext cx="1546215" cy="1349180"/>
        </p:xfrm>
        <a:graphic>
          <a:graphicData uri="http://schemas.openxmlformats.org/drawingml/2006/table">
            <a:tbl>
              <a:tblPr bandRow="1">
                <a:tableStyleId>{5C22544A-7EE6-4342-B048-85BDC9FD1C3A}</a:tableStyleId>
              </a:tblPr>
              <a:tblGrid>
                <a:gridCol w="515405">
                  <a:extLst>
                    <a:ext uri="{9D8B030D-6E8A-4147-A177-3AD203B41FA5}">
                      <a16:colId xmlns:a16="http://schemas.microsoft.com/office/drawing/2014/main" val="1779292749"/>
                    </a:ext>
                  </a:extLst>
                </a:gridCol>
                <a:gridCol w="515405">
                  <a:extLst>
                    <a:ext uri="{9D8B030D-6E8A-4147-A177-3AD203B41FA5}">
                      <a16:colId xmlns:a16="http://schemas.microsoft.com/office/drawing/2014/main" val="2678222140"/>
                    </a:ext>
                  </a:extLst>
                </a:gridCol>
                <a:gridCol w="515405">
                  <a:extLst>
                    <a:ext uri="{9D8B030D-6E8A-4147-A177-3AD203B41FA5}">
                      <a16:colId xmlns:a16="http://schemas.microsoft.com/office/drawing/2014/main" val="1057313159"/>
                    </a:ext>
                  </a:extLst>
                </a:gridCol>
              </a:tblGrid>
              <a:tr h="245855">
                <a:tc>
                  <a:txBody>
                    <a:bodyPr/>
                    <a:lstStyle/>
                    <a:p>
                      <a:pPr algn="ctr"/>
                      <a:r>
                        <a:rPr lang="en-US" sz="900" dirty="0"/>
                        <a:t>Packet index</a:t>
                      </a:r>
                    </a:p>
                  </a:txBody>
                  <a:tcPr/>
                </a:tc>
                <a:tc>
                  <a:txBody>
                    <a:bodyPr/>
                    <a:lstStyle/>
                    <a:p>
                      <a:pPr algn="ctr"/>
                      <a:r>
                        <a:rPr lang="en-US" sz="900" dirty="0"/>
                        <a:t>SN</a:t>
                      </a:r>
                    </a:p>
                  </a:txBody>
                  <a:tcPr/>
                </a:tc>
                <a:tc>
                  <a:txBody>
                    <a:bodyPr/>
                    <a:lstStyle/>
                    <a:p>
                      <a:pPr algn="ctr"/>
                      <a:r>
                        <a:rPr lang="en-US" sz="900" dirty="0"/>
                        <a:t>Status</a:t>
                      </a:r>
                    </a:p>
                  </a:txBody>
                  <a:tcPr/>
                </a:tc>
                <a:extLst>
                  <a:ext uri="{0D108BD9-81ED-4DB2-BD59-A6C34878D82A}">
                    <a16:rowId xmlns:a16="http://schemas.microsoft.com/office/drawing/2014/main" val="214271839"/>
                  </a:ext>
                </a:extLst>
              </a:tr>
              <a:tr h="245855">
                <a:tc>
                  <a:txBody>
                    <a:bodyPr/>
                    <a:lstStyle/>
                    <a:p>
                      <a:pPr algn="ctr"/>
                      <a:r>
                        <a:rPr lang="en-US" sz="900" dirty="0"/>
                        <a:t>8</a:t>
                      </a:r>
                    </a:p>
                  </a:txBody>
                  <a:tcPr/>
                </a:tc>
                <a:tc>
                  <a:txBody>
                    <a:bodyPr/>
                    <a:lstStyle/>
                    <a:p>
                      <a:pPr algn="ctr"/>
                      <a:r>
                        <a:rPr lang="en-US" sz="900" dirty="0"/>
                        <a:t>3</a:t>
                      </a:r>
                    </a:p>
                  </a:txBody>
                  <a:tcPr/>
                </a:tc>
                <a:tc>
                  <a:txBody>
                    <a:bodyPr/>
                    <a:lstStyle/>
                    <a:p>
                      <a:pPr algn="ctr"/>
                      <a:r>
                        <a:rPr lang="en-US" sz="900" dirty="0"/>
                        <a:t>✅</a:t>
                      </a:r>
                    </a:p>
                  </a:txBody>
                  <a:tcPr/>
                </a:tc>
                <a:extLst>
                  <a:ext uri="{0D108BD9-81ED-4DB2-BD59-A6C34878D82A}">
                    <a16:rowId xmlns:a16="http://schemas.microsoft.com/office/drawing/2014/main" val="2403548217"/>
                  </a:ext>
                </a:extLst>
              </a:tr>
              <a:tr h="245855">
                <a:tc>
                  <a:txBody>
                    <a:bodyPr/>
                    <a:lstStyle/>
                    <a:p>
                      <a:pPr algn="ctr"/>
                      <a:r>
                        <a:rPr lang="en-US" sz="900" dirty="0"/>
                        <a:t>7</a:t>
                      </a:r>
                    </a:p>
                  </a:txBody>
                  <a:tcPr/>
                </a:tc>
                <a:tc>
                  <a:txBody>
                    <a:bodyPr/>
                    <a:lstStyle/>
                    <a:p>
                      <a:pPr algn="ctr"/>
                      <a:r>
                        <a:rPr lang="en-US" sz="900" dirty="0"/>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3789219333"/>
                  </a:ext>
                </a:extLst>
              </a:tr>
              <a:tr h="245855">
                <a:tc>
                  <a:txBody>
                    <a:bodyPr/>
                    <a:lstStyle/>
                    <a:p>
                      <a:pPr algn="ctr"/>
                      <a:r>
                        <a:rPr lang="en-US" sz="900" dirty="0"/>
                        <a:t>6</a:t>
                      </a:r>
                    </a:p>
                  </a:txBody>
                  <a:tcPr/>
                </a:tc>
                <a:tc>
                  <a:txBody>
                    <a:bodyPr/>
                    <a:lstStyle/>
                    <a:p>
                      <a:pPr algn="ctr"/>
                      <a:r>
                        <a:rPr lang="en-US" sz="900" dirty="0"/>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3486669928"/>
                  </a:ext>
                </a:extLst>
              </a:tr>
              <a:tr h="245855">
                <a:tc>
                  <a:txBody>
                    <a:bodyPr/>
                    <a:lstStyle/>
                    <a:p>
                      <a:pPr algn="ctr"/>
                      <a:r>
                        <a:rPr lang="en-US" sz="900" dirty="0"/>
                        <a:t>5</a:t>
                      </a:r>
                    </a:p>
                  </a:txBody>
                  <a:tcPr/>
                </a:tc>
                <a:tc>
                  <a:txBody>
                    <a:bodyPr/>
                    <a:lstStyle/>
                    <a:p>
                      <a:pPr algn="ctr"/>
                      <a:r>
                        <a:rPr lang="en-US" sz="900" dirty="0"/>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1605083246"/>
                  </a:ext>
                </a:extLst>
              </a:tr>
            </a:tbl>
          </a:graphicData>
        </a:graphic>
      </p:graphicFrame>
      <p:graphicFrame>
        <p:nvGraphicFramePr>
          <p:cNvPr id="35" name="Table 34">
            <a:extLst>
              <a:ext uri="{FF2B5EF4-FFF2-40B4-BE49-F238E27FC236}">
                <a16:creationId xmlns:a16="http://schemas.microsoft.com/office/drawing/2014/main" id="{784F258D-FC1B-182F-BAE7-D77959C95062}"/>
              </a:ext>
            </a:extLst>
          </p:cNvPr>
          <p:cNvGraphicFramePr>
            <a:graphicFrameLocks noGrp="1"/>
          </p:cNvGraphicFramePr>
          <p:nvPr>
            <p:extLst>
              <p:ext uri="{D42A27DB-BD31-4B8C-83A1-F6EECF244321}">
                <p14:modId xmlns:p14="http://schemas.microsoft.com/office/powerpoint/2010/main" val="844668796"/>
              </p:ext>
            </p:extLst>
          </p:nvPr>
        </p:nvGraphicFramePr>
        <p:xfrm>
          <a:off x="1949286" y="3091489"/>
          <a:ext cx="1547065" cy="1349180"/>
        </p:xfrm>
        <a:graphic>
          <a:graphicData uri="http://schemas.openxmlformats.org/drawingml/2006/table">
            <a:tbl>
              <a:tblPr bandRow="1">
                <a:tableStyleId>{5C22544A-7EE6-4342-B048-85BDC9FD1C3A}</a:tableStyleId>
              </a:tblPr>
              <a:tblGrid>
                <a:gridCol w="516255">
                  <a:extLst>
                    <a:ext uri="{9D8B030D-6E8A-4147-A177-3AD203B41FA5}">
                      <a16:colId xmlns:a16="http://schemas.microsoft.com/office/drawing/2014/main" val="1779292749"/>
                    </a:ext>
                  </a:extLst>
                </a:gridCol>
                <a:gridCol w="515405">
                  <a:extLst>
                    <a:ext uri="{9D8B030D-6E8A-4147-A177-3AD203B41FA5}">
                      <a16:colId xmlns:a16="http://schemas.microsoft.com/office/drawing/2014/main" val="2678222140"/>
                    </a:ext>
                  </a:extLst>
                </a:gridCol>
                <a:gridCol w="515405">
                  <a:extLst>
                    <a:ext uri="{9D8B030D-6E8A-4147-A177-3AD203B41FA5}">
                      <a16:colId xmlns:a16="http://schemas.microsoft.com/office/drawing/2014/main" val="1057313159"/>
                    </a:ext>
                  </a:extLst>
                </a:gridCol>
              </a:tblGrid>
              <a:tr h="245855">
                <a:tc>
                  <a:txBody>
                    <a:bodyPr/>
                    <a:lstStyle/>
                    <a:p>
                      <a:pPr algn="ctr"/>
                      <a:r>
                        <a:rPr lang="en-US" sz="900" dirty="0"/>
                        <a:t>Packet</a:t>
                      </a:r>
                    </a:p>
                    <a:p>
                      <a:pPr algn="ctr"/>
                      <a:r>
                        <a:rPr lang="en-US" sz="900" dirty="0"/>
                        <a:t>index</a:t>
                      </a:r>
                    </a:p>
                  </a:txBody>
                  <a:tcPr/>
                </a:tc>
                <a:tc>
                  <a:txBody>
                    <a:bodyPr/>
                    <a:lstStyle/>
                    <a:p>
                      <a:pPr algn="ctr"/>
                      <a:r>
                        <a:rPr lang="en-US" sz="900" dirty="0"/>
                        <a:t>SN</a:t>
                      </a:r>
                    </a:p>
                  </a:txBody>
                  <a:tcPr/>
                </a:tc>
                <a:tc>
                  <a:txBody>
                    <a:bodyPr/>
                    <a:lstStyle/>
                    <a:p>
                      <a:pPr algn="ctr"/>
                      <a:r>
                        <a:rPr lang="en-US" sz="900" dirty="0"/>
                        <a:t>Status</a:t>
                      </a:r>
                    </a:p>
                  </a:txBody>
                  <a:tcPr/>
                </a:tc>
                <a:extLst>
                  <a:ext uri="{0D108BD9-81ED-4DB2-BD59-A6C34878D82A}">
                    <a16:rowId xmlns:a16="http://schemas.microsoft.com/office/drawing/2014/main" val="214271839"/>
                  </a:ext>
                </a:extLst>
              </a:tr>
              <a:tr h="245855">
                <a:tc>
                  <a:txBody>
                    <a:bodyPr/>
                    <a:lstStyle/>
                    <a:p>
                      <a:pPr algn="ctr"/>
                      <a:r>
                        <a:rPr lang="en-US" sz="900" dirty="0"/>
                        <a:t>4</a:t>
                      </a:r>
                    </a:p>
                  </a:txBody>
                  <a:tcPr/>
                </a:tc>
                <a:tc>
                  <a:txBody>
                    <a:bodyPr/>
                    <a:lstStyle/>
                    <a:p>
                      <a:pPr algn="ctr"/>
                      <a:r>
                        <a:rPr lang="en-US" sz="900" dirty="0"/>
                        <a:t>104</a:t>
                      </a:r>
                    </a:p>
                  </a:txBody>
                  <a:tcPr/>
                </a:tc>
                <a:tc>
                  <a:txBody>
                    <a:bodyPr/>
                    <a:lstStyle/>
                    <a:p>
                      <a:pPr algn="ctr"/>
                      <a:r>
                        <a:rPr lang="en-US" sz="900" dirty="0"/>
                        <a:t>✅</a:t>
                      </a:r>
                    </a:p>
                  </a:txBody>
                  <a:tcPr/>
                </a:tc>
                <a:extLst>
                  <a:ext uri="{0D108BD9-81ED-4DB2-BD59-A6C34878D82A}">
                    <a16:rowId xmlns:a16="http://schemas.microsoft.com/office/drawing/2014/main" val="2403548217"/>
                  </a:ext>
                </a:extLst>
              </a:tr>
              <a:tr h="245855">
                <a:tc>
                  <a:txBody>
                    <a:bodyPr/>
                    <a:lstStyle/>
                    <a:p>
                      <a:pPr algn="ctr"/>
                      <a:r>
                        <a:rPr lang="en-US" sz="900" dirty="0"/>
                        <a:t>3</a:t>
                      </a:r>
                    </a:p>
                  </a:txBody>
                  <a:tcPr/>
                </a:tc>
                <a:tc>
                  <a:txBody>
                    <a:bodyPr/>
                    <a:lstStyle/>
                    <a:p>
                      <a:pPr algn="ctr"/>
                      <a:r>
                        <a:rPr lang="en-US" sz="900" dirty="0"/>
                        <a:t>103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3789219333"/>
                  </a:ext>
                </a:extLst>
              </a:tr>
              <a:tr h="245855">
                <a:tc>
                  <a:txBody>
                    <a:bodyPr/>
                    <a:lstStyle/>
                    <a:p>
                      <a:pPr algn="ctr"/>
                      <a:r>
                        <a:rPr lang="en-US" sz="900" dirty="0"/>
                        <a:t>2</a:t>
                      </a:r>
                    </a:p>
                  </a:txBody>
                  <a:tcPr/>
                </a:tc>
                <a:tc>
                  <a:txBody>
                    <a:bodyPr/>
                    <a:lstStyle/>
                    <a:p>
                      <a:pPr algn="ctr"/>
                      <a:r>
                        <a:rPr lang="en-US" sz="900" dirty="0"/>
                        <a:t>102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3486669928"/>
                  </a:ext>
                </a:extLst>
              </a:tr>
              <a:tr h="245855">
                <a:tc>
                  <a:txBody>
                    <a:bodyPr/>
                    <a:lstStyle/>
                    <a:p>
                      <a:pPr algn="ctr"/>
                      <a:r>
                        <a:rPr lang="en-US" sz="900" dirty="0"/>
                        <a:t>1</a:t>
                      </a:r>
                    </a:p>
                  </a:txBody>
                  <a:tcPr/>
                </a:tc>
                <a:tc>
                  <a:txBody>
                    <a:bodyPr/>
                    <a:lstStyle/>
                    <a:p>
                      <a:pPr algn="ctr"/>
                      <a:r>
                        <a:rPr lang="en-US" sz="900" dirty="0"/>
                        <a:t>101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1605083246"/>
                  </a:ext>
                </a:extLst>
              </a:tr>
            </a:tbl>
          </a:graphicData>
        </a:graphic>
      </p:graphicFrame>
      <p:graphicFrame>
        <p:nvGraphicFramePr>
          <p:cNvPr id="36" name="Table 35">
            <a:extLst>
              <a:ext uri="{FF2B5EF4-FFF2-40B4-BE49-F238E27FC236}">
                <a16:creationId xmlns:a16="http://schemas.microsoft.com/office/drawing/2014/main" id="{2CBDD457-7394-FA45-5A46-76BEA3F42CCA}"/>
              </a:ext>
            </a:extLst>
          </p:cNvPr>
          <p:cNvGraphicFramePr>
            <a:graphicFrameLocks noGrp="1"/>
          </p:cNvGraphicFramePr>
          <p:nvPr>
            <p:extLst>
              <p:ext uri="{D42A27DB-BD31-4B8C-83A1-F6EECF244321}">
                <p14:modId xmlns:p14="http://schemas.microsoft.com/office/powerpoint/2010/main" val="2571983337"/>
              </p:ext>
            </p:extLst>
          </p:nvPr>
        </p:nvGraphicFramePr>
        <p:xfrm>
          <a:off x="4923669" y="3091489"/>
          <a:ext cx="1546215" cy="1349180"/>
        </p:xfrm>
        <a:graphic>
          <a:graphicData uri="http://schemas.openxmlformats.org/drawingml/2006/table">
            <a:tbl>
              <a:tblPr bandRow="1">
                <a:tableStyleId>{5C22544A-7EE6-4342-B048-85BDC9FD1C3A}</a:tableStyleId>
              </a:tblPr>
              <a:tblGrid>
                <a:gridCol w="515405">
                  <a:extLst>
                    <a:ext uri="{9D8B030D-6E8A-4147-A177-3AD203B41FA5}">
                      <a16:colId xmlns:a16="http://schemas.microsoft.com/office/drawing/2014/main" val="1779292749"/>
                    </a:ext>
                  </a:extLst>
                </a:gridCol>
                <a:gridCol w="515405">
                  <a:extLst>
                    <a:ext uri="{9D8B030D-6E8A-4147-A177-3AD203B41FA5}">
                      <a16:colId xmlns:a16="http://schemas.microsoft.com/office/drawing/2014/main" val="2678222140"/>
                    </a:ext>
                  </a:extLst>
                </a:gridCol>
                <a:gridCol w="515405">
                  <a:extLst>
                    <a:ext uri="{9D8B030D-6E8A-4147-A177-3AD203B41FA5}">
                      <a16:colId xmlns:a16="http://schemas.microsoft.com/office/drawing/2014/main" val="1057313159"/>
                    </a:ext>
                  </a:extLst>
                </a:gridCol>
              </a:tblGrid>
              <a:tr h="245855">
                <a:tc>
                  <a:txBody>
                    <a:bodyPr/>
                    <a:lstStyle/>
                    <a:p>
                      <a:pPr algn="ctr"/>
                      <a:r>
                        <a:rPr lang="en-US" sz="900" dirty="0"/>
                        <a:t>Packet index</a:t>
                      </a:r>
                    </a:p>
                  </a:txBody>
                  <a:tcPr/>
                </a:tc>
                <a:tc>
                  <a:txBody>
                    <a:bodyPr/>
                    <a:lstStyle/>
                    <a:p>
                      <a:pPr algn="ctr"/>
                      <a:r>
                        <a:rPr lang="en-US" sz="900" dirty="0"/>
                        <a:t>SN</a:t>
                      </a:r>
                    </a:p>
                  </a:txBody>
                  <a:tcPr/>
                </a:tc>
                <a:tc>
                  <a:txBody>
                    <a:bodyPr/>
                    <a:lstStyle/>
                    <a:p>
                      <a:pPr algn="ctr"/>
                      <a:r>
                        <a:rPr lang="en-US" sz="900" dirty="0"/>
                        <a:t>Status</a:t>
                      </a:r>
                    </a:p>
                  </a:txBody>
                  <a:tcPr/>
                </a:tc>
                <a:extLst>
                  <a:ext uri="{0D108BD9-81ED-4DB2-BD59-A6C34878D82A}">
                    <a16:rowId xmlns:a16="http://schemas.microsoft.com/office/drawing/2014/main" val="214271839"/>
                  </a:ext>
                </a:extLst>
              </a:tr>
              <a:tr h="245855">
                <a:tc>
                  <a:txBody>
                    <a:bodyPr/>
                    <a:lstStyle/>
                    <a:p>
                      <a:pPr algn="ctr"/>
                      <a:r>
                        <a:rPr lang="en-US" sz="900" dirty="0"/>
                        <a:t>8</a:t>
                      </a:r>
                    </a:p>
                  </a:txBody>
                  <a:tcPr/>
                </a:tc>
                <a:tc>
                  <a:txBody>
                    <a:bodyPr/>
                    <a:lstStyle/>
                    <a:p>
                      <a:pPr algn="ctr"/>
                      <a:r>
                        <a:rPr lang="en-US" sz="900" dirty="0"/>
                        <a:t>3</a:t>
                      </a:r>
                    </a:p>
                  </a:txBody>
                  <a:tcPr/>
                </a:tc>
                <a:tc>
                  <a:txBody>
                    <a:bodyPr/>
                    <a:lstStyle/>
                    <a:p>
                      <a:pPr algn="ctr"/>
                      <a:r>
                        <a:rPr lang="en-US" sz="900" dirty="0"/>
                        <a:t>✅</a:t>
                      </a:r>
                    </a:p>
                  </a:txBody>
                  <a:tcPr/>
                </a:tc>
                <a:extLst>
                  <a:ext uri="{0D108BD9-81ED-4DB2-BD59-A6C34878D82A}">
                    <a16:rowId xmlns:a16="http://schemas.microsoft.com/office/drawing/2014/main" val="2403548217"/>
                  </a:ext>
                </a:extLst>
              </a:tr>
              <a:tr h="245855">
                <a:tc>
                  <a:txBody>
                    <a:bodyPr/>
                    <a:lstStyle/>
                    <a:p>
                      <a:pPr algn="ctr"/>
                      <a:r>
                        <a:rPr lang="en-US" sz="900" dirty="0"/>
                        <a:t>7</a:t>
                      </a:r>
                    </a:p>
                  </a:txBody>
                  <a:tcPr/>
                </a:tc>
                <a:tc>
                  <a:txBody>
                    <a:bodyPr/>
                    <a:lstStyle/>
                    <a:p>
                      <a:pPr algn="ctr"/>
                      <a:r>
                        <a:rPr lang="en-US" sz="900" dirty="0"/>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3789219333"/>
                  </a:ext>
                </a:extLst>
              </a:tr>
              <a:tr h="245855">
                <a:tc>
                  <a:txBody>
                    <a:bodyPr/>
                    <a:lstStyle/>
                    <a:p>
                      <a:pPr algn="ctr"/>
                      <a:r>
                        <a:rPr lang="en-US" sz="900" dirty="0"/>
                        <a:t>6</a:t>
                      </a:r>
                    </a:p>
                  </a:txBody>
                  <a:tcPr/>
                </a:tc>
                <a:tc>
                  <a:txBody>
                    <a:bodyPr/>
                    <a:lstStyle/>
                    <a:p>
                      <a:pPr algn="ctr"/>
                      <a:r>
                        <a:rPr lang="en-US" sz="900" dirty="0"/>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3486669928"/>
                  </a:ext>
                </a:extLst>
              </a:tr>
              <a:tr h="245855">
                <a:tc>
                  <a:txBody>
                    <a:bodyPr/>
                    <a:lstStyle/>
                    <a:p>
                      <a:pPr algn="ctr"/>
                      <a:r>
                        <a:rPr lang="en-US" sz="900" dirty="0"/>
                        <a:t>5</a:t>
                      </a:r>
                    </a:p>
                  </a:txBody>
                  <a:tcPr/>
                </a:tc>
                <a:tc>
                  <a:txBody>
                    <a:bodyPr/>
                    <a:lstStyle/>
                    <a:p>
                      <a:pPr algn="ctr"/>
                      <a:r>
                        <a:rPr lang="en-US" sz="900" dirty="0"/>
                        <a:t>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a:t>
                      </a:r>
                    </a:p>
                  </a:txBody>
                  <a:tcPr/>
                </a:tc>
                <a:extLst>
                  <a:ext uri="{0D108BD9-81ED-4DB2-BD59-A6C34878D82A}">
                    <a16:rowId xmlns:a16="http://schemas.microsoft.com/office/drawing/2014/main" val="1605083246"/>
                  </a:ext>
                </a:extLst>
              </a:tr>
            </a:tbl>
          </a:graphicData>
        </a:graphic>
      </p:graphicFrame>
      <p:sp>
        <p:nvSpPr>
          <p:cNvPr id="37" name="Content Placeholder 2">
            <a:extLst>
              <a:ext uri="{FF2B5EF4-FFF2-40B4-BE49-F238E27FC236}">
                <a16:creationId xmlns:a16="http://schemas.microsoft.com/office/drawing/2014/main" id="{64375EB3-96E5-668F-7682-FB2181CC2AAA}"/>
              </a:ext>
            </a:extLst>
          </p:cNvPr>
          <p:cNvSpPr txBox="1">
            <a:spLocks/>
          </p:cNvSpPr>
          <p:nvPr/>
        </p:nvSpPr>
        <p:spPr bwMode="auto">
          <a:xfrm>
            <a:off x="206148" y="4267200"/>
            <a:ext cx="8937852" cy="496094"/>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r>
              <a:rPr lang="en-US" sz="1400" b="0" kern="0" dirty="0"/>
              <a:t>Retransmissions</a:t>
            </a:r>
          </a:p>
          <a:p>
            <a:pPr lvl="1"/>
            <a:r>
              <a:rPr lang="en-US" sz="1200" b="0" kern="0" dirty="0"/>
              <a:t>If a UL packet is not </a:t>
            </a:r>
            <a:r>
              <a:rPr lang="en-US" sz="1200" kern="0" dirty="0" err="1"/>
              <a:t>Ack’d</a:t>
            </a:r>
            <a:r>
              <a:rPr lang="en-US" sz="1200" kern="0" dirty="0"/>
              <a:t> by AP MLD1 (e.g. packet 2), the non-AP MLD re-sends it “fresh” to AP MLD2</a:t>
            </a:r>
          </a:p>
          <a:p>
            <a:r>
              <a:rPr lang="en-US" sz="1400" b="0" kern="0" dirty="0"/>
              <a:t>Duplicate detection</a:t>
            </a:r>
          </a:p>
          <a:p>
            <a:pPr lvl="1"/>
            <a:r>
              <a:rPr lang="en-US" sz="1200" b="0" kern="0" dirty="0"/>
              <a:t>There is a small risk of undetected duplicates, e.g. non-AP MLD might re-send packet 3 to AP MLD2 because the Ack from AP MLD1 was not received; resulting in both AP MLDs forwarding the packet to the DS</a:t>
            </a:r>
            <a:r>
              <a:rPr lang="en-US" sz="1200" kern="0" dirty="0"/>
              <a:t> (although STAs could do the same today)</a:t>
            </a:r>
            <a:endParaRPr lang="en-US" sz="1200" b="0" kern="0" dirty="0"/>
          </a:p>
          <a:p>
            <a:r>
              <a:rPr lang="en-US" sz="1400" b="0" kern="0" dirty="0"/>
              <a:t>In-order delivery (when enabled)</a:t>
            </a:r>
          </a:p>
          <a:p>
            <a:pPr lvl="1"/>
            <a:r>
              <a:rPr lang="en-US" sz="1200" kern="0" dirty="0"/>
              <a:t>Option 1: Regular behavior by AP MLD1 (i.e. packets 3-4 will not be forwarded to DS because packet 2 is pending retransmission). Non-AP MLD freshly re-sends all packets that are ahead of any un-</a:t>
            </a:r>
            <a:r>
              <a:rPr lang="en-US" sz="1200" kern="0" dirty="0" err="1"/>
              <a:t>Ack’d</a:t>
            </a:r>
            <a:r>
              <a:rPr lang="en-US" sz="1200" kern="0" dirty="0"/>
              <a:t> packets to AP MLD2 (i.e. packets 2-4)</a:t>
            </a:r>
          </a:p>
          <a:p>
            <a:pPr lvl="1"/>
            <a:r>
              <a:rPr lang="en-US" sz="1200" kern="0" dirty="0"/>
              <a:t>Option 2: AP MLD1 releases packets ahead of any un-</a:t>
            </a:r>
            <a:r>
              <a:rPr lang="en-US" sz="1200" kern="0" dirty="0" err="1"/>
              <a:t>Ack’d</a:t>
            </a:r>
            <a:r>
              <a:rPr lang="en-US" sz="1200" kern="0" dirty="0"/>
              <a:t> packets (i.e. packets 3-4) once roam completes, then signals (over DS) to AP MLD2 that it can release newly received packets to the DS; non-AP MLD drops earlier un-</a:t>
            </a:r>
            <a:r>
              <a:rPr lang="en-US" sz="1200" kern="0" dirty="0" err="1"/>
              <a:t>Ack’d</a:t>
            </a:r>
            <a:r>
              <a:rPr lang="en-US" sz="1200" kern="0" dirty="0"/>
              <a:t> packets (packet 2)</a:t>
            </a:r>
          </a:p>
        </p:txBody>
      </p:sp>
      <p:sp>
        <p:nvSpPr>
          <p:cNvPr id="22" name="TextBox 21">
            <a:extLst>
              <a:ext uri="{FF2B5EF4-FFF2-40B4-BE49-F238E27FC236}">
                <a16:creationId xmlns:a16="http://schemas.microsoft.com/office/drawing/2014/main" id="{DD801AB2-E876-2F00-A2B5-BF6C2D9053A4}"/>
              </a:ext>
            </a:extLst>
          </p:cNvPr>
          <p:cNvSpPr txBox="1"/>
          <p:nvPr/>
        </p:nvSpPr>
        <p:spPr>
          <a:xfrm>
            <a:off x="3882395" y="1320418"/>
            <a:ext cx="617211" cy="276999"/>
          </a:xfrm>
          <a:prstGeom prst="rect">
            <a:avLst/>
          </a:prstGeom>
          <a:noFill/>
        </p:spPr>
        <p:txBody>
          <a:bodyPr wrap="square" rtlCol="0">
            <a:spAutoFit/>
          </a:bodyPr>
          <a:lstStyle/>
          <a:p>
            <a:r>
              <a:rPr lang="en-US" dirty="0"/>
              <a:t>server</a:t>
            </a:r>
          </a:p>
        </p:txBody>
      </p:sp>
      <p:cxnSp>
        <p:nvCxnSpPr>
          <p:cNvPr id="26" name="Straight Connector 25">
            <a:extLst>
              <a:ext uri="{FF2B5EF4-FFF2-40B4-BE49-F238E27FC236}">
                <a16:creationId xmlns:a16="http://schemas.microsoft.com/office/drawing/2014/main" id="{06D1FA30-6DBB-9DFF-82E4-D6C6A277E196}"/>
              </a:ext>
            </a:extLst>
          </p:cNvPr>
          <p:cNvCxnSpPr>
            <a:cxnSpLocks/>
            <a:endCxn id="23" idx="3"/>
          </p:cNvCxnSpPr>
          <p:nvPr/>
        </p:nvCxnSpPr>
        <p:spPr bwMode="auto">
          <a:xfrm flipH="1" flipV="1">
            <a:off x="4650897" y="1937244"/>
            <a:ext cx="1216505" cy="0"/>
          </a:xfrm>
          <a:prstGeom prst="line">
            <a:avLst/>
          </a:prstGeom>
          <a:solidFill>
            <a:schemeClr val="accent1"/>
          </a:solidFill>
          <a:ln w="12700" cap="flat" cmpd="sng" algn="ctr">
            <a:solidFill>
              <a:schemeClr val="tx1"/>
            </a:solidFill>
            <a:prstDash val="solid"/>
            <a:round/>
            <a:headEnd type="none" w="sm" len="sm"/>
            <a:tailEnd type="triangle" w="sm" len="sm"/>
          </a:ln>
          <a:effectLst/>
        </p:spPr>
      </p:cxnSp>
    </p:spTree>
    <p:extLst>
      <p:ext uri="{BB962C8B-B14F-4D97-AF65-F5344CB8AC3E}">
        <p14:creationId xmlns:p14="http://schemas.microsoft.com/office/powerpoint/2010/main" val="1818881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15</a:t>
            </a:fld>
            <a:endParaRPr lang="en-US"/>
          </a:p>
        </p:txBody>
      </p:sp>
      <p:sp>
        <p:nvSpPr>
          <p:cNvPr id="9" name="Content Placeholder 2">
            <a:extLst>
              <a:ext uri="{FF2B5EF4-FFF2-40B4-BE49-F238E27FC236}">
                <a16:creationId xmlns:a16="http://schemas.microsoft.com/office/drawing/2014/main" id="{8F6E87B3-5DAF-7B45-882E-42CBF329C96D}"/>
              </a:ext>
            </a:extLst>
          </p:cNvPr>
          <p:cNvSpPr>
            <a:spLocks noGrp="1"/>
          </p:cNvSpPr>
          <p:nvPr>
            <p:ph idx="1"/>
          </p:nvPr>
        </p:nvSpPr>
        <p:spPr>
          <a:xfrm>
            <a:off x="0" y="1386663"/>
            <a:ext cx="8991600" cy="5077599"/>
          </a:xfrm>
        </p:spPr>
        <p:txBody>
          <a:bodyPr/>
          <a:lstStyle/>
          <a:p>
            <a:r>
              <a:rPr lang="en-US" sz="1600" b="0" dirty="0"/>
              <a:t>Some other submissions have proposed sharing the PTK across AP MLDs in the network</a:t>
            </a:r>
          </a:p>
          <a:p>
            <a:pPr lvl="1"/>
            <a:r>
              <a:rPr lang="en-US" sz="1400" dirty="0"/>
              <a:t>Even though, as shown on previous (and later) slides, efficient derivation of a new/unique PTK on each roam is possible without compromising roam performance</a:t>
            </a:r>
          </a:p>
          <a:p>
            <a:pPr lvl="1"/>
            <a:r>
              <a:rPr lang="en-US" sz="1400" dirty="0"/>
              <a:t>Note that PTK compromise allows the attacker to passively decrypt, or actively inject or modify packets</a:t>
            </a:r>
          </a:p>
          <a:p>
            <a:pPr lvl="2"/>
            <a:r>
              <a:rPr lang="en-US" sz="1200" dirty="0"/>
              <a:t>e.g. see Appendix A “Importance of Uniqueness Requirement on IVs” of NIST SP 80038D [5] </a:t>
            </a:r>
          </a:p>
          <a:p>
            <a:pPr lvl="1"/>
            <a:r>
              <a:rPr lang="en-US" sz="1400" dirty="0"/>
              <a:t>Other potential issues with flawed PTK management include replay detection failure</a:t>
            </a:r>
          </a:p>
          <a:p>
            <a:pPr lvl="1"/>
            <a:r>
              <a:rPr lang="en-US" sz="1400" dirty="0"/>
              <a:t>There is an expectation that new versions of technologies improve security, and certainly avoid regressions</a:t>
            </a:r>
          </a:p>
          <a:p>
            <a:pPr lvl="1"/>
            <a:r>
              <a:rPr lang="en-US" sz="1400" dirty="0"/>
              <a:t>Several concerns with PTK sharing are highlighted in these slides:</a:t>
            </a:r>
            <a:endParaRPr lang="en-US" sz="1400" b="0" dirty="0"/>
          </a:p>
          <a:p>
            <a:r>
              <a:rPr lang="en-US" sz="1600" b="0" dirty="0"/>
              <a:t>(A) Regression in key hygiene / key separation</a:t>
            </a:r>
          </a:p>
          <a:p>
            <a:pPr lvl="1"/>
            <a:r>
              <a:rPr lang="en-US" sz="1400" dirty="0"/>
              <a:t>In all RSN security mechanisms in baseline, there is a clear key hierarchy, and a PTK is a pairwise secret </a:t>
            </a:r>
          </a:p>
          <a:p>
            <a:pPr lvl="2"/>
            <a:r>
              <a:rPr lang="en-US" sz="1200" dirty="0"/>
              <a:t>Between a given AP and non-AP MLD</a:t>
            </a:r>
          </a:p>
          <a:p>
            <a:pPr lvl="2"/>
            <a:r>
              <a:rPr lang="en-US" sz="1200" dirty="0"/>
              <a:t>If a PTK is compromised, there is no impact on security of the connection between the non-AP MLD and any other AP MLD</a:t>
            </a:r>
          </a:p>
          <a:p>
            <a:pPr lvl="3"/>
            <a:r>
              <a:rPr lang="en-US" sz="1000" dirty="0"/>
              <a:t>Note: PTKs are designed as short-term pairwise secrets because they directly encrypt traffic sent over the air, and therefore are particularly vulnerable to attack</a:t>
            </a:r>
          </a:p>
          <a:p>
            <a:pPr lvl="2"/>
            <a:r>
              <a:rPr lang="en-US" sz="1200" dirty="0"/>
              <a:t>PTK sharing is not comparable to PMK Caching - since PMK is a key-generating key, not an encryption key</a:t>
            </a:r>
          </a:p>
          <a:p>
            <a:pPr lvl="3"/>
            <a:r>
              <a:rPr lang="en-US" sz="1000" dirty="0"/>
              <a:t>also note in 802.11, PMK caching is defined for use with the </a:t>
            </a:r>
            <a:r>
              <a:rPr lang="en-US" sz="1000" u="sng" dirty="0"/>
              <a:t>same</a:t>
            </a:r>
            <a:r>
              <a:rPr lang="en-US" sz="1000" dirty="0"/>
              <a:t> AP MLD (so-called OKC is proprietary and has known interop issues)</a:t>
            </a:r>
          </a:p>
          <a:p>
            <a:pPr lvl="1"/>
            <a:r>
              <a:rPr lang="en-US" sz="1400" dirty="0"/>
              <a:t>On the contrary, in other proposals in which it is suggested the same PTK is used as a non-AP MLD roams across many AP MLDs in the network, knowledge of the PTK is shared by many parties</a:t>
            </a:r>
          </a:p>
          <a:p>
            <a:pPr lvl="2"/>
            <a:r>
              <a:rPr lang="en-US" sz="1200" dirty="0"/>
              <a:t>In a “push” model, N + 1 entities know the PTK, where N is # AP MLDs in the “seamless roaming” domain</a:t>
            </a:r>
          </a:p>
          <a:p>
            <a:pPr lvl="2"/>
            <a:r>
              <a:rPr lang="en-US" sz="1200" dirty="0"/>
              <a:t>In a “pull” model, M +1 entities know the PTK, where M is # AP MLDs that non-AP MLD connects to during PTK lifetime</a:t>
            </a:r>
          </a:p>
          <a:p>
            <a:pPr lvl="1"/>
            <a:r>
              <a:rPr lang="en-US" sz="1400" dirty="0"/>
              <a:t>This increases the attack surface and risk of PTK compromise due to implementation vulnerability</a:t>
            </a:r>
          </a:p>
          <a:p>
            <a:pPr lvl="2"/>
            <a:r>
              <a:rPr lang="en-US" sz="1200" dirty="0"/>
              <a:t>Vulnerabilities might be related to over the air transmissions, or related to the transport and/or sync between the AP MLDs</a:t>
            </a:r>
          </a:p>
          <a:p>
            <a:pPr lvl="1"/>
            <a:endParaRPr lang="en-US" sz="1400" dirty="0"/>
          </a:p>
          <a:p>
            <a:pPr lvl="2"/>
            <a:endParaRPr lang="en-US" sz="1200" dirty="0"/>
          </a:p>
        </p:txBody>
      </p:sp>
      <p:sp>
        <p:nvSpPr>
          <p:cNvPr id="10" name="Title 1">
            <a:extLst>
              <a:ext uri="{FF2B5EF4-FFF2-40B4-BE49-F238E27FC236}">
                <a16:creationId xmlns:a16="http://schemas.microsoft.com/office/drawing/2014/main" id="{87A8A5EC-E25B-286B-9A69-B4BDEAF75C04}"/>
              </a:ext>
            </a:extLst>
          </p:cNvPr>
          <p:cNvSpPr>
            <a:spLocks noGrp="1"/>
          </p:cNvSpPr>
          <p:nvPr>
            <p:ph type="title"/>
          </p:nvPr>
        </p:nvSpPr>
        <p:spPr>
          <a:xfrm>
            <a:off x="-76200" y="457200"/>
            <a:ext cx="9372600" cy="1066800"/>
          </a:xfrm>
        </p:spPr>
        <p:txBody>
          <a:bodyPr/>
          <a:lstStyle/>
          <a:p>
            <a:r>
              <a:rPr lang="en-US" dirty="0"/>
              <a:t>Security considerations</a:t>
            </a:r>
            <a:br>
              <a:rPr lang="en-US" dirty="0"/>
            </a:br>
            <a:r>
              <a:rPr lang="en-US" sz="2400" dirty="0"/>
              <a:t>Concerns with other proposals of sharing PTK across network</a:t>
            </a:r>
            <a:endParaRPr lang="en-US" u="sng" dirty="0"/>
          </a:p>
        </p:txBody>
      </p:sp>
    </p:spTree>
    <p:extLst>
      <p:ext uri="{BB962C8B-B14F-4D97-AF65-F5344CB8AC3E}">
        <p14:creationId xmlns:p14="http://schemas.microsoft.com/office/powerpoint/2010/main" val="3469924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16</a:t>
            </a:fld>
            <a:endParaRPr lang="en-US"/>
          </a:p>
        </p:txBody>
      </p:sp>
      <p:sp>
        <p:nvSpPr>
          <p:cNvPr id="16" name="Content Placeholder 2">
            <a:extLst>
              <a:ext uri="{FF2B5EF4-FFF2-40B4-BE49-F238E27FC236}">
                <a16:creationId xmlns:a16="http://schemas.microsoft.com/office/drawing/2014/main" id="{B015D44D-57CD-828B-3505-7192B297D225}"/>
              </a:ext>
            </a:extLst>
          </p:cNvPr>
          <p:cNvSpPr>
            <a:spLocks noGrp="1"/>
          </p:cNvSpPr>
          <p:nvPr>
            <p:ph idx="1"/>
          </p:nvPr>
        </p:nvSpPr>
        <p:spPr>
          <a:xfrm>
            <a:off x="0" y="1066800"/>
            <a:ext cx="8839200" cy="1066800"/>
          </a:xfrm>
        </p:spPr>
        <p:txBody>
          <a:bodyPr/>
          <a:lstStyle/>
          <a:p>
            <a:pPr marL="0" indent="0">
              <a:buNone/>
            </a:pPr>
            <a:endParaRPr lang="en-US" sz="1800" b="0" dirty="0"/>
          </a:p>
          <a:p>
            <a:r>
              <a:rPr lang="en-US" sz="1800" b="0" dirty="0"/>
              <a:t>(B) Regression in competitive positioning with respect to alternative technologies</a:t>
            </a:r>
          </a:p>
          <a:p>
            <a:pPr lvl="1"/>
            <a:r>
              <a:rPr lang="en-US" sz="1400" b="0" dirty="0"/>
              <a:t>3GPP defines concept of “forward security” for roaming (aka handover) in 5G RAN (see [6] and Annex slide) </a:t>
            </a:r>
          </a:p>
          <a:p>
            <a:pPr lvl="1"/>
            <a:endParaRPr lang="en-US" sz="1400" dirty="0"/>
          </a:p>
          <a:p>
            <a:pPr lvl="1"/>
            <a:endParaRPr lang="en-US" sz="1400" b="0" dirty="0"/>
          </a:p>
        </p:txBody>
      </p:sp>
      <p:pic>
        <p:nvPicPr>
          <p:cNvPr id="18" name="Picture 17" descr="A close-up of a text&#10;&#10;Description automatically generated">
            <a:extLst>
              <a:ext uri="{FF2B5EF4-FFF2-40B4-BE49-F238E27FC236}">
                <a16:creationId xmlns:a16="http://schemas.microsoft.com/office/drawing/2014/main" id="{E62A8B81-8111-B314-1C55-075B3BFE2A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1046" y="1981200"/>
            <a:ext cx="4596676" cy="1019242"/>
          </a:xfrm>
          <a:prstGeom prst="rect">
            <a:avLst/>
          </a:prstGeom>
        </p:spPr>
      </p:pic>
      <p:sp>
        <p:nvSpPr>
          <p:cNvPr id="19" name="Content Placeholder 2">
            <a:extLst>
              <a:ext uri="{FF2B5EF4-FFF2-40B4-BE49-F238E27FC236}">
                <a16:creationId xmlns:a16="http://schemas.microsoft.com/office/drawing/2014/main" id="{21B6A3F3-8616-EA91-E312-22F60CEF7CA4}"/>
              </a:ext>
            </a:extLst>
          </p:cNvPr>
          <p:cNvSpPr txBox="1">
            <a:spLocks/>
          </p:cNvSpPr>
          <p:nvPr/>
        </p:nvSpPr>
        <p:spPr bwMode="auto">
          <a:xfrm>
            <a:off x="0" y="2971800"/>
            <a:ext cx="8915400" cy="2743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lvl="1"/>
            <a:r>
              <a:rPr lang="en-US" sz="1400" kern="0" dirty="0"/>
              <a:t>Data plane encryption key </a:t>
            </a:r>
            <a:r>
              <a:rPr lang="en-US" sz="1400" kern="0" dirty="0" err="1"/>
              <a:t>K</a:t>
            </a:r>
            <a:r>
              <a:rPr lang="en-US" sz="1400" kern="0" baseline="-25000" dirty="0" err="1"/>
              <a:t>UPenc</a:t>
            </a:r>
            <a:r>
              <a:rPr lang="en-US" sz="1400" kern="0" dirty="0"/>
              <a:t> (equivalent to TK component of PTK) is derived by KDF from base-station specific key </a:t>
            </a:r>
            <a:r>
              <a:rPr lang="en-US" sz="1400" kern="0" dirty="0" err="1"/>
              <a:t>K</a:t>
            </a:r>
            <a:r>
              <a:rPr lang="en-US" sz="1400" kern="0" baseline="-25000" dirty="0" err="1"/>
              <a:t>gNB</a:t>
            </a:r>
            <a:r>
              <a:rPr lang="en-US" sz="1400" kern="0" baseline="-25000" dirty="0"/>
              <a:t> </a:t>
            </a:r>
            <a:r>
              <a:rPr lang="en-US" sz="1400" kern="0" dirty="0"/>
              <a:t>(roughly equiv. PMK-R1)</a:t>
            </a:r>
          </a:p>
          <a:p>
            <a:pPr lvl="2"/>
            <a:r>
              <a:rPr lang="en-US" kern="0" dirty="0" err="1"/>
              <a:t>K</a:t>
            </a:r>
            <a:r>
              <a:rPr lang="en-US" kern="0" baseline="-25000" dirty="0" err="1"/>
              <a:t>UPenc</a:t>
            </a:r>
            <a:r>
              <a:rPr lang="en-US" kern="0" dirty="0"/>
              <a:t> is a pairwise secret between ME (equiv. non-AP MLD) and </a:t>
            </a:r>
            <a:r>
              <a:rPr lang="en-US" kern="0" dirty="0" err="1"/>
              <a:t>gNB</a:t>
            </a:r>
            <a:r>
              <a:rPr lang="en-US" kern="0" dirty="0"/>
              <a:t> (equiv. AP MLD)</a:t>
            </a:r>
          </a:p>
          <a:p>
            <a:pPr lvl="2"/>
            <a:r>
              <a:rPr lang="en-US" kern="0" dirty="0" err="1"/>
              <a:t>K</a:t>
            </a:r>
            <a:r>
              <a:rPr lang="en-US" kern="0" baseline="-25000" dirty="0" err="1"/>
              <a:t>gNB</a:t>
            </a:r>
            <a:r>
              <a:rPr lang="en-US" kern="0" dirty="0"/>
              <a:t> is a pairwise secret between ME and AMF (within core network; for initial connection) or source </a:t>
            </a:r>
            <a:r>
              <a:rPr lang="en-US" kern="0" dirty="0" err="1"/>
              <a:t>gNB</a:t>
            </a:r>
            <a:r>
              <a:rPr lang="en-US" kern="0" dirty="0"/>
              <a:t> (for handover)</a:t>
            </a:r>
          </a:p>
          <a:p>
            <a:pPr lvl="1"/>
            <a:r>
              <a:rPr lang="en-US" sz="1400" kern="0" dirty="0"/>
              <a:t>For “vertical” handover, new </a:t>
            </a:r>
            <a:r>
              <a:rPr lang="en-US" sz="1400" kern="0" dirty="0" err="1"/>
              <a:t>K</a:t>
            </a:r>
            <a:r>
              <a:rPr lang="en-US" sz="1400" kern="0" baseline="-25000" dirty="0" err="1"/>
              <a:t>gNB</a:t>
            </a:r>
            <a:r>
              <a:rPr lang="en-US" sz="1400" kern="0" dirty="0"/>
              <a:t> is derived (via intermediate key NH) from root key K</a:t>
            </a:r>
            <a:r>
              <a:rPr lang="en-US" sz="1400" kern="0" baseline="-25000" dirty="0"/>
              <a:t>AMF</a:t>
            </a:r>
            <a:r>
              <a:rPr lang="en-US" sz="1400" kern="0" dirty="0"/>
              <a:t> (equiv. PMK-R0)</a:t>
            </a:r>
          </a:p>
          <a:p>
            <a:pPr lvl="2"/>
            <a:r>
              <a:rPr lang="en-US" kern="0" dirty="0"/>
              <a:t>K</a:t>
            </a:r>
            <a:r>
              <a:rPr lang="en-US" kern="0" baseline="-25000" dirty="0"/>
              <a:t>AMF</a:t>
            </a:r>
            <a:r>
              <a:rPr lang="en-US" kern="0" dirty="0"/>
              <a:t> is a pairwise secret between ME and (source) AMF</a:t>
            </a:r>
          </a:p>
          <a:p>
            <a:pPr lvl="2"/>
            <a:r>
              <a:rPr lang="en-US" kern="0" dirty="0"/>
              <a:t>NH is a secret of three parties – ME, AMF and source </a:t>
            </a:r>
            <a:r>
              <a:rPr lang="en-US" kern="0" dirty="0" err="1"/>
              <a:t>gNB</a:t>
            </a:r>
            <a:endParaRPr lang="en-US" kern="0" dirty="0"/>
          </a:p>
          <a:p>
            <a:pPr lvl="2"/>
            <a:r>
              <a:rPr lang="en-US" kern="0" dirty="0"/>
              <a:t>Provides “forward security” for </a:t>
            </a:r>
            <a:r>
              <a:rPr lang="en-US" sz="1200" kern="0" dirty="0" err="1"/>
              <a:t>K</a:t>
            </a:r>
            <a:r>
              <a:rPr lang="en-US" sz="1200" kern="0" baseline="-25000" dirty="0" err="1"/>
              <a:t>gNB</a:t>
            </a:r>
            <a:r>
              <a:rPr lang="en-US" kern="0" dirty="0"/>
              <a:t> – i.e. if a </a:t>
            </a:r>
            <a:r>
              <a:rPr lang="en-US" sz="1200" kern="0" dirty="0" err="1"/>
              <a:t>K</a:t>
            </a:r>
            <a:r>
              <a:rPr lang="en-US" sz="1200" kern="0" baseline="-25000" dirty="0" err="1"/>
              <a:t>gNB</a:t>
            </a:r>
            <a:r>
              <a:rPr lang="en-US" kern="0" dirty="0"/>
              <a:t> is compromised, all other past and future </a:t>
            </a:r>
            <a:r>
              <a:rPr lang="en-US" sz="1200" kern="0" dirty="0" err="1"/>
              <a:t>K</a:t>
            </a:r>
            <a:r>
              <a:rPr lang="en-US" sz="1200" kern="0" baseline="-25000" dirty="0" err="1"/>
              <a:t>gNB</a:t>
            </a:r>
            <a:r>
              <a:rPr lang="en-US" kern="0" dirty="0"/>
              <a:t> are still secure</a:t>
            </a:r>
          </a:p>
          <a:p>
            <a:pPr lvl="1"/>
            <a:r>
              <a:rPr lang="en-US" sz="1400" kern="0" dirty="0"/>
              <a:t>For “horizontal” handover, new </a:t>
            </a:r>
            <a:r>
              <a:rPr lang="en-US" sz="1400" kern="0" dirty="0" err="1"/>
              <a:t>K</a:t>
            </a:r>
            <a:r>
              <a:rPr lang="en-US" sz="1400" kern="0" baseline="-25000" dirty="0" err="1"/>
              <a:t>gNB</a:t>
            </a:r>
            <a:r>
              <a:rPr lang="en-US" sz="1400" kern="0" dirty="0"/>
              <a:t> is derived by KDF from previous </a:t>
            </a:r>
            <a:r>
              <a:rPr lang="en-US" sz="1400" kern="0" dirty="0" err="1"/>
              <a:t>K</a:t>
            </a:r>
            <a:r>
              <a:rPr lang="en-US" sz="1400" kern="0" baseline="-25000" dirty="0" err="1"/>
              <a:t>gNB</a:t>
            </a:r>
            <a:endParaRPr lang="en-US" sz="1400" kern="0" baseline="-25000" dirty="0"/>
          </a:p>
          <a:p>
            <a:pPr lvl="2"/>
            <a:r>
              <a:rPr lang="en-US" kern="0" dirty="0"/>
              <a:t>Does not provide full “forward security” for </a:t>
            </a:r>
            <a:r>
              <a:rPr lang="en-US" sz="1200" kern="0" dirty="0" err="1"/>
              <a:t>K</a:t>
            </a:r>
            <a:r>
              <a:rPr lang="en-US" sz="1200" kern="0" baseline="-25000" dirty="0" err="1"/>
              <a:t>gNB</a:t>
            </a:r>
            <a:r>
              <a:rPr lang="en-US" kern="0" dirty="0"/>
              <a:t>, although an older </a:t>
            </a:r>
            <a:r>
              <a:rPr lang="en-US" sz="1200" kern="0" dirty="0" err="1"/>
              <a:t>K</a:t>
            </a:r>
            <a:r>
              <a:rPr lang="en-US" sz="1200" kern="0" baseline="-25000" dirty="0" err="1"/>
              <a:t>gNB</a:t>
            </a:r>
            <a:r>
              <a:rPr lang="en-US" sz="1200" kern="0" dirty="0"/>
              <a:t> </a:t>
            </a:r>
            <a:r>
              <a:rPr lang="en-US" kern="0" dirty="0"/>
              <a:t>can’t be derived from a compromised newer </a:t>
            </a:r>
            <a:r>
              <a:rPr lang="en-US" sz="1200" kern="0" dirty="0" err="1"/>
              <a:t>K</a:t>
            </a:r>
            <a:r>
              <a:rPr lang="en-US" sz="1200" kern="0" baseline="-25000" dirty="0" err="1"/>
              <a:t>gNB</a:t>
            </a:r>
            <a:endParaRPr lang="en-US" sz="1400" kern="0" dirty="0"/>
          </a:p>
          <a:p>
            <a:pPr lvl="1"/>
            <a:r>
              <a:rPr lang="en-US" sz="1400" kern="0" dirty="0"/>
              <a:t>In both handover cases, </a:t>
            </a:r>
            <a:r>
              <a:rPr lang="en-US" sz="1400" kern="0" dirty="0" err="1"/>
              <a:t>K</a:t>
            </a:r>
            <a:r>
              <a:rPr lang="en-US" sz="1400" kern="0" baseline="-25000" dirty="0" err="1"/>
              <a:t>gNB</a:t>
            </a:r>
            <a:r>
              <a:rPr lang="en-US" sz="1400" kern="0" dirty="0"/>
              <a:t> (and, therefore, the encryption key </a:t>
            </a:r>
            <a:r>
              <a:rPr lang="en-US" sz="1400" kern="0" dirty="0" err="1"/>
              <a:t>K</a:t>
            </a:r>
            <a:r>
              <a:rPr lang="en-US" sz="1400" kern="0" baseline="-25000" dirty="0" err="1"/>
              <a:t>UPenc</a:t>
            </a:r>
            <a:r>
              <a:rPr lang="en-US" sz="1400" kern="0" dirty="0"/>
              <a:t>) is unique after each handover</a:t>
            </a:r>
          </a:p>
          <a:p>
            <a:pPr lvl="2"/>
            <a:r>
              <a:rPr lang="en-US" kern="0" dirty="0"/>
              <a:t>“PTK sharing” (i.e. sharing of </a:t>
            </a:r>
            <a:r>
              <a:rPr lang="en-US" sz="1200" kern="0" dirty="0" err="1"/>
              <a:t>K</a:t>
            </a:r>
            <a:r>
              <a:rPr lang="en-US" sz="1200" kern="0" baseline="-25000" dirty="0" err="1"/>
              <a:t>UPenc</a:t>
            </a:r>
            <a:r>
              <a:rPr lang="en-US" kern="0" dirty="0"/>
              <a:t>) is never used, so no issues with nonce reuse across multiple handovers</a:t>
            </a:r>
          </a:p>
          <a:p>
            <a:pPr lvl="2"/>
            <a:r>
              <a:rPr lang="en-US" kern="0" dirty="0"/>
              <a:t>“PMK sharing” (i.e. sharing of </a:t>
            </a:r>
            <a:r>
              <a:rPr lang="en-US" sz="1200" kern="0" dirty="0" err="1"/>
              <a:t>K</a:t>
            </a:r>
            <a:r>
              <a:rPr lang="en-US" sz="1200" kern="0" baseline="-25000" dirty="0" err="1"/>
              <a:t>gNB</a:t>
            </a:r>
            <a:r>
              <a:rPr lang="en-US" kern="0" dirty="0"/>
              <a:t>) across base stations is never used either</a:t>
            </a:r>
          </a:p>
          <a:p>
            <a:pPr lvl="1"/>
            <a:r>
              <a:rPr lang="en-US" sz="1400" kern="0" dirty="0"/>
              <a:t>3GPP handover security properties have been the subject of significant academic research studies, e.g. see [7]</a:t>
            </a:r>
          </a:p>
          <a:p>
            <a:pPr lvl="2"/>
            <a:r>
              <a:rPr lang="en-US" b="0" dirty="0"/>
              <a:t>Expect UHR seamless roaming to be of similar interest; researchers will stress-test implementations for vulnerabilities</a:t>
            </a:r>
            <a:endParaRPr lang="en-US" sz="100" dirty="0"/>
          </a:p>
          <a:p>
            <a:pPr lvl="2"/>
            <a:endParaRPr lang="en-US" sz="500" kern="0" dirty="0"/>
          </a:p>
        </p:txBody>
      </p:sp>
      <p:sp>
        <p:nvSpPr>
          <p:cNvPr id="8" name="Title 1">
            <a:extLst>
              <a:ext uri="{FF2B5EF4-FFF2-40B4-BE49-F238E27FC236}">
                <a16:creationId xmlns:a16="http://schemas.microsoft.com/office/drawing/2014/main" id="{5ACB1F6A-5939-87B7-AEBB-03E60C6C708C}"/>
              </a:ext>
            </a:extLst>
          </p:cNvPr>
          <p:cNvSpPr>
            <a:spLocks noGrp="1"/>
          </p:cNvSpPr>
          <p:nvPr>
            <p:ph type="title"/>
          </p:nvPr>
        </p:nvSpPr>
        <p:spPr>
          <a:xfrm>
            <a:off x="-76200" y="457200"/>
            <a:ext cx="9372600" cy="1066800"/>
          </a:xfrm>
        </p:spPr>
        <p:txBody>
          <a:bodyPr/>
          <a:lstStyle/>
          <a:p>
            <a:r>
              <a:rPr lang="en-US" dirty="0"/>
              <a:t>Security considerations</a:t>
            </a:r>
            <a:br>
              <a:rPr lang="en-US" dirty="0"/>
            </a:br>
            <a:r>
              <a:rPr lang="en-US" sz="2400" dirty="0"/>
              <a:t>Concerns with other proposals of sharing PTK across network (2)</a:t>
            </a:r>
            <a:endParaRPr lang="en-US" u="sng" dirty="0"/>
          </a:p>
        </p:txBody>
      </p:sp>
    </p:spTree>
    <p:extLst>
      <p:ext uri="{BB962C8B-B14F-4D97-AF65-F5344CB8AC3E}">
        <p14:creationId xmlns:p14="http://schemas.microsoft.com/office/powerpoint/2010/main" val="3066677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17</a:t>
            </a:fld>
            <a:endParaRPr lang="en-US"/>
          </a:p>
        </p:txBody>
      </p:sp>
      <p:sp>
        <p:nvSpPr>
          <p:cNvPr id="9" name="Content Placeholder 2">
            <a:extLst>
              <a:ext uri="{FF2B5EF4-FFF2-40B4-BE49-F238E27FC236}">
                <a16:creationId xmlns:a16="http://schemas.microsoft.com/office/drawing/2014/main" id="{8F6E87B3-5DAF-7B45-882E-42CBF329C96D}"/>
              </a:ext>
            </a:extLst>
          </p:cNvPr>
          <p:cNvSpPr>
            <a:spLocks noGrp="1"/>
          </p:cNvSpPr>
          <p:nvPr>
            <p:ph idx="1"/>
          </p:nvPr>
        </p:nvSpPr>
        <p:spPr>
          <a:xfrm>
            <a:off x="0" y="1371600"/>
            <a:ext cx="9144000" cy="4724400"/>
          </a:xfrm>
        </p:spPr>
        <p:txBody>
          <a:bodyPr/>
          <a:lstStyle/>
          <a:p>
            <a:r>
              <a:rPr lang="en-US" sz="1600" b="0" dirty="0"/>
              <a:t>(C) Risk of nonce reuse from flawed PN context exchange or management across AP MLDs</a:t>
            </a:r>
          </a:p>
          <a:p>
            <a:pPr lvl="1"/>
            <a:r>
              <a:rPr lang="en-US" sz="1400" dirty="0"/>
              <a:t>In order to use the same PTK across all AP MLDs, the PTKSA would need to be included in the context exchange</a:t>
            </a:r>
          </a:p>
          <a:p>
            <a:pPr lvl="1"/>
            <a:r>
              <a:rPr lang="en-US" sz="1400" dirty="0"/>
              <a:t>It is essential that the IV/nonce (i.e., for GCMP, A2 || PN) is never reused with the same PTK</a:t>
            </a:r>
          </a:p>
          <a:p>
            <a:pPr lvl="2"/>
            <a:r>
              <a:rPr lang="en-US" sz="1200" dirty="0"/>
              <a:t>Note: A2 is the TA (or the MLD address for unicast frames between MLDs)</a:t>
            </a:r>
          </a:p>
          <a:p>
            <a:pPr lvl="2"/>
            <a:r>
              <a:rPr lang="en-US" sz="1200" dirty="0"/>
              <a:t>This means a given MLD must never reuse a PN with the same PTK</a:t>
            </a:r>
          </a:p>
          <a:p>
            <a:pPr lvl="2"/>
            <a:r>
              <a:rPr lang="en-US" sz="1200" dirty="0"/>
              <a:t>Note: Nonce reuse with GCMP can allow attacker to decrypt, replay and bidirectionally forge packets</a:t>
            </a:r>
          </a:p>
          <a:p>
            <a:pPr lvl="1"/>
            <a:r>
              <a:rPr lang="en-US" sz="1400" dirty="0"/>
              <a:t>In the uplink, it can be assumed the non-AP MLD implementation avoids PN reuse for the entire PTK lifetime</a:t>
            </a:r>
          </a:p>
          <a:p>
            <a:pPr lvl="2"/>
            <a:r>
              <a:rPr lang="en-US" sz="1200" dirty="0"/>
              <a:t>Although uplink PN might still need to be proactively synced across AP MLDs to avoid replay detection issues</a:t>
            </a:r>
          </a:p>
          <a:p>
            <a:pPr lvl="3"/>
            <a:r>
              <a:rPr lang="en-US" sz="1000" dirty="0"/>
              <a:t>e.g. replay of an earlier roam request message that was sent to the same Target AP MLD</a:t>
            </a:r>
          </a:p>
          <a:p>
            <a:pPr lvl="1"/>
            <a:r>
              <a:rPr lang="en-US" sz="1400" dirty="0"/>
              <a:t>However, in the downlink, when the PN is (re)set with the same A2 multiple times (e.g. on roam back to same AP, or if A2 is the “SMD MLD” address), PN reuse must be strictly avoided. This implies one of the following:</a:t>
            </a:r>
          </a:p>
          <a:p>
            <a:pPr lvl="2"/>
            <a:r>
              <a:rPr lang="en-US" sz="1200" dirty="0"/>
              <a:t>the AP needs to maintain state of previously used PN ranges with a given PTK, even after non-AP MLD roams away, or</a:t>
            </a:r>
          </a:p>
          <a:p>
            <a:pPr lvl="2"/>
            <a:r>
              <a:rPr lang="en-US" sz="1200" dirty="0"/>
              <a:t>the PN needs to be synced/transferred across AP MLDs as part of context exchange, e.g.</a:t>
            </a:r>
          </a:p>
          <a:p>
            <a:pPr lvl="3"/>
            <a:r>
              <a:rPr lang="en-US" sz="1100" dirty="0"/>
              <a:t>“last PN” is transferred, and first PN used by next AP MLD is equal to {last PN + N}, or</a:t>
            </a:r>
          </a:p>
          <a:p>
            <a:pPr lvl="3"/>
            <a:r>
              <a:rPr lang="en-US" sz="1100" dirty="0"/>
              <a:t>part of PN space is assigned to a “roam counter”, which is transferred and incremented on each roam</a:t>
            </a:r>
            <a:endParaRPr lang="en-US" sz="1400" dirty="0"/>
          </a:p>
          <a:p>
            <a:pPr lvl="1"/>
            <a:r>
              <a:rPr lang="en-US" sz="1400" dirty="0"/>
              <a:t>Any of these approaches are particularly fragile to imperfect implementations (see examples on next slides)</a:t>
            </a:r>
          </a:p>
          <a:p>
            <a:pPr lvl="2"/>
            <a:r>
              <a:rPr lang="en-US" sz="1200" dirty="0"/>
              <a:t>especially (but not only) in heterogeneous and/or multi-vendor network deployments</a:t>
            </a:r>
          </a:p>
          <a:p>
            <a:pPr lvl="2"/>
            <a:r>
              <a:rPr lang="en-US" sz="1200" dirty="0"/>
              <a:t>potential issues - synchronization race conditions, improper coordination, loss/reset of state due to power outage/crash</a:t>
            </a:r>
          </a:p>
          <a:p>
            <a:pPr lvl="2"/>
            <a:r>
              <a:rPr lang="en-US" sz="1200" dirty="0"/>
              <a:t>compare to baseline (per-UHR) case where a single entity is responsible for avoiding PN reuse and handling rekeying</a:t>
            </a:r>
          </a:p>
          <a:p>
            <a:pPr lvl="1"/>
            <a:r>
              <a:rPr lang="en-US" sz="1400" dirty="0"/>
              <a:t>Note a requirement to attempt PTK rekeying some time (shortly) </a:t>
            </a:r>
            <a:r>
              <a:rPr lang="en-US" sz="1400" u="sng" dirty="0"/>
              <a:t>after</a:t>
            </a:r>
            <a:r>
              <a:rPr lang="en-US" sz="1400" dirty="0"/>
              <a:t> the roam does not mitigate the issue</a:t>
            </a:r>
          </a:p>
          <a:p>
            <a:pPr lvl="2"/>
            <a:r>
              <a:rPr lang="en-US" sz="1200" dirty="0"/>
              <a:t>since nonce reuse can occur before the rekeying is complete and/or attacker can try to cause the rekeying or roam to fail, resulting in continued use of the same PTK and/or roam back to the original AP before rekeying is successful</a:t>
            </a:r>
          </a:p>
          <a:p>
            <a:pPr marL="857250" lvl="2" indent="0">
              <a:buNone/>
            </a:pPr>
            <a:endParaRPr lang="en-US" sz="1200" dirty="0">
              <a:highlight>
                <a:srgbClr val="FFFF00"/>
              </a:highlight>
            </a:endParaRPr>
          </a:p>
          <a:p>
            <a:pPr marL="857250" lvl="2" indent="0">
              <a:buNone/>
            </a:pPr>
            <a:endParaRPr lang="en-US" sz="800" dirty="0"/>
          </a:p>
          <a:p>
            <a:pPr lvl="3"/>
            <a:endParaRPr lang="en-US" sz="1000" dirty="0"/>
          </a:p>
        </p:txBody>
      </p:sp>
      <p:sp>
        <p:nvSpPr>
          <p:cNvPr id="10" name="Title 1">
            <a:extLst>
              <a:ext uri="{FF2B5EF4-FFF2-40B4-BE49-F238E27FC236}">
                <a16:creationId xmlns:a16="http://schemas.microsoft.com/office/drawing/2014/main" id="{19AC9B86-D220-AC41-4038-64FB4F1BBEB8}"/>
              </a:ext>
            </a:extLst>
          </p:cNvPr>
          <p:cNvSpPr>
            <a:spLocks noGrp="1"/>
          </p:cNvSpPr>
          <p:nvPr>
            <p:ph type="title"/>
          </p:nvPr>
        </p:nvSpPr>
        <p:spPr>
          <a:xfrm>
            <a:off x="-76200" y="457200"/>
            <a:ext cx="9372600" cy="1066800"/>
          </a:xfrm>
        </p:spPr>
        <p:txBody>
          <a:bodyPr/>
          <a:lstStyle/>
          <a:p>
            <a:r>
              <a:rPr lang="en-US" dirty="0"/>
              <a:t>Security considerations</a:t>
            </a:r>
            <a:br>
              <a:rPr lang="en-US" dirty="0"/>
            </a:br>
            <a:r>
              <a:rPr lang="en-US" sz="2400" dirty="0"/>
              <a:t>Concerns with other proposals of sharing PTK across network (3)</a:t>
            </a:r>
            <a:endParaRPr lang="en-US" u="sng" dirty="0"/>
          </a:p>
        </p:txBody>
      </p:sp>
    </p:spTree>
    <p:extLst>
      <p:ext uri="{BB962C8B-B14F-4D97-AF65-F5344CB8AC3E}">
        <p14:creationId xmlns:p14="http://schemas.microsoft.com/office/powerpoint/2010/main" val="2572948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18</a:t>
            </a:fld>
            <a:endParaRPr lang="en-US"/>
          </a:p>
        </p:txBody>
      </p:sp>
      <p:sp>
        <p:nvSpPr>
          <p:cNvPr id="9" name="Content Placeholder 2">
            <a:extLst>
              <a:ext uri="{FF2B5EF4-FFF2-40B4-BE49-F238E27FC236}">
                <a16:creationId xmlns:a16="http://schemas.microsoft.com/office/drawing/2014/main" id="{8F6E87B3-5DAF-7B45-882E-42CBF329C96D}"/>
              </a:ext>
            </a:extLst>
          </p:cNvPr>
          <p:cNvSpPr>
            <a:spLocks noGrp="1"/>
          </p:cNvSpPr>
          <p:nvPr>
            <p:ph idx="1"/>
          </p:nvPr>
        </p:nvSpPr>
        <p:spPr>
          <a:xfrm>
            <a:off x="-384827" y="1447800"/>
            <a:ext cx="4776081" cy="461665"/>
          </a:xfrm>
        </p:spPr>
        <p:txBody>
          <a:bodyPr/>
          <a:lstStyle/>
          <a:p>
            <a:pPr lvl="1"/>
            <a:r>
              <a:rPr lang="en-US" sz="1400" b="0" dirty="0"/>
              <a:t>Some examples of potential nonce reuse fragility are shown on the next slides</a:t>
            </a:r>
          </a:p>
          <a:p>
            <a:pPr lvl="2"/>
            <a:r>
              <a:rPr lang="en-US" sz="1200" dirty="0"/>
              <a:t>Note: These are a limited set of examples. A design that addresses these particular cases is not necessarily robust against other similar-but-different scenarios or attacks</a:t>
            </a:r>
            <a:endParaRPr lang="en-US" sz="1200" b="0" dirty="0"/>
          </a:p>
          <a:p>
            <a:pPr lvl="1"/>
            <a:r>
              <a:rPr lang="en-US" sz="1400" dirty="0"/>
              <a:t>For the purpose of these examples, some assumptions are made on signaling/design using a shared PTK:</a:t>
            </a:r>
          </a:p>
          <a:p>
            <a:pPr lvl="2"/>
            <a:r>
              <a:rPr lang="en-US" sz="1200" dirty="0"/>
              <a:t>Non-AP MLD can initiate roam by signaling to either</a:t>
            </a:r>
            <a:br>
              <a:rPr lang="en-US" sz="1200" dirty="0"/>
            </a:br>
            <a:r>
              <a:rPr lang="en-US" sz="1200" dirty="0"/>
              <a:t>(a) Serving AP MLD or (b) Target AP MLD</a:t>
            </a:r>
          </a:p>
          <a:p>
            <a:pPr lvl="2"/>
            <a:r>
              <a:rPr lang="en-US" sz="1200" dirty="0"/>
              <a:t>In case (a), Context Exchange (CX) is included with tunneled add link request to Target AP MLD, and acknowledged by target AP MLD in the response</a:t>
            </a:r>
          </a:p>
          <a:p>
            <a:pPr lvl="2"/>
            <a:r>
              <a:rPr lang="en-US" sz="1200" dirty="0"/>
              <a:t>In case (b), a context exchange request is included with tunneled delete link request to Target AP MLD, and CX is included with tunneled delete link response</a:t>
            </a:r>
          </a:p>
        </p:txBody>
      </p:sp>
      <p:sp>
        <p:nvSpPr>
          <p:cNvPr id="10" name="Title 1">
            <a:extLst>
              <a:ext uri="{FF2B5EF4-FFF2-40B4-BE49-F238E27FC236}">
                <a16:creationId xmlns:a16="http://schemas.microsoft.com/office/drawing/2014/main" id="{19AC9B86-D220-AC41-4038-64FB4F1BBEB8}"/>
              </a:ext>
            </a:extLst>
          </p:cNvPr>
          <p:cNvSpPr>
            <a:spLocks noGrp="1"/>
          </p:cNvSpPr>
          <p:nvPr>
            <p:ph type="title"/>
          </p:nvPr>
        </p:nvSpPr>
        <p:spPr>
          <a:xfrm>
            <a:off x="-11741" y="464209"/>
            <a:ext cx="9372600" cy="1066800"/>
          </a:xfrm>
        </p:spPr>
        <p:txBody>
          <a:bodyPr/>
          <a:lstStyle/>
          <a:p>
            <a:r>
              <a:rPr lang="en-US" dirty="0"/>
              <a:t>Security considerations</a:t>
            </a:r>
            <a:br>
              <a:rPr lang="en-US" dirty="0"/>
            </a:br>
            <a:r>
              <a:rPr lang="en-US" sz="2400" dirty="0"/>
              <a:t>Concerns with other proposals of sharing PTK across network (4)</a:t>
            </a:r>
            <a:endParaRPr lang="en-US" u="sng" dirty="0"/>
          </a:p>
        </p:txBody>
      </p:sp>
      <p:cxnSp>
        <p:nvCxnSpPr>
          <p:cNvPr id="11" name="Straight Connector 10">
            <a:extLst>
              <a:ext uri="{FF2B5EF4-FFF2-40B4-BE49-F238E27FC236}">
                <a16:creationId xmlns:a16="http://schemas.microsoft.com/office/drawing/2014/main" id="{0CB59CEF-EDF4-95DF-00E8-EB1DED7BC537}"/>
              </a:ext>
            </a:extLst>
          </p:cNvPr>
          <p:cNvCxnSpPr>
            <a:cxnSpLocks/>
          </p:cNvCxnSpPr>
          <p:nvPr/>
        </p:nvCxnSpPr>
        <p:spPr>
          <a:xfrm flipV="1">
            <a:off x="2514645" y="5566842"/>
            <a:ext cx="2134363" cy="694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DBE8EDDA-270C-E860-F967-D029451E5CD1}"/>
              </a:ext>
            </a:extLst>
          </p:cNvPr>
          <p:cNvCxnSpPr>
            <a:cxnSpLocks/>
          </p:cNvCxnSpPr>
          <p:nvPr/>
        </p:nvCxnSpPr>
        <p:spPr>
          <a:xfrm>
            <a:off x="2514645" y="4917111"/>
            <a:ext cx="213436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749D1D0-3B93-7111-E538-0562507A79FC}"/>
              </a:ext>
            </a:extLst>
          </p:cNvPr>
          <p:cNvCxnSpPr>
            <a:cxnSpLocks/>
          </p:cNvCxnSpPr>
          <p:nvPr/>
        </p:nvCxnSpPr>
        <p:spPr>
          <a:xfrm flipV="1">
            <a:off x="2493703" y="6228359"/>
            <a:ext cx="2155305" cy="12935"/>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9DC3BF30-7533-6E9B-7679-B173B35677B8}"/>
              </a:ext>
            </a:extLst>
          </p:cNvPr>
          <p:cNvCxnSpPr>
            <a:cxnSpLocks/>
          </p:cNvCxnSpPr>
          <p:nvPr/>
        </p:nvCxnSpPr>
        <p:spPr>
          <a:xfrm>
            <a:off x="2591608" y="5566842"/>
            <a:ext cx="0" cy="667512"/>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ED95F345-48B2-2103-A75E-5A4308E9EF15}"/>
              </a:ext>
            </a:extLst>
          </p:cNvPr>
          <p:cNvCxnSpPr>
            <a:cxnSpLocks/>
          </p:cNvCxnSpPr>
          <p:nvPr/>
        </p:nvCxnSpPr>
        <p:spPr>
          <a:xfrm flipV="1">
            <a:off x="3276645" y="5566842"/>
            <a:ext cx="0" cy="667512"/>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24" name="TextBox 7">
            <a:extLst>
              <a:ext uri="{FF2B5EF4-FFF2-40B4-BE49-F238E27FC236}">
                <a16:creationId xmlns:a16="http://schemas.microsoft.com/office/drawing/2014/main" id="{68C5242C-8F9B-2B1B-CA57-DE9760B36E1D}"/>
              </a:ext>
            </a:extLst>
          </p:cNvPr>
          <p:cNvSpPr txBox="1"/>
          <p:nvPr/>
        </p:nvSpPr>
        <p:spPr>
          <a:xfrm>
            <a:off x="1371645" y="5423557"/>
            <a:ext cx="119357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dirty="0"/>
              <a:t>non-AP MLD</a:t>
            </a:r>
          </a:p>
        </p:txBody>
      </p:sp>
      <p:sp>
        <p:nvSpPr>
          <p:cNvPr id="25" name="TextBox 8">
            <a:extLst>
              <a:ext uri="{FF2B5EF4-FFF2-40B4-BE49-F238E27FC236}">
                <a16:creationId xmlns:a16="http://schemas.microsoft.com/office/drawing/2014/main" id="{DD49A7E4-0C77-2FD1-BB03-548F2737BDE2}"/>
              </a:ext>
            </a:extLst>
          </p:cNvPr>
          <p:cNvSpPr txBox="1"/>
          <p:nvPr/>
        </p:nvSpPr>
        <p:spPr>
          <a:xfrm>
            <a:off x="1600200" y="4768152"/>
            <a:ext cx="1180437"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kern="1200" dirty="0">
                <a:solidFill>
                  <a:schemeClr val="tx1"/>
                </a:solidFill>
                <a:latin typeface="+mn-lt"/>
                <a:ea typeface="+mn-ea"/>
                <a:cs typeface="+mn-cs"/>
              </a:rPr>
              <a:t>AP MLD2</a:t>
            </a:r>
            <a:endParaRPr lang="en-US" sz="1400" dirty="0"/>
          </a:p>
        </p:txBody>
      </p:sp>
      <p:sp>
        <p:nvSpPr>
          <p:cNvPr id="26" name="TextBox 10">
            <a:extLst>
              <a:ext uri="{FF2B5EF4-FFF2-40B4-BE49-F238E27FC236}">
                <a16:creationId xmlns:a16="http://schemas.microsoft.com/office/drawing/2014/main" id="{73B524DC-139E-909D-9197-64229D0318CE}"/>
              </a:ext>
            </a:extLst>
          </p:cNvPr>
          <p:cNvSpPr txBox="1"/>
          <p:nvPr/>
        </p:nvSpPr>
        <p:spPr>
          <a:xfrm>
            <a:off x="1620777" y="6093023"/>
            <a:ext cx="111123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kern="1200" dirty="0">
                <a:solidFill>
                  <a:schemeClr val="tx1"/>
                </a:solidFill>
                <a:latin typeface="+mn-lt"/>
                <a:ea typeface="+mn-ea"/>
                <a:cs typeface="+mn-cs"/>
              </a:rPr>
              <a:t>AP MLD1</a:t>
            </a:r>
            <a:endParaRPr lang="en-US" sz="1400" dirty="0"/>
          </a:p>
        </p:txBody>
      </p:sp>
      <p:cxnSp>
        <p:nvCxnSpPr>
          <p:cNvPr id="37" name="Straight Arrow Connector 36">
            <a:extLst>
              <a:ext uri="{FF2B5EF4-FFF2-40B4-BE49-F238E27FC236}">
                <a16:creationId xmlns:a16="http://schemas.microsoft.com/office/drawing/2014/main" id="{903A762D-1879-0E46-A00E-EE138ED48B51}"/>
              </a:ext>
            </a:extLst>
          </p:cNvPr>
          <p:cNvCxnSpPr>
            <a:cxnSpLocks/>
          </p:cNvCxnSpPr>
          <p:nvPr/>
        </p:nvCxnSpPr>
        <p:spPr>
          <a:xfrm flipV="1">
            <a:off x="2819445" y="4920909"/>
            <a:ext cx="2519" cy="1307450"/>
          </a:xfrm>
          <a:prstGeom prst="straightConnector1">
            <a:avLst/>
          </a:prstGeom>
          <a:ln>
            <a:solidFill>
              <a:srgbClr val="FF000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6BD4BBE5-AF77-B04D-DBCE-E0DB8267753F}"/>
              </a:ext>
            </a:extLst>
          </p:cNvPr>
          <p:cNvCxnSpPr>
            <a:cxnSpLocks/>
          </p:cNvCxnSpPr>
          <p:nvPr/>
        </p:nvCxnSpPr>
        <p:spPr>
          <a:xfrm flipV="1">
            <a:off x="4635839" y="2139221"/>
            <a:ext cx="512064" cy="0"/>
          </a:xfrm>
          <a:prstGeom prst="straightConnector1">
            <a:avLst/>
          </a:prstGeom>
          <a:ln>
            <a:solidFill>
              <a:srgbClr val="FF000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53" name="TextBox 52">
            <a:extLst>
              <a:ext uri="{FF2B5EF4-FFF2-40B4-BE49-F238E27FC236}">
                <a16:creationId xmlns:a16="http://schemas.microsoft.com/office/drawing/2014/main" id="{83F1820B-F4A6-A19A-BD11-CA3BB670BF8A}"/>
              </a:ext>
            </a:extLst>
          </p:cNvPr>
          <p:cNvSpPr txBox="1"/>
          <p:nvPr/>
        </p:nvSpPr>
        <p:spPr>
          <a:xfrm>
            <a:off x="4891871" y="2817918"/>
            <a:ext cx="3882689" cy="261610"/>
          </a:xfrm>
          <a:prstGeom prst="rect">
            <a:avLst/>
          </a:prstGeom>
          <a:noFill/>
        </p:spPr>
        <p:txBody>
          <a:bodyPr wrap="square" rtlCol="0">
            <a:spAutoFit/>
          </a:bodyPr>
          <a:lstStyle/>
          <a:p>
            <a:pPr algn="ctr"/>
            <a:r>
              <a:rPr lang="en-US" sz="1100" dirty="0"/>
              <a:t>LLC XID update to DS (updates L2 switch port mapping)</a:t>
            </a:r>
          </a:p>
        </p:txBody>
      </p:sp>
      <p:cxnSp>
        <p:nvCxnSpPr>
          <p:cNvPr id="54" name="Straight Arrow Connector 53">
            <a:extLst>
              <a:ext uri="{FF2B5EF4-FFF2-40B4-BE49-F238E27FC236}">
                <a16:creationId xmlns:a16="http://schemas.microsoft.com/office/drawing/2014/main" id="{E6C8912E-C8A5-27D2-8FE1-1B80613F13B0}"/>
              </a:ext>
            </a:extLst>
          </p:cNvPr>
          <p:cNvCxnSpPr>
            <a:cxnSpLocks/>
          </p:cNvCxnSpPr>
          <p:nvPr/>
        </p:nvCxnSpPr>
        <p:spPr>
          <a:xfrm>
            <a:off x="4642470" y="1586192"/>
            <a:ext cx="498805" cy="0"/>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56" name="Straight Arrow Connector 55">
            <a:extLst>
              <a:ext uri="{FF2B5EF4-FFF2-40B4-BE49-F238E27FC236}">
                <a16:creationId xmlns:a16="http://schemas.microsoft.com/office/drawing/2014/main" id="{86F690A4-1670-2C8A-09CF-DD852EB2B087}"/>
              </a:ext>
            </a:extLst>
          </p:cNvPr>
          <p:cNvCxnSpPr>
            <a:cxnSpLocks/>
          </p:cNvCxnSpPr>
          <p:nvPr/>
        </p:nvCxnSpPr>
        <p:spPr>
          <a:xfrm flipH="1">
            <a:off x="4627870" y="1657927"/>
            <a:ext cx="513405" cy="0"/>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59" name="TextBox 58">
            <a:extLst>
              <a:ext uri="{FF2B5EF4-FFF2-40B4-BE49-F238E27FC236}">
                <a16:creationId xmlns:a16="http://schemas.microsoft.com/office/drawing/2014/main" id="{1A9E8553-7E1D-9EF4-FDF6-8A328970C342}"/>
              </a:ext>
            </a:extLst>
          </p:cNvPr>
          <p:cNvSpPr txBox="1"/>
          <p:nvPr/>
        </p:nvSpPr>
        <p:spPr>
          <a:xfrm>
            <a:off x="4851965" y="1496111"/>
            <a:ext cx="3882689" cy="261610"/>
          </a:xfrm>
          <a:prstGeom prst="rect">
            <a:avLst/>
          </a:prstGeom>
          <a:noFill/>
        </p:spPr>
        <p:txBody>
          <a:bodyPr wrap="square" rtlCol="0">
            <a:spAutoFit/>
          </a:bodyPr>
          <a:lstStyle/>
          <a:p>
            <a:pPr algn="ctr"/>
            <a:r>
              <a:rPr lang="en-US" sz="1100" dirty="0"/>
              <a:t>Roam Request/Response (e.g. UHR Add Link </a:t>
            </a:r>
            <a:r>
              <a:rPr lang="en-US" sz="1100" dirty="0" err="1"/>
              <a:t>Reconfig</a:t>
            </a:r>
            <a:r>
              <a:rPr lang="en-US" sz="1100" dirty="0"/>
              <a:t>)</a:t>
            </a:r>
          </a:p>
        </p:txBody>
      </p:sp>
      <p:sp>
        <p:nvSpPr>
          <p:cNvPr id="60" name="Right Arrow 59">
            <a:extLst>
              <a:ext uri="{FF2B5EF4-FFF2-40B4-BE49-F238E27FC236}">
                <a16:creationId xmlns:a16="http://schemas.microsoft.com/office/drawing/2014/main" id="{0B43C6D4-DB6D-4CAA-3A0C-4693D38EAF88}"/>
              </a:ext>
            </a:extLst>
          </p:cNvPr>
          <p:cNvSpPr/>
          <p:nvPr/>
        </p:nvSpPr>
        <p:spPr>
          <a:xfrm>
            <a:off x="4627869" y="2306722"/>
            <a:ext cx="513405" cy="190172"/>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1" name="TextBox 60">
            <a:extLst>
              <a:ext uri="{FF2B5EF4-FFF2-40B4-BE49-F238E27FC236}">
                <a16:creationId xmlns:a16="http://schemas.microsoft.com/office/drawing/2014/main" id="{E49A1B79-60E9-6DCA-3640-85CFBDF528D2}"/>
              </a:ext>
            </a:extLst>
          </p:cNvPr>
          <p:cNvSpPr txBox="1"/>
          <p:nvPr/>
        </p:nvSpPr>
        <p:spPr>
          <a:xfrm>
            <a:off x="5039284" y="2269369"/>
            <a:ext cx="1475178" cy="261610"/>
          </a:xfrm>
          <a:prstGeom prst="rect">
            <a:avLst/>
          </a:prstGeom>
          <a:noFill/>
        </p:spPr>
        <p:txBody>
          <a:bodyPr wrap="square" rtlCol="0">
            <a:spAutoFit/>
          </a:bodyPr>
          <a:lstStyle/>
          <a:p>
            <a:pPr algn="ctr"/>
            <a:r>
              <a:rPr lang="en-US" sz="1100" dirty="0"/>
              <a:t>Downlink data path</a:t>
            </a:r>
          </a:p>
        </p:txBody>
      </p:sp>
      <p:cxnSp>
        <p:nvCxnSpPr>
          <p:cNvPr id="62" name="Straight Arrow Connector 61">
            <a:extLst>
              <a:ext uri="{FF2B5EF4-FFF2-40B4-BE49-F238E27FC236}">
                <a16:creationId xmlns:a16="http://schemas.microsoft.com/office/drawing/2014/main" id="{1EC19DBB-E34E-54DE-D29F-153F9630B5DE}"/>
              </a:ext>
            </a:extLst>
          </p:cNvPr>
          <p:cNvCxnSpPr>
            <a:cxnSpLocks/>
          </p:cNvCxnSpPr>
          <p:nvPr/>
        </p:nvCxnSpPr>
        <p:spPr>
          <a:xfrm>
            <a:off x="4627869" y="2916631"/>
            <a:ext cx="512064" cy="0"/>
          </a:xfrm>
          <a:prstGeom prst="straightConnector1">
            <a:avLst/>
          </a:prstGeom>
          <a:ln>
            <a:solidFill>
              <a:schemeClr val="bg1">
                <a:lumMod val="50000"/>
              </a:schemeClr>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66" name="TextBox 65">
            <a:extLst>
              <a:ext uri="{FF2B5EF4-FFF2-40B4-BE49-F238E27FC236}">
                <a16:creationId xmlns:a16="http://schemas.microsoft.com/office/drawing/2014/main" id="{93C7A033-7AB5-CDA9-46BA-56229AEAB434}"/>
              </a:ext>
            </a:extLst>
          </p:cNvPr>
          <p:cNvSpPr txBox="1"/>
          <p:nvPr/>
        </p:nvSpPr>
        <p:spPr>
          <a:xfrm>
            <a:off x="5120501" y="1999799"/>
            <a:ext cx="4051920" cy="261610"/>
          </a:xfrm>
          <a:prstGeom prst="rect">
            <a:avLst/>
          </a:prstGeom>
          <a:noFill/>
        </p:spPr>
        <p:txBody>
          <a:bodyPr wrap="square" rtlCol="0">
            <a:spAutoFit/>
          </a:bodyPr>
          <a:lstStyle/>
          <a:p>
            <a:r>
              <a:rPr lang="en-US" sz="1100" dirty="0"/>
              <a:t>Context Exchange (CX) [includes PN for shared PTK]</a:t>
            </a:r>
          </a:p>
        </p:txBody>
      </p:sp>
      <p:sp>
        <p:nvSpPr>
          <p:cNvPr id="55" name="TextBox 54">
            <a:extLst>
              <a:ext uri="{FF2B5EF4-FFF2-40B4-BE49-F238E27FC236}">
                <a16:creationId xmlns:a16="http://schemas.microsoft.com/office/drawing/2014/main" id="{E6FEE0C5-5D54-1C0C-1187-0DA7ACC7FCF0}"/>
              </a:ext>
            </a:extLst>
          </p:cNvPr>
          <p:cNvSpPr txBox="1"/>
          <p:nvPr/>
        </p:nvSpPr>
        <p:spPr>
          <a:xfrm>
            <a:off x="1677213" y="5758290"/>
            <a:ext cx="985464" cy="307777"/>
          </a:xfrm>
          <a:prstGeom prst="rect">
            <a:avLst/>
          </a:prstGeom>
          <a:noFill/>
        </p:spPr>
        <p:txBody>
          <a:bodyPr wrap="square" rtlCol="0">
            <a:spAutoFit/>
          </a:bodyPr>
          <a:lstStyle/>
          <a:p>
            <a:pPr algn="ctr"/>
            <a:r>
              <a:rPr lang="en-US" sz="700" dirty="0" err="1"/>
              <a:t>AddLinkReq</a:t>
            </a:r>
            <a:r>
              <a:rPr lang="en-US" sz="700" dirty="0"/>
              <a:t>(MLD2)</a:t>
            </a:r>
          </a:p>
          <a:p>
            <a:pPr algn="ctr"/>
            <a:r>
              <a:rPr lang="en-US" sz="700" dirty="0" err="1"/>
              <a:t>DelLinkReq</a:t>
            </a:r>
            <a:r>
              <a:rPr lang="en-US" sz="700" dirty="0"/>
              <a:t>(MLD1)</a:t>
            </a:r>
          </a:p>
        </p:txBody>
      </p:sp>
      <p:sp>
        <p:nvSpPr>
          <p:cNvPr id="57" name="Rectangle 56">
            <a:extLst>
              <a:ext uri="{FF2B5EF4-FFF2-40B4-BE49-F238E27FC236}">
                <a16:creationId xmlns:a16="http://schemas.microsoft.com/office/drawing/2014/main" id="{455A6691-7BD0-0B22-D700-6D69DECE2875}"/>
              </a:ext>
            </a:extLst>
          </p:cNvPr>
          <p:cNvSpPr/>
          <p:nvPr/>
        </p:nvSpPr>
        <p:spPr bwMode="auto">
          <a:xfrm>
            <a:off x="4391254" y="1447800"/>
            <a:ext cx="4724400" cy="1639182"/>
          </a:xfrm>
          <a:prstGeom prst="rect">
            <a:avLst/>
          </a:prstGeom>
          <a:noFill/>
          <a:ln w="12700" cap="flat" cmpd="sng" algn="ctr">
            <a:solidFill>
              <a:schemeClr val="bg2">
                <a:lumMod val="60000"/>
                <a:lumOff val="4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endParaRPr>
          </a:p>
        </p:txBody>
      </p:sp>
      <p:sp>
        <p:nvSpPr>
          <p:cNvPr id="58" name="Right Arrow 57">
            <a:extLst>
              <a:ext uri="{FF2B5EF4-FFF2-40B4-BE49-F238E27FC236}">
                <a16:creationId xmlns:a16="http://schemas.microsoft.com/office/drawing/2014/main" id="{36F9DC3A-C693-AEBE-E1E2-86EB2754F6CE}"/>
              </a:ext>
            </a:extLst>
          </p:cNvPr>
          <p:cNvSpPr/>
          <p:nvPr/>
        </p:nvSpPr>
        <p:spPr>
          <a:xfrm>
            <a:off x="6895027" y="2312359"/>
            <a:ext cx="476574" cy="168971"/>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3" name="TextBox 62">
            <a:extLst>
              <a:ext uri="{FF2B5EF4-FFF2-40B4-BE49-F238E27FC236}">
                <a16:creationId xmlns:a16="http://schemas.microsoft.com/office/drawing/2014/main" id="{A8C259AF-667B-C819-5576-A808C8D16215}"/>
              </a:ext>
            </a:extLst>
          </p:cNvPr>
          <p:cNvSpPr txBox="1"/>
          <p:nvPr/>
        </p:nvSpPr>
        <p:spPr>
          <a:xfrm>
            <a:off x="7228666" y="2259803"/>
            <a:ext cx="1475178" cy="261610"/>
          </a:xfrm>
          <a:prstGeom prst="rect">
            <a:avLst/>
          </a:prstGeom>
          <a:noFill/>
        </p:spPr>
        <p:txBody>
          <a:bodyPr wrap="square" rtlCol="0">
            <a:spAutoFit/>
          </a:bodyPr>
          <a:lstStyle/>
          <a:p>
            <a:pPr algn="ctr"/>
            <a:r>
              <a:rPr lang="en-US" sz="1100" dirty="0"/>
              <a:t>Uplink data path</a:t>
            </a:r>
          </a:p>
        </p:txBody>
      </p:sp>
      <p:sp>
        <p:nvSpPr>
          <p:cNvPr id="74" name="Rounded Rectangle 73">
            <a:extLst>
              <a:ext uri="{FF2B5EF4-FFF2-40B4-BE49-F238E27FC236}">
                <a16:creationId xmlns:a16="http://schemas.microsoft.com/office/drawing/2014/main" id="{4B26C9BE-A737-F1E4-3AEC-6926014B0C93}"/>
              </a:ext>
            </a:extLst>
          </p:cNvPr>
          <p:cNvSpPr/>
          <p:nvPr/>
        </p:nvSpPr>
        <p:spPr bwMode="auto">
          <a:xfrm>
            <a:off x="4722413" y="2622637"/>
            <a:ext cx="278441" cy="121668"/>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X</a:t>
            </a:r>
          </a:p>
        </p:txBody>
      </p:sp>
      <p:sp>
        <p:nvSpPr>
          <p:cNvPr id="75" name="TextBox 74">
            <a:extLst>
              <a:ext uri="{FF2B5EF4-FFF2-40B4-BE49-F238E27FC236}">
                <a16:creationId xmlns:a16="http://schemas.microsoft.com/office/drawing/2014/main" id="{229B2B15-99BC-23DA-8A98-37DA4AA70317}"/>
              </a:ext>
            </a:extLst>
          </p:cNvPr>
          <p:cNvSpPr txBox="1"/>
          <p:nvPr/>
        </p:nvSpPr>
        <p:spPr>
          <a:xfrm>
            <a:off x="5000854" y="2549137"/>
            <a:ext cx="1475178" cy="261610"/>
          </a:xfrm>
          <a:prstGeom prst="rect">
            <a:avLst/>
          </a:prstGeom>
          <a:noFill/>
        </p:spPr>
        <p:txBody>
          <a:bodyPr wrap="square" rtlCol="0">
            <a:spAutoFit/>
          </a:bodyPr>
          <a:lstStyle/>
          <a:p>
            <a:pPr algn="ctr"/>
            <a:r>
              <a:rPr lang="en-US" sz="1100" dirty="0"/>
              <a:t>Downlink PN = X</a:t>
            </a:r>
          </a:p>
        </p:txBody>
      </p:sp>
      <p:sp>
        <p:nvSpPr>
          <p:cNvPr id="80" name="TextBox 79">
            <a:extLst>
              <a:ext uri="{FF2B5EF4-FFF2-40B4-BE49-F238E27FC236}">
                <a16:creationId xmlns:a16="http://schemas.microsoft.com/office/drawing/2014/main" id="{85B43902-91AB-336F-C29D-030CB4A3A95B}"/>
              </a:ext>
            </a:extLst>
          </p:cNvPr>
          <p:cNvSpPr txBox="1"/>
          <p:nvPr/>
        </p:nvSpPr>
        <p:spPr>
          <a:xfrm>
            <a:off x="1263930" y="5123578"/>
            <a:ext cx="1609255" cy="415498"/>
          </a:xfrm>
          <a:prstGeom prst="rect">
            <a:avLst/>
          </a:prstGeom>
          <a:noFill/>
        </p:spPr>
        <p:txBody>
          <a:bodyPr wrap="square" rtlCol="0">
            <a:spAutoFit/>
          </a:bodyPr>
          <a:lstStyle/>
          <a:p>
            <a:pPr algn="r"/>
            <a:r>
              <a:rPr lang="en-US" sz="700" dirty="0"/>
              <a:t>TUN{</a:t>
            </a:r>
            <a:r>
              <a:rPr lang="en-US" sz="700" dirty="0" err="1"/>
              <a:t>AddLinkReq</a:t>
            </a:r>
            <a:r>
              <a:rPr lang="en-US" sz="700" dirty="0"/>
              <a:t>(MLD2)}</a:t>
            </a:r>
          </a:p>
          <a:p>
            <a:pPr algn="r"/>
            <a:r>
              <a:rPr lang="en-US" sz="700" dirty="0"/>
              <a:t>CX(PN)</a:t>
            </a:r>
          </a:p>
          <a:p>
            <a:pPr algn="r"/>
            <a:r>
              <a:rPr lang="en-US" sz="700" dirty="0" err="1"/>
              <a:t>RoamID</a:t>
            </a:r>
            <a:endParaRPr lang="en-US" sz="700" dirty="0"/>
          </a:p>
        </p:txBody>
      </p:sp>
      <p:cxnSp>
        <p:nvCxnSpPr>
          <p:cNvPr id="22" name="Straight Arrow Connector 21">
            <a:extLst>
              <a:ext uri="{FF2B5EF4-FFF2-40B4-BE49-F238E27FC236}">
                <a16:creationId xmlns:a16="http://schemas.microsoft.com/office/drawing/2014/main" id="{740F987E-3E71-9F51-6E5C-7B901C30971A}"/>
              </a:ext>
            </a:extLst>
          </p:cNvPr>
          <p:cNvCxnSpPr>
            <a:cxnSpLocks/>
          </p:cNvCxnSpPr>
          <p:nvPr/>
        </p:nvCxnSpPr>
        <p:spPr>
          <a:xfrm>
            <a:off x="4642469" y="1838886"/>
            <a:ext cx="498805" cy="0"/>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1C7E148A-EF36-A4B8-311C-EBDCB9D92631}"/>
              </a:ext>
            </a:extLst>
          </p:cNvPr>
          <p:cNvCxnSpPr>
            <a:cxnSpLocks/>
          </p:cNvCxnSpPr>
          <p:nvPr/>
        </p:nvCxnSpPr>
        <p:spPr>
          <a:xfrm flipH="1">
            <a:off x="4627869" y="1910621"/>
            <a:ext cx="513405" cy="0"/>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71B9831F-5B7D-1651-2A59-C588A18D9694}"/>
              </a:ext>
            </a:extLst>
          </p:cNvPr>
          <p:cNvSpPr txBox="1"/>
          <p:nvPr/>
        </p:nvSpPr>
        <p:spPr>
          <a:xfrm>
            <a:off x="5016268" y="1748523"/>
            <a:ext cx="3882689" cy="261610"/>
          </a:xfrm>
          <a:prstGeom prst="rect">
            <a:avLst/>
          </a:prstGeom>
          <a:noFill/>
        </p:spPr>
        <p:txBody>
          <a:bodyPr wrap="square" rtlCol="0">
            <a:spAutoFit/>
          </a:bodyPr>
          <a:lstStyle/>
          <a:p>
            <a:pPr algn="ctr"/>
            <a:r>
              <a:rPr lang="en-US" sz="1100" dirty="0"/>
              <a:t>Roam Request/Response tunneled over DS between AP MLDs</a:t>
            </a:r>
          </a:p>
        </p:txBody>
      </p:sp>
      <p:cxnSp>
        <p:nvCxnSpPr>
          <p:cNvPr id="30" name="Straight Arrow Connector 29">
            <a:extLst>
              <a:ext uri="{FF2B5EF4-FFF2-40B4-BE49-F238E27FC236}">
                <a16:creationId xmlns:a16="http://schemas.microsoft.com/office/drawing/2014/main" id="{E35CC134-ACA1-FF13-A383-EE96B0AD0236}"/>
              </a:ext>
            </a:extLst>
          </p:cNvPr>
          <p:cNvCxnSpPr>
            <a:cxnSpLocks/>
          </p:cNvCxnSpPr>
          <p:nvPr/>
        </p:nvCxnSpPr>
        <p:spPr>
          <a:xfrm flipH="1" flipV="1">
            <a:off x="2820208" y="4925345"/>
            <a:ext cx="0" cy="1313174"/>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A733CE88-B83A-8900-DA86-D2457A04068C}"/>
              </a:ext>
            </a:extLst>
          </p:cNvPr>
          <p:cNvCxnSpPr>
            <a:cxnSpLocks/>
          </p:cNvCxnSpPr>
          <p:nvPr/>
        </p:nvCxnSpPr>
        <p:spPr>
          <a:xfrm>
            <a:off x="3048045" y="4925345"/>
            <a:ext cx="0" cy="1333443"/>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1328E0E0-F876-1A34-7D8F-453F22F60052}"/>
              </a:ext>
            </a:extLst>
          </p:cNvPr>
          <p:cNvSpPr txBox="1"/>
          <p:nvPr/>
        </p:nvSpPr>
        <p:spPr>
          <a:xfrm>
            <a:off x="3021865" y="5123578"/>
            <a:ext cx="1713373" cy="307777"/>
          </a:xfrm>
          <a:prstGeom prst="rect">
            <a:avLst/>
          </a:prstGeom>
          <a:noFill/>
        </p:spPr>
        <p:txBody>
          <a:bodyPr wrap="square" rtlCol="0">
            <a:spAutoFit/>
          </a:bodyPr>
          <a:lstStyle/>
          <a:p>
            <a:r>
              <a:rPr lang="en-US" sz="700" dirty="0"/>
              <a:t>TUN{</a:t>
            </a:r>
            <a:r>
              <a:rPr lang="en-US" sz="700" dirty="0" err="1"/>
              <a:t>AddLinkResp</a:t>
            </a:r>
            <a:r>
              <a:rPr lang="en-US" sz="700" dirty="0"/>
              <a:t>(MLD2, SUCCESS)} </a:t>
            </a:r>
            <a:r>
              <a:rPr lang="en-US" sz="700" dirty="0" err="1"/>
              <a:t>RoamID</a:t>
            </a:r>
            <a:endParaRPr lang="en-US" sz="700" dirty="0"/>
          </a:p>
        </p:txBody>
      </p:sp>
      <p:sp>
        <p:nvSpPr>
          <p:cNvPr id="19" name="TextBox 18">
            <a:extLst>
              <a:ext uri="{FF2B5EF4-FFF2-40B4-BE49-F238E27FC236}">
                <a16:creationId xmlns:a16="http://schemas.microsoft.com/office/drawing/2014/main" id="{D0D90B97-F88A-FC03-09A2-0FCD01C1B8AE}"/>
              </a:ext>
            </a:extLst>
          </p:cNvPr>
          <p:cNvSpPr txBox="1"/>
          <p:nvPr/>
        </p:nvSpPr>
        <p:spPr>
          <a:xfrm>
            <a:off x="3190321" y="5758289"/>
            <a:ext cx="1488875" cy="307777"/>
          </a:xfrm>
          <a:prstGeom prst="rect">
            <a:avLst/>
          </a:prstGeom>
          <a:noFill/>
        </p:spPr>
        <p:txBody>
          <a:bodyPr wrap="square" rtlCol="0">
            <a:spAutoFit/>
          </a:bodyPr>
          <a:lstStyle/>
          <a:p>
            <a:pPr algn="ctr"/>
            <a:r>
              <a:rPr lang="en-US" sz="700" dirty="0" err="1"/>
              <a:t>AddLinkResp</a:t>
            </a:r>
            <a:r>
              <a:rPr lang="en-US" sz="700" dirty="0"/>
              <a:t>(MLD2, SUCCESS)</a:t>
            </a:r>
          </a:p>
          <a:p>
            <a:pPr algn="ctr"/>
            <a:r>
              <a:rPr lang="en-US" sz="700" dirty="0" err="1"/>
              <a:t>DelLinkResp</a:t>
            </a:r>
            <a:r>
              <a:rPr lang="en-US" sz="700" dirty="0"/>
              <a:t>(MLD1, SUCCESS)</a:t>
            </a:r>
          </a:p>
        </p:txBody>
      </p:sp>
      <p:cxnSp>
        <p:nvCxnSpPr>
          <p:cNvPr id="36" name="Straight Connector 35">
            <a:extLst>
              <a:ext uri="{FF2B5EF4-FFF2-40B4-BE49-F238E27FC236}">
                <a16:creationId xmlns:a16="http://schemas.microsoft.com/office/drawing/2014/main" id="{B504A5D7-8F36-4CB8-C9E6-3077E7A7037A}"/>
              </a:ext>
            </a:extLst>
          </p:cNvPr>
          <p:cNvCxnSpPr>
            <a:cxnSpLocks/>
          </p:cNvCxnSpPr>
          <p:nvPr/>
        </p:nvCxnSpPr>
        <p:spPr>
          <a:xfrm flipV="1">
            <a:off x="5416214" y="5575076"/>
            <a:ext cx="2134363" cy="694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052DCD05-745B-9BC5-C762-B2DD4E74EC3D}"/>
              </a:ext>
            </a:extLst>
          </p:cNvPr>
          <p:cNvCxnSpPr>
            <a:cxnSpLocks/>
          </p:cNvCxnSpPr>
          <p:nvPr/>
        </p:nvCxnSpPr>
        <p:spPr>
          <a:xfrm>
            <a:off x="5416214" y="4925345"/>
            <a:ext cx="213436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CDAEB6EB-7A30-9424-E293-09585BF54D6F}"/>
              </a:ext>
            </a:extLst>
          </p:cNvPr>
          <p:cNvCxnSpPr>
            <a:cxnSpLocks/>
          </p:cNvCxnSpPr>
          <p:nvPr/>
        </p:nvCxnSpPr>
        <p:spPr>
          <a:xfrm flipV="1">
            <a:off x="5395272" y="6236593"/>
            <a:ext cx="2155305" cy="12935"/>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3A9B12BC-D8E4-62B4-E845-92361D2215C7}"/>
              </a:ext>
            </a:extLst>
          </p:cNvPr>
          <p:cNvCxnSpPr>
            <a:cxnSpLocks/>
          </p:cNvCxnSpPr>
          <p:nvPr/>
        </p:nvCxnSpPr>
        <p:spPr>
          <a:xfrm flipV="1">
            <a:off x="5493177" y="4933579"/>
            <a:ext cx="0" cy="641497"/>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68" name="TextBox 67">
            <a:extLst>
              <a:ext uri="{FF2B5EF4-FFF2-40B4-BE49-F238E27FC236}">
                <a16:creationId xmlns:a16="http://schemas.microsoft.com/office/drawing/2014/main" id="{78CA4561-64E1-93FE-1170-BBA0FC1E4FAD}"/>
              </a:ext>
            </a:extLst>
          </p:cNvPr>
          <p:cNvSpPr txBox="1"/>
          <p:nvPr/>
        </p:nvSpPr>
        <p:spPr>
          <a:xfrm>
            <a:off x="4593370" y="5123683"/>
            <a:ext cx="985464" cy="307777"/>
          </a:xfrm>
          <a:prstGeom prst="rect">
            <a:avLst/>
          </a:prstGeom>
          <a:noFill/>
        </p:spPr>
        <p:txBody>
          <a:bodyPr wrap="square" rtlCol="0">
            <a:spAutoFit/>
          </a:bodyPr>
          <a:lstStyle/>
          <a:p>
            <a:pPr algn="ctr"/>
            <a:r>
              <a:rPr lang="en-US" sz="700" dirty="0" err="1"/>
              <a:t>AddLinkReq</a:t>
            </a:r>
            <a:r>
              <a:rPr lang="en-US" sz="700" dirty="0"/>
              <a:t>(MLD2)</a:t>
            </a:r>
          </a:p>
          <a:p>
            <a:pPr algn="ctr"/>
            <a:r>
              <a:rPr lang="en-US" sz="700" dirty="0" err="1"/>
              <a:t>DelLinkReq</a:t>
            </a:r>
            <a:r>
              <a:rPr lang="en-US" sz="700" dirty="0"/>
              <a:t>(MLD1)</a:t>
            </a:r>
          </a:p>
        </p:txBody>
      </p:sp>
      <p:cxnSp>
        <p:nvCxnSpPr>
          <p:cNvPr id="70" name="Straight Arrow Connector 69">
            <a:extLst>
              <a:ext uri="{FF2B5EF4-FFF2-40B4-BE49-F238E27FC236}">
                <a16:creationId xmlns:a16="http://schemas.microsoft.com/office/drawing/2014/main" id="{2D7A716B-06A9-5D5D-4362-1D37F0A2FBA4}"/>
              </a:ext>
            </a:extLst>
          </p:cNvPr>
          <p:cNvCxnSpPr>
            <a:cxnSpLocks/>
          </p:cNvCxnSpPr>
          <p:nvPr/>
        </p:nvCxnSpPr>
        <p:spPr>
          <a:xfrm>
            <a:off x="5711672" y="4930185"/>
            <a:ext cx="3373" cy="1304641"/>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1E1C8279-B967-4530-7329-D56FF9ED9C8B}"/>
              </a:ext>
            </a:extLst>
          </p:cNvPr>
          <p:cNvSpPr txBox="1"/>
          <p:nvPr/>
        </p:nvSpPr>
        <p:spPr>
          <a:xfrm>
            <a:off x="6108830" y="5118458"/>
            <a:ext cx="1488875" cy="307777"/>
          </a:xfrm>
          <a:prstGeom prst="rect">
            <a:avLst/>
          </a:prstGeom>
          <a:noFill/>
        </p:spPr>
        <p:txBody>
          <a:bodyPr wrap="square" rtlCol="0">
            <a:spAutoFit/>
          </a:bodyPr>
          <a:lstStyle/>
          <a:p>
            <a:pPr algn="ctr"/>
            <a:r>
              <a:rPr lang="en-US" sz="700" dirty="0" err="1"/>
              <a:t>AddLinkResp</a:t>
            </a:r>
            <a:r>
              <a:rPr lang="en-US" sz="700" dirty="0"/>
              <a:t>(MLD2, SUCCESS)</a:t>
            </a:r>
          </a:p>
          <a:p>
            <a:pPr algn="ctr"/>
            <a:r>
              <a:rPr lang="en-US" sz="700" dirty="0" err="1"/>
              <a:t>DelLinkResp</a:t>
            </a:r>
            <a:r>
              <a:rPr lang="en-US" sz="700" dirty="0"/>
              <a:t>(MLD1, SUCCESS)</a:t>
            </a:r>
          </a:p>
        </p:txBody>
      </p:sp>
      <p:sp>
        <p:nvSpPr>
          <p:cNvPr id="89" name="TextBox 88">
            <a:extLst>
              <a:ext uri="{FF2B5EF4-FFF2-40B4-BE49-F238E27FC236}">
                <a16:creationId xmlns:a16="http://schemas.microsoft.com/office/drawing/2014/main" id="{5E33AF87-5F59-A754-3194-26846D7AE4C0}"/>
              </a:ext>
            </a:extLst>
          </p:cNvPr>
          <p:cNvSpPr txBox="1"/>
          <p:nvPr/>
        </p:nvSpPr>
        <p:spPr>
          <a:xfrm>
            <a:off x="4541773" y="5758246"/>
            <a:ext cx="1222971" cy="415498"/>
          </a:xfrm>
          <a:prstGeom prst="rect">
            <a:avLst/>
          </a:prstGeom>
          <a:noFill/>
        </p:spPr>
        <p:txBody>
          <a:bodyPr wrap="square" rtlCol="0">
            <a:spAutoFit/>
          </a:bodyPr>
          <a:lstStyle/>
          <a:p>
            <a:pPr algn="r"/>
            <a:r>
              <a:rPr lang="en-US" sz="700" dirty="0"/>
              <a:t>TUN{</a:t>
            </a:r>
            <a:r>
              <a:rPr lang="en-US" sz="700" dirty="0" err="1"/>
              <a:t>DelLinkReq</a:t>
            </a:r>
            <a:r>
              <a:rPr lang="en-US" sz="700" dirty="0"/>
              <a:t>(MLD1)}</a:t>
            </a:r>
          </a:p>
          <a:p>
            <a:pPr algn="r"/>
            <a:r>
              <a:rPr lang="en-US" sz="700" dirty="0" err="1"/>
              <a:t>CXReq</a:t>
            </a:r>
            <a:endParaRPr lang="en-US" sz="700" dirty="0"/>
          </a:p>
          <a:p>
            <a:pPr algn="r"/>
            <a:r>
              <a:rPr lang="en-US" sz="700" dirty="0" err="1"/>
              <a:t>RoamID</a:t>
            </a:r>
            <a:endParaRPr lang="en-US" sz="700" dirty="0"/>
          </a:p>
        </p:txBody>
      </p:sp>
      <p:cxnSp>
        <p:nvCxnSpPr>
          <p:cNvPr id="91" name="Straight Arrow Connector 90">
            <a:extLst>
              <a:ext uri="{FF2B5EF4-FFF2-40B4-BE49-F238E27FC236}">
                <a16:creationId xmlns:a16="http://schemas.microsoft.com/office/drawing/2014/main" id="{40D86EA9-CE94-D062-BB09-12FB8C922086}"/>
              </a:ext>
            </a:extLst>
          </p:cNvPr>
          <p:cNvCxnSpPr>
            <a:cxnSpLocks/>
          </p:cNvCxnSpPr>
          <p:nvPr/>
        </p:nvCxnSpPr>
        <p:spPr>
          <a:xfrm flipV="1">
            <a:off x="5950728" y="4931918"/>
            <a:ext cx="2519" cy="1307450"/>
          </a:xfrm>
          <a:prstGeom prst="straightConnector1">
            <a:avLst/>
          </a:prstGeom>
          <a:ln>
            <a:solidFill>
              <a:srgbClr val="FF000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92" name="Straight Arrow Connector 91">
            <a:extLst>
              <a:ext uri="{FF2B5EF4-FFF2-40B4-BE49-F238E27FC236}">
                <a16:creationId xmlns:a16="http://schemas.microsoft.com/office/drawing/2014/main" id="{417179BF-436C-748C-E767-522152144FFD}"/>
              </a:ext>
            </a:extLst>
          </p:cNvPr>
          <p:cNvCxnSpPr>
            <a:cxnSpLocks/>
          </p:cNvCxnSpPr>
          <p:nvPr/>
        </p:nvCxnSpPr>
        <p:spPr>
          <a:xfrm flipH="1" flipV="1">
            <a:off x="5951491" y="4936354"/>
            <a:ext cx="0" cy="1313174"/>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97" name="Straight Arrow Connector 96">
            <a:extLst>
              <a:ext uri="{FF2B5EF4-FFF2-40B4-BE49-F238E27FC236}">
                <a16:creationId xmlns:a16="http://schemas.microsoft.com/office/drawing/2014/main" id="{77446127-E2F2-E584-1E72-CA7DC35DB9E4}"/>
              </a:ext>
            </a:extLst>
          </p:cNvPr>
          <p:cNvCxnSpPr>
            <a:cxnSpLocks/>
          </p:cNvCxnSpPr>
          <p:nvPr/>
        </p:nvCxnSpPr>
        <p:spPr>
          <a:xfrm>
            <a:off x="6184357" y="4917111"/>
            <a:ext cx="0" cy="667512"/>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72117279-CEE6-6EAF-63EC-85FAAC30FDDC}"/>
              </a:ext>
            </a:extLst>
          </p:cNvPr>
          <p:cNvSpPr txBox="1"/>
          <p:nvPr/>
        </p:nvSpPr>
        <p:spPr>
          <a:xfrm>
            <a:off x="5920327" y="5779006"/>
            <a:ext cx="1714764" cy="415498"/>
          </a:xfrm>
          <a:prstGeom prst="rect">
            <a:avLst/>
          </a:prstGeom>
          <a:noFill/>
        </p:spPr>
        <p:txBody>
          <a:bodyPr wrap="square" rtlCol="0">
            <a:spAutoFit/>
          </a:bodyPr>
          <a:lstStyle/>
          <a:p>
            <a:r>
              <a:rPr lang="en-US" sz="700" dirty="0"/>
              <a:t>TUN{</a:t>
            </a:r>
            <a:r>
              <a:rPr lang="en-US" sz="700" dirty="0" err="1"/>
              <a:t>DelLinkResp</a:t>
            </a:r>
            <a:r>
              <a:rPr lang="en-US" sz="700" dirty="0"/>
              <a:t>(MLD1, SUCCESS)}</a:t>
            </a:r>
          </a:p>
          <a:p>
            <a:r>
              <a:rPr lang="en-US" sz="700" dirty="0"/>
              <a:t>CX(PN)</a:t>
            </a:r>
          </a:p>
          <a:p>
            <a:r>
              <a:rPr lang="en-US" sz="700" dirty="0" err="1"/>
              <a:t>RoamID</a:t>
            </a:r>
            <a:endParaRPr lang="en-US" sz="700" dirty="0"/>
          </a:p>
        </p:txBody>
      </p:sp>
      <p:sp>
        <p:nvSpPr>
          <p:cNvPr id="100" name="TextBox 99">
            <a:extLst>
              <a:ext uri="{FF2B5EF4-FFF2-40B4-BE49-F238E27FC236}">
                <a16:creationId xmlns:a16="http://schemas.microsoft.com/office/drawing/2014/main" id="{704BBC51-52FE-8ED7-D47B-1CADDFAAA1F1}"/>
              </a:ext>
            </a:extLst>
          </p:cNvPr>
          <p:cNvSpPr txBox="1"/>
          <p:nvPr/>
        </p:nvSpPr>
        <p:spPr>
          <a:xfrm>
            <a:off x="2846339" y="4649646"/>
            <a:ext cx="5247025" cy="276999"/>
          </a:xfrm>
          <a:prstGeom prst="rect">
            <a:avLst/>
          </a:prstGeom>
          <a:noFill/>
        </p:spPr>
        <p:txBody>
          <a:bodyPr wrap="square" rtlCol="0">
            <a:spAutoFit/>
          </a:bodyPr>
          <a:lstStyle/>
          <a:p>
            <a:r>
              <a:rPr lang="en-US" dirty="0"/>
              <a:t>Assumed AP MLD1</a:t>
            </a:r>
            <a:r>
              <a:rPr lang="en-US" dirty="0">
                <a:sym typeface="Wingdings" pitchFamily="2" charset="2"/>
              </a:rPr>
              <a:t>AP MLD2 Roam signaling for shared PTK</a:t>
            </a:r>
            <a:endParaRPr lang="en-US" dirty="0"/>
          </a:p>
        </p:txBody>
      </p:sp>
      <p:sp>
        <p:nvSpPr>
          <p:cNvPr id="102" name="TextBox 101">
            <a:extLst>
              <a:ext uri="{FF2B5EF4-FFF2-40B4-BE49-F238E27FC236}">
                <a16:creationId xmlns:a16="http://schemas.microsoft.com/office/drawing/2014/main" id="{254A6370-9A6E-B390-FA6D-065C64093FCD}"/>
              </a:ext>
            </a:extLst>
          </p:cNvPr>
          <p:cNvSpPr txBox="1"/>
          <p:nvPr/>
        </p:nvSpPr>
        <p:spPr>
          <a:xfrm>
            <a:off x="2514645" y="6245352"/>
            <a:ext cx="1447800" cy="276999"/>
          </a:xfrm>
          <a:prstGeom prst="rect">
            <a:avLst/>
          </a:prstGeom>
          <a:noFill/>
        </p:spPr>
        <p:txBody>
          <a:bodyPr wrap="square" rtlCol="0">
            <a:spAutoFit/>
          </a:bodyPr>
          <a:lstStyle/>
          <a:p>
            <a:r>
              <a:rPr lang="en-US" dirty="0"/>
              <a:t>(a) via Serving AP</a:t>
            </a:r>
          </a:p>
        </p:txBody>
      </p:sp>
      <p:sp>
        <p:nvSpPr>
          <p:cNvPr id="103" name="TextBox 102">
            <a:extLst>
              <a:ext uri="{FF2B5EF4-FFF2-40B4-BE49-F238E27FC236}">
                <a16:creationId xmlns:a16="http://schemas.microsoft.com/office/drawing/2014/main" id="{3E6FB1D4-8027-8308-586E-7818B2F6E279}"/>
              </a:ext>
            </a:extLst>
          </p:cNvPr>
          <p:cNvSpPr txBox="1"/>
          <p:nvPr/>
        </p:nvSpPr>
        <p:spPr>
          <a:xfrm>
            <a:off x="5776956" y="6241041"/>
            <a:ext cx="1356434" cy="276999"/>
          </a:xfrm>
          <a:prstGeom prst="rect">
            <a:avLst/>
          </a:prstGeom>
          <a:noFill/>
        </p:spPr>
        <p:txBody>
          <a:bodyPr wrap="square" rtlCol="0">
            <a:spAutoFit/>
          </a:bodyPr>
          <a:lstStyle/>
          <a:p>
            <a:r>
              <a:rPr lang="en-US" dirty="0"/>
              <a:t>(b) via Target AP</a:t>
            </a:r>
          </a:p>
        </p:txBody>
      </p:sp>
      <p:sp>
        <p:nvSpPr>
          <p:cNvPr id="105" name="TextBox 104">
            <a:extLst>
              <a:ext uri="{FF2B5EF4-FFF2-40B4-BE49-F238E27FC236}">
                <a16:creationId xmlns:a16="http://schemas.microsoft.com/office/drawing/2014/main" id="{46767FAA-CD6B-E7D5-0E72-C2E29F3FA7A1}"/>
              </a:ext>
            </a:extLst>
          </p:cNvPr>
          <p:cNvSpPr txBox="1"/>
          <p:nvPr/>
        </p:nvSpPr>
        <p:spPr>
          <a:xfrm>
            <a:off x="4344988" y="3124200"/>
            <a:ext cx="4494212" cy="1677382"/>
          </a:xfrm>
          <a:prstGeom prst="rect">
            <a:avLst/>
          </a:prstGeom>
          <a:noFill/>
        </p:spPr>
        <p:txBody>
          <a:bodyPr wrap="square">
            <a:spAutoFit/>
          </a:bodyPr>
          <a:lstStyle/>
          <a:p>
            <a:pPr marL="171450" indent="-171450">
              <a:buFont typeface="Arial" panose="020B0604020202020204" pitchFamily="34" charset="0"/>
              <a:buChar char="•"/>
            </a:pPr>
            <a:r>
              <a:rPr lang="en-US" sz="1200" b="0" dirty="0"/>
              <a:t>Each CX exchange is referenced to a (unique/random) </a:t>
            </a:r>
            <a:r>
              <a:rPr lang="en-US" sz="1200" b="0" dirty="0" err="1"/>
              <a:t>RoamID</a:t>
            </a:r>
            <a:r>
              <a:rPr lang="en-US" sz="1200" b="0" dirty="0"/>
              <a:t> in tunneled Request and Response over th</a:t>
            </a:r>
            <a:r>
              <a:rPr lang="en-US" sz="1200" dirty="0"/>
              <a:t>e DS</a:t>
            </a:r>
          </a:p>
          <a:p>
            <a:pPr marL="171450" indent="-171450">
              <a:buFont typeface="Arial" panose="020B0604020202020204" pitchFamily="34" charset="0"/>
              <a:buChar char="•"/>
            </a:pPr>
            <a:r>
              <a:rPr lang="en-US" sz="1200" dirty="0"/>
              <a:t>If CX is not completed and PTK is unknown by Target AP MLD, Add Link Resp. status = fail</a:t>
            </a:r>
            <a:endParaRPr lang="en-US" b="0" dirty="0"/>
          </a:p>
          <a:p>
            <a:pPr marL="171450" indent="-171450">
              <a:buFont typeface="Arial" panose="020B0604020202020204" pitchFamily="34" charset="0"/>
              <a:buChar char="•"/>
            </a:pPr>
            <a:r>
              <a:rPr lang="en-US" b="0" dirty="0"/>
              <a:t>On each roam, downlink PN in CX is equal to last used PN + N (where value N might be large)</a:t>
            </a:r>
          </a:p>
          <a:p>
            <a:pPr marL="171450" indent="-171450">
              <a:buFont typeface="Arial" panose="020B0604020202020204" pitchFamily="34" charset="0"/>
              <a:buChar char="•"/>
            </a:pPr>
            <a:r>
              <a:rPr lang="en-US" b="0" dirty="0"/>
              <a:t>Note: These assumptions are based on a design that tries to mitigate/avoid basic nonce reuse issues</a:t>
            </a:r>
          </a:p>
          <a:p>
            <a:endParaRPr lang="en-US" sz="700" b="0" dirty="0"/>
          </a:p>
        </p:txBody>
      </p:sp>
    </p:spTree>
    <p:extLst>
      <p:ext uri="{BB962C8B-B14F-4D97-AF65-F5344CB8AC3E}">
        <p14:creationId xmlns:p14="http://schemas.microsoft.com/office/powerpoint/2010/main" val="61630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Straight Arrow Connector 43">
            <a:extLst>
              <a:ext uri="{FF2B5EF4-FFF2-40B4-BE49-F238E27FC236}">
                <a16:creationId xmlns:a16="http://schemas.microsoft.com/office/drawing/2014/main" id="{19E3626E-6252-2444-BBC6-3B23D56F2B11}"/>
              </a:ext>
            </a:extLst>
          </p:cNvPr>
          <p:cNvCxnSpPr>
            <a:cxnSpLocks/>
          </p:cNvCxnSpPr>
          <p:nvPr/>
        </p:nvCxnSpPr>
        <p:spPr>
          <a:xfrm flipH="1" flipV="1">
            <a:off x="6774277" y="3257121"/>
            <a:ext cx="7523" cy="1287390"/>
          </a:xfrm>
          <a:prstGeom prst="straightConnector1">
            <a:avLst/>
          </a:prstGeom>
          <a:ln>
            <a:solidFill>
              <a:srgbClr val="FFBFAE"/>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id="{68599D58-7A79-05C7-44C8-F6DE2A071A96}"/>
              </a:ext>
            </a:extLst>
          </p:cNvPr>
          <p:cNvCxnSpPr>
            <a:cxnSpLocks/>
          </p:cNvCxnSpPr>
          <p:nvPr/>
        </p:nvCxnSpPr>
        <p:spPr>
          <a:xfrm>
            <a:off x="7391400" y="3200400"/>
            <a:ext cx="0" cy="1364097"/>
          </a:xfrm>
          <a:prstGeom prst="straightConnector1">
            <a:avLst/>
          </a:prstGeom>
          <a:ln>
            <a:solidFill>
              <a:srgbClr val="FF000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10" name="Title 1">
            <a:extLst>
              <a:ext uri="{FF2B5EF4-FFF2-40B4-BE49-F238E27FC236}">
                <a16:creationId xmlns:a16="http://schemas.microsoft.com/office/drawing/2014/main" id="{19AC9B86-D220-AC41-4038-64FB4F1BBEB8}"/>
              </a:ext>
            </a:extLst>
          </p:cNvPr>
          <p:cNvSpPr>
            <a:spLocks noGrp="1"/>
          </p:cNvSpPr>
          <p:nvPr>
            <p:ph type="title"/>
          </p:nvPr>
        </p:nvSpPr>
        <p:spPr>
          <a:xfrm>
            <a:off x="-11741" y="464209"/>
            <a:ext cx="9372600" cy="1066800"/>
          </a:xfrm>
        </p:spPr>
        <p:txBody>
          <a:bodyPr/>
          <a:lstStyle/>
          <a:p>
            <a:r>
              <a:rPr lang="en-US" dirty="0"/>
              <a:t>Security considerations</a:t>
            </a:r>
            <a:br>
              <a:rPr lang="en-US" dirty="0"/>
            </a:br>
            <a:r>
              <a:rPr lang="en-US" sz="2400" dirty="0"/>
              <a:t>Concerns with other proposals of sharing PTK across network (5)</a:t>
            </a:r>
            <a:endParaRPr lang="en-US" u="sng" dirty="0"/>
          </a:p>
        </p:txBody>
      </p:sp>
      <p:cxnSp>
        <p:nvCxnSpPr>
          <p:cNvPr id="11" name="Straight Connector 10">
            <a:extLst>
              <a:ext uri="{FF2B5EF4-FFF2-40B4-BE49-F238E27FC236}">
                <a16:creationId xmlns:a16="http://schemas.microsoft.com/office/drawing/2014/main" id="{0CB59CEF-EDF4-95DF-00E8-EB1DED7BC537}"/>
              </a:ext>
            </a:extLst>
          </p:cNvPr>
          <p:cNvCxnSpPr>
            <a:cxnSpLocks/>
          </p:cNvCxnSpPr>
          <p:nvPr/>
        </p:nvCxnSpPr>
        <p:spPr>
          <a:xfrm flipV="1">
            <a:off x="5668430" y="3876578"/>
            <a:ext cx="3048763" cy="7361"/>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DBE8EDDA-270C-E860-F967-D029451E5CD1}"/>
              </a:ext>
            </a:extLst>
          </p:cNvPr>
          <p:cNvCxnSpPr>
            <a:cxnSpLocks/>
          </p:cNvCxnSpPr>
          <p:nvPr/>
        </p:nvCxnSpPr>
        <p:spPr>
          <a:xfrm flipV="1">
            <a:off x="5668430" y="3208980"/>
            <a:ext cx="3048763" cy="182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749D1D0-3B93-7111-E538-0562507A79FC}"/>
              </a:ext>
            </a:extLst>
          </p:cNvPr>
          <p:cNvCxnSpPr>
            <a:cxnSpLocks/>
          </p:cNvCxnSpPr>
          <p:nvPr/>
        </p:nvCxnSpPr>
        <p:spPr>
          <a:xfrm flipV="1">
            <a:off x="5647488" y="4537571"/>
            <a:ext cx="3062881" cy="1388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9DC3BF30-7533-6E9B-7679-B173B35677B8}"/>
              </a:ext>
            </a:extLst>
          </p:cNvPr>
          <p:cNvCxnSpPr>
            <a:cxnSpLocks/>
          </p:cNvCxnSpPr>
          <p:nvPr/>
        </p:nvCxnSpPr>
        <p:spPr>
          <a:xfrm flipV="1">
            <a:off x="6553200" y="3225368"/>
            <a:ext cx="0" cy="648437"/>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24" name="TextBox 7">
            <a:extLst>
              <a:ext uri="{FF2B5EF4-FFF2-40B4-BE49-F238E27FC236}">
                <a16:creationId xmlns:a16="http://schemas.microsoft.com/office/drawing/2014/main" id="{68C5242C-8F9B-2B1B-CA57-DE9760B36E1D}"/>
              </a:ext>
            </a:extLst>
          </p:cNvPr>
          <p:cNvSpPr txBox="1"/>
          <p:nvPr/>
        </p:nvSpPr>
        <p:spPr>
          <a:xfrm>
            <a:off x="4520989" y="3713317"/>
            <a:ext cx="1443735"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dirty="0"/>
              <a:t>non-AP MLD</a:t>
            </a:r>
          </a:p>
        </p:txBody>
      </p:sp>
      <p:sp>
        <p:nvSpPr>
          <p:cNvPr id="25" name="TextBox 8">
            <a:extLst>
              <a:ext uri="{FF2B5EF4-FFF2-40B4-BE49-F238E27FC236}">
                <a16:creationId xmlns:a16="http://schemas.microsoft.com/office/drawing/2014/main" id="{DD49A7E4-0C77-2FD1-BB03-548F2737BDE2}"/>
              </a:ext>
            </a:extLst>
          </p:cNvPr>
          <p:cNvSpPr txBox="1"/>
          <p:nvPr/>
        </p:nvSpPr>
        <p:spPr>
          <a:xfrm>
            <a:off x="4738000" y="3094016"/>
            <a:ext cx="1180437"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kern="1200" dirty="0">
                <a:solidFill>
                  <a:schemeClr val="tx1"/>
                </a:solidFill>
                <a:latin typeface="+mn-lt"/>
                <a:ea typeface="+mn-ea"/>
                <a:cs typeface="+mn-cs"/>
              </a:rPr>
              <a:t>AP MLD2</a:t>
            </a:r>
            <a:endParaRPr lang="en-US" sz="1400" dirty="0"/>
          </a:p>
        </p:txBody>
      </p:sp>
      <p:sp>
        <p:nvSpPr>
          <p:cNvPr id="26" name="TextBox 10">
            <a:extLst>
              <a:ext uri="{FF2B5EF4-FFF2-40B4-BE49-F238E27FC236}">
                <a16:creationId xmlns:a16="http://schemas.microsoft.com/office/drawing/2014/main" id="{73B524DC-139E-909D-9197-64229D0318CE}"/>
              </a:ext>
            </a:extLst>
          </p:cNvPr>
          <p:cNvSpPr txBox="1"/>
          <p:nvPr/>
        </p:nvSpPr>
        <p:spPr>
          <a:xfrm>
            <a:off x="4744910" y="4343788"/>
            <a:ext cx="111123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kern="1200" dirty="0">
                <a:solidFill>
                  <a:schemeClr val="tx1"/>
                </a:solidFill>
                <a:latin typeface="+mn-lt"/>
                <a:ea typeface="+mn-ea"/>
                <a:cs typeface="+mn-cs"/>
              </a:rPr>
              <a:t>AP MLD1</a:t>
            </a:r>
            <a:endParaRPr lang="en-US" sz="1400" dirty="0"/>
          </a:p>
        </p:txBody>
      </p:sp>
      <p:sp>
        <p:nvSpPr>
          <p:cNvPr id="27" name="Right Arrow 26">
            <a:extLst>
              <a:ext uri="{FF2B5EF4-FFF2-40B4-BE49-F238E27FC236}">
                <a16:creationId xmlns:a16="http://schemas.microsoft.com/office/drawing/2014/main" id="{599BCCB1-5716-D202-CB39-257FD544FB68}"/>
              </a:ext>
            </a:extLst>
          </p:cNvPr>
          <p:cNvSpPr/>
          <p:nvPr/>
        </p:nvSpPr>
        <p:spPr>
          <a:xfrm>
            <a:off x="5653651" y="4263504"/>
            <a:ext cx="925742" cy="590614"/>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1" name="Right Arrow 30">
            <a:extLst>
              <a:ext uri="{FF2B5EF4-FFF2-40B4-BE49-F238E27FC236}">
                <a16:creationId xmlns:a16="http://schemas.microsoft.com/office/drawing/2014/main" id="{24A477D1-FC2B-DDE3-CC36-D09A67B2FF4F}"/>
              </a:ext>
            </a:extLst>
          </p:cNvPr>
          <p:cNvSpPr/>
          <p:nvPr/>
        </p:nvSpPr>
        <p:spPr>
          <a:xfrm>
            <a:off x="6854154" y="2926643"/>
            <a:ext cx="765845" cy="590614"/>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47" name="Straight Connector 46">
            <a:extLst>
              <a:ext uri="{FF2B5EF4-FFF2-40B4-BE49-F238E27FC236}">
                <a16:creationId xmlns:a16="http://schemas.microsoft.com/office/drawing/2014/main" id="{FCC5FC6A-8F80-F094-7A97-F87ACA26188B}"/>
              </a:ext>
            </a:extLst>
          </p:cNvPr>
          <p:cNvCxnSpPr>
            <a:cxnSpLocks/>
          </p:cNvCxnSpPr>
          <p:nvPr/>
        </p:nvCxnSpPr>
        <p:spPr>
          <a:xfrm flipV="1">
            <a:off x="5654546" y="2729873"/>
            <a:ext cx="3048763" cy="18288"/>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sp>
        <p:nvSpPr>
          <p:cNvPr id="48" name="TextBox 8">
            <a:extLst>
              <a:ext uri="{FF2B5EF4-FFF2-40B4-BE49-F238E27FC236}">
                <a16:creationId xmlns:a16="http://schemas.microsoft.com/office/drawing/2014/main" id="{B66BE7DA-4C36-A1C0-AD2A-DD251DCA802C}"/>
              </a:ext>
            </a:extLst>
          </p:cNvPr>
          <p:cNvSpPr txBox="1"/>
          <p:nvPr/>
        </p:nvSpPr>
        <p:spPr>
          <a:xfrm>
            <a:off x="4419600" y="2587441"/>
            <a:ext cx="1488949"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dirty="0"/>
              <a:t>Switch (on DS)</a:t>
            </a:r>
          </a:p>
        </p:txBody>
      </p:sp>
      <p:cxnSp>
        <p:nvCxnSpPr>
          <p:cNvPr id="49" name="Straight Arrow Connector 48">
            <a:extLst>
              <a:ext uri="{FF2B5EF4-FFF2-40B4-BE49-F238E27FC236}">
                <a16:creationId xmlns:a16="http://schemas.microsoft.com/office/drawing/2014/main" id="{B5A8E933-1B4D-3F59-0D1D-11D25685E287}"/>
              </a:ext>
            </a:extLst>
          </p:cNvPr>
          <p:cNvCxnSpPr>
            <a:cxnSpLocks/>
          </p:cNvCxnSpPr>
          <p:nvPr/>
        </p:nvCxnSpPr>
        <p:spPr>
          <a:xfrm flipV="1">
            <a:off x="6848612" y="2746878"/>
            <a:ext cx="6676" cy="1123896"/>
          </a:xfrm>
          <a:prstGeom prst="straightConnector1">
            <a:avLst/>
          </a:prstGeom>
          <a:ln>
            <a:solidFill>
              <a:schemeClr val="bg1">
                <a:lumMod val="50000"/>
              </a:schemeClr>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64" name="Right Arrow 63">
            <a:extLst>
              <a:ext uri="{FF2B5EF4-FFF2-40B4-BE49-F238E27FC236}">
                <a16:creationId xmlns:a16="http://schemas.microsoft.com/office/drawing/2014/main" id="{A78BD404-FB1D-B697-F783-A587E9A1D488}"/>
              </a:ext>
            </a:extLst>
          </p:cNvPr>
          <p:cNvSpPr/>
          <p:nvPr/>
        </p:nvSpPr>
        <p:spPr>
          <a:xfrm>
            <a:off x="5663730" y="3871579"/>
            <a:ext cx="998513" cy="187370"/>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5" name="Right Arrow 64">
            <a:extLst>
              <a:ext uri="{FF2B5EF4-FFF2-40B4-BE49-F238E27FC236}">
                <a16:creationId xmlns:a16="http://schemas.microsoft.com/office/drawing/2014/main" id="{3D8D09A9-668E-D407-9CCF-DBA981A13B9A}"/>
              </a:ext>
            </a:extLst>
          </p:cNvPr>
          <p:cNvSpPr/>
          <p:nvPr/>
        </p:nvSpPr>
        <p:spPr>
          <a:xfrm>
            <a:off x="6850760" y="3731005"/>
            <a:ext cx="609600" cy="177594"/>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76" name="Rounded Rectangle 75">
            <a:extLst>
              <a:ext uri="{FF2B5EF4-FFF2-40B4-BE49-F238E27FC236}">
                <a16:creationId xmlns:a16="http://schemas.microsoft.com/office/drawing/2014/main" id="{58B4296B-9489-627E-1F35-6DDB8C767439}"/>
              </a:ext>
            </a:extLst>
          </p:cNvPr>
          <p:cNvSpPr/>
          <p:nvPr/>
        </p:nvSpPr>
        <p:spPr bwMode="auto">
          <a:xfrm>
            <a:off x="5675755" y="4507143"/>
            <a:ext cx="278441" cy="121668"/>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0</a:t>
            </a:r>
          </a:p>
        </p:txBody>
      </p:sp>
      <p:sp>
        <p:nvSpPr>
          <p:cNvPr id="78" name="Rounded Rectangle 77">
            <a:extLst>
              <a:ext uri="{FF2B5EF4-FFF2-40B4-BE49-F238E27FC236}">
                <a16:creationId xmlns:a16="http://schemas.microsoft.com/office/drawing/2014/main" id="{3617E982-2EB7-D2F8-0F33-A237DC58B8B2}"/>
              </a:ext>
            </a:extLst>
          </p:cNvPr>
          <p:cNvSpPr/>
          <p:nvPr/>
        </p:nvSpPr>
        <p:spPr bwMode="auto">
          <a:xfrm>
            <a:off x="6806573" y="3145924"/>
            <a:ext cx="311138" cy="155377"/>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0</a:t>
            </a:r>
          </a:p>
        </p:txBody>
      </p:sp>
      <p:cxnSp>
        <p:nvCxnSpPr>
          <p:cNvPr id="121" name="Straight Arrow Connector 120">
            <a:extLst>
              <a:ext uri="{FF2B5EF4-FFF2-40B4-BE49-F238E27FC236}">
                <a16:creationId xmlns:a16="http://schemas.microsoft.com/office/drawing/2014/main" id="{A7AC0513-B320-05B7-CDF0-E42F942028EA}"/>
              </a:ext>
            </a:extLst>
          </p:cNvPr>
          <p:cNvCxnSpPr>
            <a:cxnSpLocks/>
          </p:cNvCxnSpPr>
          <p:nvPr/>
        </p:nvCxnSpPr>
        <p:spPr>
          <a:xfrm flipV="1">
            <a:off x="7315200" y="3220438"/>
            <a:ext cx="0" cy="648437"/>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122" name="Straight Arrow Connector 121">
            <a:extLst>
              <a:ext uri="{FF2B5EF4-FFF2-40B4-BE49-F238E27FC236}">
                <a16:creationId xmlns:a16="http://schemas.microsoft.com/office/drawing/2014/main" id="{73E471CC-79BE-48B8-2CCF-5A09AE668683}"/>
              </a:ext>
            </a:extLst>
          </p:cNvPr>
          <p:cNvCxnSpPr>
            <a:cxnSpLocks/>
          </p:cNvCxnSpPr>
          <p:nvPr/>
        </p:nvCxnSpPr>
        <p:spPr>
          <a:xfrm>
            <a:off x="6676129" y="3276600"/>
            <a:ext cx="0" cy="1333443"/>
          </a:xfrm>
          <a:prstGeom prst="straightConnector1">
            <a:avLst/>
          </a:prstGeom>
          <a:ln>
            <a:solidFill>
              <a:schemeClr val="accent5">
                <a:lumMod val="60000"/>
                <a:lumOff val="40000"/>
              </a:schemeClr>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E35CC134-ACA1-FF13-A383-EE96B0AD0236}"/>
              </a:ext>
            </a:extLst>
          </p:cNvPr>
          <p:cNvCxnSpPr>
            <a:cxnSpLocks/>
          </p:cNvCxnSpPr>
          <p:nvPr/>
        </p:nvCxnSpPr>
        <p:spPr>
          <a:xfrm flipH="1" flipV="1">
            <a:off x="6781800" y="3257121"/>
            <a:ext cx="0" cy="1313174"/>
          </a:xfrm>
          <a:prstGeom prst="straightConnector1">
            <a:avLst/>
          </a:prstGeom>
          <a:ln>
            <a:solidFill>
              <a:schemeClr val="accent1">
                <a:lumMod val="20000"/>
                <a:lumOff val="80000"/>
              </a:schemeClr>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123" name="Rounded Rectangle 122">
            <a:extLst>
              <a:ext uri="{FF2B5EF4-FFF2-40B4-BE49-F238E27FC236}">
                <a16:creationId xmlns:a16="http://schemas.microsoft.com/office/drawing/2014/main" id="{31BAAA0F-C135-89A2-E746-83C484D3444B}"/>
              </a:ext>
            </a:extLst>
          </p:cNvPr>
          <p:cNvSpPr/>
          <p:nvPr/>
        </p:nvSpPr>
        <p:spPr bwMode="auto">
          <a:xfrm>
            <a:off x="6295778" y="4492885"/>
            <a:ext cx="381341" cy="155377"/>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500000</a:t>
            </a:r>
          </a:p>
        </p:txBody>
      </p:sp>
      <p:cxnSp>
        <p:nvCxnSpPr>
          <p:cNvPr id="144" name="Straight Arrow Connector 143">
            <a:extLst>
              <a:ext uri="{FF2B5EF4-FFF2-40B4-BE49-F238E27FC236}">
                <a16:creationId xmlns:a16="http://schemas.microsoft.com/office/drawing/2014/main" id="{B0D747AE-1C9D-7ABA-4784-7472F6B8DD38}"/>
              </a:ext>
            </a:extLst>
          </p:cNvPr>
          <p:cNvCxnSpPr>
            <a:cxnSpLocks/>
          </p:cNvCxnSpPr>
          <p:nvPr/>
        </p:nvCxnSpPr>
        <p:spPr>
          <a:xfrm>
            <a:off x="6858000" y="3241087"/>
            <a:ext cx="0" cy="667512"/>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169" name="Content Placeholder 2">
            <a:extLst>
              <a:ext uri="{FF2B5EF4-FFF2-40B4-BE49-F238E27FC236}">
                <a16:creationId xmlns:a16="http://schemas.microsoft.com/office/drawing/2014/main" id="{03DEC0C8-2B17-0057-73D8-D019172B2985}"/>
              </a:ext>
            </a:extLst>
          </p:cNvPr>
          <p:cNvSpPr txBox="1">
            <a:spLocks/>
          </p:cNvSpPr>
          <p:nvPr/>
        </p:nvSpPr>
        <p:spPr bwMode="auto">
          <a:xfrm>
            <a:off x="-384827" y="1524000"/>
            <a:ext cx="4776081" cy="461665"/>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lvl="1"/>
            <a:r>
              <a:rPr lang="en-US" sz="1400" kern="0" dirty="0"/>
              <a:t>Nonce reuse fragility: Example (1)</a:t>
            </a:r>
          </a:p>
          <a:p>
            <a:pPr lvl="2"/>
            <a:r>
              <a:rPr lang="en-US" sz="1200" kern="0" dirty="0"/>
              <a:t>“CX failure”</a:t>
            </a:r>
          </a:p>
          <a:p>
            <a:pPr lvl="2"/>
            <a:r>
              <a:rPr lang="en-US" sz="1200" kern="0" dirty="0"/>
              <a:t>Non-AP MLD communicates with AP MLD1 for a while, reaching PN=500000</a:t>
            </a:r>
          </a:p>
          <a:p>
            <a:pPr lvl="2"/>
            <a:r>
              <a:rPr lang="en-US" kern="0" dirty="0"/>
              <a:t>Non-AP MLD </a:t>
            </a:r>
            <a:r>
              <a:rPr lang="en-US" sz="1200" kern="0" dirty="0"/>
              <a:t>initiates roam by signaling to Target AP MLD (AP MLD2)</a:t>
            </a:r>
          </a:p>
          <a:p>
            <a:pPr lvl="2"/>
            <a:r>
              <a:rPr lang="en-US" kern="0" dirty="0"/>
              <a:t>AP MLD2 requests CX from Serving AP MLD1, however due to backhaul issue, no response is received from AP MLD1</a:t>
            </a:r>
          </a:p>
          <a:p>
            <a:pPr lvl="2"/>
            <a:r>
              <a:rPr lang="en-US" kern="0" dirty="0"/>
              <a:t>Since AP MLD2 has previously received the (shared) PTK but has not yet used it, it accepts the roam request in order to not leave the STA without connectivity and resets the PN [note: there is no nonce reuse issue at this point, since the TAs of AP MLD1 and MLD2 are different]</a:t>
            </a:r>
          </a:p>
          <a:p>
            <a:pPr lvl="2"/>
            <a:r>
              <a:rPr lang="en-US" sz="1200" kern="0" dirty="0"/>
              <a:t>After a short time, the non-AP MLD initiates roam back to AP MLD1, by signaling </a:t>
            </a:r>
            <a:r>
              <a:rPr lang="en-US" kern="0" dirty="0"/>
              <a:t>via Serving AP (AP MLD2)</a:t>
            </a:r>
            <a:endParaRPr lang="en-US" sz="1200" kern="0" dirty="0"/>
          </a:p>
          <a:p>
            <a:pPr lvl="2"/>
            <a:r>
              <a:rPr lang="en-US" sz="1200" kern="0" dirty="0"/>
              <a:t>The CX procedure proceeds normally, and the last PN used by AP MLD2 (100) is used as the basis for the transferred PN (100+N)</a:t>
            </a:r>
          </a:p>
          <a:p>
            <a:pPr lvl="2"/>
            <a:r>
              <a:rPr lang="en-US" kern="0" dirty="0"/>
              <a:t>AP MLD1 now sends packets starting from PN=100+N, resulting in nonce reuse if 100+N&lt;500000</a:t>
            </a:r>
            <a:endParaRPr lang="en-US" sz="1200" kern="0" dirty="0"/>
          </a:p>
        </p:txBody>
      </p:sp>
      <p:sp>
        <p:nvSpPr>
          <p:cNvPr id="172" name="TextBox 171">
            <a:extLst>
              <a:ext uri="{FF2B5EF4-FFF2-40B4-BE49-F238E27FC236}">
                <a16:creationId xmlns:a16="http://schemas.microsoft.com/office/drawing/2014/main" id="{FDABBACA-D11B-DBBD-B4C9-0B43A815AB56}"/>
              </a:ext>
            </a:extLst>
          </p:cNvPr>
          <p:cNvSpPr txBox="1"/>
          <p:nvPr/>
        </p:nvSpPr>
        <p:spPr>
          <a:xfrm>
            <a:off x="4191000" y="2105568"/>
            <a:ext cx="1213088" cy="338554"/>
          </a:xfrm>
          <a:prstGeom prst="rect">
            <a:avLst/>
          </a:prstGeom>
          <a:noFill/>
        </p:spPr>
        <p:txBody>
          <a:bodyPr wrap="square" rtlCol="0">
            <a:spAutoFit/>
          </a:bodyPr>
          <a:lstStyle/>
          <a:p>
            <a:pPr algn="r"/>
            <a:r>
              <a:rPr lang="en-US" sz="800" dirty="0" err="1"/>
              <a:t>AddLinkReq</a:t>
            </a:r>
            <a:r>
              <a:rPr lang="en-US" sz="800" dirty="0"/>
              <a:t>(MLD2)</a:t>
            </a:r>
          </a:p>
          <a:p>
            <a:pPr algn="r"/>
            <a:r>
              <a:rPr lang="en-US" sz="800" dirty="0" err="1"/>
              <a:t>DelLinkReq</a:t>
            </a:r>
            <a:r>
              <a:rPr lang="en-US" sz="800" dirty="0"/>
              <a:t>(MLD1)</a:t>
            </a:r>
          </a:p>
        </p:txBody>
      </p:sp>
      <p:sp>
        <p:nvSpPr>
          <p:cNvPr id="174" name="TextBox 173">
            <a:extLst>
              <a:ext uri="{FF2B5EF4-FFF2-40B4-BE49-F238E27FC236}">
                <a16:creationId xmlns:a16="http://schemas.microsoft.com/office/drawing/2014/main" id="{C010628F-C072-A40D-373A-22D00CD616A9}"/>
              </a:ext>
            </a:extLst>
          </p:cNvPr>
          <p:cNvSpPr txBox="1"/>
          <p:nvPr/>
        </p:nvSpPr>
        <p:spPr>
          <a:xfrm>
            <a:off x="5123945" y="1974161"/>
            <a:ext cx="1505455" cy="461665"/>
          </a:xfrm>
          <a:prstGeom prst="rect">
            <a:avLst/>
          </a:prstGeom>
          <a:noFill/>
        </p:spPr>
        <p:txBody>
          <a:bodyPr wrap="square" rtlCol="0">
            <a:spAutoFit/>
          </a:bodyPr>
          <a:lstStyle/>
          <a:p>
            <a:pPr algn="ctr"/>
            <a:r>
              <a:rPr lang="en-US" sz="800" dirty="0"/>
              <a:t>TUN{</a:t>
            </a:r>
            <a:r>
              <a:rPr lang="en-US" sz="800" dirty="0" err="1"/>
              <a:t>DelLinkReq</a:t>
            </a:r>
            <a:r>
              <a:rPr lang="en-US" sz="800" dirty="0"/>
              <a:t>(MLD1)}</a:t>
            </a:r>
          </a:p>
          <a:p>
            <a:pPr algn="ctr"/>
            <a:r>
              <a:rPr lang="en-US" sz="800" dirty="0" err="1"/>
              <a:t>CXReq</a:t>
            </a:r>
            <a:endParaRPr lang="en-US" sz="800" dirty="0"/>
          </a:p>
          <a:p>
            <a:pPr algn="ctr"/>
            <a:r>
              <a:rPr lang="en-US" sz="800" dirty="0" err="1"/>
              <a:t>RoamID</a:t>
            </a:r>
            <a:r>
              <a:rPr lang="en-US" sz="800" dirty="0"/>
              <a:t>=1</a:t>
            </a:r>
          </a:p>
        </p:txBody>
      </p:sp>
      <p:sp>
        <p:nvSpPr>
          <p:cNvPr id="176" name="TextBox 175">
            <a:extLst>
              <a:ext uri="{FF2B5EF4-FFF2-40B4-BE49-F238E27FC236}">
                <a16:creationId xmlns:a16="http://schemas.microsoft.com/office/drawing/2014/main" id="{F1EE4641-16EC-4782-7CB3-FE833329B702}"/>
              </a:ext>
            </a:extLst>
          </p:cNvPr>
          <p:cNvSpPr txBox="1"/>
          <p:nvPr/>
        </p:nvSpPr>
        <p:spPr>
          <a:xfrm>
            <a:off x="4501473" y="4945979"/>
            <a:ext cx="2579149" cy="461665"/>
          </a:xfrm>
          <a:prstGeom prst="rect">
            <a:avLst/>
          </a:prstGeom>
          <a:noFill/>
        </p:spPr>
        <p:txBody>
          <a:bodyPr wrap="square" rtlCol="0">
            <a:spAutoFit/>
          </a:bodyPr>
          <a:lstStyle/>
          <a:p>
            <a:pPr algn="ctr"/>
            <a:r>
              <a:rPr lang="en-US" sz="800" dirty="0">
                <a:solidFill>
                  <a:schemeClr val="bg2"/>
                </a:solidFill>
              </a:rPr>
              <a:t>TUN{</a:t>
            </a:r>
            <a:r>
              <a:rPr lang="en-US" sz="800" dirty="0" err="1">
                <a:solidFill>
                  <a:schemeClr val="bg2"/>
                </a:solidFill>
              </a:rPr>
              <a:t>DelLinkResp</a:t>
            </a:r>
            <a:r>
              <a:rPr lang="en-US" sz="800" dirty="0">
                <a:solidFill>
                  <a:schemeClr val="bg2"/>
                </a:solidFill>
              </a:rPr>
              <a:t>(MLD1, SUCCESS)}</a:t>
            </a:r>
          </a:p>
          <a:p>
            <a:pPr algn="ctr"/>
            <a:r>
              <a:rPr lang="en-US" sz="800" dirty="0">
                <a:solidFill>
                  <a:schemeClr val="bg2"/>
                </a:solidFill>
              </a:rPr>
              <a:t>CX(PN=50000+N)</a:t>
            </a:r>
          </a:p>
          <a:p>
            <a:pPr algn="ctr"/>
            <a:r>
              <a:rPr lang="en-US" sz="800" dirty="0" err="1">
                <a:solidFill>
                  <a:schemeClr val="bg2"/>
                </a:solidFill>
              </a:rPr>
              <a:t>RoamID</a:t>
            </a:r>
            <a:r>
              <a:rPr lang="en-US" sz="800" dirty="0">
                <a:solidFill>
                  <a:schemeClr val="bg2"/>
                </a:solidFill>
              </a:rPr>
              <a:t>=1</a:t>
            </a:r>
          </a:p>
        </p:txBody>
      </p:sp>
      <p:sp>
        <p:nvSpPr>
          <p:cNvPr id="178" name="TextBox 177">
            <a:extLst>
              <a:ext uri="{FF2B5EF4-FFF2-40B4-BE49-F238E27FC236}">
                <a16:creationId xmlns:a16="http://schemas.microsoft.com/office/drawing/2014/main" id="{EFFE63A3-1C74-8533-1BBC-6C3B41896895}"/>
              </a:ext>
            </a:extLst>
          </p:cNvPr>
          <p:cNvSpPr txBox="1"/>
          <p:nvPr/>
        </p:nvSpPr>
        <p:spPr>
          <a:xfrm>
            <a:off x="7492746" y="2204154"/>
            <a:ext cx="1832778" cy="338554"/>
          </a:xfrm>
          <a:prstGeom prst="rect">
            <a:avLst/>
          </a:prstGeom>
          <a:noFill/>
        </p:spPr>
        <p:txBody>
          <a:bodyPr wrap="square" rtlCol="0">
            <a:spAutoFit/>
          </a:bodyPr>
          <a:lstStyle/>
          <a:p>
            <a:pPr algn="ctr"/>
            <a:r>
              <a:rPr lang="en-US" sz="800" dirty="0" err="1"/>
              <a:t>AddLinkResp</a:t>
            </a:r>
            <a:r>
              <a:rPr lang="en-US" sz="800" dirty="0"/>
              <a:t>(MLD1, SUCCESS)</a:t>
            </a:r>
          </a:p>
          <a:p>
            <a:pPr algn="ctr"/>
            <a:r>
              <a:rPr lang="en-US" sz="800" dirty="0" err="1"/>
              <a:t>DelLinkResp</a:t>
            </a:r>
            <a:r>
              <a:rPr lang="en-US" sz="800" dirty="0"/>
              <a:t>(MLD2, SUCCESS)</a:t>
            </a:r>
          </a:p>
        </p:txBody>
      </p:sp>
      <p:cxnSp>
        <p:nvCxnSpPr>
          <p:cNvPr id="194" name="Straight Arrow Connector 193">
            <a:extLst>
              <a:ext uri="{FF2B5EF4-FFF2-40B4-BE49-F238E27FC236}">
                <a16:creationId xmlns:a16="http://schemas.microsoft.com/office/drawing/2014/main" id="{5A934A7A-4D52-A137-3A5E-BCC9F2AA3B5F}"/>
              </a:ext>
            </a:extLst>
          </p:cNvPr>
          <p:cNvCxnSpPr>
            <a:cxnSpLocks/>
            <a:stCxn id="8" idx="2"/>
          </p:cNvCxnSpPr>
          <p:nvPr/>
        </p:nvCxnSpPr>
        <p:spPr bwMode="auto">
          <a:xfrm flipH="1">
            <a:off x="7315200" y="2276620"/>
            <a:ext cx="384056" cy="85548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00" name="Straight Arrow Connector 199">
            <a:extLst>
              <a:ext uri="{FF2B5EF4-FFF2-40B4-BE49-F238E27FC236}">
                <a16:creationId xmlns:a16="http://schemas.microsoft.com/office/drawing/2014/main" id="{AC2A5B21-25FC-C3E0-CEC8-1D4C7FFDD7C4}"/>
              </a:ext>
            </a:extLst>
          </p:cNvPr>
          <p:cNvCxnSpPr>
            <a:cxnSpLocks/>
          </p:cNvCxnSpPr>
          <p:nvPr/>
        </p:nvCxnSpPr>
        <p:spPr bwMode="auto">
          <a:xfrm>
            <a:off x="5281098" y="2430189"/>
            <a:ext cx="1205350" cy="70820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06" name="Straight Arrow Connector 205">
            <a:extLst>
              <a:ext uri="{FF2B5EF4-FFF2-40B4-BE49-F238E27FC236}">
                <a16:creationId xmlns:a16="http://schemas.microsoft.com/office/drawing/2014/main" id="{81FDB35C-91CC-28C7-CA17-D7FE722AAB0E}"/>
              </a:ext>
            </a:extLst>
          </p:cNvPr>
          <p:cNvCxnSpPr>
            <a:cxnSpLocks/>
          </p:cNvCxnSpPr>
          <p:nvPr/>
        </p:nvCxnSpPr>
        <p:spPr bwMode="auto">
          <a:xfrm flipV="1">
            <a:off x="5775526" y="4633448"/>
            <a:ext cx="1006274" cy="347275"/>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09" name="Straight Arrow Connector 208">
            <a:extLst>
              <a:ext uri="{FF2B5EF4-FFF2-40B4-BE49-F238E27FC236}">
                <a16:creationId xmlns:a16="http://schemas.microsoft.com/office/drawing/2014/main" id="{58A19C22-D7AC-FF56-F38A-816CDD5F3E68}"/>
              </a:ext>
            </a:extLst>
          </p:cNvPr>
          <p:cNvCxnSpPr>
            <a:cxnSpLocks/>
          </p:cNvCxnSpPr>
          <p:nvPr/>
        </p:nvCxnSpPr>
        <p:spPr bwMode="auto">
          <a:xfrm flipH="1">
            <a:off x="7543800" y="2540044"/>
            <a:ext cx="457200" cy="594869"/>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2" name="Right Arrow 1">
            <a:extLst>
              <a:ext uri="{FF2B5EF4-FFF2-40B4-BE49-F238E27FC236}">
                <a16:creationId xmlns:a16="http://schemas.microsoft.com/office/drawing/2014/main" id="{C08B81BC-FB50-2C96-2669-90C65279A1B2}"/>
              </a:ext>
            </a:extLst>
          </p:cNvPr>
          <p:cNvSpPr/>
          <p:nvPr/>
        </p:nvSpPr>
        <p:spPr>
          <a:xfrm>
            <a:off x="7581851" y="4258536"/>
            <a:ext cx="925742" cy="590614"/>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 name="Rounded Rectangle 2">
            <a:extLst>
              <a:ext uri="{FF2B5EF4-FFF2-40B4-BE49-F238E27FC236}">
                <a16:creationId xmlns:a16="http://schemas.microsoft.com/office/drawing/2014/main" id="{4B606147-5A3C-A5A8-5F03-B33148E13FA9}"/>
              </a:ext>
            </a:extLst>
          </p:cNvPr>
          <p:cNvSpPr/>
          <p:nvPr/>
        </p:nvSpPr>
        <p:spPr bwMode="auto">
          <a:xfrm>
            <a:off x="7607116" y="4463460"/>
            <a:ext cx="393884" cy="155377"/>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100+N</a:t>
            </a:r>
          </a:p>
        </p:txBody>
      </p:sp>
      <p:sp>
        <p:nvSpPr>
          <p:cNvPr id="9" name="Right Arrow 8">
            <a:extLst>
              <a:ext uri="{FF2B5EF4-FFF2-40B4-BE49-F238E27FC236}">
                <a16:creationId xmlns:a16="http://schemas.microsoft.com/office/drawing/2014/main" id="{27256FD8-50C2-82BC-C8ED-7BCF47F535D6}"/>
              </a:ext>
            </a:extLst>
          </p:cNvPr>
          <p:cNvSpPr/>
          <p:nvPr/>
        </p:nvSpPr>
        <p:spPr>
          <a:xfrm>
            <a:off x="7529319" y="3864971"/>
            <a:ext cx="929554" cy="187370"/>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14" name="Straight Arrow Connector 13">
            <a:extLst>
              <a:ext uri="{FF2B5EF4-FFF2-40B4-BE49-F238E27FC236}">
                <a16:creationId xmlns:a16="http://schemas.microsoft.com/office/drawing/2014/main" id="{E077A721-1748-2642-1633-B094CC70DED0}"/>
              </a:ext>
            </a:extLst>
          </p:cNvPr>
          <p:cNvCxnSpPr>
            <a:cxnSpLocks/>
          </p:cNvCxnSpPr>
          <p:nvPr/>
        </p:nvCxnSpPr>
        <p:spPr>
          <a:xfrm>
            <a:off x="7391400" y="3236852"/>
            <a:ext cx="0" cy="1333443"/>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1D9A5501-F0C6-41EE-4846-7614F7A02B48}"/>
              </a:ext>
            </a:extLst>
          </p:cNvPr>
          <p:cNvCxnSpPr>
            <a:cxnSpLocks/>
          </p:cNvCxnSpPr>
          <p:nvPr/>
        </p:nvCxnSpPr>
        <p:spPr>
          <a:xfrm flipH="1" flipV="1">
            <a:off x="7467600" y="3257121"/>
            <a:ext cx="0" cy="1313174"/>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C7E677CF-4BF6-EAA7-A912-CA4AA8970648}"/>
              </a:ext>
            </a:extLst>
          </p:cNvPr>
          <p:cNvCxnSpPr>
            <a:cxnSpLocks/>
            <a:stCxn id="174" idx="2"/>
          </p:cNvCxnSpPr>
          <p:nvPr/>
        </p:nvCxnSpPr>
        <p:spPr bwMode="auto">
          <a:xfrm>
            <a:off x="5876673" y="2435826"/>
            <a:ext cx="772575" cy="742326"/>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grpSp>
        <p:nvGrpSpPr>
          <p:cNvPr id="32" name="Group 31">
            <a:extLst>
              <a:ext uri="{FF2B5EF4-FFF2-40B4-BE49-F238E27FC236}">
                <a16:creationId xmlns:a16="http://schemas.microsoft.com/office/drawing/2014/main" id="{354CD733-BCEF-0F94-4A16-365CF07FF030}"/>
              </a:ext>
            </a:extLst>
          </p:cNvPr>
          <p:cNvGrpSpPr/>
          <p:nvPr/>
        </p:nvGrpSpPr>
        <p:grpSpPr>
          <a:xfrm>
            <a:off x="6644922" y="4048690"/>
            <a:ext cx="165600" cy="183819"/>
            <a:chOff x="7027211" y="5337293"/>
            <a:chExt cx="165600" cy="183819"/>
          </a:xfrm>
        </p:grpSpPr>
        <p:cxnSp>
          <p:nvCxnSpPr>
            <p:cNvPr id="216" name="Straight Arrow Connector 215">
              <a:extLst>
                <a:ext uri="{FF2B5EF4-FFF2-40B4-BE49-F238E27FC236}">
                  <a16:creationId xmlns:a16="http://schemas.microsoft.com/office/drawing/2014/main" id="{B157BBFF-F8D5-66CC-2098-18CD39DFEACA}"/>
                </a:ext>
              </a:extLst>
            </p:cNvPr>
            <p:cNvCxnSpPr>
              <a:cxnSpLocks/>
            </p:cNvCxnSpPr>
            <p:nvPr/>
          </p:nvCxnSpPr>
          <p:spPr>
            <a:xfrm flipH="1" flipV="1">
              <a:off x="7027211" y="5337293"/>
              <a:ext cx="165600" cy="183819"/>
            </a:xfrm>
            <a:prstGeom prst="straightConnector1">
              <a:avLst/>
            </a:prstGeom>
            <a:ln w="47625">
              <a:solidFill>
                <a:srgbClr val="FF0000"/>
              </a:solidFill>
              <a:prstDash val="solid"/>
              <a:tailEnd type="none"/>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CEA5CFE3-9EF5-38FC-24FB-58CBF44A339B}"/>
                </a:ext>
              </a:extLst>
            </p:cNvPr>
            <p:cNvCxnSpPr>
              <a:cxnSpLocks/>
            </p:cNvCxnSpPr>
            <p:nvPr/>
          </p:nvCxnSpPr>
          <p:spPr>
            <a:xfrm flipH="1">
              <a:off x="7036100" y="5346122"/>
              <a:ext cx="156711" cy="166162"/>
            </a:xfrm>
            <a:prstGeom prst="straightConnector1">
              <a:avLst/>
            </a:prstGeom>
            <a:ln w="47625">
              <a:solidFill>
                <a:srgbClr val="FF0000"/>
              </a:solidFill>
              <a:prstDash val="solid"/>
              <a:tailEnd type="none"/>
            </a:ln>
          </p:spPr>
          <p:style>
            <a:lnRef idx="2">
              <a:schemeClr val="accent1"/>
            </a:lnRef>
            <a:fillRef idx="0">
              <a:schemeClr val="accent1"/>
            </a:fillRef>
            <a:effectRef idx="1">
              <a:schemeClr val="accent1"/>
            </a:effectRef>
            <a:fontRef idx="minor">
              <a:schemeClr val="tx1"/>
            </a:fontRef>
          </p:style>
        </p:cxnSp>
      </p:grpSp>
      <p:cxnSp>
        <p:nvCxnSpPr>
          <p:cNvPr id="6" name="Straight Arrow Connector 5">
            <a:extLst>
              <a:ext uri="{FF2B5EF4-FFF2-40B4-BE49-F238E27FC236}">
                <a16:creationId xmlns:a16="http://schemas.microsoft.com/office/drawing/2014/main" id="{9D804D7B-F853-CE83-275F-67B433FAF94F}"/>
              </a:ext>
            </a:extLst>
          </p:cNvPr>
          <p:cNvCxnSpPr>
            <a:cxnSpLocks/>
          </p:cNvCxnSpPr>
          <p:nvPr/>
        </p:nvCxnSpPr>
        <p:spPr>
          <a:xfrm>
            <a:off x="7543800" y="3216427"/>
            <a:ext cx="0" cy="667512"/>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274CAE81-A156-D540-84A6-415FE9C9FD5E}"/>
              </a:ext>
            </a:extLst>
          </p:cNvPr>
          <p:cNvSpPr txBox="1"/>
          <p:nvPr/>
        </p:nvSpPr>
        <p:spPr>
          <a:xfrm>
            <a:off x="7092712" y="1938066"/>
            <a:ext cx="1213088" cy="338554"/>
          </a:xfrm>
          <a:prstGeom prst="rect">
            <a:avLst/>
          </a:prstGeom>
          <a:noFill/>
        </p:spPr>
        <p:txBody>
          <a:bodyPr wrap="square" rtlCol="0">
            <a:spAutoFit/>
          </a:bodyPr>
          <a:lstStyle/>
          <a:p>
            <a:pPr algn="r"/>
            <a:r>
              <a:rPr lang="en-US" sz="800" dirty="0" err="1"/>
              <a:t>AddLinkReq</a:t>
            </a:r>
            <a:r>
              <a:rPr lang="en-US" sz="800" dirty="0"/>
              <a:t>(MLD1)</a:t>
            </a:r>
          </a:p>
          <a:p>
            <a:pPr algn="r"/>
            <a:r>
              <a:rPr lang="en-US" sz="800" dirty="0" err="1"/>
              <a:t>DelLinkReq</a:t>
            </a:r>
            <a:r>
              <a:rPr lang="en-US" sz="800" dirty="0"/>
              <a:t>(MLD2)</a:t>
            </a:r>
          </a:p>
        </p:txBody>
      </p:sp>
      <p:sp>
        <p:nvSpPr>
          <p:cNvPr id="22" name="TextBox 21">
            <a:extLst>
              <a:ext uri="{FF2B5EF4-FFF2-40B4-BE49-F238E27FC236}">
                <a16:creationId xmlns:a16="http://schemas.microsoft.com/office/drawing/2014/main" id="{69C68761-9892-5DF7-3574-F915F2141E62}"/>
              </a:ext>
            </a:extLst>
          </p:cNvPr>
          <p:cNvSpPr txBox="1"/>
          <p:nvPr/>
        </p:nvSpPr>
        <p:spPr>
          <a:xfrm>
            <a:off x="5759740" y="1781946"/>
            <a:ext cx="1832778" cy="215444"/>
          </a:xfrm>
          <a:prstGeom prst="rect">
            <a:avLst/>
          </a:prstGeom>
          <a:noFill/>
        </p:spPr>
        <p:txBody>
          <a:bodyPr wrap="square" rtlCol="0">
            <a:spAutoFit/>
          </a:bodyPr>
          <a:lstStyle/>
          <a:p>
            <a:pPr algn="ctr"/>
            <a:r>
              <a:rPr lang="en-US" sz="800" dirty="0" err="1"/>
              <a:t>AddLinkResp</a:t>
            </a:r>
            <a:r>
              <a:rPr lang="en-US" sz="800" dirty="0"/>
              <a:t>(MLD2, SUCCESS)</a:t>
            </a:r>
          </a:p>
        </p:txBody>
      </p:sp>
      <p:sp>
        <p:nvSpPr>
          <p:cNvPr id="39" name="TextBox 38">
            <a:extLst>
              <a:ext uri="{FF2B5EF4-FFF2-40B4-BE49-F238E27FC236}">
                <a16:creationId xmlns:a16="http://schemas.microsoft.com/office/drawing/2014/main" id="{1C715821-1222-5D68-8A1B-754FB25F4C99}"/>
              </a:ext>
            </a:extLst>
          </p:cNvPr>
          <p:cNvSpPr txBox="1"/>
          <p:nvPr/>
        </p:nvSpPr>
        <p:spPr>
          <a:xfrm>
            <a:off x="6406022" y="4945497"/>
            <a:ext cx="1662108" cy="461665"/>
          </a:xfrm>
          <a:prstGeom prst="rect">
            <a:avLst/>
          </a:prstGeom>
          <a:noFill/>
        </p:spPr>
        <p:txBody>
          <a:bodyPr wrap="square" rtlCol="0">
            <a:spAutoFit/>
          </a:bodyPr>
          <a:lstStyle/>
          <a:p>
            <a:pPr algn="ctr"/>
            <a:r>
              <a:rPr lang="en-US" sz="800" dirty="0"/>
              <a:t>TUN{</a:t>
            </a:r>
            <a:r>
              <a:rPr lang="en-US" sz="800" dirty="0" err="1"/>
              <a:t>AddLinkReq</a:t>
            </a:r>
            <a:r>
              <a:rPr lang="en-US" sz="800" dirty="0"/>
              <a:t>(MLD1)}</a:t>
            </a:r>
          </a:p>
          <a:p>
            <a:pPr algn="ctr"/>
            <a:r>
              <a:rPr lang="en-US" sz="800" dirty="0"/>
              <a:t>CX(PN=100+N)</a:t>
            </a:r>
          </a:p>
          <a:p>
            <a:pPr algn="ctr"/>
            <a:r>
              <a:rPr lang="en-US" sz="800" dirty="0" err="1"/>
              <a:t>RoamID</a:t>
            </a:r>
            <a:r>
              <a:rPr lang="en-US" sz="800" dirty="0"/>
              <a:t>=2</a:t>
            </a:r>
          </a:p>
        </p:txBody>
      </p:sp>
      <p:sp>
        <p:nvSpPr>
          <p:cNvPr id="40" name="TextBox 39">
            <a:extLst>
              <a:ext uri="{FF2B5EF4-FFF2-40B4-BE49-F238E27FC236}">
                <a16:creationId xmlns:a16="http://schemas.microsoft.com/office/drawing/2014/main" id="{02BB0DFB-A5D2-04BD-9DD8-D11DE7C551C5}"/>
              </a:ext>
            </a:extLst>
          </p:cNvPr>
          <p:cNvSpPr txBox="1"/>
          <p:nvPr/>
        </p:nvSpPr>
        <p:spPr>
          <a:xfrm>
            <a:off x="7713436" y="4953438"/>
            <a:ext cx="1490874" cy="461665"/>
          </a:xfrm>
          <a:prstGeom prst="rect">
            <a:avLst/>
          </a:prstGeom>
          <a:noFill/>
        </p:spPr>
        <p:txBody>
          <a:bodyPr wrap="square" rtlCol="0">
            <a:spAutoFit/>
          </a:bodyPr>
          <a:lstStyle/>
          <a:p>
            <a:pPr algn="ctr"/>
            <a:r>
              <a:rPr lang="en-US" sz="800" dirty="0"/>
              <a:t>TUN{</a:t>
            </a:r>
            <a:r>
              <a:rPr lang="en-US" sz="800" dirty="0" err="1"/>
              <a:t>AddLinkResp</a:t>
            </a:r>
            <a:r>
              <a:rPr lang="en-US" sz="800" dirty="0"/>
              <a:t>(MLD1, SUCCESS)}</a:t>
            </a:r>
          </a:p>
          <a:p>
            <a:pPr algn="ctr"/>
            <a:r>
              <a:rPr lang="en-US" sz="800" dirty="0" err="1"/>
              <a:t>RoamID</a:t>
            </a:r>
            <a:r>
              <a:rPr lang="en-US" sz="800" dirty="0"/>
              <a:t>=2</a:t>
            </a:r>
          </a:p>
        </p:txBody>
      </p:sp>
      <p:cxnSp>
        <p:nvCxnSpPr>
          <p:cNvPr id="42" name="Straight Arrow Connector 41">
            <a:extLst>
              <a:ext uri="{FF2B5EF4-FFF2-40B4-BE49-F238E27FC236}">
                <a16:creationId xmlns:a16="http://schemas.microsoft.com/office/drawing/2014/main" id="{9A46B31D-9706-C55A-51FA-849F09CA8851}"/>
              </a:ext>
            </a:extLst>
          </p:cNvPr>
          <p:cNvCxnSpPr>
            <a:cxnSpLocks/>
          </p:cNvCxnSpPr>
          <p:nvPr/>
        </p:nvCxnSpPr>
        <p:spPr>
          <a:xfrm flipV="1">
            <a:off x="7551606" y="2729391"/>
            <a:ext cx="0" cy="1792067"/>
          </a:xfrm>
          <a:prstGeom prst="straightConnector1">
            <a:avLst/>
          </a:prstGeom>
          <a:ln>
            <a:solidFill>
              <a:schemeClr val="bg1">
                <a:lumMod val="50000"/>
              </a:schemeClr>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57" name="Straight Arrow Connector 56">
            <a:extLst>
              <a:ext uri="{FF2B5EF4-FFF2-40B4-BE49-F238E27FC236}">
                <a16:creationId xmlns:a16="http://schemas.microsoft.com/office/drawing/2014/main" id="{CE25945C-1571-25B0-C31D-CE827802D41B}"/>
              </a:ext>
            </a:extLst>
          </p:cNvPr>
          <p:cNvCxnSpPr>
            <a:cxnSpLocks/>
            <a:stCxn id="39" idx="0"/>
          </p:cNvCxnSpPr>
          <p:nvPr/>
        </p:nvCxnSpPr>
        <p:spPr bwMode="auto">
          <a:xfrm flipV="1">
            <a:off x="7237076" y="4610525"/>
            <a:ext cx="141999" cy="33497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60" name="Straight Arrow Connector 59">
            <a:extLst>
              <a:ext uri="{FF2B5EF4-FFF2-40B4-BE49-F238E27FC236}">
                <a16:creationId xmlns:a16="http://schemas.microsoft.com/office/drawing/2014/main" id="{1ADAE375-894E-1572-01D1-08F15EA9D971}"/>
              </a:ext>
            </a:extLst>
          </p:cNvPr>
          <p:cNvCxnSpPr>
            <a:cxnSpLocks/>
            <a:stCxn id="40" idx="0"/>
          </p:cNvCxnSpPr>
          <p:nvPr/>
        </p:nvCxnSpPr>
        <p:spPr bwMode="auto">
          <a:xfrm flipH="1" flipV="1">
            <a:off x="7467600" y="4625562"/>
            <a:ext cx="991273" cy="327876"/>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133" name="Rounded Rectangle 132">
            <a:extLst>
              <a:ext uri="{FF2B5EF4-FFF2-40B4-BE49-F238E27FC236}">
                <a16:creationId xmlns:a16="http://schemas.microsoft.com/office/drawing/2014/main" id="{7F60A96A-C321-D7FB-F809-015CEDB7B5D7}"/>
              </a:ext>
            </a:extLst>
          </p:cNvPr>
          <p:cNvSpPr/>
          <p:nvPr/>
        </p:nvSpPr>
        <p:spPr bwMode="auto">
          <a:xfrm>
            <a:off x="7391400" y="3140717"/>
            <a:ext cx="316108" cy="155377"/>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100</a:t>
            </a:r>
          </a:p>
        </p:txBody>
      </p:sp>
      <p:cxnSp>
        <p:nvCxnSpPr>
          <p:cNvPr id="19" name="Straight Arrow Connector 18">
            <a:extLst>
              <a:ext uri="{FF2B5EF4-FFF2-40B4-BE49-F238E27FC236}">
                <a16:creationId xmlns:a16="http://schemas.microsoft.com/office/drawing/2014/main" id="{56DAACDA-50A5-EDC6-9F82-A3FB28E774DF}"/>
              </a:ext>
            </a:extLst>
          </p:cNvPr>
          <p:cNvCxnSpPr>
            <a:cxnSpLocks/>
          </p:cNvCxnSpPr>
          <p:nvPr/>
        </p:nvCxnSpPr>
        <p:spPr bwMode="auto">
          <a:xfrm>
            <a:off x="6676129" y="1997390"/>
            <a:ext cx="105671" cy="118076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17" name="Rectangle 6">
            <a:extLst>
              <a:ext uri="{FF2B5EF4-FFF2-40B4-BE49-F238E27FC236}">
                <a16:creationId xmlns:a16="http://schemas.microsoft.com/office/drawing/2014/main" id="{DD7FB833-F615-055D-F7F6-8C163974AFF4}"/>
              </a:ext>
            </a:extLst>
          </p:cNvPr>
          <p:cNvSpPr>
            <a:spLocks noGrp="1" noChangeArrowheads="1"/>
          </p:cNvSpPr>
          <p:nvPr>
            <p:ph type="sldNum" sz="quarter" idx="12"/>
          </p:nvPr>
        </p:nvSpPr>
        <p:spPr>
          <a:xfrm>
            <a:off x="4344988" y="6475413"/>
            <a:ext cx="530225" cy="182562"/>
          </a:xfrm>
          <a:ln/>
        </p:spPr>
        <p:txBody>
          <a:bodyPr/>
          <a:lstStyle>
            <a:lvl1pPr>
              <a:defRPr/>
            </a:lvl1pPr>
          </a:lstStyle>
          <a:p>
            <a:pPr>
              <a:defRPr/>
            </a:pPr>
            <a:r>
              <a:rPr lang="en-US"/>
              <a:t>Slide </a:t>
            </a:r>
            <a:fld id="{C1789BC7-C074-42CC-ADF8-5107DF6BD1C1}" type="slidenum">
              <a:rPr lang="en-US"/>
              <a:pPr>
                <a:defRPr/>
              </a:pPr>
              <a:t>19</a:t>
            </a:fld>
            <a:endParaRPr lang="en-US"/>
          </a:p>
        </p:txBody>
      </p:sp>
    </p:spTree>
    <p:extLst>
      <p:ext uri="{BB962C8B-B14F-4D97-AF65-F5344CB8AC3E}">
        <p14:creationId xmlns:p14="http://schemas.microsoft.com/office/powerpoint/2010/main" val="2581041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066800"/>
          </a:xfrm>
        </p:spPr>
        <p:txBody>
          <a:bodyPr/>
          <a:lstStyle/>
          <a:p>
            <a:r>
              <a:rPr lang="en-US" dirty="0"/>
              <a:t>Introduction</a:t>
            </a:r>
            <a:endParaRPr lang="en-US" u="sng" dirty="0"/>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2</a:t>
            </a:fld>
            <a:endParaRPr lang="en-US"/>
          </a:p>
        </p:txBody>
      </p:sp>
      <p:sp>
        <p:nvSpPr>
          <p:cNvPr id="9" name="Content Placeholder 2">
            <a:extLst>
              <a:ext uri="{FF2B5EF4-FFF2-40B4-BE49-F238E27FC236}">
                <a16:creationId xmlns:a16="http://schemas.microsoft.com/office/drawing/2014/main" id="{8F6E87B3-5DAF-7B45-882E-42CBF329C96D}"/>
              </a:ext>
            </a:extLst>
          </p:cNvPr>
          <p:cNvSpPr>
            <a:spLocks noGrp="1"/>
          </p:cNvSpPr>
          <p:nvPr>
            <p:ph idx="1"/>
          </p:nvPr>
        </p:nvSpPr>
        <p:spPr>
          <a:xfrm>
            <a:off x="381000" y="1447800"/>
            <a:ext cx="8534400" cy="4494214"/>
          </a:xfrm>
        </p:spPr>
        <p:txBody>
          <a:bodyPr/>
          <a:lstStyle/>
          <a:p>
            <a:r>
              <a:rPr lang="en-US" sz="1800" b="0" dirty="0"/>
              <a:t>There has been agreement (e.g. [1], [2]) on some basic requirements for UHR seamless roaming, whereby:</a:t>
            </a:r>
          </a:p>
          <a:p>
            <a:pPr lvl="1"/>
            <a:r>
              <a:rPr lang="en-US" sz="1400" b="0" dirty="0"/>
              <a:t>the non-AP MLD remains in State 4 throughout a successful roam from one AP MLD to another AP MLD</a:t>
            </a:r>
            <a:endParaRPr lang="en-US" sz="1400" dirty="0"/>
          </a:p>
          <a:p>
            <a:pPr lvl="1"/>
            <a:r>
              <a:rPr lang="en-US" sz="1400" dirty="0"/>
              <a:t>the non-AP MLD has only a single point of connection to the DS at a given time</a:t>
            </a:r>
          </a:p>
          <a:p>
            <a:pPr lvl="2"/>
            <a:r>
              <a:rPr lang="en-US" sz="1200" dirty="0"/>
              <a:t>except when the non-AP MLD receives buffered DL frames with Serving AP MLD after switching its point of connection to the Target AP MLD</a:t>
            </a:r>
          </a:p>
          <a:p>
            <a:pPr lvl="2"/>
            <a:r>
              <a:rPr lang="en-US" sz="1200" dirty="0"/>
              <a:t>forwarding of buffered data packets over the DS between Serving AP MLD and Target AP MLD is also possible</a:t>
            </a:r>
          </a:p>
          <a:p>
            <a:pPr lvl="1"/>
            <a:r>
              <a:rPr lang="en-US" sz="1400" b="0" dirty="0"/>
              <a:t>during roam</a:t>
            </a:r>
            <a:r>
              <a:rPr lang="en-US" sz="1400" dirty="0"/>
              <a:t>ing procedure, (some of) the context related to a non-AP MLD is exchanged between AP MLDs such that the data exchange context is preserved</a:t>
            </a:r>
          </a:p>
          <a:p>
            <a:pPr marL="457200" lvl="1" indent="0">
              <a:buNone/>
            </a:pPr>
            <a:endParaRPr lang="en-US" sz="1600" dirty="0"/>
          </a:p>
          <a:p>
            <a:r>
              <a:rPr lang="en-US" sz="1800" b="0" dirty="0"/>
              <a:t>In this submission, we discuss and propose:</a:t>
            </a:r>
          </a:p>
          <a:p>
            <a:pPr lvl="1"/>
            <a:r>
              <a:rPr lang="en-US" sz="1600" dirty="0"/>
              <a:t>High-level requirements for UHR seamless roaming</a:t>
            </a:r>
          </a:p>
          <a:p>
            <a:pPr lvl="1"/>
            <a:r>
              <a:rPr lang="en-US" sz="1600" dirty="0"/>
              <a:t>A description of new capabilities to achieve these requirements</a:t>
            </a:r>
          </a:p>
          <a:p>
            <a:pPr lvl="1"/>
            <a:r>
              <a:rPr lang="en-US" sz="1600" dirty="0"/>
              <a:t>Security framework requirements</a:t>
            </a:r>
          </a:p>
          <a:p>
            <a:pPr lvl="2"/>
            <a:r>
              <a:rPr lang="en-US" sz="1400" dirty="0"/>
              <a:t>with a caution against some alternative proposals to share PTK(SA) across multiple AP MLDs</a:t>
            </a:r>
          </a:p>
          <a:p>
            <a:pPr lvl="1"/>
            <a:r>
              <a:rPr lang="en-US" sz="1600" dirty="0"/>
              <a:t>A high-level design for these new capabilities as an extension of FT protocol</a:t>
            </a:r>
          </a:p>
        </p:txBody>
      </p:sp>
    </p:spTree>
    <p:extLst>
      <p:ext uri="{BB962C8B-B14F-4D97-AF65-F5344CB8AC3E}">
        <p14:creationId xmlns:p14="http://schemas.microsoft.com/office/powerpoint/2010/main" val="2848040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362A4-2862-B73B-01D8-884CB360CA25}"/>
            </a:ext>
          </a:extLst>
        </p:cNvPr>
        <p:cNvGrpSpPr/>
        <p:nvPr/>
      </p:nvGrpSpPr>
      <p:grpSpPr>
        <a:xfrm>
          <a:off x="0" y="0"/>
          <a:ext cx="0" cy="0"/>
          <a:chOff x="0" y="0"/>
          <a:chExt cx="0" cy="0"/>
        </a:xfrm>
      </p:grpSpPr>
      <p:cxnSp>
        <p:nvCxnSpPr>
          <p:cNvPr id="50" name="Straight Arrow Connector 49">
            <a:extLst>
              <a:ext uri="{FF2B5EF4-FFF2-40B4-BE49-F238E27FC236}">
                <a16:creationId xmlns:a16="http://schemas.microsoft.com/office/drawing/2014/main" id="{52F2EF28-5C61-2436-65A7-8E2707F397BD}"/>
              </a:ext>
            </a:extLst>
          </p:cNvPr>
          <p:cNvCxnSpPr>
            <a:cxnSpLocks/>
          </p:cNvCxnSpPr>
          <p:nvPr/>
        </p:nvCxnSpPr>
        <p:spPr>
          <a:xfrm>
            <a:off x="7467600" y="3178152"/>
            <a:ext cx="0" cy="1364097"/>
          </a:xfrm>
          <a:prstGeom prst="straightConnector1">
            <a:avLst/>
          </a:prstGeom>
          <a:ln>
            <a:solidFill>
              <a:srgbClr val="FF000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4" name="Date Placeholder 3">
            <a:extLst>
              <a:ext uri="{FF2B5EF4-FFF2-40B4-BE49-F238E27FC236}">
                <a16:creationId xmlns:a16="http://schemas.microsoft.com/office/drawing/2014/main" id="{1F4D6EC3-F29C-A9DD-D988-FF9531EE7344}"/>
              </a:ext>
            </a:extLst>
          </p:cNvPr>
          <p:cNvSpPr>
            <a:spLocks noGrp="1"/>
          </p:cNvSpPr>
          <p:nvPr>
            <p:ph type="dt" sz="half" idx="10"/>
          </p:nvPr>
        </p:nvSpPr>
        <p:spPr>
          <a:xfrm>
            <a:off x="696913" y="332601"/>
            <a:ext cx="968214" cy="276999"/>
          </a:xfrm>
        </p:spPr>
        <p:txBody>
          <a:bodyPr/>
          <a:lstStyle/>
          <a:p>
            <a:r>
              <a:rPr lang="en-US" dirty="0"/>
              <a:t>May 2024</a:t>
            </a:r>
          </a:p>
        </p:txBody>
      </p:sp>
      <p:sp>
        <p:nvSpPr>
          <p:cNvPr id="5" name="Footer Placeholder 4">
            <a:extLst>
              <a:ext uri="{FF2B5EF4-FFF2-40B4-BE49-F238E27FC236}">
                <a16:creationId xmlns:a16="http://schemas.microsoft.com/office/drawing/2014/main" id="{BC38C4CB-117A-6BE1-F3AB-0D202A4063C4}"/>
              </a:ext>
            </a:extLst>
          </p:cNvPr>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10" name="Title 1">
            <a:extLst>
              <a:ext uri="{FF2B5EF4-FFF2-40B4-BE49-F238E27FC236}">
                <a16:creationId xmlns:a16="http://schemas.microsoft.com/office/drawing/2014/main" id="{2964C422-694D-1B9A-A986-31B0E114738E}"/>
              </a:ext>
            </a:extLst>
          </p:cNvPr>
          <p:cNvSpPr>
            <a:spLocks noGrp="1"/>
          </p:cNvSpPr>
          <p:nvPr>
            <p:ph type="title"/>
          </p:nvPr>
        </p:nvSpPr>
        <p:spPr>
          <a:xfrm>
            <a:off x="-11741" y="464209"/>
            <a:ext cx="9372600" cy="1066800"/>
          </a:xfrm>
        </p:spPr>
        <p:txBody>
          <a:bodyPr/>
          <a:lstStyle/>
          <a:p>
            <a:r>
              <a:rPr lang="en-US" dirty="0"/>
              <a:t>Security considerations</a:t>
            </a:r>
            <a:br>
              <a:rPr lang="en-US" dirty="0"/>
            </a:br>
            <a:r>
              <a:rPr lang="en-US" sz="2400" dirty="0"/>
              <a:t>Concerns with other proposals of sharing PTK across network (6)</a:t>
            </a:r>
            <a:endParaRPr lang="en-US" u="sng" dirty="0"/>
          </a:p>
        </p:txBody>
      </p:sp>
      <p:cxnSp>
        <p:nvCxnSpPr>
          <p:cNvPr id="11" name="Straight Connector 10">
            <a:extLst>
              <a:ext uri="{FF2B5EF4-FFF2-40B4-BE49-F238E27FC236}">
                <a16:creationId xmlns:a16="http://schemas.microsoft.com/office/drawing/2014/main" id="{0ED2B344-ECDA-04A1-A118-4B4C295BFE6B}"/>
              </a:ext>
            </a:extLst>
          </p:cNvPr>
          <p:cNvCxnSpPr>
            <a:cxnSpLocks/>
          </p:cNvCxnSpPr>
          <p:nvPr/>
        </p:nvCxnSpPr>
        <p:spPr>
          <a:xfrm flipV="1">
            <a:off x="5668430" y="3876578"/>
            <a:ext cx="3048763" cy="7361"/>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C8249192-B5E4-1DA2-CDFC-D5F463271A37}"/>
              </a:ext>
            </a:extLst>
          </p:cNvPr>
          <p:cNvCxnSpPr>
            <a:cxnSpLocks/>
          </p:cNvCxnSpPr>
          <p:nvPr/>
        </p:nvCxnSpPr>
        <p:spPr>
          <a:xfrm flipV="1">
            <a:off x="5668430" y="3208980"/>
            <a:ext cx="3048763" cy="182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7D1EEE0C-97A4-1910-BE4E-1FCA6FF96C42}"/>
              </a:ext>
            </a:extLst>
          </p:cNvPr>
          <p:cNvCxnSpPr>
            <a:cxnSpLocks/>
          </p:cNvCxnSpPr>
          <p:nvPr/>
        </p:nvCxnSpPr>
        <p:spPr>
          <a:xfrm flipV="1">
            <a:off x="5647488" y="4537571"/>
            <a:ext cx="3062881" cy="1388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B25C577C-DE68-4334-2487-7F925AF505CD}"/>
              </a:ext>
            </a:extLst>
          </p:cNvPr>
          <p:cNvCxnSpPr>
            <a:cxnSpLocks/>
          </p:cNvCxnSpPr>
          <p:nvPr/>
        </p:nvCxnSpPr>
        <p:spPr>
          <a:xfrm flipV="1">
            <a:off x="6553200" y="3225368"/>
            <a:ext cx="0" cy="648437"/>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24" name="TextBox 7">
            <a:extLst>
              <a:ext uri="{FF2B5EF4-FFF2-40B4-BE49-F238E27FC236}">
                <a16:creationId xmlns:a16="http://schemas.microsoft.com/office/drawing/2014/main" id="{00F2F10C-4858-89D6-1BF3-30D1645CEFA8}"/>
              </a:ext>
            </a:extLst>
          </p:cNvPr>
          <p:cNvSpPr txBox="1"/>
          <p:nvPr/>
        </p:nvSpPr>
        <p:spPr>
          <a:xfrm>
            <a:off x="4520989" y="3713317"/>
            <a:ext cx="1443735"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dirty="0"/>
              <a:t>non-AP MLD</a:t>
            </a:r>
          </a:p>
        </p:txBody>
      </p:sp>
      <p:sp>
        <p:nvSpPr>
          <p:cNvPr id="25" name="TextBox 8">
            <a:extLst>
              <a:ext uri="{FF2B5EF4-FFF2-40B4-BE49-F238E27FC236}">
                <a16:creationId xmlns:a16="http://schemas.microsoft.com/office/drawing/2014/main" id="{70F1B41D-86B7-CC97-5983-23B7ABB258BF}"/>
              </a:ext>
            </a:extLst>
          </p:cNvPr>
          <p:cNvSpPr txBox="1"/>
          <p:nvPr/>
        </p:nvSpPr>
        <p:spPr>
          <a:xfrm>
            <a:off x="4738000" y="3094016"/>
            <a:ext cx="1180437"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kern="1200" dirty="0">
                <a:solidFill>
                  <a:schemeClr val="tx1"/>
                </a:solidFill>
                <a:latin typeface="+mn-lt"/>
                <a:ea typeface="+mn-ea"/>
                <a:cs typeface="+mn-cs"/>
              </a:rPr>
              <a:t>AP MLD2</a:t>
            </a:r>
            <a:endParaRPr lang="en-US" sz="1400" dirty="0"/>
          </a:p>
        </p:txBody>
      </p:sp>
      <p:sp>
        <p:nvSpPr>
          <p:cNvPr id="26" name="TextBox 10">
            <a:extLst>
              <a:ext uri="{FF2B5EF4-FFF2-40B4-BE49-F238E27FC236}">
                <a16:creationId xmlns:a16="http://schemas.microsoft.com/office/drawing/2014/main" id="{4AACF9C9-234F-E200-FE18-BB995B3F177C}"/>
              </a:ext>
            </a:extLst>
          </p:cNvPr>
          <p:cNvSpPr txBox="1"/>
          <p:nvPr/>
        </p:nvSpPr>
        <p:spPr>
          <a:xfrm>
            <a:off x="4744910" y="4343788"/>
            <a:ext cx="111123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kern="1200" dirty="0">
                <a:solidFill>
                  <a:schemeClr val="tx1"/>
                </a:solidFill>
                <a:latin typeface="+mn-lt"/>
                <a:ea typeface="+mn-ea"/>
                <a:cs typeface="+mn-cs"/>
              </a:rPr>
              <a:t>AP MLD1</a:t>
            </a:r>
            <a:endParaRPr lang="en-US" sz="1400" dirty="0"/>
          </a:p>
        </p:txBody>
      </p:sp>
      <p:sp>
        <p:nvSpPr>
          <p:cNvPr id="27" name="Right Arrow 26">
            <a:extLst>
              <a:ext uri="{FF2B5EF4-FFF2-40B4-BE49-F238E27FC236}">
                <a16:creationId xmlns:a16="http://schemas.microsoft.com/office/drawing/2014/main" id="{E4E7C9E7-C7F7-D307-DB8C-D270C5AA363D}"/>
              </a:ext>
            </a:extLst>
          </p:cNvPr>
          <p:cNvSpPr/>
          <p:nvPr/>
        </p:nvSpPr>
        <p:spPr>
          <a:xfrm>
            <a:off x="5653651" y="4263504"/>
            <a:ext cx="925742" cy="590614"/>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47" name="Straight Connector 46">
            <a:extLst>
              <a:ext uri="{FF2B5EF4-FFF2-40B4-BE49-F238E27FC236}">
                <a16:creationId xmlns:a16="http://schemas.microsoft.com/office/drawing/2014/main" id="{F1E49F93-58E0-FA7F-F07C-7576A13C45BF}"/>
              </a:ext>
            </a:extLst>
          </p:cNvPr>
          <p:cNvCxnSpPr>
            <a:cxnSpLocks/>
          </p:cNvCxnSpPr>
          <p:nvPr/>
        </p:nvCxnSpPr>
        <p:spPr>
          <a:xfrm flipV="1">
            <a:off x="5654546" y="2729873"/>
            <a:ext cx="3048763" cy="18288"/>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sp>
        <p:nvSpPr>
          <p:cNvPr id="48" name="TextBox 8">
            <a:extLst>
              <a:ext uri="{FF2B5EF4-FFF2-40B4-BE49-F238E27FC236}">
                <a16:creationId xmlns:a16="http://schemas.microsoft.com/office/drawing/2014/main" id="{A22899B5-CF42-A0F6-7E65-38FF18D0301B}"/>
              </a:ext>
            </a:extLst>
          </p:cNvPr>
          <p:cNvSpPr txBox="1"/>
          <p:nvPr/>
        </p:nvSpPr>
        <p:spPr>
          <a:xfrm>
            <a:off x="4419600" y="2587441"/>
            <a:ext cx="1488949"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dirty="0"/>
              <a:t>Switch (on DS)</a:t>
            </a:r>
          </a:p>
        </p:txBody>
      </p:sp>
      <p:cxnSp>
        <p:nvCxnSpPr>
          <p:cNvPr id="49" name="Straight Arrow Connector 48">
            <a:extLst>
              <a:ext uri="{FF2B5EF4-FFF2-40B4-BE49-F238E27FC236}">
                <a16:creationId xmlns:a16="http://schemas.microsoft.com/office/drawing/2014/main" id="{6D54AC8E-4756-FA58-D22E-9CB83E07C335}"/>
              </a:ext>
            </a:extLst>
          </p:cNvPr>
          <p:cNvCxnSpPr>
            <a:cxnSpLocks/>
          </p:cNvCxnSpPr>
          <p:nvPr/>
        </p:nvCxnSpPr>
        <p:spPr>
          <a:xfrm flipV="1">
            <a:off x="6850638" y="2715627"/>
            <a:ext cx="6676" cy="1123896"/>
          </a:xfrm>
          <a:prstGeom prst="straightConnector1">
            <a:avLst/>
          </a:prstGeom>
          <a:ln>
            <a:solidFill>
              <a:schemeClr val="bg1">
                <a:lumMod val="50000"/>
              </a:schemeClr>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64" name="Right Arrow 63">
            <a:extLst>
              <a:ext uri="{FF2B5EF4-FFF2-40B4-BE49-F238E27FC236}">
                <a16:creationId xmlns:a16="http://schemas.microsoft.com/office/drawing/2014/main" id="{29695096-134F-0A7E-E1C2-C3501A82D59E}"/>
              </a:ext>
            </a:extLst>
          </p:cNvPr>
          <p:cNvSpPr/>
          <p:nvPr/>
        </p:nvSpPr>
        <p:spPr>
          <a:xfrm>
            <a:off x="5663730" y="3871579"/>
            <a:ext cx="998513" cy="187370"/>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76" name="Rounded Rectangle 75">
            <a:extLst>
              <a:ext uri="{FF2B5EF4-FFF2-40B4-BE49-F238E27FC236}">
                <a16:creationId xmlns:a16="http://schemas.microsoft.com/office/drawing/2014/main" id="{35E7D4BA-DDB7-0492-3BF2-7DD5A3D7B8F1}"/>
              </a:ext>
            </a:extLst>
          </p:cNvPr>
          <p:cNvSpPr/>
          <p:nvPr/>
        </p:nvSpPr>
        <p:spPr bwMode="auto">
          <a:xfrm>
            <a:off x="5675755" y="4507143"/>
            <a:ext cx="278441" cy="121668"/>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0</a:t>
            </a:r>
          </a:p>
        </p:txBody>
      </p:sp>
      <p:cxnSp>
        <p:nvCxnSpPr>
          <p:cNvPr id="121" name="Straight Arrow Connector 120">
            <a:extLst>
              <a:ext uri="{FF2B5EF4-FFF2-40B4-BE49-F238E27FC236}">
                <a16:creationId xmlns:a16="http://schemas.microsoft.com/office/drawing/2014/main" id="{31777EA5-967A-D080-A8DE-46C6E2EB143C}"/>
              </a:ext>
            </a:extLst>
          </p:cNvPr>
          <p:cNvCxnSpPr>
            <a:cxnSpLocks/>
          </p:cNvCxnSpPr>
          <p:nvPr/>
        </p:nvCxnSpPr>
        <p:spPr>
          <a:xfrm>
            <a:off x="7315200" y="3868875"/>
            <a:ext cx="0" cy="699102"/>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123" name="Rounded Rectangle 122">
            <a:extLst>
              <a:ext uri="{FF2B5EF4-FFF2-40B4-BE49-F238E27FC236}">
                <a16:creationId xmlns:a16="http://schemas.microsoft.com/office/drawing/2014/main" id="{7DB66922-7FCF-4E06-8E4C-3A1E298ED2B4}"/>
              </a:ext>
            </a:extLst>
          </p:cNvPr>
          <p:cNvSpPr/>
          <p:nvPr/>
        </p:nvSpPr>
        <p:spPr bwMode="auto">
          <a:xfrm>
            <a:off x="6295778" y="4492885"/>
            <a:ext cx="381341" cy="155377"/>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500000</a:t>
            </a:r>
          </a:p>
        </p:txBody>
      </p:sp>
      <p:cxnSp>
        <p:nvCxnSpPr>
          <p:cNvPr id="144" name="Straight Arrow Connector 143">
            <a:extLst>
              <a:ext uri="{FF2B5EF4-FFF2-40B4-BE49-F238E27FC236}">
                <a16:creationId xmlns:a16="http://schemas.microsoft.com/office/drawing/2014/main" id="{A704BBF6-D15A-48AD-05CF-D3D69A8A4BE1}"/>
              </a:ext>
            </a:extLst>
          </p:cNvPr>
          <p:cNvCxnSpPr>
            <a:cxnSpLocks/>
          </p:cNvCxnSpPr>
          <p:nvPr/>
        </p:nvCxnSpPr>
        <p:spPr>
          <a:xfrm>
            <a:off x="6858000" y="3241087"/>
            <a:ext cx="0" cy="667512"/>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169" name="Content Placeholder 2">
            <a:extLst>
              <a:ext uri="{FF2B5EF4-FFF2-40B4-BE49-F238E27FC236}">
                <a16:creationId xmlns:a16="http://schemas.microsoft.com/office/drawing/2014/main" id="{8B11F033-89F9-AD9F-07DF-44E6B597EB75}"/>
              </a:ext>
            </a:extLst>
          </p:cNvPr>
          <p:cNvSpPr txBox="1">
            <a:spLocks/>
          </p:cNvSpPr>
          <p:nvPr/>
        </p:nvSpPr>
        <p:spPr bwMode="auto">
          <a:xfrm>
            <a:off x="-384827" y="1524000"/>
            <a:ext cx="4776081" cy="461665"/>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lvl="1"/>
            <a:r>
              <a:rPr lang="en-US" sz="1400" kern="0" dirty="0"/>
              <a:t>Nonce reuse fragility: Example (2)</a:t>
            </a:r>
          </a:p>
          <a:p>
            <a:pPr lvl="2"/>
            <a:r>
              <a:rPr lang="en-US" sz="1200" kern="0" dirty="0"/>
              <a:t>“Incomplete roam state”</a:t>
            </a:r>
          </a:p>
          <a:p>
            <a:pPr lvl="2"/>
            <a:r>
              <a:rPr lang="en-US" sz="1200" kern="0" dirty="0"/>
              <a:t>Non-AP MLD communicates with AP MLD1 for a while</a:t>
            </a:r>
          </a:p>
          <a:p>
            <a:pPr lvl="2"/>
            <a:r>
              <a:rPr lang="en-US" kern="0" dirty="0"/>
              <a:t>Non-AP MLD </a:t>
            </a:r>
            <a:r>
              <a:rPr lang="en-US" sz="1200" kern="0" dirty="0"/>
              <a:t>initiates roam by signaling </a:t>
            </a:r>
            <a:r>
              <a:rPr lang="en-US" kern="0" dirty="0"/>
              <a:t>to Target</a:t>
            </a:r>
            <a:r>
              <a:rPr lang="en-US" sz="1200" kern="0" dirty="0"/>
              <a:t> AP MLD (AP MLD2)</a:t>
            </a:r>
          </a:p>
          <a:p>
            <a:pPr lvl="2"/>
            <a:r>
              <a:rPr lang="en-US" kern="0" dirty="0"/>
              <a:t>AP MLD2 requests CX from Serving AP MLD1, which responds successfully</a:t>
            </a:r>
          </a:p>
          <a:p>
            <a:pPr lvl="2"/>
            <a:r>
              <a:rPr lang="en-US" kern="0" dirty="0"/>
              <a:t>However, the response message from Target AP (MLD2) is not received by non-AP MLD since it has temporarily moved out of coverage</a:t>
            </a:r>
          </a:p>
          <a:p>
            <a:pPr lvl="2"/>
            <a:r>
              <a:rPr lang="en-US" kern="0" dirty="0"/>
              <a:t>Non-AP MLD now moves back into coverage of AP MLD1 and tries to communicate with it; however since the CX transfer already occurred with AP MLD2, AP MLD1 is no longer exchanging (class 3) frames with the non-AP MLD. When non-AP MLD detects this, it attempts to roam back to non-AP MLD1 by sending message to AP MLD1</a:t>
            </a:r>
          </a:p>
          <a:p>
            <a:pPr lvl="2"/>
            <a:r>
              <a:rPr lang="en-US" kern="0" dirty="0"/>
              <a:t>Since AP MLD2 did not receive Ack from non-AP MLD, it dropped the CX it previously received. So when AP MLD1 requests the CX, it respond with an arbitrary PN value (e.g. 0, 0+N, </a:t>
            </a:r>
            <a:r>
              <a:rPr lang="en-US" kern="0" dirty="0" err="1"/>
              <a:t>etc</a:t>
            </a:r>
            <a:r>
              <a:rPr lang="en-US" kern="0" dirty="0"/>
              <a:t>)</a:t>
            </a:r>
          </a:p>
          <a:p>
            <a:pPr lvl="2"/>
            <a:r>
              <a:rPr lang="en-US" kern="0" dirty="0"/>
              <a:t>AP MLD1 now sends packets starting from the arbitrary PN value, resulting in nonce reuse if it is less than 500000</a:t>
            </a:r>
            <a:endParaRPr lang="en-US" sz="1200" kern="0" dirty="0"/>
          </a:p>
        </p:txBody>
      </p:sp>
      <p:sp>
        <p:nvSpPr>
          <p:cNvPr id="172" name="TextBox 171">
            <a:extLst>
              <a:ext uri="{FF2B5EF4-FFF2-40B4-BE49-F238E27FC236}">
                <a16:creationId xmlns:a16="http://schemas.microsoft.com/office/drawing/2014/main" id="{46725F21-398E-5BA6-022D-11AE3F0B271C}"/>
              </a:ext>
            </a:extLst>
          </p:cNvPr>
          <p:cNvSpPr txBox="1"/>
          <p:nvPr/>
        </p:nvSpPr>
        <p:spPr>
          <a:xfrm>
            <a:off x="4191000" y="2105568"/>
            <a:ext cx="1213088" cy="338554"/>
          </a:xfrm>
          <a:prstGeom prst="rect">
            <a:avLst/>
          </a:prstGeom>
          <a:noFill/>
        </p:spPr>
        <p:txBody>
          <a:bodyPr wrap="square" rtlCol="0">
            <a:spAutoFit/>
          </a:bodyPr>
          <a:lstStyle/>
          <a:p>
            <a:pPr algn="r"/>
            <a:r>
              <a:rPr lang="en-US" sz="800" dirty="0" err="1"/>
              <a:t>AddLinkReq</a:t>
            </a:r>
            <a:r>
              <a:rPr lang="en-US" sz="800" dirty="0"/>
              <a:t>(MLD2)</a:t>
            </a:r>
          </a:p>
          <a:p>
            <a:pPr algn="r"/>
            <a:r>
              <a:rPr lang="en-US" sz="800" dirty="0" err="1"/>
              <a:t>DelLinkReq</a:t>
            </a:r>
            <a:r>
              <a:rPr lang="en-US" sz="800" dirty="0"/>
              <a:t>(MLD1)</a:t>
            </a:r>
          </a:p>
        </p:txBody>
      </p:sp>
      <p:sp>
        <p:nvSpPr>
          <p:cNvPr id="174" name="TextBox 173">
            <a:extLst>
              <a:ext uri="{FF2B5EF4-FFF2-40B4-BE49-F238E27FC236}">
                <a16:creationId xmlns:a16="http://schemas.microsoft.com/office/drawing/2014/main" id="{F45A7547-99C5-9A68-610B-CA4BCB1DA95C}"/>
              </a:ext>
            </a:extLst>
          </p:cNvPr>
          <p:cNvSpPr txBox="1"/>
          <p:nvPr/>
        </p:nvSpPr>
        <p:spPr>
          <a:xfrm>
            <a:off x="5123945" y="1974161"/>
            <a:ext cx="1505455" cy="461665"/>
          </a:xfrm>
          <a:prstGeom prst="rect">
            <a:avLst/>
          </a:prstGeom>
          <a:noFill/>
        </p:spPr>
        <p:txBody>
          <a:bodyPr wrap="square" rtlCol="0">
            <a:spAutoFit/>
          </a:bodyPr>
          <a:lstStyle/>
          <a:p>
            <a:pPr algn="ctr"/>
            <a:r>
              <a:rPr lang="en-US" sz="800" dirty="0"/>
              <a:t>TUN{</a:t>
            </a:r>
            <a:r>
              <a:rPr lang="en-US" sz="800" dirty="0" err="1"/>
              <a:t>DelLinkReq</a:t>
            </a:r>
            <a:r>
              <a:rPr lang="en-US" sz="800" dirty="0"/>
              <a:t>(MLD1)}</a:t>
            </a:r>
          </a:p>
          <a:p>
            <a:pPr algn="ctr"/>
            <a:r>
              <a:rPr lang="en-US" sz="800" dirty="0" err="1"/>
              <a:t>CXReq</a:t>
            </a:r>
            <a:endParaRPr lang="en-US" sz="800" dirty="0"/>
          </a:p>
          <a:p>
            <a:pPr algn="ctr"/>
            <a:r>
              <a:rPr lang="en-US" sz="800" dirty="0" err="1"/>
              <a:t>RoamID</a:t>
            </a:r>
            <a:r>
              <a:rPr lang="en-US" sz="800" dirty="0"/>
              <a:t>=1</a:t>
            </a:r>
          </a:p>
        </p:txBody>
      </p:sp>
      <p:sp>
        <p:nvSpPr>
          <p:cNvPr id="176" name="TextBox 175">
            <a:extLst>
              <a:ext uri="{FF2B5EF4-FFF2-40B4-BE49-F238E27FC236}">
                <a16:creationId xmlns:a16="http://schemas.microsoft.com/office/drawing/2014/main" id="{1100D2B4-E745-5784-2A2B-8F51D27B86A9}"/>
              </a:ext>
            </a:extLst>
          </p:cNvPr>
          <p:cNvSpPr txBox="1"/>
          <p:nvPr/>
        </p:nvSpPr>
        <p:spPr>
          <a:xfrm>
            <a:off x="4501473" y="4945979"/>
            <a:ext cx="2579149" cy="461665"/>
          </a:xfrm>
          <a:prstGeom prst="rect">
            <a:avLst/>
          </a:prstGeom>
          <a:noFill/>
        </p:spPr>
        <p:txBody>
          <a:bodyPr wrap="square" rtlCol="0">
            <a:spAutoFit/>
          </a:bodyPr>
          <a:lstStyle/>
          <a:p>
            <a:pPr algn="ctr"/>
            <a:r>
              <a:rPr lang="en-US" sz="800" dirty="0"/>
              <a:t>TUN{</a:t>
            </a:r>
            <a:r>
              <a:rPr lang="en-US" sz="800" dirty="0" err="1"/>
              <a:t>DelLinkResp</a:t>
            </a:r>
            <a:r>
              <a:rPr lang="en-US" sz="800" dirty="0"/>
              <a:t>(MLD1, SUCCESS)}</a:t>
            </a:r>
          </a:p>
          <a:p>
            <a:pPr algn="ctr"/>
            <a:r>
              <a:rPr lang="en-US" sz="800" dirty="0"/>
              <a:t>CX(PN=50000+N)</a:t>
            </a:r>
          </a:p>
          <a:p>
            <a:pPr algn="ctr"/>
            <a:r>
              <a:rPr lang="en-US" sz="800" dirty="0" err="1"/>
              <a:t>RoamID</a:t>
            </a:r>
            <a:r>
              <a:rPr lang="en-US" sz="800" dirty="0"/>
              <a:t>=1</a:t>
            </a:r>
          </a:p>
        </p:txBody>
      </p:sp>
      <p:sp>
        <p:nvSpPr>
          <p:cNvPr id="178" name="TextBox 177">
            <a:extLst>
              <a:ext uri="{FF2B5EF4-FFF2-40B4-BE49-F238E27FC236}">
                <a16:creationId xmlns:a16="http://schemas.microsoft.com/office/drawing/2014/main" id="{99E773C2-32E7-E0B4-D258-C46B6D3A4E05}"/>
              </a:ext>
            </a:extLst>
          </p:cNvPr>
          <p:cNvSpPr txBox="1"/>
          <p:nvPr/>
        </p:nvSpPr>
        <p:spPr>
          <a:xfrm>
            <a:off x="7461741" y="2248327"/>
            <a:ext cx="1832778" cy="338554"/>
          </a:xfrm>
          <a:prstGeom prst="rect">
            <a:avLst/>
          </a:prstGeom>
          <a:noFill/>
        </p:spPr>
        <p:txBody>
          <a:bodyPr wrap="square" rtlCol="0">
            <a:spAutoFit/>
          </a:bodyPr>
          <a:lstStyle/>
          <a:p>
            <a:pPr algn="ctr"/>
            <a:r>
              <a:rPr lang="en-US" sz="800" dirty="0" err="1"/>
              <a:t>AddLinkResp</a:t>
            </a:r>
            <a:r>
              <a:rPr lang="en-US" sz="800" dirty="0"/>
              <a:t>(MLD1, SUCCESS)</a:t>
            </a:r>
          </a:p>
          <a:p>
            <a:pPr algn="ctr"/>
            <a:r>
              <a:rPr lang="en-US" sz="800" dirty="0" err="1"/>
              <a:t>DelLinkResp</a:t>
            </a:r>
            <a:r>
              <a:rPr lang="en-US" sz="800" dirty="0"/>
              <a:t>(MLD2, SUCCESS)</a:t>
            </a:r>
          </a:p>
        </p:txBody>
      </p:sp>
      <p:cxnSp>
        <p:nvCxnSpPr>
          <p:cNvPr id="194" name="Straight Arrow Connector 193">
            <a:extLst>
              <a:ext uri="{FF2B5EF4-FFF2-40B4-BE49-F238E27FC236}">
                <a16:creationId xmlns:a16="http://schemas.microsoft.com/office/drawing/2014/main" id="{895CFD8E-3997-AC99-7432-900C2B4E082E}"/>
              </a:ext>
            </a:extLst>
          </p:cNvPr>
          <p:cNvCxnSpPr>
            <a:cxnSpLocks/>
            <a:stCxn id="8" idx="2"/>
          </p:cNvCxnSpPr>
          <p:nvPr/>
        </p:nvCxnSpPr>
        <p:spPr bwMode="auto">
          <a:xfrm>
            <a:off x="7112954" y="2341452"/>
            <a:ext cx="167167" cy="1497646"/>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00" name="Straight Arrow Connector 199">
            <a:extLst>
              <a:ext uri="{FF2B5EF4-FFF2-40B4-BE49-F238E27FC236}">
                <a16:creationId xmlns:a16="http://schemas.microsoft.com/office/drawing/2014/main" id="{C9E44342-B03B-49B3-3FF5-4B529CA0F5FE}"/>
              </a:ext>
            </a:extLst>
          </p:cNvPr>
          <p:cNvCxnSpPr>
            <a:cxnSpLocks/>
          </p:cNvCxnSpPr>
          <p:nvPr/>
        </p:nvCxnSpPr>
        <p:spPr bwMode="auto">
          <a:xfrm>
            <a:off x="5281098" y="2430189"/>
            <a:ext cx="1205350" cy="70820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06" name="Straight Arrow Connector 205">
            <a:extLst>
              <a:ext uri="{FF2B5EF4-FFF2-40B4-BE49-F238E27FC236}">
                <a16:creationId xmlns:a16="http://schemas.microsoft.com/office/drawing/2014/main" id="{8060B623-1DA0-568B-BE58-2B10F6FAE0C0}"/>
              </a:ext>
            </a:extLst>
          </p:cNvPr>
          <p:cNvCxnSpPr>
            <a:cxnSpLocks/>
          </p:cNvCxnSpPr>
          <p:nvPr/>
        </p:nvCxnSpPr>
        <p:spPr bwMode="auto">
          <a:xfrm flipV="1">
            <a:off x="5775526" y="4633448"/>
            <a:ext cx="1006274" cy="347275"/>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2" name="Right Arrow 1">
            <a:extLst>
              <a:ext uri="{FF2B5EF4-FFF2-40B4-BE49-F238E27FC236}">
                <a16:creationId xmlns:a16="http://schemas.microsoft.com/office/drawing/2014/main" id="{DDFC60C8-AA94-1171-1A81-D6A62FAC2BD0}"/>
              </a:ext>
            </a:extLst>
          </p:cNvPr>
          <p:cNvSpPr/>
          <p:nvPr/>
        </p:nvSpPr>
        <p:spPr>
          <a:xfrm>
            <a:off x="7581851" y="4258536"/>
            <a:ext cx="925742" cy="590614"/>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 name="Rounded Rectangle 2">
            <a:extLst>
              <a:ext uri="{FF2B5EF4-FFF2-40B4-BE49-F238E27FC236}">
                <a16:creationId xmlns:a16="http://schemas.microsoft.com/office/drawing/2014/main" id="{8606F072-2407-A617-6802-BD78643FC800}"/>
              </a:ext>
            </a:extLst>
          </p:cNvPr>
          <p:cNvSpPr/>
          <p:nvPr/>
        </p:nvSpPr>
        <p:spPr bwMode="auto">
          <a:xfrm>
            <a:off x="7607116" y="4463460"/>
            <a:ext cx="393884" cy="155377"/>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100+N</a:t>
            </a:r>
          </a:p>
        </p:txBody>
      </p:sp>
      <p:sp>
        <p:nvSpPr>
          <p:cNvPr id="9" name="Right Arrow 8">
            <a:extLst>
              <a:ext uri="{FF2B5EF4-FFF2-40B4-BE49-F238E27FC236}">
                <a16:creationId xmlns:a16="http://schemas.microsoft.com/office/drawing/2014/main" id="{DA3C3797-6E9E-C99C-5FCB-0AEFE3233A92}"/>
              </a:ext>
            </a:extLst>
          </p:cNvPr>
          <p:cNvSpPr/>
          <p:nvPr/>
        </p:nvSpPr>
        <p:spPr>
          <a:xfrm>
            <a:off x="7529319" y="3864971"/>
            <a:ext cx="929554" cy="187370"/>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16" name="Straight Arrow Connector 15">
            <a:extLst>
              <a:ext uri="{FF2B5EF4-FFF2-40B4-BE49-F238E27FC236}">
                <a16:creationId xmlns:a16="http://schemas.microsoft.com/office/drawing/2014/main" id="{A8CD5373-9020-9E1F-9943-3F05F7DE2B70}"/>
              </a:ext>
            </a:extLst>
          </p:cNvPr>
          <p:cNvCxnSpPr>
            <a:cxnSpLocks/>
          </p:cNvCxnSpPr>
          <p:nvPr/>
        </p:nvCxnSpPr>
        <p:spPr>
          <a:xfrm flipH="1" flipV="1">
            <a:off x="7379075" y="3208980"/>
            <a:ext cx="0" cy="1313174"/>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190440DC-1C96-1851-5B6F-B502E5241284}"/>
              </a:ext>
            </a:extLst>
          </p:cNvPr>
          <p:cNvCxnSpPr>
            <a:cxnSpLocks/>
            <a:stCxn id="174" idx="2"/>
          </p:cNvCxnSpPr>
          <p:nvPr/>
        </p:nvCxnSpPr>
        <p:spPr bwMode="auto">
          <a:xfrm>
            <a:off x="5876673" y="2435826"/>
            <a:ext cx="772575" cy="742326"/>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grpSp>
        <p:nvGrpSpPr>
          <p:cNvPr id="32" name="Group 31">
            <a:extLst>
              <a:ext uri="{FF2B5EF4-FFF2-40B4-BE49-F238E27FC236}">
                <a16:creationId xmlns:a16="http://schemas.microsoft.com/office/drawing/2014/main" id="{A496A185-E8E1-0EB3-9F23-E04ACE980DC9}"/>
              </a:ext>
            </a:extLst>
          </p:cNvPr>
          <p:cNvGrpSpPr/>
          <p:nvPr/>
        </p:nvGrpSpPr>
        <p:grpSpPr>
          <a:xfrm>
            <a:off x="6773288" y="3480961"/>
            <a:ext cx="165600" cy="183819"/>
            <a:chOff x="7027211" y="5337293"/>
            <a:chExt cx="165600" cy="183819"/>
          </a:xfrm>
        </p:grpSpPr>
        <p:cxnSp>
          <p:nvCxnSpPr>
            <p:cNvPr id="216" name="Straight Arrow Connector 215">
              <a:extLst>
                <a:ext uri="{FF2B5EF4-FFF2-40B4-BE49-F238E27FC236}">
                  <a16:creationId xmlns:a16="http://schemas.microsoft.com/office/drawing/2014/main" id="{56EAA2AF-46BD-915E-BB65-00B1CA8FDE36}"/>
                </a:ext>
              </a:extLst>
            </p:cNvPr>
            <p:cNvCxnSpPr>
              <a:cxnSpLocks/>
            </p:cNvCxnSpPr>
            <p:nvPr/>
          </p:nvCxnSpPr>
          <p:spPr>
            <a:xfrm flipH="1" flipV="1">
              <a:off x="7027211" y="5337293"/>
              <a:ext cx="165600" cy="183819"/>
            </a:xfrm>
            <a:prstGeom prst="straightConnector1">
              <a:avLst/>
            </a:prstGeom>
            <a:ln w="47625">
              <a:solidFill>
                <a:srgbClr val="FF0000"/>
              </a:solidFill>
              <a:prstDash val="solid"/>
              <a:tailEnd type="none"/>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94DAD28D-BDB2-578F-54A6-20F79A6EDEFF}"/>
                </a:ext>
              </a:extLst>
            </p:cNvPr>
            <p:cNvCxnSpPr>
              <a:cxnSpLocks/>
            </p:cNvCxnSpPr>
            <p:nvPr/>
          </p:nvCxnSpPr>
          <p:spPr>
            <a:xfrm flipH="1">
              <a:off x="7036100" y="5346122"/>
              <a:ext cx="156711" cy="166162"/>
            </a:xfrm>
            <a:prstGeom prst="straightConnector1">
              <a:avLst/>
            </a:prstGeom>
            <a:ln w="47625">
              <a:solidFill>
                <a:srgbClr val="FF0000"/>
              </a:solidFill>
              <a:prstDash val="solid"/>
              <a:tailEnd type="none"/>
            </a:ln>
          </p:spPr>
          <p:style>
            <a:lnRef idx="2">
              <a:schemeClr val="accent1"/>
            </a:lnRef>
            <a:fillRef idx="0">
              <a:schemeClr val="accent1"/>
            </a:fillRef>
            <a:effectRef idx="1">
              <a:schemeClr val="accent1"/>
            </a:effectRef>
            <a:fontRef idx="minor">
              <a:schemeClr val="tx1"/>
            </a:fontRef>
          </p:style>
        </p:cxnSp>
      </p:grpSp>
      <p:cxnSp>
        <p:nvCxnSpPr>
          <p:cNvPr id="6" name="Straight Arrow Connector 5">
            <a:extLst>
              <a:ext uri="{FF2B5EF4-FFF2-40B4-BE49-F238E27FC236}">
                <a16:creationId xmlns:a16="http://schemas.microsoft.com/office/drawing/2014/main" id="{694A4D11-25E3-803F-F401-267F5BC9C174}"/>
              </a:ext>
            </a:extLst>
          </p:cNvPr>
          <p:cNvCxnSpPr>
            <a:cxnSpLocks/>
          </p:cNvCxnSpPr>
          <p:nvPr/>
        </p:nvCxnSpPr>
        <p:spPr>
          <a:xfrm>
            <a:off x="7543800" y="3216427"/>
            <a:ext cx="0" cy="667512"/>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D7F4A08E-13A5-4C8B-9C3A-692D2EB787AD}"/>
              </a:ext>
            </a:extLst>
          </p:cNvPr>
          <p:cNvSpPr txBox="1"/>
          <p:nvPr/>
        </p:nvSpPr>
        <p:spPr>
          <a:xfrm>
            <a:off x="6506410" y="2002898"/>
            <a:ext cx="1213088" cy="338554"/>
          </a:xfrm>
          <a:prstGeom prst="rect">
            <a:avLst/>
          </a:prstGeom>
          <a:noFill/>
        </p:spPr>
        <p:txBody>
          <a:bodyPr wrap="square" rtlCol="0">
            <a:spAutoFit/>
          </a:bodyPr>
          <a:lstStyle/>
          <a:p>
            <a:pPr algn="r"/>
            <a:r>
              <a:rPr lang="en-US" sz="800" dirty="0" err="1"/>
              <a:t>AddLinkReq</a:t>
            </a:r>
            <a:r>
              <a:rPr lang="en-US" sz="800" dirty="0"/>
              <a:t>(MLD1)</a:t>
            </a:r>
          </a:p>
          <a:p>
            <a:pPr algn="r"/>
            <a:r>
              <a:rPr lang="en-US" sz="800" dirty="0" err="1"/>
              <a:t>DelLinkReq</a:t>
            </a:r>
            <a:r>
              <a:rPr lang="en-US" sz="800" dirty="0"/>
              <a:t>(MLD2)</a:t>
            </a:r>
          </a:p>
        </p:txBody>
      </p:sp>
      <p:sp>
        <p:nvSpPr>
          <p:cNvPr id="22" name="TextBox 21">
            <a:extLst>
              <a:ext uri="{FF2B5EF4-FFF2-40B4-BE49-F238E27FC236}">
                <a16:creationId xmlns:a16="http://schemas.microsoft.com/office/drawing/2014/main" id="{A426A065-E6D6-F3BC-B34D-77624437088C}"/>
              </a:ext>
            </a:extLst>
          </p:cNvPr>
          <p:cNvSpPr txBox="1"/>
          <p:nvPr/>
        </p:nvSpPr>
        <p:spPr>
          <a:xfrm>
            <a:off x="5759740" y="1781946"/>
            <a:ext cx="1832778" cy="215444"/>
          </a:xfrm>
          <a:prstGeom prst="rect">
            <a:avLst/>
          </a:prstGeom>
          <a:noFill/>
        </p:spPr>
        <p:txBody>
          <a:bodyPr wrap="square" rtlCol="0">
            <a:spAutoFit/>
          </a:bodyPr>
          <a:lstStyle/>
          <a:p>
            <a:pPr algn="ctr"/>
            <a:r>
              <a:rPr lang="en-US" sz="800" dirty="0" err="1"/>
              <a:t>AddLinkResp</a:t>
            </a:r>
            <a:r>
              <a:rPr lang="en-US" sz="800" dirty="0"/>
              <a:t>(MLD2, SUCCESS)</a:t>
            </a:r>
          </a:p>
        </p:txBody>
      </p:sp>
      <p:cxnSp>
        <p:nvCxnSpPr>
          <p:cNvPr id="33" name="Straight Arrow Connector 32">
            <a:extLst>
              <a:ext uri="{FF2B5EF4-FFF2-40B4-BE49-F238E27FC236}">
                <a16:creationId xmlns:a16="http://schemas.microsoft.com/office/drawing/2014/main" id="{6FAAE005-0443-BC9C-F9B9-60814DEC78B7}"/>
              </a:ext>
            </a:extLst>
          </p:cNvPr>
          <p:cNvCxnSpPr>
            <a:cxnSpLocks/>
            <a:stCxn id="22" idx="2"/>
          </p:cNvCxnSpPr>
          <p:nvPr/>
        </p:nvCxnSpPr>
        <p:spPr bwMode="auto">
          <a:xfrm>
            <a:off x="6676129" y="1997390"/>
            <a:ext cx="105671" cy="118076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39" name="TextBox 38">
            <a:extLst>
              <a:ext uri="{FF2B5EF4-FFF2-40B4-BE49-F238E27FC236}">
                <a16:creationId xmlns:a16="http://schemas.microsoft.com/office/drawing/2014/main" id="{339AE9BF-09CF-3A07-24D0-8002FBE02C33}"/>
              </a:ext>
            </a:extLst>
          </p:cNvPr>
          <p:cNvSpPr txBox="1"/>
          <p:nvPr/>
        </p:nvSpPr>
        <p:spPr>
          <a:xfrm>
            <a:off x="6406022" y="4945497"/>
            <a:ext cx="1662108" cy="461665"/>
          </a:xfrm>
          <a:prstGeom prst="rect">
            <a:avLst/>
          </a:prstGeom>
          <a:noFill/>
        </p:spPr>
        <p:txBody>
          <a:bodyPr wrap="square" rtlCol="0">
            <a:spAutoFit/>
          </a:bodyPr>
          <a:lstStyle/>
          <a:p>
            <a:pPr algn="ctr"/>
            <a:r>
              <a:rPr lang="en-US" sz="800" dirty="0"/>
              <a:t>TUN{</a:t>
            </a:r>
            <a:r>
              <a:rPr lang="en-US" sz="800" dirty="0" err="1"/>
              <a:t>DelLinkReq</a:t>
            </a:r>
            <a:r>
              <a:rPr lang="en-US" sz="800" dirty="0"/>
              <a:t>(MLD2)}</a:t>
            </a:r>
          </a:p>
          <a:p>
            <a:pPr algn="ctr"/>
            <a:r>
              <a:rPr lang="en-US" sz="800" dirty="0" err="1"/>
              <a:t>CXReq</a:t>
            </a:r>
            <a:endParaRPr lang="en-US" sz="800" dirty="0"/>
          </a:p>
          <a:p>
            <a:pPr algn="ctr"/>
            <a:r>
              <a:rPr lang="en-US" sz="800" dirty="0" err="1"/>
              <a:t>RoamID</a:t>
            </a:r>
            <a:r>
              <a:rPr lang="en-US" sz="800" dirty="0"/>
              <a:t>=2</a:t>
            </a:r>
          </a:p>
        </p:txBody>
      </p:sp>
      <p:sp>
        <p:nvSpPr>
          <p:cNvPr id="40" name="TextBox 39">
            <a:extLst>
              <a:ext uri="{FF2B5EF4-FFF2-40B4-BE49-F238E27FC236}">
                <a16:creationId xmlns:a16="http://schemas.microsoft.com/office/drawing/2014/main" id="{C8C5A26F-8081-161E-E3D7-DC4674ACC93A}"/>
              </a:ext>
            </a:extLst>
          </p:cNvPr>
          <p:cNvSpPr txBox="1"/>
          <p:nvPr/>
        </p:nvSpPr>
        <p:spPr>
          <a:xfrm>
            <a:off x="7703530" y="4961503"/>
            <a:ext cx="1490874" cy="584775"/>
          </a:xfrm>
          <a:prstGeom prst="rect">
            <a:avLst/>
          </a:prstGeom>
          <a:noFill/>
        </p:spPr>
        <p:txBody>
          <a:bodyPr wrap="square" rtlCol="0">
            <a:spAutoFit/>
          </a:bodyPr>
          <a:lstStyle/>
          <a:p>
            <a:pPr algn="ctr"/>
            <a:r>
              <a:rPr lang="en-US" sz="800" dirty="0"/>
              <a:t>TUN{</a:t>
            </a:r>
            <a:r>
              <a:rPr lang="en-US" sz="800" dirty="0" err="1"/>
              <a:t>DelLinkResp</a:t>
            </a:r>
            <a:r>
              <a:rPr lang="en-US" sz="800" dirty="0"/>
              <a:t>(MLD1, SUCCESS)}</a:t>
            </a:r>
          </a:p>
          <a:p>
            <a:pPr algn="ctr"/>
            <a:r>
              <a:rPr lang="en-US" sz="800" dirty="0"/>
              <a:t>CX(PN=0+N)</a:t>
            </a:r>
          </a:p>
          <a:p>
            <a:pPr algn="ctr"/>
            <a:r>
              <a:rPr lang="en-US" sz="800" dirty="0" err="1"/>
              <a:t>RoamID</a:t>
            </a:r>
            <a:r>
              <a:rPr lang="en-US" sz="800" dirty="0"/>
              <a:t>=2</a:t>
            </a:r>
          </a:p>
        </p:txBody>
      </p:sp>
      <p:cxnSp>
        <p:nvCxnSpPr>
          <p:cNvPr id="42" name="Straight Arrow Connector 41">
            <a:extLst>
              <a:ext uri="{FF2B5EF4-FFF2-40B4-BE49-F238E27FC236}">
                <a16:creationId xmlns:a16="http://schemas.microsoft.com/office/drawing/2014/main" id="{CDE47AAE-9736-A7FE-A1A0-829B458CCB3D}"/>
              </a:ext>
            </a:extLst>
          </p:cNvPr>
          <p:cNvCxnSpPr>
            <a:cxnSpLocks/>
          </p:cNvCxnSpPr>
          <p:nvPr/>
        </p:nvCxnSpPr>
        <p:spPr>
          <a:xfrm flipV="1">
            <a:off x="7551606" y="2729391"/>
            <a:ext cx="0" cy="1792067"/>
          </a:xfrm>
          <a:prstGeom prst="straightConnector1">
            <a:avLst/>
          </a:prstGeom>
          <a:ln>
            <a:solidFill>
              <a:schemeClr val="bg1">
                <a:lumMod val="50000"/>
              </a:schemeClr>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57" name="Straight Arrow Connector 56">
            <a:extLst>
              <a:ext uri="{FF2B5EF4-FFF2-40B4-BE49-F238E27FC236}">
                <a16:creationId xmlns:a16="http://schemas.microsoft.com/office/drawing/2014/main" id="{065E1E99-BDE2-6D21-7BD9-25BE2EFFD4B9}"/>
              </a:ext>
            </a:extLst>
          </p:cNvPr>
          <p:cNvCxnSpPr>
            <a:cxnSpLocks/>
            <a:stCxn id="39" idx="0"/>
          </p:cNvCxnSpPr>
          <p:nvPr/>
        </p:nvCxnSpPr>
        <p:spPr bwMode="auto">
          <a:xfrm flipV="1">
            <a:off x="7237076" y="4610525"/>
            <a:ext cx="141999" cy="33497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60" name="Straight Arrow Connector 59">
            <a:extLst>
              <a:ext uri="{FF2B5EF4-FFF2-40B4-BE49-F238E27FC236}">
                <a16:creationId xmlns:a16="http://schemas.microsoft.com/office/drawing/2014/main" id="{CC9692E4-F26E-A518-EA67-8603EDE57CE0}"/>
              </a:ext>
            </a:extLst>
          </p:cNvPr>
          <p:cNvCxnSpPr>
            <a:cxnSpLocks/>
          </p:cNvCxnSpPr>
          <p:nvPr/>
        </p:nvCxnSpPr>
        <p:spPr bwMode="auto">
          <a:xfrm flipH="1" flipV="1">
            <a:off x="7467600" y="4599382"/>
            <a:ext cx="910530" cy="354174"/>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9" name="Straight Arrow Connector 18">
            <a:extLst>
              <a:ext uri="{FF2B5EF4-FFF2-40B4-BE49-F238E27FC236}">
                <a16:creationId xmlns:a16="http://schemas.microsoft.com/office/drawing/2014/main" id="{EF1B5DAE-5D7D-950A-C9A3-ABF435A3B5DC}"/>
              </a:ext>
            </a:extLst>
          </p:cNvPr>
          <p:cNvCxnSpPr>
            <a:cxnSpLocks/>
          </p:cNvCxnSpPr>
          <p:nvPr/>
        </p:nvCxnSpPr>
        <p:spPr>
          <a:xfrm>
            <a:off x="7467600" y="3241087"/>
            <a:ext cx="0" cy="1296484"/>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30B30E9E-C218-C6E5-D79D-60E8B58331AA}"/>
              </a:ext>
            </a:extLst>
          </p:cNvPr>
          <p:cNvCxnSpPr>
            <a:cxnSpLocks/>
            <a:endCxn id="123" idx="3"/>
          </p:cNvCxnSpPr>
          <p:nvPr/>
        </p:nvCxnSpPr>
        <p:spPr>
          <a:xfrm>
            <a:off x="6649248" y="3216427"/>
            <a:ext cx="0" cy="1354147"/>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8F5E9FBB-A3BA-9766-8554-A8AD8AC04260}"/>
              </a:ext>
            </a:extLst>
          </p:cNvPr>
          <p:cNvCxnSpPr>
            <a:cxnSpLocks/>
          </p:cNvCxnSpPr>
          <p:nvPr/>
        </p:nvCxnSpPr>
        <p:spPr>
          <a:xfrm flipV="1">
            <a:off x="6729536" y="3215945"/>
            <a:ext cx="8073" cy="1297383"/>
          </a:xfrm>
          <a:prstGeom prst="straightConnector1">
            <a:avLst/>
          </a:prstGeom>
          <a:ln>
            <a:solidFill>
              <a:srgbClr val="FF000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8670FD28-5661-EBB6-1C5C-086CECFDF931}"/>
              </a:ext>
            </a:extLst>
          </p:cNvPr>
          <p:cNvCxnSpPr>
            <a:cxnSpLocks/>
          </p:cNvCxnSpPr>
          <p:nvPr/>
        </p:nvCxnSpPr>
        <p:spPr>
          <a:xfrm flipV="1">
            <a:off x="6733584" y="3216427"/>
            <a:ext cx="0" cy="1321144"/>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61" name="Straight Arrow Connector 60">
            <a:extLst>
              <a:ext uri="{FF2B5EF4-FFF2-40B4-BE49-F238E27FC236}">
                <a16:creationId xmlns:a16="http://schemas.microsoft.com/office/drawing/2014/main" id="{EF36643E-8585-9D36-7D2C-E2470848BAA7}"/>
              </a:ext>
            </a:extLst>
          </p:cNvPr>
          <p:cNvCxnSpPr>
            <a:cxnSpLocks/>
            <a:stCxn id="178" idx="2"/>
          </p:cNvCxnSpPr>
          <p:nvPr/>
        </p:nvCxnSpPr>
        <p:spPr bwMode="auto">
          <a:xfrm flipH="1">
            <a:off x="7576546" y="2586881"/>
            <a:ext cx="801584" cy="67836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14" name="Rectangle 6">
            <a:extLst>
              <a:ext uri="{FF2B5EF4-FFF2-40B4-BE49-F238E27FC236}">
                <a16:creationId xmlns:a16="http://schemas.microsoft.com/office/drawing/2014/main" id="{6BBFED44-9D1B-1E64-4577-A9F2D34CDD6C}"/>
              </a:ext>
            </a:extLst>
          </p:cNvPr>
          <p:cNvSpPr>
            <a:spLocks noGrp="1" noChangeArrowheads="1"/>
          </p:cNvSpPr>
          <p:nvPr>
            <p:ph type="sldNum" sz="quarter" idx="12"/>
          </p:nvPr>
        </p:nvSpPr>
        <p:spPr>
          <a:xfrm>
            <a:off x="4344988" y="6475413"/>
            <a:ext cx="530225" cy="182562"/>
          </a:xfrm>
          <a:ln/>
        </p:spPr>
        <p:txBody>
          <a:bodyPr/>
          <a:lstStyle>
            <a:lvl1pPr>
              <a:defRPr/>
            </a:lvl1pPr>
          </a:lstStyle>
          <a:p>
            <a:pPr>
              <a:defRPr/>
            </a:pPr>
            <a:r>
              <a:rPr lang="en-US"/>
              <a:t>Slide </a:t>
            </a:r>
            <a:fld id="{C1789BC7-C074-42CC-ADF8-5107DF6BD1C1}" type="slidenum">
              <a:rPr lang="en-US"/>
              <a:pPr>
                <a:defRPr/>
              </a:pPr>
              <a:t>20</a:t>
            </a:fld>
            <a:endParaRPr lang="en-US"/>
          </a:p>
        </p:txBody>
      </p:sp>
    </p:spTree>
    <p:extLst>
      <p:ext uri="{BB962C8B-B14F-4D97-AF65-F5344CB8AC3E}">
        <p14:creationId xmlns:p14="http://schemas.microsoft.com/office/powerpoint/2010/main" val="1490719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6" name="Straight Arrow Connector 215">
            <a:extLst>
              <a:ext uri="{FF2B5EF4-FFF2-40B4-BE49-F238E27FC236}">
                <a16:creationId xmlns:a16="http://schemas.microsoft.com/office/drawing/2014/main" id="{B157BBFF-F8D5-66CC-2098-18CD39DFEACA}"/>
              </a:ext>
            </a:extLst>
          </p:cNvPr>
          <p:cNvCxnSpPr>
            <a:cxnSpLocks/>
          </p:cNvCxnSpPr>
          <p:nvPr/>
        </p:nvCxnSpPr>
        <p:spPr>
          <a:xfrm flipH="1" flipV="1">
            <a:off x="6668152" y="4141057"/>
            <a:ext cx="0" cy="273012"/>
          </a:xfrm>
          <a:prstGeom prst="straightConnector1">
            <a:avLst/>
          </a:prstGeom>
          <a:ln>
            <a:solidFill>
              <a:srgbClr val="FF0000"/>
            </a:solidFill>
            <a:prstDash val="solid"/>
            <a:tailEnd type="none"/>
          </a:ln>
        </p:spPr>
        <p:style>
          <a:lnRef idx="2">
            <a:schemeClr val="accent1"/>
          </a:lnRef>
          <a:fillRef idx="0">
            <a:schemeClr val="accent1"/>
          </a:fillRef>
          <a:effectRef idx="1">
            <a:schemeClr val="accent1"/>
          </a:effectRef>
          <a:fontRef idx="minor">
            <a:schemeClr val="tx1"/>
          </a:fontRef>
        </p:style>
      </p:cxnSp>
      <p:cxnSp>
        <p:nvCxnSpPr>
          <p:cNvPr id="129" name="Straight Arrow Connector 128">
            <a:extLst>
              <a:ext uri="{FF2B5EF4-FFF2-40B4-BE49-F238E27FC236}">
                <a16:creationId xmlns:a16="http://schemas.microsoft.com/office/drawing/2014/main" id="{6E244775-6AE7-730E-9803-53C76B619D1A}"/>
              </a:ext>
            </a:extLst>
          </p:cNvPr>
          <p:cNvCxnSpPr>
            <a:cxnSpLocks/>
          </p:cNvCxnSpPr>
          <p:nvPr/>
        </p:nvCxnSpPr>
        <p:spPr>
          <a:xfrm flipV="1">
            <a:off x="8515799" y="3338131"/>
            <a:ext cx="0" cy="802926"/>
          </a:xfrm>
          <a:prstGeom prst="straightConnector1">
            <a:avLst/>
          </a:prstGeom>
          <a:ln>
            <a:solidFill>
              <a:srgbClr val="FF000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10" name="Title 1">
            <a:extLst>
              <a:ext uri="{FF2B5EF4-FFF2-40B4-BE49-F238E27FC236}">
                <a16:creationId xmlns:a16="http://schemas.microsoft.com/office/drawing/2014/main" id="{19AC9B86-D220-AC41-4038-64FB4F1BBEB8}"/>
              </a:ext>
            </a:extLst>
          </p:cNvPr>
          <p:cNvSpPr>
            <a:spLocks noGrp="1"/>
          </p:cNvSpPr>
          <p:nvPr>
            <p:ph type="title"/>
          </p:nvPr>
        </p:nvSpPr>
        <p:spPr>
          <a:xfrm>
            <a:off x="-11741" y="464209"/>
            <a:ext cx="9372600" cy="1066800"/>
          </a:xfrm>
        </p:spPr>
        <p:txBody>
          <a:bodyPr/>
          <a:lstStyle/>
          <a:p>
            <a:r>
              <a:rPr lang="en-US" dirty="0"/>
              <a:t>Security considerations</a:t>
            </a:r>
            <a:br>
              <a:rPr lang="en-US" dirty="0"/>
            </a:br>
            <a:r>
              <a:rPr lang="en-US" sz="2400" dirty="0"/>
              <a:t>Concerns with other proposals of sharing PTK across network (7)</a:t>
            </a:r>
            <a:endParaRPr lang="en-US" u="sng" dirty="0"/>
          </a:p>
        </p:txBody>
      </p:sp>
      <p:cxnSp>
        <p:nvCxnSpPr>
          <p:cNvPr id="11" name="Straight Connector 10">
            <a:extLst>
              <a:ext uri="{FF2B5EF4-FFF2-40B4-BE49-F238E27FC236}">
                <a16:creationId xmlns:a16="http://schemas.microsoft.com/office/drawing/2014/main" id="{0CB59CEF-EDF4-95DF-00E8-EB1DED7BC537}"/>
              </a:ext>
            </a:extLst>
          </p:cNvPr>
          <p:cNvCxnSpPr>
            <a:cxnSpLocks/>
          </p:cNvCxnSpPr>
          <p:nvPr/>
        </p:nvCxnSpPr>
        <p:spPr>
          <a:xfrm flipV="1">
            <a:off x="5668430" y="3876578"/>
            <a:ext cx="3048763" cy="7361"/>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DBE8EDDA-270C-E860-F967-D029451E5CD1}"/>
              </a:ext>
            </a:extLst>
          </p:cNvPr>
          <p:cNvCxnSpPr>
            <a:cxnSpLocks/>
          </p:cNvCxnSpPr>
          <p:nvPr/>
        </p:nvCxnSpPr>
        <p:spPr>
          <a:xfrm flipV="1">
            <a:off x="5668430" y="3208980"/>
            <a:ext cx="3048763" cy="182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749D1D0-3B93-7111-E538-0562507A79FC}"/>
              </a:ext>
            </a:extLst>
          </p:cNvPr>
          <p:cNvCxnSpPr>
            <a:cxnSpLocks/>
          </p:cNvCxnSpPr>
          <p:nvPr/>
        </p:nvCxnSpPr>
        <p:spPr>
          <a:xfrm flipV="1">
            <a:off x="5647488" y="4537571"/>
            <a:ext cx="3062881" cy="1388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9DC3BF30-7533-6E9B-7679-B173B35677B8}"/>
              </a:ext>
            </a:extLst>
          </p:cNvPr>
          <p:cNvCxnSpPr>
            <a:cxnSpLocks/>
          </p:cNvCxnSpPr>
          <p:nvPr/>
        </p:nvCxnSpPr>
        <p:spPr>
          <a:xfrm flipV="1">
            <a:off x="6265360" y="3225368"/>
            <a:ext cx="0" cy="648437"/>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24" name="TextBox 7">
            <a:extLst>
              <a:ext uri="{FF2B5EF4-FFF2-40B4-BE49-F238E27FC236}">
                <a16:creationId xmlns:a16="http://schemas.microsoft.com/office/drawing/2014/main" id="{68C5242C-8F9B-2B1B-CA57-DE9760B36E1D}"/>
              </a:ext>
            </a:extLst>
          </p:cNvPr>
          <p:cNvSpPr txBox="1"/>
          <p:nvPr/>
        </p:nvSpPr>
        <p:spPr>
          <a:xfrm>
            <a:off x="4520989" y="3713317"/>
            <a:ext cx="1443735"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dirty="0"/>
              <a:t>non-AP MLD</a:t>
            </a:r>
          </a:p>
        </p:txBody>
      </p:sp>
      <p:sp>
        <p:nvSpPr>
          <p:cNvPr id="25" name="TextBox 8">
            <a:extLst>
              <a:ext uri="{FF2B5EF4-FFF2-40B4-BE49-F238E27FC236}">
                <a16:creationId xmlns:a16="http://schemas.microsoft.com/office/drawing/2014/main" id="{DD49A7E4-0C77-2FD1-BB03-548F2737BDE2}"/>
              </a:ext>
            </a:extLst>
          </p:cNvPr>
          <p:cNvSpPr txBox="1"/>
          <p:nvPr/>
        </p:nvSpPr>
        <p:spPr>
          <a:xfrm>
            <a:off x="4738000" y="3094016"/>
            <a:ext cx="1180437"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kern="1200" dirty="0">
                <a:solidFill>
                  <a:schemeClr val="tx1"/>
                </a:solidFill>
                <a:latin typeface="+mn-lt"/>
                <a:ea typeface="+mn-ea"/>
                <a:cs typeface="+mn-cs"/>
              </a:rPr>
              <a:t>AP MLD2</a:t>
            </a:r>
            <a:endParaRPr lang="en-US" sz="1400" dirty="0"/>
          </a:p>
        </p:txBody>
      </p:sp>
      <p:sp>
        <p:nvSpPr>
          <p:cNvPr id="26" name="TextBox 10">
            <a:extLst>
              <a:ext uri="{FF2B5EF4-FFF2-40B4-BE49-F238E27FC236}">
                <a16:creationId xmlns:a16="http://schemas.microsoft.com/office/drawing/2014/main" id="{73B524DC-139E-909D-9197-64229D0318CE}"/>
              </a:ext>
            </a:extLst>
          </p:cNvPr>
          <p:cNvSpPr txBox="1"/>
          <p:nvPr/>
        </p:nvSpPr>
        <p:spPr>
          <a:xfrm>
            <a:off x="4744910" y="4343788"/>
            <a:ext cx="111123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kern="1200" dirty="0">
                <a:solidFill>
                  <a:schemeClr val="tx1"/>
                </a:solidFill>
                <a:latin typeface="+mn-lt"/>
                <a:ea typeface="+mn-ea"/>
                <a:cs typeface="+mn-cs"/>
              </a:rPr>
              <a:t>AP MLD1</a:t>
            </a:r>
            <a:endParaRPr lang="en-US" sz="1400" dirty="0"/>
          </a:p>
        </p:txBody>
      </p:sp>
      <p:sp>
        <p:nvSpPr>
          <p:cNvPr id="27" name="Right Arrow 26">
            <a:extLst>
              <a:ext uri="{FF2B5EF4-FFF2-40B4-BE49-F238E27FC236}">
                <a16:creationId xmlns:a16="http://schemas.microsoft.com/office/drawing/2014/main" id="{599BCCB1-5716-D202-CB39-257FD544FB68}"/>
              </a:ext>
            </a:extLst>
          </p:cNvPr>
          <p:cNvSpPr/>
          <p:nvPr/>
        </p:nvSpPr>
        <p:spPr>
          <a:xfrm>
            <a:off x="5653651" y="4263504"/>
            <a:ext cx="1411570" cy="590614"/>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1" name="Right Arrow 30">
            <a:extLst>
              <a:ext uri="{FF2B5EF4-FFF2-40B4-BE49-F238E27FC236}">
                <a16:creationId xmlns:a16="http://schemas.microsoft.com/office/drawing/2014/main" id="{24A477D1-FC2B-DDE3-CC36-D09A67B2FF4F}"/>
              </a:ext>
            </a:extLst>
          </p:cNvPr>
          <p:cNvSpPr/>
          <p:nvPr/>
        </p:nvSpPr>
        <p:spPr>
          <a:xfrm>
            <a:off x="7987191" y="2914847"/>
            <a:ext cx="790478" cy="590614"/>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37" name="Straight Arrow Connector 36">
            <a:extLst>
              <a:ext uri="{FF2B5EF4-FFF2-40B4-BE49-F238E27FC236}">
                <a16:creationId xmlns:a16="http://schemas.microsoft.com/office/drawing/2014/main" id="{903A762D-1879-0E46-A00E-EE138ED48B51}"/>
              </a:ext>
            </a:extLst>
          </p:cNvPr>
          <p:cNvCxnSpPr>
            <a:cxnSpLocks/>
          </p:cNvCxnSpPr>
          <p:nvPr/>
        </p:nvCxnSpPr>
        <p:spPr>
          <a:xfrm>
            <a:off x="6795765" y="4141057"/>
            <a:ext cx="1677079" cy="7464"/>
          </a:xfrm>
          <a:prstGeom prst="straightConnector1">
            <a:avLst/>
          </a:prstGeom>
          <a:ln>
            <a:solidFill>
              <a:srgbClr val="FF0000"/>
            </a:solidFill>
            <a:prstDash val="solid"/>
            <a:tailEnd type="none"/>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FCC5FC6A-8F80-F094-7A97-F87ACA26188B}"/>
              </a:ext>
            </a:extLst>
          </p:cNvPr>
          <p:cNvCxnSpPr>
            <a:cxnSpLocks/>
          </p:cNvCxnSpPr>
          <p:nvPr/>
        </p:nvCxnSpPr>
        <p:spPr>
          <a:xfrm flipV="1">
            <a:off x="5654546" y="2729873"/>
            <a:ext cx="3048763" cy="18288"/>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sp>
        <p:nvSpPr>
          <p:cNvPr id="48" name="TextBox 8">
            <a:extLst>
              <a:ext uri="{FF2B5EF4-FFF2-40B4-BE49-F238E27FC236}">
                <a16:creationId xmlns:a16="http://schemas.microsoft.com/office/drawing/2014/main" id="{B66BE7DA-4C36-A1C0-AD2A-DD251DCA802C}"/>
              </a:ext>
            </a:extLst>
          </p:cNvPr>
          <p:cNvSpPr txBox="1"/>
          <p:nvPr/>
        </p:nvSpPr>
        <p:spPr>
          <a:xfrm>
            <a:off x="4419600" y="2587441"/>
            <a:ext cx="1488949"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dirty="0"/>
              <a:t>Switch (on DS)</a:t>
            </a:r>
          </a:p>
        </p:txBody>
      </p:sp>
      <p:cxnSp>
        <p:nvCxnSpPr>
          <p:cNvPr id="49" name="Straight Arrow Connector 48">
            <a:extLst>
              <a:ext uri="{FF2B5EF4-FFF2-40B4-BE49-F238E27FC236}">
                <a16:creationId xmlns:a16="http://schemas.microsoft.com/office/drawing/2014/main" id="{B5A8E933-1B4D-3F59-0D1D-11D25685E287}"/>
              </a:ext>
            </a:extLst>
          </p:cNvPr>
          <p:cNvCxnSpPr>
            <a:cxnSpLocks/>
          </p:cNvCxnSpPr>
          <p:nvPr/>
        </p:nvCxnSpPr>
        <p:spPr>
          <a:xfrm flipH="1" flipV="1">
            <a:off x="6816972" y="2701485"/>
            <a:ext cx="11536" cy="1671019"/>
          </a:xfrm>
          <a:prstGeom prst="straightConnector1">
            <a:avLst/>
          </a:prstGeom>
          <a:ln>
            <a:solidFill>
              <a:schemeClr val="bg1">
                <a:lumMod val="50000"/>
              </a:schemeClr>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64" name="Right Arrow 63">
            <a:extLst>
              <a:ext uri="{FF2B5EF4-FFF2-40B4-BE49-F238E27FC236}">
                <a16:creationId xmlns:a16="http://schemas.microsoft.com/office/drawing/2014/main" id="{A78BD404-FB1D-B697-F783-A587E9A1D488}"/>
              </a:ext>
            </a:extLst>
          </p:cNvPr>
          <p:cNvSpPr/>
          <p:nvPr/>
        </p:nvSpPr>
        <p:spPr>
          <a:xfrm>
            <a:off x="5663730" y="3871579"/>
            <a:ext cx="2022303" cy="187370"/>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5" name="Right Arrow 64">
            <a:extLst>
              <a:ext uri="{FF2B5EF4-FFF2-40B4-BE49-F238E27FC236}">
                <a16:creationId xmlns:a16="http://schemas.microsoft.com/office/drawing/2014/main" id="{3D8D09A9-668E-D407-9CCF-DBA981A13B9A}"/>
              </a:ext>
            </a:extLst>
          </p:cNvPr>
          <p:cNvSpPr/>
          <p:nvPr/>
        </p:nvSpPr>
        <p:spPr>
          <a:xfrm>
            <a:off x="8019434" y="3739819"/>
            <a:ext cx="683874" cy="177594"/>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76" name="Rounded Rectangle 75">
            <a:extLst>
              <a:ext uri="{FF2B5EF4-FFF2-40B4-BE49-F238E27FC236}">
                <a16:creationId xmlns:a16="http://schemas.microsoft.com/office/drawing/2014/main" id="{58B4296B-9489-627E-1F35-6DDB8C767439}"/>
              </a:ext>
            </a:extLst>
          </p:cNvPr>
          <p:cNvSpPr/>
          <p:nvPr/>
        </p:nvSpPr>
        <p:spPr bwMode="auto">
          <a:xfrm>
            <a:off x="5675755" y="4507143"/>
            <a:ext cx="278441" cy="121668"/>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0</a:t>
            </a:r>
          </a:p>
        </p:txBody>
      </p:sp>
      <p:sp>
        <p:nvSpPr>
          <p:cNvPr id="77" name="Rounded Rectangle 76">
            <a:extLst>
              <a:ext uri="{FF2B5EF4-FFF2-40B4-BE49-F238E27FC236}">
                <a16:creationId xmlns:a16="http://schemas.microsoft.com/office/drawing/2014/main" id="{F44081F5-3B4D-ECCA-7FA7-7F059C85FEB1}"/>
              </a:ext>
            </a:extLst>
          </p:cNvPr>
          <p:cNvSpPr/>
          <p:nvPr/>
        </p:nvSpPr>
        <p:spPr bwMode="auto">
          <a:xfrm>
            <a:off x="6430121" y="4490288"/>
            <a:ext cx="278441" cy="155377"/>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100</a:t>
            </a:r>
          </a:p>
        </p:txBody>
      </p:sp>
      <p:sp>
        <p:nvSpPr>
          <p:cNvPr id="78" name="Rounded Rectangle 77">
            <a:extLst>
              <a:ext uri="{FF2B5EF4-FFF2-40B4-BE49-F238E27FC236}">
                <a16:creationId xmlns:a16="http://schemas.microsoft.com/office/drawing/2014/main" id="{3617E982-2EB7-D2F8-0F33-A237DC58B8B2}"/>
              </a:ext>
            </a:extLst>
          </p:cNvPr>
          <p:cNvSpPr/>
          <p:nvPr/>
        </p:nvSpPr>
        <p:spPr bwMode="auto">
          <a:xfrm>
            <a:off x="7992120" y="3123102"/>
            <a:ext cx="384629" cy="155377"/>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105+N</a:t>
            </a:r>
          </a:p>
        </p:txBody>
      </p:sp>
      <p:cxnSp>
        <p:nvCxnSpPr>
          <p:cNvPr id="114" name="Straight Arrow Connector 113">
            <a:extLst>
              <a:ext uri="{FF2B5EF4-FFF2-40B4-BE49-F238E27FC236}">
                <a16:creationId xmlns:a16="http://schemas.microsoft.com/office/drawing/2014/main" id="{6B5E633D-9F57-273C-B2DA-44AF47482913}"/>
              </a:ext>
            </a:extLst>
          </p:cNvPr>
          <p:cNvCxnSpPr>
            <a:cxnSpLocks/>
          </p:cNvCxnSpPr>
          <p:nvPr/>
        </p:nvCxnSpPr>
        <p:spPr>
          <a:xfrm flipV="1">
            <a:off x="7699922" y="3195169"/>
            <a:ext cx="2519" cy="1307450"/>
          </a:xfrm>
          <a:prstGeom prst="straightConnector1">
            <a:avLst/>
          </a:prstGeom>
          <a:ln>
            <a:solidFill>
              <a:srgbClr val="FF000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116" name="Straight Arrow Connector 115">
            <a:extLst>
              <a:ext uri="{FF2B5EF4-FFF2-40B4-BE49-F238E27FC236}">
                <a16:creationId xmlns:a16="http://schemas.microsoft.com/office/drawing/2014/main" id="{8B099602-C2D0-A0AD-7E19-1A06C263A83D}"/>
              </a:ext>
            </a:extLst>
          </p:cNvPr>
          <p:cNvCxnSpPr>
            <a:cxnSpLocks/>
          </p:cNvCxnSpPr>
          <p:nvPr/>
        </p:nvCxnSpPr>
        <p:spPr>
          <a:xfrm flipV="1">
            <a:off x="6668152" y="4146039"/>
            <a:ext cx="0" cy="258306"/>
          </a:xfrm>
          <a:prstGeom prst="straightConnector1">
            <a:avLst/>
          </a:prstGeom>
          <a:ln>
            <a:solidFill>
              <a:srgbClr val="0070C0"/>
            </a:solidFill>
            <a:prstDash val="dash"/>
            <a:tailEnd type="none"/>
          </a:ln>
        </p:spPr>
        <p:style>
          <a:lnRef idx="2">
            <a:schemeClr val="accent1"/>
          </a:lnRef>
          <a:fillRef idx="0">
            <a:schemeClr val="accent1"/>
          </a:fillRef>
          <a:effectRef idx="1">
            <a:schemeClr val="accent1"/>
          </a:effectRef>
          <a:fontRef idx="minor">
            <a:schemeClr val="tx1"/>
          </a:fontRef>
        </p:style>
      </p:cxnSp>
      <p:cxnSp>
        <p:nvCxnSpPr>
          <p:cNvPr id="121" name="Straight Arrow Connector 120">
            <a:extLst>
              <a:ext uri="{FF2B5EF4-FFF2-40B4-BE49-F238E27FC236}">
                <a16:creationId xmlns:a16="http://schemas.microsoft.com/office/drawing/2014/main" id="{A7AC0513-B320-05B7-CDF0-E42F942028EA}"/>
              </a:ext>
            </a:extLst>
          </p:cNvPr>
          <p:cNvCxnSpPr>
            <a:cxnSpLocks/>
          </p:cNvCxnSpPr>
          <p:nvPr/>
        </p:nvCxnSpPr>
        <p:spPr>
          <a:xfrm flipV="1">
            <a:off x="7086600" y="3217218"/>
            <a:ext cx="0" cy="648437"/>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122" name="Straight Arrow Connector 121">
            <a:extLst>
              <a:ext uri="{FF2B5EF4-FFF2-40B4-BE49-F238E27FC236}">
                <a16:creationId xmlns:a16="http://schemas.microsoft.com/office/drawing/2014/main" id="{73E471CC-79BE-48B8-2CCF-5A09AE668683}"/>
              </a:ext>
            </a:extLst>
          </p:cNvPr>
          <p:cNvCxnSpPr>
            <a:cxnSpLocks/>
          </p:cNvCxnSpPr>
          <p:nvPr/>
        </p:nvCxnSpPr>
        <p:spPr>
          <a:xfrm>
            <a:off x="7391400" y="3228753"/>
            <a:ext cx="0" cy="1333443"/>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E35CC134-ACA1-FF13-A383-EE96B0AD0236}"/>
              </a:ext>
            </a:extLst>
          </p:cNvPr>
          <p:cNvCxnSpPr>
            <a:cxnSpLocks/>
          </p:cNvCxnSpPr>
          <p:nvPr/>
        </p:nvCxnSpPr>
        <p:spPr>
          <a:xfrm flipH="1" flipV="1">
            <a:off x="7696200" y="3217218"/>
            <a:ext cx="0" cy="1313174"/>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123" name="Rounded Rectangle 122">
            <a:extLst>
              <a:ext uri="{FF2B5EF4-FFF2-40B4-BE49-F238E27FC236}">
                <a16:creationId xmlns:a16="http://schemas.microsoft.com/office/drawing/2014/main" id="{31BAAA0F-C135-89A2-E746-83C484D3444B}"/>
              </a:ext>
            </a:extLst>
          </p:cNvPr>
          <p:cNvSpPr/>
          <p:nvPr/>
        </p:nvSpPr>
        <p:spPr bwMode="auto">
          <a:xfrm>
            <a:off x="6795765" y="4492885"/>
            <a:ext cx="278441" cy="155377"/>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105</a:t>
            </a:r>
          </a:p>
        </p:txBody>
      </p:sp>
      <p:cxnSp>
        <p:nvCxnSpPr>
          <p:cNvPr id="126" name="Straight Arrow Connector 125">
            <a:extLst>
              <a:ext uri="{FF2B5EF4-FFF2-40B4-BE49-F238E27FC236}">
                <a16:creationId xmlns:a16="http://schemas.microsoft.com/office/drawing/2014/main" id="{B17D04D1-87E1-4DFE-0FD0-2C051245CCB6}"/>
              </a:ext>
            </a:extLst>
          </p:cNvPr>
          <p:cNvCxnSpPr>
            <a:cxnSpLocks/>
          </p:cNvCxnSpPr>
          <p:nvPr/>
        </p:nvCxnSpPr>
        <p:spPr>
          <a:xfrm flipH="1" flipV="1">
            <a:off x="8513783" y="3347778"/>
            <a:ext cx="1561" cy="800374"/>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133" name="Rounded Rectangle 132">
            <a:extLst>
              <a:ext uri="{FF2B5EF4-FFF2-40B4-BE49-F238E27FC236}">
                <a16:creationId xmlns:a16="http://schemas.microsoft.com/office/drawing/2014/main" id="{7F60A96A-C321-D7FB-F809-015CEDB7B5D7}"/>
              </a:ext>
            </a:extLst>
          </p:cNvPr>
          <p:cNvSpPr/>
          <p:nvPr/>
        </p:nvSpPr>
        <p:spPr bwMode="auto">
          <a:xfrm>
            <a:off x="8510994" y="3117801"/>
            <a:ext cx="384629" cy="155377"/>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100+N</a:t>
            </a:r>
          </a:p>
        </p:txBody>
      </p:sp>
      <p:cxnSp>
        <p:nvCxnSpPr>
          <p:cNvPr id="137" name="Straight Arrow Connector 136">
            <a:extLst>
              <a:ext uri="{FF2B5EF4-FFF2-40B4-BE49-F238E27FC236}">
                <a16:creationId xmlns:a16="http://schemas.microsoft.com/office/drawing/2014/main" id="{6817DB04-E298-7DFD-32B8-4A8ED401EEE3}"/>
              </a:ext>
            </a:extLst>
          </p:cNvPr>
          <p:cNvCxnSpPr>
            <a:cxnSpLocks/>
          </p:cNvCxnSpPr>
          <p:nvPr/>
        </p:nvCxnSpPr>
        <p:spPr>
          <a:xfrm>
            <a:off x="6553200" y="3225368"/>
            <a:ext cx="0" cy="1178977"/>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44" name="Straight Arrow Connector 143">
            <a:extLst>
              <a:ext uri="{FF2B5EF4-FFF2-40B4-BE49-F238E27FC236}">
                <a16:creationId xmlns:a16="http://schemas.microsoft.com/office/drawing/2014/main" id="{B0D747AE-1C9D-7ABA-4784-7472F6B8DD38}"/>
              </a:ext>
            </a:extLst>
          </p:cNvPr>
          <p:cNvCxnSpPr>
            <a:cxnSpLocks/>
          </p:cNvCxnSpPr>
          <p:nvPr/>
        </p:nvCxnSpPr>
        <p:spPr>
          <a:xfrm>
            <a:off x="8001000" y="3225368"/>
            <a:ext cx="0" cy="667512"/>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169" name="Content Placeholder 2">
            <a:extLst>
              <a:ext uri="{FF2B5EF4-FFF2-40B4-BE49-F238E27FC236}">
                <a16:creationId xmlns:a16="http://schemas.microsoft.com/office/drawing/2014/main" id="{03DEC0C8-2B17-0057-73D8-D019172B2985}"/>
              </a:ext>
            </a:extLst>
          </p:cNvPr>
          <p:cNvSpPr txBox="1">
            <a:spLocks/>
          </p:cNvSpPr>
          <p:nvPr/>
        </p:nvSpPr>
        <p:spPr bwMode="auto">
          <a:xfrm>
            <a:off x="-384827" y="1524000"/>
            <a:ext cx="4776081" cy="461665"/>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lvl="1"/>
            <a:r>
              <a:rPr lang="en-US" sz="1400" kern="0" dirty="0"/>
              <a:t>Nonce reuse fragility: Example (3)</a:t>
            </a:r>
          </a:p>
          <a:p>
            <a:pPr lvl="2"/>
            <a:r>
              <a:rPr lang="en-US" sz="1200" kern="0" dirty="0"/>
              <a:t>“Delayed / out-of</a:t>
            </a:r>
            <a:r>
              <a:rPr lang="en-US" kern="0" dirty="0"/>
              <a:t>-</a:t>
            </a:r>
            <a:r>
              <a:rPr lang="en-US" sz="1200" kern="0" dirty="0"/>
              <a:t>order CX”</a:t>
            </a:r>
          </a:p>
          <a:p>
            <a:pPr lvl="2"/>
            <a:r>
              <a:rPr lang="en-US" sz="1200" kern="0" dirty="0"/>
              <a:t>Non-AP MLD initiates roam by signaling to Target AP MLD (AP MLD2)</a:t>
            </a:r>
          </a:p>
          <a:p>
            <a:pPr lvl="2"/>
            <a:r>
              <a:rPr lang="en-US" kern="0" dirty="0"/>
              <a:t>AP MLD2 requests CX from Serving AP MLD1</a:t>
            </a:r>
          </a:p>
          <a:p>
            <a:pPr lvl="2"/>
            <a:r>
              <a:rPr lang="en-US" sz="1200" kern="0" dirty="0"/>
              <a:t>However, the CX response is delayed on the DS, so AP MLD2 does not respond to non-AP MLD (or sends Failure response)</a:t>
            </a:r>
          </a:p>
          <a:p>
            <a:pPr lvl="2"/>
            <a:r>
              <a:rPr lang="en-US" kern="0" dirty="0"/>
              <a:t>In the meantime, while processing the </a:t>
            </a:r>
            <a:r>
              <a:rPr lang="en-US" kern="0" dirty="0" err="1"/>
              <a:t>DelLinkReq</a:t>
            </a:r>
            <a:r>
              <a:rPr lang="en-US" kern="0" dirty="0"/>
              <a:t>, AP MLD1 sent a few more packets to non-AP STA that were already queued for delivery</a:t>
            </a:r>
            <a:endParaRPr lang="en-US" sz="1200" kern="0" dirty="0"/>
          </a:p>
          <a:p>
            <a:pPr lvl="2"/>
            <a:r>
              <a:rPr lang="en-US" kern="0" dirty="0"/>
              <a:t>Non-AP MLD tries the roam again</a:t>
            </a:r>
          </a:p>
          <a:p>
            <a:pPr lvl="2"/>
            <a:r>
              <a:rPr lang="en-US" sz="1200" kern="0" dirty="0"/>
              <a:t>This time, AP MLD2 requests and receives CX from AP MLD1 (with slightly increased PN), sends Success response to non-AP MLD, roam completes, and sends DL frames using new PN</a:t>
            </a:r>
          </a:p>
          <a:p>
            <a:pPr lvl="2"/>
            <a:r>
              <a:rPr lang="en-US" kern="0" dirty="0"/>
              <a:t>Shortly after, the original delayed CX response is received by AP MLD2</a:t>
            </a:r>
          </a:p>
          <a:p>
            <a:pPr lvl="2"/>
            <a:r>
              <a:rPr lang="en-US" sz="1200" kern="0" dirty="0"/>
              <a:t>AP MLD</a:t>
            </a:r>
            <a:r>
              <a:rPr lang="en-US" kern="0" dirty="0"/>
              <a:t>2 incorrectly accepts and updates the current PN with the PN in the delayed CX, since it did not internally invalidate the original </a:t>
            </a:r>
            <a:r>
              <a:rPr lang="en-US" kern="0" dirty="0" err="1"/>
              <a:t>RoamID</a:t>
            </a:r>
            <a:r>
              <a:rPr lang="en-US" kern="0" dirty="0"/>
              <a:t> in time. This causes subsequent packets to be sent using nonce that was used a few packets earlier (PN=105+N, ...) </a:t>
            </a:r>
            <a:endParaRPr lang="en-US" sz="1200" kern="0" dirty="0"/>
          </a:p>
        </p:txBody>
      </p:sp>
      <p:sp>
        <p:nvSpPr>
          <p:cNvPr id="172" name="TextBox 171">
            <a:extLst>
              <a:ext uri="{FF2B5EF4-FFF2-40B4-BE49-F238E27FC236}">
                <a16:creationId xmlns:a16="http://schemas.microsoft.com/office/drawing/2014/main" id="{FDABBACA-D11B-DBBD-B4C9-0B43A815AB56}"/>
              </a:ext>
            </a:extLst>
          </p:cNvPr>
          <p:cNvSpPr txBox="1"/>
          <p:nvPr/>
        </p:nvSpPr>
        <p:spPr>
          <a:xfrm>
            <a:off x="4022909" y="2071425"/>
            <a:ext cx="1213088" cy="338554"/>
          </a:xfrm>
          <a:prstGeom prst="rect">
            <a:avLst/>
          </a:prstGeom>
          <a:noFill/>
        </p:spPr>
        <p:txBody>
          <a:bodyPr wrap="square" rtlCol="0">
            <a:spAutoFit/>
          </a:bodyPr>
          <a:lstStyle/>
          <a:p>
            <a:pPr algn="r"/>
            <a:r>
              <a:rPr lang="en-US" sz="800" dirty="0" err="1"/>
              <a:t>AddLinkReq</a:t>
            </a:r>
            <a:r>
              <a:rPr lang="en-US" sz="800" dirty="0"/>
              <a:t>(MLD2)</a:t>
            </a:r>
          </a:p>
          <a:p>
            <a:pPr algn="r"/>
            <a:r>
              <a:rPr lang="en-US" sz="800" dirty="0" err="1"/>
              <a:t>DelLinkReq</a:t>
            </a:r>
            <a:r>
              <a:rPr lang="en-US" sz="800" dirty="0"/>
              <a:t>(MLD1)</a:t>
            </a:r>
          </a:p>
        </p:txBody>
      </p:sp>
      <p:sp>
        <p:nvSpPr>
          <p:cNvPr id="174" name="TextBox 173">
            <a:extLst>
              <a:ext uri="{FF2B5EF4-FFF2-40B4-BE49-F238E27FC236}">
                <a16:creationId xmlns:a16="http://schemas.microsoft.com/office/drawing/2014/main" id="{C010628F-C072-A40D-373A-22D00CD616A9}"/>
              </a:ext>
            </a:extLst>
          </p:cNvPr>
          <p:cNvSpPr txBox="1"/>
          <p:nvPr/>
        </p:nvSpPr>
        <p:spPr>
          <a:xfrm>
            <a:off x="5065219" y="2067213"/>
            <a:ext cx="1505455" cy="461665"/>
          </a:xfrm>
          <a:prstGeom prst="rect">
            <a:avLst/>
          </a:prstGeom>
          <a:noFill/>
        </p:spPr>
        <p:txBody>
          <a:bodyPr wrap="square" rtlCol="0">
            <a:spAutoFit/>
          </a:bodyPr>
          <a:lstStyle/>
          <a:p>
            <a:pPr algn="ctr"/>
            <a:r>
              <a:rPr lang="en-US" sz="800" dirty="0"/>
              <a:t>TUN{</a:t>
            </a:r>
            <a:r>
              <a:rPr lang="en-US" sz="800" dirty="0" err="1"/>
              <a:t>DelLinkReq</a:t>
            </a:r>
            <a:r>
              <a:rPr lang="en-US" sz="800" dirty="0"/>
              <a:t>(MLD1)}</a:t>
            </a:r>
          </a:p>
          <a:p>
            <a:pPr algn="ctr"/>
            <a:r>
              <a:rPr lang="en-US" sz="800" dirty="0" err="1"/>
              <a:t>CXReq</a:t>
            </a:r>
            <a:endParaRPr lang="en-US" sz="800" dirty="0"/>
          </a:p>
          <a:p>
            <a:pPr algn="ctr"/>
            <a:r>
              <a:rPr lang="en-US" sz="800" dirty="0" err="1"/>
              <a:t>RoamID</a:t>
            </a:r>
            <a:r>
              <a:rPr lang="en-US" sz="800" dirty="0"/>
              <a:t>=1</a:t>
            </a:r>
          </a:p>
        </p:txBody>
      </p:sp>
      <p:sp>
        <p:nvSpPr>
          <p:cNvPr id="176" name="TextBox 175">
            <a:extLst>
              <a:ext uri="{FF2B5EF4-FFF2-40B4-BE49-F238E27FC236}">
                <a16:creationId xmlns:a16="http://schemas.microsoft.com/office/drawing/2014/main" id="{F1EE4641-16EC-4782-7CB3-FE833329B702}"/>
              </a:ext>
            </a:extLst>
          </p:cNvPr>
          <p:cNvSpPr txBox="1"/>
          <p:nvPr/>
        </p:nvSpPr>
        <p:spPr>
          <a:xfrm>
            <a:off x="4767014" y="4986417"/>
            <a:ext cx="2579149" cy="461665"/>
          </a:xfrm>
          <a:prstGeom prst="rect">
            <a:avLst/>
          </a:prstGeom>
          <a:noFill/>
        </p:spPr>
        <p:txBody>
          <a:bodyPr wrap="square" rtlCol="0">
            <a:spAutoFit/>
          </a:bodyPr>
          <a:lstStyle/>
          <a:p>
            <a:pPr algn="ctr"/>
            <a:r>
              <a:rPr lang="en-US" sz="800" dirty="0"/>
              <a:t>TUN{</a:t>
            </a:r>
            <a:r>
              <a:rPr lang="en-US" sz="800" dirty="0" err="1"/>
              <a:t>DelLinkResp</a:t>
            </a:r>
            <a:r>
              <a:rPr lang="en-US" sz="800" dirty="0"/>
              <a:t>(MLD1, SUCCESS)}</a:t>
            </a:r>
          </a:p>
          <a:p>
            <a:pPr algn="ctr"/>
            <a:r>
              <a:rPr lang="en-US" sz="800" dirty="0"/>
              <a:t>CX(PN=100+N)</a:t>
            </a:r>
          </a:p>
          <a:p>
            <a:pPr algn="ctr"/>
            <a:r>
              <a:rPr lang="en-US" sz="800" dirty="0" err="1"/>
              <a:t>RoamID</a:t>
            </a:r>
            <a:r>
              <a:rPr lang="en-US" sz="800" dirty="0"/>
              <a:t>=1</a:t>
            </a:r>
          </a:p>
        </p:txBody>
      </p:sp>
      <p:sp>
        <p:nvSpPr>
          <p:cNvPr id="178" name="TextBox 177">
            <a:extLst>
              <a:ext uri="{FF2B5EF4-FFF2-40B4-BE49-F238E27FC236}">
                <a16:creationId xmlns:a16="http://schemas.microsoft.com/office/drawing/2014/main" id="{EFFE63A3-1C74-8533-1BBC-6C3B41896895}"/>
              </a:ext>
            </a:extLst>
          </p:cNvPr>
          <p:cNvSpPr txBox="1"/>
          <p:nvPr/>
        </p:nvSpPr>
        <p:spPr>
          <a:xfrm>
            <a:off x="7460360" y="2072864"/>
            <a:ext cx="1832778" cy="338554"/>
          </a:xfrm>
          <a:prstGeom prst="rect">
            <a:avLst/>
          </a:prstGeom>
          <a:noFill/>
        </p:spPr>
        <p:txBody>
          <a:bodyPr wrap="square" rtlCol="0">
            <a:spAutoFit/>
          </a:bodyPr>
          <a:lstStyle/>
          <a:p>
            <a:pPr algn="ctr"/>
            <a:r>
              <a:rPr lang="en-US" sz="800" dirty="0" err="1"/>
              <a:t>AddLinkResp</a:t>
            </a:r>
            <a:r>
              <a:rPr lang="en-US" sz="800" dirty="0"/>
              <a:t>(MLD2, SUCCESS)</a:t>
            </a:r>
          </a:p>
          <a:p>
            <a:pPr algn="ctr"/>
            <a:r>
              <a:rPr lang="en-US" sz="800" dirty="0" err="1"/>
              <a:t>DelLinkResp</a:t>
            </a:r>
            <a:r>
              <a:rPr lang="en-US" sz="800" dirty="0"/>
              <a:t>(MLD1, SUCCESS)</a:t>
            </a:r>
          </a:p>
        </p:txBody>
      </p:sp>
      <p:cxnSp>
        <p:nvCxnSpPr>
          <p:cNvPr id="184" name="Straight Arrow Connector 183">
            <a:extLst>
              <a:ext uri="{FF2B5EF4-FFF2-40B4-BE49-F238E27FC236}">
                <a16:creationId xmlns:a16="http://schemas.microsoft.com/office/drawing/2014/main" id="{95017175-B139-CFDE-9C5E-358B22BE3FB7}"/>
              </a:ext>
            </a:extLst>
          </p:cNvPr>
          <p:cNvCxnSpPr>
            <a:cxnSpLocks/>
            <a:stCxn id="172" idx="2"/>
          </p:cNvCxnSpPr>
          <p:nvPr/>
        </p:nvCxnSpPr>
        <p:spPr bwMode="auto">
          <a:xfrm>
            <a:off x="4629453" y="2409979"/>
            <a:ext cx="1633221" cy="812786"/>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85" name="Straight Arrow Connector 184">
            <a:extLst>
              <a:ext uri="{FF2B5EF4-FFF2-40B4-BE49-F238E27FC236}">
                <a16:creationId xmlns:a16="http://schemas.microsoft.com/office/drawing/2014/main" id="{C91ACA0C-238D-F799-8FB6-54798B714167}"/>
              </a:ext>
            </a:extLst>
          </p:cNvPr>
          <p:cNvCxnSpPr>
            <a:cxnSpLocks/>
            <a:stCxn id="172" idx="2"/>
          </p:cNvCxnSpPr>
          <p:nvPr/>
        </p:nvCxnSpPr>
        <p:spPr bwMode="auto">
          <a:xfrm>
            <a:off x="4629453" y="2409979"/>
            <a:ext cx="2443947" cy="78519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190" name="TextBox 189">
            <a:extLst>
              <a:ext uri="{FF2B5EF4-FFF2-40B4-BE49-F238E27FC236}">
                <a16:creationId xmlns:a16="http://schemas.microsoft.com/office/drawing/2014/main" id="{6B37E98D-188A-82AD-28D7-3A1086D3163D}"/>
              </a:ext>
            </a:extLst>
          </p:cNvPr>
          <p:cNvSpPr txBox="1"/>
          <p:nvPr/>
        </p:nvSpPr>
        <p:spPr>
          <a:xfrm>
            <a:off x="6679100" y="4993316"/>
            <a:ext cx="2579149" cy="461665"/>
          </a:xfrm>
          <a:prstGeom prst="rect">
            <a:avLst/>
          </a:prstGeom>
          <a:noFill/>
        </p:spPr>
        <p:txBody>
          <a:bodyPr wrap="square" rtlCol="0">
            <a:spAutoFit/>
          </a:bodyPr>
          <a:lstStyle/>
          <a:p>
            <a:pPr algn="ctr"/>
            <a:r>
              <a:rPr lang="en-US" sz="800" dirty="0"/>
              <a:t>TUN{</a:t>
            </a:r>
            <a:r>
              <a:rPr lang="en-US" sz="800" dirty="0" err="1"/>
              <a:t>DelLinkResp</a:t>
            </a:r>
            <a:r>
              <a:rPr lang="en-US" sz="800" dirty="0"/>
              <a:t>(MLD1, SUCCESS)}</a:t>
            </a:r>
          </a:p>
          <a:p>
            <a:pPr algn="ctr"/>
            <a:r>
              <a:rPr lang="en-US" sz="800" dirty="0"/>
              <a:t>CX(PN=105+N)</a:t>
            </a:r>
          </a:p>
          <a:p>
            <a:pPr algn="ctr"/>
            <a:r>
              <a:rPr lang="en-US" sz="800" dirty="0" err="1"/>
              <a:t>RoamID</a:t>
            </a:r>
            <a:r>
              <a:rPr lang="en-US" sz="800" dirty="0"/>
              <a:t>=2</a:t>
            </a:r>
          </a:p>
        </p:txBody>
      </p:sp>
      <p:sp>
        <p:nvSpPr>
          <p:cNvPr id="193" name="TextBox 192">
            <a:extLst>
              <a:ext uri="{FF2B5EF4-FFF2-40B4-BE49-F238E27FC236}">
                <a16:creationId xmlns:a16="http://schemas.microsoft.com/office/drawing/2014/main" id="{4AE74A68-B5E6-7211-B8A5-F94A7065F545}"/>
              </a:ext>
            </a:extLst>
          </p:cNvPr>
          <p:cNvSpPr txBox="1"/>
          <p:nvPr/>
        </p:nvSpPr>
        <p:spPr>
          <a:xfrm>
            <a:off x="6267361" y="2068153"/>
            <a:ext cx="1505455" cy="461665"/>
          </a:xfrm>
          <a:prstGeom prst="rect">
            <a:avLst/>
          </a:prstGeom>
          <a:noFill/>
        </p:spPr>
        <p:txBody>
          <a:bodyPr wrap="square" rtlCol="0">
            <a:spAutoFit/>
          </a:bodyPr>
          <a:lstStyle/>
          <a:p>
            <a:pPr algn="ctr"/>
            <a:r>
              <a:rPr lang="en-US" sz="800" dirty="0"/>
              <a:t>TUN{</a:t>
            </a:r>
            <a:r>
              <a:rPr lang="en-US" sz="800" dirty="0" err="1"/>
              <a:t>DelLinkReq</a:t>
            </a:r>
            <a:r>
              <a:rPr lang="en-US" sz="800" dirty="0"/>
              <a:t>(MLD1)}</a:t>
            </a:r>
          </a:p>
          <a:p>
            <a:pPr algn="ctr"/>
            <a:r>
              <a:rPr lang="en-US" sz="800" dirty="0" err="1"/>
              <a:t>CXReq</a:t>
            </a:r>
            <a:endParaRPr lang="en-US" sz="800" dirty="0"/>
          </a:p>
          <a:p>
            <a:pPr algn="ctr"/>
            <a:r>
              <a:rPr lang="en-US" sz="800" dirty="0" err="1"/>
              <a:t>RoamID</a:t>
            </a:r>
            <a:r>
              <a:rPr lang="en-US" sz="800" dirty="0"/>
              <a:t>=2</a:t>
            </a:r>
          </a:p>
        </p:txBody>
      </p:sp>
      <p:cxnSp>
        <p:nvCxnSpPr>
          <p:cNvPr id="194" name="Straight Arrow Connector 193">
            <a:extLst>
              <a:ext uri="{FF2B5EF4-FFF2-40B4-BE49-F238E27FC236}">
                <a16:creationId xmlns:a16="http://schemas.microsoft.com/office/drawing/2014/main" id="{5A934A7A-4D52-A137-3A5E-BCC9F2AA3B5F}"/>
              </a:ext>
            </a:extLst>
          </p:cNvPr>
          <p:cNvCxnSpPr>
            <a:cxnSpLocks/>
          </p:cNvCxnSpPr>
          <p:nvPr/>
        </p:nvCxnSpPr>
        <p:spPr bwMode="auto">
          <a:xfrm>
            <a:off x="7330924" y="2515669"/>
            <a:ext cx="39953" cy="65886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00" name="Straight Arrow Connector 199">
            <a:extLst>
              <a:ext uri="{FF2B5EF4-FFF2-40B4-BE49-F238E27FC236}">
                <a16:creationId xmlns:a16="http://schemas.microsoft.com/office/drawing/2014/main" id="{AC2A5B21-25FC-C3E0-CEC8-1D4C7FFDD7C4}"/>
              </a:ext>
            </a:extLst>
          </p:cNvPr>
          <p:cNvCxnSpPr>
            <a:cxnSpLocks/>
            <a:stCxn id="174" idx="2"/>
          </p:cNvCxnSpPr>
          <p:nvPr/>
        </p:nvCxnSpPr>
        <p:spPr bwMode="auto">
          <a:xfrm>
            <a:off x="5817947" y="2528878"/>
            <a:ext cx="733466" cy="673108"/>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06" name="Straight Arrow Connector 205">
            <a:extLst>
              <a:ext uri="{FF2B5EF4-FFF2-40B4-BE49-F238E27FC236}">
                <a16:creationId xmlns:a16="http://schemas.microsoft.com/office/drawing/2014/main" id="{81FDB35C-91CC-28C7-CA17-D7FE722AAB0E}"/>
              </a:ext>
            </a:extLst>
          </p:cNvPr>
          <p:cNvCxnSpPr>
            <a:cxnSpLocks/>
          </p:cNvCxnSpPr>
          <p:nvPr/>
        </p:nvCxnSpPr>
        <p:spPr bwMode="auto">
          <a:xfrm flipH="1" flipV="1">
            <a:off x="7770555" y="4595067"/>
            <a:ext cx="33842" cy="374504"/>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09" name="Straight Arrow Connector 208">
            <a:extLst>
              <a:ext uri="{FF2B5EF4-FFF2-40B4-BE49-F238E27FC236}">
                <a16:creationId xmlns:a16="http://schemas.microsoft.com/office/drawing/2014/main" id="{58A19C22-D7AC-FF56-F38A-816CDD5F3E68}"/>
              </a:ext>
            </a:extLst>
          </p:cNvPr>
          <p:cNvCxnSpPr>
            <a:cxnSpLocks/>
          </p:cNvCxnSpPr>
          <p:nvPr/>
        </p:nvCxnSpPr>
        <p:spPr bwMode="auto">
          <a:xfrm flipH="1">
            <a:off x="7987191" y="2351057"/>
            <a:ext cx="354203" cy="725569"/>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11" name="Straight Arrow Connector 210">
            <a:extLst>
              <a:ext uri="{FF2B5EF4-FFF2-40B4-BE49-F238E27FC236}">
                <a16:creationId xmlns:a16="http://schemas.microsoft.com/office/drawing/2014/main" id="{FE8D1E11-4A37-307A-0FF8-B7ABBC85A298}"/>
              </a:ext>
            </a:extLst>
          </p:cNvPr>
          <p:cNvCxnSpPr>
            <a:cxnSpLocks/>
          </p:cNvCxnSpPr>
          <p:nvPr/>
        </p:nvCxnSpPr>
        <p:spPr>
          <a:xfrm>
            <a:off x="6652386" y="4146056"/>
            <a:ext cx="1858608" cy="0"/>
          </a:xfrm>
          <a:prstGeom prst="straightConnector1">
            <a:avLst/>
          </a:prstGeom>
          <a:ln>
            <a:solidFill>
              <a:srgbClr val="0070C0"/>
            </a:solidFill>
            <a:prstDash val="dash"/>
            <a:tailEnd type="none"/>
          </a:ln>
        </p:spPr>
        <p:style>
          <a:lnRef idx="2">
            <a:schemeClr val="accent1"/>
          </a:lnRef>
          <a:fillRef idx="0">
            <a:schemeClr val="accent1"/>
          </a:fillRef>
          <a:effectRef idx="1">
            <a:schemeClr val="accent1"/>
          </a:effectRef>
          <a:fontRef idx="minor">
            <a:schemeClr val="tx1"/>
          </a:fontRef>
        </p:style>
      </p:cxnSp>
      <p:sp>
        <p:nvSpPr>
          <p:cNvPr id="2" name="Rectangle 6">
            <a:extLst>
              <a:ext uri="{FF2B5EF4-FFF2-40B4-BE49-F238E27FC236}">
                <a16:creationId xmlns:a16="http://schemas.microsoft.com/office/drawing/2014/main" id="{FC7C35F7-26F8-A8E3-C070-2CFC5CA2A22E}"/>
              </a:ext>
            </a:extLst>
          </p:cNvPr>
          <p:cNvSpPr>
            <a:spLocks noGrp="1" noChangeArrowheads="1"/>
          </p:cNvSpPr>
          <p:nvPr>
            <p:ph type="sldNum" sz="quarter" idx="12"/>
          </p:nvPr>
        </p:nvSpPr>
        <p:spPr>
          <a:xfrm>
            <a:off x="4344988" y="6475413"/>
            <a:ext cx="530225" cy="182562"/>
          </a:xfrm>
          <a:ln/>
        </p:spPr>
        <p:txBody>
          <a:bodyPr/>
          <a:lstStyle>
            <a:lvl1pPr>
              <a:defRPr/>
            </a:lvl1pPr>
          </a:lstStyle>
          <a:p>
            <a:pPr>
              <a:defRPr/>
            </a:pPr>
            <a:r>
              <a:rPr lang="en-US"/>
              <a:t>Slide </a:t>
            </a:r>
            <a:fld id="{C1789BC7-C074-42CC-ADF8-5107DF6BD1C1}" type="slidenum">
              <a:rPr lang="en-US"/>
              <a:pPr>
                <a:defRPr/>
              </a:pPr>
              <a:t>21</a:t>
            </a:fld>
            <a:endParaRPr lang="en-US"/>
          </a:p>
        </p:txBody>
      </p:sp>
    </p:spTree>
    <p:extLst>
      <p:ext uri="{BB962C8B-B14F-4D97-AF65-F5344CB8AC3E}">
        <p14:creationId xmlns:p14="http://schemas.microsoft.com/office/powerpoint/2010/main" val="4184161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10" name="Title 1">
            <a:extLst>
              <a:ext uri="{FF2B5EF4-FFF2-40B4-BE49-F238E27FC236}">
                <a16:creationId xmlns:a16="http://schemas.microsoft.com/office/drawing/2014/main" id="{19AC9B86-D220-AC41-4038-64FB4F1BBEB8}"/>
              </a:ext>
            </a:extLst>
          </p:cNvPr>
          <p:cNvSpPr>
            <a:spLocks noGrp="1"/>
          </p:cNvSpPr>
          <p:nvPr>
            <p:ph type="title"/>
          </p:nvPr>
        </p:nvSpPr>
        <p:spPr>
          <a:xfrm>
            <a:off x="-11741" y="464209"/>
            <a:ext cx="9372600" cy="1066800"/>
          </a:xfrm>
        </p:spPr>
        <p:txBody>
          <a:bodyPr/>
          <a:lstStyle/>
          <a:p>
            <a:r>
              <a:rPr lang="en-US" dirty="0"/>
              <a:t>Security considerations</a:t>
            </a:r>
            <a:br>
              <a:rPr lang="en-US" dirty="0"/>
            </a:br>
            <a:r>
              <a:rPr lang="en-US" sz="2400" dirty="0"/>
              <a:t>Concerns with other proposals of sharing PTK across network (8)</a:t>
            </a:r>
            <a:endParaRPr lang="en-US" u="sng" dirty="0"/>
          </a:p>
        </p:txBody>
      </p:sp>
      <p:cxnSp>
        <p:nvCxnSpPr>
          <p:cNvPr id="11" name="Straight Connector 10">
            <a:extLst>
              <a:ext uri="{FF2B5EF4-FFF2-40B4-BE49-F238E27FC236}">
                <a16:creationId xmlns:a16="http://schemas.microsoft.com/office/drawing/2014/main" id="{0CB59CEF-EDF4-95DF-00E8-EB1DED7BC537}"/>
              </a:ext>
            </a:extLst>
          </p:cNvPr>
          <p:cNvCxnSpPr>
            <a:cxnSpLocks/>
          </p:cNvCxnSpPr>
          <p:nvPr/>
        </p:nvCxnSpPr>
        <p:spPr>
          <a:xfrm flipV="1">
            <a:off x="5668430" y="3876578"/>
            <a:ext cx="3048763" cy="7361"/>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DBE8EDDA-270C-E860-F967-D029451E5CD1}"/>
              </a:ext>
            </a:extLst>
          </p:cNvPr>
          <p:cNvCxnSpPr>
            <a:cxnSpLocks/>
          </p:cNvCxnSpPr>
          <p:nvPr/>
        </p:nvCxnSpPr>
        <p:spPr>
          <a:xfrm flipV="1">
            <a:off x="5668430" y="3208980"/>
            <a:ext cx="3048763" cy="182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749D1D0-3B93-7111-E538-0562507A79FC}"/>
              </a:ext>
            </a:extLst>
          </p:cNvPr>
          <p:cNvCxnSpPr>
            <a:cxnSpLocks/>
          </p:cNvCxnSpPr>
          <p:nvPr/>
        </p:nvCxnSpPr>
        <p:spPr>
          <a:xfrm flipV="1">
            <a:off x="5647488" y="4537571"/>
            <a:ext cx="3062881" cy="1388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9DC3BF30-7533-6E9B-7679-B173B35677B8}"/>
              </a:ext>
            </a:extLst>
          </p:cNvPr>
          <p:cNvCxnSpPr>
            <a:cxnSpLocks/>
          </p:cNvCxnSpPr>
          <p:nvPr/>
        </p:nvCxnSpPr>
        <p:spPr>
          <a:xfrm>
            <a:off x="7016836" y="3929862"/>
            <a:ext cx="1866" cy="652563"/>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24" name="TextBox 7">
            <a:extLst>
              <a:ext uri="{FF2B5EF4-FFF2-40B4-BE49-F238E27FC236}">
                <a16:creationId xmlns:a16="http://schemas.microsoft.com/office/drawing/2014/main" id="{68C5242C-8F9B-2B1B-CA57-DE9760B36E1D}"/>
              </a:ext>
            </a:extLst>
          </p:cNvPr>
          <p:cNvSpPr txBox="1"/>
          <p:nvPr/>
        </p:nvSpPr>
        <p:spPr>
          <a:xfrm>
            <a:off x="4520989" y="3713317"/>
            <a:ext cx="1443735"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dirty="0"/>
              <a:t>non-AP MLD</a:t>
            </a:r>
          </a:p>
        </p:txBody>
      </p:sp>
      <p:sp>
        <p:nvSpPr>
          <p:cNvPr id="25" name="TextBox 8">
            <a:extLst>
              <a:ext uri="{FF2B5EF4-FFF2-40B4-BE49-F238E27FC236}">
                <a16:creationId xmlns:a16="http://schemas.microsoft.com/office/drawing/2014/main" id="{DD49A7E4-0C77-2FD1-BB03-548F2737BDE2}"/>
              </a:ext>
            </a:extLst>
          </p:cNvPr>
          <p:cNvSpPr txBox="1"/>
          <p:nvPr/>
        </p:nvSpPr>
        <p:spPr>
          <a:xfrm>
            <a:off x="4738000" y="3094016"/>
            <a:ext cx="1180437"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kern="1200" dirty="0">
                <a:solidFill>
                  <a:schemeClr val="tx1"/>
                </a:solidFill>
                <a:latin typeface="+mn-lt"/>
                <a:ea typeface="+mn-ea"/>
                <a:cs typeface="+mn-cs"/>
              </a:rPr>
              <a:t>AP MLD2</a:t>
            </a:r>
            <a:endParaRPr lang="en-US" sz="1400" dirty="0"/>
          </a:p>
        </p:txBody>
      </p:sp>
      <p:sp>
        <p:nvSpPr>
          <p:cNvPr id="26" name="TextBox 10">
            <a:extLst>
              <a:ext uri="{FF2B5EF4-FFF2-40B4-BE49-F238E27FC236}">
                <a16:creationId xmlns:a16="http://schemas.microsoft.com/office/drawing/2014/main" id="{73B524DC-139E-909D-9197-64229D0318CE}"/>
              </a:ext>
            </a:extLst>
          </p:cNvPr>
          <p:cNvSpPr txBox="1"/>
          <p:nvPr/>
        </p:nvSpPr>
        <p:spPr>
          <a:xfrm>
            <a:off x="4744910" y="4343788"/>
            <a:ext cx="111123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kern="1200" dirty="0">
                <a:solidFill>
                  <a:schemeClr val="tx1"/>
                </a:solidFill>
                <a:latin typeface="+mn-lt"/>
                <a:ea typeface="+mn-ea"/>
                <a:cs typeface="+mn-cs"/>
              </a:rPr>
              <a:t>AP MLD1</a:t>
            </a:r>
            <a:endParaRPr lang="en-US" sz="1400" dirty="0"/>
          </a:p>
        </p:txBody>
      </p:sp>
      <p:sp>
        <p:nvSpPr>
          <p:cNvPr id="27" name="Right Arrow 26">
            <a:extLst>
              <a:ext uri="{FF2B5EF4-FFF2-40B4-BE49-F238E27FC236}">
                <a16:creationId xmlns:a16="http://schemas.microsoft.com/office/drawing/2014/main" id="{599BCCB1-5716-D202-CB39-257FD544FB68}"/>
              </a:ext>
            </a:extLst>
          </p:cNvPr>
          <p:cNvSpPr/>
          <p:nvPr/>
        </p:nvSpPr>
        <p:spPr>
          <a:xfrm>
            <a:off x="5630078" y="2930071"/>
            <a:ext cx="728232" cy="590614"/>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47" name="Straight Connector 46">
            <a:extLst>
              <a:ext uri="{FF2B5EF4-FFF2-40B4-BE49-F238E27FC236}">
                <a16:creationId xmlns:a16="http://schemas.microsoft.com/office/drawing/2014/main" id="{FCC5FC6A-8F80-F094-7A97-F87ACA26188B}"/>
              </a:ext>
            </a:extLst>
          </p:cNvPr>
          <p:cNvCxnSpPr>
            <a:cxnSpLocks/>
          </p:cNvCxnSpPr>
          <p:nvPr/>
        </p:nvCxnSpPr>
        <p:spPr>
          <a:xfrm flipV="1">
            <a:off x="5654546" y="2729873"/>
            <a:ext cx="3048763" cy="18288"/>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sp>
        <p:nvSpPr>
          <p:cNvPr id="48" name="TextBox 8">
            <a:extLst>
              <a:ext uri="{FF2B5EF4-FFF2-40B4-BE49-F238E27FC236}">
                <a16:creationId xmlns:a16="http://schemas.microsoft.com/office/drawing/2014/main" id="{B66BE7DA-4C36-A1C0-AD2A-DD251DCA802C}"/>
              </a:ext>
            </a:extLst>
          </p:cNvPr>
          <p:cNvSpPr txBox="1"/>
          <p:nvPr/>
        </p:nvSpPr>
        <p:spPr>
          <a:xfrm>
            <a:off x="4419600" y="2587441"/>
            <a:ext cx="1488949"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dirty="0"/>
              <a:t>Switch (on DS)</a:t>
            </a:r>
          </a:p>
        </p:txBody>
      </p:sp>
      <p:cxnSp>
        <p:nvCxnSpPr>
          <p:cNvPr id="49" name="Straight Arrow Connector 48">
            <a:extLst>
              <a:ext uri="{FF2B5EF4-FFF2-40B4-BE49-F238E27FC236}">
                <a16:creationId xmlns:a16="http://schemas.microsoft.com/office/drawing/2014/main" id="{B5A8E933-1B4D-3F59-0D1D-11D25685E287}"/>
              </a:ext>
            </a:extLst>
          </p:cNvPr>
          <p:cNvCxnSpPr>
            <a:cxnSpLocks/>
          </p:cNvCxnSpPr>
          <p:nvPr/>
        </p:nvCxnSpPr>
        <p:spPr>
          <a:xfrm flipH="1" flipV="1">
            <a:off x="8156604" y="2747125"/>
            <a:ext cx="0" cy="1786400"/>
          </a:xfrm>
          <a:prstGeom prst="straightConnector1">
            <a:avLst/>
          </a:prstGeom>
          <a:ln>
            <a:solidFill>
              <a:schemeClr val="bg1">
                <a:lumMod val="50000"/>
              </a:schemeClr>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64" name="Right Arrow 63">
            <a:extLst>
              <a:ext uri="{FF2B5EF4-FFF2-40B4-BE49-F238E27FC236}">
                <a16:creationId xmlns:a16="http://schemas.microsoft.com/office/drawing/2014/main" id="{A78BD404-FB1D-B697-F783-A587E9A1D488}"/>
              </a:ext>
            </a:extLst>
          </p:cNvPr>
          <p:cNvSpPr/>
          <p:nvPr/>
        </p:nvSpPr>
        <p:spPr>
          <a:xfrm>
            <a:off x="5668431" y="3743909"/>
            <a:ext cx="654690" cy="187370"/>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76" name="Rounded Rectangle 75">
            <a:extLst>
              <a:ext uri="{FF2B5EF4-FFF2-40B4-BE49-F238E27FC236}">
                <a16:creationId xmlns:a16="http://schemas.microsoft.com/office/drawing/2014/main" id="{58B4296B-9489-627E-1F35-6DDB8C767439}"/>
              </a:ext>
            </a:extLst>
          </p:cNvPr>
          <p:cNvSpPr/>
          <p:nvPr/>
        </p:nvSpPr>
        <p:spPr bwMode="auto">
          <a:xfrm>
            <a:off x="5652182" y="3173710"/>
            <a:ext cx="278441" cy="121668"/>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0</a:t>
            </a:r>
          </a:p>
        </p:txBody>
      </p:sp>
      <p:cxnSp>
        <p:nvCxnSpPr>
          <p:cNvPr id="114" name="Straight Arrow Connector 113">
            <a:extLst>
              <a:ext uri="{FF2B5EF4-FFF2-40B4-BE49-F238E27FC236}">
                <a16:creationId xmlns:a16="http://schemas.microsoft.com/office/drawing/2014/main" id="{6B5E633D-9F57-273C-B2DA-44AF47482913}"/>
              </a:ext>
            </a:extLst>
          </p:cNvPr>
          <p:cNvCxnSpPr>
            <a:cxnSpLocks/>
          </p:cNvCxnSpPr>
          <p:nvPr/>
        </p:nvCxnSpPr>
        <p:spPr>
          <a:xfrm flipV="1">
            <a:off x="7690818" y="3232096"/>
            <a:ext cx="8073" cy="1297383"/>
          </a:xfrm>
          <a:prstGeom prst="straightConnector1">
            <a:avLst/>
          </a:prstGeom>
          <a:ln>
            <a:solidFill>
              <a:srgbClr val="FF000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E35CC134-ACA1-FF13-A383-EE96B0AD0236}"/>
              </a:ext>
            </a:extLst>
          </p:cNvPr>
          <p:cNvCxnSpPr>
            <a:cxnSpLocks/>
          </p:cNvCxnSpPr>
          <p:nvPr/>
        </p:nvCxnSpPr>
        <p:spPr>
          <a:xfrm flipV="1">
            <a:off x="7848600" y="3225109"/>
            <a:ext cx="0" cy="1333327"/>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37" name="Straight Arrow Connector 136">
            <a:extLst>
              <a:ext uri="{FF2B5EF4-FFF2-40B4-BE49-F238E27FC236}">
                <a16:creationId xmlns:a16="http://schemas.microsoft.com/office/drawing/2014/main" id="{6817DB04-E298-7DFD-32B8-4A8ED401EEE3}"/>
              </a:ext>
            </a:extLst>
          </p:cNvPr>
          <p:cNvCxnSpPr>
            <a:cxnSpLocks/>
          </p:cNvCxnSpPr>
          <p:nvPr/>
        </p:nvCxnSpPr>
        <p:spPr>
          <a:xfrm>
            <a:off x="8330101" y="3210153"/>
            <a:ext cx="0" cy="1325880"/>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44" name="Straight Arrow Connector 143">
            <a:extLst>
              <a:ext uri="{FF2B5EF4-FFF2-40B4-BE49-F238E27FC236}">
                <a16:creationId xmlns:a16="http://schemas.microsoft.com/office/drawing/2014/main" id="{B0D747AE-1C9D-7ABA-4784-7472F6B8DD38}"/>
              </a:ext>
            </a:extLst>
          </p:cNvPr>
          <p:cNvCxnSpPr>
            <a:cxnSpLocks/>
          </p:cNvCxnSpPr>
          <p:nvPr/>
        </p:nvCxnSpPr>
        <p:spPr>
          <a:xfrm flipV="1">
            <a:off x="8212243" y="3876578"/>
            <a:ext cx="0" cy="669553"/>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169" name="Content Placeholder 2">
            <a:extLst>
              <a:ext uri="{FF2B5EF4-FFF2-40B4-BE49-F238E27FC236}">
                <a16:creationId xmlns:a16="http://schemas.microsoft.com/office/drawing/2014/main" id="{03DEC0C8-2B17-0057-73D8-D019172B2985}"/>
              </a:ext>
            </a:extLst>
          </p:cNvPr>
          <p:cNvSpPr txBox="1">
            <a:spLocks/>
          </p:cNvSpPr>
          <p:nvPr/>
        </p:nvSpPr>
        <p:spPr bwMode="auto">
          <a:xfrm>
            <a:off x="-384827" y="1524000"/>
            <a:ext cx="4776081" cy="461665"/>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lvl="1"/>
            <a:r>
              <a:rPr lang="en-US" sz="1400" kern="0" dirty="0"/>
              <a:t>Nonce reuse fragility: Example (4)</a:t>
            </a:r>
          </a:p>
          <a:p>
            <a:pPr lvl="2"/>
            <a:r>
              <a:rPr lang="en-US" sz="1200" kern="0" dirty="0"/>
              <a:t>“Ping-pong roam race condition”</a:t>
            </a:r>
          </a:p>
          <a:p>
            <a:pPr lvl="2"/>
            <a:r>
              <a:rPr lang="en-US" sz="1200" kern="0" dirty="0"/>
              <a:t>Non-AP MLD roams from AP MLD2 to AP MLD1</a:t>
            </a:r>
          </a:p>
          <a:p>
            <a:pPr lvl="2"/>
            <a:r>
              <a:rPr lang="en-US" kern="0" dirty="0"/>
              <a:t>Some time later, non-AP MLD </a:t>
            </a:r>
            <a:r>
              <a:rPr lang="en-US" sz="1200" kern="0" dirty="0"/>
              <a:t>initiates roam to AP </a:t>
            </a:r>
            <a:r>
              <a:rPr lang="en-US" kern="0" dirty="0"/>
              <a:t>MLD2 </a:t>
            </a:r>
            <a:r>
              <a:rPr lang="en-US" sz="1200" kern="0" dirty="0"/>
              <a:t>by signaling to Serving AP MLD (AP MLD1)</a:t>
            </a:r>
          </a:p>
          <a:p>
            <a:pPr lvl="2"/>
            <a:r>
              <a:rPr lang="en-US" kern="0" dirty="0"/>
              <a:t>Before Serving AP MLD1 has processed the request, the non-AP MLD changes its mind due to RSSI change and sends request to the Serving AP MLD to return back to AP MLD1</a:t>
            </a:r>
          </a:p>
          <a:p>
            <a:pPr lvl="2"/>
            <a:r>
              <a:rPr lang="en-US" kern="0" dirty="0"/>
              <a:t>The first request causes AP MLD1 to send CX to AP MLD2, while the second request causes AP MLD2 to request CX from AP MLD1. These two messages are received by AP MLD2 about the same time. AP MLD2 sends CX back to AP MLD1 containing the same PN as when the prior roam happened (i.e. without having yet updated its internal PN based on the incoming CX).</a:t>
            </a:r>
          </a:p>
          <a:p>
            <a:pPr lvl="2"/>
            <a:r>
              <a:rPr lang="en-US" kern="0" dirty="0"/>
              <a:t>AP MLD1 receives the CX, sends success response back to non-AP MLD, and updates its PN based on the CX.</a:t>
            </a:r>
          </a:p>
          <a:p>
            <a:pPr lvl="2"/>
            <a:r>
              <a:rPr lang="en-US" kern="0" dirty="0"/>
              <a:t>When AP MLD1 continues sending packets to non-AP MLD, it reuses nonce values that it used when the non-AP MLD first roamed to it.</a:t>
            </a:r>
          </a:p>
          <a:p>
            <a:pPr marL="857250" lvl="2" indent="0">
              <a:buNone/>
            </a:pPr>
            <a:endParaRPr lang="en-US" sz="1200" kern="0" dirty="0"/>
          </a:p>
        </p:txBody>
      </p:sp>
      <p:sp>
        <p:nvSpPr>
          <p:cNvPr id="174" name="TextBox 173">
            <a:extLst>
              <a:ext uri="{FF2B5EF4-FFF2-40B4-BE49-F238E27FC236}">
                <a16:creationId xmlns:a16="http://schemas.microsoft.com/office/drawing/2014/main" id="{C010628F-C072-A40D-373A-22D00CD616A9}"/>
              </a:ext>
            </a:extLst>
          </p:cNvPr>
          <p:cNvSpPr txBox="1"/>
          <p:nvPr/>
        </p:nvSpPr>
        <p:spPr>
          <a:xfrm>
            <a:off x="6003644" y="2098937"/>
            <a:ext cx="1490874" cy="461665"/>
          </a:xfrm>
          <a:prstGeom prst="rect">
            <a:avLst/>
          </a:prstGeom>
          <a:noFill/>
        </p:spPr>
        <p:txBody>
          <a:bodyPr wrap="square" rtlCol="0">
            <a:spAutoFit/>
          </a:bodyPr>
          <a:lstStyle/>
          <a:p>
            <a:pPr algn="ctr"/>
            <a:r>
              <a:rPr lang="en-US" sz="800" dirty="0"/>
              <a:t>TUN{</a:t>
            </a:r>
            <a:r>
              <a:rPr lang="en-US" sz="800" dirty="0" err="1"/>
              <a:t>DelLinkReq</a:t>
            </a:r>
            <a:r>
              <a:rPr lang="en-US" sz="800" dirty="0"/>
              <a:t>(MLD2)}</a:t>
            </a:r>
          </a:p>
          <a:p>
            <a:pPr algn="ctr"/>
            <a:r>
              <a:rPr lang="en-US" sz="800" dirty="0" err="1"/>
              <a:t>CXReq</a:t>
            </a:r>
            <a:endParaRPr lang="en-US" sz="800" dirty="0"/>
          </a:p>
          <a:p>
            <a:pPr algn="ctr"/>
            <a:r>
              <a:rPr lang="en-US" sz="800" dirty="0" err="1"/>
              <a:t>RoamID</a:t>
            </a:r>
            <a:r>
              <a:rPr lang="en-US" sz="800" dirty="0"/>
              <a:t>=2</a:t>
            </a:r>
          </a:p>
        </p:txBody>
      </p:sp>
      <p:sp>
        <p:nvSpPr>
          <p:cNvPr id="176" name="TextBox 175">
            <a:extLst>
              <a:ext uri="{FF2B5EF4-FFF2-40B4-BE49-F238E27FC236}">
                <a16:creationId xmlns:a16="http://schemas.microsoft.com/office/drawing/2014/main" id="{F1EE4641-16EC-4782-7CB3-FE833329B702}"/>
              </a:ext>
            </a:extLst>
          </p:cNvPr>
          <p:cNvSpPr txBox="1"/>
          <p:nvPr/>
        </p:nvSpPr>
        <p:spPr>
          <a:xfrm>
            <a:off x="7305165" y="2097399"/>
            <a:ext cx="1954867" cy="461665"/>
          </a:xfrm>
          <a:prstGeom prst="rect">
            <a:avLst/>
          </a:prstGeom>
          <a:noFill/>
        </p:spPr>
        <p:txBody>
          <a:bodyPr wrap="square" rtlCol="0">
            <a:spAutoFit/>
          </a:bodyPr>
          <a:lstStyle/>
          <a:p>
            <a:pPr algn="ctr"/>
            <a:r>
              <a:rPr lang="en-US" sz="800" dirty="0"/>
              <a:t>TUN{</a:t>
            </a:r>
            <a:r>
              <a:rPr lang="en-US" sz="800" dirty="0" err="1"/>
              <a:t>DelLinkResp</a:t>
            </a:r>
            <a:r>
              <a:rPr lang="en-US" sz="800" dirty="0"/>
              <a:t>(MLD2, SUCCESS)}</a:t>
            </a:r>
          </a:p>
          <a:p>
            <a:pPr algn="ctr"/>
            <a:r>
              <a:rPr lang="en-US" sz="800" dirty="0"/>
              <a:t>CX(PN=50+N)</a:t>
            </a:r>
          </a:p>
          <a:p>
            <a:pPr algn="ctr"/>
            <a:r>
              <a:rPr lang="en-US" sz="800" dirty="0" err="1"/>
              <a:t>RoamID</a:t>
            </a:r>
            <a:r>
              <a:rPr lang="en-US" sz="800" dirty="0"/>
              <a:t>=2</a:t>
            </a:r>
          </a:p>
        </p:txBody>
      </p:sp>
      <p:sp>
        <p:nvSpPr>
          <p:cNvPr id="178" name="TextBox 177">
            <a:extLst>
              <a:ext uri="{FF2B5EF4-FFF2-40B4-BE49-F238E27FC236}">
                <a16:creationId xmlns:a16="http://schemas.microsoft.com/office/drawing/2014/main" id="{EFFE63A3-1C74-8533-1BBC-6C3B41896895}"/>
              </a:ext>
            </a:extLst>
          </p:cNvPr>
          <p:cNvSpPr txBox="1"/>
          <p:nvPr/>
        </p:nvSpPr>
        <p:spPr>
          <a:xfrm>
            <a:off x="7563266" y="5161808"/>
            <a:ext cx="1696766" cy="338554"/>
          </a:xfrm>
          <a:prstGeom prst="rect">
            <a:avLst/>
          </a:prstGeom>
          <a:noFill/>
        </p:spPr>
        <p:txBody>
          <a:bodyPr wrap="square" rtlCol="0">
            <a:spAutoFit/>
          </a:bodyPr>
          <a:lstStyle/>
          <a:p>
            <a:pPr algn="ctr"/>
            <a:r>
              <a:rPr lang="en-US" sz="800" dirty="0" err="1"/>
              <a:t>AddLinkResp</a:t>
            </a:r>
            <a:r>
              <a:rPr lang="en-US" sz="800" dirty="0"/>
              <a:t>(MLD1, SUCCESS)</a:t>
            </a:r>
          </a:p>
          <a:p>
            <a:pPr algn="ctr"/>
            <a:r>
              <a:rPr lang="en-US" sz="800" dirty="0" err="1"/>
              <a:t>DelLinkResp</a:t>
            </a:r>
            <a:r>
              <a:rPr lang="en-US" sz="800" dirty="0"/>
              <a:t>(MLD2, SUCCESS)</a:t>
            </a:r>
          </a:p>
        </p:txBody>
      </p:sp>
      <p:sp>
        <p:nvSpPr>
          <p:cNvPr id="193" name="TextBox 192">
            <a:extLst>
              <a:ext uri="{FF2B5EF4-FFF2-40B4-BE49-F238E27FC236}">
                <a16:creationId xmlns:a16="http://schemas.microsoft.com/office/drawing/2014/main" id="{4AE74A68-B5E6-7211-B8A5-F94A7065F545}"/>
              </a:ext>
            </a:extLst>
          </p:cNvPr>
          <p:cNvSpPr txBox="1"/>
          <p:nvPr/>
        </p:nvSpPr>
        <p:spPr>
          <a:xfrm>
            <a:off x="4654419" y="2106201"/>
            <a:ext cx="1662108" cy="461665"/>
          </a:xfrm>
          <a:prstGeom prst="rect">
            <a:avLst/>
          </a:prstGeom>
          <a:noFill/>
        </p:spPr>
        <p:txBody>
          <a:bodyPr wrap="square" rtlCol="0">
            <a:spAutoFit/>
          </a:bodyPr>
          <a:lstStyle/>
          <a:p>
            <a:pPr algn="ctr"/>
            <a:r>
              <a:rPr lang="en-US" sz="800" dirty="0"/>
              <a:t>TUN{</a:t>
            </a:r>
            <a:r>
              <a:rPr lang="en-US" sz="800" dirty="0" err="1"/>
              <a:t>AddLinkReq</a:t>
            </a:r>
            <a:r>
              <a:rPr lang="en-US" sz="800" dirty="0"/>
              <a:t>(MLD2)}</a:t>
            </a:r>
          </a:p>
          <a:p>
            <a:pPr algn="ctr"/>
            <a:r>
              <a:rPr lang="en-US" sz="800" dirty="0"/>
              <a:t>CX(PN=100+2N)</a:t>
            </a:r>
          </a:p>
          <a:p>
            <a:pPr algn="ctr"/>
            <a:r>
              <a:rPr lang="en-US" sz="800" dirty="0" err="1"/>
              <a:t>RoamID</a:t>
            </a:r>
            <a:r>
              <a:rPr lang="en-US" sz="800" dirty="0"/>
              <a:t>=1</a:t>
            </a:r>
          </a:p>
        </p:txBody>
      </p:sp>
      <p:cxnSp>
        <p:nvCxnSpPr>
          <p:cNvPr id="194" name="Straight Arrow Connector 193">
            <a:extLst>
              <a:ext uri="{FF2B5EF4-FFF2-40B4-BE49-F238E27FC236}">
                <a16:creationId xmlns:a16="http://schemas.microsoft.com/office/drawing/2014/main" id="{5A934A7A-4D52-A137-3A5E-BCC9F2AA3B5F}"/>
              </a:ext>
            </a:extLst>
          </p:cNvPr>
          <p:cNvCxnSpPr>
            <a:cxnSpLocks/>
            <a:stCxn id="32" idx="0"/>
          </p:cNvCxnSpPr>
          <p:nvPr/>
        </p:nvCxnSpPr>
        <p:spPr bwMode="auto">
          <a:xfrm flipV="1">
            <a:off x="7107886" y="4622749"/>
            <a:ext cx="307947" cy="542238"/>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00" name="Straight Arrow Connector 199">
            <a:extLst>
              <a:ext uri="{FF2B5EF4-FFF2-40B4-BE49-F238E27FC236}">
                <a16:creationId xmlns:a16="http://schemas.microsoft.com/office/drawing/2014/main" id="{AC2A5B21-25FC-C3E0-CEC8-1D4C7FFDD7C4}"/>
              </a:ext>
            </a:extLst>
          </p:cNvPr>
          <p:cNvCxnSpPr>
            <a:cxnSpLocks/>
            <a:stCxn id="176" idx="2"/>
          </p:cNvCxnSpPr>
          <p:nvPr/>
        </p:nvCxnSpPr>
        <p:spPr bwMode="auto">
          <a:xfrm flipH="1">
            <a:off x="8089925" y="2559064"/>
            <a:ext cx="192674" cy="619618"/>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06" name="Straight Arrow Connector 205">
            <a:extLst>
              <a:ext uri="{FF2B5EF4-FFF2-40B4-BE49-F238E27FC236}">
                <a16:creationId xmlns:a16="http://schemas.microsoft.com/office/drawing/2014/main" id="{81FDB35C-91CC-28C7-CA17-D7FE722AAB0E}"/>
              </a:ext>
            </a:extLst>
          </p:cNvPr>
          <p:cNvCxnSpPr>
            <a:cxnSpLocks/>
            <a:stCxn id="174" idx="2"/>
          </p:cNvCxnSpPr>
          <p:nvPr/>
        </p:nvCxnSpPr>
        <p:spPr bwMode="auto">
          <a:xfrm>
            <a:off x="6749081" y="2560602"/>
            <a:ext cx="1031129" cy="61717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209" name="Straight Arrow Connector 208">
            <a:extLst>
              <a:ext uri="{FF2B5EF4-FFF2-40B4-BE49-F238E27FC236}">
                <a16:creationId xmlns:a16="http://schemas.microsoft.com/office/drawing/2014/main" id="{58A19C22-D7AC-FF56-F38A-816CDD5F3E68}"/>
              </a:ext>
            </a:extLst>
          </p:cNvPr>
          <p:cNvCxnSpPr>
            <a:cxnSpLocks/>
            <a:stCxn id="193" idx="2"/>
          </p:cNvCxnSpPr>
          <p:nvPr/>
        </p:nvCxnSpPr>
        <p:spPr bwMode="auto">
          <a:xfrm>
            <a:off x="5485473" y="2567866"/>
            <a:ext cx="2114853" cy="634439"/>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7" name="Straight Arrow Connector 16">
            <a:extLst>
              <a:ext uri="{FF2B5EF4-FFF2-40B4-BE49-F238E27FC236}">
                <a16:creationId xmlns:a16="http://schemas.microsoft.com/office/drawing/2014/main" id="{FC9F391C-1546-EACB-6592-C0AE8734A5B7}"/>
              </a:ext>
            </a:extLst>
          </p:cNvPr>
          <p:cNvCxnSpPr>
            <a:cxnSpLocks/>
          </p:cNvCxnSpPr>
          <p:nvPr/>
        </p:nvCxnSpPr>
        <p:spPr>
          <a:xfrm>
            <a:off x="8031862" y="3232096"/>
            <a:ext cx="0" cy="1319355"/>
          </a:xfrm>
          <a:prstGeom prst="straightConnector1">
            <a:avLst/>
          </a:prstGeom>
          <a:ln>
            <a:solidFill>
              <a:srgbClr val="FF000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A43361F1-5ECB-9C28-B56A-5AFE21953ABC}"/>
              </a:ext>
            </a:extLst>
          </p:cNvPr>
          <p:cNvSpPr txBox="1"/>
          <p:nvPr/>
        </p:nvSpPr>
        <p:spPr>
          <a:xfrm>
            <a:off x="5562600" y="5159120"/>
            <a:ext cx="1111238" cy="338554"/>
          </a:xfrm>
          <a:prstGeom prst="rect">
            <a:avLst/>
          </a:prstGeom>
          <a:noFill/>
        </p:spPr>
        <p:txBody>
          <a:bodyPr wrap="square" rtlCol="0">
            <a:spAutoFit/>
          </a:bodyPr>
          <a:lstStyle/>
          <a:p>
            <a:pPr algn="r"/>
            <a:r>
              <a:rPr lang="en-US" sz="800" dirty="0" err="1"/>
              <a:t>AddLinkReq</a:t>
            </a:r>
            <a:r>
              <a:rPr lang="en-US" sz="800" dirty="0"/>
              <a:t>(MLD2)</a:t>
            </a:r>
          </a:p>
          <a:p>
            <a:pPr algn="r"/>
            <a:r>
              <a:rPr lang="en-US" sz="800" dirty="0" err="1"/>
              <a:t>DelLinkReq</a:t>
            </a:r>
            <a:r>
              <a:rPr lang="en-US" sz="800" dirty="0"/>
              <a:t>(MLD1)</a:t>
            </a:r>
          </a:p>
        </p:txBody>
      </p:sp>
      <p:cxnSp>
        <p:nvCxnSpPr>
          <p:cNvPr id="23" name="Straight Arrow Connector 22">
            <a:extLst>
              <a:ext uri="{FF2B5EF4-FFF2-40B4-BE49-F238E27FC236}">
                <a16:creationId xmlns:a16="http://schemas.microsoft.com/office/drawing/2014/main" id="{602939B9-7322-32FE-0C13-A060FD5440FF}"/>
              </a:ext>
            </a:extLst>
          </p:cNvPr>
          <p:cNvCxnSpPr>
            <a:cxnSpLocks/>
            <a:stCxn id="22" idx="0"/>
          </p:cNvCxnSpPr>
          <p:nvPr/>
        </p:nvCxnSpPr>
        <p:spPr bwMode="auto">
          <a:xfrm flipV="1">
            <a:off x="6118219" y="4651565"/>
            <a:ext cx="887394" cy="507555"/>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32" name="TextBox 31">
            <a:extLst>
              <a:ext uri="{FF2B5EF4-FFF2-40B4-BE49-F238E27FC236}">
                <a16:creationId xmlns:a16="http://schemas.microsoft.com/office/drawing/2014/main" id="{E1F19549-8A8B-5777-725A-ED97AEF6394A}"/>
              </a:ext>
            </a:extLst>
          </p:cNvPr>
          <p:cNvSpPr txBox="1"/>
          <p:nvPr/>
        </p:nvSpPr>
        <p:spPr>
          <a:xfrm>
            <a:off x="6553200" y="5164987"/>
            <a:ext cx="1109372" cy="338554"/>
          </a:xfrm>
          <a:prstGeom prst="rect">
            <a:avLst/>
          </a:prstGeom>
          <a:noFill/>
        </p:spPr>
        <p:txBody>
          <a:bodyPr wrap="square" rtlCol="0">
            <a:spAutoFit/>
          </a:bodyPr>
          <a:lstStyle/>
          <a:p>
            <a:pPr algn="r"/>
            <a:r>
              <a:rPr lang="en-US" sz="800" dirty="0" err="1"/>
              <a:t>AddLinkReq</a:t>
            </a:r>
            <a:r>
              <a:rPr lang="en-US" sz="800" dirty="0"/>
              <a:t>(MLD1)</a:t>
            </a:r>
          </a:p>
          <a:p>
            <a:pPr algn="r"/>
            <a:r>
              <a:rPr lang="en-US" sz="800" dirty="0" err="1"/>
              <a:t>DelLinkReq</a:t>
            </a:r>
            <a:r>
              <a:rPr lang="en-US" sz="800" dirty="0"/>
              <a:t>(MLD2)</a:t>
            </a:r>
          </a:p>
        </p:txBody>
      </p:sp>
      <p:sp>
        <p:nvSpPr>
          <p:cNvPr id="33" name="Right Arrow 32">
            <a:extLst>
              <a:ext uri="{FF2B5EF4-FFF2-40B4-BE49-F238E27FC236}">
                <a16:creationId xmlns:a16="http://schemas.microsoft.com/office/drawing/2014/main" id="{7776B850-0A5F-30EB-66B5-A09AE8A440A5}"/>
              </a:ext>
            </a:extLst>
          </p:cNvPr>
          <p:cNvSpPr/>
          <p:nvPr/>
        </p:nvSpPr>
        <p:spPr>
          <a:xfrm>
            <a:off x="6390154" y="4256144"/>
            <a:ext cx="569330" cy="590614"/>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4" name="Rounded Rectangle 33">
            <a:extLst>
              <a:ext uri="{FF2B5EF4-FFF2-40B4-BE49-F238E27FC236}">
                <a16:creationId xmlns:a16="http://schemas.microsoft.com/office/drawing/2014/main" id="{D912B2A3-8B8F-C2EA-8835-A71411FC7447}"/>
              </a:ext>
            </a:extLst>
          </p:cNvPr>
          <p:cNvSpPr/>
          <p:nvPr/>
        </p:nvSpPr>
        <p:spPr bwMode="auto">
          <a:xfrm>
            <a:off x="6340613" y="4467372"/>
            <a:ext cx="278441" cy="155377"/>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50+N</a:t>
            </a:r>
          </a:p>
        </p:txBody>
      </p:sp>
      <p:sp>
        <p:nvSpPr>
          <p:cNvPr id="35" name="Rounded Rectangle 34">
            <a:extLst>
              <a:ext uri="{FF2B5EF4-FFF2-40B4-BE49-F238E27FC236}">
                <a16:creationId xmlns:a16="http://schemas.microsoft.com/office/drawing/2014/main" id="{0ABF36AA-1435-2FCC-D4B1-D900DCA47DCA}"/>
              </a:ext>
            </a:extLst>
          </p:cNvPr>
          <p:cNvSpPr/>
          <p:nvPr/>
        </p:nvSpPr>
        <p:spPr bwMode="auto">
          <a:xfrm>
            <a:off x="6676406" y="4467372"/>
            <a:ext cx="331240" cy="155377"/>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100+N</a:t>
            </a:r>
          </a:p>
        </p:txBody>
      </p:sp>
      <p:cxnSp>
        <p:nvCxnSpPr>
          <p:cNvPr id="40" name="Straight Arrow Connector 39">
            <a:extLst>
              <a:ext uri="{FF2B5EF4-FFF2-40B4-BE49-F238E27FC236}">
                <a16:creationId xmlns:a16="http://schemas.microsoft.com/office/drawing/2014/main" id="{98FF72B3-1979-57AE-ECFE-8E692FE01AA5}"/>
              </a:ext>
            </a:extLst>
          </p:cNvPr>
          <p:cNvCxnSpPr>
            <a:cxnSpLocks/>
          </p:cNvCxnSpPr>
          <p:nvPr/>
        </p:nvCxnSpPr>
        <p:spPr>
          <a:xfrm>
            <a:off x="7415833" y="3892498"/>
            <a:ext cx="0" cy="645073"/>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45" name="Right Arrow 44">
            <a:extLst>
              <a:ext uri="{FF2B5EF4-FFF2-40B4-BE49-F238E27FC236}">
                <a16:creationId xmlns:a16="http://schemas.microsoft.com/office/drawing/2014/main" id="{4CF384FF-8BC3-2071-EA51-2832691B8E15}"/>
              </a:ext>
            </a:extLst>
          </p:cNvPr>
          <p:cNvSpPr/>
          <p:nvPr/>
        </p:nvSpPr>
        <p:spPr>
          <a:xfrm>
            <a:off x="6406085" y="3868840"/>
            <a:ext cx="2280715" cy="187370"/>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8" name="Right Arrow 57">
            <a:extLst>
              <a:ext uri="{FF2B5EF4-FFF2-40B4-BE49-F238E27FC236}">
                <a16:creationId xmlns:a16="http://schemas.microsoft.com/office/drawing/2014/main" id="{E14E9B85-131C-617B-E184-101AD01185F8}"/>
              </a:ext>
            </a:extLst>
          </p:cNvPr>
          <p:cNvSpPr/>
          <p:nvPr/>
        </p:nvSpPr>
        <p:spPr>
          <a:xfrm>
            <a:off x="8239947" y="4226779"/>
            <a:ext cx="410632" cy="590614"/>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9" name="Rounded Rectangle 58">
            <a:extLst>
              <a:ext uri="{FF2B5EF4-FFF2-40B4-BE49-F238E27FC236}">
                <a16:creationId xmlns:a16="http://schemas.microsoft.com/office/drawing/2014/main" id="{C3C2FD4F-AFD8-133B-1D8C-B9517596C7BD}"/>
              </a:ext>
            </a:extLst>
          </p:cNvPr>
          <p:cNvSpPr/>
          <p:nvPr/>
        </p:nvSpPr>
        <p:spPr bwMode="auto">
          <a:xfrm>
            <a:off x="8257207" y="4439804"/>
            <a:ext cx="278441" cy="155377"/>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50+N</a:t>
            </a:r>
          </a:p>
        </p:txBody>
      </p:sp>
      <p:cxnSp>
        <p:nvCxnSpPr>
          <p:cNvPr id="60" name="Straight Arrow Connector 59">
            <a:extLst>
              <a:ext uri="{FF2B5EF4-FFF2-40B4-BE49-F238E27FC236}">
                <a16:creationId xmlns:a16="http://schemas.microsoft.com/office/drawing/2014/main" id="{7AB9CE29-0DC8-D842-C0A5-C8D4CC6BB6AB}"/>
              </a:ext>
            </a:extLst>
          </p:cNvPr>
          <p:cNvCxnSpPr>
            <a:cxnSpLocks/>
          </p:cNvCxnSpPr>
          <p:nvPr/>
        </p:nvCxnSpPr>
        <p:spPr>
          <a:xfrm flipH="1" flipV="1">
            <a:off x="6166770" y="3211551"/>
            <a:ext cx="5430" cy="668428"/>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66" name="Straight Arrow Connector 65">
            <a:extLst>
              <a:ext uri="{FF2B5EF4-FFF2-40B4-BE49-F238E27FC236}">
                <a16:creationId xmlns:a16="http://schemas.microsoft.com/office/drawing/2014/main" id="{64800C6A-BDD2-8BEE-2B9F-F3B4758EA2D2}"/>
              </a:ext>
            </a:extLst>
          </p:cNvPr>
          <p:cNvCxnSpPr>
            <a:cxnSpLocks/>
          </p:cNvCxnSpPr>
          <p:nvPr/>
        </p:nvCxnSpPr>
        <p:spPr>
          <a:xfrm>
            <a:off x="6248400" y="3239340"/>
            <a:ext cx="0" cy="1319355"/>
          </a:xfrm>
          <a:prstGeom prst="straightConnector1">
            <a:avLst/>
          </a:prstGeom>
          <a:ln>
            <a:solidFill>
              <a:srgbClr val="FF000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68" name="Straight Arrow Connector 67">
            <a:extLst>
              <a:ext uri="{FF2B5EF4-FFF2-40B4-BE49-F238E27FC236}">
                <a16:creationId xmlns:a16="http://schemas.microsoft.com/office/drawing/2014/main" id="{2F656295-F633-9308-9404-000C42FF285F}"/>
              </a:ext>
            </a:extLst>
          </p:cNvPr>
          <p:cNvCxnSpPr>
            <a:cxnSpLocks/>
          </p:cNvCxnSpPr>
          <p:nvPr/>
        </p:nvCxnSpPr>
        <p:spPr>
          <a:xfrm>
            <a:off x="6400800" y="3225368"/>
            <a:ext cx="0" cy="667512"/>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83" name="Straight Arrow Connector 82">
            <a:extLst>
              <a:ext uri="{FF2B5EF4-FFF2-40B4-BE49-F238E27FC236}">
                <a16:creationId xmlns:a16="http://schemas.microsoft.com/office/drawing/2014/main" id="{11514F3B-383C-F70F-5CF4-51712F4605A6}"/>
              </a:ext>
            </a:extLst>
          </p:cNvPr>
          <p:cNvCxnSpPr>
            <a:cxnSpLocks/>
          </p:cNvCxnSpPr>
          <p:nvPr/>
        </p:nvCxnSpPr>
        <p:spPr>
          <a:xfrm flipV="1">
            <a:off x="7692119" y="3228425"/>
            <a:ext cx="0" cy="1333327"/>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22" name="Straight Arrow Connector 121">
            <a:extLst>
              <a:ext uri="{FF2B5EF4-FFF2-40B4-BE49-F238E27FC236}">
                <a16:creationId xmlns:a16="http://schemas.microsoft.com/office/drawing/2014/main" id="{73E471CC-79BE-48B8-2CCF-5A09AE668683}"/>
              </a:ext>
            </a:extLst>
          </p:cNvPr>
          <p:cNvCxnSpPr>
            <a:cxnSpLocks/>
          </p:cNvCxnSpPr>
          <p:nvPr/>
        </p:nvCxnSpPr>
        <p:spPr>
          <a:xfrm>
            <a:off x="8037894" y="3232096"/>
            <a:ext cx="0" cy="1333443"/>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98" name="Straight Arrow Connector 97">
            <a:extLst>
              <a:ext uri="{FF2B5EF4-FFF2-40B4-BE49-F238E27FC236}">
                <a16:creationId xmlns:a16="http://schemas.microsoft.com/office/drawing/2014/main" id="{F8370919-01A0-D788-0EEC-C48540D87C7E}"/>
              </a:ext>
            </a:extLst>
          </p:cNvPr>
          <p:cNvCxnSpPr>
            <a:cxnSpLocks/>
          </p:cNvCxnSpPr>
          <p:nvPr/>
        </p:nvCxnSpPr>
        <p:spPr bwMode="auto">
          <a:xfrm flipV="1">
            <a:off x="8229600" y="4639831"/>
            <a:ext cx="0" cy="48136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13" name="Straight Arrow Connector 112">
            <a:extLst>
              <a:ext uri="{FF2B5EF4-FFF2-40B4-BE49-F238E27FC236}">
                <a16:creationId xmlns:a16="http://schemas.microsoft.com/office/drawing/2014/main" id="{C337C8B5-C30B-6C18-94B6-F892C965827E}"/>
              </a:ext>
            </a:extLst>
          </p:cNvPr>
          <p:cNvCxnSpPr>
            <a:cxnSpLocks/>
          </p:cNvCxnSpPr>
          <p:nvPr/>
        </p:nvCxnSpPr>
        <p:spPr>
          <a:xfrm flipV="1">
            <a:off x="6324600" y="3202706"/>
            <a:ext cx="0" cy="1333327"/>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15" name="Straight Arrow Connector 114">
            <a:extLst>
              <a:ext uri="{FF2B5EF4-FFF2-40B4-BE49-F238E27FC236}">
                <a16:creationId xmlns:a16="http://schemas.microsoft.com/office/drawing/2014/main" id="{2CDCFFB7-16FB-9437-2043-E31C5E2279D1}"/>
              </a:ext>
            </a:extLst>
          </p:cNvPr>
          <p:cNvCxnSpPr>
            <a:cxnSpLocks/>
          </p:cNvCxnSpPr>
          <p:nvPr/>
        </p:nvCxnSpPr>
        <p:spPr>
          <a:xfrm flipH="1">
            <a:off x="6246017" y="3321644"/>
            <a:ext cx="4763" cy="1236792"/>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77" name="Rounded Rectangle 76">
            <a:extLst>
              <a:ext uri="{FF2B5EF4-FFF2-40B4-BE49-F238E27FC236}">
                <a16:creationId xmlns:a16="http://schemas.microsoft.com/office/drawing/2014/main" id="{F44081F5-3B4D-ECCA-7FA7-7F059C85FEB1}"/>
              </a:ext>
            </a:extLst>
          </p:cNvPr>
          <p:cNvSpPr/>
          <p:nvPr/>
        </p:nvSpPr>
        <p:spPr bwMode="auto">
          <a:xfrm>
            <a:off x="6019800" y="3162532"/>
            <a:ext cx="278441" cy="155377"/>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50</a:t>
            </a:r>
          </a:p>
        </p:txBody>
      </p:sp>
      <p:sp>
        <p:nvSpPr>
          <p:cNvPr id="2" name="Rectangle 6">
            <a:extLst>
              <a:ext uri="{FF2B5EF4-FFF2-40B4-BE49-F238E27FC236}">
                <a16:creationId xmlns:a16="http://schemas.microsoft.com/office/drawing/2014/main" id="{827A6070-A171-3D06-76F9-57351C684D76}"/>
              </a:ext>
            </a:extLst>
          </p:cNvPr>
          <p:cNvSpPr>
            <a:spLocks noGrp="1" noChangeArrowheads="1"/>
          </p:cNvSpPr>
          <p:nvPr>
            <p:ph type="sldNum" sz="quarter" idx="12"/>
          </p:nvPr>
        </p:nvSpPr>
        <p:spPr>
          <a:xfrm>
            <a:off x="4344988" y="6475413"/>
            <a:ext cx="530225" cy="182562"/>
          </a:xfrm>
          <a:ln/>
        </p:spPr>
        <p:txBody>
          <a:bodyPr/>
          <a:lstStyle>
            <a:lvl1pPr>
              <a:defRPr/>
            </a:lvl1pPr>
          </a:lstStyle>
          <a:p>
            <a:pPr>
              <a:defRPr/>
            </a:pPr>
            <a:r>
              <a:rPr lang="en-US"/>
              <a:t>Slide </a:t>
            </a:r>
            <a:fld id="{C1789BC7-C074-42CC-ADF8-5107DF6BD1C1}" type="slidenum">
              <a:rPr lang="en-US"/>
              <a:pPr>
                <a:defRPr/>
              </a:pPr>
              <a:t>22</a:t>
            </a:fld>
            <a:endParaRPr lang="en-US"/>
          </a:p>
        </p:txBody>
      </p:sp>
    </p:spTree>
    <p:extLst>
      <p:ext uri="{BB962C8B-B14F-4D97-AF65-F5344CB8AC3E}">
        <p14:creationId xmlns:p14="http://schemas.microsoft.com/office/powerpoint/2010/main" val="451134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10" name="Title 1">
            <a:extLst>
              <a:ext uri="{FF2B5EF4-FFF2-40B4-BE49-F238E27FC236}">
                <a16:creationId xmlns:a16="http://schemas.microsoft.com/office/drawing/2014/main" id="{19AC9B86-D220-AC41-4038-64FB4F1BBEB8}"/>
              </a:ext>
            </a:extLst>
          </p:cNvPr>
          <p:cNvSpPr>
            <a:spLocks noGrp="1"/>
          </p:cNvSpPr>
          <p:nvPr>
            <p:ph type="title"/>
          </p:nvPr>
        </p:nvSpPr>
        <p:spPr>
          <a:xfrm>
            <a:off x="-11741" y="464209"/>
            <a:ext cx="9372600" cy="1066800"/>
          </a:xfrm>
        </p:spPr>
        <p:txBody>
          <a:bodyPr/>
          <a:lstStyle/>
          <a:p>
            <a:r>
              <a:rPr lang="en-US" dirty="0"/>
              <a:t>Security considerations</a:t>
            </a:r>
            <a:br>
              <a:rPr lang="en-US" dirty="0"/>
            </a:br>
            <a:r>
              <a:rPr lang="en-US" sz="2400" dirty="0"/>
              <a:t>Concerns with other proposals of sharing PTK across network (9)</a:t>
            </a:r>
            <a:endParaRPr lang="en-US" u="sng" dirty="0"/>
          </a:p>
        </p:txBody>
      </p:sp>
      <p:cxnSp>
        <p:nvCxnSpPr>
          <p:cNvPr id="11" name="Straight Connector 10">
            <a:extLst>
              <a:ext uri="{FF2B5EF4-FFF2-40B4-BE49-F238E27FC236}">
                <a16:creationId xmlns:a16="http://schemas.microsoft.com/office/drawing/2014/main" id="{0CB59CEF-EDF4-95DF-00E8-EB1DED7BC537}"/>
              </a:ext>
            </a:extLst>
          </p:cNvPr>
          <p:cNvCxnSpPr>
            <a:cxnSpLocks/>
          </p:cNvCxnSpPr>
          <p:nvPr/>
        </p:nvCxnSpPr>
        <p:spPr>
          <a:xfrm flipV="1">
            <a:off x="5668430" y="3876578"/>
            <a:ext cx="3048763" cy="7361"/>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DBE8EDDA-270C-E860-F967-D029451E5CD1}"/>
              </a:ext>
            </a:extLst>
          </p:cNvPr>
          <p:cNvCxnSpPr>
            <a:cxnSpLocks/>
          </p:cNvCxnSpPr>
          <p:nvPr/>
        </p:nvCxnSpPr>
        <p:spPr>
          <a:xfrm flipV="1">
            <a:off x="5668430" y="3208980"/>
            <a:ext cx="3048763" cy="182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749D1D0-3B93-7111-E538-0562507A79FC}"/>
              </a:ext>
            </a:extLst>
          </p:cNvPr>
          <p:cNvCxnSpPr>
            <a:cxnSpLocks/>
          </p:cNvCxnSpPr>
          <p:nvPr/>
        </p:nvCxnSpPr>
        <p:spPr>
          <a:xfrm flipV="1">
            <a:off x="5647488" y="4537571"/>
            <a:ext cx="3062881" cy="13880"/>
          </a:xfrm>
          <a:prstGeom prst="line">
            <a:avLst/>
          </a:prstGeom>
        </p:spPr>
        <p:style>
          <a:lnRef idx="2">
            <a:schemeClr val="accent1"/>
          </a:lnRef>
          <a:fillRef idx="0">
            <a:schemeClr val="accent1"/>
          </a:fillRef>
          <a:effectRef idx="1">
            <a:schemeClr val="accent1"/>
          </a:effectRef>
          <a:fontRef idx="minor">
            <a:schemeClr val="tx1"/>
          </a:fontRef>
        </p:style>
      </p:cxnSp>
      <p:sp>
        <p:nvSpPr>
          <p:cNvPr id="24" name="TextBox 7">
            <a:extLst>
              <a:ext uri="{FF2B5EF4-FFF2-40B4-BE49-F238E27FC236}">
                <a16:creationId xmlns:a16="http://schemas.microsoft.com/office/drawing/2014/main" id="{68C5242C-8F9B-2B1B-CA57-DE9760B36E1D}"/>
              </a:ext>
            </a:extLst>
          </p:cNvPr>
          <p:cNvSpPr txBox="1"/>
          <p:nvPr/>
        </p:nvSpPr>
        <p:spPr>
          <a:xfrm>
            <a:off x="4520989" y="3713317"/>
            <a:ext cx="1443735"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dirty="0"/>
              <a:t>non-AP MLD</a:t>
            </a:r>
          </a:p>
        </p:txBody>
      </p:sp>
      <p:sp>
        <p:nvSpPr>
          <p:cNvPr id="25" name="TextBox 8">
            <a:extLst>
              <a:ext uri="{FF2B5EF4-FFF2-40B4-BE49-F238E27FC236}">
                <a16:creationId xmlns:a16="http://schemas.microsoft.com/office/drawing/2014/main" id="{DD49A7E4-0C77-2FD1-BB03-548F2737BDE2}"/>
              </a:ext>
            </a:extLst>
          </p:cNvPr>
          <p:cNvSpPr txBox="1"/>
          <p:nvPr/>
        </p:nvSpPr>
        <p:spPr>
          <a:xfrm>
            <a:off x="4738000" y="3094016"/>
            <a:ext cx="1180437"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kern="1200" dirty="0">
                <a:solidFill>
                  <a:schemeClr val="tx1"/>
                </a:solidFill>
                <a:latin typeface="+mn-lt"/>
                <a:ea typeface="+mn-ea"/>
                <a:cs typeface="+mn-cs"/>
              </a:rPr>
              <a:t>AP MLD2</a:t>
            </a:r>
            <a:endParaRPr lang="en-US" sz="1400" dirty="0"/>
          </a:p>
        </p:txBody>
      </p:sp>
      <p:sp>
        <p:nvSpPr>
          <p:cNvPr id="26" name="TextBox 10">
            <a:extLst>
              <a:ext uri="{FF2B5EF4-FFF2-40B4-BE49-F238E27FC236}">
                <a16:creationId xmlns:a16="http://schemas.microsoft.com/office/drawing/2014/main" id="{73B524DC-139E-909D-9197-64229D0318CE}"/>
              </a:ext>
            </a:extLst>
          </p:cNvPr>
          <p:cNvSpPr txBox="1"/>
          <p:nvPr/>
        </p:nvSpPr>
        <p:spPr>
          <a:xfrm>
            <a:off x="4744910" y="4343788"/>
            <a:ext cx="111123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kern="1200" dirty="0">
                <a:solidFill>
                  <a:schemeClr val="tx1"/>
                </a:solidFill>
                <a:latin typeface="+mn-lt"/>
                <a:ea typeface="+mn-ea"/>
                <a:cs typeface="+mn-cs"/>
              </a:rPr>
              <a:t>AP MLD1</a:t>
            </a:r>
            <a:endParaRPr lang="en-US" sz="1400" dirty="0"/>
          </a:p>
        </p:txBody>
      </p:sp>
      <p:sp>
        <p:nvSpPr>
          <p:cNvPr id="27" name="Right Arrow 26">
            <a:extLst>
              <a:ext uri="{FF2B5EF4-FFF2-40B4-BE49-F238E27FC236}">
                <a16:creationId xmlns:a16="http://schemas.microsoft.com/office/drawing/2014/main" id="{599BCCB1-5716-D202-CB39-257FD544FB68}"/>
              </a:ext>
            </a:extLst>
          </p:cNvPr>
          <p:cNvSpPr/>
          <p:nvPr/>
        </p:nvSpPr>
        <p:spPr>
          <a:xfrm>
            <a:off x="5630078" y="2930071"/>
            <a:ext cx="728232" cy="590614"/>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8" name="TextBox 8">
            <a:extLst>
              <a:ext uri="{FF2B5EF4-FFF2-40B4-BE49-F238E27FC236}">
                <a16:creationId xmlns:a16="http://schemas.microsoft.com/office/drawing/2014/main" id="{B66BE7DA-4C36-A1C0-AD2A-DD251DCA802C}"/>
              </a:ext>
            </a:extLst>
          </p:cNvPr>
          <p:cNvSpPr txBox="1"/>
          <p:nvPr/>
        </p:nvSpPr>
        <p:spPr>
          <a:xfrm>
            <a:off x="4419600" y="2587441"/>
            <a:ext cx="1488949"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400" dirty="0"/>
              <a:t>Switch (on DS)</a:t>
            </a:r>
          </a:p>
        </p:txBody>
      </p:sp>
      <p:sp>
        <p:nvSpPr>
          <p:cNvPr id="64" name="Right Arrow 63">
            <a:extLst>
              <a:ext uri="{FF2B5EF4-FFF2-40B4-BE49-F238E27FC236}">
                <a16:creationId xmlns:a16="http://schemas.microsoft.com/office/drawing/2014/main" id="{A78BD404-FB1D-B697-F783-A587E9A1D488}"/>
              </a:ext>
            </a:extLst>
          </p:cNvPr>
          <p:cNvSpPr/>
          <p:nvPr/>
        </p:nvSpPr>
        <p:spPr>
          <a:xfrm>
            <a:off x="5668430" y="3743909"/>
            <a:ext cx="1564401" cy="169329"/>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76" name="Rounded Rectangle 75">
            <a:extLst>
              <a:ext uri="{FF2B5EF4-FFF2-40B4-BE49-F238E27FC236}">
                <a16:creationId xmlns:a16="http://schemas.microsoft.com/office/drawing/2014/main" id="{58B4296B-9489-627E-1F35-6DDB8C767439}"/>
              </a:ext>
            </a:extLst>
          </p:cNvPr>
          <p:cNvSpPr/>
          <p:nvPr/>
        </p:nvSpPr>
        <p:spPr bwMode="auto">
          <a:xfrm>
            <a:off x="5652182" y="3173710"/>
            <a:ext cx="278441" cy="121668"/>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L</a:t>
            </a:r>
          </a:p>
        </p:txBody>
      </p:sp>
      <p:sp>
        <p:nvSpPr>
          <p:cNvPr id="169" name="Content Placeholder 2">
            <a:extLst>
              <a:ext uri="{FF2B5EF4-FFF2-40B4-BE49-F238E27FC236}">
                <a16:creationId xmlns:a16="http://schemas.microsoft.com/office/drawing/2014/main" id="{03DEC0C8-2B17-0057-73D8-D019172B2985}"/>
              </a:ext>
            </a:extLst>
          </p:cNvPr>
          <p:cNvSpPr txBox="1">
            <a:spLocks/>
          </p:cNvSpPr>
          <p:nvPr/>
        </p:nvSpPr>
        <p:spPr bwMode="auto">
          <a:xfrm>
            <a:off x="-384827" y="1524000"/>
            <a:ext cx="4776081" cy="461665"/>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lvl="1"/>
            <a:r>
              <a:rPr lang="en-US" sz="1400" kern="0" dirty="0"/>
              <a:t>Nonce reuse fragility: Example (5)</a:t>
            </a:r>
          </a:p>
          <a:p>
            <a:pPr lvl="2"/>
            <a:r>
              <a:rPr lang="en-US" sz="1200" kern="0" dirty="0"/>
              <a:t>“Distributed responsibility for rekeying”</a:t>
            </a:r>
          </a:p>
          <a:p>
            <a:pPr lvl="2"/>
            <a:r>
              <a:rPr lang="en-US" sz="1200" kern="0" dirty="0"/>
              <a:t>Non-AP MLD has been connected to AP MLDs in the network for some significant period of time, and the PN has reached some large value L</a:t>
            </a:r>
            <a:endParaRPr lang="en-US" kern="0" dirty="0"/>
          </a:p>
          <a:p>
            <a:pPr lvl="2"/>
            <a:r>
              <a:rPr lang="en-US" sz="1200" kern="0" dirty="0"/>
              <a:t>The AP MLDs in the network are configured with a </a:t>
            </a:r>
            <a:r>
              <a:rPr lang="en-US" kern="0" dirty="0"/>
              <a:t>consistent threshold for PN exhaustion warning (dot11PNWarningThreshold), which triggers them to initiate a PTK rekey</a:t>
            </a:r>
          </a:p>
          <a:p>
            <a:pPr lvl="2"/>
            <a:r>
              <a:rPr lang="en-US" sz="1200" kern="0" dirty="0"/>
              <a:t>Non-AP MLD initiates roam</a:t>
            </a:r>
            <a:r>
              <a:rPr lang="en-US" kern="0" dirty="0"/>
              <a:t> from AP MLD1 to AP MLD2 just before the warning threshold PN value is reached</a:t>
            </a:r>
          </a:p>
          <a:p>
            <a:pPr lvl="2"/>
            <a:r>
              <a:rPr lang="en-US" kern="0" dirty="0"/>
              <a:t>The PN value exactly equal to the warning threshold is used by AP MLD1 to deliver already-buffered packets. Since AP MLD1 has already sent CX to AP MLD2, it assumes AP MLD2 will handle rekeying.</a:t>
            </a:r>
          </a:p>
          <a:p>
            <a:pPr lvl="2"/>
            <a:r>
              <a:rPr lang="en-US" kern="0" dirty="0"/>
              <a:t>However, the first PN value used by AP MLD2 (incremented by N) is already greater than the threshold and does not trigger AP MLD2 to rekey either</a:t>
            </a:r>
          </a:p>
          <a:p>
            <a:pPr lvl="2"/>
            <a:r>
              <a:rPr lang="en-US" kern="0" dirty="0"/>
              <a:t>As a result, the APs continue to increment the PN until it wraps around, resulting in nonce reuse when non-AP MLD roams back to the same AP MLD it used on first connection</a:t>
            </a:r>
          </a:p>
          <a:p>
            <a:pPr marL="857250" lvl="2" indent="0">
              <a:buNone/>
            </a:pPr>
            <a:endParaRPr lang="en-US" sz="1200" kern="0" dirty="0"/>
          </a:p>
        </p:txBody>
      </p:sp>
      <p:cxnSp>
        <p:nvCxnSpPr>
          <p:cNvPr id="194" name="Straight Arrow Connector 193">
            <a:extLst>
              <a:ext uri="{FF2B5EF4-FFF2-40B4-BE49-F238E27FC236}">
                <a16:creationId xmlns:a16="http://schemas.microsoft.com/office/drawing/2014/main" id="{5A934A7A-4D52-A137-3A5E-BCC9F2AA3B5F}"/>
              </a:ext>
            </a:extLst>
          </p:cNvPr>
          <p:cNvCxnSpPr>
            <a:cxnSpLocks/>
            <a:stCxn id="19" idx="0"/>
          </p:cNvCxnSpPr>
          <p:nvPr/>
        </p:nvCxnSpPr>
        <p:spPr bwMode="auto">
          <a:xfrm flipV="1">
            <a:off x="5630078" y="4622749"/>
            <a:ext cx="1033033" cy="26464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22" name="TextBox 21">
            <a:extLst>
              <a:ext uri="{FF2B5EF4-FFF2-40B4-BE49-F238E27FC236}">
                <a16:creationId xmlns:a16="http://schemas.microsoft.com/office/drawing/2014/main" id="{A43361F1-5ECB-9C28-B56A-5AFE21953ABC}"/>
              </a:ext>
            </a:extLst>
          </p:cNvPr>
          <p:cNvSpPr txBox="1"/>
          <p:nvPr/>
        </p:nvSpPr>
        <p:spPr>
          <a:xfrm>
            <a:off x="5464181" y="2315383"/>
            <a:ext cx="1111238" cy="215444"/>
          </a:xfrm>
          <a:prstGeom prst="rect">
            <a:avLst/>
          </a:prstGeom>
          <a:noFill/>
        </p:spPr>
        <p:txBody>
          <a:bodyPr wrap="square" rtlCol="0">
            <a:spAutoFit/>
          </a:bodyPr>
          <a:lstStyle/>
          <a:p>
            <a:pPr algn="r"/>
            <a:r>
              <a:rPr lang="en-US" sz="800" dirty="0" err="1"/>
              <a:t>AddLinkReq</a:t>
            </a:r>
            <a:r>
              <a:rPr lang="en-US" sz="800" dirty="0"/>
              <a:t>(MLD1)</a:t>
            </a:r>
          </a:p>
        </p:txBody>
      </p:sp>
      <p:cxnSp>
        <p:nvCxnSpPr>
          <p:cNvPr id="23" name="Straight Arrow Connector 22">
            <a:extLst>
              <a:ext uri="{FF2B5EF4-FFF2-40B4-BE49-F238E27FC236}">
                <a16:creationId xmlns:a16="http://schemas.microsoft.com/office/drawing/2014/main" id="{602939B9-7322-32FE-0C13-A060FD5440FF}"/>
              </a:ext>
            </a:extLst>
          </p:cNvPr>
          <p:cNvCxnSpPr>
            <a:cxnSpLocks/>
            <a:stCxn id="22" idx="2"/>
          </p:cNvCxnSpPr>
          <p:nvPr/>
        </p:nvCxnSpPr>
        <p:spPr bwMode="auto">
          <a:xfrm>
            <a:off x="6019800" y="2530827"/>
            <a:ext cx="299370" cy="594427"/>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45" name="Right Arrow 44">
            <a:extLst>
              <a:ext uri="{FF2B5EF4-FFF2-40B4-BE49-F238E27FC236}">
                <a16:creationId xmlns:a16="http://schemas.microsoft.com/office/drawing/2014/main" id="{4CF384FF-8BC3-2071-EA51-2832691B8E15}"/>
              </a:ext>
            </a:extLst>
          </p:cNvPr>
          <p:cNvSpPr/>
          <p:nvPr/>
        </p:nvSpPr>
        <p:spPr>
          <a:xfrm>
            <a:off x="7301994" y="3860750"/>
            <a:ext cx="1719998" cy="169329"/>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8" name="Right Arrow 57">
            <a:extLst>
              <a:ext uri="{FF2B5EF4-FFF2-40B4-BE49-F238E27FC236}">
                <a16:creationId xmlns:a16="http://schemas.microsoft.com/office/drawing/2014/main" id="{E14E9B85-131C-617B-E184-101AD01185F8}"/>
              </a:ext>
            </a:extLst>
          </p:cNvPr>
          <p:cNvSpPr/>
          <p:nvPr/>
        </p:nvSpPr>
        <p:spPr>
          <a:xfrm>
            <a:off x="7357690" y="4226779"/>
            <a:ext cx="1691004" cy="590614"/>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9" name="Rounded Rectangle 58">
            <a:extLst>
              <a:ext uri="{FF2B5EF4-FFF2-40B4-BE49-F238E27FC236}">
                <a16:creationId xmlns:a16="http://schemas.microsoft.com/office/drawing/2014/main" id="{C3C2FD4F-AFD8-133B-1D8C-B9517596C7BD}"/>
              </a:ext>
            </a:extLst>
          </p:cNvPr>
          <p:cNvSpPr/>
          <p:nvPr/>
        </p:nvSpPr>
        <p:spPr bwMode="auto">
          <a:xfrm flipH="1">
            <a:off x="7441714" y="4438873"/>
            <a:ext cx="471265" cy="183876"/>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800" dirty="0">
                <a:solidFill>
                  <a:schemeClr val="bg1"/>
                </a:solidFill>
                <a:latin typeface="Arial" panose="020B0604020202020204" pitchFamily="34" charset="0"/>
                <a:cs typeface="Arial" panose="020B0604020202020204" pitchFamily="34" charset="0"/>
              </a:rPr>
              <a:t>L+</a:t>
            </a: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50+N</a:t>
            </a:r>
          </a:p>
        </p:txBody>
      </p:sp>
      <p:cxnSp>
        <p:nvCxnSpPr>
          <p:cNvPr id="60" name="Straight Arrow Connector 59">
            <a:extLst>
              <a:ext uri="{FF2B5EF4-FFF2-40B4-BE49-F238E27FC236}">
                <a16:creationId xmlns:a16="http://schemas.microsoft.com/office/drawing/2014/main" id="{7AB9CE29-0DC8-D842-C0A5-C8D4CC6BB6AB}"/>
              </a:ext>
            </a:extLst>
          </p:cNvPr>
          <p:cNvCxnSpPr>
            <a:cxnSpLocks/>
          </p:cNvCxnSpPr>
          <p:nvPr/>
        </p:nvCxnSpPr>
        <p:spPr>
          <a:xfrm flipH="1" flipV="1">
            <a:off x="6319170" y="3211551"/>
            <a:ext cx="5430" cy="668428"/>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66" name="Straight Arrow Connector 65">
            <a:extLst>
              <a:ext uri="{FF2B5EF4-FFF2-40B4-BE49-F238E27FC236}">
                <a16:creationId xmlns:a16="http://schemas.microsoft.com/office/drawing/2014/main" id="{64800C6A-BDD2-8BEE-2B9F-F3B4758EA2D2}"/>
              </a:ext>
            </a:extLst>
          </p:cNvPr>
          <p:cNvCxnSpPr>
            <a:cxnSpLocks/>
          </p:cNvCxnSpPr>
          <p:nvPr/>
        </p:nvCxnSpPr>
        <p:spPr>
          <a:xfrm>
            <a:off x="6705600" y="3239340"/>
            <a:ext cx="0" cy="1319355"/>
          </a:xfrm>
          <a:prstGeom prst="straightConnector1">
            <a:avLst/>
          </a:prstGeom>
          <a:ln>
            <a:solidFill>
              <a:srgbClr val="FF000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68" name="Straight Arrow Connector 67">
            <a:extLst>
              <a:ext uri="{FF2B5EF4-FFF2-40B4-BE49-F238E27FC236}">
                <a16:creationId xmlns:a16="http://schemas.microsoft.com/office/drawing/2014/main" id="{2F656295-F633-9308-9404-000C42FF285F}"/>
              </a:ext>
            </a:extLst>
          </p:cNvPr>
          <p:cNvCxnSpPr>
            <a:cxnSpLocks/>
          </p:cNvCxnSpPr>
          <p:nvPr/>
        </p:nvCxnSpPr>
        <p:spPr>
          <a:xfrm>
            <a:off x="7315200" y="3225368"/>
            <a:ext cx="0" cy="667512"/>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113" name="Straight Arrow Connector 112">
            <a:extLst>
              <a:ext uri="{FF2B5EF4-FFF2-40B4-BE49-F238E27FC236}">
                <a16:creationId xmlns:a16="http://schemas.microsoft.com/office/drawing/2014/main" id="{C337C8B5-C30B-6C18-94B6-F892C965827E}"/>
              </a:ext>
            </a:extLst>
          </p:cNvPr>
          <p:cNvCxnSpPr>
            <a:cxnSpLocks/>
          </p:cNvCxnSpPr>
          <p:nvPr/>
        </p:nvCxnSpPr>
        <p:spPr>
          <a:xfrm flipV="1">
            <a:off x="7010400" y="3202706"/>
            <a:ext cx="0" cy="1333327"/>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15" name="Straight Arrow Connector 114">
            <a:extLst>
              <a:ext uri="{FF2B5EF4-FFF2-40B4-BE49-F238E27FC236}">
                <a16:creationId xmlns:a16="http://schemas.microsoft.com/office/drawing/2014/main" id="{2CDCFFB7-16FB-9437-2043-E31C5E2279D1}"/>
              </a:ext>
            </a:extLst>
          </p:cNvPr>
          <p:cNvCxnSpPr>
            <a:cxnSpLocks/>
          </p:cNvCxnSpPr>
          <p:nvPr/>
        </p:nvCxnSpPr>
        <p:spPr>
          <a:xfrm flipH="1">
            <a:off x="6700837" y="3321644"/>
            <a:ext cx="4763" cy="1236792"/>
          </a:xfrm>
          <a:prstGeom prst="straightConnector1">
            <a:avLst/>
          </a:prstGeom>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77" name="Rounded Rectangle 76">
            <a:extLst>
              <a:ext uri="{FF2B5EF4-FFF2-40B4-BE49-F238E27FC236}">
                <a16:creationId xmlns:a16="http://schemas.microsoft.com/office/drawing/2014/main" id="{F44081F5-3B4D-ECCA-7FA7-7F059C85FEB1}"/>
              </a:ext>
            </a:extLst>
          </p:cNvPr>
          <p:cNvSpPr/>
          <p:nvPr/>
        </p:nvSpPr>
        <p:spPr bwMode="auto">
          <a:xfrm>
            <a:off x="6019800" y="3162532"/>
            <a:ext cx="278441" cy="155377"/>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L+50</a:t>
            </a:r>
          </a:p>
        </p:txBody>
      </p:sp>
      <p:cxnSp>
        <p:nvCxnSpPr>
          <p:cNvPr id="3" name="Straight Connector 2">
            <a:extLst>
              <a:ext uri="{FF2B5EF4-FFF2-40B4-BE49-F238E27FC236}">
                <a16:creationId xmlns:a16="http://schemas.microsoft.com/office/drawing/2014/main" id="{A7260FEF-2D7B-3DB3-96C3-05D8835DFF14}"/>
              </a:ext>
            </a:extLst>
          </p:cNvPr>
          <p:cNvCxnSpPr>
            <a:cxnSpLocks/>
          </p:cNvCxnSpPr>
          <p:nvPr/>
        </p:nvCxnSpPr>
        <p:spPr>
          <a:xfrm flipV="1">
            <a:off x="5654546" y="2729873"/>
            <a:ext cx="3048763" cy="18288"/>
          </a:xfrm>
          <a:prstGeom prst="line">
            <a:avLst/>
          </a:prstGeom>
          <a:ln>
            <a:solidFill>
              <a:schemeClr val="bg2">
                <a:lumMod val="50000"/>
              </a:schemeClr>
            </a:solidFill>
          </a:ln>
        </p:spPr>
        <p:style>
          <a:lnRef idx="2">
            <a:schemeClr val="accent1"/>
          </a:lnRef>
          <a:fillRef idx="0">
            <a:schemeClr val="accent1"/>
          </a:fillRef>
          <a:effectRef idx="1">
            <a:schemeClr val="accent1"/>
          </a:effectRef>
          <a:fontRef idx="minor">
            <a:schemeClr val="tx1"/>
          </a:fontRef>
        </p:style>
      </p:cxnSp>
      <p:sp>
        <p:nvSpPr>
          <p:cNvPr id="7" name="Right Arrow 6">
            <a:extLst>
              <a:ext uri="{FF2B5EF4-FFF2-40B4-BE49-F238E27FC236}">
                <a16:creationId xmlns:a16="http://schemas.microsoft.com/office/drawing/2014/main" id="{1A6AC3C1-4A41-2D30-1C9A-9621D4F124E6}"/>
              </a:ext>
            </a:extLst>
          </p:cNvPr>
          <p:cNvSpPr/>
          <p:nvPr/>
        </p:nvSpPr>
        <p:spPr>
          <a:xfrm>
            <a:off x="6348640" y="2939237"/>
            <a:ext cx="1859240" cy="590614"/>
          </a:xfrm>
          <a:prstGeom prst="rightArrow">
            <a:avLst/>
          </a:prstGeom>
          <a:pattFill prst="wdUpDiag">
            <a:fgClr>
              <a:schemeClr val="accent1"/>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 name="Rounded Rectangle 7">
            <a:extLst>
              <a:ext uri="{FF2B5EF4-FFF2-40B4-BE49-F238E27FC236}">
                <a16:creationId xmlns:a16="http://schemas.microsoft.com/office/drawing/2014/main" id="{FB9B783A-A7DA-01C7-495D-68E39C6F2F76}"/>
              </a:ext>
            </a:extLst>
          </p:cNvPr>
          <p:cNvSpPr/>
          <p:nvPr/>
        </p:nvSpPr>
        <p:spPr bwMode="auto">
          <a:xfrm>
            <a:off x="7662492" y="3146795"/>
            <a:ext cx="389708" cy="171114"/>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L+150</a:t>
            </a:r>
          </a:p>
        </p:txBody>
      </p:sp>
      <p:sp>
        <p:nvSpPr>
          <p:cNvPr id="9" name="Rounded Rectangle 8">
            <a:extLst>
              <a:ext uri="{FF2B5EF4-FFF2-40B4-BE49-F238E27FC236}">
                <a16:creationId xmlns:a16="http://schemas.microsoft.com/office/drawing/2014/main" id="{BFAEA9C5-8146-9B71-6EFF-2BF318EBA378}"/>
              </a:ext>
            </a:extLst>
          </p:cNvPr>
          <p:cNvSpPr/>
          <p:nvPr/>
        </p:nvSpPr>
        <p:spPr bwMode="auto">
          <a:xfrm>
            <a:off x="7010400" y="3154070"/>
            <a:ext cx="389708" cy="171114"/>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L+90</a:t>
            </a:r>
          </a:p>
        </p:txBody>
      </p:sp>
      <p:cxnSp>
        <p:nvCxnSpPr>
          <p:cNvPr id="14" name="Straight Arrow Connector 13">
            <a:extLst>
              <a:ext uri="{FF2B5EF4-FFF2-40B4-BE49-F238E27FC236}">
                <a16:creationId xmlns:a16="http://schemas.microsoft.com/office/drawing/2014/main" id="{4E50B88B-56DB-2439-F03C-E143AEE590DE}"/>
              </a:ext>
            </a:extLst>
          </p:cNvPr>
          <p:cNvCxnSpPr>
            <a:cxnSpLocks/>
            <a:stCxn id="18" idx="2"/>
            <a:endCxn id="9" idx="0"/>
          </p:cNvCxnSpPr>
          <p:nvPr/>
        </p:nvCxnSpPr>
        <p:spPr bwMode="auto">
          <a:xfrm>
            <a:off x="6933656" y="3010346"/>
            <a:ext cx="271598" cy="143724"/>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18" name="TextBox 17">
            <a:extLst>
              <a:ext uri="{FF2B5EF4-FFF2-40B4-BE49-F238E27FC236}">
                <a16:creationId xmlns:a16="http://schemas.microsoft.com/office/drawing/2014/main" id="{CE5E9FA0-B4B5-D86E-A8D9-8E384B3AD187}"/>
              </a:ext>
            </a:extLst>
          </p:cNvPr>
          <p:cNvSpPr txBox="1"/>
          <p:nvPr/>
        </p:nvSpPr>
        <p:spPr>
          <a:xfrm>
            <a:off x="6172208" y="2794902"/>
            <a:ext cx="1522896" cy="215444"/>
          </a:xfrm>
          <a:prstGeom prst="rect">
            <a:avLst/>
          </a:prstGeom>
          <a:noFill/>
        </p:spPr>
        <p:txBody>
          <a:bodyPr wrap="square" rtlCol="0">
            <a:spAutoFit/>
          </a:bodyPr>
          <a:lstStyle/>
          <a:p>
            <a:pPr algn="r"/>
            <a:r>
              <a:rPr lang="en-US" sz="800" dirty="0"/>
              <a:t>PN=dot11PNWarningThreshold</a:t>
            </a:r>
          </a:p>
        </p:txBody>
      </p:sp>
      <p:sp>
        <p:nvSpPr>
          <p:cNvPr id="19" name="TextBox 18">
            <a:extLst>
              <a:ext uri="{FF2B5EF4-FFF2-40B4-BE49-F238E27FC236}">
                <a16:creationId xmlns:a16="http://schemas.microsoft.com/office/drawing/2014/main" id="{E856A0DE-BEEE-7DC1-4AC4-CD3DC31CA995}"/>
              </a:ext>
            </a:extLst>
          </p:cNvPr>
          <p:cNvSpPr txBox="1"/>
          <p:nvPr/>
        </p:nvSpPr>
        <p:spPr>
          <a:xfrm>
            <a:off x="4799024" y="4887390"/>
            <a:ext cx="1662108" cy="461665"/>
          </a:xfrm>
          <a:prstGeom prst="rect">
            <a:avLst/>
          </a:prstGeom>
          <a:noFill/>
        </p:spPr>
        <p:txBody>
          <a:bodyPr wrap="square" rtlCol="0">
            <a:spAutoFit/>
          </a:bodyPr>
          <a:lstStyle/>
          <a:p>
            <a:pPr algn="ctr"/>
            <a:r>
              <a:rPr lang="en-US" sz="800" dirty="0"/>
              <a:t>TUN{</a:t>
            </a:r>
            <a:r>
              <a:rPr lang="en-US" sz="800" dirty="0" err="1"/>
              <a:t>AddLinkReq</a:t>
            </a:r>
            <a:r>
              <a:rPr lang="en-US" sz="800" dirty="0"/>
              <a:t>(MLD2)}</a:t>
            </a:r>
          </a:p>
          <a:p>
            <a:pPr algn="ctr"/>
            <a:r>
              <a:rPr lang="en-US" sz="800" dirty="0"/>
              <a:t>CX(PN=100+2N)</a:t>
            </a:r>
          </a:p>
          <a:p>
            <a:pPr algn="ctr"/>
            <a:r>
              <a:rPr lang="en-US" sz="800" dirty="0" err="1"/>
              <a:t>RoamID</a:t>
            </a:r>
            <a:r>
              <a:rPr lang="en-US" sz="800" dirty="0"/>
              <a:t>=1</a:t>
            </a:r>
          </a:p>
        </p:txBody>
      </p:sp>
      <p:sp>
        <p:nvSpPr>
          <p:cNvPr id="21" name="TextBox 20">
            <a:extLst>
              <a:ext uri="{FF2B5EF4-FFF2-40B4-BE49-F238E27FC236}">
                <a16:creationId xmlns:a16="http://schemas.microsoft.com/office/drawing/2014/main" id="{727FB31E-88CA-05D4-D6EB-DA14D6E6D6F5}"/>
              </a:ext>
            </a:extLst>
          </p:cNvPr>
          <p:cNvSpPr txBox="1"/>
          <p:nvPr/>
        </p:nvSpPr>
        <p:spPr>
          <a:xfrm>
            <a:off x="7135811" y="2307184"/>
            <a:ext cx="1832778" cy="215444"/>
          </a:xfrm>
          <a:prstGeom prst="rect">
            <a:avLst/>
          </a:prstGeom>
          <a:noFill/>
        </p:spPr>
        <p:txBody>
          <a:bodyPr wrap="square" rtlCol="0">
            <a:spAutoFit/>
          </a:bodyPr>
          <a:lstStyle/>
          <a:p>
            <a:pPr algn="ctr"/>
            <a:r>
              <a:rPr lang="en-US" sz="800" dirty="0" err="1"/>
              <a:t>AddLinkResp</a:t>
            </a:r>
            <a:r>
              <a:rPr lang="en-US" sz="800" dirty="0"/>
              <a:t>(MLD2, SUCCESS)</a:t>
            </a:r>
          </a:p>
        </p:txBody>
      </p:sp>
      <p:sp>
        <p:nvSpPr>
          <p:cNvPr id="28" name="TextBox 27">
            <a:extLst>
              <a:ext uri="{FF2B5EF4-FFF2-40B4-BE49-F238E27FC236}">
                <a16:creationId xmlns:a16="http://schemas.microsoft.com/office/drawing/2014/main" id="{1D50D8CA-7E00-169C-467C-2B6E642DC690}"/>
              </a:ext>
            </a:extLst>
          </p:cNvPr>
          <p:cNvSpPr txBox="1"/>
          <p:nvPr/>
        </p:nvSpPr>
        <p:spPr>
          <a:xfrm>
            <a:off x="6255999" y="4893021"/>
            <a:ext cx="1490874" cy="461665"/>
          </a:xfrm>
          <a:prstGeom prst="rect">
            <a:avLst/>
          </a:prstGeom>
          <a:noFill/>
        </p:spPr>
        <p:txBody>
          <a:bodyPr wrap="square" rtlCol="0">
            <a:spAutoFit/>
          </a:bodyPr>
          <a:lstStyle/>
          <a:p>
            <a:pPr algn="ctr"/>
            <a:r>
              <a:rPr lang="en-US" sz="800" dirty="0"/>
              <a:t>TUN{</a:t>
            </a:r>
            <a:r>
              <a:rPr lang="en-US" sz="800" dirty="0" err="1"/>
              <a:t>AddLinkResp</a:t>
            </a:r>
            <a:r>
              <a:rPr lang="en-US" sz="800" dirty="0"/>
              <a:t>(MLD2, SUCCESS)}</a:t>
            </a:r>
          </a:p>
          <a:p>
            <a:pPr algn="ctr"/>
            <a:r>
              <a:rPr lang="en-US" sz="800" dirty="0" err="1"/>
              <a:t>RoamID</a:t>
            </a:r>
            <a:r>
              <a:rPr lang="en-US" sz="800" dirty="0"/>
              <a:t>=1</a:t>
            </a:r>
          </a:p>
        </p:txBody>
      </p:sp>
      <p:cxnSp>
        <p:nvCxnSpPr>
          <p:cNvPr id="31" name="Straight Arrow Connector 30">
            <a:extLst>
              <a:ext uri="{FF2B5EF4-FFF2-40B4-BE49-F238E27FC236}">
                <a16:creationId xmlns:a16="http://schemas.microsoft.com/office/drawing/2014/main" id="{A6C9F482-DB6B-F067-7BEE-14AF516C6D85}"/>
              </a:ext>
            </a:extLst>
          </p:cNvPr>
          <p:cNvCxnSpPr>
            <a:cxnSpLocks/>
            <a:stCxn id="28" idx="0"/>
          </p:cNvCxnSpPr>
          <p:nvPr/>
        </p:nvCxnSpPr>
        <p:spPr bwMode="auto">
          <a:xfrm flipV="1">
            <a:off x="7001436" y="4627079"/>
            <a:ext cx="8964" cy="26594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41" name="Straight Arrow Connector 40">
            <a:extLst>
              <a:ext uri="{FF2B5EF4-FFF2-40B4-BE49-F238E27FC236}">
                <a16:creationId xmlns:a16="http://schemas.microsoft.com/office/drawing/2014/main" id="{BC3D4D12-305F-FB1C-51B5-24E61FEFB903}"/>
              </a:ext>
            </a:extLst>
          </p:cNvPr>
          <p:cNvCxnSpPr>
            <a:cxnSpLocks/>
          </p:cNvCxnSpPr>
          <p:nvPr/>
        </p:nvCxnSpPr>
        <p:spPr bwMode="auto">
          <a:xfrm flipH="1">
            <a:off x="7397569" y="2537320"/>
            <a:ext cx="538943" cy="886467"/>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46" name="Straight Arrow Connector 45">
            <a:extLst>
              <a:ext uri="{FF2B5EF4-FFF2-40B4-BE49-F238E27FC236}">
                <a16:creationId xmlns:a16="http://schemas.microsoft.com/office/drawing/2014/main" id="{ED8E19BC-259A-715C-1749-58CD3C81C0F5}"/>
              </a:ext>
            </a:extLst>
          </p:cNvPr>
          <p:cNvCxnSpPr>
            <a:cxnSpLocks/>
          </p:cNvCxnSpPr>
          <p:nvPr/>
        </p:nvCxnSpPr>
        <p:spPr bwMode="auto">
          <a:xfrm flipH="1" flipV="1">
            <a:off x="7679921" y="4689257"/>
            <a:ext cx="206269" cy="207858"/>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52" name="TextBox 51">
            <a:extLst>
              <a:ext uri="{FF2B5EF4-FFF2-40B4-BE49-F238E27FC236}">
                <a16:creationId xmlns:a16="http://schemas.microsoft.com/office/drawing/2014/main" id="{95DAB5E7-517F-A9E8-D16C-1E0165B62DCC}"/>
              </a:ext>
            </a:extLst>
          </p:cNvPr>
          <p:cNvSpPr txBox="1"/>
          <p:nvPr/>
        </p:nvSpPr>
        <p:spPr>
          <a:xfrm>
            <a:off x="7611346" y="4893021"/>
            <a:ext cx="1522896" cy="215444"/>
          </a:xfrm>
          <a:prstGeom prst="rect">
            <a:avLst/>
          </a:prstGeom>
          <a:noFill/>
        </p:spPr>
        <p:txBody>
          <a:bodyPr wrap="square" rtlCol="0">
            <a:spAutoFit/>
          </a:bodyPr>
          <a:lstStyle/>
          <a:p>
            <a:pPr algn="r"/>
            <a:r>
              <a:rPr lang="en-US" sz="800" dirty="0"/>
              <a:t>PN&gt;dot11PNWarningThreshold</a:t>
            </a:r>
          </a:p>
        </p:txBody>
      </p:sp>
      <p:sp>
        <p:nvSpPr>
          <p:cNvPr id="53" name="Rounded Rectangle 52">
            <a:extLst>
              <a:ext uri="{FF2B5EF4-FFF2-40B4-BE49-F238E27FC236}">
                <a16:creationId xmlns:a16="http://schemas.microsoft.com/office/drawing/2014/main" id="{68DD8AB8-C3EE-C9E2-DE4B-6917197F72F0}"/>
              </a:ext>
            </a:extLst>
          </p:cNvPr>
          <p:cNvSpPr/>
          <p:nvPr/>
        </p:nvSpPr>
        <p:spPr bwMode="auto">
          <a:xfrm flipH="1">
            <a:off x="8839200" y="4438873"/>
            <a:ext cx="175411" cy="183876"/>
          </a:xfrm>
          <a:prstGeom prst="roundRect">
            <a:avLst/>
          </a:prstGeom>
          <a:solidFill>
            <a:schemeClr val="tx1">
              <a:lumMod val="95000"/>
              <a:lumOff val="5000"/>
            </a:schemeClr>
          </a:solidFill>
          <a:ln w="12700" cap="flat" cmpd="sng" algn="ctr">
            <a:solidFill>
              <a:schemeClr val="tx1"/>
            </a:solidFill>
            <a:prstDash val="solid"/>
            <a:round/>
            <a:headEnd type="none" w="sm" len="sm"/>
            <a:tailEnd type="none" w="sm" len="sm"/>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800" dirty="0">
                <a:solidFill>
                  <a:schemeClr val="bg1"/>
                </a:solidFill>
                <a:latin typeface="Arial" panose="020B0604020202020204" pitchFamily="34" charset="0"/>
                <a:cs typeface="Arial" panose="020B0604020202020204" pitchFamily="34" charset="0"/>
              </a:rPr>
              <a:t>0</a:t>
            </a:r>
            <a:endParaRPr kumimoji="0" lang="en-US" sz="800"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55" name="Straight Connector 54">
            <a:extLst>
              <a:ext uri="{FF2B5EF4-FFF2-40B4-BE49-F238E27FC236}">
                <a16:creationId xmlns:a16="http://schemas.microsoft.com/office/drawing/2014/main" id="{7FF11561-B4C4-4997-57DD-378F9D3EB228}"/>
              </a:ext>
            </a:extLst>
          </p:cNvPr>
          <p:cNvCxnSpPr>
            <a:cxnSpLocks/>
          </p:cNvCxnSpPr>
          <p:nvPr/>
        </p:nvCxnSpPr>
        <p:spPr bwMode="auto">
          <a:xfrm>
            <a:off x="8207880" y="4535437"/>
            <a:ext cx="234471" cy="0"/>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57" name="Straight Arrow Connector 56">
            <a:extLst>
              <a:ext uri="{FF2B5EF4-FFF2-40B4-BE49-F238E27FC236}">
                <a16:creationId xmlns:a16="http://schemas.microsoft.com/office/drawing/2014/main" id="{89FC749F-6922-4AE1-5BE2-54412F9BF12B}"/>
              </a:ext>
            </a:extLst>
          </p:cNvPr>
          <p:cNvCxnSpPr>
            <a:cxnSpLocks/>
          </p:cNvCxnSpPr>
          <p:nvPr/>
        </p:nvCxnSpPr>
        <p:spPr>
          <a:xfrm flipH="1" flipV="1">
            <a:off x="7205254" y="2729873"/>
            <a:ext cx="0" cy="1786400"/>
          </a:xfrm>
          <a:prstGeom prst="straightConnector1">
            <a:avLst/>
          </a:prstGeom>
          <a:ln>
            <a:solidFill>
              <a:schemeClr val="bg1">
                <a:lumMod val="50000"/>
              </a:schemeClr>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2" name="Rectangle 6">
            <a:extLst>
              <a:ext uri="{FF2B5EF4-FFF2-40B4-BE49-F238E27FC236}">
                <a16:creationId xmlns:a16="http://schemas.microsoft.com/office/drawing/2014/main" id="{9337D31B-A2B5-1862-7B98-16F3BF629342}"/>
              </a:ext>
            </a:extLst>
          </p:cNvPr>
          <p:cNvSpPr>
            <a:spLocks noGrp="1" noChangeArrowheads="1"/>
          </p:cNvSpPr>
          <p:nvPr>
            <p:ph type="sldNum" sz="quarter" idx="12"/>
          </p:nvPr>
        </p:nvSpPr>
        <p:spPr>
          <a:xfrm>
            <a:off x="4344988" y="6475413"/>
            <a:ext cx="530225" cy="182562"/>
          </a:xfrm>
          <a:ln/>
        </p:spPr>
        <p:txBody>
          <a:bodyPr/>
          <a:lstStyle>
            <a:lvl1pPr>
              <a:defRPr/>
            </a:lvl1pPr>
          </a:lstStyle>
          <a:p>
            <a:pPr>
              <a:defRPr/>
            </a:pPr>
            <a:r>
              <a:rPr lang="en-US"/>
              <a:t>Slide </a:t>
            </a:r>
            <a:fld id="{C1789BC7-C074-42CC-ADF8-5107DF6BD1C1}" type="slidenum">
              <a:rPr lang="en-US"/>
              <a:pPr>
                <a:defRPr/>
              </a:pPr>
              <a:t>23</a:t>
            </a:fld>
            <a:endParaRPr lang="en-US"/>
          </a:p>
        </p:txBody>
      </p:sp>
    </p:spTree>
    <p:extLst>
      <p:ext uri="{BB962C8B-B14F-4D97-AF65-F5344CB8AC3E}">
        <p14:creationId xmlns:p14="http://schemas.microsoft.com/office/powerpoint/2010/main" val="14271720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10" name="Title 1">
            <a:extLst>
              <a:ext uri="{FF2B5EF4-FFF2-40B4-BE49-F238E27FC236}">
                <a16:creationId xmlns:a16="http://schemas.microsoft.com/office/drawing/2014/main" id="{19AC9B86-D220-AC41-4038-64FB4F1BBEB8}"/>
              </a:ext>
            </a:extLst>
          </p:cNvPr>
          <p:cNvSpPr>
            <a:spLocks noGrp="1"/>
          </p:cNvSpPr>
          <p:nvPr>
            <p:ph type="title"/>
          </p:nvPr>
        </p:nvSpPr>
        <p:spPr>
          <a:xfrm>
            <a:off x="-11741" y="464209"/>
            <a:ext cx="9372600" cy="1066800"/>
          </a:xfrm>
        </p:spPr>
        <p:txBody>
          <a:bodyPr/>
          <a:lstStyle/>
          <a:p>
            <a:r>
              <a:rPr lang="en-US" dirty="0"/>
              <a:t>Security considerations</a:t>
            </a:r>
            <a:br>
              <a:rPr lang="en-US" dirty="0"/>
            </a:br>
            <a:r>
              <a:rPr lang="en-US" sz="2400" dirty="0"/>
              <a:t>Concerns with other proposals of sharing PTK across network (10)</a:t>
            </a:r>
            <a:endParaRPr lang="en-US" u="sng" dirty="0"/>
          </a:p>
        </p:txBody>
      </p:sp>
      <p:sp>
        <p:nvSpPr>
          <p:cNvPr id="169" name="Content Placeholder 2">
            <a:extLst>
              <a:ext uri="{FF2B5EF4-FFF2-40B4-BE49-F238E27FC236}">
                <a16:creationId xmlns:a16="http://schemas.microsoft.com/office/drawing/2014/main" id="{03DEC0C8-2B17-0057-73D8-D019172B2985}"/>
              </a:ext>
            </a:extLst>
          </p:cNvPr>
          <p:cNvSpPr txBox="1">
            <a:spLocks/>
          </p:cNvSpPr>
          <p:nvPr/>
        </p:nvSpPr>
        <p:spPr bwMode="auto">
          <a:xfrm>
            <a:off x="-188912" y="1447800"/>
            <a:ext cx="9067800" cy="3879191"/>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lvl="1"/>
            <a:r>
              <a:rPr lang="en-US" sz="1600" kern="0" dirty="0"/>
              <a:t>(D) Sharing PTKs does not meaningfully simplify implementations</a:t>
            </a:r>
          </a:p>
          <a:p>
            <a:pPr lvl="2"/>
            <a:r>
              <a:rPr lang="en-US" sz="1400" kern="0" dirty="0"/>
              <a:t>STA-side complexity</a:t>
            </a:r>
          </a:p>
          <a:p>
            <a:pPr lvl="3"/>
            <a:r>
              <a:rPr lang="en-US" sz="1200" kern="0" dirty="0"/>
              <a:t>On STA side, the main scenario for consideration is if, after a roam, the non-AP MLD is concurrently connected to both (previously) Serving AP MLD and Target AP MLD, while retrieving buffered DL data from the Serving AP MLD (e.g. per slides 3 and 10). Considering two different STA-side implementation options:</a:t>
            </a:r>
          </a:p>
          <a:p>
            <a:pPr lvl="3"/>
            <a:r>
              <a:rPr lang="en-US" sz="1200" kern="0" dirty="0"/>
              <a:t>(1) STA implementation always processes all buffered DL data from Serving AP MLD before processing any DL data from Target AP MLD</a:t>
            </a:r>
          </a:p>
          <a:p>
            <a:pPr lvl="4"/>
            <a:r>
              <a:rPr lang="en-US" sz="1100" kern="0" dirty="0"/>
              <a:t>e.g. STA stays in PS with Target AP MLD during this period to avoid receiving any DL data from Target AP MLD</a:t>
            </a:r>
          </a:p>
          <a:p>
            <a:pPr lvl="4"/>
            <a:r>
              <a:rPr lang="en-US" sz="1100" kern="0" dirty="0"/>
              <a:t>Note - this implies in-order delivery for DL data over the roam, since data received from Serving AP MLD is assumed to be older than any data received from Target AP MLD; i.e. DL data from Target AP MLD is delayed until all buffered data from Serving AP MLD has been processed</a:t>
            </a:r>
          </a:p>
          <a:p>
            <a:pPr lvl="4"/>
            <a:r>
              <a:rPr lang="en-US" sz="1100" kern="0" dirty="0"/>
              <a:t>In this case, irrespective of whether shared-PTK or unique-PTK is used, STA only needs a single set of reordering buffers and replay counters. In unique-PTK case, STA would (re)set buffers/counters and activate new PTK once it completes processing of buffered DL data from the Serving AP MLD</a:t>
            </a:r>
          </a:p>
          <a:p>
            <a:pPr lvl="4"/>
            <a:r>
              <a:rPr lang="en-US" sz="1100" kern="0" dirty="0"/>
              <a:t>If STA using unique-PTKs wishes to send uplink data (to Target AP MLD) during the period it is retrieving buffered DL data from Serving AP MLD, then for a short period it would have the old PTK installed for DL data, and the new PTK installed for UL data</a:t>
            </a:r>
          </a:p>
          <a:p>
            <a:pPr lvl="3"/>
            <a:r>
              <a:rPr lang="en-US" sz="1200" kern="0" dirty="0"/>
              <a:t>(2) STA implementation is able to process DL data from Target AP MLD before it has completed receiving/processing all buffered DL data from Serving AP MLD</a:t>
            </a:r>
          </a:p>
          <a:p>
            <a:pPr lvl="4"/>
            <a:r>
              <a:rPr lang="en-US" sz="1100" kern="0" dirty="0"/>
              <a:t>Note – this is a requirement for a STA that wishes to support out-of-order delivery of DL data over the roam (where negotiated), in order to minimize latency for packets that are sent from Target AP MLD shortly after the roam</a:t>
            </a:r>
          </a:p>
          <a:p>
            <a:pPr lvl="4"/>
            <a:r>
              <a:rPr lang="en-US" sz="1100" kern="0" dirty="0"/>
              <a:t>In this case, irrespective of whether shared-PTK or unique-PTK is used, STA needs separate sets of reordering buffers and replay counters for each AP MLD</a:t>
            </a:r>
          </a:p>
          <a:p>
            <a:pPr lvl="4"/>
            <a:r>
              <a:rPr lang="en-US" sz="1100" kern="0" dirty="0"/>
              <a:t>STA using unique-PTKs would have the old PTK installed for buffered DL data from Serving AP MLD, and the new PTK installed for new DL data from Target AP MLD and UL data</a:t>
            </a:r>
          </a:p>
        </p:txBody>
      </p:sp>
      <p:sp>
        <p:nvSpPr>
          <p:cNvPr id="2" name="Rectangle 6">
            <a:extLst>
              <a:ext uri="{FF2B5EF4-FFF2-40B4-BE49-F238E27FC236}">
                <a16:creationId xmlns:a16="http://schemas.microsoft.com/office/drawing/2014/main" id="{C7958B92-3E48-A530-7C00-78E218F918DC}"/>
              </a:ext>
            </a:extLst>
          </p:cNvPr>
          <p:cNvSpPr>
            <a:spLocks noGrp="1" noChangeArrowheads="1"/>
          </p:cNvSpPr>
          <p:nvPr>
            <p:ph type="sldNum" sz="quarter" idx="12"/>
          </p:nvPr>
        </p:nvSpPr>
        <p:spPr>
          <a:xfrm>
            <a:off x="4344988" y="6475413"/>
            <a:ext cx="530225" cy="182562"/>
          </a:xfrm>
          <a:ln/>
        </p:spPr>
        <p:txBody>
          <a:bodyPr/>
          <a:lstStyle>
            <a:lvl1pPr>
              <a:defRPr/>
            </a:lvl1pPr>
          </a:lstStyle>
          <a:p>
            <a:pPr>
              <a:defRPr/>
            </a:pPr>
            <a:r>
              <a:rPr lang="en-US"/>
              <a:t>Slide </a:t>
            </a:r>
            <a:fld id="{C1789BC7-C074-42CC-ADF8-5107DF6BD1C1}" type="slidenum">
              <a:rPr lang="en-US"/>
              <a:pPr>
                <a:defRPr/>
              </a:pPr>
              <a:t>24</a:t>
            </a:fld>
            <a:endParaRPr lang="en-US"/>
          </a:p>
        </p:txBody>
      </p:sp>
    </p:spTree>
    <p:extLst>
      <p:ext uri="{BB962C8B-B14F-4D97-AF65-F5344CB8AC3E}">
        <p14:creationId xmlns:p14="http://schemas.microsoft.com/office/powerpoint/2010/main" val="3503477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DB94A-69D1-42EB-B46F-30C0CAA9C053}"/>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4287E865-E5D2-BB98-8D63-BD803A6561B3}"/>
              </a:ext>
            </a:extLst>
          </p:cNvPr>
          <p:cNvSpPr>
            <a:spLocks noGrp="1"/>
          </p:cNvSpPr>
          <p:nvPr>
            <p:ph type="dt" sz="half" idx="10"/>
          </p:nvPr>
        </p:nvSpPr>
        <p:spPr>
          <a:xfrm>
            <a:off x="696913" y="332601"/>
            <a:ext cx="968214" cy="276999"/>
          </a:xfrm>
        </p:spPr>
        <p:txBody>
          <a:bodyPr/>
          <a:lstStyle/>
          <a:p>
            <a:r>
              <a:rPr lang="en-US" dirty="0"/>
              <a:t>May 2024</a:t>
            </a:r>
          </a:p>
        </p:txBody>
      </p:sp>
      <p:sp>
        <p:nvSpPr>
          <p:cNvPr id="5" name="Footer Placeholder 4">
            <a:extLst>
              <a:ext uri="{FF2B5EF4-FFF2-40B4-BE49-F238E27FC236}">
                <a16:creationId xmlns:a16="http://schemas.microsoft.com/office/drawing/2014/main" id="{7381CE00-CF24-AE6A-A76B-AD4BBE270178}"/>
              </a:ext>
            </a:extLst>
          </p:cNvPr>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10" name="Title 1">
            <a:extLst>
              <a:ext uri="{FF2B5EF4-FFF2-40B4-BE49-F238E27FC236}">
                <a16:creationId xmlns:a16="http://schemas.microsoft.com/office/drawing/2014/main" id="{4E877D9F-EA20-8564-AFA1-997C35EE6D50}"/>
              </a:ext>
            </a:extLst>
          </p:cNvPr>
          <p:cNvSpPr>
            <a:spLocks noGrp="1"/>
          </p:cNvSpPr>
          <p:nvPr>
            <p:ph type="title"/>
          </p:nvPr>
        </p:nvSpPr>
        <p:spPr>
          <a:xfrm>
            <a:off x="-11741" y="464209"/>
            <a:ext cx="9372600" cy="1066800"/>
          </a:xfrm>
        </p:spPr>
        <p:txBody>
          <a:bodyPr/>
          <a:lstStyle/>
          <a:p>
            <a:r>
              <a:rPr lang="en-US" dirty="0"/>
              <a:t>Security considerations</a:t>
            </a:r>
            <a:br>
              <a:rPr lang="en-US" dirty="0"/>
            </a:br>
            <a:r>
              <a:rPr lang="en-US" sz="2400" dirty="0"/>
              <a:t>Concerns with other proposals of sharing PTK across network (11)</a:t>
            </a:r>
            <a:endParaRPr lang="en-US" u="sng" dirty="0"/>
          </a:p>
        </p:txBody>
      </p:sp>
      <p:sp>
        <p:nvSpPr>
          <p:cNvPr id="169" name="Content Placeholder 2">
            <a:extLst>
              <a:ext uri="{FF2B5EF4-FFF2-40B4-BE49-F238E27FC236}">
                <a16:creationId xmlns:a16="http://schemas.microsoft.com/office/drawing/2014/main" id="{EAC30528-C595-142E-BA70-3CD21C1EDD09}"/>
              </a:ext>
            </a:extLst>
          </p:cNvPr>
          <p:cNvSpPr txBox="1">
            <a:spLocks/>
          </p:cNvSpPr>
          <p:nvPr/>
        </p:nvSpPr>
        <p:spPr bwMode="auto">
          <a:xfrm>
            <a:off x="-228600" y="1531008"/>
            <a:ext cx="8462027" cy="3879191"/>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lvl="2"/>
            <a:r>
              <a:rPr lang="en-US" sz="1400" kern="0" dirty="0"/>
              <a:t>AP-side complexity</a:t>
            </a:r>
          </a:p>
          <a:p>
            <a:pPr lvl="3"/>
            <a:r>
              <a:rPr lang="en-US" sz="1200" kern="0" dirty="0"/>
              <a:t>AP-side complexity is likely to be increased in a shared PTK design, in order to exchange PTKSA (and PNs, </a:t>
            </a:r>
            <a:r>
              <a:rPr lang="en-US" sz="1200" kern="0" dirty="0" err="1"/>
              <a:t>etc</a:t>
            </a:r>
            <a:r>
              <a:rPr lang="en-US" sz="1200" kern="0" dirty="0"/>
              <a:t>), and harden implementations against potential new security vulnerabilities</a:t>
            </a:r>
          </a:p>
          <a:p>
            <a:pPr lvl="3"/>
            <a:r>
              <a:rPr lang="en-US" sz="1200" kern="0" dirty="0"/>
              <a:t>Note – if unique (non-shared) PTKs are used, various designs for PMK derivation and distribution across AP MLDs in the network can be considered in principle, with various possible security vs network implementation trade-offs</a:t>
            </a:r>
          </a:p>
          <a:p>
            <a:pPr lvl="4"/>
            <a:r>
              <a:rPr lang="en-US" sz="1100" kern="0" dirty="0"/>
              <a:t>e.g. unique PMKs derived from master key (e.g. FT key hierarchy), or unique PMKs derived “horizontally” from previous PMK (e.g. Hash(</a:t>
            </a:r>
            <a:r>
              <a:rPr lang="en-US" sz="1100" kern="0" dirty="0" err="1"/>
              <a:t>Prev_PMK</a:t>
            </a:r>
            <a:r>
              <a:rPr lang="en-US" sz="1100" kern="0" dirty="0"/>
              <a:t> || Addresses || Counter)), or shared P</a:t>
            </a:r>
            <a:r>
              <a:rPr lang="en-US" sz="1100" u="sng" kern="0" dirty="0"/>
              <a:t>M</a:t>
            </a:r>
            <a:r>
              <a:rPr lang="en-US" sz="1100" kern="0" dirty="0"/>
              <a:t>Ks, </a:t>
            </a:r>
            <a:r>
              <a:rPr lang="en-US" sz="1100" kern="0" dirty="0" err="1"/>
              <a:t>etc</a:t>
            </a:r>
            <a:endParaRPr lang="en-US" sz="1100" kern="0" dirty="0"/>
          </a:p>
          <a:p>
            <a:pPr lvl="5"/>
            <a:r>
              <a:rPr lang="en-US" sz="1050" kern="0" dirty="0"/>
              <a:t>note - if some kind of P</a:t>
            </a:r>
            <a:r>
              <a:rPr lang="en-US" sz="1050" u="sng" kern="0" dirty="0"/>
              <a:t>M</a:t>
            </a:r>
            <a:r>
              <a:rPr lang="en-US" sz="1050" kern="0" dirty="0"/>
              <a:t>K sharing is considered, PTK derivation with PFS (exchanging ephemeral public keys instead of nonces) is particularly important</a:t>
            </a:r>
          </a:p>
          <a:p>
            <a:pPr marL="857250" lvl="2" indent="0">
              <a:buNone/>
            </a:pPr>
            <a:endParaRPr lang="en-US" sz="1200" kern="0" dirty="0"/>
          </a:p>
        </p:txBody>
      </p:sp>
      <p:sp>
        <p:nvSpPr>
          <p:cNvPr id="2" name="Rectangle 6">
            <a:extLst>
              <a:ext uri="{FF2B5EF4-FFF2-40B4-BE49-F238E27FC236}">
                <a16:creationId xmlns:a16="http://schemas.microsoft.com/office/drawing/2014/main" id="{EA5E3BCD-5D8C-CB8D-8A7A-7CF13F2EC3A2}"/>
              </a:ext>
            </a:extLst>
          </p:cNvPr>
          <p:cNvSpPr>
            <a:spLocks noGrp="1" noChangeArrowheads="1"/>
          </p:cNvSpPr>
          <p:nvPr>
            <p:ph type="sldNum" sz="quarter" idx="12"/>
          </p:nvPr>
        </p:nvSpPr>
        <p:spPr>
          <a:xfrm>
            <a:off x="4344988" y="6475413"/>
            <a:ext cx="530225" cy="182562"/>
          </a:xfrm>
          <a:ln/>
        </p:spPr>
        <p:txBody>
          <a:bodyPr/>
          <a:lstStyle>
            <a:lvl1pPr>
              <a:defRPr/>
            </a:lvl1pPr>
          </a:lstStyle>
          <a:p>
            <a:pPr>
              <a:defRPr/>
            </a:pPr>
            <a:r>
              <a:rPr lang="en-US"/>
              <a:t>Slide </a:t>
            </a:r>
            <a:fld id="{C1789BC7-C074-42CC-ADF8-5107DF6BD1C1}" type="slidenum">
              <a:rPr lang="en-US"/>
              <a:pPr>
                <a:defRPr/>
              </a:pPr>
              <a:t>25</a:t>
            </a:fld>
            <a:endParaRPr lang="en-US"/>
          </a:p>
        </p:txBody>
      </p:sp>
    </p:spTree>
    <p:extLst>
      <p:ext uri="{BB962C8B-B14F-4D97-AF65-F5344CB8AC3E}">
        <p14:creationId xmlns:p14="http://schemas.microsoft.com/office/powerpoint/2010/main" val="8280868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457200"/>
            <a:ext cx="8991595" cy="1066800"/>
          </a:xfrm>
        </p:spPr>
        <p:txBody>
          <a:bodyPr/>
          <a:lstStyle/>
          <a:p>
            <a:r>
              <a:rPr lang="en-US" dirty="0"/>
              <a:t>Proposed extensions to FT protocol</a:t>
            </a:r>
            <a:br>
              <a:rPr lang="en-US" dirty="0"/>
            </a:br>
            <a:r>
              <a:rPr lang="en-US" sz="2400" dirty="0"/>
              <a:t>Background - baseline FT (11r) protocol</a:t>
            </a:r>
            <a:endParaRPr lang="en-US" u="sng" dirty="0"/>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26</a:t>
            </a:fld>
            <a:endParaRPr lang="en-US"/>
          </a:p>
        </p:txBody>
      </p:sp>
      <p:sp>
        <p:nvSpPr>
          <p:cNvPr id="43" name="Right Arrow 42">
            <a:extLst>
              <a:ext uri="{FF2B5EF4-FFF2-40B4-BE49-F238E27FC236}">
                <a16:creationId xmlns:a16="http://schemas.microsoft.com/office/drawing/2014/main" id="{0F4703DC-1494-B9D2-C94E-E6F236A71B47}"/>
              </a:ext>
            </a:extLst>
          </p:cNvPr>
          <p:cNvSpPr/>
          <p:nvPr/>
        </p:nvSpPr>
        <p:spPr>
          <a:xfrm>
            <a:off x="5029200" y="1740029"/>
            <a:ext cx="3806217" cy="590614"/>
          </a:xfrm>
          <a:prstGeom prst="rightArrow">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4" name="Right Arrow 43">
            <a:extLst>
              <a:ext uri="{FF2B5EF4-FFF2-40B4-BE49-F238E27FC236}">
                <a16:creationId xmlns:a16="http://schemas.microsoft.com/office/drawing/2014/main" id="{3C373559-5B92-31EF-50C2-5F9E7C5DAB80}"/>
              </a:ext>
            </a:extLst>
          </p:cNvPr>
          <p:cNvSpPr/>
          <p:nvPr/>
        </p:nvSpPr>
        <p:spPr>
          <a:xfrm>
            <a:off x="2527736" y="2423506"/>
            <a:ext cx="2577655" cy="590614"/>
          </a:xfrm>
          <a:prstGeom prst="rightArrow">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45" name="Straight Connector 44">
            <a:extLst>
              <a:ext uri="{FF2B5EF4-FFF2-40B4-BE49-F238E27FC236}">
                <a16:creationId xmlns:a16="http://schemas.microsoft.com/office/drawing/2014/main" id="{6D0553EC-4C96-2819-C30D-966A362AF29F}"/>
              </a:ext>
            </a:extLst>
          </p:cNvPr>
          <p:cNvCxnSpPr/>
          <p:nvPr/>
        </p:nvCxnSpPr>
        <p:spPr>
          <a:xfrm>
            <a:off x="1440976" y="2353127"/>
            <a:ext cx="7470648" cy="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F74BA315-CA71-B02A-6F12-9F29B3E05F04}"/>
              </a:ext>
            </a:extLst>
          </p:cNvPr>
          <p:cNvCxnSpPr>
            <a:cxnSpLocks/>
          </p:cNvCxnSpPr>
          <p:nvPr/>
        </p:nvCxnSpPr>
        <p:spPr>
          <a:xfrm flipV="1">
            <a:off x="1440976" y="1674688"/>
            <a:ext cx="7474424" cy="0"/>
          </a:xfrm>
          <a:prstGeom prst="line">
            <a:avLst/>
          </a:prstGeom>
        </p:spPr>
        <p:style>
          <a:lnRef idx="2">
            <a:schemeClr val="accent1"/>
          </a:lnRef>
          <a:fillRef idx="0">
            <a:schemeClr val="accent1"/>
          </a:fillRef>
          <a:effectRef idx="1">
            <a:schemeClr val="accent1"/>
          </a:effectRef>
          <a:fontRef idx="minor">
            <a:schemeClr val="tx1"/>
          </a:fontRef>
        </p:style>
      </p:cxnSp>
      <p:sp>
        <p:nvSpPr>
          <p:cNvPr id="47" name="TextBox 7">
            <a:extLst>
              <a:ext uri="{FF2B5EF4-FFF2-40B4-BE49-F238E27FC236}">
                <a16:creationId xmlns:a16="http://schemas.microsoft.com/office/drawing/2014/main" id="{6B1758D0-F5FA-AB0B-7D70-C2114EA97D63}"/>
              </a:ext>
            </a:extLst>
          </p:cNvPr>
          <p:cNvSpPr txBox="1"/>
          <p:nvPr/>
        </p:nvSpPr>
        <p:spPr>
          <a:xfrm>
            <a:off x="76200" y="2203810"/>
            <a:ext cx="1443735"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dirty="0"/>
              <a:t>non-AP MLD</a:t>
            </a:r>
            <a:endParaRPr lang="en-US" dirty="0"/>
          </a:p>
        </p:txBody>
      </p:sp>
      <p:sp>
        <p:nvSpPr>
          <p:cNvPr id="48" name="TextBox 8">
            <a:extLst>
              <a:ext uri="{FF2B5EF4-FFF2-40B4-BE49-F238E27FC236}">
                <a16:creationId xmlns:a16="http://schemas.microsoft.com/office/drawing/2014/main" id="{F0E6DB95-72F8-C8DE-3C8C-5D6420AB29EE}"/>
              </a:ext>
            </a:extLst>
          </p:cNvPr>
          <p:cNvSpPr txBox="1"/>
          <p:nvPr/>
        </p:nvSpPr>
        <p:spPr>
          <a:xfrm>
            <a:off x="381000" y="1540610"/>
            <a:ext cx="1180437"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kern="1200" dirty="0">
                <a:solidFill>
                  <a:schemeClr val="tx1"/>
                </a:solidFill>
                <a:latin typeface="+mn-lt"/>
                <a:ea typeface="+mn-ea"/>
                <a:cs typeface="+mn-cs"/>
              </a:rPr>
              <a:t>AP MLD2</a:t>
            </a:r>
            <a:endParaRPr lang="en-US" dirty="0"/>
          </a:p>
        </p:txBody>
      </p:sp>
      <p:cxnSp>
        <p:nvCxnSpPr>
          <p:cNvPr id="49" name="Straight Connector 48">
            <a:extLst>
              <a:ext uri="{FF2B5EF4-FFF2-40B4-BE49-F238E27FC236}">
                <a16:creationId xmlns:a16="http://schemas.microsoft.com/office/drawing/2014/main" id="{B977F5C7-2EF9-0AA3-532D-8B5B9247F7DC}"/>
              </a:ext>
            </a:extLst>
          </p:cNvPr>
          <p:cNvCxnSpPr/>
          <p:nvPr/>
        </p:nvCxnSpPr>
        <p:spPr>
          <a:xfrm>
            <a:off x="1440976" y="3037281"/>
            <a:ext cx="7470648" cy="0"/>
          </a:xfrm>
          <a:prstGeom prst="line">
            <a:avLst/>
          </a:prstGeom>
        </p:spPr>
        <p:style>
          <a:lnRef idx="2">
            <a:schemeClr val="accent1"/>
          </a:lnRef>
          <a:fillRef idx="0">
            <a:schemeClr val="accent1"/>
          </a:fillRef>
          <a:effectRef idx="1">
            <a:schemeClr val="accent1"/>
          </a:effectRef>
          <a:fontRef idx="minor">
            <a:schemeClr val="tx1"/>
          </a:fontRef>
        </p:style>
      </p:cxnSp>
      <p:sp>
        <p:nvSpPr>
          <p:cNvPr id="50" name="TextBox 10">
            <a:extLst>
              <a:ext uri="{FF2B5EF4-FFF2-40B4-BE49-F238E27FC236}">
                <a16:creationId xmlns:a16="http://schemas.microsoft.com/office/drawing/2014/main" id="{131FF76C-99FE-E45E-678B-5DCFA60D9739}"/>
              </a:ext>
            </a:extLst>
          </p:cNvPr>
          <p:cNvSpPr txBox="1"/>
          <p:nvPr/>
        </p:nvSpPr>
        <p:spPr>
          <a:xfrm>
            <a:off x="336562" y="2836010"/>
            <a:ext cx="1111238"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kern="1200" dirty="0">
                <a:solidFill>
                  <a:schemeClr val="tx1"/>
                </a:solidFill>
                <a:latin typeface="+mn-lt"/>
                <a:ea typeface="+mn-ea"/>
                <a:cs typeface="+mn-cs"/>
              </a:rPr>
              <a:t>AP MLD1</a:t>
            </a:r>
            <a:endParaRPr lang="en-US" dirty="0"/>
          </a:p>
        </p:txBody>
      </p:sp>
      <p:sp>
        <p:nvSpPr>
          <p:cNvPr id="64" name="TextBox 50">
            <a:extLst>
              <a:ext uri="{FF2B5EF4-FFF2-40B4-BE49-F238E27FC236}">
                <a16:creationId xmlns:a16="http://schemas.microsoft.com/office/drawing/2014/main" id="{E1557CA4-7D9E-1AD3-6CFE-3DCAD70C844D}"/>
              </a:ext>
            </a:extLst>
          </p:cNvPr>
          <p:cNvSpPr txBox="1"/>
          <p:nvPr/>
        </p:nvSpPr>
        <p:spPr>
          <a:xfrm>
            <a:off x="1186731" y="1854232"/>
            <a:ext cx="721359"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2">
                    <a:lumMod val="50000"/>
                  </a:schemeClr>
                </a:solidFill>
              </a:rPr>
              <a:t>s1</a:t>
            </a:r>
          </a:p>
        </p:txBody>
      </p:sp>
      <p:sp>
        <p:nvSpPr>
          <p:cNvPr id="65" name="TextBox 51">
            <a:extLst>
              <a:ext uri="{FF2B5EF4-FFF2-40B4-BE49-F238E27FC236}">
                <a16:creationId xmlns:a16="http://schemas.microsoft.com/office/drawing/2014/main" id="{411F53EC-30B6-3508-A62F-91EA01479268}"/>
              </a:ext>
            </a:extLst>
          </p:cNvPr>
          <p:cNvSpPr txBox="1"/>
          <p:nvPr/>
        </p:nvSpPr>
        <p:spPr>
          <a:xfrm>
            <a:off x="1186305" y="2523729"/>
            <a:ext cx="41426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2">
                    <a:lumMod val="50000"/>
                  </a:schemeClr>
                </a:solidFill>
              </a:rPr>
              <a:t>s1</a:t>
            </a:r>
          </a:p>
        </p:txBody>
      </p:sp>
      <p:sp>
        <p:nvSpPr>
          <p:cNvPr id="68" name="TextBox 54">
            <a:extLst>
              <a:ext uri="{FF2B5EF4-FFF2-40B4-BE49-F238E27FC236}">
                <a16:creationId xmlns:a16="http://schemas.microsoft.com/office/drawing/2014/main" id="{D01217E1-8CCC-700E-00B8-76EADDCA187F}"/>
              </a:ext>
            </a:extLst>
          </p:cNvPr>
          <p:cNvSpPr txBox="1"/>
          <p:nvPr/>
        </p:nvSpPr>
        <p:spPr>
          <a:xfrm>
            <a:off x="2462719" y="2524962"/>
            <a:ext cx="721359"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2">
                    <a:lumMod val="50000"/>
                  </a:schemeClr>
                </a:solidFill>
              </a:rPr>
              <a:t>s4</a:t>
            </a:r>
          </a:p>
        </p:txBody>
      </p:sp>
      <p:sp>
        <p:nvSpPr>
          <p:cNvPr id="71" name="TextBox 57">
            <a:extLst>
              <a:ext uri="{FF2B5EF4-FFF2-40B4-BE49-F238E27FC236}">
                <a16:creationId xmlns:a16="http://schemas.microsoft.com/office/drawing/2014/main" id="{DDDC14E8-9467-5DBB-D2D8-B1E7F1C585AB}"/>
              </a:ext>
            </a:extLst>
          </p:cNvPr>
          <p:cNvSpPr txBox="1"/>
          <p:nvPr/>
        </p:nvSpPr>
        <p:spPr>
          <a:xfrm>
            <a:off x="5029200" y="1870857"/>
            <a:ext cx="793495"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2">
                    <a:lumMod val="50000"/>
                  </a:schemeClr>
                </a:solidFill>
              </a:rPr>
              <a:t>s4</a:t>
            </a:r>
          </a:p>
        </p:txBody>
      </p:sp>
      <p:cxnSp>
        <p:nvCxnSpPr>
          <p:cNvPr id="75" name="Straight Arrow Connector 74">
            <a:extLst>
              <a:ext uri="{FF2B5EF4-FFF2-40B4-BE49-F238E27FC236}">
                <a16:creationId xmlns:a16="http://schemas.microsoft.com/office/drawing/2014/main" id="{8406B06A-8CC8-BCF9-8D1B-DEE7BA1409E7}"/>
              </a:ext>
            </a:extLst>
          </p:cNvPr>
          <p:cNvCxnSpPr>
            <a:cxnSpLocks/>
          </p:cNvCxnSpPr>
          <p:nvPr/>
        </p:nvCxnSpPr>
        <p:spPr>
          <a:xfrm>
            <a:off x="1510804" y="2356248"/>
            <a:ext cx="0" cy="6675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a:extLst>
              <a:ext uri="{FF2B5EF4-FFF2-40B4-BE49-F238E27FC236}">
                <a16:creationId xmlns:a16="http://schemas.microsoft.com/office/drawing/2014/main" id="{7225E03C-228E-75A2-B323-2B45C84C8951}"/>
              </a:ext>
            </a:extLst>
          </p:cNvPr>
          <p:cNvCxnSpPr>
            <a:cxnSpLocks/>
          </p:cNvCxnSpPr>
          <p:nvPr/>
        </p:nvCxnSpPr>
        <p:spPr>
          <a:xfrm flipV="1">
            <a:off x="1596090" y="2351702"/>
            <a:ext cx="0" cy="6675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7" name="Straight Arrow Connector 76">
            <a:extLst>
              <a:ext uri="{FF2B5EF4-FFF2-40B4-BE49-F238E27FC236}">
                <a16:creationId xmlns:a16="http://schemas.microsoft.com/office/drawing/2014/main" id="{AFAC2980-4928-8238-FC26-EAD31F36560A}"/>
              </a:ext>
            </a:extLst>
          </p:cNvPr>
          <p:cNvCxnSpPr>
            <a:cxnSpLocks/>
          </p:cNvCxnSpPr>
          <p:nvPr/>
        </p:nvCxnSpPr>
        <p:spPr>
          <a:xfrm>
            <a:off x="4410514" y="2360488"/>
            <a:ext cx="0" cy="667512"/>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78" name="Straight Arrow Connector 77">
            <a:extLst>
              <a:ext uri="{FF2B5EF4-FFF2-40B4-BE49-F238E27FC236}">
                <a16:creationId xmlns:a16="http://schemas.microsoft.com/office/drawing/2014/main" id="{4B65FF1A-D1DF-3FD0-5529-85F9B10CCC81}"/>
              </a:ext>
            </a:extLst>
          </p:cNvPr>
          <p:cNvCxnSpPr>
            <a:cxnSpLocks/>
          </p:cNvCxnSpPr>
          <p:nvPr/>
        </p:nvCxnSpPr>
        <p:spPr>
          <a:xfrm flipV="1">
            <a:off x="4495800" y="2355942"/>
            <a:ext cx="0" cy="667512"/>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79" name="Straight Arrow Connector 78">
            <a:extLst>
              <a:ext uri="{FF2B5EF4-FFF2-40B4-BE49-F238E27FC236}">
                <a16:creationId xmlns:a16="http://schemas.microsoft.com/office/drawing/2014/main" id="{BF544E5E-D129-0BCD-E7FC-69025A6A17E2}"/>
              </a:ext>
            </a:extLst>
          </p:cNvPr>
          <p:cNvCxnSpPr>
            <a:cxnSpLocks/>
          </p:cNvCxnSpPr>
          <p:nvPr/>
        </p:nvCxnSpPr>
        <p:spPr>
          <a:xfrm>
            <a:off x="5029200" y="1674688"/>
            <a:ext cx="0" cy="667512"/>
          </a:xfrm>
          <a:prstGeom prst="straightConnector1">
            <a:avLst/>
          </a:prstGeom>
          <a:ln>
            <a:solidFill>
              <a:schemeClr val="accent1"/>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80" name="Straight Arrow Connector 79">
            <a:extLst>
              <a:ext uri="{FF2B5EF4-FFF2-40B4-BE49-F238E27FC236}">
                <a16:creationId xmlns:a16="http://schemas.microsoft.com/office/drawing/2014/main" id="{72BE97A5-41F1-980D-2F8B-866E51329579}"/>
              </a:ext>
            </a:extLst>
          </p:cNvPr>
          <p:cNvCxnSpPr>
            <a:cxnSpLocks/>
          </p:cNvCxnSpPr>
          <p:nvPr/>
        </p:nvCxnSpPr>
        <p:spPr>
          <a:xfrm flipV="1">
            <a:off x="4953000" y="1656400"/>
            <a:ext cx="0" cy="667512"/>
          </a:xfrm>
          <a:prstGeom prst="straightConnector1">
            <a:avLst/>
          </a:prstGeom>
          <a:ln>
            <a:solidFill>
              <a:schemeClr val="accent1"/>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83" name="Right Arrow 82">
            <a:extLst>
              <a:ext uri="{FF2B5EF4-FFF2-40B4-BE49-F238E27FC236}">
                <a16:creationId xmlns:a16="http://schemas.microsoft.com/office/drawing/2014/main" id="{2AF4DCCE-BAB3-1AEC-CDBA-517413509E86}"/>
              </a:ext>
            </a:extLst>
          </p:cNvPr>
          <p:cNvSpPr/>
          <p:nvPr/>
        </p:nvSpPr>
        <p:spPr>
          <a:xfrm>
            <a:off x="6122378" y="3088083"/>
            <a:ext cx="342237" cy="313082"/>
          </a:xfrm>
          <a:prstGeom prst="rightArrow">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4" name="Right Arrow 83">
            <a:extLst>
              <a:ext uri="{FF2B5EF4-FFF2-40B4-BE49-F238E27FC236}">
                <a16:creationId xmlns:a16="http://schemas.microsoft.com/office/drawing/2014/main" id="{371B689A-2AE5-6F60-9C5B-C4C371665CF2}"/>
              </a:ext>
            </a:extLst>
          </p:cNvPr>
          <p:cNvSpPr/>
          <p:nvPr/>
        </p:nvSpPr>
        <p:spPr>
          <a:xfrm>
            <a:off x="6122377" y="3352786"/>
            <a:ext cx="342238" cy="313082"/>
          </a:xfrm>
          <a:prstGeom prst="rightArrow">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6" name="TextBox 85">
            <a:extLst>
              <a:ext uri="{FF2B5EF4-FFF2-40B4-BE49-F238E27FC236}">
                <a16:creationId xmlns:a16="http://schemas.microsoft.com/office/drawing/2014/main" id="{51E075BD-BB2D-AEFE-F77C-AFD6F661407C}"/>
              </a:ext>
            </a:extLst>
          </p:cNvPr>
          <p:cNvSpPr txBox="1"/>
          <p:nvPr/>
        </p:nvSpPr>
        <p:spPr>
          <a:xfrm>
            <a:off x="6471004" y="3098969"/>
            <a:ext cx="2663910" cy="276999"/>
          </a:xfrm>
          <a:prstGeom prst="rect">
            <a:avLst/>
          </a:prstGeom>
          <a:noFill/>
        </p:spPr>
        <p:txBody>
          <a:bodyPr wrap="square" rtlCol="0">
            <a:spAutoFit/>
          </a:bodyPr>
          <a:lstStyle/>
          <a:p>
            <a:r>
              <a:rPr lang="en-US" dirty="0"/>
              <a:t>State 4 (s4) data path with AP MLD1</a:t>
            </a:r>
          </a:p>
        </p:txBody>
      </p:sp>
      <p:sp>
        <p:nvSpPr>
          <p:cNvPr id="88" name="TextBox 87">
            <a:extLst>
              <a:ext uri="{FF2B5EF4-FFF2-40B4-BE49-F238E27FC236}">
                <a16:creationId xmlns:a16="http://schemas.microsoft.com/office/drawing/2014/main" id="{1EAA93BD-EDA4-647E-8BA2-53459ADDBAC7}"/>
              </a:ext>
            </a:extLst>
          </p:cNvPr>
          <p:cNvSpPr txBox="1"/>
          <p:nvPr/>
        </p:nvSpPr>
        <p:spPr>
          <a:xfrm>
            <a:off x="6471004" y="3352786"/>
            <a:ext cx="2663910" cy="276999"/>
          </a:xfrm>
          <a:prstGeom prst="rect">
            <a:avLst/>
          </a:prstGeom>
          <a:noFill/>
        </p:spPr>
        <p:txBody>
          <a:bodyPr wrap="square" rtlCol="0">
            <a:spAutoFit/>
          </a:bodyPr>
          <a:lstStyle/>
          <a:p>
            <a:r>
              <a:rPr lang="en-US" dirty="0"/>
              <a:t>State 4 (s4) data path with AP MLD2</a:t>
            </a:r>
          </a:p>
        </p:txBody>
      </p:sp>
      <p:sp>
        <p:nvSpPr>
          <p:cNvPr id="90" name="Content Placeholder 2">
            <a:extLst>
              <a:ext uri="{FF2B5EF4-FFF2-40B4-BE49-F238E27FC236}">
                <a16:creationId xmlns:a16="http://schemas.microsoft.com/office/drawing/2014/main" id="{029DABAC-0416-5343-0F56-191CB84ABDA5}"/>
              </a:ext>
            </a:extLst>
          </p:cNvPr>
          <p:cNvSpPr>
            <a:spLocks noGrp="1"/>
          </p:cNvSpPr>
          <p:nvPr>
            <p:ph idx="1"/>
          </p:nvPr>
        </p:nvSpPr>
        <p:spPr>
          <a:xfrm>
            <a:off x="417613" y="4447908"/>
            <a:ext cx="8534400" cy="1243342"/>
          </a:xfrm>
        </p:spPr>
        <p:txBody>
          <a:bodyPr/>
          <a:lstStyle/>
          <a:p>
            <a:endParaRPr lang="en-US" sz="1800" b="0" dirty="0"/>
          </a:p>
          <a:p>
            <a:endParaRPr lang="en-US" sz="1800" b="0" dirty="0"/>
          </a:p>
        </p:txBody>
      </p:sp>
      <p:cxnSp>
        <p:nvCxnSpPr>
          <p:cNvPr id="3" name="Straight Arrow Connector 2">
            <a:extLst>
              <a:ext uri="{FF2B5EF4-FFF2-40B4-BE49-F238E27FC236}">
                <a16:creationId xmlns:a16="http://schemas.microsoft.com/office/drawing/2014/main" id="{95E84C00-5A8A-144E-AC57-135C16A9355A}"/>
              </a:ext>
            </a:extLst>
          </p:cNvPr>
          <p:cNvCxnSpPr>
            <a:cxnSpLocks/>
          </p:cNvCxnSpPr>
          <p:nvPr/>
        </p:nvCxnSpPr>
        <p:spPr>
          <a:xfrm>
            <a:off x="1676400" y="2375875"/>
            <a:ext cx="0" cy="6675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24C6B871-3D01-347E-0097-570C90C6C8A4}"/>
              </a:ext>
            </a:extLst>
          </p:cNvPr>
          <p:cNvCxnSpPr>
            <a:cxnSpLocks/>
          </p:cNvCxnSpPr>
          <p:nvPr/>
        </p:nvCxnSpPr>
        <p:spPr>
          <a:xfrm flipV="1">
            <a:off x="1752600" y="2371329"/>
            <a:ext cx="0" cy="6675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BC5E44D2-70E3-C151-24EC-13000F3AF34D}"/>
              </a:ext>
            </a:extLst>
          </p:cNvPr>
          <p:cNvCxnSpPr>
            <a:cxnSpLocks/>
          </p:cNvCxnSpPr>
          <p:nvPr/>
        </p:nvCxnSpPr>
        <p:spPr>
          <a:xfrm>
            <a:off x="1981200" y="2375875"/>
            <a:ext cx="0" cy="6675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F39BBC8F-6007-DB4E-9EC1-B6DCA09B9110}"/>
              </a:ext>
            </a:extLst>
          </p:cNvPr>
          <p:cNvCxnSpPr>
            <a:cxnSpLocks/>
          </p:cNvCxnSpPr>
          <p:nvPr/>
        </p:nvCxnSpPr>
        <p:spPr>
          <a:xfrm flipV="1">
            <a:off x="2057400" y="2371329"/>
            <a:ext cx="0" cy="6675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BDB15F46-E21A-95CD-9089-8F9EA265A30C}"/>
              </a:ext>
            </a:extLst>
          </p:cNvPr>
          <p:cNvCxnSpPr>
            <a:cxnSpLocks/>
          </p:cNvCxnSpPr>
          <p:nvPr/>
        </p:nvCxnSpPr>
        <p:spPr>
          <a:xfrm>
            <a:off x="2286000" y="2375875"/>
            <a:ext cx="0" cy="6675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8A8B9542-E2F9-7C35-4F69-BF96E57AF23F}"/>
              </a:ext>
            </a:extLst>
          </p:cNvPr>
          <p:cNvCxnSpPr>
            <a:cxnSpLocks/>
          </p:cNvCxnSpPr>
          <p:nvPr/>
        </p:nvCxnSpPr>
        <p:spPr>
          <a:xfrm flipV="1">
            <a:off x="2362200" y="2371329"/>
            <a:ext cx="0" cy="6675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37641923-3B8E-972A-A641-EA6806659F86}"/>
              </a:ext>
            </a:extLst>
          </p:cNvPr>
          <p:cNvCxnSpPr>
            <a:cxnSpLocks/>
          </p:cNvCxnSpPr>
          <p:nvPr/>
        </p:nvCxnSpPr>
        <p:spPr>
          <a:xfrm>
            <a:off x="2438400" y="2375875"/>
            <a:ext cx="0" cy="6675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4A23CAF3-887A-37A5-8D14-DBF4C07ACD20}"/>
              </a:ext>
            </a:extLst>
          </p:cNvPr>
          <p:cNvCxnSpPr>
            <a:cxnSpLocks/>
          </p:cNvCxnSpPr>
          <p:nvPr/>
        </p:nvCxnSpPr>
        <p:spPr>
          <a:xfrm flipV="1">
            <a:off x="2514600" y="2371329"/>
            <a:ext cx="0" cy="6675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TextBox 51">
            <a:extLst>
              <a:ext uri="{FF2B5EF4-FFF2-40B4-BE49-F238E27FC236}">
                <a16:creationId xmlns:a16="http://schemas.microsoft.com/office/drawing/2014/main" id="{5A68F23B-1D32-CD05-C62D-FA1B0B5EBE2E}"/>
              </a:ext>
            </a:extLst>
          </p:cNvPr>
          <p:cNvSpPr txBox="1"/>
          <p:nvPr/>
        </p:nvSpPr>
        <p:spPr>
          <a:xfrm>
            <a:off x="1690055" y="2535028"/>
            <a:ext cx="41426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2">
                    <a:lumMod val="50000"/>
                  </a:schemeClr>
                </a:solidFill>
              </a:rPr>
              <a:t>s2</a:t>
            </a:r>
          </a:p>
        </p:txBody>
      </p:sp>
      <p:sp>
        <p:nvSpPr>
          <p:cNvPr id="15" name="TextBox 51">
            <a:extLst>
              <a:ext uri="{FF2B5EF4-FFF2-40B4-BE49-F238E27FC236}">
                <a16:creationId xmlns:a16="http://schemas.microsoft.com/office/drawing/2014/main" id="{31882F05-2443-6805-AB59-19100970FDDA}"/>
              </a:ext>
            </a:extLst>
          </p:cNvPr>
          <p:cNvSpPr txBox="1"/>
          <p:nvPr/>
        </p:nvSpPr>
        <p:spPr>
          <a:xfrm>
            <a:off x="1988028" y="2523729"/>
            <a:ext cx="41426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2">
                    <a:lumMod val="50000"/>
                  </a:schemeClr>
                </a:solidFill>
              </a:rPr>
              <a:t>s3</a:t>
            </a:r>
          </a:p>
        </p:txBody>
      </p:sp>
      <p:cxnSp>
        <p:nvCxnSpPr>
          <p:cNvPr id="16" name="Straight Arrow Connector 15">
            <a:extLst>
              <a:ext uri="{FF2B5EF4-FFF2-40B4-BE49-F238E27FC236}">
                <a16:creationId xmlns:a16="http://schemas.microsoft.com/office/drawing/2014/main" id="{0E46B29F-8C2A-9AF6-862A-916014334117}"/>
              </a:ext>
            </a:extLst>
          </p:cNvPr>
          <p:cNvCxnSpPr>
            <a:cxnSpLocks/>
          </p:cNvCxnSpPr>
          <p:nvPr/>
        </p:nvCxnSpPr>
        <p:spPr>
          <a:xfrm>
            <a:off x="4495800" y="1703817"/>
            <a:ext cx="0" cy="667512"/>
          </a:xfrm>
          <a:prstGeom prst="straightConnector1">
            <a:avLst/>
          </a:prstGeom>
          <a:ln>
            <a:solidFill>
              <a:srgbClr val="7030A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68F3731A-AF25-D2C7-85E3-80357E3C201F}"/>
              </a:ext>
            </a:extLst>
          </p:cNvPr>
          <p:cNvCxnSpPr>
            <a:cxnSpLocks/>
          </p:cNvCxnSpPr>
          <p:nvPr/>
        </p:nvCxnSpPr>
        <p:spPr>
          <a:xfrm flipV="1">
            <a:off x="4419600" y="1685529"/>
            <a:ext cx="0" cy="667512"/>
          </a:xfrm>
          <a:prstGeom prst="straightConnector1">
            <a:avLst/>
          </a:prstGeom>
          <a:ln>
            <a:solidFill>
              <a:srgbClr val="7030A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FDF6DBAF-20B2-435A-98AF-672FBEE957EC}"/>
              </a:ext>
            </a:extLst>
          </p:cNvPr>
          <p:cNvCxnSpPr>
            <a:cxnSpLocks/>
          </p:cNvCxnSpPr>
          <p:nvPr/>
        </p:nvCxnSpPr>
        <p:spPr bwMode="auto">
          <a:xfrm flipH="1">
            <a:off x="1440976" y="1411683"/>
            <a:ext cx="6824" cy="1768717"/>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2" name="Straight Connector 21">
            <a:extLst>
              <a:ext uri="{FF2B5EF4-FFF2-40B4-BE49-F238E27FC236}">
                <a16:creationId xmlns:a16="http://schemas.microsoft.com/office/drawing/2014/main" id="{31416414-7D31-7CA9-3C09-DD0CB5750C25}"/>
              </a:ext>
            </a:extLst>
          </p:cNvPr>
          <p:cNvCxnSpPr>
            <a:cxnSpLocks/>
          </p:cNvCxnSpPr>
          <p:nvPr/>
        </p:nvCxnSpPr>
        <p:spPr bwMode="auto">
          <a:xfrm flipH="1">
            <a:off x="4953000" y="1440812"/>
            <a:ext cx="6824" cy="1768717"/>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23" name="TextBox 22">
            <a:extLst>
              <a:ext uri="{FF2B5EF4-FFF2-40B4-BE49-F238E27FC236}">
                <a16:creationId xmlns:a16="http://schemas.microsoft.com/office/drawing/2014/main" id="{100552D3-73A8-14EA-DCE8-F66E8E19A3F7}"/>
              </a:ext>
            </a:extLst>
          </p:cNvPr>
          <p:cNvSpPr txBox="1"/>
          <p:nvPr/>
        </p:nvSpPr>
        <p:spPr>
          <a:xfrm>
            <a:off x="62544" y="3316683"/>
            <a:ext cx="1833095" cy="276999"/>
          </a:xfrm>
          <a:prstGeom prst="rect">
            <a:avLst/>
          </a:prstGeom>
          <a:noFill/>
        </p:spPr>
        <p:txBody>
          <a:bodyPr wrap="square" rtlCol="0">
            <a:spAutoFit/>
          </a:bodyPr>
          <a:lstStyle/>
          <a:p>
            <a:pPr algn="ctr"/>
            <a:r>
              <a:rPr lang="en-US" dirty="0"/>
              <a:t>SAE/EAP/OWE(*) auth</a:t>
            </a:r>
          </a:p>
        </p:txBody>
      </p:sp>
      <p:sp>
        <p:nvSpPr>
          <p:cNvPr id="24" name="TextBox 23">
            <a:extLst>
              <a:ext uri="{FF2B5EF4-FFF2-40B4-BE49-F238E27FC236}">
                <a16:creationId xmlns:a16="http://schemas.microsoft.com/office/drawing/2014/main" id="{57ABD3B8-7CB3-5D3B-ABA9-33CE235A5252}"/>
              </a:ext>
            </a:extLst>
          </p:cNvPr>
          <p:cNvSpPr txBox="1"/>
          <p:nvPr/>
        </p:nvSpPr>
        <p:spPr>
          <a:xfrm>
            <a:off x="1669955" y="3159818"/>
            <a:ext cx="1454245" cy="461665"/>
          </a:xfrm>
          <a:prstGeom prst="rect">
            <a:avLst/>
          </a:prstGeom>
          <a:noFill/>
        </p:spPr>
        <p:txBody>
          <a:bodyPr wrap="square" rtlCol="0">
            <a:spAutoFit/>
          </a:bodyPr>
          <a:lstStyle/>
          <a:p>
            <a:pPr algn="ctr"/>
            <a:r>
              <a:rPr lang="en-US" dirty="0"/>
              <a:t>FT Initial</a:t>
            </a:r>
            <a:br>
              <a:rPr lang="en-US" dirty="0"/>
            </a:br>
            <a:r>
              <a:rPr lang="en-US" dirty="0"/>
              <a:t>MD Assoc</a:t>
            </a:r>
          </a:p>
        </p:txBody>
      </p:sp>
      <p:sp>
        <p:nvSpPr>
          <p:cNvPr id="25" name="TextBox 24">
            <a:extLst>
              <a:ext uri="{FF2B5EF4-FFF2-40B4-BE49-F238E27FC236}">
                <a16:creationId xmlns:a16="http://schemas.microsoft.com/office/drawing/2014/main" id="{48CF8922-200F-E1CB-DB4D-C8DDADFBD5C6}"/>
              </a:ext>
            </a:extLst>
          </p:cNvPr>
          <p:cNvSpPr txBox="1"/>
          <p:nvPr/>
        </p:nvSpPr>
        <p:spPr>
          <a:xfrm>
            <a:off x="2819400" y="3316683"/>
            <a:ext cx="587895" cy="276999"/>
          </a:xfrm>
          <a:prstGeom prst="rect">
            <a:avLst/>
          </a:prstGeom>
          <a:noFill/>
        </p:spPr>
        <p:txBody>
          <a:bodyPr wrap="square" rtlCol="0">
            <a:spAutoFit/>
          </a:bodyPr>
          <a:lstStyle/>
          <a:p>
            <a:pPr algn="ctr"/>
            <a:r>
              <a:rPr lang="en-US" dirty="0"/>
              <a:t>4-way</a:t>
            </a:r>
          </a:p>
        </p:txBody>
      </p:sp>
      <p:sp>
        <p:nvSpPr>
          <p:cNvPr id="26" name="TextBox 25">
            <a:extLst>
              <a:ext uri="{FF2B5EF4-FFF2-40B4-BE49-F238E27FC236}">
                <a16:creationId xmlns:a16="http://schemas.microsoft.com/office/drawing/2014/main" id="{C1DEADA6-1023-A9AB-6A0F-295E75A0C3E5}"/>
              </a:ext>
            </a:extLst>
          </p:cNvPr>
          <p:cNvSpPr txBox="1"/>
          <p:nvPr/>
        </p:nvSpPr>
        <p:spPr>
          <a:xfrm>
            <a:off x="3428237" y="3316683"/>
            <a:ext cx="1829563" cy="276999"/>
          </a:xfrm>
          <a:prstGeom prst="rect">
            <a:avLst/>
          </a:prstGeom>
          <a:noFill/>
        </p:spPr>
        <p:txBody>
          <a:bodyPr wrap="square" rtlCol="0">
            <a:spAutoFit/>
          </a:bodyPr>
          <a:lstStyle/>
          <a:p>
            <a:pPr algn="ctr"/>
            <a:r>
              <a:rPr lang="en-US" dirty="0"/>
              <a:t>FT Auth (</a:t>
            </a:r>
            <a:r>
              <a:rPr lang="en-US" dirty="0">
                <a:solidFill>
                  <a:srgbClr val="7030A0"/>
                </a:solidFill>
              </a:rPr>
              <a:t>OTA</a:t>
            </a:r>
            <a:r>
              <a:rPr lang="en-US" dirty="0"/>
              <a:t> or </a:t>
            </a:r>
            <a:r>
              <a:rPr lang="en-US" dirty="0">
                <a:solidFill>
                  <a:srgbClr val="0070C0"/>
                </a:solidFill>
              </a:rPr>
              <a:t>OTDS</a:t>
            </a:r>
            <a:r>
              <a:rPr lang="en-US" dirty="0"/>
              <a:t>)</a:t>
            </a:r>
          </a:p>
        </p:txBody>
      </p:sp>
      <p:sp>
        <p:nvSpPr>
          <p:cNvPr id="27" name="TextBox 26">
            <a:extLst>
              <a:ext uri="{FF2B5EF4-FFF2-40B4-BE49-F238E27FC236}">
                <a16:creationId xmlns:a16="http://schemas.microsoft.com/office/drawing/2014/main" id="{52604F1C-4114-FCD5-7A93-0CB5938F5306}"/>
              </a:ext>
            </a:extLst>
          </p:cNvPr>
          <p:cNvSpPr txBox="1"/>
          <p:nvPr/>
        </p:nvSpPr>
        <p:spPr>
          <a:xfrm>
            <a:off x="5085005" y="3165648"/>
            <a:ext cx="1010995" cy="553998"/>
          </a:xfrm>
          <a:prstGeom prst="rect">
            <a:avLst/>
          </a:prstGeom>
          <a:noFill/>
        </p:spPr>
        <p:txBody>
          <a:bodyPr wrap="square" rtlCol="0">
            <a:spAutoFit/>
          </a:bodyPr>
          <a:lstStyle/>
          <a:p>
            <a:pPr algn="ctr"/>
            <a:r>
              <a:rPr lang="en-US" dirty="0"/>
              <a:t>FT </a:t>
            </a:r>
            <a:r>
              <a:rPr lang="en-US" dirty="0" err="1"/>
              <a:t>reassoc</a:t>
            </a:r>
            <a:br>
              <a:rPr lang="en-US" dirty="0"/>
            </a:br>
            <a:r>
              <a:rPr lang="en-US" sz="900" dirty="0"/>
              <a:t>(AP MLD2 opens 802.1X port)</a:t>
            </a:r>
            <a:endParaRPr lang="en-US" dirty="0"/>
          </a:p>
        </p:txBody>
      </p:sp>
      <p:cxnSp>
        <p:nvCxnSpPr>
          <p:cNvPr id="29" name="Straight Arrow Connector 28">
            <a:extLst>
              <a:ext uri="{FF2B5EF4-FFF2-40B4-BE49-F238E27FC236}">
                <a16:creationId xmlns:a16="http://schemas.microsoft.com/office/drawing/2014/main" id="{DEDE2C59-5378-43B9-21BC-B17B519D5AF2}"/>
              </a:ext>
            </a:extLst>
          </p:cNvPr>
          <p:cNvCxnSpPr>
            <a:cxnSpLocks/>
            <a:stCxn id="23" idx="0"/>
          </p:cNvCxnSpPr>
          <p:nvPr/>
        </p:nvCxnSpPr>
        <p:spPr bwMode="auto">
          <a:xfrm flipV="1">
            <a:off x="979092" y="3139194"/>
            <a:ext cx="486324" cy="177489"/>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30" name="Straight Arrow Connector 29">
            <a:extLst>
              <a:ext uri="{FF2B5EF4-FFF2-40B4-BE49-F238E27FC236}">
                <a16:creationId xmlns:a16="http://schemas.microsoft.com/office/drawing/2014/main" id="{9DABD62C-36E5-F4FC-4E39-EA742EC9CBD2}"/>
              </a:ext>
            </a:extLst>
          </p:cNvPr>
          <p:cNvCxnSpPr>
            <a:cxnSpLocks/>
          </p:cNvCxnSpPr>
          <p:nvPr/>
        </p:nvCxnSpPr>
        <p:spPr bwMode="auto">
          <a:xfrm flipH="1" flipV="1">
            <a:off x="2057400" y="3082442"/>
            <a:ext cx="228600" cy="108799"/>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33" name="Straight Arrow Connector 32">
            <a:extLst>
              <a:ext uri="{FF2B5EF4-FFF2-40B4-BE49-F238E27FC236}">
                <a16:creationId xmlns:a16="http://schemas.microsoft.com/office/drawing/2014/main" id="{6A5375C0-1F9E-7CAB-A695-C1793D56E8F1}"/>
              </a:ext>
            </a:extLst>
          </p:cNvPr>
          <p:cNvCxnSpPr>
            <a:cxnSpLocks/>
            <a:stCxn id="25" idx="0"/>
          </p:cNvCxnSpPr>
          <p:nvPr/>
        </p:nvCxnSpPr>
        <p:spPr bwMode="auto">
          <a:xfrm flipH="1" flipV="1">
            <a:off x="2401140" y="3098969"/>
            <a:ext cx="712208" cy="217714"/>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36" name="Straight Arrow Connector 35">
            <a:extLst>
              <a:ext uri="{FF2B5EF4-FFF2-40B4-BE49-F238E27FC236}">
                <a16:creationId xmlns:a16="http://schemas.microsoft.com/office/drawing/2014/main" id="{772FD2FE-FB92-0A3E-2079-383C4131026A}"/>
              </a:ext>
            </a:extLst>
          </p:cNvPr>
          <p:cNvCxnSpPr>
            <a:cxnSpLocks/>
            <a:stCxn id="26" idx="0"/>
          </p:cNvCxnSpPr>
          <p:nvPr/>
        </p:nvCxnSpPr>
        <p:spPr bwMode="auto">
          <a:xfrm flipV="1">
            <a:off x="4343019" y="3082442"/>
            <a:ext cx="104484" cy="23424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39" name="Straight Arrow Connector 38">
            <a:extLst>
              <a:ext uri="{FF2B5EF4-FFF2-40B4-BE49-F238E27FC236}">
                <a16:creationId xmlns:a16="http://schemas.microsoft.com/office/drawing/2014/main" id="{B7DB4E51-95AC-4760-689F-7056F49D6492}"/>
              </a:ext>
            </a:extLst>
          </p:cNvPr>
          <p:cNvCxnSpPr>
            <a:cxnSpLocks/>
          </p:cNvCxnSpPr>
          <p:nvPr/>
        </p:nvCxnSpPr>
        <p:spPr bwMode="auto">
          <a:xfrm flipH="1" flipV="1">
            <a:off x="5085005" y="2371329"/>
            <a:ext cx="392308" cy="826438"/>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42" name="Content Placeholder 2">
            <a:extLst>
              <a:ext uri="{FF2B5EF4-FFF2-40B4-BE49-F238E27FC236}">
                <a16:creationId xmlns:a16="http://schemas.microsoft.com/office/drawing/2014/main" id="{5D26B39D-870B-D1FA-BDB3-4B9FD54C3002}"/>
              </a:ext>
            </a:extLst>
          </p:cNvPr>
          <p:cNvSpPr txBox="1">
            <a:spLocks/>
          </p:cNvSpPr>
          <p:nvPr/>
        </p:nvSpPr>
        <p:spPr bwMode="auto">
          <a:xfrm>
            <a:off x="152399" y="3723695"/>
            <a:ext cx="8982515" cy="2829505"/>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r>
              <a:rPr lang="en-US" sz="1800" b="0" kern="0" dirty="0"/>
              <a:t>It is proposed that the security framework and new capabilities for roam signaling, as described in earlier slides, are designed as enhancements to FT protocol</a:t>
            </a:r>
          </a:p>
          <a:p>
            <a:r>
              <a:rPr lang="en-US" sz="1800" b="0" kern="0" dirty="0"/>
              <a:t>Baseline FT (11r) protocol already meets some of the requirements for seamless roaming</a:t>
            </a:r>
          </a:p>
          <a:p>
            <a:pPr lvl="1"/>
            <a:r>
              <a:rPr lang="en-US" sz="1600" b="0" kern="0" dirty="0"/>
              <a:t>Non-AP MLD always has exactly one full “state 4 connection” to the DS</a:t>
            </a:r>
          </a:p>
          <a:p>
            <a:pPr lvl="2"/>
            <a:r>
              <a:rPr lang="en-US" sz="1400" kern="0" dirty="0"/>
              <a:t>Note: State 4 with AP MLD1 remains until </a:t>
            </a:r>
            <a:r>
              <a:rPr lang="en-US" sz="1400" kern="0" dirty="0" err="1"/>
              <a:t>Reassoc</a:t>
            </a:r>
            <a:r>
              <a:rPr lang="en-US" sz="1400" kern="0" dirty="0"/>
              <a:t> Resp received from AP MLD2 (see 12.3.5.4; Annex)</a:t>
            </a:r>
          </a:p>
          <a:p>
            <a:pPr lvl="1"/>
            <a:r>
              <a:rPr lang="en-US" sz="1600" b="0" kern="0" dirty="0"/>
              <a:t>New PTK derivation (with AP MLD2) occurs while still associated to </a:t>
            </a:r>
            <a:r>
              <a:rPr lang="en-US" sz="1600" kern="0" dirty="0"/>
              <a:t>Serving </a:t>
            </a:r>
            <a:r>
              <a:rPr lang="en-US" sz="1600" b="0" kern="0" dirty="0"/>
              <a:t>AP MLD1</a:t>
            </a:r>
          </a:p>
          <a:p>
            <a:pPr lvl="2"/>
            <a:r>
              <a:rPr lang="en-US" sz="1400" kern="0" dirty="0"/>
              <a:t>Note: New PTK is derived from AP MLD2’s PMK-R1. and </a:t>
            </a:r>
            <a:r>
              <a:rPr lang="en-US" sz="1400" kern="0" dirty="0" err="1"/>
              <a:t>SNonce</a:t>
            </a:r>
            <a:r>
              <a:rPr lang="en-US" sz="1400" kern="0" dirty="0"/>
              <a:t>/</a:t>
            </a:r>
            <a:r>
              <a:rPr lang="en-US" sz="1400" kern="0" dirty="0" err="1"/>
              <a:t>ANonce</a:t>
            </a:r>
            <a:r>
              <a:rPr lang="en-US" sz="1400" kern="0" dirty="0"/>
              <a:t> exchanged in FT Auth frames</a:t>
            </a:r>
          </a:p>
          <a:p>
            <a:pPr lvl="2"/>
            <a:r>
              <a:rPr lang="en-US" sz="1400" kern="0" dirty="0"/>
              <a:t>Note: </a:t>
            </a:r>
            <a:r>
              <a:rPr lang="en-US" sz="1400" kern="0" dirty="0" err="1"/>
              <a:t>Reassoc</a:t>
            </a:r>
            <a:r>
              <a:rPr lang="en-US" sz="1400" kern="0" dirty="0"/>
              <a:t> Req/Resp just contain MIC (CMAC/HMAC using PTK-KCK) to confirm the PTK liveliness</a:t>
            </a:r>
          </a:p>
          <a:p>
            <a:pPr lvl="3"/>
            <a:r>
              <a:rPr lang="en-US" sz="1100" kern="0" dirty="0"/>
              <a:t>AP MLD2’s PMK-R1 is derived by AP MLD1 (R0KH **) from the PMK-R0, and securely transported over the DS to AP MLD2</a:t>
            </a:r>
          </a:p>
          <a:p>
            <a:pPr lvl="3"/>
            <a:r>
              <a:rPr lang="en-US" sz="1100" kern="0" dirty="0"/>
              <a:t>MIC protection </a:t>
            </a:r>
            <a:r>
              <a:rPr lang="en-US" sz="1100" b="0" dirty="0"/>
              <a:t>means roam failure scenarios caused by PMF protection mechanisms (SA Query) are avoided</a:t>
            </a:r>
          </a:p>
          <a:p>
            <a:pPr lvl="3"/>
            <a:endParaRPr lang="en-US" sz="1100" kern="0" dirty="0"/>
          </a:p>
          <a:p>
            <a:endParaRPr lang="en-US" sz="1800" b="0" kern="0" dirty="0"/>
          </a:p>
        </p:txBody>
      </p:sp>
      <p:sp>
        <p:nvSpPr>
          <p:cNvPr id="18" name="TextBox 51">
            <a:extLst>
              <a:ext uri="{FF2B5EF4-FFF2-40B4-BE49-F238E27FC236}">
                <a16:creationId xmlns:a16="http://schemas.microsoft.com/office/drawing/2014/main" id="{A1E01DF3-868D-2ABB-73FE-E5446A8894E1}"/>
              </a:ext>
            </a:extLst>
          </p:cNvPr>
          <p:cNvSpPr txBox="1"/>
          <p:nvPr/>
        </p:nvSpPr>
        <p:spPr>
          <a:xfrm>
            <a:off x="5029200" y="2520929"/>
            <a:ext cx="41426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2">
                    <a:lumMod val="50000"/>
                  </a:schemeClr>
                </a:solidFill>
              </a:rPr>
              <a:t>s2</a:t>
            </a:r>
          </a:p>
        </p:txBody>
      </p:sp>
      <p:sp>
        <p:nvSpPr>
          <p:cNvPr id="28" name="TextBox 27">
            <a:extLst>
              <a:ext uri="{FF2B5EF4-FFF2-40B4-BE49-F238E27FC236}">
                <a16:creationId xmlns:a16="http://schemas.microsoft.com/office/drawing/2014/main" id="{D7B295AD-5002-55A6-C235-DE21EE05727A}"/>
              </a:ext>
            </a:extLst>
          </p:cNvPr>
          <p:cNvSpPr txBox="1"/>
          <p:nvPr/>
        </p:nvSpPr>
        <p:spPr>
          <a:xfrm>
            <a:off x="-68267" y="6620033"/>
            <a:ext cx="4860934" cy="261610"/>
          </a:xfrm>
          <a:prstGeom prst="rect">
            <a:avLst/>
          </a:prstGeom>
          <a:noFill/>
        </p:spPr>
        <p:txBody>
          <a:bodyPr wrap="square" rtlCol="0">
            <a:spAutoFit/>
          </a:bodyPr>
          <a:lstStyle/>
          <a:p>
            <a:r>
              <a:rPr lang="en-US" sz="1100" dirty="0"/>
              <a:t>(*) FILS auth in FT Initial MD Assoc is also supported (no 4-way needed)</a:t>
            </a:r>
          </a:p>
        </p:txBody>
      </p:sp>
      <p:sp>
        <p:nvSpPr>
          <p:cNvPr id="31" name="TextBox 30">
            <a:extLst>
              <a:ext uri="{FF2B5EF4-FFF2-40B4-BE49-F238E27FC236}">
                <a16:creationId xmlns:a16="http://schemas.microsoft.com/office/drawing/2014/main" id="{03BAE615-0CF7-22AA-342B-BB51DCCA6403}"/>
              </a:ext>
            </a:extLst>
          </p:cNvPr>
          <p:cNvSpPr txBox="1"/>
          <p:nvPr/>
        </p:nvSpPr>
        <p:spPr>
          <a:xfrm>
            <a:off x="1393435" y="1399401"/>
            <a:ext cx="2362200" cy="276999"/>
          </a:xfrm>
          <a:prstGeom prst="rect">
            <a:avLst/>
          </a:prstGeom>
          <a:noFill/>
        </p:spPr>
        <p:txBody>
          <a:bodyPr wrap="square" rtlCol="0">
            <a:spAutoFit/>
          </a:bodyPr>
          <a:lstStyle/>
          <a:p>
            <a:r>
              <a:rPr lang="en-US" b="1" dirty="0">
                <a:solidFill>
                  <a:schemeClr val="bg1">
                    <a:lumMod val="50000"/>
                  </a:schemeClr>
                </a:solidFill>
              </a:rPr>
              <a:t>initial auth/</a:t>
            </a:r>
            <a:r>
              <a:rPr lang="en-US" b="1" dirty="0" err="1">
                <a:solidFill>
                  <a:schemeClr val="bg1">
                    <a:lumMod val="50000"/>
                  </a:schemeClr>
                </a:solidFill>
              </a:rPr>
              <a:t>assoc</a:t>
            </a:r>
            <a:r>
              <a:rPr lang="en-US" b="1" dirty="0">
                <a:solidFill>
                  <a:schemeClr val="bg1">
                    <a:lumMod val="50000"/>
                  </a:schemeClr>
                </a:solidFill>
              </a:rPr>
              <a:t> to AP MLD1</a:t>
            </a:r>
          </a:p>
        </p:txBody>
      </p:sp>
      <p:sp>
        <p:nvSpPr>
          <p:cNvPr id="32" name="TextBox 31">
            <a:extLst>
              <a:ext uri="{FF2B5EF4-FFF2-40B4-BE49-F238E27FC236}">
                <a16:creationId xmlns:a16="http://schemas.microsoft.com/office/drawing/2014/main" id="{70787F87-57FB-BDDD-52F0-579960EDDF15}"/>
              </a:ext>
            </a:extLst>
          </p:cNvPr>
          <p:cNvSpPr txBox="1"/>
          <p:nvPr/>
        </p:nvSpPr>
        <p:spPr>
          <a:xfrm>
            <a:off x="4206909" y="1399401"/>
            <a:ext cx="2859695" cy="276999"/>
          </a:xfrm>
          <a:prstGeom prst="rect">
            <a:avLst/>
          </a:prstGeom>
          <a:noFill/>
        </p:spPr>
        <p:txBody>
          <a:bodyPr wrap="square" rtlCol="0">
            <a:spAutoFit/>
          </a:bodyPr>
          <a:lstStyle/>
          <a:p>
            <a:pPr algn="ctr"/>
            <a:r>
              <a:rPr lang="en-US" b="1" dirty="0">
                <a:solidFill>
                  <a:schemeClr val="bg1">
                    <a:lumMod val="50000"/>
                  </a:schemeClr>
                </a:solidFill>
              </a:rPr>
              <a:t>roam to AP MLD2</a:t>
            </a:r>
          </a:p>
        </p:txBody>
      </p:sp>
      <p:sp>
        <p:nvSpPr>
          <p:cNvPr id="20" name="TextBox 19">
            <a:extLst>
              <a:ext uri="{FF2B5EF4-FFF2-40B4-BE49-F238E27FC236}">
                <a16:creationId xmlns:a16="http://schemas.microsoft.com/office/drawing/2014/main" id="{F2E2877E-A92C-6129-6E77-2F445509ACBC}"/>
              </a:ext>
            </a:extLst>
          </p:cNvPr>
          <p:cNvSpPr txBox="1"/>
          <p:nvPr/>
        </p:nvSpPr>
        <p:spPr>
          <a:xfrm>
            <a:off x="4476997" y="6620033"/>
            <a:ext cx="4860934" cy="261610"/>
          </a:xfrm>
          <a:prstGeom prst="rect">
            <a:avLst/>
          </a:prstGeom>
          <a:noFill/>
        </p:spPr>
        <p:txBody>
          <a:bodyPr wrap="square" rtlCol="0">
            <a:spAutoFit/>
          </a:bodyPr>
          <a:lstStyle/>
          <a:p>
            <a:r>
              <a:rPr lang="en-US" sz="1100" dirty="0"/>
              <a:t>(**) R0KH is part of Authenticator, performed by AP’s SME (see 3.1, 4.10.1)</a:t>
            </a:r>
          </a:p>
        </p:txBody>
      </p:sp>
    </p:spTree>
    <p:extLst>
      <p:ext uri="{BB962C8B-B14F-4D97-AF65-F5344CB8AC3E}">
        <p14:creationId xmlns:p14="http://schemas.microsoft.com/office/powerpoint/2010/main" val="23430968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457200"/>
            <a:ext cx="8991595" cy="1066800"/>
          </a:xfrm>
        </p:spPr>
        <p:txBody>
          <a:bodyPr/>
          <a:lstStyle/>
          <a:p>
            <a:r>
              <a:rPr lang="en-US" dirty="0"/>
              <a:t>Proposed extensions to FT protocol</a:t>
            </a:r>
            <a:br>
              <a:rPr lang="en-US" dirty="0"/>
            </a:br>
            <a:r>
              <a:rPr lang="en-US" sz="2400" dirty="0"/>
              <a:t>Background – baseline FT (11r) protocol (2)</a:t>
            </a:r>
            <a:endParaRPr lang="en-US" u="sng" dirty="0"/>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27</a:t>
            </a:fld>
            <a:endParaRPr lang="en-US"/>
          </a:p>
        </p:txBody>
      </p:sp>
      <p:sp>
        <p:nvSpPr>
          <p:cNvPr id="90" name="Content Placeholder 2">
            <a:extLst>
              <a:ext uri="{FF2B5EF4-FFF2-40B4-BE49-F238E27FC236}">
                <a16:creationId xmlns:a16="http://schemas.microsoft.com/office/drawing/2014/main" id="{029DABAC-0416-5343-0F56-191CB84ABDA5}"/>
              </a:ext>
            </a:extLst>
          </p:cNvPr>
          <p:cNvSpPr>
            <a:spLocks noGrp="1"/>
          </p:cNvSpPr>
          <p:nvPr>
            <p:ph idx="1"/>
          </p:nvPr>
        </p:nvSpPr>
        <p:spPr>
          <a:xfrm>
            <a:off x="265213" y="4447908"/>
            <a:ext cx="8534400" cy="1243342"/>
          </a:xfrm>
        </p:spPr>
        <p:txBody>
          <a:bodyPr/>
          <a:lstStyle/>
          <a:p>
            <a:endParaRPr lang="en-US" sz="1800" b="0" dirty="0"/>
          </a:p>
          <a:p>
            <a:endParaRPr lang="en-US" sz="1800" b="0" dirty="0"/>
          </a:p>
        </p:txBody>
      </p:sp>
      <p:sp>
        <p:nvSpPr>
          <p:cNvPr id="8" name="Content Placeholder 2">
            <a:extLst>
              <a:ext uri="{FF2B5EF4-FFF2-40B4-BE49-F238E27FC236}">
                <a16:creationId xmlns:a16="http://schemas.microsoft.com/office/drawing/2014/main" id="{178AF4EE-69F5-5904-5742-B16A9226911C}"/>
              </a:ext>
            </a:extLst>
          </p:cNvPr>
          <p:cNvSpPr txBox="1">
            <a:spLocks/>
          </p:cNvSpPr>
          <p:nvPr/>
        </p:nvSpPr>
        <p:spPr bwMode="auto">
          <a:xfrm>
            <a:off x="152398" y="1428116"/>
            <a:ext cx="8991595" cy="1130311"/>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r>
              <a:rPr lang="en-US" sz="1600" b="0" kern="0" dirty="0"/>
              <a:t>Higher-layer procedures that could delay connectivity after roam are skipped</a:t>
            </a:r>
            <a:endParaRPr lang="en-US" sz="1600" kern="0" dirty="0"/>
          </a:p>
          <a:p>
            <a:pPr lvl="1"/>
            <a:r>
              <a:rPr lang="en-US" sz="1400" kern="0" dirty="0"/>
              <a:t>e.g. skip DHCP and ARP to gateway’s IP; since</a:t>
            </a:r>
            <a:r>
              <a:rPr lang="en-US" sz="1400" b="0" kern="0" dirty="0"/>
              <a:t> AP MLDs in FT Mobility Domain are known to be on same DS</a:t>
            </a:r>
          </a:p>
          <a:p>
            <a:r>
              <a:rPr lang="en-US" sz="1600" b="0" kern="0" dirty="0"/>
              <a:t>New PTK key derivation is not in critical path, does not contribute to connectivity outage</a:t>
            </a:r>
          </a:p>
          <a:p>
            <a:pPr lvl="1"/>
            <a:r>
              <a:rPr lang="en-US" sz="1400" kern="0" dirty="0"/>
              <a:t>Particularly for OTDS case, since FT authentication frames are sent via Serving AP MLD1 without need to go off-channel (when AP MLD1 and AP MLD2 are non-co-channel)</a:t>
            </a:r>
          </a:p>
          <a:p>
            <a:pPr lvl="1"/>
            <a:r>
              <a:rPr lang="en-US" sz="1400" kern="0" dirty="0"/>
              <a:t>New PTK is derived prior to non-AP MLD changing its point of connection to DS</a:t>
            </a:r>
          </a:p>
          <a:p>
            <a:r>
              <a:rPr lang="en-US" sz="1600" b="0" kern="0" dirty="0"/>
              <a:t>Choice of OTA and OTDS mechanisms allows optimization for the roam scenario</a:t>
            </a:r>
          </a:p>
          <a:p>
            <a:pPr lvl="1"/>
            <a:r>
              <a:rPr lang="en-US" sz="1400" kern="0" dirty="0"/>
              <a:t>e.g. OTDS is generally preferred when link quality with Serving AP MLD1 is still good, but </a:t>
            </a:r>
            <a:r>
              <a:rPr lang="en-US" sz="1400" b="0" kern="0" dirty="0"/>
              <a:t>OTA might be preferred if the link quality with Serving AP </a:t>
            </a:r>
            <a:r>
              <a:rPr lang="en-US" sz="1400" kern="0" dirty="0"/>
              <a:t>MLD1 </a:t>
            </a:r>
            <a:r>
              <a:rPr lang="en-US" sz="1400" b="0" kern="0" dirty="0"/>
              <a:t>is already poor (or</a:t>
            </a:r>
            <a:r>
              <a:rPr lang="en-US" sz="1400" kern="0" dirty="0"/>
              <a:t> </a:t>
            </a:r>
            <a:r>
              <a:rPr lang="en-US" sz="1400" b="0" kern="0" dirty="0"/>
              <a:t>non-existent) </a:t>
            </a:r>
            <a:r>
              <a:rPr lang="en-US" sz="1400" kern="0" dirty="0"/>
              <a:t>when</a:t>
            </a:r>
            <a:r>
              <a:rPr lang="en-US" sz="1400" b="0" kern="0" dirty="0"/>
              <a:t> roam is triggered</a:t>
            </a:r>
          </a:p>
          <a:p>
            <a:r>
              <a:rPr lang="en-US" sz="1600" b="0" kern="0" dirty="0"/>
              <a:t>FT defines a clear security key hierarchy with well-bounded roles for each key holder, e.g.</a:t>
            </a:r>
          </a:p>
          <a:p>
            <a:pPr lvl="1"/>
            <a:r>
              <a:rPr lang="en-US" sz="1400" kern="0" dirty="0"/>
              <a:t>the PMK-R0 is a pairwise secret between one AP MLD (the R0KH) and the non-AP MLD</a:t>
            </a:r>
          </a:p>
          <a:p>
            <a:pPr lvl="1"/>
            <a:r>
              <a:rPr lang="en-US" sz="1400" kern="0" dirty="0"/>
              <a:t>each PMK-R1 is a secret of only 3 entities: the R0KH, the corresponding AP MLD (R1KH), and non-AP MLD</a:t>
            </a:r>
          </a:p>
          <a:p>
            <a:pPr lvl="2"/>
            <a:r>
              <a:rPr lang="en-US" sz="1100" kern="0" dirty="0"/>
              <a:t>closer to zero-trust methodology, i.e. a malicious AP cannot derive PTK of another AP’s link just by obtaining </a:t>
            </a:r>
            <a:r>
              <a:rPr lang="en-US" sz="1100" kern="0" dirty="0" err="1"/>
              <a:t>SNonce</a:t>
            </a:r>
            <a:r>
              <a:rPr lang="en-US" sz="1100" kern="0" dirty="0"/>
              <a:t>/</a:t>
            </a:r>
            <a:r>
              <a:rPr lang="en-US" sz="1100" kern="0" dirty="0" err="1"/>
              <a:t>ANonce</a:t>
            </a:r>
            <a:endParaRPr lang="en-US" sz="1100" kern="0" dirty="0"/>
          </a:p>
          <a:p>
            <a:pPr lvl="1"/>
            <a:r>
              <a:rPr lang="en-US" sz="1400" kern="0" dirty="0"/>
              <a:t>each PTK is a pairwise secret between the corresponding AP MLD and non-AP MLD</a:t>
            </a:r>
            <a:endParaRPr lang="en-US" sz="1800" b="0" kern="0" dirty="0"/>
          </a:p>
          <a:p>
            <a:r>
              <a:rPr lang="en-US" sz="1600" b="0" kern="0" dirty="0"/>
              <a:t>Flexible and scalable options for implementing security key distribution across APs</a:t>
            </a:r>
            <a:endParaRPr lang="en-US" sz="1600" kern="0" dirty="0"/>
          </a:p>
          <a:p>
            <a:pPr lvl="1"/>
            <a:r>
              <a:rPr lang="en-US" sz="1400" kern="0" dirty="0"/>
              <a:t>“push” model – R0KH proactively generates PMK-R1s for all APs in Mobility Domain and pushes to the APs</a:t>
            </a:r>
          </a:p>
          <a:p>
            <a:pPr lvl="1"/>
            <a:r>
              <a:rPr lang="en-US" sz="1400" kern="0" dirty="0"/>
              <a:t>“pull” model – R0KH generates PMK-R1 for a given AP either proactively or on-demand, and provides it to a given AP on request (e.g. when STA initiates roam to Target AP)</a:t>
            </a:r>
          </a:p>
          <a:p>
            <a:pPr lvl="1"/>
            <a:r>
              <a:rPr lang="en-US" sz="1400" kern="0" dirty="0"/>
              <a:t>even in large Mobility Domains (N x AP MLDs) where PMK-R1s are proactively generated (e.g. in central controller), computational complexity (N x KDFs *) and storage requirements are low</a:t>
            </a:r>
            <a:endParaRPr lang="en-US" sz="600" kern="0" dirty="0"/>
          </a:p>
          <a:p>
            <a:pPr lvl="1"/>
            <a:endParaRPr lang="en-US" sz="1400" kern="0" dirty="0"/>
          </a:p>
        </p:txBody>
      </p:sp>
      <p:sp>
        <p:nvSpPr>
          <p:cNvPr id="7" name="TextBox 6">
            <a:extLst>
              <a:ext uri="{FF2B5EF4-FFF2-40B4-BE49-F238E27FC236}">
                <a16:creationId xmlns:a16="http://schemas.microsoft.com/office/drawing/2014/main" id="{AA2FC7D0-A40B-7687-2473-A4089EACF072}"/>
              </a:ext>
            </a:extLst>
          </p:cNvPr>
          <p:cNvSpPr txBox="1"/>
          <p:nvPr/>
        </p:nvSpPr>
        <p:spPr>
          <a:xfrm>
            <a:off x="577168" y="6611357"/>
            <a:ext cx="8033432" cy="261610"/>
          </a:xfrm>
          <a:prstGeom prst="rect">
            <a:avLst/>
          </a:prstGeom>
          <a:noFill/>
        </p:spPr>
        <p:txBody>
          <a:bodyPr wrap="square" rtlCol="0">
            <a:spAutoFit/>
          </a:bodyPr>
          <a:lstStyle/>
          <a:p>
            <a:r>
              <a:rPr lang="en-US" sz="1100" dirty="0"/>
              <a:t>(*) In an experiment using open-source AP daemon </a:t>
            </a:r>
            <a:r>
              <a:rPr lang="en-US" sz="1100" dirty="0" err="1"/>
              <a:t>hostapd</a:t>
            </a:r>
            <a:r>
              <a:rPr lang="en-US" sz="1100" dirty="0"/>
              <a:t>, derivation of PMK-R1s (wpa_derive_pmk_r1()) for </a:t>
            </a:r>
            <a:r>
              <a:rPr lang="en-US" sz="1100" u="sng" dirty="0"/>
              <a:t>1000 APs</a:t>
            </a:r>
            <a:r>
              <a:rPr lang="en-US" sz="1100" dirty="0"/>
              <a:t> took only 7 </a:t>
            </a:r>
            <a:r>
              <a:rPr lang="en-US" sz="1100" dirty="0" err="1"/>
              <a:t>ms</a:t>
            </a:r>
            <a:endParaRPr lang="en-US" sz="1100" dirty="0"/>
          </a:p>
        </p:txBody>
      </p:sp>
    </p:spTree>
    <p:extLst>
      <p:ext uri="{BB962C8B-B14F-4D97-AF65-F5344CB8AC3E}">
        <p14:creationId xmlns:p14="http://schemas.microsoft.com/office/powerpoint/2010/main" val="14795848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457200"/>
            <a:ext cx="8991595" cy="1066800"/>
          </a:xfrm>
        </p:spPr>
        <p:txBody>
          <a:bodyPr/>
          <a:lstStyle/>
          <a:p>
            <a:r>
              <a:rPr lang="en-US" dirty="0"/>
              <a:t>Proposed extensions to FT protocol</a:t>
            </a:r>
            <a:br>
              <a:rPr lang="en-US" dirty="0"/>
            </a:br>
            <a:r>
              <a:rPr lang="en-US" sz="2400" dirty="0"/>
              <a:t>Performance of existing baseline FT implementations</a:t>
            </a:r>
            <a:endParaRPr lang="en-US" u="sng" dirty="0"/>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28</a:t>
            </a:fld>
            <a:endParaRPr lang="en-US"/>
          </a:p>
        </p:txBody>
      </p:sp>
      <p:sp>
        <p:nvSpPr>
          <p:cNvPr id="3" name="Rectangle 2">
            <a:extLst>
              <a:ext uri="{FF2B5EF4-FFF2-40B4-BE49-F238E27FC236}">
                <a16:creationId xmlns:a16="http://schemas.microsoft.com/office/drawing/2014/main" id="{147DAE06-2E4C-2C4B-54BA-E88FC811AECC}"/>
              </a:ext>
            </a:extLst>
          </p:cNvPr>
          <p:cNvSpPr/>
          <p:nvPr/>
        </p:nvSpPr>
        <p:spPr bwMode="auto">
          <a:xfrm>
            <a:off x="3962398" y="2105292"/>
            <a:ext cx="1295400" cy="4572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t>AP1</a:t>
            </a:r>
            <a:endParaRPr kumimoji="0" lang="en-US" sz="2000" b="0" i="0" u="none" strike="noStrike" cap="none" normalizeH="0" baseline="0" dirty="0">
              <a:ln>
                <a:noFill/>
              </a:ln>
              <a:solidFill>
                <a:schemeClr val="tx1"/>
              </a:solidFill>
              <a:effectLst/>
              <a:latin typeface="Times New Roman" pitchFamily="18" charset="0"/>
            </a:endParaRPr>
          </a:p>
        </p:txBody>
      </p:sp>
      <p:sp>
        <p:nvSpPr>
          <p:cNvPr id="7" name="Rectangle 6">
            <a:extLst>
              <a:ext uri="{FF2B5EF4-FFF2-40B4-BE49-F238E27FC236}">
                <a16:creationId xmlns:a16="http://schemas.microsoft.com/office/drawing/2014/main" id="{C03E8653-0F8A-8D19-027B-B0DC7E1D8562}"/>
              </a:ext>
            </a:extLst>
          </p:cNvPr>
          <p:cNvSpPr/>
          <p:nvPr/>
        </p:nvSpPr>
        <p:spPr bwMode="auto">
          <a:xfrm>
            <a:off x="7315200" y="2108295"/>
            <a:ext cx="1295400" cy="4572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t>AP2</a:t>
            </a:r>
            <a:endParaRPr kumimoji="0" lang="en-US" sz="2000" b="0" i="0" u="none" strike="noStrike" cap="none" normalizeH="0" baseline="0" dirty="0">
              <a:ln>
                <a:noFill/>
              </a:ln>
              <a:solidFill>
                <a:schemeClr val="tx1"/>
              </a:solidFill>
              <a:effectLst/>
              <a:latin typeface="Times New Roman" pitchFamily="18" charset="0"/>
            </a:endParaRPr>
          </a:p>
        </p:txBody>
      </p:sp>
      <p:sp>
        <p:nvSpPr>
          <p:cNvPr id="8" name="TextBox 7">
            <a:extLst>
              <a:ext uri="{FF2B5EF4-FFF2-40B4-BE49-F238E27FC236}">
                <a16:creationId xmlns:a16="http://schemas.microsoft.com/office/drawing/2014/main" id="{C539026A-80C2-FF0A-152F-395EE89F2169}"/>
              </a:ext>
            </a:extLst>
          </p:cNvPr>
          <p:cNvSpPr txBox="1"/>
          <p:nvPr/>
        </p:nvSpPr>
        <p:spPr>
          <a:xfrm>
            <a:off x="6122754" y="1962690"/>
            <a:ext cx="687388" cy="338554"/>
          </a:xfrm>
          <a:prstGeom prst="rect">
            <a:avLst/>
          </a:prstGeom>
          <a:noFill/>
        </p:spPr>
        <p:txBody>
          <a:bodyPr wrap="square" rtlCol="0">
            <a:spAutoFit/>
          </a:bodyPr>
          <a:lstStyle/>
          <a:p>
            <a:r>
              <a:rPr lang="en-US" sz="1600" dirty="0"/>
              <a:t>DS</a:t>
            </a:r>
          </a:p>
        </p:txBody>
      </p:sp>
      <p:cxnSp>
        <p:nvCxnSpPr>
          <p:cNvPr id="10" name="Straight Connector 9">
            <a:extLst>
              <a:ext uri="{FF2B5EF4-FFF2-40B4-BE49-F238E27FC236}">
                <a16:creationId xmlns:a16="http://schemas.microsoft.com/office/drawing/2014/main" id="{979C7F5F-ABC7-9323-64D4-A62095761BE1}"/>
              </a:ext>
            </a:extLst>
          </p:cNvPr>
          <p:cNvCxnSpPr/>
          <p:nvPr/>
        </p:nvCxnSpPr>
        <p:spPr bwMode="auto">
          <a:xfrm>
            <a:off x="4610098" y="1828800"/>
            <a:ext cx="3352802"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1" name="Straight Connector 10">
            <a:extLst>
              <a:ext uri="{FF2B5EF4-FFF2-40B4-BE49-F238E27FC236}">
                <a16:creationId xmlns:a16="http://schemas.microsoft.com/office/drawing/2014/main" id="{13B84C36-3838-26F6-04AC-5F1C4E85B1F7}"/>
              </a:ext>
            </a:extLst>
          </p:cNvPr>
          <p:cNvCxnSpPr>
            <a:cxnSpLocks/>
          </p:cNvCxnSpPr>
          <p:nvPr/>
        </p:nvCxnSpPr>
        <p:spPr bwMode="auto">
          <a:xfrm>
            <a:off x="4626689" y="1828800"/>
            <a:ext cx="0" cy="276492"/>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4" name="Straight Connector 13">
            <a:extLst>
              <a:ext uri="{FF2B5EF4-FFF2-40B4-BE49-F238E27FC236}">
                <a16:creationId xmlns:a16="http://schemas.microsoft.com/office/drawing/2014/main" id="{5C5CE556-7BA0-CEF0-0A3D-A60632813796}"/>
              </a:ext>
            </a:extLst>
          </p:cNvPr>
          <p:cNvCxnSpPr>
            <a:cxnSpLocks/>
            <a:endCxn id="7" idx="0"/>
          </p:cNvCxnSpPr>
          <p:nvPr/>
        </p:nvCxnSpPr>
        <p:spPr bwMode="auto">
          <a:xfrm>
            <a:off x="7962900" y="1828800"/>
            <a:ext cx="0" cy="279495"/>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21" name="Rectangle 20">
            <a:extLst>
              <a:ext uri="{FF2B5EF4-FFF2-40B4-BE49-F238E27FC236}">
                <a16:creationId xmlns:a16="http://schemas.microsoft.com/office/drawing/2014/main" id="{A5C4D3CF-70C6-D092-572C-821A9C55870D}"/>
              </a:ext>
            </a:extLst>
          </p:cNvPr>
          <p:cNvSpPr/>
          <p:nvPr/>
        </p:nvSpPr>
        <p:spPr bwMode="auto">
          <a:xfrm>
            <a:off x="5657383" y="3025413"/>
            <a:ext cx="1295400" cy="457200"/>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t>STA</a:t>
            </a:r>
            <a:endParaRPr kumimoji="0" lang="en-US" sz="2000" b="0" i="0" u="none" strike="noStrike" cap="none" normalizeH="0" baseline="0" dirty="0">
              <a:ln>
                <a:noFill/>
              </a:ln>
              <a:solidFill>
                <a:schemeClr val="tx1"/>
              </a:solidFill>
              <a:effectLst/>
              <a:latin typeface="Times New Roman" pitchFamily="18" charset="0"/>
            </a:endParaRPr>
          </a:p>
        </p:txBody>
      </p:sp>
      <p:cxnSp>
        <p:nvCxnSpPr>
          <p:cNvPr id="23" name="Straight Connector 22">
            <a:extLst>
              <a:ext uri="{FF2B5EF4-FFF2-40B4-BE49-F238E27FC236}">
                <a16:creationId xmlns:a16="http://schemas.microsoft.com/office/drawing/2014/main" id="{F38156A2-61F0-5DFA-0F8E-EEEC8D7A17E6}"/>
              </a:ext>
            </a:extLst>
          </p:cNvPr>
          <p:cNvCxnSpPr>
            <a:cxnSpLocks/>
            <a:endCxn id="21" idx="0"/>
          </p:cNvCxnSpPr>
          <p:nvPr/>
        </p:nvCxnSpPr>
        <p:spPr bwMode="auto">
          <a:xfrm>
            <a:off x="4800598" y="2619108"/>
            <a:ext cx="1504485" cy="406305"/>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25" name="Straight Connector 24">
            <a:extLst>
              <a:ext uri="{FF2B5EF4-FFF2-40B4-BE49-F238E27FC236}">
                <a16:creationId xmlns:a16="http://schemas.microsoft.com/office/drawing/2014/main" id="{A2AC18BF-9DCE-A7D7-9A35-769A5660B640}"/>
              </a:ext>
            </a:extLst>
          </p:cNvPr>
          <p:cNvCxnSpPr>
            <a:cxnSpLocks/>
            <a:stCxn id="7" idx="2"/>
            <a:endCxn id="21" idx="0"/>
          </p:cNvCxnSpPr>
          <p:nvPr/>
        </p:nvCxnSpPr>
        <p:spPr bwMode="auto">
          <a:xfrm flipH="1">
            <a:off x="6305083" y="2565495"/>
            <a:ext cx="1657817" cy="459918"/>
          </a:xfrm>
          <a:prstGeom prst="line">
            <a:avLst/>
          </a:prstGeom>
          <a:solidFill>
            <a:schemeClr val="accent1"/>
          </a:solidFill>
          <a:ln w="12700" cap="flat" cmpd="sng" algn="ctr">
            <a:solidFill>
              <a:schemeClr val="tx1"/>
            </a:solidFill>
            <a:prstDash val="dash"/>
            <a:round/>
            <a:headEnd type="none" w="sm" len="sm"/>
            <a:tailEnd type="none" w="sm" len="sm"/>
          </a:ln>
          <a:effectLst/>
        </p:spPr>
      </p:cxnSp>
      <p:sp>
        <p:nvSpPr>
          <p:cNvPr id="28" name="Arc 27">
            <a:extLst>
              <a:ext uri="{FF2B5EF4-FFF2-40B4-BE49-F238E27FC236}">
                <a16:creationId xmlns:a16="http://schemas.microsoft.com/office/drawing/2014/main" id="{830DF92F-1A92-83FA-69C5-88D94EBD8934}"/>
              </a:ext>
            </a:extLst>
          </p:cNvPr>
          <p:cNvSpPr/>
          <p:nvPr/>
        </p:nvSpPr>
        <p:spPr bwMode="auto">
          <a:xfrm>
            <a:off x="5552840" y="2644340"/>
            <a:ext cx="1371600" cy="482506"/>
          </a:xfrm>
          <a:prstGeom prst="arc">
            <a:avLst>
              <a:gd name="adj1" fmla="val 10992350"/>
              <a:gd name="adj2" fmla="val 0"/>
            </a:avLst>
          </a:prstGeom>
          <a:noFill/>
          <a:ln w="34925" cap="flat" cmpd="sng" algn="ctr">
            <a:solidFill>
              <a:srgbClr val="92D050"/>
            </a:solidFill>
            <a:prstDash val="solid"/>
            <a:round/>
            <a:headEnd type="triangl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endParaRPr>
          </a:p>
        </p:txBody>
      </p:sp>
      <p:sp>
        <p:nvSpPr>
          <p:cNvPr id="32" name="Content Placeholder 2">
            <a:extLst>
              <a:ext uri="{FF2B5EF4-FFF2-40B4-BE49-F238E27FC236}">
                <a16:creationId xmlns:a16="http://schemas.microsoft.com/office/drawing/2014/main" id="{485744AE-BC91-8928-2950-1F1B5C890C65}"/>
              </a:ext>
            </a:extLst>
          </p:cNvPr>
          <p:cNvSpPr txBox="1">
            <a:spLocks/>
          </p:cNvSpPr>
          <p:nvPr/>
        </p:nvSpPr>
        <p:spPr bwMode="auto">
          <a:xfrm>
            <a:off x="230364" y="1580063"/>
            <a:ext cx="3324585" cy="769441"/>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r>
              <a:rPr lang="en-US" sz="1800" b="0" kern="0" dirty="0"/>
              <a:t>Experimental setup</a:t>
            </a:r>
            <a:br>
              <a:rPr lang="en-US" sz="1800" b="0" kern="0" dirty="0"/>
            </a:br>
            <a:r>
              <a:rPr lang="en-US" sz="1800" b="0" kern="0" dirty="0"/>
              <a:t>(as an example of behavior)</a:t>
            </a:r>
            <a:endParaRPr lang="en-US" sz="1400" kern="0" dirty="0"/>
          </a:p>
          <a:p>
            <a:pPr lvl="1"/>
            <a:endParaRPr lang="en-US" sz="1400" b="0" kern="0" dirty="0"/>
          </a:p>
        </p:txBody>
      </p:sp>
      <p:sp>
        <p:nvSpPr>
          <p:cNvPr id="37" name="Content Placeholder 2">
            <a:extLst>
              <a:ext uri="{FF2B5EF4-FFF2-40B4-BE49-F238E27FC236}">
                <a16:creationId xmlns:a16="http://schemas.microsoft.com/office/drawing/2014/main" id="{29352DC1-F325-5DBE-5303-5FE72187CB19}"/>
              </a:ext>
            </a:extLst>
          </p:cNvPr>
          <p:cNvSpPr txBox="1">
            <a:spLocks/>
          </p:cNvSpPr>
          <p:nvPr/>
        </p:nvSpPr>
        <p:spPr bwMode="auto">
          <a:xfrm>
            <a:off x="236532" y="3055890"/>
            <a:ext cx="8307393" cy="136371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r>
              <a:rPr lang="en-US" sz="1600" b="0" kern="0" dirty="0"/>
              <a:t>APs</a:t>
            </a:r>
          </a:p>
          <a:p>
            <a:pPr lvl="1"/>
            <a:r>
              <a:rPr lang="en-US" sz="1200" kern="0" dirty="0"/>
              <a:t>Both APs operate on same channel, advertise same FT MD</a:t>
            </a:r>
          </a:p>
          <a:p>
            <a:pPr lvl="1"/>
            <a:r>
              <a:rPr lang="en-US" sz="1200" kern="0" dirty="0"/>
              <a:t>Based on commodity Wi-Fi chipset modules, open-source host daemon (*)</a:t>
            </a:r>
          </a:p>
          <a:p>
            <a:pPr lvl="1"/>
            <a:r>
              <a:rPr lang="en-US" sz="1200" kern="0" dirty="0" err="1"/>
              <a:t>TxBF</a:t>
            </a:r>
            <a:r>
              <a:rPr lang="en-US" sz="1200" kern="0" dirty="0"/>
              <a:t> and MU disabled</a:t>
            </a:r>
          </a:p>
          <a:p>
            <a:r>
              <a:rPr lang="en-US" sz="1600" b="0" kern="0" dirty="0"/>
              <a:t>STA</a:t>
            </a:r>
          </a:p>
          <a:p>
            <a:pPr lvl="1"/>
            <a:r>
              <a:rPr lang="en-US" sz="1200" kern="0" dirty="0"/>
              <a:t>(STA-A): Commercial smartphone</a:t>
            </a:r>
          </a:p>
          <a:p>
            <a:pPr lvl="1"/>
            <a:r>
              <a:rPr lang="en-US" sz="1200" kern="0" dirty="0"/>
              <a:t>(STA-B): Reference Wi-Fi module with minor experimental driver optimizations</a:t>
            </a:r>
          </a:p>
          <a:p>
            <a:pPr lvl="1"/>
            <a:r>
              <a:rPr lang="en-US" sz="1200" kern="0" dirty="0"/>
              <a:t>Static IP assignment</a:t>
            </a:r>
          </a:p>
          <a:p>
            <a:r>
              <a:rPr lang="en-US" sz="1600" b="0" kern="0" dirty="0"/>
              <a:t>Data traffic</a:t>
            </a:r>
          </a:p>
          <a:p>
            <a:pPr lvl="1"/>
            <a:r>
              <a:rPr lang="en-US" sz="1200" kern="0" dirty="0"/>
              <a:t>Bidirectional </a:t>
            </a:r>
            <a:r>
              <a:rPr lang="en-US" sz="1200" kern="0" dirty="0" err="1"/>
              <a:t>iperf</a:t>
            </a:r>
            <a:r>
              <a:rPr lang="en-US" sz="1200" kern="0" dirty="0"/>
              <a:t> isochronous flows between STA and bridge on DS (small packets every 1ms)</a:t>
            </a:r>
          </a:p>
          <a:p>
            <a:pPr lvl="1"/>
            <a:r>
              <a:rPr lang="en-US" sz="1200" kern="0" dirty="0"/>
              <a:t>Target AP sends LLC XID packet to DS with SA=STA_MAC, to update DS mapping when FT </a:t>
            </a:r>
            <a:r>
              <a:rPr lang="en-US" sz="1200" kern="0" dirty="0" err="1"/>
              <a:t>Reassoc</a:t>
            </a:r>
            <a:r>
              <a:rPr lang="en-US" sz="1200" kern="0" dirty="0"/>
              <a:t> Resp is </a:t>
            </a:r>
            <a:r>
              <a:rPr lang="en-US" sz="1200" kern="0" dirty="0" err="1"/>
              <a:t>Ack’d</a:t>
            </a:r>
            <a:endParaRPr lang="en-US" sz="1200" kern="0" dirty="0"/>
          </a:p>
          <a:p>
            <a:pPr lvl="2"/>
            <a:r>
              <a:rPr lang="en-US" sz="900" kern="0" dirty="0"/>
              <a:t>i.e.  DL frames will be forwarded to AP2 even before STA sends its first data packet to AP2 in uplink</a:t>
            </a:r>
          </a:p>
          <a:p>
            <a:r>
              <a:rPr lang="en-US" sz="1600" b="0" kern="0" dirty="0"/>
              <a:t>Security / Roaming</a:t>
            </a:r>
          </a:p>
          <a:p>
            <a:pPr lvl="1"/>
            <a:r>
              <a:rPr lang="en-US" sz="1200" kern="0" dirty="0"/>
              <a:t>FT-SAE OTDS; BTM-triggered (also, for STA-B, Supplicant-triggered)</a:t>
            </a:r>
            <a:endParaRPr lang="en-US" sz="1200" b="0" kern="0" dirty="0"/>
          </a:p>
        </p:txBody>
      </p:sp>
      <p:sp>
        <p:nvSpPr>
          <p:cNvPr id="39" name="Rectangle 38">
            <a:extLst>
              <a:ext uri="{FF2B5EF4-FFF2-40B4-BE49-F238E27FC236}">
                <a16:creationId xmlns:a16="http://schemas.microsoft.com/office/drawing/2014/main" id="{B1E8CB7D-39CC-1E8A-C8FB-20F8A32FC9C7}"/>
              </a:ext>
            </a:extLst>
          </p:cNvPr>
          <p:cNvSpPr/>
          <p:nvPr/>
        </p:nvSpPr>
        <p:spPr bwMode="auto">
          <a:xfrm>
            <a:off x="2333856" y="2638523"/>
            <a:ext cx="1295400" cy="457200"/>
          </a:xfrm>
          <a:prstGeom prst="rect">
            <a:avLst/>
          </a:prstGeom>
          <a:solidFill>
            <a:schemeClr val="accent6">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t>sniffer</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Times New Roman" pitchFamily="18" charset="0"/>
              </a:rPr>
              <a:t>(TSF timestamped)</a:t>
            </a:r>
          </a:p>
        </p:txBody>
      </p:sp>
      <p:sp>
        <p:nvSpPr>
          <p:cNvPr id="12" name="Rectangle 11">
            <a:extLst>
              <a:ext uri="{FF2B5EF4-FFF2-40B4-BE49-F238E27FC236}">
                <a16:creationId xmlns:a16="http://schemas.microsoft.com/office/drawing/2014/main" id="{E5370DDA-7AF5-E149-B227-D471CD91EC89}"/>
              </a:ext>
            </a:extLst>
          </p:cNvPr>
          <p:cNvSpPr/>
          <p:nvPr/>
        </p:nvSpPr>
        <p:spPr bwMode="auto">
          <a:xfrm>
            <a:off x="5877664" y="1602845"/>
            <a:ext cx="876300" cy="36287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t>switch</a:t>
            </a:r>
            <a:endParaRPr kumimoji="0" lang="en-US" sz="2000" b="0" i="0" u="none" strike="noStrike" cap="none" normalizeH="0" baseline="0" dirty="0">
              <a:ln>
                <a:noFill/>
              </a:ln>
              <a:solidFill>
                <a:schemeClr val="tx1"/>
              </a:solidFill>
              <a:effectLst/>
              <a:latin typeface="Times New Roman" pitchFamily="18" charset="0"/>
            </a:endParaRPr>
          </a:p>
        </p:txBody>
      </p:sp>
      <p:sp>
        <p:nvSpPr>
          <p:cNvPr id="13" name="Content Placeholder 2">
            <a:extLst>
              <a:ext uri="{FF2B5EF4-FFF2-40B4-BE49-F238E27FC236}">
                <a16:creationId xmlns:a16="http://schemas.microsoft.com/office/drawing/2014/main" id="{26C9FF58-3BEE-9A87-846A-9B256071B8C5}"/>
              </a:ext>
            </a:extLst>
          </p:cNvPr>
          <p:cNvSpPr txBox="1">
            <a:spLocks/>
          </p:cNvSpPr>
          <p:nvPr/>
        </p:nvSpPr>
        <p:spPr bwMode="auto">
          <a:xfrm>
            <a:off x="6286499" y="1543496"/>
            <a:ext cx="3324585" cy="231116"/>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457200" lvl="1" indent="0">
              <a:buNone/>
            </a:pPr>
            <a:r>
              <a:rPr lang="en-US" sz="1400" b="0" kern="0" dirty="0"/>
              <a:t>packet capture (on switch)</a:t>
            </a:r>
          </a:p>
        </p:txBody>
      </p:sp>
      <p:cxnSp>
        <p:nvCxnSpPr>
          <p:cNvPr id="16" name="Straight Connector 15">
            <a:extLst>
              <a:ext uri="{FF2B5EF4-FFF2-40B4-BE49-F238E27FC236}">
                <a16:creationId xmlns:a16="http://schemas.microsoft.com/office/drawing/2014/main" id="{4BDBBF23-604E-01A5-3C1F-18EF29C86350}"/>
              </a:ext>
            </a:extLst>
          </p:cNvPr>
          <p:cNvCxnSpPr>
            <a:cxnSpLocks/>
          </p:cNvCxnSpPr>
          <p:nvPr/>
        </p:nvCxnSpPr>
        <p:spPr bwMode="auto">
          <a:xfrm>
            <a:off x="6286499" y="1408151"/>
            <a:ext cx="0" cy="192049"/>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9" name="TextBox 8">
            <a:extLst>
              <a:ext uri="{FF2B5EF4-FFF2-40B4-BE49-F238E27FC236}">
                <a16:creationId xmlns:a16="http://schemas.microsoft.com/office/drawing/2014/main" id="{AC5796EF-DFBF-515C-0025-CB8E4B51CC55}"/>
              </a:ext>
            </a:extLst>
          </p:cNvPr>
          <p:cNvSpPr txBox="1"/>
          <p:nvPr/>
        </p:nvSpPr>
        <p:spPr>
          <a:xfrm>
            <a:off x="848468" y="6613896"/>
            <a:ext cx="4953000" cy="261610"/>
          </a:xfrm>
          <a:prstGeom prst="rect">
            <a:avLst/>
          </a:prstGeom>
          <a:noFill/>
        </p:spPr>
        <p:txBody>
          <a:bodyPr wrap="square" rtlCol="0">
            <a:spAutoFit/>
          </a:bodyPr>
          <a:lstStyle/>
          <a:p>
            <a:r>
              <a:rPr lang="en-US" sz="1100" dirty="0"/>
              <a:t>(*) Trunk </a:t>
            </a:r>
            <a:r>
              <a:rPr lang="en-US" sz="1100" dirty="0" err="1"/>
              <a:t>hostapd</a:t>
            </a:r>
            <a:r>
              <a:rPr lang="en-US" sz="1100" dirty="0"/>
              <a:t> as of April 2024, </a:t>
            </a:r>
            <a:r>
              <a:rPr lang="en-US" sz="1100" dirty="0">
                <a:hlinkClick r:id="rId2"/>
              </a:rPr>
              <a:t>https://w1.fi/cgit/hostap/log/</a:t>
            </a:r>
            <a:r>
              <a:rPr lang="en-US" sz="1100" dirty="0"/>
              <a:t> </a:t>
            </a:r>
          </a:p>
        </p:txBody>
      </p:sp>
    </p:spTree>
    <p:extLst>
      <p:ext uri="{BB962C8B-B14F-4D97-AF65-F5344CB8AC3E}">
        <p14:creationId xmlns:p14="http://schemas.microsoft.com/office/powerpoint/2010/main" val="40477456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457200"/>
            <a:ext cx="8991595" cy="1066800"/>
          </a:xfrm>
        </p:spPr>
        <p:txBody>
          <a:bodyPr/>
          <a:lstStyle/>
          <a:p>
            <a:r>
              <a:rPr lang="en-US" dirty="0"/>
              <a:t>Proposed extensions to FT protocol</a:t>
            </a:r>
            <a:br>
              <a:rPr lang="en-US" dirty="0"/>
            </a:br>
            <a:r>
              <a:rPr lang="en-US" sz="2400" dirty="0"/>
              <a:t>Performance of existing baseline FT implementations (2)</a:t>
            </a:r>
            <a:endParaRPr lang="en-US" u="sng" dirty="0"/>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29</a:t>
            </a:fld>
            <a:endParaRPr lang="en-US"/>
          </a:p>
        </p:txBody>
      </p:sp>
      <p:cxnSp>
        <p:nvCxnSpPr>
          <p:cNvPr id="3" name="Straight Connector 2">
            <a:extLst>
              <a:ext uri="{FF2B5EF4-FFF2-40B4-BE49-F238E27FC236}">
                <a16:creationId xmlns:a16="http://schemas.microsoft.com/office/drawing/2014/main" id="{10CAA5A8-6448-8B6F-8508-48B0FA4053DC}"/>
              </a:ext>
            </a:extLst>
          </p:cNvPr>
          <p:cNvCxnSpPr/>
          <p:nvPr/>
        </p:nvCxnSpPr>
        <p:spPr>
          <a:xfrm>
            <a:off x="969029" y="4005886"/>
            <a:ext cx="7470648" cy="0"/>
          </a:xfrm>
          <a:prstGeom prst="line">
            <a:avLst/>
          </a:prstGeom>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5934502E-0D71-110A-6838-44085E06F64A}"/>
              </a:ext>
            </a:extLst>
          </p:cNvPr>
          <p:cNvSpPr txBox="1"/>
          <p:nvPr/>
        </p:nvSpPr>
        <p:spPr>
          <a:xfrm>
            <a:off x="1451495" y="4423367"/>
            <a:ext cx="1280095" cy="461665"/>
          </a:xfrm>
          <a:prstGeom prst="rect">
            <a:avLst/>
          </a:prstGeom>
          <a:noFill/>
        </p:spPr>
        <p:txBody>
          <a:bodyPr wrap="square" rtlCol="0">
            <a:spAutoFit/>
          </a:bodyPr>
          <a:lstStyle/>
          <a:p>
            <a:pPr algn="ctr"/>
            <a:r>
              <a:rPr lang="en-US" dirty="0"/>
              <a:t>BTM</a:t>
            </a:r>
            <a:br>
              <a:rPr lang="en-US" dirty="0"/>
            </a:br>
            <a:r>
              <a:rPr lang="en-US" dirty="0"/>
              <a:t>Req/Resp</a:t>
            </a:r>
          </a:p>
        </p:txBody>
      </p:sp>
      <p:sp>
        <p:nvSpPr>
          <p:cNvPr id="8" name="TextBox 7">
            <a:extLst>
              <a:ext uri="{FF2B5EF4-FFF2-40B4-BE49-F238E27FC236}">
                <a16:creationId xmlns:a16="http://schemas.microsoft.com/office/drawing/2014/main" id="{4BCDDF39-3E0C-7778-B51F-24D1063EEED4}"/>
              </a:ext>
            </a:extLst>
          </p:cNvPr>
          <p:cNvSpPr txBox="1"/>
          <p:nvPr/>
        </p:nvSpPr>
        <p:spPr>
          <a:xfrm>
            <a:off x="2819400" y="4430841"/>
            <a:ext cx="1280095" cy="461665"/>
          </a:xfrm>
          <a:prstGeom prst="rect">
            <a:avLst/>
          </a:prstGeom>
          <a:noFill/>
        </p:spPr>
        <p:txBody>
          <a:bodyPr wrap="square" rtlCol="0">
            <a:spAutoFit/>
          </a:bodyPr>
          <a:lstStyle/>
          <a:p>
            <a:pPr algn="ctr"/>
            <a:r>
              <a:rPr lang="en-US" dirty="0"/>
              <a:t>FT Action</a:t>
            </a:r>
            <a:br>
              <a:rPr lang="en-US" dirty="0"/>
            </a:br>
            <a:r>
              <a:rPr lang="en-US" dirty="0"/>
              <a:t>(Auth Req/Resp)</a:t>
            </a:r>
          </a:p>
        </p:txBody>
      </p:sp>
      <p:cxnSp>
        <p:nvCxnSpPr>
          <p:cNvPr id="9" name="Straight Connector 8">
            <a:extLst>
              <a:ext uri="{FF2B5EF4-FFF2-40B4-BE49-F238E27FC236}">
                <a16:creationId xmlns:a16="http://schemas.microsoft.com/office/drawing/2014/main" id="{AFB644E1-9A90-A5F2-C516-444FB3937148}"/>
              </a:ext>
            </a:extLst>
          </p:cNvPr>
          <p:cNvCxnSpPr>
            <a:cxnSpLocks/>
          </p:cNvCxnSpPr>
          <p:nvPr/>
        </p:nvCxnSpPr>
        <p:spPr>
          <a:xfrm>
            <a:off x="969029" y="3320086"/>
            <a:ext cx="7470648" cy="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BB5AEF69-6FBD-1B0F-471C-03366AB30764}"/>
              </a:ext>
            </a:extLst>
          </p:cNvPr>
          <p:cNvCxnSpPr>
            <a:cxnSpLocks/>
          </p:cNvCxnSpPr>
          <p:nvPr/>
        </p:nvCxnSpPr>
        <p:spPr>
          <a:xfrm flipV="1">
            <a:off x="965253" y="2564954"/>
            <a:ext cx="7474424"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7">
            <a:extLst>
              <a:ext uri="{FF2B5EF4-FFF2-40B4-BE49-F238E27FC236}">
                <a16:creationId xmlns:a16="http://schemas.microsoft.com/office/drawing/2014/main" id="{CFA90416-5A9E-AF39-00DF-EFB7F8C38206}"/>
              </a:ext>
            </a:extLst>
          </p:cNvPr>
          <p:cNvSpPr txBox="1"/>
          <p:nvPr/>
        </p:nvSpPr>
        <p:spPr>
          <a:xfrm>
            <a:off x="287141" y="3150089"/>
            <a:ext cx="779659"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dirty="0"/>
              <a:t>STA</a:t>
            </a:r>
            <a:endParaRPr lang="en-US" dirty="0"/>
          </a:p>
        </p:txBody>
      </p:sp>
      <p:sp>
        <p:nvSpPr>
          <p:cNvPr id="13" name="TextBox 8">
            <a:extLst>
              <a:ext uri="{FF2B5EF4-FFF2-40B4-BE49-F238E27FC236}">
                <a16:creationId xmlns:a16="http://schemas.microsoft.com/office/drawing/2014/main" id="{D890F504-4C34-03D9-44E7-9972F2FED20A}"/>
              </a:ext>
            </a:extLst>
          </p:cNvPr>
          <p:cNvSpPr txBox="1"/>
          <p:nvPr/>
        </p:nvSpPr>
        <p:spPr>
          <a:xfrm>
            <a:off x="287141" y="2400221"/>
            <a:ext cx="590219"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kern="1200" dirty="0">
                <a:solidFill>
                  <a:schemeClr val="tx1"/>
                </a:solidFill>
                <a:latin typeface="+mn-lt"/>
                <a:ea typeface="+mn-ea"/>
                <a:cs typeface="+mn-cs"/>
              </a:rPr>
              <a:t>AP2</a:t>
            </a:r>
            <a:endParaRPr lang="en-US" dirty="0"/>
          </a:p>
        </p:txBody>
      </p:sp>
      <p:sp>
        <p:nvSpPr>
          <p:cNvPr id="14" name="TextBox 10">
            <a:extLst>
              <a:ext uri="{FF2B5EF4-FFF2-40B4-BE49-F238E27FC236}">
                <a16:creationId xmlns:a16="http://schemas.microsoft.com/office/drawing/2014/main" id="{430A5D50-A5D8-7F72-C30F-63F4860275D6}"/>
              </a:ext>
            </a:extLst>
          </p:cNvPr>
          <p:cNvSpPr txBox="1"/>
          <p:nvPr/>
        </p:nvSpPr>
        <p:spPr>
          <a:xfrm>
            <a:off x="287141" y="3796777"/>
            <a:ext cx="678112"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kern="1200" dirty="0">
                <a:solidFill>
                  <a:schemeClr val="tx1"/>
                </a:solidFill>
                <a:latin typeface="+mn-lt"/>
                <a:ea typeface="+mn-ea"/>
                <a:cs typeface="+mn-cs"/>
              </a:rPr>
              <a:t>AP1</a:t>
            </a:r>
            <a:endParaRPr lang="en-US" dirty="0"/>
          </a:p>
        </p:txBody>
      </p:sp>
      <p:sp>
        <p:nvSpPr>
          <p:cNvPr id="15" name="TextBox 14">
            <a:extLst>
              <a:ext uri="{FF2B5EF4-FFF2-40B4-BE49-F238E27FC236}">
                <a16:creationId xmlns:a16="http://schemas.microsoft.com/office/drawing/2014/main" id="{54129A35-2296-6327-1D0F-536C0FB0779D}"/>
              </a:ext>
            </a:extLst>
          </p:cNvPr>
          <p:cNvSpPr txBox="1"/>
          <p:nvPr/>
        </p:nvSpPr>
        <p:spPr>
          <a:xfrm>
            <a:off x="440455" y="1548358"/>
            <a:ext cx="3271043" cy="553998"/>
          </a:xfrm>
          <a:prstGeom prst="rect">
            <a:avLst/>
          </a:prstGeom>
          <a:noFill/>
        </p:spPr>
        <p:txBody>
          <a:bodyPr wrap="square" rtlCol="0">
            <a:spAutoFit/>
          </a:bodyPr>
          <a:lstStyle/>
          <a:p>
            <a:r>
              <a:rPr lang="en-US" sz="1600" b="1" dirty="0"/>
              <a:t>STA-A (commercial smartphone)</a:t>
            </a:r>
          </a:p>
          <a:p>
            <a:r>
              <a:rPr lang="en-US" sz="1400" dirty="0"/>
              <a:t>BTM-triggered</a:t>
            </a:r>
          </a:p>
        </p:txBody>
      </p:sp>
      <p:cxnSp>
        <p:nvCxnSpPr>
          <p:cNvPr id="17" name="Straight Connector 16">
            <a:extLst>
              <a:ext uri="{FF2B5EF4-FFF2-40B4-BE49-F238E27FC236}">
                <a16:creationId xmlns:a16="http://schemas.microsoft.com/office/drawing/2014/main" id="{9100129A-DA68-4296-640F-E581B94576A1}"/>
              </a:ext>
            </a:extLst>
          </p:cNvPr>
          <p:cNvCxnSpPr>
            <a:cxnSpLocks/>
          </p:cNvCxnSpPr>
          <p:nvPr/>
        </p:nvCxnSpPr>
        <p:spPr bwMode="auto">
          <a:xfrm>
            <a:off x="1143000" y="2316515"/>
            <a:ext cx="0" cy="1895539"/>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8" name="Straight Connector 17">
            <a:extLst>
              <a:ext uri="{FF2B5EF4-FFF2-40B4-BE49-F238E27FC236}">
                <a16:creationId xmlns:a16="http://schemas.microsoft.com/office/drawing/2014/main" id="{FC7956FC-F8AF-A220-913A-4EB16D09A87C}"/>
              </a:ext>
            </a:extLst>
          </p:cNvPr>
          <p:cNvCxnSpPr>
            <a:cxnSpLocks/>
          </p:cNvCxnSpPr>
          <p:nvPr/>
        </p:nvCxnSpPr>
        <p:spPr bwMode="auto">
          <a:xfrm>
            <a:off x="3048000" y="2323886"/>
            <a:ext cx="0" cy="188816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9" name="Straight Connector 18">
            <a:extLst>
              <a:ext uri="{FF2B5EF4-FFF2-40B4-BE49-F238E27FC236}">
                <a16:creationId xmlns:a16="http://schemas.microsoft.com/office/drawing/2014/main" id="{485D2AAC-75F0-E0FC-3472-92B92B2345E8}"/>
              </a:ext>
            </a:extLst>
          </p:cNvPr>
          <p:cNvCxnSpPr>
            <a:cxnSpLocks/>
          </p:cNvCxnSpPr>
          <p:nvPr/>
        </p:nvCxnSpPr>
        <p:spPr bwMode="auto">
          <a:xfrm>
            <a:off x="3276600" y="2319301"/>
            <a:ext cx="0" cy="1895539"/>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0" name="Straight Connector 19">
            <a:extLst>
              <a:ext uri="{FF2B5EF4-FFF2-40B4-BE49-F238E27FC236}">
                <a16:creationId xmlns:a16="http://schemas.microsoft.com/office/drawing/2014/main" id="{F56377FE-1929-7CB8-E197-DFA1ADABB8EE}"/>
              </a:ext>
            </a:extLst>
          </p:cNvPr>
          <p:cNvCxnSpPr>
            <a:cxnSpLocks/>
          </p:cNvCxnSpPr>
          <p:nvPr/>
        </p:nvCxnSpPr>
        <p:spPr bwMode="auto">
          <a:xfrm>
            <a:off x="3581400" y="2305915"/>
            <a:ext cx="0" cy="188816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2" name="Straight Connector 21">
            <a:extLst>
              <a:ext uri="{FF2B5EF4-FFF2-40B4-BE49-F238E27FC236}">
                <a16:creationId xmlns:a16="http://schemas.microsoft.com/office/drawing/2014/main" id="{EED1322B-C125-6D26-4C2A-50C13023D929}"/>
              </a:ext>
            </a:extLst>
          </p:cNvPr>
          <p:cNvCxnSpPr>
            <a:cxnSpLocks/>
          </p:cNvCxnSpPr>
          <p:nvPr/>
        </p:nvCxnSpPr>
        <p:spPr bwMode="auto">
          <a:xfrm>
            <a:off x="6400800" y="2302230"/>
            <a:ext cx="0" cy="1895539"/>
          </a:xfrm>
          <a:prstGeom prst="line">
            <a:avLst/>
          </a:prstGeom>
          <a:solidFill>
            <a:schemeClr val="accent1"/>
          </a:solidFill>
          <a:ln w="47625" cap="flat" cmpd="sng" algn="ctr">
            <a:solidFill>
              <a:schemeClr val="tx1"/>
            </a:solidFill>
            <a:prstDash val="solid"/>
            <a:round/>
            <a:headEnd type="none" w="sm" len="sm"/>
            <a:tailEnd type="none" w="sm" len="sm"/>
          </a:ln>
          <a:effectLst/>
        </p:spPr>
      </p:cxnSp>
      <p:sp>
        <p:nvSpPr>
          <p:cNvPr id="23" name="TextBox 22">
            <a:extLst>
              <a:ext uri="{FF2B5EF4-FFF2-40B4-BE49-F238E27FC236}">
                <a16:creationId xmlns:a16="http://schemas.microsoft.com/office/drawing/2014/main" id="{41A13F78-8B0D-BED6-F89E-FDD428B56A36}"/>
              </a:ext>
            </a:extLst>
          </p:cNvPr>
          <p:cNvSpPr txBox="1"/>
          <p:nvPr/>
        </p:nvSpPr>
        <p:spPr>
          <a:xfrm>
            <a:off x="5750619" y="4429880"/>
            <a:ext cx="919362" cy="461665"/>
          </a:xfrm>
          <a:prstGeom prst="rect">
            <a:avLst/>
          </a:prstGeom>
          <a:noFill/>
        </p:spPr>
        <p:txBody>
          <a:bodyPr wrap="square" rtlCol="0">
            <a:spAutoFit/>
          </a:bodyPr>
          <a:lstStyle/>
          <a:p>
            <a:pPr algn="ctr"/>
            <a:r>
              <a:rPr lang="en-US" dirty="0"/>
              <a:t>FT </a:t>
            </a:r>
            <a:r>
              <a:rPr lang="en-US" dirty="0" err="1"/>
              <a:t>Reassoc</a:t>
            </a:r>
            <a:r>
              <a:rPr lang="en-US" dirty="0"/>
              <a:t> Req/Resp</a:t>
            </a:r>
          </a:p>
        </p:txBody>
      </p:sp>
      <p:cxnSp>
        <p:nvCxnSpPr>
          <p:cNvPr id="26" name="Straight Arrow Connector 25">
            <a:extLst>
              <a:ext uri="{FF2B5EF4-FFF2-40B4-BE49-F238E27FC236}">
                <a16:creationId xmlns:a16="http://schemas.microsoft.com/office/drawing/2014/main" id="{6A006830-4719-4B85-1280-2D266389B294}"/>
              </a:ext>
            </a:extLst>
          </p:cNvPr>
          <p:cNvCxnSpPr>
            <a:cxnSpLocks/>
          </p:cNvCxnSpPr>
          <p:nvPr/>
        </p:nvCxnSpPr>
        <p:spPr bwMode="auto">
          <a:xfrm>
            <a:off x="3019094" y="2239412"/>
            <a:ext cx="274320" cy="0"/>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sp>
        <p:nvSpPr>
          <p:cNvPr id="27" name="TextBox 26">
            <a:extLst>
              <a:ext uri="{FF2B5EF4-FFF2-40B4-BE49-F238E27FC236}">
                <a16:creationId xmlns:a16="http://schemas.microsoft.com/office/drawing/2014/main" id="{8FE262BE-7821-637D-DB54-55D4A434AC05}"/>
              </a:ext>
            </a:extLst>
          </p:cNvPr>
          <p:cNvSpPr txBox="1"/>
          <p:nvPr/>
        </p:nvSpPr>
        <p:spPr>
          <a:xfrm>
            <a:off x="3245903" y="1992279"/>
            <a:ext cx="565993" cy="276999"/>
          </a:xfrm>
          <a:prstGeom prst="rect">
            <a:avLst/>
          </a:prstGeom>
          <a:noFill/>
        </p:spPr>
        <p:txBody>
          <a:bodyPr wrap="square" rtlCol="0">
            <a:spAutoFit/>
          </a:bodyPr>
          <a:lstStyle/>
          <a:p>
            <a:r>
              <a:rPr lang="en-US" dirty="0"/>
              <a:t>4 </a:t>
            </a:r>
            <a:r>
              <a:rPr lang="en-US" dirty="0" err="1"/>
              <a:t>ms</a:t>
            </a:r>
            <a:endParaRPr lang="en-US" dirty="0"/>
          </a:p>
        </p:txBody>
      </p:sp>
      <p:sp>
        <p:nvSpPr>
          <p:cNvPr id="28" name="TextBox 27">
            <a:extLst>
              <a:ext uri="{FF2B5EF4-FFF2-40B4-BE49-F238E27FC236}">
                <a16:creationId xmlns:a16="http://schemas.microsoft.com/office/drawing/2014/main" id="{5A92DC60-3F39-E5DE-3DBA-3D9E25E041F1}"/>
              </a:ext>
            </a:extLst>
          </p:cNvPr>
          <p:cNvSpPr txBox="1"/>
          <p:nvPr/>
        </p:nvSpPr>
        <p:spPr>
          <a:xfrm>
            <a:off x="2911837" y="1987565"/>
            <a:ext cx="565993" cy="276999"/>
          </a:xfrm>
          <a:prstGeom prst="rect">
            <a:avLst/>
          </a:prstGeom>
          <a:noFill/>
        </p:spPr>
        <p:txBody>
          <a:bodyPr wrap="square" rtlCol="0">
            <a:spAutoFit/>
          </a:bodyPr>
          <a:lstStyle/>
          <a:p>
            <a:r>
              <a:rPr lang="en-US" dirty="0"/>
              <a:t>3 </a:t>
            </a:r>
            <a:r>
              <a:rPr lang="en-US" dirty="0" err="1"/>
              <a:t>ms</a:t>
            </a:r>
            <a:endParaRPr lang="en-US" dirty="0"/>
          </a:p>
        </p:txBody>
      </p:sp>
      <p:sp>
        <p:nvSpPr>
          <p:cNvPr id="29" name="TextBox 28">
            <a:extLst>
              <a:ext uri="{FF2B5EF4-FFF2-40B4-BE49-F238E27FC236}">
                <a16:creationId xmlns:a16="http://schemas.microsoft.com/office/drawing/2014/main" id="{A75A779A-8F8F-1D54-6D85-35FC0758C01F}"/>
              </a:ext>
            </a:extLst>
          </p:cNvPr>
          <p:cNvSpPr txBox="1"/>
          <p:nvPr/>
        </p:nvSpPr>
        <p:spPr>
          <a:xfrm>
            <a:off x="4509827" y="1997120"/>
            <a:ext cx="565993" cy="276999"/>
          </a:xfrm>
          <a:prstGeom prst="rect">
            <a:avLst/>
          </a:prstGeom>
          <a:noFill/>
        </p:spPr>
        <p:txBody>
          <a:bodyPr wrap="square" rtlCol="0">
            <a:spAutoFit/>
          </a:bodyPr>
          <a:lstStyle/>
          <a:p>
            <a:r>
              <a:rPr lang="en-US" dirty="0"/>
              <a:t>47 </a:t>
            </a:r>
            <a:r>
              <a:rPr lang="en-US" dirty="0" err="1"/>
              <a:t>ms</a:t>
            </a:r>
            <a:endParaRPr lang="en-US" dirty="0"/>
          </a:p>
        </p:txBody>
      </p:sp>
      <p:sp>
        <p:nvSpPr>
          <p:cNvPr id="30" name="TextBox 29">
            <a:extLst>
              <a:ext uri="{FF2B5EF4-FFF2-40B4-BE49-F238E27FC236}">
                <a16:creationId xmlns:a16="http://schemas.microsoft.com/office/drawing/2014/main" id="{22538F34-0CF3-AB91-4480-86A05CC06BC6}"/>
              </a:ext>
            </a:extLst>
          </p:cNvPr>
          <p:cNvSpPr txBox="1"/>
          <p:nvPr/>
        </p:nvSpPr>
        <p:spPr>
          <a:xfrm>
            <a:off x="5989944" y="1981200"/>
            <a:ext cx="565993" cy="251817"/>
          </a:xfrm>
          <a:prstGeom prst="rect">
            <a:avLst/>
          </a:prstGeom>
          <a:noFill/>
        </p:spPr>
        <p:txBody>
          <a:bodyPr wrap="square" rtlCol="0">
            <a:spAutoFit/>
          </a:bodyPr>
          <a:lstStyle/>
          <a:p>
            <a:r>
              <a:rPr lang="en-US" dirty="0"/>
              <a:t>5 </a:t>
            </a:r>
            <a:r>
              <a:rPr lang="en-US" dirty="0" err="1"/>
              <a:t>ms</a:t>
            </a:r>
            <a:endParaRPr lang="en-US" dirty="0"/>
          </a:p>
        </p:txBody>
      </p:sp>
      <p:sp>
        <p:nvSpPr>
          <p:cNvPr id="32" name="Rectangle 31">
            <a:extLst>
              <a:ext uri="{FF2B5EF4-FFF2-40B4-BE49-F238E27FC236}">
                <a16:creationId xmlns:a16="http://schemas.microsoft.com/office/drawing/2014/main" id="{C8F3387F-E295-A2D3-A34A-5EEFC91EBAAE}"/>
              </a:ext>
            </a:extLst>
          </p:cNvPr>
          <p:cNvSpPr/>
          <p:nvPr/>
        </p:nvSpPr>
        <p:spPr bwMode="auto">
          <a:xfrm>
            <a:off x="1813397" y="2326622"/>
            <a:ext cx="390025" cy="1895513"/>
          </a:xfrm>
          <a:prstGeom prst="rect">
            <a:avLst/>
          </a:prstGeom>
          <a:pattFill prst="dkUpDiag">
            <a:fgClr>
              <a:schemeClr val="bg2">
                <a:lumMod val="75000"/>
              </a:schemeClr>
            </a:fgClr>
            <a:bgClr>
              <a:schemeClr val="bg1"/>
            </a:bgClr>
          </a:patt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33" name="Right Arrow 32">
            <a:extLst>
              <a:ext uri="{FF2B5EF4-FFF2-40B4-BE49-F238E27FC236}">
                <a16:creationId xmlns:a16="http://schemas.microsoft.com/office/drawing/2014/main" id="{8C1CF628-799C-DCEE-6061-D18FE33CBA1E}"/>
              </a:ext>
            </a:extLst>
          </p:cNvPr>
          <p:cNvSpPr/>
          <p:nvPr/>
        </p:nvSpPr>
        <p:spPr>
          <a:xfrm>
            <a:off x="996878" y="3207505"/>
            <a:ext cx="2435130" cy="590614"/>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35" name="Rectangle 34">
            <a:extLst>
              <a:ext uri="{FF2B5EF4-FFF2-40B4-BE49-F238E27FC236}">
                <a16:creationId xmlns:a16="http://schemas.microsoft.com/office/drawing/2014/main" id="{A228ACBB-5434-4671-C067-6BB0407CDE6E}"/>
              </a:ext>
            </a:extLst>
          </p:cNvPr>
          <p:cNvSpPr/>
          <p:nvPr/>
        </p:nvSpPr>
        <p:spPr bwMode="auto">
          <a:xfrm>
            <a:off x="6783167" y="2302243"/>
            <a:ext cx="142661" cy="1099414"/>
          </a:xfrm>
          <a:prstGeom prst="rect">
            <a:avLst/>
          </a:prstGeom>
          <a:pattFill prst="dkUpDiag">
            <a:fgClr>
              <a:schemeClr val="bg2">
                <a:lumMod val="75000"/>
              </a:schemeClr>
            </a:fgClr>
            <a:bgClr>
              <a:schemeClr val="bg1"/>
            </a:bgClr>
          </a:patt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39" name="TextBox 38">
            <a:extLst>
              <a:ext uri="{FF2B5EF4-FFF2-40B4-BE49-F238E27FC236}">
                <a16:creationId xmlns:a16="http://schemas.microsoft.com/office/drawing/2014/main" id="{39339039-CAD3-FDD1-09F6-B48687EE275F}"/>
              </a:ext>
            </a:extLst>
          </p:cNvPr>
          <p:cNvSpPr txBox="1"/>
          <p:nvPr/>
        </p:nvSpPr>
        <p:spPr>
          <a:xfrm>
            <a:off x="6504785" y="2715043"/>
            <a:ext cx="893502" cy="276999"/>
          </a:xfrm>
          <a:prstGeom prst="rect">
            <a:avLst/>
          </a:prstGeom>
          <a:noFill/>
        </p:spPr>
        <p:txBody>
          <a:bodyPr wrap="square" rtlCol="0">
            <a:spAutoFit/>
          </a:bodyPr>
          <a:lstStyle/>
          <a:p>
            <a:r>
              <a:rPr lang="en-US" dirty="0"/>
              <a:t>ADDBA</a:t>
            </a:r>
          </a:p>
        </p:txBody>
      </p:sp>
      <p:cxnSp>
        <p:nvCxnSpPr>
          <p:cNvPr id="45" name="Straight Arrow Connector 44">
            <a:extLst>
              <a:ext uri="{FF2B5EF4-FFF2-40B4-BE49-F238E27FC236}">
                <a16:creationId xmlns:a16="http://schemas.microsoft.com/office/drawing/2014/main" id="{ED34C4D7-D56D-4133-9EFE-B49BFE6E5D74}"/>
              </a:ext>
            </a:extLst>
          </p:cNvPr>
          <p:cNvCxnSpPr>
            <a:cxnSpLocks/>
          </p:cNvCxnSpPr>
          <p:nvPr/>
        </p:nvCxnSpPr>
        <p:spPr bwMode="auto">
          <a:xfrm>
            <a:off x="3581400" y="2241461"/>
            <a:ext cx="2438400" cy="0"/>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cxnSp>
        <p:nvCxnSpPr>
          <p:cNvPr id="46" name="Straight Arrow Connector 45">
            <a:extLst>
              <a:ext uri="{FF2B5EF4-FFF2-40B4-BE49-F238E27FC236}">
                <a16:creationId xmlns:a16="http://schemas.microsoft.com/office/drawing/2014/main" id="{C9930A7E-8F6E-00CC-1B74-AF6F780AE3B9}"/>
              </a:ext>
            </a:extLst>
          </p:cNvPr>
          <p:cNvCxnSpPr>
            <a:cxnSpLocks/>
          </p:cNvCxnSpPr>
          <p:nvPr/>
        </p:nvCxnSpPr>
        <p:spPr bwMode="auto">
          <a:xfrm>
            <a:off x="6019800" y="2239412"/>
            <a:ext cx="381000" cy="0"/>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cxnSp>
        <p:nvCxnSpPr>
          <p:cNvPr id="48" name="Straight Arrow Connector 47">
            <a:extLst>
              <a:ext uri="{FF2B5EF4-FFF2-40B4-BE49-F238E27FC236}">
                <a16:creationId xmlns:a16="http://schemas.microsoft.com/office/drawing/2014/main" id="{A1C42506-2348-878F-C06B-9923AA7BF7A6}"/>
              </a:ext>
            </a:extLst>
          </p:cNvPr>
          <p:cNvCxnSpPr>
            <a:cxnSpLocks/>
            <a:endCxn id="73" idx="1"/>
          </p:cNvCxnSpPr>
          <p:nvPr/>
        </p:nvCxnSpPr>
        <p:spPr bwMode="auto">
          <a:xfrm>
            <a:off x="6403613" y="2557357"/>
            <a:ext cx="903217" cy="4724"/>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sp>
        <p:nvSpPr>
          <p:cNvPr id="50" name="TextBox 49">
            <a:extLst>
              <a:ext uri="{FF2B5EF4-FFF2-40B4-BE49-F238E27FC236}">
                <a16:creationId xmlns:a16="http://schemas.microsoft.com/office/drawing/2014/main" id="{B8DE2AE2-1CD1-BC61-A5F6-905B8BF0F556}"/>
              </a:ext>
            </a:extLst>
          </p:cNvPr>
          <p:cNvSpPr txBox="1"/>
          <p:nvPr/>
        </p:nvSpPr>
        <p:spPr>
          <a:xfrm>
            <a:off x="5597682" y="3754023"/>
            <a:ext cx="565993" cy="276999"/>
          </a:xfrm>
          <a:prstGeom prst="rect">
            <a:avLst/>
          </a:prstGeom>
          <a:noFill/>
        </p:spPr>
        <p:txBody>
          <a:bodyPr wrap="square" rtlCol="0">
            <a:spAutoFit/>
          </a:bodyPr>
          <a:lstStyle/>
          <a:p>
            <a:r>
              <a:rPr lang="en-US" dirty="0"/>
              <a:t>5 </a:t>
            </a:r>
            <a:r>
              <a:rPr lang="en-US" dirty="0" err="1"/>
              <a:t>ms</a:t>
            </a:r>
            <a:endParaRPr lang="en-US" dirty="0"/>
          </a:p>
        </p:txBody>
      </p:sp>
      <p:cxnSp>
        <p:nvCxnSpPr>
          <p:cNvPr id="54" name="Straight Arrow Connector 53">
            <a:extLst>
              <a:ext uri="{FF2B5EF4-FFF2-40B4-BE49-F238E27FC236}">
                <a16:creationId xmlns:a16="http://schemas.microsoft.com/office/drawing/2014/main" id="{3C13FFCB-84A1-66C1-BA56-B01F09353A08}"/>
              </a:ext>
            </a:extLst>
          </p:cNvPr>
          <p:cNvCxnSpPr>
            <a:cxnSpLocks/>
          </p:cNvCxnSpPr>
          <p:nvPr/>
        </p:nvCxnSpPr>
        <p:spPr bwMode="auto">
          <a:xfrm flipV="1">
            <a:off x="3404569" y="3494479"/>
            <a:ext cx="176831" cy="0"/>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sp>
        <p:nvSpPr>
          <p:cNvPr id="56" name="TextBox 55">
            <a:extLst>
              <a:ext uri="{FF2B5EF4-FFF2-40B4-BE49-F238E27FC236}">
                <a16:creationId xmlns:a16="http://schemas.microsoft.com/office/drawing/2014/main" id="{C44D298A-EF5A-CECD-6951-FB0982EF99D2}"/>
              </a:ext>
            </a:extLst>
          </p:cNvPr>
          <p:cNvSpPr txBox="1"/>
          <p:nvPr/>
        </p:nvSpPr>
        <p:spPr>
          <a:xfrm>
            <a:off x="3273633" y="3477242"/>
            <a:ext cx="774193" cy="276999"/>
          </a:xfrm>
          <a:prstGeom prst="rect">
            <a:avLst/>
          </a:prstGeom>
          <a:noFill/>
        </p:spPr>
        <p:txBody>
          <a:bodyPr wrap="square" rtlCol="0">
            <a:spAutoFit/>
          </a:bodyPr>
          <a:lstStyle/>
          <a:p>
            <a:r>
              <a:rPr lang="en-US" dirty="0"/>
              <a:t>2 </a:t>
            </a:r>
            <a:r>
              <a:rPr lang="en-US" dirty="0" err="1"/>
              <a:t>ms</a:t>
            </a:r>
            <a:endParaRPr lang="en-US" dirty="0"/>
          </a:p>
        </p:txBody>
      </p:sp>
      <p:cxnSp>
        <p:nvCxnSpPr>
          <p:cNvPr id="57" name="Straight Connector 56">
            <a:extLst>
              <a:ext uri="{FF2B5EF4-FFF2-40B4-BE49-F238E27FC236}">
                <a16:creationId xmlns:a16="http://schemas.microsoft.com/office/drawing/2014/main" id="{76B962D8-AADC-0434-56DA-9004194F7B8E}"/>
              </a:ext>
            </a:extLst>
          </p:cNvPr>
          <p:cNvCxnSpPr>
            <a:cxnSpLocks/>
          </p:cNvCxnSpPr>
          <p:nvPr/>
        </p:nvCxnSpPr>
        <p:spPr bwMode="auto">
          <a:xfrm>
            <a:off x="6019800" y="2302230"/>
            <a:ext cx="0" cy="1895539"/>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61" name="TextBox 60">
            <a:extLst>
              <a:ext uri="{FF2B5EF4-FFF2-40B4-BE49-F238E27FC236}">
                <a16:creationId xmlns:a16="http://schemas.microsoft.com/office/drawing/2014/main" id="{718920F2-0DEA-8C6F-9660-CE65F2ABADB2}"/>
              </a:ext>
            </a:extLst>
          </p:cNvPr>
          <p:cNvSpPr txBox="1"/>
          <p:nvPr/>
        </p:nvSpPr>
        <p:spPr>
          <a:xfrm>
            <a:off x="1878968" y="2008390"/>
            <a:ext cx="565993" cy="276999"/>
          </a:xfrm>
          <a:prstGeom prst="rect">
            <a:avLst/>
          </a:prstGeom>
          <a:noFill/>
        </p:spPr>
        <p:txBody>
          <a:bodyPr wrap="square" rtlCol="0">
            <a:spAutoFit/>
          </a:bodyPr>
          <a:lstStyle/>
          <a:p>
            <a:r>
              <a:rPr lang="en-US" dirty="0"/>
              <a:t>36 </a:t>
            </a:r>
            <a:r>
              <a:rPr lang="en-US" dirty="0" err="1"/>
              <a:t>ms</a:t>
            </a:r>
            <a:endParaRPr lang="en-US" dirty="0"/>
          </a:p>
        </p:txBody>
      </p:sp>
      <p:cxnSp>
        <p:nvCxnSpPr>
          <p:cNvPr id="62" name="Straight Arrow Connector 61">
            <a:extLst>
              <a:ext uri="{FF2B5EF4-FFF2-40B4-BE49-F238E27FC236}">
                <a16:creationId xmlns:a16="http://schemas.microsoft.com/office/drawing/2014/main" id="{939866AD-DAAF-2145-FB01-A5C7554E685C}"/>
              </a:ext>
            </a:extLst>
          </p:cNvPr>
          <p:cNvCxnSpPr>
            <a:cxnSpLocks/>
          </p:cNvCxnSpPr>
          <p:nvPr/>
        </p:nvCxnSpPr>
        <p:spPr bwMode="auto">
          <a:xfrm>
            <a:off x="1142052" y="2239412"/>
            <a:ext cx="1905948" cy="0"/>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cxnSp>
        <p:nvCxnSpPr>
          <p:cNvPr id="69" name="Straight Arrow Connector 68">
            <a:extLst>
              <a:ext uri="{FF2B5EF4-FFF2-40B4-BE49-F238E27FC236}">
                <a16:creationId xmlns:a16="http://schemas.microsoft.com/office/drawing/2014/main" id="{2FC27E00-2AEA-2689-BFF0-EF8BD49B0F85}"/>
              </a:ext>
            </a:extLst>
          </p:cNvPr>
          <p:cNvCxnSpPr>
            <a:cxnSpLocks/>
          </p:cNvCxnSpPr>
          <p:nvPr/>
        </p:nvCxnSpPr>
        <p:spPr bwMode="auto">
          <a:xfrm>
            <a:off x="3276600" y="2239412"/>
            <a:ext cx="310896" cy="0"/>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sp>
        <p:nvSpPr>
          <p:cNvPr id="71" name="TextBox 70">
            <a:extLst>
              <a:ext uri="{FF2B5EF4-FFF2-40B4-BE49-F238E27FC236}">
                <a16:creationId xmlns:a16="http://schemas.microsoft.com/office/drawing/2014/main" id="{7CAFE816-B430-FD53-BD71-B987EF8C8C19}"/>
              </a:ext>
            </a:extLst>
          </p:cNvPr>
          <p:cNvSpPr txBox="1"/>
          <p:nvPr/>
        </p:nvSpPr>
        <p:spPr>
          <a:xfrm>
            <a:off x="646978" y="6172556"/>
            <a:ext cx="8061499" cy="276999"/>
          </a:xfrm>
          <a:prstGeom prst="rect">
            <a:avLst/>
          </a:prstGeom>
          <a:noFill/>
        </p:spPr>
        <p:txBody>
          <a:bodyPr wrap="square" rtlCol="0">
            <a:spAutoFit/>
          </a:bodyPr>
          <a:lstStyle/>
          <a:p>
            <a:r>
              <a:rPr lang="en-US" dirty="0"/>
              <a:t>Note: Data paths are only shown if the Tx frames captured by sniffer are </a:t>
            </a:r>
            <a:r>
              <a:rPr lang="en-US" dirty="0" err="1"/>
              <a:t>ACK’d</a:t>
            </a:r>
            <a:r>
              <a:rPr lang="en-US" dirty="0"/>
              <a:t> by receiver and appear in Rx interface capture</a:t>
            </a:r>
          </a:p>
        </p:txBody>
      </p:sp>
      <p:sp>
        <p:nvSpPr>
          <p:cNvPr id="72" name="Right Arrow 71">
            <a:extLst>
              <a:ext uri="{FF2B5EF4-FFF2-40B4-BE49-F238E27FC236}">
                <a16:creationId xmlns:a16="http://schemas.microsoft.com/office/drawing/2014/main" id="{000D995F-6EF8-B042-95EE-666C3672D47F}"/>
              </a:ext>
            </a:extLst>
          </p:cNvPr>
          <p:cNvSpPr/>
          <p:nvPr/>
        </p:nvSpPr>
        <p:spPr>
          <a:xfrm>
            <a:off x="7010407" y="2876594"/>
            <a:ext cx="1429271" cy="590614"/>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73" name="Right Arrow 72">
            <a:extLst>
              <a:ext uri="{FF2B5EF4-FFF2-40B4-BE49-F238E27FC236}">
                <a16:creationId xmlns:a16="http://schemas.microsoft.com/office/drawing/2014/main" id="{67DC763E-72C6-FD7A-14BF-1E3DA0195977}"/>
              </a:ext>
            </a:extLst>
          </p:cNvPr>
          <p:cNvSpPr/>
          <p:nvPr/>
        </p:nvSpPr>
        <p:spPr>
          <a:xfrm>
            <a:off x="7306830" y="2266774"/>
            <a:ext cx="1132848" cy="590614"/>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74" name="TextBox 73">
            <a:extLst>
              <a:ext uri="{FF2B5EF4-FFF2-40B4-BE49-F238E27FC236}">
                <a16:creationId xmlns:a16="http://schemas.microsoft.com/office/drawing/2014/main" id="{BA7C927A-3F2B-EE54-F28E-4C3A8718A376}"/>
              </a:ext>
            </a:extLst>
          </p:cNvPr>
          <p:cNvSpPr txBox="1"/>
          <p:nvPr/>
        </p:nvSpPr>
        <p:spPr>
          <a:xfrm>
            <a:off x="1699873" y="2970747"/>
            <a:ext cx="893502" cy="276999"/>
          </a:xfrm>
          <a:prstGeom prst="rect">
            <a:avLst/>
          </a:prstGeom>
          <a:noFill/>
        </p:spPr>
        <p:txBody>
          <a:bodyPr wrap="square" rtlCol="0">
            <a:spAutoFit/>
          </a:bodyPr>
          <a:lstStyle/>
          <a:p>
            <a:r>
              <a:rPr lang="en-US" dirty="0"/>
              <a:t>Probes</a:t>
            </a:r>
          </a:p>
        </p:txBody>
      </p:sp>
      <p:sp>
        <p:nvSpPr>
          <p:cNvPr id="75" name="Left Bracket 74">
            <a:extLst>
              <a:ext uri="{FF2B5EF4-FFF2-40B4-BE49-F238E27FC236}">
                <a16:creationId xmlns:a16="http://schemas.microsoft.com/office/drawing/2014/main" id="{7602A2AF-1181-2158-9D60-5ACBA5BE52A2}"/>
              </a:ext>
            </a:extLst>
          </p:cNvPr>
          <p:cNvSpPr/>
          <p:nvPr/>
        </p:nvSpPr>
        <p:spPr bwMode="auto">
          <a:xfrm rot="16200000">
            <a:off x="2064111" y="3463366"/>
            <a:ext cx="54864" cy="1920003"/>
          </a:xfrm>
          <a:prstGeom prst="lef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76" name="Left Bracket 75">
            <a:extLst>
              <a:ext uri="{FF2B5EF4-FFF2-40B4-BE49-F238E27FC236}">
                <a16:creationId xmlns:a16="http://schemas.microsoft.com/office/drawing/2014/main" id="{4DDFBA50-816C-AEF5-26C3-49A0D9B9BCE1}"/>
              </a:ext>
            </a:extLst>
          </p:cNvPr>
          <p:cNvSpPr/>
          <p:nvPr/>
        </p:nvSpPr>
        <p:spPr bwMode="auto">
          <a:xfrm rot="16200000">
            <a:off x="3402288" y="4270064"/>
            <a:ext cx="54864" cy="303364"/>
          </a:xfrm>
          <a:prstGeom prst="lef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77" name="Left Bracket 76">
            <a:extLst>
              <a:ext uri="{FF2B5EF4-FFF2-40B4-BE49-F238E27FC236}">
                <a16:creationId xmlns:a16="http://schemas.microsoft.com/office/drawing/2014/main" id="{54EA78F4-9CBF-0CC9-5A51-BBB1E3AAD9B6}"/>
              </a:ext>
            </a:extLst>
          </p:cNvPr>
          <p:cNvSpPr/>
          <p:nvPr/>
        </p:nvSpPr>
        <p:spPr bwMode="auto">
          <a:xfrm rot="16200000">
            <a:off x="6179349" y="4221970"/>
            <a:ext cx="61903" cy="381000"/>
          </a:xfrm>
          <a:prstGeom prst="lef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78" name="TextBox 77">
            <a:extLst>
              <a:ext uri="{FF2B5EF4-FFF2-40B4-BE49-F238E27FC236}">
                <a16:creationId xmlns:a16="http://schemas.microsoft.com/office/drawing/2014/main" id="{A78D00BD-0A5C-FF8C-EAAB-CAF4E27776C5}"/>
              </a:ext>
            </a:extLst>
          </p:cNvPr>
          <p:cNvSpPr txBox="1"/>
          <p:nvPr/>
        </p:nvSpPr>
        <p:spPr>
          <a:xfrm>
            <a:off x="1953446" y="3331073"/>
            <a:ext cx="590679" cy="338554"/>
          </a:xfrm>
          <a:prstGeom prst="rect">
            <a:avLst/>
          </a:prstGeom>
          <a:noFill/>
        </p:spPr>
        <p:txBody>
          <a:bodyPr wrap="square" rtlCol="0">
            <a:spAutoFit/>
          </a:bodyPr>
          <a:lstStyle/>
          <a:p>
            <a:r>
              <a:rPr lang="en-US" sz="1600" dirty="0"/>
              <a:t>UL</a:t>
            </a:r>
          </a:p>
        </p:txBody>
      </p:sp>
      <p:sp>
        <p:nvSpPr>
          <p:cNvPr id="16" name="Right Arrow 15">
            <a:extLst>
              <a:ext uri="{FF2B5EF4-FFF2-40B4-BE49-F238E27FC236}">
                <a16:creationId xmlns:a16="http://schemas.microsoft.com/office/drawing/2014/main" id="{26F2048E-C3B7-9C59-901A-9AE92B6965B3}"/>
              </a:ext>
            </a:extLst>
          </p:cNvPr>
          <p:cNvSpPr/>
          <p:nvPr/>
        </p:nvSpPr>
        <p:spPr>
          <a:xfrm>
            <a:off x="990777" y="3717841"/>
            <a:ext cx="4704095" cy="590614"/>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79" name="TextBox 78">
            <a:extLst>
              <a:ext uri="{FF2B5EF4-FFF2-40B4-BE49-F238E27FC236}">
                <a16:creationId xmlns:a16="http://schemas.microsoft.com/office/drawing/2014/main" id="{8DF53A51-C860-87DF-8E14-E91BB2D58287}"/>
              </a:ext>
            </a:extLst>
          </p:cNvPr>
          <p:cNvSpPr txBox="1"/>
          <p:nvPr/>
        </p:nvSpPr>
        <p:spPr>
          <a:xfrm>
            <a:off x="3018160" y="3849437"/>
            <a:ext cx="590679" cy="338554"/>
          </a:xfrm>
          <a:prstGeom prst="rect">
            <a:avLst/>
          </a:prstGeom>
          <a:noFill/>
        </p:spPr>
        <p:txBody>
          <a:bodyPr wrap="square" rtlCol="0">
            <a:spAutoFit/>
          </a:bodyPr>
          <a:lstStyle/>
          <a:p>
            <a:r>
              <a:rPr lang="en-US" sz="1600" dirty="0"/>
              <a:t>DL</a:t>
            </a:r>
          </a:p>
        </p:txBody>
      </p:sp>
      <p:sp>
        <p:nvSpPr>
          <p:cNvPr id="80" name="TextBox 79">
            <a:extLst>
              <a:ext uri="{FF2B5EF4-FFF2-40B4-BE49-F238E27FC236}">
                <a16:creationId xmlns:a16="http://schemas.microsoft.com/office/drawing/2014/main" id="{522369E2-A647-4D8A-EA60-C88F33835825}"/>
              </a:ext>
            </a:extLst>
          </p:cNvPr>
          <p:cNvSpPr txBox="1"/>
          <p:nvPr/>
        </p:nvSpPr>
        <p:spPr>
          <a:xfrm>
            <a:off x="7465629" y="3015342"/>
            <a:ext cx="590679" cy="338554"/>
          </a:xfrm>
          <a:prstGeom prst="rect">
            <a:avLst/>
          </a:prstGeom>
          <a:noFill/>
        </p:spPr>
        <p:txBody>
          <a:bodyPr wrap="square" rtlCol="0">
            <a:spAutoFit/>
          </a:bodyPr>
          <a:lstStyle/>
          <a:p>
            <a:r>
              <a:rPr lang="en-US" sz="1600" dirty="0"/>
              <a:t>UL</a:t>
            </a:r>
          </a:p>
        </p:txBody>
      </p:sp>
      <p:sp>
        <p:nvSpPr>
          <p:cNvPr id="81" name="TextBox 80">
            <a:extLst>
              <a:ext uri="{FF2B5EF4-FFF2-40B4-BE49-F238E27FC236}">
                <a16:creationId xmlns:a16="http://schemas.microsoft.com/office/drawing/2014/main" id="{F274F15B-665E-A1C1-43BE-2B964D026AA6}"/>
              </a:ext>
            </a:extLst>
          </p:cNvPr>
          <p:cNvSpPr txBox="1"/>
          <p:nvPr/>
        </p:nvSpPr>
        <p:spPr>
          <a:xfrm>
            <a:off x="7567378" y="2388080"/>
            <a:ext cx="590679" cy="338554"/>
          </a:xfrm>
          <a:prstGeom prst="rect">
            <a:avLst/>
          </a:prstGeom>
          <a:noFill/>
        </p:spPr>
        <p:txBody>
          <a:bodyPr wrap="square" rtlCol="0">
            <a:spAutoFit/>
          </a:bodyPr>
          <a:lstStyle/>
          <a:p>
            <a:r>
              <a:rPr lang="en-US" sz="1600" dirty="0"/>
              <a:t>DL</a:t>
            </a:r>
          </a:p>
        </p:txBody>
      </p:sp>
      <p:cxnSp>
        <p:nvCxnSpPr>
          <p:cNvPr id="87" name="Straight Arrow Connector 86">
            <a:extLst>
              <a:ext uri="{FF2B5EF4-FFF2-40B4-BE49-F238E27FC236}">
                <a16:creationId xmlns:a16="http://schemas.microsoft.com/office/drawing/2014/main" id="{4C4517FD-71B7-D769-E0E8-FF687DAD33A7}"/>
              </a:ext>
            </a:extLst>
          </p:cNvPr>
          <p:cNvCxnSpPr>
            <a:cxnSpLocks/>
          </p:cNvCxnSpPr>
          <p:nvPr/>
        </p:nvCxnSpPr>
        <p:spPr bwMode="auto">
          <a:xfrm>
            <a:off x="5663184" y="4013148"/>
            <a:ext cx="356616" cy="0"/>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sp>
        <p:nvSpPr>
          <p:cNvPr id="88" name="TextBox 87">
            <a:extLst>
              <a:ext uri="{FF2B5EF4-FFF2-40B4-BE49-F238E27FC236}">
                <a16:creationId xmlns:a16="http://schemas.microsoft.com/office/drawing/2014/main" id="{4E4AD12C-8B84-DCB9-C4A8-30BD99137E53}"/>
              </a:ext>
            </a:extLst>
          </p:cNvPr>
          <p:cNvSpPr txBox="1"/>
          <p:nvPr/>
        </p:nvSpPr>
        <p:spPr>
          <a:xfrm>
            <a:off x="6485380" y="2947158"/>
            <a:ext cx="565993" cy="276999"/>
          </a:xfrm>
          <a:prstGeom prst="rect">
            <a:avLst/>
          </a:prstGeom>
          <a:noFill/>
        </p:spPr>
        <p:txBody>
          <a:bodyPr wrap="square" rtlCol="0">
            <a:spAutoFit/>
          </a:bodyPr>
          <a:lstStyle/>
          <a:p>
            <a:r>
              <a:rPr lang="en-US" dirty="0"/>
              <a:t>7 </a:t>
            </a:r>
            <a:r>
              <a:rPr lang="en-US" dirty="0" err="1"/>
              <a:t>ms</a:t>
            </a:r>
            <a:endParaRPr lang="en-US" dirty="0"/>
          </a:p>
        </p:txBody>
      </p:sp>
      <p:cxnSp>
        <p:nvCxnSpPr>
          <p:cNvPr id="89" name="Straight Arrow Connector 88">
            <a:extLst>
              <a:ext uri="{FF2B5EF4-FFF2-40B4-BE49-F238E27FC236}">
                <a16:creationId xmlns:a16="http://schemas.microsoft.com/office/drawing/2014/main" id="{9B572D65-B1CD-EF3F-728A-5432143E3C15}"/>
              </a:ext>
            </a:extLst>
          </p:cNvPr>
          <p:cNvCxnSpPr>
            <a:cxnSpLocks/>
            <a:endCxn id="72" idx="1"/>
          </p:cNvCxnSpPr>
          <p:nvPr/>
        </p:nvCxnSpPr>
        <p:spPr bwMode="auto">
          <a:xfrm flipV="1">
            <a:off x="6405793" y="3171901"/>
            <a:ext cx="604614" cy="0"/>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sp>
        <p:nvSpPr>
          <p:cNvPr id="92" name="TextBox 91">
            <a:extLst>
              <a:ext uri="{FF2B5EF4-FFF2-40B4-BE49-F238E27FC236}">
                <a16:creationId xmlns:a16="http://schemas.microsoft.com/office/drawing/2014/main" id="{D3A4CCED-1061-FB8A-9CEE-BB3B71E7342D}"/>
              </a:ext>
            </a:extLst>
          </p:cNvPr>
          <p:cNvSpPr txBox="1"/>
          <p:nvPr/>
        </p:nvSpPr>
        <p:spPr>
          <a:xfrm>
            <a:off x="6642831" y="2342929"/>
            <a:ext cx="565993" cy="276999"/>
          </a:xfrm>
          <a:prstGeom prst="rect">
            <a:avLst/>
          </a:prstGeom>
          <a:noFill/>
        </p:spPr>
        <p:txBody>
          <a:bodyPr wrap="square" rtlCol="0">
            <a:spAutoFit/>
          </a:bodyPr>
          <a:lstStyle/>
          <a:p>
            <a:r>
              <a:rPr lang="en-US" dirty="0"/>
              <a:t>12 </a:t>
            </a:r>
            <a:r>
              <a:rPr lang="en-US" dirty="0" err="1"/>
              <a:t>ms</a:t>
            </a:r>
            <a:endParaRPr lang="en-US" dirty="0"/>
          </a:p>
        </p:txBody>
      </p:sp>
    </p:spTree>
    <p:extLst>
      <p:ext uri="{BB962C8B-B14F-4D97-AF65-F5344CB8AC3E}">
        <p14:creationId xmlns:p14="http://schemas.microsoft.com/office/powerpoint/2010/main" val="2339071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533400"/>
            <a:ext cx="8991595" cy="1066800"/>
          </a:xfrm>
        </p:spPr>
        <p:txBody>
          <a:bodyPr/>
          <a:lstStyle/>
          <a:p>
            <a:r>
              <a:rPr lang="en-US" dirty="0"/>
              <a:t>High-level requirements</a:t>
            </a:r>
            <a:br>
              <a:rPr lang="en-US" dirty="0"/>
            </a:br>
            <a:r>
              <a:rPr lang="en-US" sz="2400" dirty="0"/>
              <a:t>Generic roam sequence implied by so-far agreed requirements</a:t>
            </a:r>
            <a:endParaRPr lang="en-US" sz="2400" u="sng" dirty="0"/>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3</a:t>
            </a:fld>
            <a:endParaRPr lang="en-US"/>
          </a:p>
        </p:txBody>
      </p:sp>
      <p:sp>
        <p:nvSpPr>
          <p:cNvPr id="43" name="Right Arrow 42">
            <a:extLst>
              <a:ext uri="{FF2B5EF4-FFF2-40B4-BE49-F238E27FC236}">
                <a16:creationId xmlns:a16="http://schemas.microsoft.com/office/drawing/2014/main" id="{0F4703DC-1494-B9D2-C94E-E6F236A71B47}"/>
              </a:ext>
            </a:extLst>
          </p:cNvPr>
          <p:cNvSpPr/>
          <p:nvPr/>
        </p:nvSpPr>
        <p:spPr>
          <a:xfrm>
            <a:off x="5105399" y="2154920"/>
            <a:ext cx="3806217" cy="590614"/>
          </a:xfrm>
          <a:prstGeom prst="rightArrow">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4" name="Right Arrow 43">
            <a:extLst>
              <a:ext uri="{FF2B5EF4-FFF2-40B4-BE49-F238E27FC236}">
                <a16:creationId xmlns:a16="http://schemas.microsoft.com/office/drawing/2014/main" id="{3C373559-5B92-31EF-50C2-5F9E7C5DAB80}"/>
              </a:ext>
            </a:extLst>
          </p:cNvPr>
          <p:cNvSpPr/>
          <p:nvPr/>
        </p:nvSpPr>
        <p:spPr>
          <a:xfrm>
            <a:off x="1600201" y="2840995"/>
            <a:ext cx="3579806" cy="590614"/>
          </a:xfrm>
          <a:prstGeom prst="rightArrow">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45" name="Straight Connector 44">
            <a:extLst>
              <a:ext uri="{FF2B5EF4-FFF2-40B4-BE49-F238E27FC236}">
                <a16:creationId xmlns:a16="http://schemas.microsoft.com/office/drawing/2014/main" id="{6D0553EC-4C96-2819-C30D-966A362AF29F}"/>
              </a:ext>
            </a:extLst>
          </p:cNvPr>
          <p:cNvCxnSpPr/>
          <p:nvPr/>
        </p:nvCxnSpPr>
        <p:spPr>
          <a:xfrm>
            <a:off x="1440976" y="2768018"/>
            <a:ext cx="7470648" cy="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F74BA315-CA71-B02A-6F12-9F29B3E05F04}"/>
              </a:ext>
            </a:extLst>
          </p:cNvPr>
          <p:cNvCxnSpPr>
            <a:cxnSpLocks/>
          </p:cNvCxnSpPr>
          <p:nvPr/>
        </p:nvCxnSpPr>
        <p:spPr>
          <a:xfrm flipV="1">
            <a:off x="1440976" y="2089579"/>
            <a:ext cx="7474424" cy="0"/>
          </a:xfrm>
          <a:prstGeom prst="line">
            <a:avLst/>
          </a:prstGeom>
        </p:spPr>
        <p:style>
          <a:lnRef idx="2">
            <a:schemeClr val="accent1"/>
          </a:lnRef>
          <a:fillRef idx="0">
            <a:schemeClr val="accent1"/>
          </a:fillRef>
          <a:effectRef idx="1">
            <a:schemeClr val="accent1"/>
          </a:effectRef>
          <a:fontRef idx="minor">
            <a:schemeClr val="tx1"/>
          </a:fontRef>
        </p:style>
      </p:cxnSp>
      <p:sp>
        <p:nvSpPr>
          <p:cNvPr id="47" name="TextBox 7">
            <a:extLst>
              <a:ext uri="{FF2B5EF4-FFF2-40B4-BE49-F238E27FC236}">
                <a16:creationId xmlns:a16="http://schemas.microsoft.com/office/drawing/2014/main" id="{6B1758D0-F5FA-AB0B-7D70-C2114EA97D63}"/>
              </a:ext>
            </a:extLst>
          </p:cNvPr>
          <p:cNvSpPr txBox="1"/>
          <p:nvPr/>
        </p:nvSpPr>
        <p:spPr>
          <a:xfrm>
            <a:off x="76200" y="2618701"/>
            <a:ext cx="1443735"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dirty="0"/>
              <a:t>non-AP MLD</a:t>
            </a:r>
            <a:endParaRPr lang="en-US" dirty="0"/>
          </a:p>
        </p:txBody>
      </p:sp>
      <p:sp>
        <p:nvSpPr>
          <p:cNvPr id="48" name="TextBox 8">
            <a:extLst>
              <a:ext uri="{FF2B5EF4-FFF2-40B4-BE49-F238E27FC236}">
                <a16:creationId xmlns:a16="http://schemas.microsoft.com/office/drawing/2014/main" id="{F0E6DB95-72F8-C8DE-3C8C-5D6420AB29EE}"/>
              </a:ext>
            </a:extLst>
          </p:cNvPr>
          <p:cNvSpPr txBox="1"/>
          <p:nvPr/>
        </p:nvSpPr>
        <p:spPr>
          <a:xfrm>
            <a:off x="381000" y="1955501"/>
            <a:ext cx="1180437"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kern="1200" dirty="0">
                <a:solidFill>
                  <a:schemeClr val="tx1"/>
                </a:solidFill>
                <a:latin typeface="+mn-lt"/>
                <a:ea typeface="+mn-ea"/>
                <a:cs typeface="+mn-cs"/>
              </a:rPr>
              <a:t>AP MLD2</a:t>
            </a:r>
            <a:endParaRPr lang="en-US" dirty="0"/>
          </a:p>
        </p:txBody>
      </p:sp>
      <p:cxnSp>
        <p:nvCxnSpPr>
          <p:cNvPr id="49" name="Straight Connector 48">
            <a:extLst>
              <a:ext uri="{FF2B5EF4-FFF2-40B4-BE49-F238E27FC236}">
                <a16:creationId xmlns:a16="http://schemas.microsoft.com/office/drawing/2014/main" id="{B977F5C7-2EF9-0AA3-532D-8B5B9247F7DC}"/>
              </a:ext>
            </a:extLst>
          </p:cNvPr>
          <p:cNvCxnSpPr/>
          <p:nvPr/>
        </p:nvCxnSpPr>
        <p:spPr>
          <a:xfrm>
            <a:off x="1440976" y="3452172"/>
            <a:ext cx="7470648" cy="0"/>
          </a:xfrm>
          <a:prstGeom prst="line">
            <a:avLst/>
          </a:prstGeom>
        </p:spPr>
        <p:style>
          <a:lnRef idx="2">
            <a:schemeClr val="accent1"/>
          </a:lnRef>
          <a:fillRef idx="0">
            <a:schemeClr val="accent1"/>
          </a:fillRef>
          <a:effectRef idx="1">
            <a:schemeClr val="accent1"/>
          </a:effectRef>
          <a:fontRef idx="minor">
            <a:schemeClr val="tx1"/>
          </a:fontRef>
        </p:style>
      </p:cxnSp>
      <p:sp>
        <p:nvSpPr>
          <p:cNvPr id="50" name="TextBox 10">
            <a:extLst>
              <a:ext uri="{FF2B5EF4-FFF2-40B4-BE49-F238E27FC236}">
                <a16:creationId xmlns:a16="http://schemas.microsoft.com/office/drawing/2014/main" id="{131FF76C-99FE-E45E-678B-5DCFA60D9739}"/>
              </a:ext>
            </a:extLst>
          </p:cNvPr>
          <p:cNvSpPr txBox="1"/>
          <p:nvPr/>
        </p:nvSpPr>
        <p:spPr>
          <a:xfrm>
            <a:off x="336562" y="3250901"/>
            <a:ext cx="1111238"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kern="1200" dirty="0">
                <a:solidFill>
                  <a:schemeClr val="tx1"/>
                </a:solidFill>
                <a:latin typeface="+mn-lt"/>
                <a:ea typeface="+mn-ea"/>
                <a:cs typeface="+mn-cs"/>
              </a:rPr>
              <a:t>AP MLD1</a:t>
            </a:r>
            <a:endParaRPr lang="en-US" dirty="0"/>
          </a:p>
        </p:txBody>
      </p:sp>
      <p:sp>
        <p:nvSpPr>
          <p:cNvPr id="64" name="TextBox 50">
            <a:extLst>
              <a:ext uri="{FF2B5EF4-FFF2-40B4-BE49-F238E27FC236}">
                <a16:creationId xmlns:a16="http://schemas.microsoft.com/office/drawing/2014/main" id="{E1557CA4-7D9E-1AD3-6CFE-3DCAD70C844D}"/>
              </a:ext>
            </a:extLst>
          </p:cNvPr>
          <p:cNvSpPr txBox="1"/>
          <p:nvPr/>
        </p:nvSpPr>
        <p:spPr>
          <a:xfrm>
            <a:off x="1186731" y="2269123"/>
            <a:ext cx="721359"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2">
                    <a:lumMod val="50000"/>
                  </a:schemeClr>
                </a:solidFill>
              </a:rPr>
              <a:t>s1</a:t>
            </a:r>
          </a:p>
        </p:txBody>
      </p:sp>
      <p:sp>
        <p:nvSpPr>
          <p:cNvPr id="65" name="TextBox 51">
            <a:extLst>
              <a:ext uri="{FF2B5EF4-FFF2-40B4-BE49-F238E27FC236}">
                <a16:creationId xmlns:a16="http://schemas.microsoft.com/office/drawing/2014/main" id="{411F53EC-30B6-3508-A62F-91EA01479268}"/>
              </a:ext>
            </a:extLst>
          </p:cNvPr>
          <p:cNvSpPr txBox="1"/>
          <p:nvPr/>
        </p:nvSpPr>
        <p:spPr>
          <a:xfrm>
            <a:off x="1186305" y="2959833"/>
            <a:ext cx="41426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2">
                    <a:lumMod val="50000"/>
                  </a:schemeClr>
                </a:solidFill>
              </a:rPr>
              <a:t>s1</a:t>
            </a:r>
          </a:p>
        </p:txBody>
      </p:sp>
      <p:sp>
        <p:nvSpPr>
          <p:cNvPr id="68" name="TextBox 54">
            <a:extLst>
              <a:ext uri="{FF2B5EF4-FFF2-40B4-BE49-F238E27FC236}">
                <a16:creationId xmlns:a16="http://schemas.microsoft.com/office/drawing/2014/main" id="{D01217E1-8CCC-700E-00B8-76EADDCA187F}"/>
              </a:ext>
            </a:extLst>
          </p:cNvPr>
          <p:cNvSpPr txBox="1"/>
          <p:nvPr/>
        </p:nvSpPr>
        <p:spPr>
          <a:xfrm>
            <a:off x="1600200" y="2952728"/>
            <a:ext cx="721359"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2">
                    <a:lumMod val="50000"/>
                  </a:schemeClr>
                </a:solidFill>
              </a:rPr>
              <a:t>s4</a:t>
            </a:r>
          </a:p>
        </p:txBody>
      </p:sp>
      <p:sp>
        <p:nvSpPr>
          <p:cNvPr id="69" name="TextBox 55">
            <a:extLst>
              <a:ext uri="{FF2B5EF4-FFF2-40B4-BE49-F238E27FC236}">
                <a16:creationId xmlns:a16="http://schemas.microsoft.com/office/drawing/2014/main" id="{5A96D69E-A584-021A-2C60-35A59E9E7212}"/>
              </a:ext>
            </a:extLst>
          </p:cNvPr>
          <p:cNvSpPr txBox="1"/>
          <p:nvPr/>
        </p:nvSpPr>
        <p:spPr>
          <a:xfrm>
            <a:off x="5881958" y="2926055"/>
            <a:ext cx="793495"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2">
                    <a:lumMod val="50000"/>
                  </a:schemeClr>
                </a:solidFill>
              </a:rPr>
              <a:t>s1/s2</a:t>
            </a:r>
          </a:p>
        </p:txBody>
      </p:sp>
      <p:sp>
        <p:nvSpPr>
          <p:cNvPr id="71" name="TextBox 57">
            <a:extLst>
              <a:ext uri="{FF2B5EF4-FFF2-40B4-BE49-F238E27FC236}">
                <a16:creationId xmlns:a16="http://schemas.microsoft.com/office/drawing/2014/main" id="{DDDC14E8-9467-5DBB-D2D8-B1E7F1C585AB}"/>
              </a:ext>
            </a:extLst>
          </p:cNvPr>
          <p:cNvSpPr txBox="1"/>
          <p:nvPr/>
        </p:nvSpPr>
        <p:spPr>
          <a:xfrm>
            <a:off x="5069685" y="2285748"/>
            <a:ext cx="793495"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2">
                    <a:lumMod val="50000"/>
                  </a:schemeClr>
                </a:solidFill>
              </a:rPr>
              <a:t>s4</a:t>
            </a:r>
          </a:p>
        </p:txBody>
      </p:sp>
      <p:cxnSp>
        <p:nvCxnSpPr>
          <p:cNvPr id="75" name="Straight Arrow Connector 74">
            <a:extLst>
              <a:ext uri="{FF2B5EF4-FFF2-40B4-BE49-F238E27FC236}">
                <a16:creationId xmlns:a16="http://schemas.microsoft.com/office/drawing/2014/main" id="{8406B06A-8CC8-BCF9-8D1B-DEE7BA1409E7}"/>
              </a:ext>
            </a:extLst>
          </p:cNvPr>
          <p:cNvCxnSpPr>
            <a:cxnSpLocks/>
          </p:cNvCxnSpPr>
          <p:nvPr/>
        </p:nvCxnSpPr>
        <p:spPr>
          <a:xfrm>
            <a:off x="1510804" y="2771139"/>
            <a:ext cx="0" cy="667512"/>
          </a:xfrm>
          <a:prstGeom prst="straightConnector1">
            <a:avLst/>
          </a:prstGeom>
          <a:ln>
            <a:solidFill>
              <a:schemeClr val="bg2"/>
            </a:solidFill>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a:extLst>
              <a:ext uri="{FF2B5EF4-FFF2-40B4-BE49-F238E27FC236}">
                <a16:creationId xmlns:a16="http://schemas.microsoft.com/office/drawing/2014/main" id="{7225E03C-228E-75A2-B323-2B45C84C8951}"/>
              </a:ext>
            </a:extLst>
          </p:cNvPr>
          <p:cNvCxnSpPr>
            <a:cxnSpLocks/>
          </p:cNvCxnSpPr>
          <p:nvPr/>
        </p:nvCxnSpPr>
        <p:spPr>
          <a:xfrm flipV="1">
            <a:off x="1596090" y="2766593"/>
            <a:ext cx="0" cy="667512"/>
          </a:xfrm>
          <a:prstGeom prst="straightConnector1">
            <a:avLst/>
          </a:prstGeom>
          <a:ln>
            <a:solidFill>
              <a:schemeClr val="bg2"/>
            </a:solidFill>
            <a:tailEnd type="triangle"/>
          </a:ln>
        </p:spPr>
        <p:style>
          <a:lnRef idx="2">
            <a:schemeClr val="accent1"/>
          </a:lnRef>
          <a:fillRef idx="0">
            <a:schemeClr val="accent1"/>
          </a:fillRef>
          <a:effectRef idx="1">
            <a:schemeClr val="accent1"/>
          </a:effectRef>
          <a:fontRef idx="minor">
            <a:schemeClr val="tx1"/>
          </a:fontRef>
        </p:style>
      </p:cxnSp>
      <p:cxnSp>
        <p:nvCxnSpPr>
          <p:cNvPr id="77" name="Straight Arrow Connector 76">
            <a:extLst>
              <a:ext uri="{FF2B5EF4-FFF2-40B4-BE49-F238E27FC236}">
                <a16:creationId xmlns:a16="http://schemas.microsoft.com/office/drawing/2014/main" id="{AFAC2980-4928-8238-FC26-EAD31F36560A}"/>
              </a:ext>
            </a:extLst>
          </p:cNvPr>
          <p:cNvCxnSpPr>
            <a:cxnSpLocks/>
          </p:cNvCxnSpPr>
          <p:nvPr/>
        </p:nvCxnSpPr>
        <p:spPr>
          <a:xfrm>
            <a:off x="5020114" y="2775379"/>
            <a:ext cx="0" cy="667512"/>
          </a:xfrm>
          <a:prstGeom prst="straightConnector1">
            <a:avLst/>
          </a:prstGeom>
          <a:ln>
            <a:prstDash val="dash"/>
            <a:tailEnd type="triangle"/>
          </a:ln>
        </p:spPr>
        <p:style>
          <a:lnRef idx="2">
            <a:schemeClr val="accent1"/>
          </a:lnRef>
          <a:fillRef idx="0">
            <a:schemeClr val="accent1"/>
          </a:fillRef>
          <a:effectRef idx="1">
            <a:schemeClr val="accent1"/>
          </a:effectRef>
          <a:fontRef idx="minor">
            <a:schemeClr val="tx1"/>
          </a:fontRef>
        </p:style>
      </p:cxnSp>
      <p:cxnSp>
        <p:nvCxnSpPr>
          <p:cNvPr id="78" name="Straight Arrow Connector 77">
            <a:extLst>
              <a:ext uri="{FF2B5EF4-FFF2-40B4-BE49-F238E27FC236}">
                <a16:creationId xmlns:a16="http://schemas.microsoft.com/office/drawing/2014/main" id="{4B65FF1A-D1DF-3FD0-5529-85F9B10CCC81}"/>
              </a:ext>
            </a:extLst>
          </p:cNvPr>
          <p:cNvCxnSpPr>
            <a:cxnSpLocks/>
          </p:cNvCxnSpPr>
          <p:nvPr/>
        </p:nvCxnSpPr>
        <p:spPr>
          <a:xfrm flipV="1">
            <a:off x="5105400" y="2770833"/>
            <a:ext cx="0" cy="667512"/>
          </a:xfrm>
          <a:prstGeom prst="straightConnector1">
            <a:avLst/>
          </a:prstGeom>
          <a:ln>
            <a:prstDash val="dash"/>
            <a:tailEnd type="triangle"/>
          </a:ln>
        </p:spPr>
        <p:style>
          <a:lnRef idx="2">
            <a:schemeClr val="accent1"/>
          </a:lnRef>
          <a:fillRef idx="0">
            <a:schemeClr val="accent1"/>
          </a:fillRef>
          <a:effectRef idx="1">
            <a:schemeClr val="accent1"/>
          </a:effectRef>
          <a:fontRef idx="minor">
            <a:schemeClr val="tx1"/>
          </a:fontRef>
        </p:style>
      </p:cxnSp>
      <p:cxnSp>
        <p:nvCxnSpPr>
          <p:cNvPr id="79" name="Straight Arrow Connector 78">
            <a:extLst>
              <a:ext uri="{FF2B5EF4-FFF2-40B4-BE49-F238E27FC236}">
                <a16:creationId xmlns:a16="http://schemas.microsoft.com/office/drawing/2014/main" id="{BF544E5E-D129-0BCD-E7FC-69025A6A17E2}"/>
              </a:ext>
            </a:extLst>
          </p:cNvPr>
          <p:cNvCxnSpPr>
            <a:cxnSpLocks/>
          </p:cNvCxnSpPr>
          <p:nvPr/>
        </p:nvCxnSpPr>
        <p:spPr>
          <a:xfrm>
            <a:off x="5105400" y="2089579"/>
            <a:ext cx="0" cy="667512"/>
          </a:xfrm>
          <a:prstGeom prst="straightConnector1">
            <a:avLst/>
          </a:prstGeom>
          <a:ln>
            <a:prstDash val="dash"/>
            <a:tailEnd type="triangle"/>
          </a:ln>
        </p:spPr>
        <p:style>
          <a:lnRef idx="2">
            <a:schemeClr val="accent1"/>
          </a:lnRef>
          <a:fillRef idx="0">
            <a:schemeClr val="accent1"/>
          </a:fillRef>
          <a:effectRef idx="1">
            <a:schemeClr val="accent1"/>
          </a:effectRef>
          <a:fontRef idx="minor">
            <a:schemeClr val="tx1"/>
          </a:fontRef>
        </p:style>
      </p:cxnSp>
      <p:cxnSp>
        <p:nvCxnSpPr>
          <p:cNvPr id="80" name="Straight Arrow Connector 79">
            <a:extLst>
              <a:ext uri="{FF2B5EF4-FFF2-40B4-BE49-F238E27FC236}">
                <a16:creationId xmlns:a16="http://schemas.microsoft.com/office/drawing/2014/main" id="{72BE97A5-41F1-980D-2F8B-866E51329579}"/>
              </a:ext>
            </a:extLst>
          </p:cNvPr>
          <p:cNvCxnSpPr>
            <a:cxnSpLocks/>
          </p:cNvCxnSpPr>
          <p:nvPr/>
        </p:nvCxnSpPr>
        <p:spPr>
          <a:xfrm flipV="1">
            <a:off x="5029200" y="2071291"/>
            <a:ext cx="0" cy="667512"/>
          </a:xfrm>
          <a:prstGeom prst="straightConnector1">
            <a:avLst/>
          </a:prstGeom>
          <a:ln>
            <a:prstDash val="dash"/>
            <a:tailEnd type="triangle"/>
          </a:ln>
        </p:spPr>
        <p:style>
          <a:lnRef idx="2">
            <a:schemeClr val="accent1"/>
          </a:lnRef>
          <a:fillRef idx="0">
            <a:schemeClr val="accent1"/>
          </a:fillRef>
          <a:effectRef idx="1">
            <a:schemeClr val="accent1"/>
          </a:effectRef>
          <a:fontRef idx="minor">
            <a:schemeClr val="tx1"/>
          </a:fontRef>
        </p:style>
      </p:cxnSp>
      <p:sp>
        <p:nvSpPr>
          <p:cNvPr id="82" name="Right Arrow 81">
            <a:extLst>
              <a:ext uri="{FF2B5EF4-FFF2-40B4-BE49-F238E27FC236}">
                <a16:creationId xmlns:a16="http://schemas.microsoft.com/office/drawing/2014/main" id="{FFAF9D3C-080F-86A9-3D47-96F85F71001A}"/>
              </a:ext>
            </a:extLst>
          </p:cNvPr>
          <p:cNvSpPr/>
          <p:nvPr/>
        </p:nvSpPr>
        <p:spPr>
          <a:xfrm>
            <a:off x="5130844" y="2858125"/>
            <a:ext cx="773953" cy="590614"/>
          </a:xfrm>
          <a:prstGeom prst="rightArrow">
            <a:avLst/>
          </a:prstGeom>
          <a:pattFill prst="ltUpDiag">
            <a:fgClr>
              <a:schemeClr val="accent1"/>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3" name="Right Arrow 82">
            <a:extLst>
              <a:ext uri="{FF2B5EF4-FFF2-40B4-BE49-F238E27FC236}">
                <a16:creationId xmlns:a16="http://schemas.microsoft.com/office/drawing/2014/main" id="{2AF4DCCE-BAB3-1AEC-CDBA-517413509E86}"/>
              </a:ext>
            </a:extLst>
          </p:cNvPr>
          <p:cNvSpPr/>
          <p:nvPr/>
        </p:nvSpPr>
        <p:spPr>
          <a:xfrm>
            <a:off x="1947757" y="3605862"/>
            <a:ext cx="342237" cy="313082"/>
          </a:xfrm>
          <a:prstGeom prst="rightArrow">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4" name="Right Arrow 83">
            <a:extLst>
              <a:ext uri="{FF2B5EF4-FFF2-40B4-BE49-F238E27FC236}">
                <a16:creationId xmlns:a16="http://schemas.microsoft.com/office/drawing/2014/main" id="{371B689A-2AE5-6F60-9C5B-C4C371665CF2}"/>
              </a:ext>
            </a:extLst>
          </p:cNvPr>
          <p:cNvSpPr/>
          <p:nvPr/>
        </p:nvSpPr>
        <p:spPr>
          <a:xfrm>
            <a:off x="5359870" y="3616748"/>
            <a:ext cx="342238" cy="313082"/>
          </a:xfrm>
          <a:prstGeom prst="rightArrow">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5" name="Right Arrow 84">
            <a:extLst>
              <a:ext uri="{FF2B5EF4-FFF2-40B4-BE49-F238E27FC236}">
                <a16:creationId xmlns:a16="http://schemas.microsoft.com/office/drawing/2014/main" id="{F75DA1C0-5550-3231-E032-C78C59FBAC76}"/>
              </a:ext>
            </a:extLst>
          </p:cNvPr>
          <p:cNvSpPr/>
          <p:nvPr/>
        </p:nvSpPr>
        <p:spPr>
          <a:xfrm>
            <a:off x="1941367" y="3962926"/>
            <a:ext cx="342237" cy="313082"/>
          </a:xfrm>
          <a:prstGeom prst="rightArrow">
            <a:avLst/>
          </a:prstGeom>
          <a:pattFill prst="ltUpDiag">
            <a:fgClr>
              <a:schemeClr val="accent1"/>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6" name="TextBox 85">
            <a:extLst>
              <a:ext uri="{FF2B5EF4-FFF2-40B4-BE49-F238E27FC236}">
                <a16:creationId xmlns:a16="http://schemas.microsoft.com/office/drawing/2014/main" id="{51E075BD-BB2D-AEFE-F77C-AFD6F661407C}"/>
              </a:ext>
            </a:extLst>
          </p:cNvPr>
          <p:cNvSpPr txBox="1"/>
          <p:nvPr/>
        </p:nvSpPr>
        <p:spPr>
          <a:xfrm>
            <a:off x="2296383" y="3616748"/>
            <a:ext cx="2663910" cy="276999"/>
          </a:xfrm>
          <a:prstGeom prst="rect">
            <a:avLst/>
          </a:prstGeom>
          <a:noFill/>
        </p:spPr>
        <p:txBody>
          <a:bodyPr wrap="square" rtlCol="0">
            <a:spAutoFit/>
          </a:bodyPr>
          <a:lstStyle/>
          <a:p>
            <a:r>
              <a:rPr lang="en-US" dirty="0"/>
              <a:t>State 4 (s4) data path with AP MLD1</a:t>
            </a:r>
          </a:p>
        </p:txBody>
      </p:sp>
      <p:sp>
        <p:nvSpPr>
          <p:cNvPr id="87" name="TextBox 86">
            <a:extLst>
              <a:ext uri="{FF2B5EF4-FFF2-40B4-BE49-F238E27FC236}">
                <a16:creationId xmlns:a16="http://schemas.microsoft.com/office/drawing/2014/main" id="{73582A10-D83D-747E-000D-3A7EEE175A96}"/>
              </a:ext>
            </a:extLst>
          </p:cNvPr>
          <p:cNvSpPr txBox="1"/>
          <p:nvPr/>
        </p:nvSpPr>
        <p:spPr>
          <a:xfrm>
            <a:off x="2289994" y="3971798"/>
            <a:ext cx="4407736" cy="276999"/>
          </a:xfrm>
          <a:prstGeom prst="rect">
            <a:avLst/>
          </a:prstGeom>
          <a:noFill/>
        </p:spPr>
        <p:txBody>
          <a:bodyPr wrap="square" rtlCol="0">
            <a:spAutoFit/>
          </a:bodyPr>
          <a:lstStyle/>
          <a:p>
            <a:r>
              <a:rPr lang="en-US" dirty="0"/>
              <a:t>Limited DL data path for “buffered data delivery” from AP MLD1</a:t>
            </a:r>
          </a:p>
        </p:txBody>
      </p:sp>
      <p:sp>
        <p:nvSpPr>
          <p:cNvPr id="88" name="TextBox 87">
            <a:extLst>
              <a:ext uri="{FF2B5EF4-FFF2-40B4-BE49-F238E27FC236}">
                <a16:creationId xmlns:a16="http://schemas.microsoft.com/office/drawing/2014/main" id="{1EAA93BD-EDA4-647E-8BA2-53459ADDBAC7}"/>
              </a:ext>
            </a:extLst>
          </p:cNvPr>
          <p:cNvSpPr txBox="1"/>
          <p:nvPr/>
        </p:nvSpPr>
        <p:spPr>
          <a:xfrm>
            <a:off x="5708497" y="3626580"/>
            <a:ext cx="2663910" cy="276999"/>
          </a:xfrm>
          <a:prstGeom prst="rect">
            <a:avLst/>
          </a:prstGeom>
          <a:noFill/>
        </p:spPr>
        <p:txBody>
          <a:bodyPr wrap="square" rtlCol="0">
            <a:spAutoFit/>
          </a:bodyPr>
          <a:lstStyle/>
          <a:p>
            <a:r>
              <a:rPr lang="en-US" dirty="0"/>
              <a:t>State 4 (s4) data path with AP MLD2</a:t>
            </a:r>
          </a:p>
        </p:txBody>
      </p:sp>
      <p:sp>
        <p:nvSpPr>
          <p:cNvPr id="90" name="Content Placeholder 2">
            <a:extLst>
              <a:ext uri="{FF2B5EF4-FFF2-40B4-BE49-F238E27FC236}">
                <a16:creationId xmlns:a16="http://schemas.microsoft.com/office/drawing/2014/main" id="{029DABAC-0416-5343-0F56-191CB84ABDA5}"/>
              </a:ext>
            </a:extLst>
          </p:cNvPr>
          <p:cNvSpPr>
            <a:spLocks noGrp="1"/>
          </p:cNvSpPr>
          <p:nvPr>
            <p:ph idx="1"/>
          </p:nvPr>
        </p:nvSpPr>
        <p:spPr>
          <a:xfrm>
            <a:off x="142537" y="4240603"/>
            <a:ext cx="8538576" cy="1243342"/>
          </a:xfrm>
        </p:spPr>
        <p:txBody>
          <a:bodyPr/>
          <a:lstStyle/>
          <a:p>
            <a:r>
              <a:rPr lang="en-US" sz="1800" b="0" dirty="0"/>
              <a:t>Non-AP MLD is always in State 4 with one AP MLD in the network</a:t>
            </a:r>
          </a:p>
          <a:p>
            <a:pPr lvl="1"/>
            <a:r>
              <a:rPr lang="en-US" sz="1400" b="0" dirty="0"/>
              <a:t>Additionally, for a short period after roam to Target AP MLD2, a limited data path for “buffered data delivery”</a:t>
            </a:r>
            <a:r>
              <a:rPr lang="en-US" sz="1400" dirty="0"/>
              <a:t> might</a:t>
            </a:r>
            <a:r>
              <a:rPr lang="en-US" sz="1400" b="0" dirty="0"/>
              <a:t> continue to exist with Serving AP MLD1 to allow remaining DL data to be flushed</a:t>
            </a:r>
          </a:p>
          <a:p>
            <a:r>
              <a:rPr lang="en-US" sz="1800" b="0" dirty="0"/>
              <a:t>Roam signaling exchange(s) trigger (*):</a:t>
            </a:r>
          </a:p>
          <a:p>
            <a:pPr lvl="1"/>
            <a:r>
              <a:rPr lang="en-US" sz="1200" b="0" dirty="0"/>
              <a:t>(0) initiation of roaming procedures</a:t>
            </a:r>
          </a:p>
          <a:p>
            <a:pPr lvl="1"/>
            <a:r>
              <a:rPr lang="en-US" sz="1200" dirty="0"/>
              <a:t>(1) capability exchange (per-link and per-MLD) and security setup</a:t>
            </a:r>
          </a:p>
          <a:p>
            <a:pPr lvl="1"/>
            <a:r>
              <a:rPr lang="en-US" sz="1200" b="0" dirty="0"/>
              <a:t>(2) context exchange to AP MLD2</a:t>
            </a:r>
            <a:endParaRPr lang="en-US" sz="1200" dirty="0"/>
          </a:p>
          <a:p>
            <a:pPr lvl="1"/>
            <a:r>
              <a:rPr lang="en-US" sz="1200" b="0" dirty="0"/>
              <a:t>(</a:t>
            </a:r>
            <a:r>
              <a:rPr lang="en-US" sz="1200" dirty="0"/>
              <a:t>3</a:t>
            </a:r>
            <a:r>
              <a:rPr lang="en-US" sz="1200" b="0" dirty="0"/>
              <a:t>) establishment of OTA data path (State 4) with AP MLD2</a:t>
            </a:r>
          </a:p>
          <a:p>
            <a:pPr lvl="1"/>
            <a:r>
              <a:rPr lang="en-US" sz="1200" b="0" dirty="0"/>
              <a:t>(4) DS mapping update (to forward DL traffic to AP MLD2)</a:t>
            </a:r>
          </a:p>
        </p:txBody>
      </p:sp>
      <p:sp>
        <p:nvSpPr>
          <p:cNvPr id="93" name="TextBox 92">
            <a:extLst>
              <a:ext uri="{FF2B5EF4-FFF2-40B4-BE49-F238E27FC236}">
                <a16:creationId xmlns:a16="http://schemas.microsoft.com/office/drawing/2014/main" id="{86BCC07A-EF66-38CE-0712-07772E28FEF6}"/>
              </a:ext>
            </a:extLst>
          </p:cNvPr>
          <p:cNvSpPr txBox="1"/>
          <p:nvPr/>
        </p:nvSpPr>
        <p:spPr>
          <a:xfrm>
            <a:off x="457200" y="1549575"/>
            <a:ext cx="2362200" cy="276999"/>
          </a:xfrm>
          <a:prstGeom prst="rect">
            <a:avLst/>
          </a:prstGeom>
          <a:noFill/>
        </p:spPr>
        <p:txBody>
          <a:bodyPr wrap="square" rtlCol="0">
            <a:spAutoFit/>
          </a:bodyPr>
          <a:lstStyle/>
          <a:p>
            <a:r>
              <a:rPr lang="en-US" b="1" dirty="0">
                <a:solidFill>
                  <a:schemeClr val="bg1">
                    <a:lumMod val="50000"/>
                  </a:schemeClr>
                </a:solidFill>
              </a:rPr>
              <a:t>initial auth/</a:t>
            </a:r>
            <a:r>
              <a:rPr lang="en-US" b="1" dirty="0" err="1">
                <a:solidFill>
                  <a:schemeClr val="bg1">
                    <a:lumMod val="50000"/>
                  </a:schemeClr>
                </a:solidFill>
              </a:rPr>
              <a:t>assoc</a:t>
            </a:r>
            <a:r>
              <a:rPr lang="en-US" b="1" dirty="0">
                <a:solidFill>
                  <a:schemeClr val="bg1">
                    <a:lumMod val="50000"/>
                  </a:schemeClr>
                </a:solidFill>
              </a:rPr>
              <a:t> to AP MLD1</a:t>
            </a:r>
          </a:p>
        </p:txBody>
      </p:sp>
      <p:sp>
        <p:nvSpPr>
          <p:cNvPr id="95" name="TextBox 94">
            <a:extLst>
              <a:ext uri="{FF2B5EF4-FFF2-40B4-BE49-F238E27FC236}">
                <a16:creationId xmlns:a16="http://schemas.microsoft.com/office/drawing/2014/main" id="{97215E70-F780-2F70-DBDE-B1BE00A2FDA5}"/>
              </a:ext>
            </a:extLst>
          </p:cNvPr>
          <p:cNvSpPr txBox="1"/>
          <p:nvPr/>
        </p:nvSpPr>
        <p:spPr>
          <a:xfrm>
            <a:off x="3463599" y="1553799"/>
            <a:ext cx="3208225" cy="276999"/>
          </a:xfrm>
          <a:prstGeom prst="rect">
            <a:avLst/>
          </a:prstGeom>
          <a:noFill/>
        </p:spPr>
        <p:txBody>
          <a:bodyPr wrap="square" rtlCol="0">
            <a:spAutoFit/>
          </a:bodyPr>
          <a:lstStyle/>
          <a:p>
            <a:pPr algn="ctr"/>
            <a:r>
              <a:rPr lang="en-US" b="1" dirty="0">
                <a:solidFill>
                  <a:schemeClr val="bg1">
                    <a:lumMod val="50000"/>
                  </a:schemeClr>
                </a:solidFill>
              </a:rPr>
              <a:t>roam to AP MLD2</a:t>
            </a:r>
          </a:p>
        </p:txBody>
      </p:sp>
      <p:cxnSp>
        <p:nvCxnSpPr>
          <p:cNvPr id="97" name="Straight Connector 96">
            <a:extLst>
              <a:ext uri="{FF2B5EF4-FFF2-40B4-BE49-F238E27FC236}">
                <a16:creationId xmlns:a16="http://schemas.microsoft.com/office/drawing/2014/main" id="{A2FDC9CB-B4AE-3F96-30F4-DB7B929FC8C7}"/>
              </a:ext>
            </a:extLst>
          </p:cNvPr>
          <p:cNvCxnSpPr>
            <a:cxnSpLocks/>
          </p:cNvCxnSpPr>
          <p:nvPr/>
        </p:nvCxnSpPr>
        <p:spPr bwMode="auto">
          <a:xfrm flipH="1">
            <a:off x="1440976" y="1826574"/>
            <a:ext cx="6824" cy="1768717"/>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99" name="Straight Connector 98">
            <a:extLst>
              <a:ext uri="{FF2B5EF4-FFF2-40B4-BE49-F238E27FC236}">
                <a16:creationId xmlns:a16="http://schemas.microsoft.com/office/drawing/2014/main" id="{7A53A132-B0A1-58AC-A8EF-2CF4ECD5C412}"/>
              </a:ext>
            </a:extLst>
          </p:cNvPr>
          <p:cNvCxnSpPr>
            <a:cxnSpLocks/>
          </p:cNvCxnSpPr>
          <p:nvPr/>
        </p:nvCxnSpPr>
        <p:spPr bwMode="auto">
          <a:xfrm flipH="1">
            <a:off x="5059449" y="1837145"/>
            <a:ext cx="6824" cy="1768717"/>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3" name="TextBox 57">
            <a:extLst>
              <a:ext uri="{FF2B5EF4-FFF2-40B4-BE49-F238E27FC236}">
                <a16:creationId xmlns:a16="http://schemas.microsoft.com/office/drawing/2014/main" id="{93819009-4E85-639B-8F5C-6EA9B9A1B81E}"/>
              </a:ext>
            </a:extLst>
          </p:cNvPr>
          <p:cNvSpPr txBox="1"/>
          <p:nvPr/>
        </p:nvSpPr>
        <p:spPr>
          <a:xfrm>
            <a:off x="5059905" y="2947822"/>
            <a:ext cx="793495"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2">
                    <a:lumMod val="50000"/>
                  </a:schemeClr>
                </a:solidFill>
              </a:rPr>
              <a:t>s4</a:t>
            </a:r>
            <a:r>
              <a:rPr lang="en-US" sz="800" dirty="0">
                <a:solidFill>
                  <a:schemeClr val="bg2">
                    <a:lumMod val="50000"/>
                  </a:schemeClr>
                </a:solidFill>
              </a:rPr>
              <a:t>limited</a:t>
            </a:r>
            <a:endParaRPr lang="en-US" sz="1600" dirty="0">
              <a:solidFill>
                <a:schemeClr val="bg2">
                  <a:lumMod val="50000"/>
                </a:schemeClr>
              </a:solidFill>
            </a:endParaRPr>
          </a:p>
        </p:txBody>
      </p:sp>
      <p:sp>
        <p:nvSpPr>
          <p:cNvPr id="7" name="TextBox 6">
            <a:extLst>
              <a:ext uri="{FF2B5EF4-FFF2-40B4-BE49-F238E27FC236}">
                <a16:creationId xmlns:a16="http://schemas.microsoft.com/office/drawing/2014/main" id="{4367A891-DF23-A95C-4A4A-EDC0F50C350A}"/>
              </a:ext>
            </a:extLst>
          </p:cNvPr>
          <p:cNvSpPr txBox="1"/>
          <p:nvPr/>
        </p:nvSpPr>
        <p:spPr>
          <a:xfrm>
            <a:off x="5700288" y="5483945"/>
            <a:ext cx="3210855" cy="461665"/>
          </a:xfrm>
          <a:prstGeom prst="rect">
            <a:avLst/>
          </a:prstGeom>
          <a:noFill/>
        </p:spPr>
        <p:txBody>
          <a:bodyPr wrap="square" rtlCol="0">
            <a:spAutoFit/>
          </a:bodyPr>
          <a:lstStyle/>
          <a:p>
            <a:r>
              <a:rPr lang="en-US" dirty="0"/>
              <a:t>* This list does </a:t>
            </a:r>
            <a:r>
              <a:rPr lang="en-US" u="sng" dirty="0"/>
              <a:t>not</a:t>
            </a:r>
            <a:r>
              <a:rPr lang="en-US" dirty="0"/>
              <a:t> imply the ordering of triggers or the number of signaling messages </a:t>
            </a:r>
          </a:p>
        </p:txBody>
      </p:sp>
      <p:cxnSp>
        <p:nvCxnSpPr>
          <p:cNvPr id="8" name="Straight Arrow Connector 7">
            <a:extLst>
              <a:ext uri="{FF2B5EF4-FFF2-40B4-BE49-F238E27FC236}">
                <a16:creationId xmlns:a16="http://schemas.microsoft.com/office/drawing/2014/main" id="{ED002D70-F6F2-AD72-FCC0-99A54225C5DD}"/>
              </a:ext>
            </a:extLst>
          </p:cNvPr>
          <p:cNvCxnSpPr>
            <a:cxnSpLocks/>
          </p:cNvCxnSpPr>
          <p:nvPr/>
        </p:nvCxnSpPr>
        <p:spPr>
          <a:xfrm flipV="1">
            <a:off x="4430689" y="5206030"/>
            <a:ext cx="609600" cy="2232"/>
          </a:xfrm>
          <a:prstGeom prst="straightConnector1">
            <a:avLst/>
          </a:prstGeom>
          <a:ln>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7145AD79-940D-1D4A-C64E-DD32DF591DA6}"/>
              </a:ext>
            </a:extLst>
          </p:cNvPr>
          <p:cNvCxnSpPr>
            <a:cxnSpLocks/>
          </p:cNvCxnSpPr>
          <p:nvPr/>
        </p:nvCxnSpPr>
        <p:spPr>
          <a:xfrm flipH="1">
            <a:off x="4433599" y="5275313"/>
            <a:ext cx="595601" cy="7765"/>
          </a:xfrm>
          <a:prstGeom prst="straightConnector1">
            <a:avLst/>
          </a:prstGeom>
          <a:ln>
            <a:prstDash val="dash"/>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96395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457200"/>
            <a:ext cx="8991595" cy="1066800"/>
          </a:xfrm>
        </p:spPr>
        <p:txBody>
          <a:bodyPr/>
          <a:lstStyle/>
          <a:p>
            <a:r>
              <a:rPr lang="en-US" dirty="0"/>
              <a:t>Proposed extensions to FT protocol</a:t>
            </a:r>
            <a:br>
              <a:rPr lang="en-US" dirty="0"/>
            </a:br>
            <a:r>
              <a:rPr lang="en-US" sz="2400" dirty="0"/>
              <a:t>Performance of existing baseline FT implementations (3)</a:t>
            </a:r>
            <a:endParaRPr lang="en-US" u="sng" dirty="0"/>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30</a:t>
            </a:fld>
            <a:endParaRPr lang="en-US"/>
          </a:p>
        </p:txBody>
      </p:sp>
      <p:cxnSp>
        <p:nvCxnSpPr>
          <p:cNvPr id="3" name="Straight Connector 2">
            <a:extLst>
              <a:ext uri="{FF2B5EF4-FFF2-40B4-BE49-F238E27FC236}">
                <a16:creationId xmlns:a16="http://schemas.microsoft.com/office/drawing/2014/main" id="{10CAA5A8-6448-8B6F-8508-48B0FA4053DC}"/>
              </a:ext>
            </a:extLst>
          </p:cNvPr>
          <p:cNvCxnSpPr/>
          <p:nvPr/>
        </p:nvCxnSpPr>
        <p:spPr>
          <a:xfrm>
            <a:off x="969029" y="3986880"/>
            <a:ext cx="7470648"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4BCDDF39-3E0C-7778-B51F-24D1063EEED4}"/>
              </a:ext>
            </a:extLst>
          </p:cNvPr>
          <p:cNvSpPr txBox="1"/>
          <p:nvPr/>
        </p:nvSpPr>
        <p:spPr>
          <a:xfrm>
            <a:off x="4235165" y="4417831"/>
            <a:ext cx="1280095" cy="461665"/>
          </a:xfrm>
          <a:prstGeom prst="rect">
            <a:avLst/>
          </a:prstGeom>
          <a:noFill/>
        </p:spPr>
        <p:txBody>
          <a:bodyPr wrap="square" rtlCol="0">
            <a:spAutoFit/>
          </a:bodyPr>
          <a:lstStyle/>
          <a:p>
            <a:pPr algn="ctr"/>
            <a:r>
              <a:rPr lang="en-US" dirty="0"/>
              <a:t>FT Action</a:t>
            </a:r>
            <a:br>
              <a:rPr lang="en-US" dirty="0"/>
            </a:br>
            <a:r>
              <a:rPr lang="en-US" dirty="0"/>
              <a:t>(Auth Req/Resp)</a:t>
            </a:r>
          </a:p>
        </p:txBody>
      </p:sp>
      <p:cxnSp>
        <p:nvCxnSpPr>
          <p:cNvPr id="9" name="Straight Connector 8">
            <a:extLst>
              <a:ext uri="{FF2B5EF4-FFF2-40B4-BE49-F238E27FC236}">
                <a16:creationId xmlns:a16="http://schemas.microsoft.com/office/drawing/2014/main" id="{AFB644E1-9A90-A5F2-C516-444FB3937148}"/>
              </a:ext>
            </a:extLst>
          </p:cNvPr>
          <p:cNvCxnSpPr>
            <a:cxnSpLocks/>
          </p:cNvCxnSpPr>
          <p:nvPr/>
        </p:nvCxnSpPr>
        <p:spPr>
          <a:xfrm>
            <a:off x="969029" y="3301080"/>
            <a:ext cx="7470648" cy="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BB5AEF69-6FBD-1B0F-471C-03366AB30764}"/>
              </a:ext>
            </a:extLst>
          </p:cNvPr>
          <p:cNvCxnSpPr>
            <a:cxnSpLocks/>
          </p:cNvCxnSpPr>
          <p:nvPr/>
        </p:nvCxnSpPr>
        <p:spPr>
          <a:xfrm flipV="1">
            <a:off x="965253" y="2545948"/>
            <a:ext cx="7474424"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7">
            <a:extLst>
              <a:ext uri="{FF2B5EF4-FFF2-40B4-BE49-F238E27FC236}">
                <a16:creationId xmlns:a16="http://schemas.microsoft.com/office/drawing/2014/main" id="{CFA90416-5A9E-AF39-00DF-EFB7F8C38206}"/>
              </a:ext>
            </a:extLst>
          </p:cNvPr>
          <p:cNvSpPr txBox="1"/>
          <p:nvPr/>
        </p:nvSpPr>
        <p:spPr>
          <a:xfrm>
            <a:off x="287141" y="3131083"/>
            <a:ext cx="779659"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dirty="0"/>
              <a:t>STA</a:t>
            </a:r>
            <a:endParaRPr lang="en-US" dirty="0"/>
          </a:p>
        </p:txBody>
      </p:sp>
      <p:sp>
        <p:nvSpPr>
          <p:cNvPr id="13" name="TextBox 8">
            <a:extLst>
              <a:ext uri="{FF2B5EF4-FFF2-40B4-BE49-F238E27FC236}">
                <a16:creationId xmlns:a16="http://schemas.microsoft.com/office/drawing/2014/main" id="{D890F504-4C34-03D9-44E7-9972F2FED20A}"/>
              </a:ext>
            </a:extLst>
          </p:cNvPr>
          <p:cNvSpPr txBox="1"/>
          <p:nvPr/>
        </p:nvSpPr>
        <p:spPr>
          <a:xfrm>
            <a:off x="287141" y="2381215"/>
            <a:ext cx="590219"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kern="1200" dirty="0">
                <a:solidFill>
                  <a:schemeClr val="tx1"/>
                </a:solidFill>
                <a:latin typeface="+mn-lt"/>
                <a:ea typeface="+mn-ea"/>
                <a:cs typeface="+mn-cs"/>
              </a:rPr>
              <a:t>AP2</a:t>
            </a:r>
            <a:endParaRPr lang="en-US" dirty="0"/>
          </a:p>
        </p:txBody>
      </p:sp>
      <p:sp>
        <p:nvSpPr>
          <p:cNvPr id="14" name="TextBox 10">
            <a:extLst>
              <a:ext uri="{FF2B5EF4-FFF2-40B4-BE49-F238E27FC236}">
                <a16:creationId xmlns:a16="http://schemas.microsoft.com/office/drawing/2014/main" id="{430A5D50-A5D8-7F72-C30F-63F4860275D6}"/>
              </a:ext>
            </a:extLst>
          </p:cNvPr>
          <p:cNvSpPr txBox="1"/>
          <p:nvPr/>
        </p:nvSpPr>
        <p:spPr>
          <a:xfrm>
            <a:off x="287141" y="3777771"/>
            <a:ext cx="678112"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kern="1200" dirty="0">
                <a:solidFill>
                  <a:schemeClr val="tx1"/>
                </a:solidFill>
                <a:latin typeface="+mn-lt"/>
                <a:ea typeface="+mn-ea"/>
                <a:cs typeface="+mn-cs"/>
              </a:rPr>
              <a:t>AP1</a:t>
            </a:r>
            <a:endParaRPr lang="en-US" dirty="0"/>
          </a:p>
        </p:txBody>
      </p:sp>
      <p:sp>
        <p:nvSpPr>
          <p:cNvPr id="15" name="TextBox 14">
            <a:extLst>
              <a:ext uri="{FF2B5EF4-FFF2-40B4-BE49-F238E27FC236}">
                <a16:creationId xmlns:a16="http://schemas.microsoft.com/office/drawing/2014/main" id="{54129A35-2296-6327-1D0F-536C0FB0779D}"/>
              </a:ext>
            </a:extLst>
          </p:cNvPr>
          <p:cNvSpPr txBox="1"/>
          <p:nvPr/>
        </p:nvSpPr>
        <p:spPr>
          <a:xfrm>
            <a:off x="440455" y="1548358"/>
            <a:ext cx="7331945" cy="553998"/>
          </a:xfrm>
          <a:prstGeom prst="rect">
            <a:avLst/>
          </a:prstGeom>
          <a:noFill/>
        </p:spPr>
        <p:txBody>
          <a:bodyPr wrap="square" rtlCol="0">
            <a:spAutoFit/>
          </a:bodyPr>
          <a:lstStyle/>
          <a:p>
            <a:r>
              <a:rPr lang="en-US" sz="1600" b="1" dirty="0"/>
              <a:t>STA-B (reference Wi-Fi module with minor experimental driver optimizations)</a:t>
            </a:r>
          </a:p>
          <a:p>
            <a:r>
              <a:rPr lang="en-US" sz="1400" dirty="0"/>
              <a:t>BTM-triggered</a:t>
            </a:r>
          </a:p>
        </p:txBody>
      </p:sp>
      <p:cxnSp>
        <p:nvCxnSpPr>
          <p:cNvPr id="19" name="Straight Connector 18">
            <a:extLst>
              <a:ext uri="{FF2B5EF4-FFF2-40B4-BE49-F238E27FC236}">
                <a16:creationId xmlns:a16="http://schemas.microsoft.com/office/drawing/2014/main" id="{485D2AAC-75F0-E0FC-3472-92B92B2345E8}"/>
              </a:ext>
            </a:extLst>
          </p:cNvPr>
          <p:cNvCxnSpPr>
            <a:cxnSpLocks/>
          </p:cNvCxnSpPr>
          <p:nvPr/>
        </p:nvCxnSpPr>
        <p:spPr bwMode="auto">
          <a:xfrm>
            <a:off x="4646304" y="2280970"/>
            <a:ext cx="0" cy="1895539"/>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0" name="Straight Connector 19">
            <a:extLst>
              <a:ext uri="{FF2B5EF4-FFF2-40B4-BE49-F238E27FC236}">
                <a16:creationId xmlns:a16="http://schemas.microsoft.com/office/drawing/2014/main" id="{F56377FE-1929-7CB8-E197-DFA1ADABB8EE}"/>
              </a:ext>
            </a:extLst>
          </p:cNvPr>
          <p:cNvCxnSpPr>
            <a:cxnSpLocks/>
          </p:cNvCxnSpPr>
          <p:nvPr/>
        </p:nvCxnSpPr>
        <p:spPr bwMode="auto">
          <a:xfrm>
            <a:off x="4951104" y="2286909"/>
            <a:ext cx="0" cy="188816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2" name="Straight Connector 21">
            <a:extLst>
              <a:ext uri="{FF2B5EF4-FFF2-40B4-BE49-F238E27FC236}">
                <a16:creationId xmlns:a16="http://schemas.microsoft.com/office/drawing/2014/main" id="{EED1322B-C125-6D26-4C2A-50C13023D929}"/>
              </a:ext>
            </a:extLst>
          </p:cNvPr>
          <p:cNvCxnSpPr>
            <a:cxnSpLocks/>
          </p:cNvCxnSpPr>
          <p:nvPr/>
        </p:nvCxnSpPr>
        <p:spPr bwMode="auto">
          <a:xfrm>
            <a:off x="6400800" y="2283224"/>
            <a:ext cx="0" cy="1895539"/>
          </a:xfrm>
          <a:prstGeom prst="line">
            <a:avLst/>
          </a:prstGeom>
          <a:solidFill>
            <a:schemeClr val="accent1"/>
          </a:solidFill>
          <a:ln w="47625" cap="flat" cmpd="sng" algn="ctr">
            <a:solidFill>
              <a:schemeClr val="tx1"/>
            </a:solidFill>
            <a:prstDash val="solid"/>
            <a:round/>
            <a:headEnd type="none" w="sm" len="sm"/>
            <a:tailEnd type="none" w="sm" len="sm"/>
          </a:ln>
          <a:effectLst/>
        </p:spPr>
      </p:cxnSp>
      <p:sp>
        <p:nvSpPr>
          <p:cNvPr id="23" name="TextBox 22">
            <a:extLst>
              <a:ext uri="{FF2B5EF4-FFF2-40B4-BE49-F238E27FC236}">
                <a16:creationId xmlns:a16="http://schemas.microsoft.com/office/drawing/2014/main" id="{41A13F78-8B0D-BED6-F89E-FDD428B56A36}"/>
              </a:ext>
            </a:extLst>
          </p:cNvPr>
          <p:cNvSpPr txBox="1"/>
          <p:nvPr/>
        </p:nvSpPr>
        <p:spPr>
          <a:xfrm>
            <a:off x="5750619" y="4410874"/>
            <a:ext cx="919362" cy="461665"/>
          </a:xfrm>
          <a:prstGeom prst="rect">
            <a:avLst/>
          </a:prstGeom>
          <a:noFill/>
        </p:spPr>
        <p:txBody>
          <a:bodyPr wrap="square" rtlCol="0">
            <a:spAutoFit/>
          </a:bodyPr>
          <a:lstStyle/>
          <a:p>
            <a:pPr algn="ctr"/>
            <a:r>
              <a:rPr lang="en-US" dirty="0"/>
              <a:t>FT </a:t>
            </a:r>
            <a:r>
              <a:rPr lang="en-US" dirty="0" err="1"/>
              <a:t>Reassoc</a:t>
            </a:r>
            <a:r>
              <a:rPr lang="en-US" dirty="0"/>
              <a:t> Req/Resp</a:t>
            </a:r>
          </a:p>
        </p:txBody>
      </p:sp>
      <p:sp>
        <p:nvSpPr>
          <p:cNvPr id="27" name="TextBox 26">
            <a:extLst>
              <a:ext uri="{FF2B5EF4-FFF2-40B4-BE49-F238E27FC236}">
                <a16:creationId xmlns:a16="http://schemas.microsoft.com/office/drawing/2014/main" id="{8FE262BE-7821-637D-DB54-55D4A434AC05}"/>
              </a:ext>
            </a:extLst>
          </p:cNvPr>
          <p:cNvSpPr txBox="1"/>
          <p:nvPr/>
        </p:nvSpPr>
        <p:spPr>
          <a:xfrm>
            <a:off x="4559549" y="1981202"/>
            <a:ext cx="565993" cy="276999"/>
          </a:xfrm>
          <a:prstGeom prst="rect">
            <a:avLst/>
          </a:prstGeom>
          <a:noFill/>
        </p:spPr>
        <p:txBody>
          <a:bodyPr wrap="square" rtlCol="0">
            <a:spAutoFit/>
          </a:bodyPr>
          <a:lstStyle/>
          <a:p>
            <a:r>
              <a:rPr lang="en-US" dirty="0"/>
              <a:t>4 </a:t>
            </a:r>
            <a:r>
              <a:rPr lang="en-US" dirty="0" err="1"/>
              <a:t>ms</a:t>
            </a:r>
            <a:endParaRPr lang="en-US" dirty="0"/>
          </a:p>
        </p:txBody>
      </p:sp>
      <p:sp>
        <p:nvSpPr>
          <p:cNvPr id="29" name="TextBox 28">
            <a:extLst>
              <a:ext uri="{FF2B5EF4-FFF2-40B4-BE49-F238E27FC236}">
                <a16:creationId xmlns:a16="http://schemas.microsoft.com/office/drawing/2014/main" id="{A75A779A-8F8F-1D54-6D85-35FC0758C01F}"/>
              </a:ext>
            </a:extLst>
          </p:cNvPr>
          <p:cNvSpPr txBox="1"/>
          <p:nvPr/>
        </p:nvSpPr>
        <p:spPr>
          <a:xfrm>
            <a:off x="5184626" y="1981201"/>
            <a:ext cx="565993" cy="276999"/>
          </a:xfrm>
          <a:prstGeom prst="rect">
            <a:avLst/>
          </a:prstGeom>
          <a:noFill/>
        </p:spPr>
        <p:txBody>
          <a:bodyPr wrap="square" rtlCol="0">
            <a:spAutoFit/>
          </a:bodyPr>
          <a:lstStyle/>
          <a:p>
            <a:r>
              <a:rPr lang="en-US" dirty="0"/>
              <a:t>19 </a:t>
            </a:r>
            <a:r>
              <a:rPr lang="en-US" dirty="0" err="1"/>
              <a:t>ms</a:t>
            </a:r>
            <a:endParaRPr lang="en-US" dirty="0"/>
          </a:p>
        </p:txBody>
      </p:sp>
      <p:sp>
        <p:nvSpPr>
          <p:cNvPr id="30" name="TextBox 29">
            <a:extLst>
              <a:ext uri="{FF2B5EF4-FFF2-40B4-BE49-F238E27FC236}">
                <a16:creationId xmlns:a16="http://schemas.microsoft.com/office/drawing/2014/main" id="{22538F34-0CF3-AB91-4480-86A05CC06BC6}"/>
              </a:ext>
            </a:extLst>
          </p:cNvPr>
          <p:cNvSpPr txBox="1"/>
          <p:nvPr/>
        </p:nvSpPr>
        <p:spPr>
          <a:xfrm>
            <a:off x="5943600" y="1981200"/>
            <a:ext cx="565993" cy="276999"/>
          </a:xfrm>
          <a:prstGeom prst="rect">
            <a:avLst/>
          </a:prstGeom>
          <a:noFill/>
        </p:spPr>
        <p:txBody>
          <a:bodyPr wrap="square" rtlCol="0">
            <a:spAutoFit/>
          </a:bodyPr>
          <a:lstStyle/>
          <a:p>
            <a:r>
              <a:rPr lang="en-US" dirty="0"/>
              <a:t>7 </a:t>
            </a:r>
            <a:r>
              <a:rPr lang="en-US" dirty="0" err="1"/>
              <a:t>ms</a:t>
            </a:r>
            <a:endParaRPr lang="en-US" dirty="0"/>
          </a:p>
        </p:txBody>
      </p:sp>
      <p:sp>
        <p:nvSpPr>
          <p:cNvPr id="32" name="Rectangle 31">
            <a:extLst>
              <a:ext uri="{FF2B5EF4-FFF2-40B4-BE49-F238E27FC236}">
                <a16:creationId xmlns:a16="http://schemas.microsoft.com/office/drawing/2014/main" id="{C8F3387F-E295-A2D3-A34A-5EEFC91EBAAE}"/>
              </a:ext>
            </a:extLst>
          </p:cNvPr>
          <p:cNvSpPr/>
          <p:nvPr/>
        </p:nvSpPr>
        <p:spPr bwMode="auto">
          <a:xfrm>
            <a:off x="4556619" y="2328603"/>
            <a:ext cx="45719" cy="1895513"/>
          </a:xfrm>
          <a:prstGeom prst="rect">
            <a:avLst/>
          </a:prstGeom>
          <a:pattFill prst="dkUpDiag">
            <a:fgClr>
              <a:schemeClr val="bg2">
                <a:lumMod val="75000"/>
              </a:schemeClr>
            </a:fgClr>
            <a:bgClr>
              <a:schemeClr val="bg1"/>
            </a:bgClr>
          </a:patt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35" name="Rectangle 34">
            <a:extLst>
              <a:ext uri="{FF2B5EF4-FFF2-40B4-BE49-F238E27FC236}">
                <a16:creationId xmlns:a16="http://schemas.microsoft.com/office/drawing/2014/main" id="{A228ACBB-5434-4671-C067-6BB0407CDE6E}"/>
              </a:ext>
            </a:extLst>
          </p:cNvPr>
          <p:cNvSpPr/>
          <p:nvPr/>
        </p:nvSpPr>
        <p:spPr bwMode="auto">
          <a:xfrm>
            <a:off x="6727722" y="2283237"/>
            <a:ext cx="130278" cy="1099414"/>
          </a:xfrm>
          <a:prstGeom prst="rect">
            <a:avLst/>
          </a:prstGeom>
          <a:pattFill prst="dkUpDiag">
            <a:fgClr>
              <a:schemeClr val="bg2">
                <a:lumMod val="75000"/>
              </a:schemeClr>
            </a:fgClr>
            <a:bgClr>
              <a:schemeClr val="bg1"/>
            </a:bgClr>
          </a:patt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39" name="TextBox 38">
            <a:extLst>
              <a:ext uri="{FF2B5EF4-FFF2-40B4-BE49-F238E27FC236}">
                <a16:creationId xmlns:a16="http://schemas.microsoft.com/office/drawing/2014/main" id="{39339039-CAD3-FDD1-09F6-B48687EE275F}"/>
              </a:ext>
            </a:extLst>
          </p:cNvPr>
          <p:cNvSpPr txBox="1"/>
          <p:nvPr/>
        </p:nvSpPr>
        <p:spPr>
          <a:xfrm>
            <a:off x="6477000" y="2696037"/>
            <a:ext cx="893502" cy="276999"/>
          </a:xfrm>
          <a:prstGeom prst="rect">
            <a:avLst/>
          </a:prstGeom>
          <a:noFill/>
        </p:spPr>
        <p:txBody>
          <a:bodyPr wrap="square" rtlCol="0">
            <a:spAutoFit/>
          </a:bodyPr>
          <a:lstStyle/>
          <a:p>
            <a:r>
              <a:rPr lang="en-US" dirty="0"/>
              <a:t>ADDBA</a:t>
            </a:r>
          </a:p>
        </p:txBody>
      </p:sp>
      <p:cxnSp>
        <p:nvCxnSpPr>
          <p:cNvPr id="45" name="Straight Arrow Connector 44">
            <a:extLst>
              <a:ext uri="{FF2B5EF4-FFF2-40B4-BE49-F238E27FC236}">
                <a16:creationId xmlns:a16="http://schemas.microsoft.com/office/drawing/2014/main" id="{ED34C4D7-D56D-4133-9EFE-B49BFE6E5D74}"/>
              </a:ext>
            </a:extLst>
          </p:cNvPr>
          <p:cNvCxnSpPr>
            <a:cxnSpLocks/>
          </p:cNvCxnSpPr>
          <p:nvPr/>
        </p:nvCxnSpPr>
        <p:spPr bwMode="auto">
          <a:xfrm>
            <a:off x="4959096" y="2220538"/>
            <a:ext cx="984504" cy="6395"/>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cxnSp>
        <p:nvCxnSpPr>
          <p:cNvPr id="46" name="Straight Arrow Connector 45">
            <a:extLst>
              <a:ext uri="{FF2B5EF4-FFF2-40B4-BE49-F238E27FC236}">
                <a16:creationId xmlns:a16="http://schemas.microsoft.com/office/drawing/2014/main" id="{C9930A7E-8F6E-00CC-1B74-AF6F780AE3B9}"/>
              </a:ext>
            </a:extLst>
          </p:cNvPr>
          <p:cNvCxnSpPr>
            <a:cxnSpLocks/>
          </p:cNvCxnSpPr>
          <p:nvPr/>
        </p:nvCxnSpPr>
        <p:spPr bwMode="auto">
          <a:xfrm flipV="1">
            <a:off x="5943600" y="2226933"/>
            <a:ext cx="452207" cy="0"/>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cxnSp>
        <p:nvCxnSpPr>
          <p:cNvPr id="48" name="Straight Arrow Connector 47">
            <a:extLst>
              <a:ext uri="{FF2B5EF4-FFF2-40B4-BE49-F238E27FC236}">
                <a16:creationId xmlns:a16="http://schemas.microsoft.com/office/drawing/2014/main" id="{A1C42506-2348-878F-C06B-9923AA7BF7A6}"/>
              </a:ext>
            </a:extLst>
          </p:cNvPr>
          <p:cNvCxnSpPr>
            <a:cxnSpLocks/>
            <a:endCxn id="73" idx="1"/>
          </p:cNvCxnSpPr>
          <p:nvPr/>
        </p:nvCxnSpPr>
        <p:spPr bwMode="auto">
          <a:xfrm>
            <a:off x="6403613" y="2538351"/>
            <a:ext cx="454387" cy="4724"/>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cxnSp>
        <p:nvCxnSpPr>
          <p:cNvPr id="57" name="Straight Connector 56">
            <a:extLst>
              <a:ext uri="{FF2B5EF4-FFF2-40B4-BE49-F238E27FC236}">
                <a16:creationId xmlns:a16="http://schemas.microsoft.com/office/drawing/2014/main" id="{76B962D8-AADC-0434-56DA-9004194F7B8E}"/>
              </a:ext>
            </a:extLst>
          </p:cNvPr>
          <p:cNvCxnSpPr>
            <a:cxnSpLocks/>
          </p:cNvCxnSpPr>
          <p:nvPr/>
        </p:nvCxnSpPr>
        <p:spPr bwMode="auto">
          <a:xfrm>
            <a:off x="5943600" y="2283224"/>
            <a:ext cx="0" cy="1895539"/>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69" name="Straight Arrow Connector 68">
            <a:extLst>
              <a:ext uri="{FF2B5EF4-FFF2-40B4-BE49-F238E27FC236}">
                <a16:creationId xmlns:a16="http://schemas.microsoft.com/office/drawing/2014/main" id="{2FC27E00-2AEA-2689-BFF0-EF8BD49B0F85}"/>
              </a:ext>
            </a:extLst>
          </p:cNvPr>
          <p:cNvCxnSpPr>
            <a:cxnSpLocks/>
          </p:cNvCxnSpPr>
          <p:nvPr/>
        </p:nvCxnSpPr>
        <p:spPr bwMode="auto">
          <a:xfrm>
            <a:off x="4646304" y="2220406"/>
            <a:ext cx="310896" cy="0"/>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sp>
        <p:nvSpPr>
          <p:cNvPr id="72" name="Right Arrow 71">
            <a:extLst>
              <a:ext uri="{FF2B5EF4-FFF2-40B4-BE49-F238E27FC236}">
                <a16:creationId xmlns:a16="http://schemas.microsoft.com/office/drawing/2014/main" id="{000D995F-6EF8-B042-95EE-666C3672D47F}"/>
              </a:ext>
            </a:extLst>
          </p:cNvPr>
          <p:cNvSpPr/>
          <p:nvPr/>
        </p:nvSpPr>
        <p:spPr>
          <a:xfrm>
            <a:off x="6858001" y="2857588"/>
            <a:ext cx="1581678" cy="590614"/>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73" name="Right Arrow 72">
            <a:extLst>
              <a:ext uri="{FF2B5EF4-FFF2-40B4-BE49-F238E27FC236}">
                <a16:creationId xmlns:a16="http://schemas.microsoft.com/office/drawing/2014/main" id="{67DC763E-72C6-FD7A-14BF-1E3DA0195977}"/>
              </a:ext>
            </a:extLst>
          </p:cNvPr>
          <p:cNvSpPr/>
          <p:nvPr/>
        </p:nvSpPr>
        <p:spPr>
          <a:xfrm>
            <a:off x="6858000" y="2247768"/>
            <a:ext cx="1581678" cy="590614"/>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74" name="TextBox 73">
            <a:extLst>
              <a:ext uri="{FF2B5EF4-FFF2-40B4-BE49-F238E27FC236}">
                <a16:creationId xmlns:a16="http://schemas.microsoft.com/office/drawing/2014/main" id="{BA7C927A-3F2B-EE54-F28E-4C3A8718A376}"/>
              </a:ext>
            </a:extLst>
          </p:cNvPr>
          <p:cNvSpPr txBox="1"/>
          <p:nvPr/>
        </p:nvSpPr>
        <p:spPr>
          <a:xfrm>
            <a:off x="4228323" y="2963704"/>
            <a:ext cx="893502" cy="276999"/>
          </a:xfrm>
          <a:prstGeom prst="rect">
            <a:avLst/>
          </a:prstGeom>
          <a:noFill/>
        </p:spPr>
        <p:txBody>
          <a:bodyPr wrap="square" rtlCol="0">
            <a:spAutoFit/>
          </a:bodyPr>
          <a:lstStyle/>
          <a:p>
            <a:r>
              <a:rPr lang="en-US" dirty="0"/>
              <a:t>Probes</a:t>
            </a:r>
          </a:p>
        </p:txBody>
      </p:sp>
      <p:sp>
        <p:nvSpPr>
          <p:cNvPr id="76" name="Left Bracket 75">
            <a:extLst>
              <a:ext uri="{FF2B5EF4-FFF2-40B4-BE49-F238E27FC236}">
                <a16:creationId xmlns:a16="http://schemas.microsoft.com/office/drawing/2014/main" id="{4DDFBA50-816C-AEF5-26C3-49A0D9B9BCE1}"/>
              </a:ext>
            </a:extLst>
          </p:cNvPr>
          <p:cNvSpPr/>
          <p:nvPr/>
        </p:nvSpPr>
        <p:spPr bwMode="auto">
          <a:xfrm rot="16200000">
            <a:off x="4770554" y="4255002"/>
            <a:ext cx="54864" cy="303364"/>
          </a:xfrm>
          <a:prstGeom prst="lef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77" name="Left Bracket 76">
            <a:extLst>
              <a:ext uri="{FF2B5EF4-FFF2-40B4-BE49-F238E27FC236}">
                <a16:creationId xmlns:a16="http://schemas.microsoft.com/office/drawing/2014/main" id="{54EA78F4-9CBF-0CC9-5A51-BBB1E3AAD9B6}"/>
              </a:ext>
            </a:extLst>
          </p:cNvPr>
          <p:cNvSpPr/>
          <p:nvPr/>
        </p:nvSpPr>
        <p:spPr bwMode="auto">
          <a:xfrm rot="16200000">
            <a:off x="6136513" y="4169601"/>
            <a:ext cx="71377" cy="457199"/>
          </a:xfrm>
          <a:prstGeom prst="lef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80" name="TextBox 79">
            <a:extLst>
              <a:ext uri="{FF2B5EF4-FFF2-40B4-BE49-F238E27FC236}">
                <a16:creationId xmlns:a16="http://schemas.microsoft.com/office/drawing/2014/main" id="{522369E2-A647-4D8A-EA60-C88F33835825}"/>
              </a:ext>
            </a:extLst>
          </p:cNvPr>
          <p:cNvSpPr txBox="1"/>
          <p:nvPr/>
        </p:nvSpPr>
        <p:spPr>
          <a:xfrm>
            <a:off x="7465629" y="2996336"/>
            <a:ext cx="590679" cy="338554"/>
          </a:xfrm>
          <a:prstGeom prst="rect">
            <a:avLst/>
          </a:prstGeom>
          <a:noFill/>
        </p:spPr>
        <p:txBody>
          <a:bodyPr wrap="square" rtlCol="0">
            <a:spAutoFit/>
          </a:bodyPr>
          <a:lstStyle/>
          <a:p>
            <a:r>
              <a:rPr lang="en-US" sz="1600" dirty="0"/>
              <a:t>UL</a:t>
            </a:r>
          </a:p>
        </p:txBody>
      </p:sp>
      <p:sp>
        <p:nvSpPr>
          <p:cNvPr id="81" name="TextBox 80">
            <a:extLst>
              <a:ext uri="{FF2B5EF4-FFF2-40B4-BE49-F238E27FC236}">
                <a16:creationId xmlns:a16="http://schemas.microsoft.com/office/drawing/2014/main" id="{F274F15B-665E-A1C1-43BE-2B964D026AA6}"/>
              </a:ext>
            </a:extLst>
          </p:cNvPr>
          <p:cNvSpPr txBox="1"/>
          <p:nvPr/>
        </p:nvSpPr>
        <p:spPr>
          <a:xfrm>
            <a:off x="7567378" y="2369074"/>
            <a:ext cx="590679" cy="338554"/>
          </a:xfrm>
          <a:prstGeom prst="rect">
            <a:avLst/>
          </a:prstGeom>
          <a:noFill/>
        </p:spPr>
        <p:txBody>
          <a:bodyPr wrap="square" rtlCol="0">
            <a:spAutoFit/>
          </a:bodyPr>
          <a:lstStyle/>
          <a:p>
            <a:r>
              <a:rPr lang="en-US" sz="1600" dirty="0"/>
              <a:t>DL</a:t>
            </a:r>
          </a:p>
        </p:txBody>
      </p:sp>
      <p:sp>
        <p:nvSpPr>
          <p:cNvPr id="88" name="TextBox 87">
            <a:extLst>
              <a:ext uri="{FF2B5EF4-FFF2-40B4-BE49-F238E27FC236}">
                <a16:creationId xmlns:a16="http://schemas.microsoft.com/office/drawing/2014/main" id="{4E4AD12C-8B84-DCB9-C4A8-30BD99137E53}"/>
              </a:ext>
            </a:extLst>
          </p:cNvPr>
          <p:cNvSpPr txBox="1"/>
          <p:nvPr/>
        </p:nvSpPr>
        <p:spPr>
          <a:xfrm>
            <a:off x="6410703" y="2928635"/>
            <a:ext cx="565993" cy="276999"/>
          </a:xfrm>
          <a:prstGeom prst="rect">
            <a:avLst/>
          </a:prstGeom>
          <a:noFill/>
        </p:spPr>
        <p:txBody>
          <a:bodyPr wrap="square" rtlCol="0">
            <a:spAutoFit/>
          </a:bodyPr>
          <a:lstStyle/>
          <a:p>
            <a:r>
              <a:rPr lang="en-US" dirty="0"/>
              <a:t>11 </a:t>
            </a:r>
            <a:r>
              <a:rPr lang="en-US" dirty="0" err="1"/>
              <a:t>ms</a:t>
            </a:r>
            <a:endParaRPr lang="en-US" dirty="0"/>
          </a:p>
        </p:txBody>
      </p:sp>
      <p:cxnSp>
        <p:nvCxnSpPr>
          <p:cNvPr id="89" name="Straight Arrow Connector 88">
            <a:extLst>
              <a:ext uri="{FF2B5EF4-FFF2-40B4-BE49-F238E27FC236}">
                <a16:creationId xmlns:a16="http://schemas.microsoft.com/office/drawing/2014/main" id="{9B572D65-B1CD-EF3F-728A-5432143E3C15}"/>
              </a:ext>
            </a:extLst>
          </p:cNvPr>
          <p:cNvCxnSpPr>
            <a:cxnSpLocks/>
            <a:endCxn id="72" idx="1"/>
          </p:cNvCxnSpPr>
          <p:nvPr/>
        </p:nvCxnSpPr>
        <p:spPr bwMode="auto">
          <a:xfrm>
            <a:off x="6405793" y="3152895"/>
            <a:ext cx="452208" cy="0"/>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sp>
        <p:nvSpPr>
          <p:cNvPr id="92" name="TextBox 91">
            <a:extLst>
              <a:ext uri="{FF2B5EF4-FFF2-40B4-BE49-F238E27FC236}">
                <a16:creationId xmlns:a16="http://schemas.microsoft.com/office/drawing/2014/main" id="{D3A4CCED-1061-FB8A-9CEE-BB3B71E7342D}"/>
              </a:ext>
            </a:extLst>
          </p:cNvPr>
          <p:cNvSpPr txBox="1"/>
          <p:nvPr/>
        </p:nvSpPr>
        <p:spPr>
          <a:xfrm>
            <a:off x="6378763" y="2305782"/>
            <a:ext cx="565993" cy="276999"/>
          </a:xfrm>
          <a:prstGeom prst="rect">
            <a:avLst/>
          </a:prstGeom>
          <a:noFill/>
        </p:spPr>
        <p:txBody>
          <a:bodyPr wrap="square" rtlCol="0">
            <a:spAutoFit/>
          </a:bodyPr>
          <a:lstStyle/>
          <a:p>
            <a:r>
              <a:rPr lang="en-US" dirty="0"/>
              <a:t>10 </a:t>
            </a:r>
            <a:r>
              <a:rPr lang="en-US" dirty="0" err="1"/>
              <a:t>ms</a:t>
            </a:r>
            <a:endParaRPr lang="en-US" dirty="0"/>
          </a:p>
        </p:txBody>
      </p:sp>
      <p:cxnSp>
        <p:nvCxnSpPr>
          <p:cNvPr id="31" name="Straight Arrow Connector 30">
            <a:extLst>
              <a:ext uri="{FF2B5EF4-FFF2-40B4-BE49-F238E27FC236}">
                <a16:creationId xmlns:a16="http://schemas.microsoft.com/office/drawing/2014/main" id="{4B13A63D-E598-5E7A-05F4-67B754F10F01}"/>
              </a:ext>
            </a:extLst>
          </p:cNvPr>
          <p:cNvCxnSpPr>
            <a:cxnSpLocks/>
          </p:cNvCxnSpPr>
          <p:nvPr/>
        </p:nvCxnSpPr>
        <p:spPr bwMode="auto">
          <a:xfrm flipV="1">
            <a:off x="5848331" y="4028706"/>
            <a:ext cx="118872" cy="0"/>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sp>
        <p:nvSpPr>
          <p:cNvPr id="56" name="TextBox 55">
            <a:extLst>
              <a:ext uri="{FF2B5EF4-FFF2-40B4-BE49-F238E27FC236}">
                <a16:creationId xmlns:a16="http://schemas.microsoft.com/office/drawing/2014/main" id="{C44D298A-EF5A-CECD-6951-FB0982EF99D2}"/>
              </a:ext>
            </a:extLst>
          </p:cNvPr>
          <p:cNvSpPr txBox="1"/>
          <p:nvPr/>
        </p:nvSpPr>
        <p:spPr>
          <a:xfrm>
            <a:off x="5664624" y="3776916"/>
            <a:ext cx="774193" cy="276999"/>
          </a:xfrm>
          <a:prstGeom prst="rect">
            <a:avLst/>
          </a:prstGeom>
          <a:noFill/>
        </p:spPr>
        <p:txBody>
          <a:bodyPr wrap="square" rtlCol="0">
            <a:spAutoFit/>
          </a:bodyPr>
          <a:lstStyle/>
          <a:p>
            <a:r>
              <a:rPr lang="en-US" dirty="0"/>
              <a:t>2 </a:t>
            </a:r>
            <a:r>
              <a:rPr lang="en-US" dirty="0" err="1"/>
              <a:t>ms</a:t>
            </a:r>
            <a:endParaRPr lang="en-US" dirty="0"/>
          </a:p>
        </p:txBody>
      </p:sp>
      <p:sp>
        <p:nvSpPr>
          <p:cNvPr id="38" name="TextBox 37">
            <a:extLst>
              <a:ext uri="{FF2B5EF4-FFF2-40B4-BE49-F238E27FC236}">
                <a16:creationId xmlns:a16="http://schemas.microsoft.com/office/drawing/2014/main" id="{F97885D2-3E20-9799-E478-7C29EB548B49}"/>
              </a:ext>
            </a:extLst>
          </p:cNvPr>
          <p:cNvSpPr txBox="1"/>
          <p:nvPr/>
        </p:nvSpPr>
        <p:spPr>
          <a:xfrm>
            <a:off x="646978" y="6172556"/>
            <a:ext cx="8061499" cy="276999"/>
          </a:xfrm>
          <a:prstGeom prst="rect">
            <a:avLst/>
          </a:prstGeom>
          <a:noFill/>
        </p:spPr>
        <p:txBody>
          <a:bodyPr wrap="square" rtlCol="0">
            <a:spAutoFit/>
          </a:bodyPr>
          <a:lstStyle/>
          <a:p>
            <a:r>
              <a:rPr lang="en-US" dirty="0"/>
              <a:t>Note: Data paths are only shown if the Tx frames captured by sniffer are </a:t>
            </a:r>
            <a:r>
              <a:rPr lang="en-US" dirty="0" err="1"/>
              <a:t>ACK’d</a:t>
            </a:r>
            <a:r>
              <a:rPr lang="en-US" dirty="0"/>
              <a:t> by receiver and appear in Rx interface capture</a:t>
            </a:r>
          </a:p>
        </p:txBody>
      </p:sp>
      <p:sp>
        <p:nvSpPr>
          <p:cNvPr id="7" name="TextBox 6">
            <a:extLst>
              <a:ext uri="{FF2B5EF4-FFF2-40B4-BE49-F238E27FC236}">
                <a16:creationId xmlns:a16="http://schemas.microsoft.com/office/drawing/2014/main" id="{73CD1522-4E40-590B-A8CB-A2BE0C44DA18}"/>
              </a:ext>
            </a:extLst>
          </p:cNvPr>
          <p:cNvSpPr txBox="1"/>
          <p:nvPr/>
        </p:nvSpPr>
        <p:spPr>
          <a:xfrm>
            <a:off x="2980180" y="4402351"/>
            <a:ext cx="1280095" cy="461665"/>
          </a:xfrm>
          <a:prstGeom prst="rect">
            <a:avLst/>
          </a:prstGeom>
          <a:noFill/>
        </p:spPr>
        <p:txBody>
          <a:bodyPr wrap="square" rtlCol="0">
            <a:spAutoFit/>
          </a:bodyPr>
          <a:lstStyle/>
          <a:p>
            <a:pPr algn="ctr"/>
            <a:r>
              <a:rPr lang="en-US" dirty="0"/>
              <a:t>BTM</a:t>
            </a:r>
            <a:br>
              <a:rPr lang="en-US" dirty="0"/>
            </a:br>
            <a:r>
              <a:rPr lang="en-US" dirty="0"/>
              <a:t>Req/Resp</a:t>
            </a:r>
          </a:p>
        </p:txBody>
      </p:sp>
      <p:cxnSp>
        <p:nvCxnSpPr>
          <p:cNvPr id="11" name="Straight Connector 10">
            <a:extLst>
              <a:ext uri="{FF2B5EF4-FFF2-40B4-BE49-F238E27FC236}">
                <a16:creationId xmlns:a16="http://schemas.microsoft.com/office/drawing/2014/main" id="{1BC4FAFB-2F2E-0522-626D-A6845D3B823E}"/>
              </a:ext>
            </a:extLst>
          </p:cNvPr>
          <p:cNvCxnSpPr>
            <a:cxnSpLocks/>
          </p:cNvCxnSpPr>
          <p:nvPr/>
        </p:nvCxnSpPr>
        <p:spPr bwMode="auto">
          <a:xfrm>
            <a:off x="3581400" y="2273446"/>
            <a:ext cx="0" cy="1895539"/>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7" name="Straight Connector 16">
            <a:extLst>
              <a:ext uri="{FF2B5EF4-FFF2-40B4-BE49-F238E27FC236}">
                <a16:creationId xmlns:a16="http://schemas.microsoft.com/office/drawing/2014/main" id="{B008CD1B-AF84-BB5D-46E9-16F053203AD7}"/>
              </a:ext>
            </a:extLst>
          </p:cNvPr>
          <p:cNvCxnSpPr>
            <a:cxnSpLocks/>
          </p:cNvCxnSpPr>
          <p:nvPr/>
        </p:nvCxnSpPr>
        <p:spPr bwMode="auto">
          <a:xfrm>
            <a:off x="3657600" y="2280817"/>
            <a:ext cx="0" cy="1888168"/>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21" name="TextBox 20">
            <a:extLst>
              <a:ext uri="{FF2B5EF4-FFF2-40B4-BE49-F238E27FC236}">
                <a16:creationId xmlns:a16="http://schemas.microsoft.com/office/drawing/2014/main" id="{B9E1659F-2397-3D75-046E-90B98C9BE39B}"/>
              </a:ext>
            </a:extLst>
          </p:cNvPr>
          <p:cNvSpPr txBox="1"/>
          <p:nvPr/>
        </p:nvSpPr>
        <p:spPr>
          <a:xfrm>
            <a:off x="3893805" y="1994045"/>
            <a:ext cx="565993" cy="276999"/>
          </a:xfrm>
          <a:prstGeom prst="rect">
            <a:avLst/>
          </a:prstGeom>
          <a:noFill/>
        </p:spPr>
        <p:txBody>
          <a:bodyPr wrap="square" rtlCol="0">
            <a:spAutoFit/>
          </a:bodyPr>
          <a:lstStyle/>
          <a:p>
            <a:r>
              <a:rPr lang="en-US" dirty="0"/>
              <a:t>16 </a:t>
            </a:r>
            <a:r>
              <a:rPr lang="en-US" dirty="0" err="1"/>
              <a:t>ms</a:t>
            </a:r>
            <a:endParaRPr lang="en-US" dirty="0"/>
          </a:p>
        </p:txBody>
      </p:sp>
      <p:cxnSp>
        <p:nvCxnSpPr>
          <p:cNvPr id="24" name="Straight Arrow Connector 23">
            <a:extLst>
              <a:ext uri="{FF2B5EF4-FFF2-40B4-BE49-F238E27FC236}">
                <a16:creationId xmlns:a16="http://schemas.microsoft.com/office/drawing/2014/main" id="{2C05B7BB-AD40-1C3E-D436-305970B24B3E}"/>
              </a:ext>
            </a:extLst>
          </p:cNvPr>
          <p:cNvCxnSpPr>
            <a:cxnSpLocks/>
          </p:cNvCxnSpPr>
          <p:nvPr/>
        </p:nvCxnSpPr>
        <p:spPr bwMode="auto">
          <a:xfrm>
            <a:off x="3657600" y="2220406"/>
            <a:ext cx="988704" cy="6527"/>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sp>
        <p:nvSpPr>
          <p:cNvPr id="26" name="Left Bracket 25">
            <a:extLst>
              <a:ext uri="{FF2B5EF4-FFF2-40B4-BE49-F238E27FC236}">
                <a16:creationId xmlns:a16="http://schemas.microsoft.com/office/drawing/2014/main" id="{0A2C04BD-038B-1558-C865-88EA900CD7A6}"/>
              </a:ext>
            </a:extLst>
          </p:cNvPr>
          <p:cNvSpPr/>
          <p:nvPr/>
        </p:nvSpPr>
        <p:spPr bwMode="auto">
          <a:xfrm rot="16200000">
            <a:off x="3592795" y="4369594"/>
            <a:ext cx="54867" cy="77654"/>
          </a:xfrm>
          <a:prstGeom prst="lef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cxnSp>
        <p:nvCxnSpPr>
          <p:cNvPr id="36" name="Straight Arrow Connector 35">
            <a:extLst>
              <a:ext uri="{FF2B5EF4-FFF2-40B4-BE49-F238E27FC236}">
                <a16:creationId xmlns:a16="http://schemas.microsoft.com/office/drawing/2014/main" id="{EDA685C8-6B74-1E06-AF98-77A0F9D12C71}"/>
              </a:ext>
            </a:extLst>
          </p:cNvPr>
          <p:cNvCxnSpPr>
            <a:cxnSpLocks/>
          </p:cNvCxnSpPr>
          <p:nvPr/>
        </p:nvCxnSpPr>
        <p:spPr bwMode="auto">
          <a:xfrm flipV="1">
            <a:off x="3564229" y="2220111"/>
            <a:ext cx="118872" cy="0"/>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sp>
        <p:nvSpPr>
          <p:cNvPr id="37" name="TextBox 36">
            <a:extLst>
              <a:ext uri="{FF2B5EF4-FFF2-40B4-BE49-F238E27FC236}">
                <a16:creationId xmlns:a16="http://schemas.microsoft.com/office/drawing/2014/main" id="{533CEDB8-87E4-8FBF-3A52-F4D1FEFB6F56}"/>
              </a:ext>
            </a:extLst>
          </p:cNvPr>
          <p:cNvSpPr txBox="1"/>
          <p:nvPr/>
        </p:nvSpPr>
        <p:spPr>
          <a:xfrm>
            <a:off x="3394999" y="1994858"/>
            <a:ext cx="774193" cy="276999"/>
          </a:xfrm>
          <a:prstGeom prst="rect">
            <a:avLst/>
          </a:prstGeom>
          <a:noFill/>
        </p:spPr>
        <p:txBody>
          <a:bodyPr wrap="square" rtlCol="0">
            <a:spAutoFit/>
          </a:bodyPr>
          <a:lstStyle/>
          <a:p>
            <a:r>
              <a:rPr lang="en-US" dirty="0"/>
              <a:t>1 </a:t>
            </a:r>
            <a:r>
              <a:rPr lang="en-US" dirty="0" err="1"/>
              <a:t>ms</a:t>
            </a:r>
            <a:endParaRPr lang="en-US" dirty="0"/>
          </a:p>
        </p:txBody>
      </p:sp>
      <p:sp>
        <p:nvSpPr>
          <p:cNvPr id="44" name="Right Arrow 43">
            <a:extLst>
              <a:ext uri="{FF2B5EF4-FFF2-40B4-BE49-F238E27FC236}">
                <a16:creationId xmlns:a16="http://schemas.microsoft.com/office/drawing/2014/main" id="{46DFCFAC-30DA-04F0-4771-6403B1CD5ED4}"/>
              </a:ext>
            </a:extLst>
          </p:cNvPr>
          <p:cNvSpPr/>
          <p:nvPr/>
        </p:nvSpPr>
        <p:spPr>
          <a:xfrm>
            <a:off x="996877" y="3188499"/>
            <a:ext cx="5398930" cy="590614"/>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16" name="Right Arrow 15">
            <a:extLst>
              <a:ext uri="{FF2B5EF4-FFF2-40B4-BE49-F238E27FC236}">
                <a16:creationId xmlns:a16="http://schemas.microsoft.com/office/drawing/2014/main" id="{26F2048E-C3B7-9C59-901A-9AE92B6965B3}"/>
              </a:ext>
            </a:extLst>
          </p:cNvPr>
          <p:cNvSpPr/>
          <p:nvPr/>
        </p:nvSpPr>
        <p:spPr>
          <a:xfrm>
            <a:off x="990777" y="3698835"/>
            <a:ext cx="4847652" cy="590614"/>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79" name="TextBox 78">
            <a:extLst>
              <a:ext uri="{FF2B5EF4-FFF2-40B4-BE49-F238E27FC236}">
                <a16:creationId xmlns:a16="http://schemas.microsoft.com/office/drawing/2014/main" id="{8DF53A51-C860-87DF-8E14-E91BB2D58287}"/>
              </a:ext>
            </a:extLst>
          </p:cNvPr>
          <p:cNvSpPr txBox="1"/>
          <p:nvPr/>
        </p:nvSpPr>
        <p:spPr>
          <a:xfrm>
            <a:off x="3018160" y="3830431"/>
            <a:ext cx="590679" cy="338554"/>
          </a:xfrm>
          <a:prstGeom prst="rect">
            <a:avLst/>
          </a:prstGeom>
          <a:noFill/>
        </p:spPr>
        <p:txBody>
          <a:bodyPr wrap="square" rtlCol="0">
            <a:spAutoFit/>
          </a:bodyPr>
          <a:lstStyle/>
          <a:p>
            <a:r>
              <a:rPr lang="en-US" sz="1600" dirty="0"/>
              <a:t>DL</a:t>
            </a:r>
          </a:p>
        </p:txBody>
      </p:sp>
      <p:sp>
        <p:nvSpPr>
          <p:cNvPr id="78" name="TextBox 77">
            <a:extLst>
              <a:ext uri="{FF2B5EF4-FFF2-40B4-BE49-F238E27FC236}">
                <a16:creationId xmlns:a16="http://schemas.microsoft.com/office/drawing/2014/main" id="{A78D00BD-0A5C-FF8C-EAAB-CAF4E27776C5}"/>
              </a:ext>
            </a:extLst>
          </p:cNvPr>
          <p:cNvSpPr txBox="1"/>
          <p:nvPr/>
        </p:nvSpPr>
        <p:spPr>
          <a:xfrm>
            <a:off x="1953446" y="3312067"/>
            <a:ext cx="590679" cy="338554"/>
          </a:xfrm>
          <a:prstGeom prst="rect">
            <a:avLst/>
          </a:prstGeom>
          <a:noFill/>
        </p:spPr>
        <p:txBody>
          <a:bodyPr wrap="square" rtlCol="0">
            <a:spAutoFit/>
          </a:bodyPr>
          <a:lstStyle/>
          <a:p>
            <a:r>
              <a:rPr lang="en-US" sz="1600" dirty="0"/>
              <a:t>UL</a:t>
            </a:r>
          </a:p>
        </p:txBody>
      </p:sp>
      <p:sp>
        <p:nvSpPr>
          <p:cNvPr id="47" name="Content Placeholder 2">
            <a:extLst>
              <a:ext uri="{FF2B5EF4-FFF2-40B4-BE49-F238E27FC236}">
                <a16:creationId xmlns:a16="http://schemas.microsoft.com/office/drawing/2014/main" id="{6DD4B52B-729D-8FAA-A740-36AF43249B68}"/>
              </a:ext>
            </a:extLst>
          </p:cNvPr>
          <p:cNvSpPr txBox="1">
            <a:spLocks/>
          </p:cNvSpPr>
          <p:nvPr/>
        </p:nvSpPr>
        <p:spPr bwMode="auto">
          <a:xfrm>
            <a:off x="440455" y="4886471"/>
            <a:ext cx="8307393" cy="136371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r>
              <a:rPr lang="en-US" sz="1800" b="0" kern="0" dirty="0"/>
              <a:t>Experimental optimizations:</a:t>
            </a:r>
          </a:p>
          <a:p>
            <a:pPr lvl="1"/>
            <a:r>
              <a:rPr lang="en-US" sz="1400" kern="0" dirty="0"/>
              <a:t>Delay suspending of uplink data FIFO until the short period during FT Reassociation state changes</a:t>
            </a:r>
          </a:p>
          <a:p>
            <a:pPr lvl="1"/>
            <a:r>
              <a:rPr lang="en-US" sz="1400" kern="0" dirty="0"/>
              <a:t>Delay canceling packet filter for Serving AP’s BSSID until FT Reassociation</a:t>
            </a:r>
          </a:p>
          <a:p>
            <a:pPr lvl="1"/>
            <a:endParaRPr lang="en-US" sz="1000" kern="0" dirty="0"/>
          </a:p>
          <a:p>
            <a:pPr lvl="1"/>
            <a:endParaRPr lang="en-US" sz="1400" b="0" kern="0" dirty="0"/>
          </a:p>
        </p:txBody>
      </p:sp>
    </p:spTree>
    <p:extLst>
      <p:ext uri="{BB962C8B-B14F-4D97-AF65-F5344CB8AC3E}">
        <p14:creationId xmlns:p14="http://schemas.microsoft.com/office/powerpoint/2010/main" val="36710078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457200"/>
            <a:ext cx="8991595" cy="1066800"/>
          </a:xfrm>
        </p:spPr>
        <p:txBody>
          <a:bodyPr/>
          <a:lstStyle/>
          <a:p>
            <a:r>
              <a:rPr lang="en-US" dirty="0"/>
              <a:t>Proposed extensions to FT protocol</a:t>
            </a:r>
            <a:br>
              <a:rPr lang="en-US" dirty="0"/>
            </a:br>
            <a:r>
              <a:rPr lang="en-US" sz="2400" dirty="0"/>
              <a:t>Performance of existing baseline FT implementations (4)</a:t>
            </a:r>
            <a:endParaRPr lang="en-US" u="sng" dirty="0"/>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31</a:t>
            </a:fld>
            <a:endParaRPr lang="en-US"/>
          </a:p>
        </p:txBody>
      </p:sp>
      <p:cxnSp>
        <p:nvCxnSpPr>
          <p:cNvPr id="3" name="Straight Connector 2">
            <a:extLst>
              <a:ext uri="{FF2B5EF4-FFF2-40B4-BE49-F238E27FC236}">
                <a16:creationId xmlns:a16="http://schemas.microsoft.com/office/drawing/2014/main" id="{10CAA5A8-6448-8B6F-8508-48B0FA4053DC}"/>
              </a:ext>
            </a:extLst>
          </p:cNvPr>
          <p:cNvCxnSpPr/>
          <p:nvPr/>
        </p:nvCxnSpPr>
        <p:spPr>
          <a:xfrm>
            <a:off x="969029" y="3986880"/>
            <a:ext cx="7470648"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4BCDDF39-3E0C-7778-B51F-24D1063EEED4}"/>
              </a:ext>
            </a:extLst>
          </p:cNvPr>
          <p:cNvSpPr txBox="1"/>
          <p:nvPr/>
        </p:nvSpPr>
        <p:spPr>
          <a:xfrm>
            <a:off x="4235165" y="4417831"/>
            <a:ext cx="1280095" cy="461665"/>
          </a:xfrm>
          <a:prstGeom prst="rect">
            <a:avLst/>
          </a:prstGeom>
          <a:noFill/>
        </p:spPr>
        <p:txBody>
          <a:bodyPr wrap="square" rtlCol="0">
            <a:spAutoFit/>
          </a:bodyPr>
          <a:lstStyle/>
          <a:p>
            <a:pPr algn="ctr"/>
            <a:r>
              <a:rPr lang="en-US" dirty="0"/>
              <a:t>FT Action</a:t>
            </a:r>
            <a:br>
              <a:rPr lang="en-US" dirty="0"/>
            </a:br>
            <a:r>
              <a:rPr lang="en-US" dirty="0"/>
              <a:t>(Auth Req/Resp)</a:t>
            </a:r>
          </a:p>
        </p:txBody>
      </p:sp>
      <p:cxnSp>
        <p:nvCxnSpPr>
          <p:cNvPr id="9" name="Straight Connector 8">
            <a:extLst>
              <a:ext uri="{FF2B5EF4-FFF2-40B4-BE49-F238E27FC236}">
                <a16:creationId xmlns:a16="http://schemas.microsoft.com/office/drawing/2014/main" id="{AFB644E1-9A90-A5F2-C516-444FB3937148}"/>
              </a:ext>
            </a:extLst>
          </p:cNvPr>
          <p:cNvCxnSpPr>
            <a:cxnSpLocks/>
          </p:cNvCxnSpPr>
          <p:nvPr/>
        </p:nvCxnSpPr>
        <p:spPr>
          <a:xfrm>
            <a:off x="969029" y="3301080"/>
            <a:ext cx="7470648" cy="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BB5AEF69-6FBD-1B0F-471C-03366AB30764}"/>
              </a:ext>
            </a:extLst>
          </p:cNvPr>
          <p:cNvCxnSpPr>
            <a:cxnSpLocks/>
          </p:cNvCxnSpPr>
          <p:nvPr/>
        </p:nvCxnSpPr>
        <p:spPr>
          <a:xfrm flipV="1">
            <a:off x="965253" y="2545948"/>
            <a:ext cx="7474424"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7">
            <a:extLst>
              <a:ext uri="{FF2B5EF4-FFF2-40B4-BE49-F238E27FC236}">
                <a16:creationId xmlns:a16="http://schemas.microsoft.com/office/drawing/2014/main" id="{CFA90416-5A9E-AF39-00DF-EFB7F8C38206}"/>
              </a:ext>
            </a:extLst>
          </p:cNvPr>
          <p:cNvSpPr txBox="1"/>
          <p:nvPr/>
        </p:nvSpPr>
        <p:spPr>
          <a:xfrm>
            <a:off x="287141" y="3131083"/>
            <a:ext cx="779659"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dirty="0"/>
              <a:t>STA</a:t>
            </a:r>
            <a:endParaRPr lang="en-US" dirty="0"/>
          </a:p>
        </p:txBody>
      </p:sp>
      <p:sp>
        <p:nvSpPr>
          <p:cNvPr id="13" name="TextBox 8">
            <a:extLst>
              <a:ext uri="{FF2B5EF4-FFF2-40B4-BE49-F238E27FC236}">
                <a16:creationId xmlns:a16="http://schemas.microsoft.com/office/drawing/2014/main" id="{D890F504-4C34-03D9-44E7-9972F2FED20A}"/>
              </a:ext>
            </a:extLst>
          </p:cNvPr>
          <p:cNvSpPr txBox="1"/>
          <p:nvPr/>
        </p:nvSpPr>
        <p:spPr>
          <a:xfrm>
            <a:off x="287141" y="2381215"/>
            <a:ext cx="590219"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kern="1200" dirty="0">
                <a:solidFill>
                  <a:schemeClr val="tx1"/>
                </a:solidFill>
                <a:latin typeface="+mn-lt"/>
                <a:ea typeface="+mn-ea"/>
                <a:cs typeface="+mn-cs"/>
              </a:rPr>
              <a:t>AP2</a:t>
            </a:r>
            <a:endParaRPr lang="en-US" dirty="0"/>
          </a:p>
        </p:txBody>
      </p:sp>
      <p:sp>
        <p:nvSpPr>
          <p:cNvPr id="14" name="TextBox 10">
            <a:extLst>
              <a:ext uri="{FF2B5EF4-FFF2-40B4-BE49-F238E27FC236}">
                <a16:creationId xmlns:a16="http://schemas.microsoft.com/office/drawing/2014/main" id="{430A5D50-A5D8-7F72-C30F-63F4860275D6}"/>
              </a:ext>
            </a:extLst>
          </p:cNvPr>
          <p:cNvSpPr txBox="1"/>
          <p:nvPr/>
        </p:nvSpPr>
        <p:spPr>
          <a:xfrm>
            <a:off x="287141" y="3777771"/>
            <a:ext cx="678112"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kern="1200" dirty="0">
                <a:solidFill>
                  <a:schemeClr val="tx1"/>
                </a:solidFill>
                <a:latin typeface="+mn-lt"/>
                <a:ea typeface="+mn-ea"/>
                <a:cs typeface="+mn-cs"/>
              </a:rPr>
              <a:t>AP1</a:t>
            </a:r>
            <a:endParaRPr lang="en-US" dirty="0"/>
          </a:p>
        </p:txBody>
      </p:sp>
      <p:sp>
        <p:nvSpPr>
          <p:cNvPr id="15" name="TextBox 14">
            <a:extLst>
              <a:ext uri="{FF2B5EF4-FFF2-40B4-BE49-F238E27FC236}">
                <a16:creationId xmlns:a16="http://schemas.microsoft.com/office/drawing/2014/main" id="{54129A35-2296-6327-1D0F-536C0FB0779D}"/>
              </a:ext>
            </a:extLst>
          </p:cNvPr>
          <p:cNvSpPr txBox="1"/>
          <p:nvPr/>
        </p:nvSpPr>
        <p:spPr>
          <a:xfrm>
            <a:off x="440455" y="1548358"/>
            <a:ext cx="7331945" cy="553998"/>
          </a:xfrm>
          <a:prstGeom prst="rect">
            <a:avLst/>
          </a:prstGeom>
          <a:noFill/>
        </p:spPr>
        <p:txBody>
          <a:bodyPr wrap="square" rtlCol="0">
            <a:spAutoFit/>
          </a:bodyPr>
          <a:lstStyle/>
          <a:p>
            <a:r>
              <a:rPr lang="en-US" sz="1600" b="1" dirty="0"/>
              <a:t>STA-B (reference Wi-Fi module with minor experimental driver optimizations)</a:t>
            </a:r>
          </a:p>
          <a:p>
            <a:r>
              <a:rPr lang="en-US" sz="1400" dirty="0"/>
              <a:t>Supplicant-triggered</a:t>
            </a:r>
          </a:p>
        </p:txBody>
      </p:sp>
      <p:cxnSp>
        <p:nvCxnSpPr>
          <p:cNvPr id="19" name="Straight Connector 18">
            <a:extLst>
              <a:ext uri="{FF2B5EF4-FFF2-40B4-BE49-F238E27FC236}">
                <a16:creationId xmlns:a16="http://schemas.microsoft.com/office/drawing/2014/main" id="{485D2AAC-75F0-E0FC-3472-92B92B2345E8}"/>
              </a:ext>
            </a:extLst>
          </p:cNvPr>
          <p:cNvCxnSpPr>
            <a:cxnSpLocks/>
          </p:cNvCxnSpPr>
          <p:nvPr/>
        </p:nvCxnSpPr>
        <p:spPr bwMode="auto">
          <a:xfrm>
            <a:off x="4646304" y="2280970"/>
            <a:ext cx="0" cy="1895539"/>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0" name="Straight Connector 19">
            <a:extLst>
              <a:ext uri="{FF2B5EF4-FFF2-40B4-BE49-F238E27FC236}">
                <a16:creationId xmlns:a16="http://schemas.microsoft.com/office/drawing/2014/main" id="{F56377FE-1929-7CB8-E197-DFA1ADABB8EE}"/>
              </a:ext>
            </a:extLst>
          </p:cNvPr>
          <p:cNvCxnSpPr>
            <a:cxnSpLocks/>
          </p:cNvCxnSpPr>
          <p:nvPr/>
        </p:nvCxnSpPr>
        <p:spPr bwMode="auto">
          <a:xfrm>
            <a:off x="4951104" y="2286909"/>
            <a:ext cx="0" cy="188816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2" name="Straight Connector 21">
            <a:extLst>
              <a:ext uri="{FF2B5EF4-FFF2-40B4-BE49-F238E27FC236}">
                <a16:creationId xmlns:a16="http://schemas.microsoft.com/office/drawing/2014/main" id="{EED1322B-C125-6D26-4C2A-50C13023D929}"/>
              </a:ext>
            </a:extLst>
          </p:cNvPr>
          <p:cNvCxnSpPr>
            <a:cxnSpLocks/>
          </p:cNvCxnSpPr>
          <p:nvPr/>
        </p:nvCxnSpPr>
        <p:spPr bwMode="auto">
          <a:xfrm>
            <a:off x="6400800" y="2283224"/>
            <a:ext cx="0" cy="1895539"/>
          </a:xfrm>
          <a:prstGeom prst="line">
            <a:avLst/>
          </a:prstGeom>
          <a:solidFill>
            <a:schemeClr val="accent1"/>
          </a:solidFill>
          <a:ln w="47625" cap="flat" cmpd="sng" algn="ctr">
            <a:solidFill>
              <a:schemeClr val="tx1"/>
            </a:solidFill>
            <a:prstDash val="solid"/>
            <a:round/>
            <a:headEnd type="none" w="sm" len="sm"/>
            <a:tailEnd type="none" w="sm" len="sm"/>
          </a:ln>
          <a:effectLst/>
        </p:spPr>
      </p:cxnSp>
      <p:sp>
        <p:nvSpPr>
          <p:cNvPr id="23" name="TextBox 22">
            <a:extLst>
              <a:ext uri="{FF2B5EF4-FFF2-40B4-BE49-F238E27FC236}">
                <a16:creationId xmlns:a16="http://schemas.microsoft.com/office/drawing/2014/main" id="{41A13F78-8B0D-BED6-F89E-FDD428B56A36}"/>
              </a:ext>
            </a:extLst>
          </p:cNvPr>
          <p:cNvSpPr txBox="1"/>
          <p:nvPr/>
        </p:nvSpPr>
        <p:spPr>
          <a:xfrm>
            <a:off x="5750619" y="4410874"/>
            <a:ext cx="919362" cy="461665"/>
          </a:xfrm>
          <a:prstGeom prst="rect">
            <a:avLst/>
          </a:prstGeom>
          <a:noFill/>
        </p:spPr>
        <p:txBody>
          <a:bodyPr wrap="square" rtlCol="0">
            <a:spAutoFit/>
          </a:bodyPr>
          <a:lstStyle/>
          <a:p>
            <a:pPr algn="ctr"/>
            <a:r>
              <a:rPr lang="en-US" dirty="0"/>
              <a:t>FT </a:t>
            </a:r>
            <a:r>
              <a:rPr lang="en-US" dirty="0" err="1"/>
              <a:t>Reassoc</a:t>
            </a:r>
            <a:r>
              <a:rPr lang="en-US" dirty="0"/>
              <a:t> Req/Resp</a:t>
            </a:r>
          </a:p>
        </p:txBody>
      </p:sp>
      <p:sp>
        <p:nvSpPr>
          <p:cNvPr id="27" name="TextBox 26">
            <a:extLst>
              <a:ext uri="{FF2B5EF4-FFF2-40B4-BE49-F238E27FC236}">
                <a16:creationId xmlns:a16="http://schemas.microsoft.com/office/drawing/2014/main" id="{8FE262BE-7821-637D-DB54-55D4A434AC05}"/>
              </a:ext>
            </a:extLst>
          </p:cNvPr>
          <p:cNvSpPr txBox="1"/>
          <p:nvPr/>
        </p:nvSpPr>
        <p:spPr>
          <a:xfrm>
            <a:off x="4559549" y="1981202"/>
            <a:ext cx="565993" cy="276999"/>
          </a:xfrm>
          <a:prstGeom prst="rect">
            <a:avLst/>
          </a:prstGeom>
          <a:noFill/>
        </p:spPr>
        <p:txBody>
          <a:bodyPr wrap="square" rtlCol="0">
            <a:spAutoFit/>
          </a:bodyPr>
          <a:lstStyle/>
          <a:p>
            <a:r>
              <a:rPr lang="en-US" dirty="0"/>
              <a:t>4 </a:t>
            </a:r>
            <a:r>
              <a:rPr lang="en-US" dirty="0" err="1"/>
              <a:t>ms</a:t>
            </a:r>
            <a:endParaRPr lang="en-US" dirty="0"/>
          </a:p>
        </p:txBody>
      </p:sp>
      <p:sp>
        <p:nvSpPr>
          <p:cNvPr id="29" name="TextBox 28">
            <a:extLst>
              <a:ext uri="{FF2B5EF4-FFF2-40B4-BE49-F238E27FC236}">
                <a16:creationId xmlns:a16="http://schemas.microsoft.com/office/drawing/2014/main" id="{A75A779A-8F8F-1D54-6D85-35FC0758C01F}"/>
              </a:ext>
            </a:extLst>
          </p:cNvPr>
          <p:cNvSpPr txBox="1"/>
          <p:nvPr/>
        </p:nvSpPr>
        <p:spPr>
          <a:xfrm>
            <a:off x="5184626" y="1981201"/>
            <a:ext cx="565993" cy="276999"/>
          </a:xfrm>
          <a:prstGeom prst="rect">
            <a:avLst/>
          </a:prstGeom>
          <a:noFill/>
        </p:spPr>
        <p:txBody>
          <a:bodyPr wrap="square" rtlCol="0">
            <a:spAutoFit/>
          </a:bodyPr>
          <a:lstStyle/>
          <a:p>
            <a:r>
              <a:rPr lang="en-US" dirty="0"/>
              <a:t>15 </a:t>
            </a:r>
            <a:r>
              <a:rPr lang="en-US" dirty="0" err="1"/>
              <a:t>ms</a:t>
            </a:r>
            <a:endParaRPr lang="en-US" dirty="0"/>
          </a:p>
        </p:txBody>
      </p:sp>
      <p:sp>
        <p:nvSpPr>
          <p:cNvPr id="30" name="TextBox 29">
            <a:extLst>
              <a:ext uri="{FF2B5EF4-FFF2-40B4-BE49-F238E27FC236}">
                <a16:creationId xmlns:a16="http://schemas.microsoft.com/office/drawing/2014/main" id="{22538F34-0CF3-AB91-4480-86A05CC06BC6}"/>
              </a:ext>
            </a:extLst>
          </p:cNvPr>
          <p:cNvSpPr txBox="1"/>
          <p:nvPr/>
        </p:nvSpPr>
        <p:spPr>
          <a:xfrm>
            <a:off x="5943600" y="1981200"/>
            <a:ext cx="565993" cy="276999"/>
          </a:xfrm>
          <a:prstGeom prst="rect">
            <a:avLst/>
          </a:prstGeom>
          <a:noFill/>
        </p:spPr>
        <p:txBody>
          <a:bodyPr wrap="square" rtlCol="0">
            <a:spAutoFit/>
          </a:bodyPr>
          <a:lstStyle/>
          <a:p>
            <a:r>
              <a:rPr lang="en-US" dirty="0"/>
              <a:t>6 </a:t>
            </a:r>
            <a:r>
              <a:rPr lang="en-US" dirty="0" err="1"/>
              <a:t>ms</a:t>
            </a:r>
            <a:endParaRPr lang="en-US" dirty="0"/>
          </a:p>
        </p:txBody>
      </p:sp>
      <p:sp>
        <p:nvSpPr>
          <p:cNvPr id="32" name="Rectangle 31">
            <a:extLst>
              <a:ext uri="{FF2B5EF4-FFF2-40B4-BE49-F238E27FC236}">
                <a16:creationId xmlns:a16="http://schemas.microsoft.com/office/drawing/2014/main" id="{C8F3387F-E295-A2D3-A34A-5EEFC91EBAAE}"/>
              </a:ext>
            </a:extLst>
          </p:cNvPr>
          <p:cNvSpPr/>
          <p:nvPr/>
        </p:nvSpPr>
        <p:spPr bwMode="auto">
          <a:xfrm>
            <a:off x="1081726" y="2396007"/>
            <a:ext cx="158202" cy="1895513"/>
          </a:xfrm>
          <a:prstGeom prst="rect">
            <a:avLst/>
          </a:prstGeom>
          <a:pattFill prst="dkUpDiag">
            <a:fgClr>
              <a:schemeClr val="bg2">
                <a:lumMod val="75000"/>
              </a:schemeClr>
            </a:fgClr>
            <a:bgClr>
              <a:schemeClr val="bg1"/>
            </a:bgClr>
          </a:patt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33" name="Right Arrow 32">
            <a:extLst>
              <a:ext uri="{FF2B5EF4-FFF2-40B4-BE49-F238E27FC236}">
                <a16:creationId xmlns:a16="http://schemas.microsoft.com/office/drawing/2014/main" id="{8C1CF628-799C-DCEE-6061-D18FE33CBA1E}"/>
              </a:ext>
            </a:extLst>
          </p:cNvPr>
          <p:cNvSpPr/>
          <p:nvPr/>
        </p:nvSpPr>
        <p:spPr>
          <a:xfrm>
            <a:off x="996877" y="3188499"/>
            <a:ext cx="5398930" cy="590614"/>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35" name="Rectangle 34">
            <a:extLst>
              <a:ext uri="{FF2B5EF4-FFF2-40B4-BE49-F238E27FC236}">
                <a16:creationId xmlns:a16="http://schemas.microsoft.com/office/drawing/2014/main" id="{A228ACBB-5434-4671-C067-6BB0407CDE6E}"/>
              </a:ext>
            </a:extLst>
          </p:cNvPr>
          <p:cNvSpPr/>
          <p:nvPr/>
        </p:nvSpPr>
        <p:spPr bwMode="auto">
          <a:xfrm>
            <a:off x="6727722" y="2283237"/>
            <a:ext cx="130278" cy="1099414"/>
          </a:xfrm>
          <a:prstGeom prst="rect">
            <a:avLst/>
          </a:prstGeom>
          <a:pattFill prst="dkUpDiag">
            <a:fgClr>
              <a:schemeClr val="bg2">
                <a:lumMod val="75000"/>
              </a:schemeClr>
            </a:fgClr>
            <a:bgClr>
              <a:schemeClr val="bg1"/>
            </a:bgClr>
          </a:patt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39" name="TextBox 38">
            <a:extLst>
              <a:ext uri="{FF2B5EF4-FFF2-40B4-BE49-F238E27FC236}">
                <a16:creationId xmlns:a16="http://schemas.microsoft.com/office/drawing/2014/main" id="{39339039-CAD3-FDD1-09F6-B48687EE275F}"/>
              </a:ext>
            </a:extLst>
          </p:cNvPr>
          <p:cNvSpPr txBox="1"/>
          <p:nvPr/>
        </p:nvSpPr>
        <p:spPr>
          <a:xfrm>
            <a:off x="6477000" y="2696037"/>
            <a:ext cx="893502" cy="276999"/>
          </a:xfrm>
          <a:prstGeom prst="rect">
            <a:avLst/>
          </a:prstGeom>
          <a:noFill/>
        </p:spPr>
        <p:txBody>
          <a:bodyPr wrap="square" rtlCol="0">
            <a:spAutoFit/>
          </a:bodyPr>
          <a:lstStyle/>
          <a:p>
            <a:r>
              <a:rPr lang="en-US" dirty="0"/>
              <a:t>ADDBA</a:t>
            </a:r>
          </a:p>
        </p:txBody>
      </p:sp>
      <p:cxnSp>
        <p:nvCxnSpPr>
          <p:cNvPr id="45" name="Straight Arrow Connector 44">
            <a:extLst>
              <a:ext uri="{FF2B5EF4-FFF2-40B4-BE49-F238E27FC236}">
                <a16:creationId xmlns:a16="http://schemas.microsoft.com/office/drawing/2014/main" id="{ED34C4D7-D56D-4133-9EFE-B49BFE6E5D74}"/>
              </a:ext>
            </a:extLst>
          </p:cNvPr>
          <p:cNvCxnSpPr>
            <a:cxnSpLocks/>
          </p:cNvCxnSpPr>
          <p:nvPr/>
        </p:nvCxnSpPr>
        <p:spPr bwMode="auto">
          <a:xfrm>
            <a:off x="4959096" y="2220538"/>
            <a:ext cx="984504" cy="6395"/>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cxnSp>
        <p:nvCxnSpPr>
          <p:cNvPr id="46" name="Straight Arrow Connector 45">
            <a:extLst>
              <a:ext uri="{FF2B5EF4-FFF2-40B4-BE49-F238E27FC236}">
                <a16:creationId xmlns:a16="http://schemas.microsoft.com/office/drawing/2014/main" id="{C9930A7E-8F6E-00CC-1B74-AF6F780AE3B9}"/>
              </a:ext>
            </a:extLst>
          </p:cNvPr>
          <p:cNvCxnSpPr>
            <a:cxnSpLocks/>
          </p:cNvCxnSpPr>
          <p:nvPr/>
        </p:nvCxnSpPr>
        <p:spPr bwMode="auto">
          <a:xfrm flipV="1">
            <a:off x="5943600" y="2226933"/>
            <a:ext cx="452207" cy="0"/>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cxnSp>
        <p:nvCxnSpPr>
          <p:cNvPr id="48" name="Straight Arrow Connector 47">
            <a:extLst>
              <a:ext uri="{FF2B5EF4-FFF2-40B4-BE49-F238E27FC236}">
                <a16:creationId xmlns:a16="http://schemas.microsoft.com/office/drawing/2014/main" id="{A1C42506-2348-878F-C06B-9923AA7BF7A6}"/>
              </a:ext>
            </a:extLst>
          </p:cNvPr>
          <p:cNvCxnSpPr>
            <a:cxnSpLocks/>
            <a:endCxn id="73" idx="1"/>
          </p:cNvCxnSpPr>
          <p:nvPr/>
        </p:nvCxnSpPr>
        <p:spPr bwMode="auto">
          <a:xfrm>
            <a:off x="6403613" y="2538351"/>
            <a:ext cx="454387" cy="4724"/>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cxnSp>
        <p:nvCxnSpPr>
          <p:cNvPr id="57" name="Straight Connector 56">
            <a:extLst>
              <a:ext uri="{FF2B5EF4-FFF2-40B4-BE49-F238E27FC236}">
                <a16:creationId xmlns:a16="http://schemas.microsoft.com/office/drawing/2014/main" id="{76B962D8-AADC-0434-56DA-9004194F7B8E}"/>
              </a:ext>
            </a:extLst>
          </p:cNvPr>
          <p:cNvCxnSpPr>
            <a:cxnSpLocks/>
          </p:cNvCxnSpPr>
          <p:nvPr/>
        </p:nvCxnSpPr>
        <p:spPr bwMode="auto">
          <a:xfrm>
            <a:off x="5943600" y="2283224"/>
            <a:ext cx="0" cy="1895539"/>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69" name="Straight Arrow Connector 68">
            <a:extLst>
              <a:ext uri="{FF2B5EF4-FFF2-40B4-BE49-F238E27FC236}">
                <a16:creationId xmlns:a16="http://schemas.microsoft.com/office/drawing/2014/main" id="{2FC27E00-2AEA-2689-BFF0-EF8BD49B0F85}"/>
              </a:ext>
            </a:extLst>
          </p:cNvPr>
          <p:cNvCxnSpPr>
            <a:cxnSpLocks/>
          </p:cNvCxnSpPr>
          <p:nvPr/>
        </p:nvCxnSpPr>
        <p:spPr bwMode="auto">
          <a:xfrm>
            <a:off x="4646304" y="2220406"/>
            <a:ext cx="310896" cy="0"/>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sp>
        <p:nvSpPr>
          <p:cNvPr id="72" name="Right Arrow 71">
            <a:extLst>
              <a:ext uri="{FF2B5EF4-FFF2-40B4-BE49-F238E27FC236}">
                <a16:creationId xmlns:a16="http://schemas.microsoft.com/office/drawing/2014/main" id="{000D995F-6EF8-B042-95EE-666C3672D47F}"/>
              </a:ext>
            </a:extLst>
          </p:cNvPr>
          <p:cNvSpPr/>
          <p:nvPr/>
        </p:nvSpPr>
        <p:spPr>
          <a:xfrm>
            <a:off x="6858001" y="2857588"/>
            <a:ext cx="1581678" cy="590614"/>
          </a:xfrm>
          <a:prstGeom prst="right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73" name="Right Arrow 72">
            <a:extLst>
              <a:ext uri="{FF2B5EF4-FFF2-40B4-BE49-F238E27FC236}">
                <a16:creationId xmlns:a16="http://schemas.microsoft.com/office/drawing/2014/main" id="{67DC763E-72C6-FD7A-14BF-1E3DA0195977}"/>
              </a:ext>
            </a:extLst>
          </p:cNvPr>
          <p:cNvSpPr/>
          <p:nvPr/>
        </p:nvSpPr>
        <p:spPr>
          <a:xfrm>
            <a:off x="6858000" y="2247768"/>
            <a:ext cx="1581678" cy="590614"/>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74" name="TextBox 73">
            <a:extLst>
              <a:ext uri="{FF2B5EF4-FFF2-40B4-BE49-F238E27FC236}">
                <a16:creationId xmlns:a16="http://schemas.microsoft.com/office/drawing/2014/main" id="{BA7C927A-3F2B-EE54-F28E-4C3A8718A376}"/>
              </a:ext>
            </a:extLst>
          </p:cNvPr>
          <p:cNvSpPr txBox="1"/>
          <p:nvPr/>
        </p:nvSpPr>
        <p:spPr>
          <a:xfrm>
            <a:off x="841189" y="2971151"/>
            <a:ext cx="893502" cy="276999"/>
          </a:xfrm>
          <a:prstGeom prst="rect">
            <a:avLst/>
          </a:prstGeom>
          <a:noFill/>
        </p:spPr>
        <p:txBody>
          <a:bodyPr wrap="square" rtlCol="0">
            <a:spAutoFit/>
          </a:bodyPr>
          <a:lstStyle/>
          <a:p>
            <a:r>
              <a:rPr lang="en-US" dirty="0"/>
              <a:t>Probes</a:t>
            </a:r>
          </a:p>
        </p:txBody>
      </p:sp>
      <p:sp>
        <p:nvSpPr>
          <p:cNvPr id="76" name="Left Bracket 75">
            <a:extLst>
              <a:ext uri="{FF2B5EF4-FFF2-40B4-BE49-F238E27FC236}">
                <a16:creationId xmlns:a16="http://schemas.microsoft.com/office/drawing/2014/main" id="{4DDFBA50-816C-AEF5-26C3-49A0D9B9BCE1}"/>
              </a:ext>
            </a:extLst>
          </p:cNvPr>
          <p:cNvSpPr/>
          <p:nvPr/>
        </p:nvSpPr>
        <p:spPr bwMode="auto">
          <a:xfrm rot="16200000">
            <a:off x="4770554" y="4255002"/>
            <a:ext cx="54864" cy="303364"/>
          </a:xfrm>
          <a:prstGeom prst="lef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77" name="Left Bracket 76">
            <a:extLst>
              <a:ext uri="{FF2B5EF4-FFF2-40B4-BE49-F238E27FC236}">
                <a16:creationId xmlns:a16="http://schemas.microsoft.com/office/drawing/2014/main" id="{54EA78F4-9CBF-0CC9-5A51-BBB1E3AAD9B6}"/>
              </a:ext>
            </a:extLst>
          </p:cNvPr>
          <p:cNvSpPr/>
          <p:nvPr/>
        </p:nvSpPr>
        <p:spPr bwMode="auto">
          <a:xfrm rot="16200000">
            <a:off x="6136513" y="4169601"/>
            <a:ext cx="71377" cy="457199"/>
          </a:xfrm>
          <a:prstGeom prst="lef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78" name="TextBox 77">
            <a:extLst>
              <a:ext uri="{FF2B5EF4-FFF2-40B4-BE49-F238E27FC236}">
                <a16:creationId xmlns:a16="http://schemas.microsoft.com/office/drawing/2014/main" id="{A78D00BD-0A5C-FF8C-EAAB-CAF4E27776C5}"/>
              </a:ext>
            </a:extLst>
          </p:cNvPr>
          <p:cNvSpPr txBox="1"/>
          <p:nvPr/>
        </p:nvSpPr>
        <p:spPr>
          <a:xfrm>
            <a:off x="1953446" y="3312067"/>
            <a:ext cx="590679" cy="338554"/>
          </a:xfrm>
          <a:prstGeom prst="rect">
            <a:avLst/>
          </a:prstGeom>
          <a:noFill/>
        </p:spPr>
        <p:txBody>
          <a:bodyPr wrap="square" rtlCol="0">
            <a:spAutoFit/>
          </a:bodyPr>
          <a:lstStyle/>
          <a:p>
            <a:r>
              <a:rPr lang="en-US" sz="1600" dirty="0"/>
              <a:t>UL</a:t>
            </a:r>
          </a:p>
        </p:txBody>
      </p:sp>
      <p:sp>
        <p:nvSpPr>
          <p:cNvPr id="16" name="Right Arrow 15">
            <a:extLst>
              <a:ext uri="{FF2B5EF4-FFF2-40B4-BE49-F238E27FC236}">
                <a16:creationId xmlns:a16="http://schemas.microsoft.com/office/drawing/2014/main" id="{26F2048E-C3B7-9C59-901A-9AE92B6965B3}"/>
              </a:ext>
            </a:extLst>
          </p:cNvPr>
          <p:cNvSpPr/>
          <p:nvPr/>
        </p:nvSpPr>
        <p:spPr>
          <a:xfrm>
            <a:off x="990777" y="3698835"/>
            <a:ext cx="4892040" cy="590614"/>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sp>
        <p:nvSpPr>
          <p:cNvPr id="79" name="TextBox 78">
            <a:extLst>
              <a:ext uri="{FF2B5EF4-FFF2-40B4-BE49-F238E27FC236}">
                <a16:creationId xmlns:a16="http://schemas.microsoft.com/office/drawing/2014/main" id="{8DF53A51-C860-87DF-8E14-E91BB2D58287}"/>
              </a:ext>
            </a:extLst>
          </p:cNvPr>
          <p:cNvSpPr txBox="1"/>
          <p:nvPr/>
        </p:nvSpPr>
        <p:spPr>
          <a:xfrm>
            <a:off x="3018160" y="3830431"/>
            <a:ext cx="590679" cy="338554"/>
          </a:xfrm>
          <a:prstGeom prst="rect">
            <a:avLst/>
          </a:prstGeom>
          <a:noFill/>
        </p:spPr>
        <p:txBody>
          <a:bodyPr wrap="square" rtlCol="0">
            <a:spAutoFit/>
          </a:bodyPr>
          <a:lstStyle/>
          <a:p>
            <a:r>
              <a:rPr lang="en-US" sz="1600" dirty="0"/>
              <a:t>DL</a:t>
            </a:r>
          </a:p>
        </p:txBody>
      </p:sp>
      <p:sp>
        <p:nvSpPr>
          <p:cNvPr id="80" name="TextBox 79">
            <a:extLst>
              <a:ext uri="{FF2B5EF4-FFF2-40B4-BE49-F238E27FC236}">
                <a16:creationId xmlns:a16="http://schemas.microsoft.com/office/drawing/2014/main" id="{522369E2-A647-4D8A-EA60-C88F33835825}"/>
              </a:ext>
            </a:extLst>
          </p:cNvPr>
          <p:cNvSpPr txBox="1"/>
          <p:nvPr/>
        </p:nvSpPr>
        <p:spPr>
          <a:xfrm>
            <a:off x="7465629" y="2996336"/>
            <a:ext cx="590679" cy="338554"/>
          </a:xfrm>
          <a:prstGeom prst="rect">
            <a:avLst/>
          </a:prstGeom>
          <a:noFill/>
        </p:spPr>
        <p:txBody>
          <a:bodyPr wrap="square" rtlCol="0">
            <a:spAutoFit/>
          </a:bodyPr>
          <a:lstStyle/>
          <a:p>
            <a:r>
              <a:rPr lang="en-US" sz="1600" dirty="0"/>
              <a:t>UL</a:t>
            </a:r>
          </a:p>
        </p:txBody>
      </p:sp>
      <p:sp>
        <p:nvSpPr>
          <p:cNvPr id="81" name="TextBox 80">
            <a:extLst>
              <a:ext uri="{FF2B5EF4-FFF2-40B4-BE49-F238E27FC236}">
                <a16:creationId xmlns:a16="http://schemas.microsoft.com/office/drawing/2014/main" id="{F274F15B-665E-A1C1-43BE-2B964D026AA6}"/>
              </a:ext>
            </a:extLst>
          </p:cNvPr>
          <p:cNvSpPr txBox="1"/>
          <p:nvPr/>
        </p:nvSpPr>
        <p:spPr>
          <a:xfrm>
            <a:off x="7567378" y="2369074"/>
            <a:ext cx="590679" cy="338554"/>
          </a:xfrm>
          <a:prstGeom prst="rect">
            <a:avLst/>
          </a:prstGeom>
          <a:noFill/>
        </p:spPr>
        <p:txBody>
          <a:bodyPr wrap="square" rtlCol="0">
            <a:spAutoFit/>
          </a:bodyPr>
          <a:lstStyle/>
          <a:p>
            <a:r>
              <a:rPr lang="en-US" sz="1600" dirty="0"/>
              <a:t>DL</a:t>
            </a:r>
          </a:p>
        </p:txBody>
      </p:sp>
      <p:sp>
        <p:nvSpPr>
          <p:cNvPr id="88" name="TextBox 87">
            <a:extLst>
              <a:ext uri="{FF2B5EF4-FFF2-40B4-BE49-F238E27FC236}">
                <a16:creationId xmlns:a16="http://schemas.microsoft.com/office/drawing/2014/main" id="{4E4AD12C-8B84-DCB9-C4A8-30BD99137E53}"/>
              </a:ext>
            </a:extLst>
          </p:cNvPr>
          <p:cNvSpPr txBox="1"/>
          <p:nvPr/>
        </p:nvSpPr>
        <p:spPr>
          <a:xfrm>
            <a:off x="6410703" y="2928635"/>
            <a:ext cx="565993" cy="276999"/>
          </a:xfrm>
          <a:prstGeom prst="rect">
            <a:avLst/>
          </a:prstGeom>
          <a:noFill/>
        </p:spPr>
        <p:txBody>
          <a:bodyPr wrap="square" rtlCol="0">
            <a:spAutoFit/>
          </a:bodyPr>
          <a:lstStyle/>
          <a:p>
            <a:r>
              <a:rPr lang="en-US" dirty="0"/>
              <a:t>7 </a:t>
            </a:r>
            <a:r>
              <a:rPr lang="en-US" dirty="0" err="1"/>
              <a:t>ms</a:t>
            </a:r>
            <a:endParaRPr lang="en-US" dirty="0"/>
          </a:p>
        </p:txBody>
      </p:sp>
      <p:cxnSp>
        <p:nvCxnSpPr>
          <p:cNvPr id="89" name="Straight Arrow Connector 88">
            <a:extLst>
              <a:ext uri="{FF2B5EF4-FFF2-40B4-BE49-F238E27FC236}">
                <a16:creationId xmlns:a16="http://schemas.microsoft.com/office/drawing/2014/main" id="{9B572D65-B1CD-EF3F-728A-5432143E3C15}"/>
              </a:ext>
            </a:extLst>
          </p:cNvPr>
          <p:cNvCxnSpPr>
            <a:cxnSpLocks/>
            <a:endCxn id="72" idx="1"/>
          </p:cNvCxnSpPr>
          <p:nvPr/>
        </p:nvCxnSpPr>
        <p:spPr bwMode="auto">
          <a:xfrm>
            <a:off x="6405793" y="3152895"/>
            <a:ext cx="452208" cy="0"/>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sp>
        <p:nvSpPr>
          <p:cNvPr id="92" name="TextBox 91">
            <a:extLst>
              <a:ext uri="{FF2B5EF4-FFF2-40B4-BE49-F238E27FC236}">
                <a16:creationId xmlns:a16="http://schemas.microsoft.com/office/drawing/2014/main" id="{D3A4CCED-1061-FB8A-9CEE-BB3B71E7342D}"/>
              </a:ext>
            </a:extLst>
          </p:cNvPr>
          <p:cNvSpPr txBox="1"/>
          <p:nvPr/>
        </p:nvSpPr>
        <p:spPr>
          <a:xfrm>
            <a:off x="6416237" y="2306561"/>
            <a:ext cx="565993" cy="276999"/>
          </a:xfrm>
          <a:prstGeom prst="rect">
            <a:avLst/>
          </a:prstGeom>
          <a:noFill/>
        </p:spPr>
        <p:txBody>
          <a:bodyPr wrap="square" rtlCol="0">
            <a:spAutoFit/>
          </a:bodyPr>
          <a:lstStyle/>
          <a:p>
            <a:r>
              <a:rPr lang="en-US" dirty="0"/>
              <a:t>6 </a:t>
            </a:r>
            <a:r>
              <a:rPr lang="en-US" dirty="0" err="1"/>
              <a:t>ms</a:t>
            </a:r>
            <a:endParaRPr lang="en-US" dirty="0"/>
          </a:p>
        </p:txBody>
      </p:sp>
      <p:cxnSp>
        <p:nvCxnSpPr>
          <p:cNvPr id="31" name="Straight Arrow Connector 30">
            <a:extLst>
              <a:ext uri="{FF2B5EF4-FFF2-40B4-BE49-F238E27FC236}">
                <a16:creationId xmlns:a16="http://schemas.microsoft.com/office/drawing/2014/main" id="{4B13A63D-E598-5E7A-05F4-67B754F10F01}"/>
              </a:ext>
            </a:extLst>
          </p:cNvPr>
          <p:cNvCxnSpPr>
            <a:cxnSpLocks/>
          </p:cNvCxnSpPr>
          <p:nvPr/>
        </p:nvCxnSpPr>
        <p:spPr bwMode="auto">
          <a:xfrm flipV="1">
            <a:off x="5848331" y="4028706"/>
            <a:ext cx="118872" cy="0"/>
          </a:xfrm>
          <a:prstGeom prst="straightConnector1">
            <a:avLst/>
          </a:prstGeom>
          <a:solidFill>
            <a:schemeClr val="accent1"/>
          </a:solidFill>
          <a:ln w="12700" cap="flat" cmpd="sng" algn="ctr">
            <a:solidFill>
              <a:schemeClr val="tx1"/>
            </a:solidFill>
            <a:prstDash val="solid"/>
            <a:round/>
            <a:headEnd type="triangle" w="med" len="med"/>
            <a:tailEnd type="triangle"/>
          </a:ln>
          <a:effectLst/>
        </p:spPr>
      </p:cxnSp>
      <p:sp>
        <p:nvSpPr>
          <p:cNvPr id="56" name="TextBox 55">
            <a:extLst>
              <a:ext uri="{FF2B5EF4-FFF2-40B4-BE49-F238E27FC236}">
                <a16:creationId xmlns:a16="http://schemas.microsoft.com/office/drawing/2014/main" id="{C44D298A-EF5A-CECD-6951-FB0982EF99D2}"/>
              </a:ext>
            </a:extLst>
          </p:cNvPr>
          <p:cNvSpPr txBox="1"/>
          <p:nvPr/>
        </p:nvSpPr>
        <p:spPr>
          <a:xfrm>
            <a:off x="5664624" y="3776916"/>
            <a:ext cx="774193" cy="276999"/>
          </a:xfrm>
          <a:prstGeom prst="rect">
            <a:avLst/>
          </a:prstGeom>
          <a:noFill/>
        </p:spPr>
        <p:txBody>
          <a:bodyPr wrap="square" rtlCol="0">
            <a:spAutoFit/>
          </a:bodyPr>
          <a:lstStyle/>
          <a:p>
            <a:r>
              <a:rPr lang="en-US" dirty="0"/>
              <a:t>1 </a:t>
            </a:r>
            <a:r>
              <a:rPr lang="en-US" dirty="0" err="1"/>
              <a:t>ms</a:t>
            </a:r>
            <a:endParaRPr lang="en-US" dirty="0"/>
          </a:p>
        </p:txBody>
      </p:sp>
      <p:sp>
        <p:nvSpPr>
          <p:cNvPr id="38" name="TextBox 37">
            <a:extLst>
              <a:ext uri="{FF2B5EF4-FFF2-40B4-BE49-F238E27FC236}">
                <a16:creationId xmlns:a16="http://schemas.microsoft.com/office/drawing/2014/main" id="{F97885D2-3E20-9799-E478-7C29EB548B49}"/>
              </a:ext>
            </a:extLst>
          </p:cNvPr>
          <p:cNvSpPr txBox="1"/>
          <p:nvPr/>
        </p:nvSpPr>
        <p:spPr>
          <a:xfrm>
            <a:off x="646978" y="6172556"/>
            <a:ext cx="8061499" cy="276999"/>
          </a:xfrm>
          <a:prstGeom prst="rect">
            <a:avLst/>
          </a:prstGeom>
          <a:noFill/>
        </p:spPr>
        <p:txBody>
          <a:bodyPr wrap="square" rtlCol="0">
            <a:spAutoFit/>
          </a:bodyPr>
          <a:lstStyle/>
          <a:p>
            <a:r>
              <a:rPr lang="en-US" dirty="0"/>
              <a:t>Note: Data paths are only shown if the Tx frames captured by sniffer are </a:t>
            </a:r>
            <a:r>
              <a:rPr lang="en-US" dirty="0" err="1"/>
              <a:t>ACK’d</a:t>
            </a:r>
            <a:r>
              <a:rPr lang="en-US" dirty="0"/>
              <a:t> by receiver and appear in Rx interface capture</a:t>
            </a:r>
          </a:p>
        </p:txBody>
      </p:sp>
      <p:sp>
        <p:nvSpPr>
          <p:cNvPr id="40" name="Content Placeholder 2">
            <a:extLst>
              <a:ext uri="{FF2B5EF4-FFF2-40B4-BE49-F238E27FC236}">
                <a16:creationId xmlns:a16="http://schemas.microsoft.com/office/drawing/2014/main" id="{31F1F687-4264-5657-A96D-823947F775E4}"/>
              </a:ext>
            </a:extLst>
          </p:cNvPr>
          <p:cNvSpPr txBox="1">
            <a:spLocks/>
          </p:cNvSpPr>
          <p:nvPr/>
        </p:nvSpPr>
        <p:spPr bwMode="auto">
          <a:xfrm>
            <a:off x="440455" y="5341033"/>
            <a:ext cx="8307393" cy="810918"/>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r>
              <a:rPr lang="en-US" sz="1400" b="0" kern="0" dirty="0"/>
              <a:t>Note: In this supplicant-triggered case, Target AP’s channel is not specified in roam trigger; STA does full scan prior to roam decision</a:t>
            </a:r>
            <a:endParaRPr lang="en-US" sz="800" kern="0" dirty="0"/>
          </a:p>
          <a:p>
            <a:pPr lvl="1"/>
            <a:endParaRPr lang="en-US" sz="1100" b="0" kern="0" dirty="0"/>
          </a:p>
        </p:txBody>
      </p:sp>
      <p:sp>
        <p:nvSpPr>
          <p:cNvPr id="7" name="TextBox 6">
            <a:extLst>
              <a:ext uri="{FF2B5EF4-FFF2-40B4-BE49-F238E27FC236}">
                <a16:creationId xmlns:a16="http://schemas.microsoft.com/office/drawing/2014/main" id="{FBF0D340-6110-5E13-47E2-1B623696225F}"/>
              </a:ext>
            </a:extLst>
          </p:cNvPr>
          <p:cNvSpPr txBox="1"/>
          <p:nvPr/>
        </p:nvSpPr>
        <p:spPr>
          <a:xfrm>
            <a:off x="1943526" y="2968034"/>
            <a:ext cx="2245578" cy="276999"/>
          </a:xfrm>
          <a:prstGeom prst="rect">
            <a:avLst/>
          </a:prstGeom>
          <a:noFill/>
        </p:spPr>
        <p:txBody>
          <a:bodyPr wrap="square" rtlCol="0">
            <a:spAutoFit/>
          </a:bodyPr>
          <a:lstStyle/>
          <a:p>
            <a:r>
              <a:rPr lang="en-US" dirty="0"/>
              <a:t>(off-channel probes – 100+ </a:t>
            </a:r>
            <a:r>
              <a:rPr lang="en-US" dirty="0" err="1"/>
              <a:t>ms</a:t>
            </a:r>
            <a:r>
              <a:rPr lang="en-US" dirty="0"/>
              <a:t>)</a:t>
            </a:r>
          </a:p>
        </p:txBody>
      </p:sp>
    </p:spTree>
    <p:extLst>
      <p:ext uri="{BB962C8B-B14F-4D97-AF65-F5344CB8AC3E}">
        <p14:creationId xmlns:p14="http://schemas.microsoft.com/office/powerpoint/2010/main" val="11256000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457200"/>
            <a:ext cx="8991595" cy="1066800"/>
          </a:xfrm>
        </p:spPr>
        <p:txBody>
          <a:bodyPr/>
          <a:lstStyle/>
          <a:p>
            <a:r>
              <a:rPr lang="en-US" dirty="0"/>
              <a:t>Proposed extensions to FT protocol</a:t>
            </a:r>
            <a:br>
              <a:rPr lang="en-US" dirty="0"/>
            </a:br>
            <a:r>
              <a:rPr lang="en-US" sz="2400" dirty="0"/>
              <a:t>Performance of existing baseline FT implementations (5)</a:t>
            </a:r>
            <a:endParaRPr lang="en-US" u="sng" dirty="0"/>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32</a:t>
            </a:fld>
            <a:endParaRPr lang="en-US"/>
          </a:p>
        </p:txBody>
      </p:sp>
      <p:sp>
        <p:nvSpPr>
          <p:cNvPr id="42" name="Content Placeholder 2">
            <a:extLst>
              <a:ext uri="{FF2B5EF4-FFF2-40B4-BE49-F238E27FC236}">
                <a16:creationId xmlns:a16="http://schemas.microsoft.com/office/drawing/2014/main" id="{5D26B39D-870B-D1FA-BDB3-4B9FD54C3002}"/>
              </a:ext>
            </a:extLst>
          </p:cNvPr>
          <p:cNvSpPr txBox="1">
            <a:spLocks/>
          </p:cNvSpPr>
          <p:nvPr/>
        </p:nvSpPr>
        <p:spPr bwMode="auto">
          <a:xfrm>
            <a:off x="152399" y="1143000"/>
            <a:ext cx="8991601" cy="4250344"/>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0" indent="0">
              <a:buNone/>
            </a:pPr>
            <a:endParaRPr lang="en-US" sz="1800" kern="0" dirty="0"/>
          </a:p>
          <a:p>
            <a:r>
              <a:rPr lang="en-US" sz="1800" b="0" kern="0" dirty="0"/>
              <a:t>Observations from experimental results with existing commercial implementations:</a:t>
            </a:r>
          </a:p>
          <a:p>
            <a:pPr lvl="1"/>
            <a:r>
              <a:rPr lang="en-US" sz="1400" kern="0" dirty="0"/>
              <a:t>Connectivity outage during roam broadly consistent with previous results in literature, e.g. 40-70 </a:t>
            </a:r>
            <a:r>
              <a:rPr lang="en-US" sz="1400" kern="0" dirty="0" err="1"/>
              <a:t>ms</a:t>
            </a:r>
            <a:r>
              <a:rPr lang="en-US" sz="1400" kern="0" dirty="0"/>
              <a:t> (e.g. [3])</a:t>
            </a:r>
            <a:endParaRPr lang="en-US" sz="600" kern="0" dirty="0"/>
          </a:p>
          <a:p>
            <a:pPr lvl="1"/>
            <a:r>
              <a:rPr lang="en-US" sz="1400" kern="0" dirty="0"/>
              <a:t>The time for STA (host) to make roam decision based on BTM Request is significant, but not in the critical path</a:t>
            </a:r>
          </a:p>
          <a:p>
            <a:pPr lvl="1"/>
            <a:r>
              <a:rPr lang="en-US" sz="1400" kern="0" dirty="0"/>
              <a:t>Uplink traffic stops several 10s of </a:t>
            </a:r>
            <a:r>
              <a:rPr lang="en-US" sz="1400" kern="0" dirty="0" err="1"/>
              <a:t>ms</a:t>
            </a:r>
            <a:r>
              <a:rPr lang="en-US" sz="1400" kern="0" dirty="0"/>
              <a:t> before FT </a:t>
            </a:r>
            <a:r>
              <a:rPr lang="en-US" sz="1400" kern="0" dirty="0" err="1"/>
              <a:t>Reassoc</a:t>
            </a:r>
            <a:r>
              <a:rPr lang="en-US" sz="1400" kern="0" dirty="0"/>
              <a:t> exchange</a:t>
            </a:r>
          </a:p>
          <a:p>
            <a:pPr lvl="2"/>
            <a:r>
              <a:rPr lang="en-US" kern="0" dirty="0"/>
              <a:t>This is because typical STA drivers/supplicants suspend data path with Serving AP (e.g. suspend Tx FIFO, clear A2 Rx filter, block 1X controlled port, and/or delete PTK), during process of authenticating/reassociating with the Target AP</a:t>
            </a:r>
          </a:p>
          <a:p>
            <a:pPr lvl="3"/>
            <a:r>
              <a:rPr lang="en-US" sz="1000" kern="0" dirty="0"/>
              <a:t>This is not required by the standard – see Annex excerpts</a:t>
            </a:r>
          </a:p>
          <a:p>
            <a:pPr lvl="1"/>
            <a:r>
              <a:rPr lang="en-US" sz="1400" kern="0" dirty="0"/>
              <a:t>As expected, Serving AP maintains PTK (and active interface) until (after) the roam is complete</a:t>
            </a:r>
          </a:p>
          <a:p>
            <a:pPr lvl="1"/>
            <a:r>
              <a:rPr lang="en-US" sz="1400" kern="0" dirty="0"/>
              <a:t>Traffic with target AP does not begin until ADDBA exchanges are complete, however ADDBA signaling overhead per-se does not dominate the delay (from </a:t>
            </a:r>
            <a:r>
              <a:rPr lang="en-US" sz="1400" kern="0" dirty="0" err="1"/>
              <a:t>Reassoc</a:t>
            </a:r>
            <a:r>
              <a:rPr lang="en-US" sz="1400" kern="0" dirty="0"/>
              <a:t> Resp until first data frames)</a:t>
            </a:r>
          </a:p>
          <a:p>
            <a:pPr lvl="2"/>
            <a:r>
              <a:rPr lang="en-US" kern="0" dirty="0"/>
              <a:t>Note – the time taken for host to install key in driver/hardware can be significant. Some host implementations attempt to install the key as soon as FT Authentication is complete (i.e. prior to reassociation), but this is not supported by many existing drivers (e.g. see open-source examples below of host FT key installation functions)</a:t>
            </a:r>
          </a:p>
          <a:p>
            <a:r>
              <a:rPr lang="en-US" sz="1800" b="0" kern="0" dirty="0"/>
              <a:t>With minor STA-side optimizations, outage is reduced to ~12 </a:t>
            </a:r>
            <a:r>
              <a:rPr lang="en-US" sz="1800" b="0" kern="0" dirty="0" err="1"/>
              <a:t>ms</a:t>
            </a:r>
            <a:r>
              <a:rPr lang="en-US" sz="1800" b="0" kern="0" dirty="0"/>
              <a:t> (half of which is due to ADDBA setup) and can be optimized further</a:t>
            </a:r>
          </a:p>
          <a:p>
            <a:r>
              <a:rPr lang="en-US" sz="1800" b="0" kern="0" dirty="0"/>
              <a:t>With optimized implementations, the perception of FT as “non-seamless” (e.g. [4]) would not exist</a:t>
            </a:r>
          </a:p>
          <a:p>
            <a:pPr marL="0" indent="0">
              <a:buNone/>
            </a:pPr>
            <a:endParaRPr lang="en-US" sz="1800" b="0" kern="0" dirty="0"/>
          </a:p>
        </p:txBody>
      </p:sp>
      <p:pic>
        <p:nvPicPr>
          <p:cNvPr id="34" name="Picture 33" descr="A screenshot of a computer&#10;&#10;Description automatically generated">
            <a:extLst>
              <a:ext uri="{FF2B5EF4-FFF2-40B4-BE49-F238E27FC236}">
                <a16:creationId xmlns:a16="http://schemas.microsoft.com/office/drawing/2014/main" id="{7D71D56C-FD1B-9D58-A7EB-3A3388F7BB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5111" y="5648711"/>
            <a:ext cx="2742228" cy="826702"/>
          </a:xfrm>
          <a:prstGeom prst="rect">
            <a:avLst/>
          </a:prstGeom>
        </p:spPr>
      </p:pic>
      <p:pic>
        <p:nvPicPr>
          <p:cNvPr id="37" name="Picture 36" descr="A screen shot of a computer program&#10;&#10;Description automatically generated">
            <a:extLst>
              <a:ext uri="{FF2B5EF4-FFF2-40B4-BE49-F238E27FC236}">
                <a16:creationId xmlns:a16="http://schemas.microsoft.com/office/drawing/2014/main" id="{1766FC9B-B1DF-88EA-FD62-41EAFA96E1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5641316"/>
            <a:ext cx="2143125" cy="835684"/>
          </a:xfrm>
          <a:prstGeom prst="rect">
            <a:avLst/>
          </a:prstGeom>
        </p:spPr>
      </p:pic>
      <p:sp>
        <p:nvSpPr>
          <p:cNvPr id="41" name="TextBox 40">
            <a:extLst>
              <a:ext uri="{FF2B5EF4-FFF2-40B4-BE49-F238E27FC236}">
                <a16:creationId xmlns:a16="http://schemas.microsoft.com/office/drawing/2014/main" id="{CC69942E-07FE-DF0E-AA05-81A7880F1523}"/>
              </a:ext>
            </a:extLst>
          </p:cNvPr>
          <p:cNvSpPr txBox="1"/>
          <p:nvPr/>
        </p:nvSpPr>
        <p:spPr>
          <a:xfrm>
            <a:off x="4226177" y="5433841"/>
            <a:ext cx="1280095" cy="276999"/>
          </a:xfrm>
          <a:prstGeom prst="rect">
            <a:avLst/>
          </a:prstGeom>
          <a:noFill/>
        </p:spPr>
        <p:txBody>
          <a:bodyPr wrap="square" rtlCol="0">
            <a:spAutoFit/>
          </a:bodyPr>
          <a:lstStyle/>
          <a:p>
            <a:pPr algn="ctr"/>
            <a:r>
              <a:rPr lang="en-US" dirty="0" err="1"/>
              <a:t>hostapd</a:t>
            </a:r>
            <a:endParaRPr lang="en-US" dirty="0"/>
          </a:p>
        </p:txBody>
      </p:sp>
      <p:sp>
        <p:nvSpPr>
          <p:cNvPr id="51" name="TextBox 50">
            <a:extLst>
              <a:ext uri="{FF2B5EF4-FFF2-40B4-BE49-F238E27FC236}">
                <a16:creationId xmlns:a16="http://schemas.microsoft.com/office/drawing/2014/main" id="{EFDC9D4B-66D6-FCA6-B80B-DF6F38EA628C}"/>
              </a:ext>
            </a:extLst>
          </p:cNvPr>
          <p:cNvSpPr txBox="1"/>
          <p:nvPr/>
        </p:nvSpPr>
        <p:spPr>
          <a:xfrm>
            <a:off x="6832314" y="5414691"/>
            <a:ext cx="1280095" cy="276999"/>
          </a:xfrm>
          <a:prstGeom prst="rect">
            <a:avLst/>
          </a:prstGeom>
          <a:noFill/>
        </p:spPr>
        <p:txBody>
          <a:bodyPr wrap="square" rtlCol="0">
            <a:spAutoFit/>
          </a:bodyPr>
          <a:lstStyle/>
          <a:p>
            <a:pPr algn="ctr"/>
            <a:r>
              <a:rPr lang="en-US" dirty="0" err="1"/>
              <a:t>wpa_supplicant</a:t>
            </a:r>
            <a:endParaRPr lang="en-US" dirty="0"/>
          </a:p>
        </p:txBody>
      </p:sp>
    </p:spTree>
    <p:extLst>
      <p:ext uri="{BB962C8B-B14F-4D97-AF65-F5344CB8AC3E}">
        <p14:creationId xmlns:p14="http://schemas.microsoft.com/office/powerpoint/2010/main" val="1995535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73" name="Right Arrow 72">
            <a:extLst>
              <a:ext uri="{FF2B5EF4-FFF2-40B4-BE49-F238E27FC236}">
                <a16:creationId xmlns:a16="http://schemas.microsoft.com/office/drawing/2014/main" id="{387329A4-7458-4BB8-C399-FDDC8E65E46B}"/>
              </a:ext>
            </a:extLst>
          </p:cNvPr>
          <p:cNvSpPr/>
          <p:nvPr/>
        </p:nvSpPr>
        <p:spPr>
          <a:xfrm>
            <a:off x="2902423" y="4807293"/>
            <a:ext cx="1143000" cy="590614"/>
          </a:xfrm>
          <a:prstGeom prst="rightArrow">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74" name="Right Arrow 73">
            <a:extLst>
              <a:ext uri="{FF2B5EF4-FFF2-40B4-BE49-F238E27FC236}">
                <a16:creationId xmlns:a16="http://schemas.microsoft.com/office/drawing/2014/main" id="{E0433B92-A3CC-DFA5-F8B2-CEBD34F06E90}"/>
              </a:ext>
            </a:extLst>
          </p:cNvPr>
          <p:cNvSpPr/>
          <p:nvPr/>
        </p:nvSpPr>
        <p:spPr>
          <a:xfrm>
            <a:off x="1683226" y="5490770"/>
            <a:ext cx="1295387" cy="590614"/>
          </a:xfrm>
          <a:prstGeom prst="rightArrow">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75" name="Straight Connector 74">
            <a:extLst>
              <a:ext uri="{FF2B5EF4-FFF2-40B4-BE49-F238E27FC236}">
                <a16:creationId xmlns:a16="http://schemas.microsoft.com/office/drawing/2014/main" id="{FC31EE9F-D487-26AA-3DEF-D5AA7470440A}"/>
              </a:ext>
            </a:extLst>
          </p:cNvPr>
          <p:cNvCxnSpPr>
            <a:cxnSpLocks/>
          </p:cNvCxnSpPr>
          <p:nvPr/>
        </p:nvCxnSpPr>
        <p:spPr>
          <a:xfrm flipV="1">
            <a:off x="1301459" y="5420391"/>
            <a:ext cx="3048763" cy="7361"/>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8E2D751E-710D-F99C-AFAF-65130BC1AEAD}"/>
              </a:ext>
            </a:extLst>
          </p:cNvPr>
          <p:cNvCxnSpPr>
            <a:cxnSpLocks/>
          </p:cNvCxnSpPr>
          <p:nvPr/>
        </p:nvCxnSpPr>
        <p:spPr>
          <a:xfrm flipV="1">
            <a:off x="1301459" y="4752793"/>
            <a:ext cx="3048763" cy="182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16C73ACF-29FF-0FCD-4B7E-9852AC5D878E}"/>
              </a:ext>
            </a:extLst>
          </p:cNvPr>
          <p:cNvCxnSpPr>
            <a:cxnSpLocks/>
          </p:cNvCxnSpPr>
          <p:nvPr/>
        </p:nvCxnSpPr>
        <p:spPr>
          <a:xfrm flipV="1">
            <a:off x="1280517" y="6081384"/>
            <a:ext cx="3062881" cy="13880"/>
          </a:xfrm>
          <a:prstGeom prst="line">
            <a:avLst/>
          </a:prstGeom>
        </p:spPr>
        <p:style>
          <a:lnRef idx="2">
            <a:schemeClr val="accent1"/>
          </a:lnRef>
          <a:fillRef idx="0">
            <a:schemeClr val="accent1"/>
          </a:fillRef>
          <a:effectRef idx="1">
            <a:schemeClr val="accent1"/>
          </a:effectRef>
          <a:fontRef idx="minor">
            <a:schemeClr val="tx1"/>
          </a:fontRef>
        </p:style>
      </p:cxnSp>
      <p:sp>
        <p:nvSpPr>
          <p:cNvPr id="78" name="TextBox 57">
            <a:extLst>
              <a:ext uri="{FF2B5EF4-FFF2-40B4-BE49-F238E27FC236}">
                <a16:creationId xmlns:a16="http://schemas.microsoft.com/office/drawing/2014/main" id="{8F5D920C-427D-89CC-5604-F3DC3DDBE6F9}"/>
              </a:ext>
            </a:extLst>
          </p:cNvPr>
          <p:cNvSpPr txBox="1"/>
          <p:nvPr/>
        </p:nvSpPr>
        <p:spPr>
          <a:xfrm>
            <a:off x="2902422" y="4938121"/>
            <a:ext cx="793495"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2">
                    <a:lumMod val="50000"/>
                  </a:schemeClr>
                </a:solidFill>
              </a:rPr>
              <a:t>s4</a:t>
            </a:r>
          </a:p>
        </p:txBody>
      </p:sp>
      <p:cxnSp>
        <p:nvCxnSpPr>
          <p:cNvPr id="79" name="Straight Arrow Connector 78">
            <a:extLst>
              <a:ext uri="{FF2B5EF4-FFF2-40B4-BE49-F238E27FC236}">
                <a16:creationId xmlns:a16="http://schemas.microsoft.com/office/drawing/2014/main" id="{AA0B32F8-CD68-93E7-DA8B-8441931C1D66}"/>
              </a:ext>
            </a:extLst>
          </p:cNvPr>
          <p:cNvCxnSpPr>
            <a:cxnSpLocks/>
          </p:cNvCxnSpPr>
          <p:nvPr/>
        </p:nvCxnSpPr>
        <p:spPr>
          <a:xfrm>
            <a:off x="2283736" y="5427752"/>
            <a:ext cx="0" cy="667512"/>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80" name="Straight Arrow Connector 79">
            <a:extLst>
              <a:ext uri="{FF2B5EF4-FFF2-40B4-BE49-F238E27FC236}">
                <a16:creationId xmlns:a16="http://schemas.microsoft.com/office/drawing/2014/main" id="{3DE0D1B4-057F-91A4-1ED2-C929EFFF82A5}"/>
              </a:ext>
            </a:extLst>
          </p:cNvPr>
          <p:cNvCxnSpPr>
            <a:cxnSpLocks/>
          </p:cNvCxnSpPr>
          <p:nvPr/>
        </p:nvCxnSpPr>
        <p:spPr>
          <a:xfrm flipV="1">
            <a:off x="2369022" y="5423206"/>
            <a:ext cx="0" cy="667512"/>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81" name="Straight Arrow Connector 80">
            <a:extLst>
              <a:ext uri="{FF2B5EF4-FFF2-40B4-BE49-F238E27FC236}">
                <a16:creationId xmlns:a16="http://schemas.microsoft.com/office/drawing/2014/main" id="{09D849C9-3A57-8406-B2EC-A728ED733F27}"/>
              </a:ext>
            </a:extLst>
          </p:cNvPr>
          <p:cNvCxnSpPr>
            <a:cxnSpLocks/>
          </p:cNvCxnSpPr>
          <p:nvPr/>
        </p:nvCxnSpPr>
        <p:spPr>
          <a:xfrm>
            <a:off x="2902422" y="4741952"/>
            <a:ext cx="0" cy="667512"/>
          </a:xfrm>
          <a:prstGeom prst="straightConnector1">
            <a:avLst/>
          </a:prstGeom>
          <a:ln>
            <a:solidFill>
              <a:schemeClr val="accent1"/>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82" name="Straight Arrow Connector 81">
            <a:extLst>
              <a:ext uri="{FF2B5EF4-FFF2-40B4-BE49-F238E27FC236}">
                <a16:creationId xmlns:a16="http://schemas.microsoft.com/office/drawing/2014/main" id="{4A20719E-5F06-0B2C-1633-3D4F2225972A}"/>
              </a:ext>
            </a:extLst>
          </p:cNvPr>
          <p:cNvCxnSpPr>
            <a:cxnSpLocks/>
          </p:cNvCxnSpPr>
          <p:nvPr/>
        </p:nvCxnSpPr>
        <p:spPr>
          <a:xfrm flipV="1">
            <a:off x="2826222" y="4723664"/>
            <a:ext cx="0" cy="667512"/>
          </a:xfrm>
          <a:prstGeom prst="straightConnector1">
            <a:avLst/>
          </a:prstGeom>
          <a:ln>
            <a:solidFill>
              <a:schemeClr val="accent1"/>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86" name="TextBox 85">
            <a:extLst>
              <a:ext uri="{FF2B5EF4-FFF2-40B4-BE49-F238E27FC236}">
                <a16:creationId xmlns:a16="http://schemas.microsoft.com/office/drawing/2014/main" id="{2DD2719C-BAA1-4861-9B7C-F1CDE8264926}"/>
              </a:ext>
            </a:extLst>
          </p:cNvPr>
          <p:cNvSpPr txBox="1"/>
          <p:nvPr/>
        </p:nvSpPr>
        <p:spPr>
          <a:xfrm>
            <a:off x="1120334" y="6231547"/>
            <a:ext cx="1829563" cy="276999"/>
          </a:xfrm>
          <a:prstGeom prst="rect">
            <a:avLst/>
          </a:prstGeom>
          <a:noFill/>
        </p:spPr>
        <p:txBody>
          <a:bodyPr wrap="square" rtlCol="0">
            <a:spAutoFit/>
          </a:bodyPr>
          <a:lstStyle/>
          <a:p>
            <a:pPr algn="ctr"/>
            <a:r>
              <a:rPr lang="en-US" dirty="0"/>
              <a:t>FT Auth</a:t>
            </a:r>
          </a:p>
        </p:txBody>
      </p:sp>
      <p:sp>
        <p:nvSpPr>
          <p:cNvPr id="87" name="TextBox 86">
            <a:extLst>
              <a:ext uri="{FF2B5EF4-FFF2-40B4-BE49-F238E27FC236}">
                <a16:creationId xmlns:a16="http://schemas.microsoft.com/office/drawing/2014/main" id="{2907BBEB-224E-C1DD-B8E8-CC49FE9B917B}"/>
              </a:ext>
            </a:extLst>
          </p:cNvPr>
          <p:cNvSpPr txBox="1"/>
          <p:nvPr/>
        </p:nvSpPr>
        <p:spPr>
          <a:xfrm>
            <a:off x="2897530" y="6231547"/>
            <a:ext cx="1010995" cy="276999"/>
          </a:xfrm>
          <a:prstGeom prst="rect">
            <a:avLst/>
          </a:prstGeom>
          <a:noFill/>
        </p:spPr>
        <p:txBody>
          <a:bodyPr wrap="square" rtlCol="0">
            <a:spAutoFit/>
          </a:bodyPr>
          <a:lstStyle/>
          <a:p>
            <a:pPr algn="ctr"/>
            <a:r>
              <a:rPr lang="en-US" dirty="0"/>
              <a:t>FT </a:t>
            </a:r>
            <a:r>
              <a:rPr lang="en-US" dirty="0" err="1"/>
              <a:t>Reassoc</a:t>
            </a:r>
            <a:endParaRPr lang="en-US" dirty="0"/>
          </a:p>
        </p:txBody>
      </p:sp>
      <p:cxnSp>
        <p:nvCxnSpPr>
          <p:cNvPr id="88" name="Straight Arrow Connector 87">
            <a:extLst>
              <a:ext uri="{FF2B5EF4-FFF2-40B4-BE49-F238E27FC236}">
                <a16:creationId xmlns:a16="http://schemas.microsoft.com/office/drawing/2014/main" id="{148A7B59-1844-AA0D-1B72-2EEE124EF891}"/>
              </a:ext>
            </a:extLst>
          </p:cNvPr>
          <p:cNvCxnSpPr>
            <a:cxnSpLocks/>
            <a:stCxn id="86" idx="0"/>
          </p:cNvCxnSpPr>
          <p:nvPr/>
        </p:nvCxnSpPr>
        <p:spPr bwMode="auto">
          <a:xfrm flipV="1">
            <a:off x="2035116" y="6149706"/>
            <a:ext cx="248620" cy="8184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89" name="Straight Arrow Connector 88">
            <a:extLst>
              <a:ext uri="{FF2B5EF4-FFF2-40B4-BE49-F238E27FC236}">
                <a16:creationId xmlns:a16="http://schemas.microsoft.com/office/drawing/2014/main" id="{D173CF9D-4426-4E8A-8AE5-7BB1FC8310DB}"/>
              </a:ext>
            </a:extLst>
          </p:cNvPr>
          <p:cNvCxnSpPr>
            <a:cxnSpLocks/>
            <a:stCxn id="87" idx="0"/>
          </p:cNvCxnSpPr>
          <p:nvPr/>
        </p:nvCxnSpPr>
        <p:spPr bwMode="auto">
          <a:xfrm flipH="1" flipV="1">
            <a:off x="2958227" y="5508785"/>
            <a:ext cx="444801" cy="72276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91" name="TextBox 51">
            <a:extLst>
              <a:ext uri="{FF2B5EF4-FFF2-40B4-BE49-F238E27FC236}">
                <a16:creationId xmlns:a16="http://schemas.microsoft.com/office/drawing/2014/main" id="{278A4542-582B-F38F-2AE5-CF1AFDD81A89}"/>
              </a:ext>
            </a:extLst>
          </p:cNvPr>
          <p:cNvSpPr txBox="1"/>
          <p:nvPr/>
        </p:nvSpPr>
        <p:spPr>
          <a:xfrm>
            <a:off x="2902422" y="5588193"/>
            <a:ext cx="41426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2">
                    <a:lumMod val="50000"/>
                  </a:schemeClr>
                </a:solidFill>
              </a:rPr>
              <a:t>s2</a:t>
            </a:r>
          </a:p>
        </p:txBody>
      </p:sp>
      <p:sp>
        <p:nvSpPr>
          <p:cNvPr id="95" name="TextBox 7">
            <a:extLst>
              <a:ext uri="{FF2B5EF4-FFF2-40B4-BE49-F238E27FC236}">
                <a16:creationId xmlns:a16="http://schemas.microsoft.com/office/drawing/2014/main" id="{14039C81-29DE-DD23-D4EB-7B845122967A}"/>
              </a:ext>
            </a:extLst>
          </p:cNvPr>
          <p:cNvSpPr txBox="1"/>
          <p:nvPr/>
        </p:nvSpPr>
        <p:spPr>
          <a:xfrm>
            <a:off x="-18877" y="5251011"/>
            <a:ext cx="1443735"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dirty="0"/>
              <a:t>non-AP MLD</a:t>
            </a:r>
            <a:endParaRPr lang="en-US" dirty="0"/>
          </a:p>
        </p:txBody>
      </p:sp>
      <p:sp>
        <p:nvSpPr>
          <p:cNvPr id="96" name="TextBox 8">
            <a:extLst>
              <a:ext uri="{FF2B5EF4-FFF2-40B4-BE49-F238E27FC236}">
                <a16:creationId xmlns:a16="http://schemas.microsoft.com/office/drawing/2014/main" id="{682D4E76-9DAC-DC11-67D9-8CF8209A6B09}"/>
              </a:ext>
            </a:extLst>
          </p:cNvPr>
          <p:cNvSpPr txBox="1"/>
          <p:nvPr/>
        </p:nvSpPr>
        <p:spPr>
          <a:xfrm>
            <a:off x="285923" y="4587811"/>
            <a:ext cx="1180437"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kern="1200" dirty="0">
                <a:solidFill>
                  <a:schemeClr val="tx1"/>
                </a:solidFill>
                <a:latin typeface="+mn-lt"/>
                <a:ea typeface="+mn-ea"/>
                <a:cs typeface="+mn-cs"/>
              </a:rPr>
              <a:t>AP MLD2</a:t>
            </a:r>
            <a:endParaRPr lang="en-US" dirty="0"/>
          </a:p>
        </p:txBody>
      </p:sp>
      <p:sp>
        <p:nvSpPr>
          <p:cNvPr id="97" name="TextBox 10">
            <a:extLst>
              <a:ext uri="{FF2B5EF4-FFF2-40B4-BE49-F238E27FC236}">
                <a16:creationId xmlns:a16="http://schemas.microsoft.com/office/drawing/2014/main" id="{1149BD63-2176-9935-CC59-ABFDCA810BFE}"/>
              </a:ext>
            </a:extLst>
          </p:cNvPr>
          <p:cNvSpPr txBox="1"/>
          <p:nvPr/>
        </p:nvSpPr>
        <p:spPr>
          <a:xfrm>
            <a:off x="241485" y="5883211"/>
            <a:ext cx="1111238"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kern="1200" dirty="0">
                <a:solidFill>
                  <a:schemeClr val="tx1"/>
                </a:solidFill>
                <a:latin typeface="+mn-lt"/>
                <a:ea typeface="+mn-ea"/>
                <a:cs typeface="+mn-cs"/>
              </a:rPr>
              <a:t>AP MLD1</a:t>
            </a:r>
            <a:endParaRPr lang="en-US" dirty="0"/>
          </a:p>
        </p:txBody>
      </p:sp>
      <p:sp>
        <p:nvSpPr>
          <p:cNvPr id="98" name="Right Arrow 97">
            <a:extLst>
              <a:ext uri="{FF2B5EF4-FFF2-40B4-BE49-F238E27FC236}">
                <a16:creationId xmlns:a16="http://schemas.microsoft.com/office/drawing/2014/main" id="{867841E8-0D13-DA96-5012-0D6A70DD1320}"/>
              </a:ext>
            </a:extLst>
          </p:cNvPr>
          <p:cNvSpPr/>
          <p:nvPr/>
        </p:nvSpPr>
        <p:spPr>
          <a:xfrm>
            <a:off x="7086601" y="4807293"/>
            <a:ext cx="1143000" cy="590614"/>
          </a:xfrm>
          <a:prstGeom prst="rightArrow">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99" name="Right Arrow 98">
            <a:extLst>
              <a:ext uri="{FF2B5EF4-FFF2-40B4-BE49-F238E27FC236}">
                <a16:creationId xmlns:a16="http://schemas.microsoft.com/office/drawing/2014/main" id="{6186570A-FA82-0D56-00AD-CD9687C7AEA4}"/>
              </a:ext>
            </a:extLst>
          </p:cNvPr>
          <p:cNvSpPr/>
          <p:nvPr/>
        </p:nvSpPr>
        <p:spPr>
          <a:xfrm>
            <a:off x="5867404" y="5490770"/>
            <a:ext cx="1295387" cy="590614"/>
          </a:xfrm>
          <a:prstGeom prst="rightArrow">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100" name="Straight Connector 99">
            <a:extLst>
              <a:ext uri="{FF2B5EF4-FFF2-40B4-BE49-F238E27FC236}">
                <a16:creationId xmlns:a16="http://schemas.microsoft.com/office/drawing/2014/main" id="{7A167A43-760E-F14E-A37C-246F2248A18F}"/>
              </a:ext>
            </a:extLst>
          </p:cNvPr>
          <p:cNvCxnSpPr>
            <a:cxnSpLocks/>
          </p:cNvCxnSpPr>
          <p:nvPr/>
        </p:nvCxnSpPr>
        <p:spPr>
          <a:xfrm flipV="1">
            <a:off x="5485637" y="5420391"/>
            <a:ext cx="3048763" cy="7361"/>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249FB972-F4EC-DE52-8B81-41AD138169AB}"/>
              </a:ext>
            </a:extLst>
          </p:cNvPr>
          <p:cNvCxnSpPr>
            <a:cxnSpLocks/>
          </p:cNvCxnSpPr>
          <p:nvPr/>
        </p:nvCxnSpPr>
        <p:spPr>
          <a:xfrm flipV="1">
            <a:off x="5485637" y="4752793"/>
            <a:ext cx="3048763" cy="182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1FB7A4EE-AFA6-7DB5-1ABB-995FCEA73B65}"/>
              </a:ext>
            </a:extLst>
          </p:cNvPr>
          <p:cNvCxnSpPr>
            <a:cxnSpLocks/>
          </p:cNvCxnSpPr>
          <p:nvPr/>
        </p:nvCxnSpPr>
        <p:spPr>
          <a:xfrm flipV="1">
            <a:off x="5464695" y="6081384"/>
            <a:ext cx="3062881" cy="13880"/>
          </a:xfrm>
          <a:prstGeom prst="line">
            <a:avLst/>
          </a:prstGeom>
        </p:spPr>
        <p:style>
          <a:lnRef idx="2">
            <a:schemeClr val="accent1"/>
          </a:lnRef>
          <a:fillRef idx="0">
            <a:schemeClr val="accent1"/>
          </a:fillRef>
          <a:effectRef idx="1">
            <a:schemeClr val="accent1"/>
          </a:effectRef>
          <a:fontRef idx="minor">
            <a:schemeClr val="tx1"/>
          </a:fontRef>
        </p:style>
      </p:cxnSp>
      <p:sp>
        <p:nvSpPr>
          <p:cNvPr id="103" name="TextBox 57">
            <a:extLst>
              <a:ext uri="{FF2B5EF4-FFF2-40B4-BE49-F238E27FC236}">
                <a16:creationId xmlns:a16="http://schemas.microsoft.com/office/drawing/2014/main" id="{8909F49E-9352-BCB9-4091-C1952D9BD540}"/>
              </a:ext>
            </a:extLst>
          </p:cNvPr>
          <p:cNvSpPr txBox="1"/>
          <p:nvPr/>
        </p:nvSpPr>
        <p:spPr>
          <a:xfrm>
            <a:off x="7086600" y="4938121"/>
            <a:ext cx="793495"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2">
                    <a:lumMod val="50000"/>
                  </a:schemeClr>
                </a:solidFill>
              </a:rPr>
              <a:t>s4</a:t>
            </a:r>
          </a:p>
        </p:txBody>
      </p:sp>
      <p:cxnSp>
        <p:nvCxnSpPr>
          <p:cNvPr id="104" name="Straight Arrow Connector 103">
            <a:extLst>
              <a:ext uri="{FF2B5EF4-FFF2-40B4-BE49-F238E27FC236}">
                <a16:creationId xmlns:a16="http://schemas.microsoft.com/office/drawing/2014/main" id="{DBB82FFC-0EB7-4B17-329E-2BD074B519CD}"/>
              </a:ext>
            </a:extLst>
          </p:cNvPr>
          <p:cNvCxnSpPr>
            <a:cxnSpLocks/>
          </p:cNvCxnSpPr>
          <p:nvPr/>
        </p:nvCxnSpPr>
        <p:spPr>
          <a:xfrm>
            <a:off x="6467914" y="5427752"/>
            <a:ext cx="0" cy="667512"/>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105" name="Straight Arrow Connector 104">
            <a:extLst>
              <a:ext uri="{FF2B5EF4-FFF2-40B4-BE49-F238E27FC236}">
                <a16:creationId xmlns:a16="http://schemas.microsoft.com/office/drawing/2014/main" id="{8419A1C9-A764-32F1-78B5-207D952081B0}"/>
              </a:ext>
            </a:extLst>
          </p:cNvPr>
          <p:cNvCxnSpPr>
            <a:cxnSpLocks/>
          </p:cNvCxnSpPr>
          <p:nvPr/>
        </p:nvCxnSpPr>
        <p:spPr>
          <a:xfrm flipV="1">
            <a:off x="6553200" y="5423206"/>
            <a:ext cx="0" cy="667512"/>
          </a:xfrm>
          <a:prstGeom prst="straightConnector1">
            <a:avLst/>
          </a:prstGeom>
          <a:ln>
            <a:solidFill>
              <a:srgbClr val="0070C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106" name="Straight Arrow Connector 105">
            <a:extLst>
              <a:ext uri="{FF2B5EF4-FFF2-40B4-BE49-F238E27FC236}">
                <a16:creationId xmlns:a16="http://schemas.microsoft.com/office/drawing/2014/main" id="{9F50498C-43C9-36E7-F44D-D55D24798563}"/>
              </a:ext>
            </a:extLst>
          </p:cNvPr>
          <p:cNvCxnSpPr>
            <a:cxnSpLocks/>
          </p:cNvCxnSpPr>
          <p:nvPr/>
        </p:nvCxnSpPr>
        <p:spPr>
          <a:xfrm>
            <a:off x="7086600" y="5460876"/>
            <a:ext cx="0" cy="667512"/>
          </a:xfrm>
          <a:prstGeom prst="straightConnector1">
            <a:avLst/>
          </a:prstGeom>
          <a:ln>
            <a:solidFill>
              <a:schemeClr val="accent1"/>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107" name="Straight Arrow Connector 106">
            <a:extLst>
              <a:ext uri="{FF2B5EF4-FFF2-40B4-BE49-F238E27FC236}">
                <a16:creationId xmlns:a16="http://schemas.microsoft.com/office/drawing/2014/main" id="{415919B1-E42F-C63B-B805-8BBEE19F6A11}"/>
              </a:ext>
            </a:extLst>
          </p:cNvPr>
          <p:cNvCxnSpPr>
            <a:cxnSpLocks/>
          </p:cNvCxnSpPr>
          <p:nvPr/>
        </p:nvCxnSpPr>
        <p:spPr>
          <a:xfrm flipV="1">
            <a:off x="7010400" y="5442588"/>
            <a:ext cx="0" cy="667512"/>
          </a:xfrm>
          <a:prstGeom prst="straightConnector1">
            <a:avLst/>
          </a:prstGeom>
          <a:ln>
            <a:solidFill>
              <a:schemeClr val="accent1"/>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109" name="TextBox 108">
            <a:extLst>
              <a:ext uri="{FF2B5EF4-FFF2-40B4-BE49-F238E27FC236}">
                <a16:creationId xmlns:a16="http://schemas.microsoft.com/office/drawing/2014/main" id="{7F4C1BDB-1E93-067B-8324-E5927EA28444}"/>
              </a:ext>
            </a:extLst>
          </p:cNvPr>
          <p:cNvSpPr txBox="1"/>
          <p:nvPr/>
        </p:nvSpPr>
        <p:spPr>
          <a:xfrm>
            <a:off x="5714237" y="6203746"/>
            <a:ext cx="1829563" cy="276999"/>
          </a:xfrm>
          <a:prstGeom prst="rect">
            <a:avLst/>
          </a:prstGeom>
          <a:noFill/>
        </p:spPr>
        <p:txBody>
          <a:bodyPr wrap="square" rtlCol="0">
            <a:spAutoFit/>
          </a:bodyPr>
          <a:lstStyle/>
          <a:p>
            <a:pPr algn="ctr"/>
            <a:r>
              <a:rPr lang="en-US" dirty="0"/>
              <a:t>FT Auth</a:t>
            </a:r>
          </a:p>
        </p:txBody>
      </p:sp>
      <p:sp>
        <p:nvSpPr>
          <p:cNvPr id="110" name="TextBox 109">
            <a:extLst>
              <a:ext uri="{FF2B5EF4-FFF2-40B4-BE49-F238E27FC236}">
                <a16:creationId xmlns:a16="http://schemas.microsoft.com/office/drawing/2014/main" id="{6A798F80-07BB-7D21-128C-CE232BBAF6CC}"/>
              </a:ext>
            </a:extLst>
          </p:cNvPr>
          <p:cNvSpPr txBox="1"/>
          <p:nvPr/>
        </p:nvSpPr>
        <p:spPr>
          <a:xfrm>
            <a:off x="7010400" y="6203746"/>
            <a:ext cx="1010995" cy="276999"/>
          </a:xfrm>
          <a:prstGeom prst="rect">
            <a:avLst/>
          </a:prstGeom>
          <a:noFill/>
        </p:spPr>
        <p:txBody>
          <a:bodyPr wrap="square" rtlCol="0">
            <a:spAutoFit/>
          </a:bodyPr>
          <a:lstStyle/>
          <a:p>
            <a:pPr algn="ctr"/>
            <a:r>
              <a:rPr lang="en-US" dirty="0"/>
              <a:t>FT </a:t>
            </a:r>
            <a:r>
              <a:rPr lang="en-US" dirty="0" err="1"/>
              <a:t>Reassoc</a:t>
            </a:r>
            <a:endParaRPr lang="en-US" dirty="0"/>
          </a:p>
        </p:txBody>
      </p:sp>
      <p:cxnSp>
        <p:nvCxnSpPr>
          <p:cNvPr id="111" name="Straight Arrow Connector 110">
            <a:extLst>
              <a:ext uri="{FF2B5EF4-FFF2-40B4-BE49-F238E27FC236}">
                <a16:creationId xmlns:a16="http://schemas.microsoft.com/office/drawing/2014/main" id="{F664A554-FFA4-9E9E-FB0C-9265BCFB78DD}"/>
              </a:ext>
            </a:extLst>
          </p:cNvPr>
          <p:cNvCxnSpPr>
            <a:cxnSpLocks/>
            <a:stCxn id="109" idx="0"/>
          </p:cNvCxnSpPr>
          <p:nvPr/>
        </p:nvCxnSpPr>
        <p:spPr bwMode="auto">
          <a:xfrm flipH="1" flipV="1">
            <a:off x="6553200" y="6143833"/>
            <a:ext cx="75819" cy="5991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12" name="Straight Arrow Connector 111">
            <a:extLst>
              <a:ext uri="{FF2B5EF4-FFF2-40B4-BE49-F238E27FC236}">
                <a16:creationId xmlns:a16="http://schemas.microsoft.com/office/drawing/2014/main" id="{A898AEC3-CE8D-B323-FFC1-C318DB3B8612}"/>
              </a:ext>
            </a:extLst>
          </p:cNvPr>
          <p:cNvCxnSpPr>
            <a:cxnSpLocks/>
          </p:cNvCxnSpPr>
          <p:nvPr/>
        </p:nvCxnSpPr>
        <p:spPr bwMode="auto">
          <a:xfrm flipH="1" flipV="1">
            <a:off x="7086600" y="6143833"/>
            <a:ext cx="326269" cy="11382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113" name="TextBox 51">
            <a:extLst>
              <a:ext uri="{FF2B5EF4-FFF2-40B4-BE49-F238E27FC236}">
                <a16:creationId xmlns:a16="http://schemas.microsoft.com/office/drawing/2014/main" id="{E28B9172-7BBB-9114-2CC2-4FBAF049F887}"/>
              </a:ext>
            </a:extLst>
          </p:cNvPr>
          <p:cNvSpPr txBox="1"/>
          <p:nvPr/>
        </p:nvSpPr>
        <p:spPr>
          <a:xfrm>
            <a:off x="7086600" y="5588193"/>
            <a:ext cx="41426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solidFill>
                  <a:schemeClr val="bg2">
                    <a:lumMod val="50000"/>
                  </a:schemeClr>
                </a:solidFill>
              </a:rPr>
              <a:t>s2</a:t>
            </a:r>
          </a:p>
        </p:txBody>
      </p:sp>
      <p:sp>
        <p:nvSpPr>
          <p:cNvPr id="115" name="Content Placeholder 2">
            <a:extLst>
              <a:ext uri="{FF2B5EF4-FFF2-40B4-BE49-F238E27FC236}">
                <a16:creationId xmlns:a16="http://schemas.microsoft.com/office/drawing/2014/main" id="{6D494D66-BBDB-FAF3-183B-D2FD9D2C354A}"/>
              </a:ext>
            </a:extLst>
          </p:cNvPr>
          <p:cNvSpPr txBox="1">
            <a:spLocks/>
          </p:cNvSpPr>
          <p:nvPr/>
        </p:nvSpPr>
        <p:spPr bwMode="auto">
          <a:xfrm>
            <a:off x="0" y="1478902"/>
            <a:ext cx="9143994" cy="1367676"/>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r>
              <a:rPr lang="en-US" sz="1600" b="0" kern="0" dirty="0"/>
              <a:t>The new roam signaling capabilities described on earlier slides can be implemented as relatively simple extensions to FT protocol as follows:</a:t>
            </a:r>
          </a:p>
          <a:p>
            <a:r>
              <a:rPr lang="en-US" sz="1600" b="0" kern="0" dirty="0"/>
              <a:t>(1) Extend FT OTDS to allow Probe Request/Response and FT Reassociation Request/Response frames to also be sent over-the-DS to the Target AP MLD</a:t>
            </a:r>
          </a:p>
          <a:p>
            <a:pPr lvl="1"/>
            <a:r>
              <a:rPr lang="en-US" sz="1400" kern="0" dirty="0"/>
              <a:t>Since both FT Auth and </a:t>
            </a:r>
            <a:r>
              <a:rPr lang="en-US" sz="1400" kern="0" dirty="0" err="1"/>
              <a:t>Reassoc</a:t>
            </a:r>
            <a:r>
              <a:rPr lang="en-US" sz="1400" kern="0" dirty="0"/>
              <a:t> frames are encapsulated in FT Action frames, fingerprinting privacy is ensured</a:t>
            </a:r>
          </a:p>
          <a:p>
            <a:pPr lvl="1"/>
            <a:r>
              <a:rPr lang="en-US" sz="1400" kern="0" dirty="0"/>
              <a:t>Allow OTDS </a:t>
            </a:r>
            <a:r>
              <a:rPr lang="en-US" sz="1400" kern="0" dirty="0" err="1"/>
              <a:t>Reassoc</a:t>
            </a:r>
            <a:r>
              <a:rPr lang="en-US" sz="1400" kern="0" dirty="0"/>
              <a:t> Response to also be duplicated OTA by target AP MLD</a:t>
            </a:r>
          </a:p>
          <a:p>
            <a:pPr lvl="2"/>
            <a:r>
              <a:rPr lang="en-US" kern="0" dirty="0"/>
              <a:t>to avoid stranding non-AP MLD if link with Serving AP MLD fails during the exchange (i.e. non-AP MLD moves to Target AP MLD’s channel)</a:t>
            </a:r>
          </a:p>
          <a:p>
            <a:pPr lvl="1"/>
            <a:r>
              <a:rPr lang="en-US" sz="1400" kern="0" dirty="0"/>
              <a:t>Consider allowing deferral of DS data path mapping, and deferral of terminating </a:t>
            </a:r>
            <a:r>
              <a:rPr lang="en-US" sz="1400" kern="0" dirty="0" err="1"/>
              <a:t>assoc</a:t>
            </a:r>
            <a:r>
              <a:rPr lang="en-US" sz="1400" kern="0" dirty="0"/>
              <a:t> state with Serving AP MLD, until a direct OTA exchange with target AP MLD is complete</a:t>
            </a:r>
          </a:p>
          <a:p>
            <a:pPr lvl="2"/>
            <a:r>
              <a:rPr lang="en-US" kern="0" dirty="0"/>
              <a:t>to avoid stranding non-AP MLD if link quality with Target AP MLD has not yet been confirmed and is too weak</a:t>
            </a:r>
          </a:p>
          <a:p>
            <a:pPr lvl="1"/>
            <a:r>
              <a:rPr lang="en-US" sz="1400" kern="0" dirty="0"/>
              <a:t>Note: Can reuse existing RRB transport used for FT Authentication frames in baseline FT OTDS</a:t>
            </a:r>
          </a:p>
        </p:txBody>
      </p:sp>
      <p:sp>
        <p:nvSpPr>
          <p:cNvPr id="120" name="Title 1">
            <a:extLst>
              <a:ext uri="{FF2B5EF4-FFF2-40B4-BE49-F238E27FC236}">
                <a16:creationId xmlns:a16="http://schemas.microsoft.com/office/drawing/2014/main" id="{221668AD-B019-D944-7F3D-D8DB3D498C0E}"/>
              </a:ext>
            </a:extLst>
          </p:cNvPr>
          <p:cNvSpPr>
            <a:spLocks noGrp="1"/>
          </p:cNvSpPr>
          <p:nvPr>
            <p:ph type="title"/>
          </p:nvPr>
        </p:nvSpPr>
        <p:spPr>
          <a:xfrm>
            <a:off x="152399" y="457200"/>
            <a:ext cx="8991595" cy="1066800"/>
          </a:xfrm>
        </p:spPr>
        <p:txBody>
          <a:bodyPr/>
          <a:lstStyle/>
          <a:p>
            <a:r>
              <a:rPr lang="en-US" dirty="0"/>
              <a:t>Proposed extensions to FT protocol</a:t>
            </a:r>
            <a:br>
              <a:rPr lang="en-US" dirty="0"/>
            </a:br>
            <a:r>
              <a:rPr lang="en-US" sz="2400" dirty="0"/>
              <a:t>New roam signaling capabilities as extensions to FT protocol</a:t>
            </a:r>
            <a:endParaRPr lang="en-US" u="sng" dirty="0"/>
          </a:p>
        </p:txBody>
      </p:sp>
      <p:sp>
        <p:nvSpPr>
          <p:cNvPr id="121" name="TextBox 8">
            <a:extLst>
              <a:ext uri="{FF2B5EF4-FFF2-40B4-BE49-F238E27FC236}">
                <a16:creationId xmlns:a16="http://schemas.microsoft.com/office/drawing/2014/main" id="{9BC72208-D3EE-EDD2-727C-0F886E880B08}"/>
              </a:ext>
            </a:extLst>
          </p:cNvPr>
          <p:cNvSpPr txBox="1"/>
          <p:nvPr/>
        </p:nvSpPr>
        <p:spPr>
          <a:xfrm>
            <a:off x="1645702" y="4399885"/>
            <a:ext cx="1859498"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b="1" dirty="0"/>
              <a:t>Baseline FT OTDS</a:t>
            </a:r>
            <a:endParaRPr lang="en-US" b="1" dirty="0"/>
          </a:p>
        </p:txBody>
      </p:sp>
      <p:sp>
        <p:nvSpPr>
          <p:cNvPr id="122" name="TextBox 8">
            <a:extLst>
              <a:ext uri="{FF2B5EF4-FFF2-40B4-BE49-F238E27FC236}">
                <a16:creationId xmlns:a16="http://schemas.microsoft.com/office/drawing/2014/main" id="{7260CAA7-24F3-3833-AA22-9545B23C8122}"/>
              </a:ext>
            </a:extLst>
          </p:cNvPr>
          <p:cNvSpPr txBox="1"/>
          <p:nvPr/>
        </p:nvSpPr>
        <p:spPr>
          <a:xfrm>
            <a:off x="5562600" y="4393567"/>
            <a:ext cx="2933897" cy="3443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638" b="1" dirty="0"/>
              <a:t>UHR FT </a:t>
            </a:r>
            <a:r>
              <a:rPr lang="en-US" sz="1638" b="1" dirty="0" err="1"/>
              <a:t>Auth+Reassoc</a:t>
            </a:r>
            <a:r>
              <a:rPr lang="en-US" sz="1638" b="1" dirty="0"/>
              <a:t> OTDS</a:t>
            </a:r>
            <a:endParaRPr lang="en-US" b="1" dirty="0"/>
          </a:p>
        </p:txBody>
      </p:sp>
      <p:sp>
        <p:nvSpPr>
          <p:cNvPr id="123" name="Right Arrow 122">
            <a:extLst>
              <a:ext uri="{FF2B5EF4-FFF2-40B4-BE49-F238E27FC236}">
                <a16:creationId xmlns:a16="http://schemas.microsoft.com/office/drawing/2014/main" id="{9BD33575-D19F-1F0F-D976-6ADF377A8782}"/>
              </a:ext>
            </a:extLst>
          </p:cNvPr>
          <p:cNvSpPr/>
          <p:nvPr/>
        </p:nvSpPr>
        <p:spPr bwMode="auto">
          <a:xfrm>
            <a:off x="4749383" y="5084852"/>
            <a:ext cx="304800" cy="685800"/>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cxnSp>
        <p:nvCxnSpPr>
          <p:cNvPr id="130" name="Straight Arrow Connector 129">
            <a:extLst>
              <a:ext uri="{FF2B5EF4-FFF2-40B4-BE49-F238E27FC236}">
                <a16:creationId xmlns:a16="http://schemas.microsoft.com/office/drawing/2014/main" id="{4F5CE97E-D796-DB8B-5026-5232126DAC8F}"/>
              </a:ext>
            </a:extLst>
          </p:cNvPr>
          <p:cNvCxnSpPr>
            <a:cxnSpLocks/>
          </p:cNvCxnSpPr>
          <p:nvPr/>
        </p:nvCxnSpPr>
        <p:spPr>
          <a:xfrm>
            <a:off x="5794310" y="5441442"/>
            <a:ext cx="0" cy="667512"/>
          </a:xfrm>
          <a:prstGeom prst="straightConnector1">
            <a:avLst/>
          </a:prstGeom>
          <a:ln>
            <a:solidFill>
              <a:schemeClr val="accent3">
                <a:lumMod val="65000"/>
              </a:schemeClr>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131" name="Straight Arrow Connector 130">
            <a:extLst>
              <a:ext uri="{FF2B5EF4-FFF2-40B4-BE49-F238E27FC236}">
                <a16:creationId xmlns:a16="http://schemas.microsoft.com/office/drawing/2014/main" id="{7821BA03-9094-8613-FA8C-A45FDD476FD6}"/>
              </a:ext>
            </a:extLst>
          </p:cNvPr>
          <p:cNvCxnSpPr>
            <a:cxnSpLocks/>
          </p:cNvCxnSpPr>
          <p:nvPr/>
        </p:nvCxnSpPr>
        <p:spPr>
          <a:xfrm flipV="1">
            <a:off x="5879596" y="5436896"/>
            <a:ext cx="0" cy="667512"/>
          </a:xfrm>
          <a:prstGeom prst="straightConnector1">
            <a:avLst/>
          </a:prstGeom>
          <a:ln>
            <a:solidFill>
              <a:schemeClr val="accent3">
                <a:lumMod val="65000"/>
              </a:schemeClr>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132" name="TextBox 131">
            <a:extLst>
              <a:ext uri="{FF2B5EF4-FFF2-40B4-BE49-F238E27FC236}">
                <a16:creationId xmlns:a16="http://schemas.microsoft.com/office/drawing/2014/main" id="{8A12A6AC-583B-8004-0AEE-77B5EF67FFF6}"/>
              </a:ext>
            </a:extLst>
          </p:cNvPr>
          <p:cNvSpPr txBox="1"/>
          <p:nvPr/>
        </p:nvSpPr>
        <p:spPr>
          <a:xfrm>
            <a:off x="4555402" y="6209705"/>
            <a:ext cx="2078068" cy="276999"/>
          </a:xfrm>
          <a:prstGeom prst="rect">
            <a:avLst/>
          </a:prstGeom>
          <a:noFill/>
        </p:spPr>
        <p:txBody>
          <a:bodyPr wrap="square" rtlCol="0">
            <a:spAutoFit/>
          </a:bodyPr>
          <a:lstStyle/>
          <a:p>
            <a:pPr algn="ctr"/>
            <a:r>
              <a:rPr lang="en-US" dirty="0"/>
              <a:t>(tunneled) probe</a:t>
            </a:r>
          </a:p>
        </p:txBody>
      </p:sp>
      <p:cxnSp>
        <p:nvCxnSpPr>
          <p:cNvPr id="133" name="Straight Arrow Connector 132">
            <a:extLst>
              <a:ext uri="{FF2B5EF4-FFF2-40B4-BE49-F238E27FC236}">
                <a16:creationId xmlns:a16="http://schemas.microsoft.com/office/drawing/2014/main" id="{F035892B-A900-5F97-03E8-64779C7A9767}"/>
              </a:ext>
            </a:extLst>
          </p:cNvPr>
          <p:cNvCxnSpPr>
            <a:cxnSpLocks/>
            <a:stCxn id="132" idx="0"/>
          </p:cNvCxnSpPr>
          <p:nvPr/>
        </p:nvCxnSpPr>
        <p:spPr bwMode="auto">
          <a:xfrm flipV="1">
            <a:off x="5594436" y="6113704"/>
            <a:ext cx="200834" cy="96001"/>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2" name="Rectangle 6">
            <a:extLst>
              <a:ext uri="{FF2B5EF4-FFF2-40B4-BE49-F238E27FC236}">
                <a16:creationId xmlns:a16="http://schemas.microsoft.com/office/drawing/2014/main" id="{02AC4F0A-0E6B-DB9E-FA62-F2C0D7E49456}"/>
              </a:ext>
            </a:extLst>
          </p:cNvPr>
          <p:cNvSpPr>
            <a:spLocks noGrp="1" noChangeArrowheads="1"/>
          </p:cNvSpPr>
          <p:nvPr>
            <p:ph type="sldNum" sz="quarter" idx="12"/>
          </p:nvPr>
        </p:nvSpPr>
        <p:spPr>
          <a:xfrm>
            <a:off x="4344988" y="6475413"/>
            <a:ext cx="530225" cy="182562"/>
          </a:xfrm>
          <a:ln/>
        </p:spPr>
        <p:txBody>
          <a:bodyPr/>
          <a:lstStyle>
            <a:lvl1pPr>
              <a:defRPr/>
            </a:lvl1pPr>
          </a:lstStyle>
          <a:p>
            <a:pPr>
              <a:defRPr/>
            </a:pPr>
            <a:r>
              <a:rPr lang="en-US"/>
              <a:t>Slide </a:t>
            </a:r>
            <a:fld id="{C1789BC7-C074-42CC-ADF8-5107DF6BD1C1}" type="slidenum">
              <a:rPr lang="en-US"/>
              <a:pPr>
                <a:defRPr/>
              </a:pPr>
              <a:t>33</a:t>
            </a:fld>
            <a:endParaRPr lang="en-US"/>
          </a:p>
        </p:txBody>
      </p:sp>
    </p:spTree>
    <p:extLst>
      <p:ext uri="{BB962C8B-B14F-4D97-AF65-F5344CB8AC3E}">
        <p14:creationId xmlns:p14="http://schemas.microsoft.com/office/powerpoint/2010/main" val="27843696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457200"/>
            <a:ext cx="8991595" cy="1066800"/>
          </a:xfrm>
        </p:spPr>
        <p:txBody>
          <a:bodyPr/>
          <a:lstStyle/>
          <a:p>
            <a:r>
              <a:rPr lang="en-US" dirty="0"/>
              <a:t>Proposed extensions to FT protocol</a:t>
            </a:r>
            <a:br>
              <a:rPr lang="en-US" dirty="0"/>
            </a:br>
            <a:r>
              <a:rPr lang="en-US" sz="2400" dirty="0"/>
              <a:t>New roam signaling capabilities as extensions to FT protocol (2)</a:t>
            </a:r>
            <a:endParaRPr lang="en-US" u="sng" dirty="0"/>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34</a:t>
            </a:fld>
            <a:endParaRPr lang="en-US"/>
          </a:p>
        </p:txBody>
      </p:sp>
      <p:sp>
        <p:nvSpPr>
          <p:cNvPr id="3" name="Content Placeholder 2">
            <a:extLst>
              <a:ext uri="{FF2B5EF4-FFF2-40B4-BE49-F238E27FC236}">
                <a16:creationId xmlns:a16="http://schemas.microsoft.com/office/drawing/2014/main" id="{8029A545-51D9-AFCE-9CC9-C3E8A0E3CF66}"/>
              </a:ext>
            </a:extLst>
          </p:cNvPr>
          <p:cNvSpPr txBox="1">
            <a:spLocks/>
          </p:cNvSpPr>
          <p:nvPr/>
        </p:nvSpPr>
        <p:spPr bwMode="auto">
          <a:xfrm>
            <a:off x="0" y="1143000"/>
            <a:ext cx="9144000" cy="1243342"/>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457200" lvl="1" indent="0">
              <a:buNone/>
            </a:pPr>
            <a:endParaRPr lang="en-US" sz="1050" b="0" kern="0" dirty="0"/>
          </a:p>
          <a:p>
            <a:r>
              <a:rPr lang="en-US" sz="1600" b="0" kern="0" dirty="0"/>
              <a:t>(2) Use ROAM-</a:t>
            </a:r>
            <a:r>
              <a:rPr lang="en-US" sz="1600" b="0" kern="0" dirty="0" err="1"/>
              <a:t>EncKey</a:t>
            </a:r>
            <a:r>
              <a:rPr lang="en-US" sz="1600" b="0" kern="0" dirty="0"/>
              <a:t> (see earlier) to encrypt over-the-air FT Authentication and Reassociation frames</a:t>
            </a:r>
          </a:p>
          <a:p>
            <a:pPr lvl="1"/>
            <a:r>
              <a:rPr lang="en-US" sz="1400" kern="0" dirty="0"/>
              <a:t>Note: As mentioned earlier, we cannot assume an OTDS mechanism can always be used</a:t>
            </a:r>
          </a:p>
          <a:p>
            <a:pPr lvl="2"/>
            <a:r>
              <a:rPr lang="en-US" kern="0" dirty="0"/>
              <a:t>e.g. if link quality to Serving AP is already poor/nil when roam trigger occurs (see diagram in Annex), or if non-AP MLD is anyway going off-channel to obtain RSSI</a:t>
            </a:r>
          </a:p>
          <a:p>
            <a:pPr lvl="1"/>
            <a:r>
              <a:rPr lang="en-US" sz="1400" kern="0" dirty="0"/>
              <a:t>Note: For privacy protection of the Initial MD association, mechanisms being defined in 11bi might be used</a:t>
            </a:r>
          </a:p>
          <a:p>
            <a:pPr marL="0" indent="0">
              <a:buNone/>
            </a:pPr>
            <a:endParaRPr lang="en-US" sz="100" b="0" kern="0" dirty="0"/>
          </a:p>
          <a:p>
            <a:r>
              <a:rPr lang="en-US" sz="1600" b="0" kern="0" dirty="0"/>
              <a:t>(3) Bundle signaling to trigger context exchange and DS mapping update in FT Auth / </a:t>
            </a:r>
            <a:r>
              <a:rPr lang="en-US" sz="1600" b="0" kern="0" dirty="0" err="1"/>
              <a:t>Reassoc</a:t>
            </a:r>
            <a:r>
              <a:rPr lang="en-US" sz="1600" b="0" kern="0" dirty="0"/>
              <a:t> frames</a:t>
            </a:r>
          </a:p>
          <a:p>
            <a:pPr lvl="1"/>
            <a:r>
              <a:rPr lang="en-US" sz="1400" kern="0" dirty="0"/>
              <a:t>by inclusion of additional elements in Auth/</a:t>
            </a:r>
            <a:r>
              <a:rPr lang="en-US" sz="1400" kern="0" dirty="0" err="1"/>
              <a:t>Reassoc</a:t>
            </a:r>
            <a:r>
              <a:rPr lang="en-US" sz="1400" kern="0" dirty="0"/>
              <a:t> frames, e.g.</a:t>
            </a:r>
          </a:p>
          <a:p>
            <a:pPr lvl="2"/>
            <a:r>
              <a:rPr lang="en-US" sz="900" kern="0" dirty="0"/>
              <a:t>Msg 1: </a:t>
            </a:r>
            <a:r>
              <a:rPr lang="en-US" sz="900" kern="0" dirty="0" err="1"/>
              <a:t>FTAuthReq</a:t>
            </a:r>
            <a:r>
              <a:rPr lang="en-US" sz="900" kern="0" dirty="0"/>
              <a:t>(S-Nonce/</a:t>
            </a:r>
            <a:r>
              <a:rPr lang="en-US" sz="900" kern="0" dirty="0" err="1"/>
              <a:t>EphPub</a:t>
            </a:r>
            <a:r>
              <a:rPr lang="en-US" sz="900" kern="0" dirty="0"/>
              <a:t>) || </a:t>
            </a:r>
            <a:r>
              <a:rPr lang="en-US" sz="900" kern="0" dirty="0" err="1"/>
              <a:t>SemiStatic_Context_Exchange_Trigger</a:t>
            </a:r>
            <a:endParaRPr lang="en-US" sz="900" kern="0" dirty="0"/>
          </a:p>
          <a:p>
            <a:pPr lvl="2"/>
            <a:r>
              <a:rPr lang="en-US" sz="900" kern="0" dirty="0"/>
              <a:t>Msg 2: </a:t>
            </a:r>
            <a:r>
              <a:rPr lang="en-US" sz="900" kern="0" dirty="0" err="1"/>
              <a:t>FTAuthResp</a:t>
            </a:r>
            <a:r>
              <a:rPr lang="en-US" sz="900" kern="0" dirty="0"/>
              <a:t>(A-Nonce/</a:t>
            </a:r>
            <a:r>
              <a:rPr lang="en-US" sz="900" kern="0" dirty="0" err="1"/>
              <a:t>EphPub</a:t>
            </a:r>
            <a:r>
              <a:rPr lang="en-US" sz="900" kern="0" dirty="0"/>
              <a:t>) || </a:t>
            </a:r>
            <a:r>
              <a:rPr lang="en-US" sz="900" kern="0" dirty="0" err="1"/>
              <a:t>SemiStatic_Context_Exchange_Conf</a:t>
            </a:r>
            <a:endParaRPr lang="en-US" sz="900" kern="0" dirty="0"/>
          </a:p>
          <a:p>
            <a:pPr lvl="2"/>
            <a:r>
              <a:rPr lang="en-US" sz="900" kern="0" dirty="0"/>
              <a:t>Msg 3: </a:t>
            </a:r>
            <a:r>
              <a:rPr lang="en-US" sz="900" kern="0" dirty="0" err="1"/>
              <a:t>FTReassocReq</a:t>
            </a:r>
            <a:r>
              <a:rPr lang="en-US" sz="900" kern="0" dirty="0"/>
              <a:t>(MIC) || </a:t>
            </a:r>
            <a:r>
              <a:rPr lang="en-US" sz="900" kern="0" dirty="0" err="1"/>
              <a:t>DS_Mapping_Update_Trigger</a:t>
            </a:r>
            <a:endParaRPr lang="en-US" sz="900" kern="0" dirty="0"/>
          </a:p>
          <a:p>
            <a:pPr lvl="2"/>
            <a:r>
              <a:rPr lang="en-US" sz="900" kern="0" dirty="0"/>
              <a:t>Msg 4: </a:t>
            </a:r>
            <a:r>
              <a:rPr lang="en-US" sz="900" kern="0" dirty="0" err="1"/>
              <a:t>FTReassocResp</a:t>
            </a:r>
            <a:r>
              <a:rPr lang="en-US" sz="900" kern="0" dirty="0"/>
              <a:t>(MIC)</a:t>
            </a:r>
          </a:p>
          <a:p>
            <a:pPr lvl="1"/>
            <a:r>
              <a:rPr lang="en-US" sz="1400" kern="0" dirty="0"/>
              <a:t>if needed, minimum number of messages can be reduced to 3 by bundling FT Auth and </a:t>
            </a:r>
            <a:r>
              <a:rPr lang="en-US" sz="1400" kern="0" dirty="0" err="1"/>
              <a:t>Reassoc</a:t>
            </a:r>
            <a:r>
              <a:rPr lang="en-US" sz="1400" kern="0" dirty="0"/>
              <a:t> contents</a:t>
            </a:r>
          </a:p>
          <a:p>
            <a:pPr lvl="2"/>
            <a:r>
              <a:rPr lang="en-US" sz="900" kern="0" dirty="0"/>
              <a:t>e.g. (1) </a:t>
            </a:r>
            <a:r>
              <a:rPr lang="en-US" sz="900" kern="0" dirty="0" err="1"/>
              <a:t>FTAuthReq</a:t>
            </a:r>
            <a:r>
              <a:rPr lang="en-US" sz="900" kern="0" dirty="0"/>
              <a:t>(S-Nonce/</a:t>
            </a:r>
            <a:r>
              <a:rPr lang="en-US" sz="900" kern="0" dirty="0" err="1"/>
              <a:t>EphPub</a:t>
            </a:r>
            <a:r>
              <a:rPr lang="en-US" sz="900" kern="0" dirty="0"/>
              <a:t>) || </a:t>
            </a:r>
            <a:r>
              <a:rPr lang="en-US" sz="900" kern="0" dirty="0" err="1"/>
              <a:t>FTReassocReq</a:t>
            </a:r>
            <a:r>
              <a:rPr lang="en-US" sz="900" kern="0" dirty="0"/>
              <a:t> ; (2) </a:t>
            </a:r>
            <a:r>
              <a:rPr lang="en-US" sz="900" kern="0" dirty="0" err="1"/>
              <a:t>FTAuthResp</a:t>
            </a:r>
            <a:r>
              <a:rPr lang="en-US" sz="900" kern="0" dirty="0"/>
              <a:t>(A-Nonce/</a:t>
            </a:r>
            <a:r>
              <a:rPr lang="en-US" sz="900" kern="0" dirty="0" err="1"/>
              <a:t>EphPub</a:t>
            </a:r>
            <a:r>
              <a:rPr lang="en-US" sz="900" kern="0" dirty="0"/>
              <a:t>, MIC) || </a:t>
            </a:r>
            <a:r>
              <a:rPr lang="en-US" sz="900" kern="0" dirty="0" err="1"/>
              <a:t>FTReassocResp</a:t>
            </a:r>
            <a:r>
              <a:rPr lang="en-US" sz="900" kern="0" dirty="0"/>
              <a:t>; (3) </a:t>
            </a:r>
            <a:r>
              <a:rPr lang="en-US" sz="900" kern="0" dirty="0" err="1"/>
              <a:t>FTConf</a:t>
            </a:r>
            <a:r>
              <a:rPr lang="en-US" sz="900" kern="0" dirty="0"/>
              <a:t>(MIC)</a:t>
            </a:r>
          </a:p>
          <a:p>
            <a:pPr lvl="1"/>
            <a:r>
              <a:rPr lang="en-US" sz="1400" kern="0" dirty="0"/>
              <a:t>note, even in a “shared PTK” design, multiple messages are required during roam procedure to trigger context exchange, exchange link/MLD-specific capabilities, DS mapping update, deliver group keys, </a:t>
            </a:r>
            <a:r>
              <a:rPr lang="en-US" sz="1400" kern="0" dirty="0" err="1"/>
              <a:t>etc</a:t>
            </a:r>
            <a:endParaRPr lang="en-US" sz="1400" kern="0" dirty="0"/>
          </a:p>
          <a:p>
            <a:pPr marL="0" indent="0">
              <a:buNone/>
            </a:pPr>
            <a:endParaRPr lang="en-US" sz="200" b="0" kern="0" dirty="0"/>
          </a:p>
          <a:p>
            <a:r>
              <a:rPr lang="en-US" sz="1600" b="0" kern="0" dirty="0"/>
              <a:t>(4) To ensure implementations maintain an active </a:t>
            </a:r>
            <a:r>
              <a:rPr lang="en-US" sz="1600" b="0" kern="0" dirty="0" err="1"/>
              <a:t>dath</a:t>
            </a:r>
            <a:r>
              <a:rPr lang="en-US" sz="1600" b="0" kern="0" dirty="0"/>
              <a:t> path throughout the roam procedure</a:t>
            </a:r>
          </a:p>
          <a:p>
            <a:pPr lvl="1"/>
            <a:r>
              <a:rPr lang="en-US" sz="1400" b="0" kern="0" dirty="0"/>
              <a:t>UHR</a:t>
            </a:r>
            <a:r>
              <a:rPr lang="en-US" sz="1400" kern="0" dirty="0"/>
              <a:t> non-AP MLD is required to maintain the existing PTKSA with Serving AP MLD until (at least) the time that reassociation with target AP MLD completes</a:t>
            </a:r>
          </a:p>
          <a:p>
            <a:pPr lvl="2"/>
            <a:r>
              <a:rPr lang="en-US" kern="0" dirty="0"/>
              <a:t>Non-AP MLD should also maintain active data flow (Tx FIFO, packet filters, 1X port) with Serving AP MLD during this time</a:t>
            </a:r>
          </a:p>
          <a:p>
            <a:pPr lvl="2"/>
            <a:r>
              <a:rPr lang="en-US" kern="0" dirty="0"/>
              <a:t>If “buffered data delivery” is used, PTKSA with Serving AP MLD would be maintained until this is complete</a:t>
            </a:r>
          </a:p>
          <a:p>
            <a:pPr lvl="1"/>
            <a:r>
              <a:rPr lang="en-US" sz="1400" kern="0" dirty="0"/>
              <a:t>Implementations should install PTK in driver ready for use as soon as it is derived (after FT Auth)</a:t>
            </a:r>
          </a:p>
          <a:p>
            <a:pPr lvl="1"/>
            <a:r>
              <a:rPr lang="en-US" sz="1400" kern="0" dirty="0"/>
              <a:t>After roam, data path should be unblocked even if other exchanges (e.g. sounding) are still pending completion</a:t>
            </a:r>
          </a:p>
          <a:p>
            <a:pPr lvl="2"/>
            <a:endParaRPr lang="en-US" kern="0" dirty="0">
              <a:highlight>
                <a:srgbClr val="FF00FF"/>
              </a:highlight>
            </a:endParaRPr>
          </a:p>
          <a:p>
            <a:pPr lvl="2"/>
            <a:endParaRPr lang="en-US" b="0" kern="0" dirty="0">
              <a:highlight>
                <a:srgbClr val="FFFF00"/>
              </a:highlight>
            </a:endParaRPr>
          </a:p>
          <a:p>
            <a:endParaRPr lang="en-US" sz="2100" kern="0" dirty="0"/>
          </a:p>
          <a:p>
            <a:endParaRPr lang="en-US" sz="1600" kern="0" dirty="0"/>
          </a:p>
          <a:p>
            <a:pPr marL="0" indent="0">
              <a:buNone/>
            </a:pPr>
            <a:endParaRPr lang="en-US" sz="1050" kern="0" dirty="0"/>
          </a:p>
          <a:p>
            <a:endParaRPr lang="en-US" sz="1600" kern="0" dirty="0"/>
          </a:p>
          <a:p>
            <a:pPr lvl="1"/>
            <a:endParaRPr lang="en-US" sz="1050" kern="0" dirty="0"/>
          </a:p>
          <a:p>
            <a:endParaRPr lang="en-US" sz="1600" b="0" kern="0" dirty="0"/>
          </a:p>
          <a:p>
            <a:pPr lvl="1"/>
            <a:endParaRPr lang="en-US" sz="1050" kern="0" dirty="0"/>
          </a:p>
          <a:p>
            <a:pPr lvl="1"/>
            <a:endParaRPr lang="en-US" sz="1050" b="0" kern="0" dirty="0"/>
          </a:p>
          <a:p>
            <a:endParaRPr lang="en-US" sz="2000" b="0" kern="0" dirty="0"/>
          </a:p>
        </p:txBody>
      </p:sp>
    </p:spTree>
    <p:extLst>
      <p:ext uri="{BB962C8B-B14F-4D97-AF65-F5344CB8AC3E}">
        <p14:creationId xmlns:p14="http://schemas.microsoft.com/office/powerpoint/2010/main" val="1102426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35</a:t>
            </a:fld>
            <a:endParaRPr lang="en-US"/>
          </a:p>
        </p:txBody>
      </p:sp>
      <p:sp>
        <p:nvSpPr>
          <p:cNvPr id="9" name="Content Placeholder 2">
            <a:extLst>
              <a:ext uri="{FF2B5EF4-FFF2-40B4-BE49-F238E27FC236}">
                <a16:creationId xmlns:a16="http://schemas.microsoft.com/office/drawing/2014/main" id="{8F6E87B3-5DAF-7B45-882E-42CBF329C96D}"/>
              </a:ext>
            </a:extLst>
          </p:cNvPr>
          <p:cNvSpPr>
            <a:spLocks noGrp="1"/>
          </p:cNvSpPr>
          <p:nvPr>
            <p:ph idx="1"/>
          </p:nvPr>
        </p:nvSpPr>
        <p:spPr>
          <a:xfrm>
            <a:off x="38100" y="1227569"/>
            <a:ext cx="8915400" cy="2819400"/>
          </a:xfrm>
        </p:spPr>
        <p:txBody>
          <a:bodyPr/>
          <a:lstStyle/>
          <a:p>
            <a:pPr marL="0" indent="0">
              <a:buNone/>
            </a:pPr>
            <a:endParaRPr lang="en-US" sz="1400" b="0" dirty="0"/>
          </a:p>
          <a:p>
            <a:r>
              <a:rPr lang="en-US" sz="1600" b="0" dirty="0"/>
              <a:t>Network deployments with mixed-technology APs (UHR and non-UHR) are likely to exist</a:t>
            </a:r>
          </a:p>
          <a:p>
            <a:pPr lvl="1"/>
            <a:r>
              <a:rPr lang="en-US" sz="1400" dirty="0"/>
              <a:t>Since FT is already widely deployed, it is expected it will continue to be used – both for legacy (non-UHR) STAs / non-AP MLDs, and also for UHR non-AP MLDs when connecting to non-UHR APs in the network</a:t>
            </a:r>
          </a:p>
          <a:p>
            <a:pPr lvl="1"/>
            <a:r>
              <a:rPr lang="en-US" sz="1400" dirty="0"/>
              <a:t>In an FT-based seamless roaming design, UHR enhancements (e.g. tunneled OTDS, context exchange triggers) can be used seamlessly together with legacy FT operations in the same MD</a:t>
            </a:r>
          </a:p>
          <a:p>
            <a:pPr lvl="2"/>
            <a:r>
              <a:rPr lang="en-US" sz="1200" dirty="0"/>
              <a:t>i.e. the new features are used between UHR devices, while baseline FT is used with a non-UHR device – both cases can use the same FT key hierarchy and have commonality in signaling and behavior</a:t>
            </a:r>
          </a:p>
          <a:p>
            <a:r>
              <a:rPr lang="en-US" sz="1600" b="0" dirty="0"/>
              <a:t>Compare this to a “shared PTK” design that uses a separate (non-FT) key hierarchy and AKM – separate full authentication procedures for UHR and FT would be required</a:t>
            </a:r>
          </a:p>
          <a:p>
            <a:pPr lvl="2"/>
            <a:r>
              <a:rPr lang="en-US" sz="1200" dirty="0"/>
              <a:t>Implies roam performance degradation when the second key hierarchy is established, e.g. see figure below</a:t>
            </a:r>
          </a:p>
          <a:p>
            <a:pPr lvl="2"/>
            <a:r>
              <a:rPr lang="en-US" sz="1200" dirty="0"/>
              <a:t>Also requires STA to maintain both key hierarchies</a:t>
            </a:r>
            <a:endParaRPr lang="en-US" sz="1800" b="0" dirty="0"/>
          </a:p>
          <a:p>
            <a:endParaRPr lang="en-US" sz="1800" b="0" dirty="0"/>
          </a:p>
          <a:p>
            <a:pPr lvl="3"/>
            <a:endParaRPr lang="en-US" sz="1000" dirty="0"/>
          </a:p>
        </p:txBody>
      </p:sp>
      <p:sp>
        <p:nvSpPr>
          <p:cNvPr id="10" name="Title 1">
            <a:extLst>
              <a:ext uri="{FF2B5EF4-FFF2-40B4-BE49-F238E27FC236}">
                <a16:creationId xmlns:a16="http://schemas.microsoft.com/office/drawing/2014/main" id="{19AC9B86-D220-AC41-4038-64FB4F1BBEB8}"/>
              </a:ext>
            </a:extLst>
          </p:cNvPr>
          <p:cNvSpPr>
            <a:spLocks noGrp="1"/>
          </p:cNvSpPr>
          <p:nvPr>
            <p:ph type="title"/>
          </p:nvPr>
        </p:nvSpPr>
        <p:spPr>
          <a:xfrm>
            <a:off x="-76200" y="457200"/>
            <a:ext cx="9372600" cy="1066800"/>
          </a:xfrm>
        </p:spPr>
        <p:txBody>
          <a:bodyPr/>
          <a:lstStyle/>
          <a:p>
            <a:r>
              <a:rPr lang="en-US" dirty="0"/>
              <a:t>Proposed extensions to FT protocol</a:t>
            </a:r>
            <a:br>
              <a:rPr lang="en-US" dirty="0"/>
            </a:br>
            <a:r>
              <a:rPr lang="en-US" sz="2400" dirty="0"/>
              <a:t>Seamless integration with existing FT networks</a:t>
            </a:r>
            <a:endParaRPr lang="en-US" u="sng" dirty="0"/>
          </a:p>
        </p:txBody>
      </p:sp>
      <p:sp>
        <p:nvSpPr>
          <p:cNvPr id="3" name="Rectangle 2">
            <a:extLst>
              <a:ext uri="{FF2B5EF4-FFF2-40B4-BE49-F238E27FC236}">
                <a16:creationId xmlns:a16="http://schemas.microsoft.com/office/drawing/2014/main" id="{CE591BAC-287E-B72B-20FE-52290F92CB6A}"/>
              </a:ext>
            </a:extLst>
          </p:cNvPr>
          <p:cNvSpPr/>
          <p:nvPr/>
        </p:nvSpPr>
        <p:spPr bwMode="auto">
          <a:xfrm>
            <a:off x="4697520" y="4444750"/>
            <a:ext cx="1397632" cy="286536"/>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rPr>
              <a:t>UHR AP MLD1</a:t>
            </a:r>
          </a:p>
        </p:txBody>
      </p:sp>
      <p:sp>
        <p:nvSpPr>
          <p:cNvPr id="7" name="Rectangle 6">
            <a:extLst>
              <a:ext uri="{FF2B5EF4-FFF2-40B4-BE49-F238E27FC236}">
                <a16:creationId xmlns:a16="http://schemas.microsoft.com/office/drawing/2014/main" id="{2B1EA791-1C3C-88A3-7FDB-960CE225C9C3}"/>
              </a:ext>
            </a:extLst>
          </p:cNvPr>
          <p:cNvSpPr/>
          <p:nvPr/>
        </p:nvSpPr>
        <p:spPr bwMode="auto">
          <a:xfrm>
            <a:off x="6957500" y="4444750"/>
            <a:ext cx="1397632" cy="286536"/>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rPr>
              <a:t>UHR AP MLD2</a:t>
            </a:r>
          </a:p>
        </p:txBody>
      </p:sp>
      <p:sp>
        <p:nvSpPr>
          <p:cNvPr id="8" name="Rectangle 7">
            <a:extLst>
              <a:ext uri="{FF2B5EF4-FFF2-40B4-BE49-F238E27FC236}">
                <a16:creationId xmlns:a16="http://schemas.microsoft.com/office/drawing/2014/main" id="{2FDC8290-AF12-E6E6-14DC-8AABE30B34F1}"/>
              </a:ext>
            </a:extLst>
          </p:cNvPr>
          <p:cNvSpPr/>
          <p:nvPr/>
        </p:nvSpPr>
        <p:spPr bwMode="auto">
          <a:xfrm>
            <a:off x="4697520" y="5734473"/>
            <a:ext cx="1397632" cy="299795"/>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Times New Roman" pitchFamily="18" charset="0"/>
              </a:rPr>
              <a:t>non-UHR AP MLD3</a:t>
            </a:r>
          </a:p>
        </p:txBody>
      </p:sp>
      <p:sp>
        <p:nvSpPr>
          <p:cNvPr id="11" name="Rectangle 10">
            <a:extLst>
              <a:ext uri="{FF2B5EF4-FFF2-40B4-BE49-F238E27FC236}">
                <a16:creationId xmlns:a16="http://schemas.microsoft.com/office/drawing/2014/main" id="{C6ACDF34-A063-E7B6-8657-C83ED3870A59}"/>
              </a:ext>
            </a:extLst>
          </p:cNvPr>
          <p:cNvSpPr/>
          <p:nvPr/>
        </p:nvSpPr>
        <p:spPr bwMode="auto">
          <a:xfrm>
            <a:off x="6984368" y="5734473"/>
            <a:ext cx="1397632" cy="299795"/>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rPr>
              <a:t>non-UHR AP4</a:t>
            </a:r>
          </a:p>
        </p:txBody>
      </p:sp>
      <p:sp>
        <p:nvSpPr>
          <p:cNvPr id="12" name="Rectangle 11">
            <a:extLst>
              <a:ext uri="{FF2B5EF4-FFF2-40B4-BE49-F238E27FC236}">
                <a16:creationId xmlns:a16="http://schemas.microsoft.com/office/drawing/2014/main" id="{D74F4EB5-560E-543C-88A0-353E1EFA2085}"/>
              </a:ext>
            </a:extLst>
          </p:cNvPr>
          <p:cNvSpPr/>
          <p:nvPr/>
        </p:nvSpPr>
        <p:spPr bwMode="auto">
          <a:xfrm>
            <a:off x="5834260" y="5095803"/>
            <a:ext cx="1397632" cy="276998"/>
          </a:xfrm>
          <a:prstGeom prst="rect">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effectLst/>
                <a:latin typeface="Times New Roman" pitchFamily="18" charset="0"/>
              </a:rPr>
              <a:t>non-AP</a:t>
            </a:r>
            <a:r>
              <a:rPr kumimoji="0" lang="en-US" sz="1400" b="0" i="0" u="none" strike="noStrike" cap="none" normalizeH="0" baseline="0" dirty="0">
                <a:ln>
                  <a:noFill/>
                </a:ln>
                <a:solidFill>
                  <a:schemeClr val="tx1"/>
                </a:solidFill>
                <a:effectLst/>
                <a:latin typeface="Times New Roman" pitchFamily="18" charset="0"/>
              </a:rPr>
              <a:t> MLD</a:t>
            </a:r>
          </a:p>
        </p:txBody>
      </p:sp>
      <p:sp>
        <p:nvSpPr>
          <p:cNvPr id="13" name="Arc 12">
            <a:extLst>
              <a:ext uri="{FF2B5EF4-FFF2-40B4-BE49-F238E27FC236}">
                <a16:creationId xmlns:a16="http://schemas.microsoft.com/office/drawing/2014/main" id="{832A8C8B-01D0-1B39-5E20-6F45ECBC9CAB}"/>
              </a:ext>
            </a:extLst>
          </p:cNvPr>
          <p:cNvSpPr/>
          <p:nvPr/>
        </p:nvSpPr>
        <p:spPr bwMode="auto">
          <a:xfrm>
            <a:off x="5318842" y="4164200"/>
            <a:ext cx="2400657" cy="761998"/>
          </a:xfrm>
          <a:prstGeom prst="arc">
            <a:avLst>
              <a:gd name="adj1" fmla="val 11307302"/>
              <a:gd name="adj2" fmla="val 21120963"/>
            </a:avLst>
          </a:prstGeom>
          <a:noFill/>
          <a:ln w="12700" cap="flat" cmpd="sng" algn="ctr">
            <a:solidFill>
              <a:schemeClr val="tx1"/>
            </a:solidFill>
            <a:prstDash val="solid"/>
            <a:round/>
            <a:headEnd type="triangl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14" name="TextBox 13">
            <a:extLst>
              <a:ext uri="{FF2B5EF4-FFF2-40B4-BE49-F238E27FC236}">
                <a16:creationId xmlns:a16="http://schemas.microsoft.com/office/drawing/2014/main" id="{BF01A23E-0ECF-6FF4-5B70-EAA43D421F88}"/>
              </a:ext>
            </a:extLst>
          </p:cNvPr>
          <p:cNvSpPr txBox="1"/>
          <p:nvPr/>
        </p:nvSpPr>
        <p:spPr>
          <a:xfrm>
            <a:off x="5930783" y="4129700"/>
            <a:ext cx="1702432" cy="276999"/>
          </a:xfrm>
          <a:prstGeom prst="rect">
            <a:avLst/>
          </a:prstGeom>
          <a:noFill/>
        </p:spPr>
        <p:txBody>
          <a:bodyPr wrap="square" rtlCol="0">
            <a:spAutoFit/>
          </a:bodyPr>
          <a:lstStyle/>
          <a:p>
            <a:r>
              <a:rPr lang="en-US" dirty="0"/>
              <a:t>context exchange</a:t>
            </a:r>
          </a:p>
        </p:txBody>
      </p:sp>
      <p:cxnSp>
        <p:nvCxnSpPr>
          <p:cNvPr id="15" name="Straight Connector 14">
            <a:extLst>
              <a:ext uri="{FF2B5EF4-FFF2-40B4-BE49-F238E27FC236}">
                <a16:creationId xmlns:a16="http://schemas.microsoft.com/office/drawing/2014/main" id="{0690AC73-E1FD-0039-1B2B-C0225C4AF660}"/>
              </a:ext>
            </a:extLst>
          </p:cNvPr>
          <p:cNvCxnSpPr>
            <a:cxnSpLocks/>
          </p:cNvCxnSpPr>
          <p:nvPr/>
        </p:nvCxnSpPr>
        <p:spPr bwMode="auto">
          <a:xfrm>
            <a:off x="5382970" y="6250844"/>
            <a:ext cx="2300214"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6" name="Straight Arrow Connector 15">
            <a:extLst>
              <a:ext uri="{FF2B5EF4-FFF2-40B4-BE49-F238E27FC236}">
                <a16:creationId xmlns:a16="http://schemas.microsoft.com/office/drawing/2014/main" id="{07DA6635-E59B-EBC5-FF63-8209D0B960EC}"/>
              </a:ext>
            </a:extLst>
          </p:cNvPr>
          <p:cNvCxnSpPr/>
          <p:nvPr/>
        </p:nvCxnSpPr>
        <p:spPr bwMode="auto">
          <a:xfrm>
            <a:off x="5318842" y="4088000"/>
            <a:ext cx="0" cy="38100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7" name="Straight Arrow Connector 16">
            <a:extLst>
              <a:ext uri="{FF2B5EF4-FFF2-40B4-BE49-F238E27FC236}">
                <a16:creationId xmlns:a16="http://schemas.microsoft.com/office/drawing/2014/main" id="{15F4D889-43B3-782D-5C9D-A79B0F8B4B3C}"/>
              </a:ext>
            </a:extLst>
          </p:cNvPr>
          <p:cNvCxnSpPr/>
          <p:nvPr/>
        </p:nvCxnSpPr>
        <p:spPr bwMode="auto">
          <a:xfrm>
            <a:off x="7719500" y="4088000"/>
            <a:ext cx="0" cy="38100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8" name="Straight Arrow Connector 17">
            <a:extLst>
              <a:ext uri="{FF2B5EF4-FFF2-40B4-BE49-F238E27FC236}">
                <a16:creationId xmlns:a16="http://schemas.microsoft.com/office/drawing/2014/main" id="{88AF1486-2CC4-C042-0551-24E4C5F6D07C}"/>
              </a:ext>
            </a:extLst>
          </p:cNvPr>
          <p:cNvCxnSpPr>
            <a:cxnSpLocks/>
            <a:endCxn id="8" idx="2"/>
          </p:cNvCxnSpPr>
          <p:nvPr/>
        </p:nvCxnSpPr>
        <p:spPr bwMode="auto">
          <a:xfrm flipV="1">
            <a:off x="5382970" y="6034268"/>
            <a:ext cx="0" cy="232107"/>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20" name="TextBox 19">
            <a:extLst>
              <a:ext uri="{FF2B5EF4-FFF2-40B4-BE49-F238E27FC236}">
                <a16:creationId xmlns:a16="http://schemas.microsoft.com/office/drawing/2014/main" id="{BE9BED61-D369-98BB-9452-95D7B95C5226}"/>
              </a:ext>
            </a:extLst>
          </p:cNvPr>
          <p:cNvSpPr txBox="1"/>
          <p:nvPr/>
        </p:nvSpPr>
        <p:spPr>
          <a:xfrm>
            <a:off x="5149531" y="6224630"/>
            <a:ext cx="2891727" cy="276999"/>
          </a:xfrm>
          <a:prstGeom prst="rect">
            <a:avLst/>
          </a:prstGeom>
          <a:noFill/>
        </p:spPr>
        <p:txBody>
          <a:bodyPr wrap="square" rtlCol="0">
            <a:spAutoFit/>
          </a:bodyPr>
          <a:lstStyle/>
          <a:p>
            <a:r>
              <a:rPr lang="en-US" dirty="0"/>
              <a:t>FT key (PMK-R1) distribution (FT domain)</a:t>
            </a:r>
          </a:p>
        </p:txBody>
      </p:sp>
      <p:cxnSp>
        <p:nvCxnSpPr>
          <p:cNvPr id="22" name="Straight Arrow Connector 21">
            <a:extLst>
              <a:ext uri="{FF2B5EF4-FFF2-40B4-BE49-F238E27FC236}">
                <a16:creationId xmlns:a16="http://schemas.microsoft.com/office/drawing/2014/main" id="{9D14DCA8-57AC-5AA8-216F-B17ADF321121}"/>
              </a:ext>
            </a:extLst>
          </p:cNvPr>
          <p:cNvCxnSpPr>
            <a:cxnSpLocks/>
          </p:cNvCxnSpPr>
          <p:nvPr/>
        </p:nvCxnSpPr>
        <p:spPr bwMode="auto">
          <a:xfrm flipH="1" flipV="1">
            <a:off x="5289591" y="4757483"/>
            <a:ext cx="1282384" cy="327918"/>
          </a:xfrm>
          <a:prstGeom prst="straightConnector1">
            <a:avLst/>
          </a:prstGeom>
          <a:solidFill>
            <a:schemeClr val="accent1"/>
          </a:solidFill>
          <a:ln w="12700" cap="flat" cmpd="sng" algn="ctr">
            <a:solidFill>
              <a:srgbClr val="C00000"/>
            </a:solidFill>
            <a:prstDash val="solid"/>
            <a:round/>
            <a:headEnd type="none" w="sm" len="sm"/>
            <a:tailEnd type="none"/>
          </a:ln>
          <a:effectLst/>
        </p:spPr>
      </p:cxnSp>
      <p:cxnSp>
        <p:nvCxnSpPr>
          <p:cNvPr id="23" name="Straight Arrow Connector 22">
            <a:extLst>
              <a:ext uri="{FF2B5EF4-FFF2-40B4-BE49-F238E27FC236}">
                <a16:creationId xmlns:a16="http://schemas.microsoft.com/office/drawing/2014/main" id="{ABB9AFF5-0642-78EE-FDAD-50A36F755BB9}"/>
              </a:ext>
            </a:extLst>
          </p:cNvPr>
          <p:cNvCxnSpPr>
            <a:cxnSpLocks/>
          </p:cNvCxnSpPr>
          <p:nvPr/>
        </p:nvCxnSpPr>
        <p:spPr bwMode="auto">
          <a:xfrm flipV="1">
            <a:off x="5396336" y="5391025"/>
            <a:ext cx="1079816" cy="327918"/>
          </a:xfrm>
          <a:prstGeom prst="straightConnector1">
            <a:avLst/>
          </a:prstGeom>
          <a:solidFill>
            <a:schemeClr val="accent1"/>
          </a:solidFill>
          <a:ln w="12700" cap="flat" cmpd="sng" algn="ctr">
            <a:solidFill>
              <a:schemeClr val="accent6">
                <a:lumMod val="40000"/>
                <a:lumOff val="60000"/>
              </a:schemeClr>
            </a:solidFill>
            <a:prstDash val="solid"/>
            <a:round/>
            <a:headEnd type="none" w="sm" len="sm"/>
            <a:tailEnd type="none"/>
          </a:ln>
          <a:effectLst/>
        </p:spPr>
      </p:cxnSp>
      <p:cxnSp>
        <p:nvCxnSpPr>
          <p:cNvPr id="26" name="Straight Connector 25">
            <a:extLst>
              <a:ext uri="{FF2B5EF4-FFF2-40B4-BE49-F238E27FC236}">
                <a16:creationId xmlns:a16="http://schemas.microsoft.com/office/drawing/2014/main" id="{288D5A5B-93EC-9307-DA6B-9BC2E2070DEA}"/>
              </a:ext>
            </a:extLst>
          </p:cNvPr>
          <p:cNvCxnSpPr>
            <a:cxnSpLocks/>
          </p:cNvCxnSpPr>
          <p:nvPr/>
        </p:nvCxnSpPr>
        <p:spPr bwMode="auto">
          <a:xfrm>
            <a:off x="5328427" y="4092615"/>
            <a:ext cx="2362200"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27" name="TextBox 26">
            <a:extLst>
              <a:ext uri="{FF2B5EF4-FFF2-40B4-BE49-F238E27FC236}">
                <a16:creationId xmlns:a16="http://schemas.microsoft.com/office/drawing/2014/main" id="{2EB06C04-24DE-8D8D-BDA7-687AA0AE24AE}"/>
              </a:ext>
            </a:extLst>
          </p:cNvPr>
          <p:cNvSpPr txBox="1"/>
          <p:nvPr/>
        </p:nvSpPr>
        <p:spPr>
          <a:xfrm>
            <a:off x="5235292" y="3886200"/>
            <a:ext cx="3007965" cy="276999"/>
          </a:xfrm>
          <a:prstGeom prst="rect">
            <a:avLst/>
          </a:prstGeom>
          <a:noFill/>
        </p:spPr>
        <p:txBody>
          <a:bodyPr wrap="square" rtlCol="0">
            <a:spAutoFit/>
          </a:bodyPr>
          <a:lstStyle/>
          <a:p>
            <a:r>
              <a:rPr lang="en-US" dirty="0"/>
              <a:t>UHR key distribution (UHR domain)</a:t>
            </a:r>
          </a:p>
        </p:txBody>
      </p:sp>
      <p:sp>
        <p:nvSpPr>
          <p:cNvPr id="28" name="TextBox 27">
            <a:extLst>
              <a:ext uri="{FF2B5EF4-FFF2-40B4-BE49-F238E27FC236}">
                <a16:creationId xmlns:a16="http://schemas.microsoft.com/office/drawing/2014/main" id="{4EC1C596-460F-C5B6-ADA3-6278C0B37EC5}"/>
              </a:ext>
            </a:extLst>
          </p:cNvPr>
          <p:cNvSpPr txBox="1"/>
          <p:nvPr/>
        </p:nvSpPr>
        <p:spPr>
          <a:xfrm>
            <a:off x="2097189" y="4129700"/>
            <a:ext cx="2733811" cy="1938992"/>
          </a:xfrm>
          <a:prstGeom prst="rect">
            <a:avLst/>
          </a:prstGeom>
          <a:noFill/>
        </p:spPr>
        <p:txBody>
          <a:bodyPr wrap="square" rtlCol="0">
            <a:spAutoFit/>
          </a:bodyPr>
          <a:lstStyle/>
          <a:p>
            <a:r>
              <a:rPr lang="en-US" dirty="0"/>
              <a:t>Initial connection at (1)</a:t>
            </a:r>
          </a:p>
          <a:p>
            <a:r>
              <a:rPr lang="en-US" dirty="0">
                <a:solidFill>
                  <a:srgbClr val="C00000"/>
                </a:solidFill>
              </a:rPr>
              <a:t>   - “Shared PTK” initial </a:t>
            </a:r>
            <a:r>
              <a:rPr lang="en-US" dirty="0" err="1">
                <a:solidFill>
                  <a:srgbClr val="C00000"/>
                </a:solidFill>
              </a:rPr>
              <a:t>assoc</a:t>
            </a:r>
            <a:endParaRPr lang="en-US" dirty="0">
              <a:solidFill>
                <a:srgbClr val="C00000"/>
              </a:solidFill>
            </a:endParaRPr>
          </a:p>
          <a:p>
            <a:r>
              <a:rPr lang="en-US" dirty="0"/>
              <a:t>Roam 1</a:t>
            </a:r>
            <a:r>
              <a:rPr lang="en-US" dirty="0">
                <a:sym typeface="Wingdings" pitchFamily="2" charset="2"/>
              </a:rPr>
              <a:t></a:t>
            </a:r>
            <a:r>
              <a:rPr lang="en-US" dirty="0"/>
              <a:t>2</a:t>
            </a:r>
          </a:p>
          <a:p>
            <a:r>
              <a:rPr lang="en-US" dirty="0">
                <a:solidFill>
                  <a:schemeClr val="accent6"/>
                </a:solidFill>
              </a:rPr>
              <a:t>   - FT Initial Mobility Domain </a:t>
            </a:r>
            <a:r>
              <a:rPr lang="en-US" dirty="0" err="1">
                <a:solidFill>
                  <a:schemeClr val="accent6"/>
                </a:solidFill>
              </a:rPr>
              <a:t>assoc</a:t>
            </a:r>
            <a:endParaRPr lang="en-US" dirty="0">
              <a:solidFill>
                <a:schemeClr val="accent6"/>
              </a:solidFill>
            </a:endParaRPr>
          </a:p>
          <a:p>
            <a:r>
              <a:rPr lang="en-US" dirty="0"/>
              <a:t>Roam 2</a:t>
            </a:r>
            <a:r>
              <a:rPr lang="en-US" dirty="0">
                <a:sym typeface="Wingdings" pitchFamily="2" charset="2"/>
              </a:rPr>
              <a:t>3</a:t>
            </a:r>
            <a:endParaRPr lang="en-US" dirty="0"/>
          </a:p>
          <a:p>
            <a:r>
              <a:rPr lang="en-US" dirty="0">
                <a:solidFill>
                  <a:schemeClr val="accent6"/>
                </a:solidFill>
              </a:rPr>
              <a:t>   - FT protocol roam</a:t>
            </a:r>
          </a:p>
          <a:p>
            <a:r>
              <a:rPr lang="en-US" dirty="0"/>
              <a:t>Roam 3</a:t>
            </a:r>
            <a:r>
              <a:rPr lang="en-US" dirty="0">
                <a:sym typeface="Wingdings" pitchFamily="2" charset="2"/>
              </a:rPr>
              <a:t>4</a:t>
            </a:r>
            <a:endParaRPr lang="en-US" dirty="0"/>
          </a:p>
          <a:p>
            <a:r>
              <a:rPr lang="en-US" dirty="0">
                <a:solidFill>
                  <a:srgbClr val="C00000"/>
                </a:solidFill>
              </a:rPr>
              <a:t>   - “Shared PTK” roam</a:t>
            </a:r>
          </a:p>
          <a:p>
            <a:r>
              <a:rPr lang="en-US" dirty="0"/>
              <a:t>Roam 4</a:t>
            </a:r>
            <a:r>
              <a:rPr lang="en-US" dirty="0">
                <a:sym typeface="Wingdings" pitchFamily="2" charset="2"/>
              </a:rPr>
              <a:t>1</a:t>
            </a:r>
          </a:p>
          <a:p>
            <a:r>
              <a:rPr lang="en-US" dirty="0">
                <a:solidFill>
                  <a:srgbClr val="C00000"/>
                </a:solidFill>
                <a:sym typeface="Wingdings" pitchFamily="2" charset="2"/>
              </a:rPr>
              <a:t>   - “Shared PTK” roam</a:t>
            </a:r>
            <a:endParaRPr lang="en-US" dirty="0">
              <a:solidFill>
                <a:srgbClr val="C00000"/>
              </a:solidFill>
            </a:endParaRPr>
          </a:p>
        </p:txBody>
      </p:sp>
      <p:cxnSp>
        <p:nvCxnSpPr>
          <p:cNvPr id="37" name="Straight Arrow Connector 36">
            <a:extLst>
              <a:ext uri="{FF2B5EF4-FFF2-40B4-BE49-F238E27FC236}">
                <a16:creationId xmlns:a16="http://schemas.microsoft.com/office/drawing/2014/main" id="{9D4E68E9-0EA1-3228-8C1D-E5FA41AF737F}"/>
              </a:ext>
            </a:extLst>
          </p:cNvPr>
          <p:cNvCxnSpPr>
            <a:cxnSpLocks/>
          </p:cNvCxnSpPr>
          <p:nvPr/>
        </p:nvCxnSpPr>
        <p:spPr bwMode="auto">
          <a:xfrm flipV="1">
            <a:off x="7689469" y="6032629"/>
            <a:ext cx="0" cy="232107"/>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40" name="Straight Arrow Connector 39">
            <a:extLst>
              <a:ext uri="{FF2B5EF4-FFF2-40B4-BE49-F238E27FC236}">
                <a16:creationId xmlns:a16="http://schemas.microsoft.com/office/drawing/2014/main" id="{33EE55E1-7F8C-B481-ED6C-94F7EFA4FEEC}"/>
              </a:ext>
            </a:extLst>
          </p:cNvPr>
          <p:cNvCxnSpPr>
            <a:cxnSpLocks/>
            <a:stCxn id="11" idx="0"/>
            <a:endCxn id="12" idx="2"/>
          </p:cNvCxnSpPr>
          <p:nvPr/>
        </p:nvCxnSpPr>
        <p:spPr bwMode="auto">
          <a:xfrm flipH="1" flipV="1">
            <a:off x="6533076" y="5372801"/>
            <a:ext cx="1150108" cy="361672"/>
          </a:xfrm>
          <a:prstGeom prst="straightConnector1">
            <a:avLst/>
          </a:prstGeom>
          <a:solidFill>
            <a:schemeClr val="accent1"/>
          </a:solidFill>
          <a:ln w="12700" cap="flat" cmpd="sng" algn="ctr">
            <a:solidFill>
              <a:schemeClr val="accent6">
                <a:lumMod val="40000"/>
                <a:lumOff val="60000"/>
              </a:schemeClr>
            </a:solidFill>
            <a:prstDash val="solid"/>
            <a:round/>
            <a:headEnd type="none" w="sm" len="sm"/>
            <a:tailEnd type="none"/>
          </a:ln>
          <a:effectLst/>
        </p:spPr>
      </p:cxnSp>
      <p:cxnSp>
        <p:nvCxnSpPr>
          <p:cNvPr id="43" name="Straight Arrow Connector 42">
            <a:extLst>
              <a:ext uri="{FF2B5EF4-FFF2-40B4-BE49-F238E27FC236}">
                <a16:creationId xmlns:a16="http://schemas.microsoft.com/office/drawing/2014/main" id="{5248125F-190B-7632-8DB5-2670C0BC1B45}"/>
              </a:ext>
            </a:extLst>
          </p:cNvPr>
          <p:cNvCxnSpPr>
            <a:cxnSpLocks/>
            <a:stCxn id="7" idx="2"/>
            <a:endCxn id="12" idx="0"/>
          </p:cNvCxnSpPr>
          <p:nvPr/>
        </p:nvCxnSpPr>
        <p:spPr bwMode="auto">
          <a:xfrm flipH="1">
            <a:off x="6533076" y="4731286"/>
            <a:ext cx="1123240" cy="364517"/>
          </a:xfrm>
          <a:prstGeom prst="straightConnector1">
            <a:avLst/>
          </a:prstGeom>
          <a:solidFill>
            <a:schemeClr val="accent1"/>
          </a:solidFill>
          <a:ln w="12700" cap="flat" cmpd="sng" algn="ctr">
            <a:solidFill>
              <a:srgbClr val="C00000"/>
            </a:solidFill>
            <a:prstDash val="solid"/>
            <a:round/>
            <a:headEnd type="none" w="sm" len="sm"/>
            <a:tailEnd type="none"/>
          </a:ln>
          <a:effectLst/>
        </p:spPr>
      </p:cxnSp>
      <p:sp>
        <p:nvSpPr>
          <p:cNvPr id="46" name="TextBox 45">
            <a:extLst>
              <a:ext uri="{FF2B5EF4-FFF2-40B4-BE49-F238E27FC236}">
                <a16:creationId xmlns:a16="http://schemas.microsoft.com/office/drawing/2014/main" id="{7FDF8488-F76B-936A-B008-D596384471E2}"/>
              </a:ext>
            </a:extLst>
          </p:cNvPr>
          <p:cNvSpPr txBox="1"/>
          <p:nvPr/>
        </p:nvSpPr>
        <p:spPr>
          <a:xfrm>
            <a:off x="5621852" y="4832068"/>
            <a:ext cx="374544" cy="276999"/>
          </a:xfrm>
          <a:prstGeom prst="rect">
            <a:avLst/>
          </a:prstGeom>
          <a:noFill/>
        </p:spPr>
        <p:txBody>
          <a:bodyPr wrap="square" rtlCol="0">
            <a:spAutoFit/>
          </a:bodyPr>
          <a:lstStyle/>
          <a:p>
            <a:r>
              <a:rPr lang="en-US" dirty="0"/>
              <a:t>1</a:t>
            </a:r>
          </a:p>
        </p:txBody>
      </p:sp>
      <p:sp>
        <p:nvSpPr>
          <p:cNvPr id="47" name="TextBox 46">
            <a:extLst>
              <a:ext uri="{FF2B5EF4-FFF2-40B4-BE49-F238E27FC236}">
                <a16:creationId xmlns:a16="http://schemas.microsoft.com/office/drawing/2014/main" id="{45753A20-C9AC-2CBD-9244-6E8711FA49A9}"/>
              </a:ext>
            </a:extLst>
          </p:cNvPr>
          <p:cNvSpPr txBox="1"/>
          <p:nvPr/>
        </p:nvSpPr>
        <p:spPr>
          <a:xfrm>
            <a:off x="5615962" y="5367864"/>
            <a:ext cx="374544" cy="276999"/>
          </a:xfrm>
          <a:prstGeom prst="rect">
            <a:avLst/>
          </a:prstGeom>
          <a:noFill/>
        </p:spPr>
        <p:txBody>
          <a:bodyPr wrap="square" rtlCol="0">
            <a:spAutoFit/>
          </a:bodyPr>
          <a:lstStyle/>
          <a:p>
            <a:r>
              <a:rPr lang="en-US" dirty="0"/>
              <a:t>2</a:t>
            </a:r>
          </a:p>
        </p:txBody>
      </p:sp>
      <p:sp>
        <p:nvSpPr>
          <p:cNvPr id="48" name="TextBox 47">
            <a:extLst>
              <a:ext uri="{FF2B5EF4-FFF2-40B4-BE49-F238E27FC236}">
                <a16:creationId xmlns:a16="http://schemas.microsoft.com/office/drawing/2014/main" id="{71875FF9-0C08-95CD-F970-1746612F6771}"/>
              </a:ext>
            </a:extLst>
          </p:cNvPr>
          <p:cNvSpPr txBox="1"/>
          <p:nvPr/>
        </p:nvSpPr>
        <p:spPr>
          <a:xfrm>
            <a:off x="7231892" y="5386432"/>
            <a:ext cx="374544" cy="276999"/>
          </a:xfrm>
          <a:prstGeom prst="rect">
            <a:avLst/>
          </a:prstGeom>
          <a:noFill/>
        </p:spPr>
        <p:txBody>
          <a:bodyPr wrap="square" rtlCol="0">
            <a:spAutoFit/>
          </a:bodyPr>
          <a:lstStyle/>
          <a:p>
            <a:r>
              <a:rPr lang="en-US" dirty="0"/>
              <a:t>3</a:t>
            </a:r>
          </a:p>
        </p:txBody>
      </p:sp>
      <p:sp>
        <p:nvSpPr>
          <p:cNvPr id="49" name="TextBox 48">
            <a:extLst>
              <a:ext uri="{FF2B5EF4-FFF2-40B4-BE49-F238E27FC236}">
                <a16:creationId xmlns:a16="http://schemas.microsoft.com/office/drawing/2014/main" id="{456D0BD0-E5A8-26F5-615D-D7D9CFDCD3CC}"/>
              </a:ext>
            </a:extLst>
          </p:cNvPr>
          <p:cNvSpPr txBox="1"/>
          <p:nvPr/>
        </p:nvSpPr>
        <p:spPr>
          <a:xfrm>
            <a:off x="7140235" y="4812531"/>
            <a:ext cx="374544" cy="276999"/>
          </a:xfrm>
          <a:prstGeom prst="rect">
            <a:avLst/>
          </a:prstGeom>
          <a:noFill/>
        </p:spPr>
        <p:txBody>
          <a:bodyPr wrap="square" rtlCol="0">
            <a:spAutoFit/>
          </a:bodyPr>
          <a:lstStyle/>
          <a:p>
            <a:r>
              <a:rPr lang="en-US" dirty="0"/>
              <a:t>4</a:t>
            </a:r>
          </a:p>
        </p:txBody>
      </p:sp>
      <p:sp>
        <p:nvSpPr>
          <p:cNvPr id="50" name="Down Arrow 49">
            <a:extLst>
              <a:ext uri="{FF2B5EF4-FFF2-40B4-BE49-F238E27FC236}">
                <a16:creationId xmlns:a16="http://schemas.microsoft.com/office/drawing/2014/main" id="{41E9F3EB-D3CA-C255-2E8F-AC125028F33F}"/>
              </a:ext>
            </a:extLst>
          </p:cNvPr>
          <p:cNvSpPr/>
          <p:nvPr/>
        </p:nvSpPr>
        <p:spPr bwMode="auto">
          <a:xfrm>
            <a:off x="5307120" y="5110395"/>
            <a:ext cx="178432" cy="228895"/>
          </a:xfrm>
          <a:prstGeom prst="down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51" name="Down Arrow 50">
            <a:extLst>
              <a:ext uri="{FF2B5EF4-FFF2-40B4-BE49-F238E27FC236}">
                <a16:creationId xmlns:a16="http://schemas.microsoft.com/office/drawing/2014/main" id="{AB7B1993-3E3E-841D-B289-FD34E08981A8}"/>
              </a:ext>
            </a:extLst>
          </p:cNvPr>
          <p:cNvSpPr/>
          <p:nvPr/>
        </p:nvSpPr>
        <p:spPr bwMode="auto">
          <a:xfrm rot="16200000">
            <a:off x="6476152" y="5786208"/>
            <a:ext cx="178432" cy="228895"/>
          </a:xfrm>
          <a:prstGeom prst="down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53" name="Down Arrow 52">
            <a:extLst>
              <a:ext uri="{FF2B5EF4-FFF2-40B4-BE49-F238E27FC236}">
                <a16:creationId xmlns:a16="http://schemas.microsoft.com/office/drawing/2014/main" id="{14EF20C0-1965-756F-0E3A-702E82A34B3F}"/>
              </a:ext>
            </a:extLst>
          </p:cNvPr>
          <p:cNvSpPr/>
          <p:nvPr/>
        </p:nvSpPr>
        <p:spPr bwMode="auto">
          <a:xfrm rot="10800000">
            <a:off x="7633215" y="5083205"/>
            <a:ext cx="178432" cy="228895"/>
          </a:xfrm>
          <a:prstGeom prst="down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54" name="Down Arrow 53">
            <a:extLst>
              <a:ext uri="{FF2B5EF4-FFF2-40B4-BE49-F238E27FC236}">
                <a16:creationId xmlns:a16="http://schemas.microsoft.com/office/drawing/2014/main" id="{87365A57-6D0E-0ACC-63FC-B5C8C58847B3}"/>
              </a:ext>
            </a:extLst>
          </p:cNvPr>
          <p:cNvSpPr/>
          <p:nvPr/>
        </p:nvSpPr>
        <p:spPr bwMode="auto">
          <a:xfrm rot="5400000">
            <a:off x="6408809" y="4488752"/>
            <a:ext cx="178432" cy="228895"/>
          </a:xfrm>
          <a:prstGeom prst="down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p:txBody>
      </p:sp>
      <p:sp>
        <p:nvSpPr>
          <p:cNvPr id="55" name="TextBox 54">
            <a:extLst>
              <a:ext uri="{FF2B5EF4-FFF2-40B4-BE49-F238E27FC236}">
                <a16:creationId xmlns:a16="http://schemas.microsoft.com/office/drawing/2014/main" id="{A4848B02-5FE0-1C86-E066-216E84ED159E}"/>
              </a:ext>
            </a:extLst>
          </p:cNvPr>
          <p:cNvSpPr txBox="1"/>
          <p:nvPr/>
        </p:nvSpPr>
        <p:spPr>
          <a:xfrm>
            <a:off x="4681780" y="4722843"/>
            <a:ext cx="978126" cy="430887"/>
          </a:xfrm>
          <a:prstGeom prst="rect">
            <a:avLst/>
          </a:prstGeom>
          <a:noFill/>
        </p:spPr>
        <p:txBody>
          <a:bodyPr wrap="square" rtlCol="0">
            <a:spAutoFit/>
          </a:bodyPr>
          <a:lstStyle/>
          <a:p>
            <a:r>
              <a:rPr lang="en-US" sz="1100" dirty="0"/>
              <a:t>Initial connection</a:t>
            </a:r>
          </a:p>
        </p:txBody>
      </p:sp>
      <p:sp>
        <p:nvSpPr>
          <p:cNvPr id="57" name="TextBox 56">
            <a:extLst>
              <a:ext uri="{FF2B5EF4-FFF2-40B4-BE49-F238E27FC236}">
                <a16:creationId xmlns:a16="http://schemas.microsoft.com/office/drawing/2014/main" id="{850A4C62-CAC2-92DD-22AD-F0905CF775FE}"/>
              </a:ext>
            </a:extLst>
          </p:cNvPr>
          <p:cNvSpPr txBox="1"/>
          <p:nvPr/>
        </p:nvSpPr>
        <p:spPr>
          <a:xfrm>
            <a:off x="710982" y="5943352"/>
            <a:ext cx="4685354" cy="461665"/>
          </a:xfrm>
          <a:prstGeom prst="rect">
            <a:avLst/>
          </a:prstGeom>
          <a:noFill/>
        </p:spPr>
        <p:txBody>
          <a:bodyPr wrap="square">
            <a:spAutoFit/>
          </a:bodyPr>
          <a:lstStyle/>
          <a:p>
            <a:endParaRPr lang="en-US" dirty="0"/>
          </a:p>
          <a:p>
            <a:r>
              <a:rPr lang="en-US" dirty="0"/>
              <a:t>Roam 1</a:t>
            </a:r>
            <a:r>
              <a:rPr lang="en-US" dirty="0">
                <a:sym typeface="Wingdings" pitchFamily="2" charset="2"/>
              </a:rPr>
              <a:t> 2 is a “slow” procedure including 4-way handshake</a:t>
            </a:r>
          </a:p>
        </p:txBody>
      </p:sp>
    </p:spTree>
    <p:extLst>
      <p:ext uri="{BB962C8B-B14F-4D97-AF65-F5344CB8AC3E}">
        <p14:creationId xmlns:p14="http://schemas.microsoft.com/office/powerpoint/2010/main" val="40205429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36</a:t>
            </a:fld>
            <a:endParaRPr lang="en-US"/>
          </a:p>
        </p:txBody>
      </p:sp>
      <p:sp>
        <p:nvSpPr>
          <p:cNvPr id="10" name="Title 1">
            <a:extLst>
              <a:ext uri="{FF2B5EF4-FFF2-40B4-BE49-F238E27FC236}">
                <a16:creationId xmlns:a16="http://schemas.microsoft.com/office/drawing/2014/main" id="{19AC9B86-D220-AC41-4038-64FB4F1BBEB8}"/>
              </a:ext>
            </a:extLst>
          </p:cNvPr>
          <p:cNvSpPr>
            <a:spLocks noGrp="1"/>
          </p:cNvSpPr>
          <p:nvPr>
            <p:ph type="title"/>
          </p:nvPr>
        </p:nvSpPr>
        <p:spPr>
          <a:xfrm>
            <a:off x="-76200" y="457200"/>
            <a:ext cx="9372600" cy="1066800"/>
          </a:xfrm>
        </p:spPr>
        <p:txBody>
          <a:bodyPr/>
          <a:lstStyle/>
          <a:p>
            <a:r>
              <a:rPr lang="en-US" dirty="0"/>
              <a:t>Proposed extensions to FT protocol</a:t>
            </a:r>
            <a:br>
              <a:rPr lang="en-US" dirty="0"/>
            </a:br>
            <a:r>
              <a:rPr lang="en-US" sz="2400" dirty="0"/>
              <a:t>.... but you said (FT) “reassociation”!</a:t>
            </a:r>
            <a:endParaRPr lang="en-US" u="sng" dirty="0"/>
          </a:p>
        </p:txBody>
      </p:sp>
      <p:sp>
        <p:nvSpPr>
          <p:cNvPr id="11" name="Content Placeholder 2">
            <a:extLst>
              <a:ext uri="{FF2B5EF4-FFF2-40B4-BE49-F238E27FC236}">
                <a16:creationId xmlns:a16="http://schemas.microsoft.com/office/drawing/2014/main" id="{18271A3E-2344-6403-3912-20E312D3087E}"/>
              </a:ext>
            </a:extLst>
          </p:cNvPr>
          <p:cNvSpPr>
            <a:spLocks noGrp="1"/>
          </p:cNvSpPr>
          <p:nvPr>
            <p:ph idx="1"/>
          </p:nvPr>
        </p:nvSpPr>
        <p:spPr>
          <a:xfrm>
            <a:off x="38100" y="1521069"/>
            <a:ext cx="9067800" cy="4724400"/>
          </a:xfrm>
        </p:spPr>
        <p:txBody>
          <a:bodyPr/>
          <a:lstStyle/>
          <a:p>
            <a:r>
              <a:rPr lang="en-US" sz="1600" b="0" dirty="0"/>
              <a:t>In other submissions, various rationales have been discussed for “avoiding reassociation” due to non-seamless reassociation behavior observed in baseline implementations</a:t>
            </a:r>
          </a:p>
          <a:p>
            <a:pPr lvl="1"/>
            <a:r>
              <a:rPr lang="en-US" sz="1400" dirty="0"/>
              <a:t>However, all those issues are addressed by the FT enhancements proposed in the previous slides</a:t>
            </a:r>
          </a:p>
          <a:p>
            <a:pPr lvl="1"/>
            <a:r>
              <a:rPr lang="en-US" sz="1400" b="0" dirty="0"/>
              <a:t>i.e. enhanced FT reassociation with context transfer has </a:t>
            </a:r>
            <a:r>
              <a:rPr lang="en-US" sz="1400" dirty="0"/>
              <a:t>the same </a:t>
            </a:r>
            <a:r>
              <a:rPr lang="en-US" sz="1400" b="0" dirty="0"/>
              <a:t>seamless performance as other proposals</a:t>
            </a:r>
          </a:p>
          <a:p>
            <a:r>
              <a:rPr lang="en-US" sz="1600" b="0" dirty="0"/>
              <a:t>Support for context transfer can be added to baseline reassociation procedures with simple changes</a:t>
            </a:r>
          </a:p>
          <a:p>
            <a:pPr lvl="1"/>
            <a:r>
              <a:rPr lang="en-US" sz="1400" dirty="0"/>
              <a:t>i.e. in 11.3.5.4, the list of “states, agreements, and allocations [that] shall be deleted or reset to initial values” would be modified such that parameters exchanged in the context exchange would instead be maintained</a:t>
            </a:r>
            <a:endParaRPr lang="en-US" sz="1050" b="0" dirty="0"/>
          </a:p>
          <a:p>
            <a:r>
              <a:rPr lang="en-US" sz="1600" b="0" dirty="0"/>
              <a:t>On the other hand, adding support for roaming between AP MLDs to other mechanisms such as ML Reconfiguration would involve duplication of standards and implementation effort</a:t>
            </a:r>
          </a:p>
          <a:p>
            <a:pPr lvl="1"/>
            <a:r>
              <a:rPr lang="en-US" sz="1400" dirty="0"/>
              <a:t>ML Reconfiguration is currently only defined for adding/removing links to the same AP MLD, not for adding/removing links with a different AP MLD with separate MAC SAP, MLD MAC state management, </a:t>
            </a:r>
            <a:r>
              <a:rPr lang="en-US" sz="1400" dirty="0" err="1"/>
              <a:t>etc</a:t>
            </a:r>
            <a:r>
              <a:rPr lang="en-US" sz="1400" dirty="0"/>
              <a:t>, hence various reassociation concepts would need to be ported to this mechanism, e.g.</a:t>
            </a:r>
          </a:p>
          <a:p>
            <a:pPr lvl="2"/>
            <a:r>
              <a:rPr lang="en-US" sz="1200" dirty="0"/>
              <a:t>rules for managing 802.1X controlled port (or, if port is centralized, its interface with each AP MLD’s MAC SAP)</a:t>
            </a:r>
          </a:p>
          <a:p>
            <a:pPr lvl="2"/>
            <a:r>
              <a:rPr lang="en-US" sz="1200" dirty="0"/>
              <a:t>association state management, and corresponding Tx/Rx rules at each AP MLD for each class of frames</a:t>
            </a:r>
          </a:p>
          <a:p>
            <a:pPr lvl="2"/>
            <a:r>
              <a:rPr lang="en-US" sz="1200" dirty="0"/>
              <a:t>roam failure handling, e.g. rules for roam rejection based on MLD-level capabilities and policies</a:t>
            </a:r>
          </a:p>
          <a:p>
            <a:pPr lvl="1"/>
            <a:r>
              <a:rPr lang="en-US" sz="1400" dirty="0"/>
              <a:t>Some proposals have asserted the need to define new concepts such as “SMD association” and “SMD MLDs”</a:t>
            </a:r>
          </a:p>
          <a:p>
            <a:pPr lvl="2"/>
            <a:r>
              <a:rPr lang="en-US" sz="1200" dirty="0"/>
              <a:t>such complexity would not be necessary if existing association concepts are used, with the addition of context transfer</a:t>
            </a:r>
          </a:p>
          <a:p>
            <a:pPr lvl="1"/>
            <a:r>
              <a:rPr lang="en-US" sz="1400" dirty="0"/>
              <a:t>In addition, fundamental MLO concepts that currently apply when a new link is added (e.g. STR/</a:t>
            </a:r>
            <a:r>
              <a:rPr lang="en-US" sz="1400" dirty="0" err="1"/>
              <a:t>eMLSR</a:t>
            </a:r>
            <a:r>
              <a:rPr lang="en-US" sz="1400" dirty="0"/>
              <a:t>, TID-to-link mapping) would not apply across the links of the Serving and Target AP MLDs</a:t>
            </a:r>
            <a:endParaRPr lang="en-US" sz="1000" dirty="0"/>
          </a:p>
          <a:p>
            <a:pPr lvl="1"/>
            <a:r>
              <a:rPr lang="en-US" sz="1400" dirty="0"/>
              <a:t>To avoid confusion, it is better to not override ML Reconfiguration, and instead enhance existing </a:t>
            </a:r>
            <a:r>
              <a:rPr lang="en-US" sz="1400" dirty="0" err="1"/>
              <a:t>reassoc</a:t>
            </a:r>
            <a:r>
              <a:rPr lang="en-US" sz="1400" dirty="0"/>
              <a:t> rules</a:t>
            </a:r>
          </a:p>
        </p:txBody>
      </p:sp>
    </p:spTree>
    <p:extLst>
      <p:ext uri="{BB962C8B-B14F-4D97-AF65-F5344CB8AC3E}">
        <p14:creationId xmlns:p14="http://schemas.microsoft.com/office/powerpoint/2010/main" val="35075043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066800"/>
          </a:xfrm>
        </p:spPr>
        <p:txBody>
          <a:bodyPr/>
          <a:lstStyle/>
          <a:p>
            <a:r>
              <a:rPr lang="en-US" dirty="0"/>
              <a:t>Summary of proposed features</a:t>
            </a:r>
            <a:endParaRPr lang="en-US" u="sng" dirty="0"/>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37</a:t>
            </a:fld>
            <a:endParaRPr lang="en-US"/>
          </a:p>
        </p:txBody>
      </p:sp>
      <p:sp>
        <p:nvSpPr>
          <p:cNvPr id="9" name="Content Placeholder 2">
            <a:extLst>
              <a:ext uri="{FF2B5EF4-FFF2-40B4-BE49-F238E27FC236}">
                <a16:creationId xmlns:a16="http://schemas.microsoft.com/office/drawing/2014/main" id="{8F6E87B3-5DAF-7B45-882E-42CBF329C96D}"/>
              </a:ext>
            </a:extLst>
          </p:cNvPr>
          <p:cNvSpPr>
            <a:spLocks noGrp="1"/>
          </p:cNvSpPr>
          <p:nvPr>
            <p:ph idx="1"/>
          </p:nvPr>
        </p:nvSpPr>
        <p:spPr>
          <a:xfrm>
            <a:off x="228600" y="1066800"/>
            <a:ext cx="8763000" cy="5105400"/>
          </a:xfrm>
        </p:spPr>
        <p:txBody>
          <a:bodyPr/>
          <a:lstStyle/>
          <a:p>
            <a:pPr marL="0" indent="0">
              <a:buNone/>
            </a:pPr>
            <a:endParaRPr lang="en-US" sz="1800" b="0" dirty="0"/>
          </a:p>
          <a:p>
            <a:r>
              <a:rPr lang="en-US" sz="1800" b="0" dirty="0"/>
              <a:t>Roam triggering</a:t>
            </a:r>
          </a:p>
          <a:p>
            <a:pPr lvl="1"/>
            <a:r>
              <a:rPr lang="en-US" sz="1400" b="0" dirty="0"/>
              <a:t>Mutual exchange of initial candidates for future roams using Neighbor Reports within Reassociation / Roam Request and Response</a:t>
            </a:r>
            <a:endParaRPr lang="en-US" sz="1000" b="0" dirty="0"/>
          </a:p>
          <a:p>
            <a:pPr lvl="1"/>
            <a:r>
              <a:rPr lang="en-US" sz="1400" b="0" dirty="0"/>
              <a:t>Define RCPI and measurement timestamp </a:t>
            </a:r>
            <a:r>
              <a:rPr lang="en-US" sz="1400" b="0" dirty="0" err="1"/>
              <a:t>subelements</a:t>
            </a:r>
            <a:r>
              <a:rPr lang="en-US" sz="1400" b="0" dirty="0"/>
              <a:t> in Neighbor Reports</a:t>
            </a:r>
          </a:p>
          <a:p>
            <a:pPr lvl="1"/>
            <a:r>
              <a:rPr lang="en-US" sz="1400" b="0" dirty="0"/>
              <a:t>Include link scoring metrics (e.g. BSS Load) in Neighbor Reports in BTM Request</a:t>
            </a:r>
          </a:p>
          <a:p>
            <a:pPr lvl="1"/>
            <a:r>
              <a:rPr lang="en-US" sz="1400" b="0" dirty="0"/>
              <a:t>Define “deterministic” roam behavior by non-AP MLD in response to a </a:t>
            </a:r>
            <a:r>
              <a:rPr lang="en-US" sz="1400" dirty="0"/>
              <a:t>BTM</a:t>
            </a:r>
            <a:r>
              <a:rPr lang="en-US" sz="1400" b="0" dirty="0"/>
              <a:t> Request that includes quantitative evidence that the specified Target AP MLD can meet current traffic/QoS requirements</a:t>
            </a:r>
          </a:p>
          <a:p>
            <a:pPr lvl="1"/>
            <a:r>
              <a:rPr lang="en-US" sz="1400" dirty="0"/>
              <a:t>Mutual exchange of network topology information, and the scope of roaming/steering algorithms, within Reassociation / Roam Request and Response</a:t>
            </a:r>
          </a:p>
          <a:p>
            <a:pPr lvl="1"/>
            <a:r>
              <a:rPr lang="en-US" sz="1400" dirty="0"/>
              <a:t>Tunneled probing of candidate AP MLD(s) via Serving AP MLD</a:t>
            </a:r>
          </a:p>
          <a:p>
            <a:r>
              <a:rPr lang="en-US" sz="1800" b="0" dirty="0"/>
              <a:t>Security</a:t>
            </a:r>
          </a:p>
          <a:p>
            <a:pPr lvl="1"/>
            <a:r>
              <a:rPr lang="en-US" sz="1400" dirty="0"/>
              <a:t>Maintain use of unique PTKs for each AP MLD; embed PTK derivation handshake within roam messages</a:t>
            </a:r>
          </a:p>
          <a:p>
            <a:pPr lvl="2"/>
            <a:r>
              <a:rPr lang="en-US" sz="1200" dirty="0"/>
              <a:t>Propose using FT key hierarchy and exchanges with extensions (e.g. to trigger context transfer, DS mapping update)</a:t>
            </a:r>
          </a:p>
          <a:p>
            <a:pPr lvl="1"/>
            <a:r>
              <a:rPr lang="en-US" sz="1400" dirty="0"/>
              <a:t>AES-SIV based encryption, using separate network-wide key derived on initial connection, for roam signaling sent directly to a Target AP MLD</a:t>
            </a:r>
          </a:p>
          <a:p>
            <a:r>
              <a:rPr lang="en-US" sz="1800" b="0" dirty="0"/>
              <a:t>Context transfer</a:t>
            </a:r>
          </a:p>
          <a:p>
            <a:pPr lvl="1"/>
            <a:r>
              <a:rPr lang="en-US" sz="1400" dirty="0"/>
              <a:t>“Simple” transfer of BA and MSCS/SCS context</a:t>
            </a:r>
          </a:p>
          <a:p>
            <a:pPr lvl="1"/>
            <a:r>
              <a:rPr lang="en-US" sz="1400" dirty="0"/>
              <a:t>Per-TID negotiation of in- vs out-of-order delivery to higher layers of data from each AP MLD</a:t>
            </a:r>
          </a:p>
          <a:p>
            <a:pPr lvl="1"/>
            <a:r>
              <a:rPr lang="en-US" sz="1400" dirty="0"/>
              <a:t>Support retrieving buffered DL packets at Serving AP either directly by non-AP MLD or by simple MSDU transfer to target over the DS</a:t>
            </a:r>
          </a:p>
        </p:txBody>
      </p:sp>
    </p:spTree>
    <p:extLst>
      <p:ext uri="{BB962C8B-B14F-4D97-AF65-F5344CB8AC3E}">
        <p14:creationId xmlns:p14="http://schemas.microsoft.com/office/powerpoint/2010/main" val="12032714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38</a:t>
            </a:fld>
            <a:endParaRPr lang="en-US"/>
          </a:p>
        </p:txBody>
      </p:sp>
      <p:sp>
        <p:nvSpPr>
          <p:cNvPr id="9" name="Content Placeholder 2">
            <a:extLst>
              <a:ext uri="{FF2B5EF4-FFF2-40B4-BE49-F238E27FC236}">
                <a16:creationId xmlns:a16="http://schemas.microsoft.com/office/drawing/2014/main" id="{8F6E87B3-5DAF-7B45-882E-42CBF329C96D}"/>
              </a:ext>
            </a:extLst>
          </p:cNvPr>
          <p:cNvSpPr>
            <a:spLocks noGrp="1"/>
          </p:cNvSpPr>
          <p:nvPr>
            <p:ph idx="1"/>
          </p:nvPr>
        </p:nvSpPr>
        <p:spPr>
          <a:xfrm>
            <a:off x="0" y="1397814"/>
            <a:ext cx="9144000" cy="5077599"/>
          </a:xfrm>
        </p:spPr>
        <p:txBody>
          <a:bodyPr/>
          <a:lstStyle/>
          <a:p>
            <a:r>
              <a:rPr lang="en-US" sz="1600" b="0" dirty="0"/>
              <a:t>A potential alternative approach to data plane “buffered data delivery” from Serving AP MLD is for the already-buffered DL data to be transferred from Serving AP MLD to Target AP MLD over the DS, and then transmitted by Target AP MLD after the roam</a:t>
            </a:r>
          </a:p>
          <a:p>
            <a:r>
              <a:rPr lang="en-US" sz="1600" b="0" dirty="0"/>
              <a:t>This is already (theoretically) a network implementation option today, i.e.</a:t>
            </a:r>
            <a:endParaRPr lang="en-US" sz="1200" b="0" dirty="0"/>
          </a:p>
          <a:p>
            <a:pPr lvl="1"/>
            <a:r>
              <a:rPr lang="en-US" sz="1400" dirty="0"/>
              <a:t>Serving AP MLD gathers MSDUs from its Tx buffers, send over some secure data tunnel on DS between AP MLDs (or via controller), and Target AP MLD transmits</a:t>
            </a:r>
          </a:p>
          <a:p>
            <a:r>
              <a:rPr lang="en-US" sz="1600" b="0" dirty="0"/>
              <a:t>Optimizations could be possible to ensure in-order DL delivery (e.g. additional BA context transfer)</a:t>
            </a:r>
          </a:p>
          <a:p>
            <a:r>
              <a:rPr lang="en-US" sz="1600" b="0" dirty="0"/>
              <a:t>Unlikely for mass-market adoption, but could be attractive in certain deployments e.g. enterprise</a:t>
            </a:r>
          </a:p>
          <a:p>
            <a:pPr lvl="1"/>
            <a:r>
              <a:rPr lang="en-US" sz="1400" dirty="0"/>
              <a:t>Higher AP MLD implementation complexity: Implementation involves multiple data queues at different levels of the stack (e.g. within OS kernel, driver, hardware, </a:t>
            </a:r>
            <a:r>
              <a:rPr lang="en-US" sz="1400" dirty="0" err="1"/>
              <a:t>etc</a:t>
            </a:r>
            <a:r>
              <a:rPr lang="en-US" sz="1400" dirty="0"/>
              <a:t>). Extracting buffered data from those queues in order to transfer it to another AP MLD is non-trivial</a:t>
            </a:r>
          </a:p>
          <a:p>
            <a:pPr lvl="1"/>
            <a:r>
              <a:rPr lang="en-US" sz="1400" dirty="0"/>
              <a:t>Implies secure data paths need to be established pairwise between every AP MLD in the network, or data is sent via a central controller with additional backhaul and processing overhead</a:t>
            </a:r>
          </a:p>
          <a:p>
            <a:pPr lvl="1"/>
            <a:r>
              <a:rPr lang="en-US" sz="1400" dirty="0"/>
              <a:t>Likely inappropriate for networks with non-ideal backhaul (</a:t>
            </a:r>
            <a:r>
              <a:rPr lang="en-US" sz="1400" dirty="0" err="1"/>
              <a:t>e.g</a:t>
            </a:r>
            <a:r>
              <a:rPr lang="en-US" sz="1400" dirty="0"/>
              <a:t> wireless backhaul with non-negligible latency)</a:t>
            </a:r>
          </a:p>
          <a:p>
            <a:r>
              <a:rPr lang="en-US" sz="1600" b="0" dirty="0"/>
              <a:t>Data transfer should be in the form of MSDUs - not (encrypted) MPDUs</a:t>
            </a:r>
          </a:p>
          <a:p>
            <a:pPr lvl="1"/>
            <a:r>
              <a:rPr lang="en-US" sz="1400" dirty="0"/>
              <a:t>Most buffered data is within larger OS kernel queues</a:t>
            </a:r>
          </a:p>
          <a:p>
            <a:pPr lvl="1"/>
            <a:r>
              <a:rPr lang="en-US" sz="1400" dirty="0"/>
              <a:t>Most AP MLD implementations perform MPDU encryption in hardware immediately prior to transmission</a:t>
            </a:r>
          </a:p>
          <a:p>
            <a:pPr lvl="2"/>
            <a:r>
              <a:rPr lang="en-US" sz="1200" dirty="0"/>
              <a:t>Note: While certain network architectures currently use centralized encryption engines, these are not in the majority and on-chip encryption is expected to become even more dominant as data rates continue to increase</a:t>
            </a:r>
          </a:p>
          <a:p>
            <a:r>
              <a:rPr lang="en-US" sz="1600" b="0" dirty="0"/>
              <a:t>Should remain an implementation option; only minimal formal support is needed in the standard</a:t>
            </a:r>
          </a:p>
          <a:p>
            <a:pPr lvl="1"/>
            <a:endParaRPr lang="en-US" sz="1400" dirty="0"/>
          </a:p>
          <a:p>
            <a:pPr lvl="1"/>
            <a:endParaRPr lang="en-US" sz="1200" dirty="0"/>
          </a:p>
        </p:txBody>
      </p:sp>
      <p:sp>
        <p:nvSpPr>
          <p:cNvPr id="10" name="Title 1">
            <a:extLst>
              <a:ext uri="{FF2B5EF4-FFF2-40B4-BE49-F238E27FC236}">
                <a16:creationId xmlns:a16="http://schemas.microsoft.com/office/drawing/2014/main" id="{19AC9B86-D220-AC41-4038-64FB4F1BBEB8}"/>
              </a:ext>
            </a:extLst>
          </p:cNvPr>
          <p:cNvSpPr>
            <a:spLocks noGrp="1"/>
          </p:cNvSpPr>
          <p:nvPr>
            <p:ph type="title"/>
          </p:nvPr>
        </p:nvSpPr>
        <p:spPr>
          <a:xfrm>
            <a:off x="-76200" y="457200"/>
            <a:ext cx="9372600" cy="1066800"/>
          </a:xfrm>
        </p:spPr>
        <p:txBody>
          <a:bodyPr/>
          <a:lstStyle/>
          <a:p>
            <a:r>
              <a:rPr lang="en-US" dirty="0"/>
              <a:t>Annex: Considerations on data transfer over the DS</a:t>
            </a:r>
            <a:endParaRPr lang="en-US" u="sng" dirty="0"/>
          </a:p>
        </p:txBody>
      </p:sp>
    </p:spTree>
    <p:extLst>
      <p:ext uri="{BB962C8B-B14F-4D97-AF65-F5344CB8AC3E}">
        <p14:creationId xmlns:p14="http://schemas.microsoft.com/office/powerpoint/2010/main" val="9329312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39</a:t>
            </a:fld>
            <a:endParaRPr lang="en-US"/>
          </a:p>
        </p:txBody>
      </p:sp>
      <p:sp>
        <p:nvSpPr>
          <p:cNvPr id="9" name="Content Placeholder 2">
            <a:extLst>
              <a:ext uri="{FF2B5EF4-FFF2-40B4-BE49-F238E27FC236}">
                <a16:creationId xmlns:a16="http://schemas.microsoft.com/office/drawing/2014/main" id="{8F6E87B3-5DAF-7B45-882E-42CBF329C96D}"/>
              </a:ext>
            </a:extLst>
          </p:cNvPr>
          <p:cNvSpPr>
            <a:spLocks noGrp="1"/>
          </p:cNvSpPr>
          <p:nvPr>
            <p:ph idx="1"/>
          </p:nvPr>
        </p:nvSpPr>
        <p:spPr>
          <a:xfrm>
            <a:off x="-166900" y="1564792"/>
            <a:ext cx="8915400" cy="5210175"/>
          </a:xfrm>
        </p:spPr>
        <p:txBody>
          <a:bodyPr/>
          <a:lstStyle/>
          <a:p>
            <a:pPr lvl="1"/>
            <a:r>
              <a:rPr lang="en-US" sz="1600" dirty="0"/>
              <a:t>The most ‘advanced’ form of Block ACK agreement context exchange involves also transferring the current scoreboard, and all </a:t>
            </a:r>
            <a:r>
              <a:rPr lang="en-US" sz="1600" dirty="0" err="1"/>
              <a:t>WinStart</a:t>
            </a:r>
            <a:r>
              <a:rPr lang="en-US" sz="1600" dirty="0"/>
              <a:t>/End values, maintained at AP MLD for each TID</a:t>
            </a:r>
          </a:p>
          <a:p>
            <a:pPr lvl="2"/>
            <a:r>
              <a:rPr lang="en-US" sz="1400" dirty="0"/>
              <a:t>The description below is with respect to the figures in earlier slides on Block ACK context transfer</a:t>
            </a:r>
          </a:p>
          <a:p>
            <a:pPr lvl="2"/>
            <a:r>
              <a:rPr lang="en-US" sz="1400" dirty="0"/>
              <a:t>This could help avoid the small possibility of UL duplicates</a:t>
            </a:r>
          </a:p>
          <a:p>
            <a:pPr lvl="2"/>
            <a:r>
              <a:rPr lang="en-US" sz="1400" dirty="0"/>
              <a:t>However, it would </a:t>
            </a:r>
            <a:r>
              <a:rPr lang="en-US" sz="1400" u="sng" dirty="0"/>
              <a:t>not</a:t>
            </a:r>
            <a:r>
              <a:rPr lang="en-US" sz="1400" dirty="0"/>
              <a:t> help with either of the following issues:</a:t>
            </a:r>
          </a:p>
          <a:p>
            <a:pPr lvl="3"/>
            <a:r>
              <a:rPr lang="en-US" sz="1200" dirty="0"/>
              <a:t>end-to-end out-of-order DL delivery if the switching of DS data interface from AP MLD1 to AP MLD2 is “glitchy”</a:t>
            </a:r>
          </a:p>
          <a:p>
            <a:pPr lvl="4"/>
            <a:r>
              <a:rPr lang="en-US" sz="1100" dirty="0"/>
              <a:t>i.e. if some packets the DS forwards to AP MLD2 are older than some packets the DS forwards to AP MLD1</a:t>
            </a:r>
          </a:p>
          <a:p>
            <a:pPr lvl="4"/>
            <a:r>
              <a:rPr lang="en-US" sz="1100" dirty="0"/>
              <a:t>since SN assignment would generally be performed at each AP MLD based on order of arrival of MSDUs at that AP MLD, the order of packets in terms of SN might not be the same as the original order of packets from the source</a:t>
            </a:r>
          </a:p>
          <a:p>
            <a:pPr lvl="3"/>
            <a:r>
              <a:rPr lang="en-US" sz="1200" dirty="0"/>
              <a:t>inefficiencies in ensuring UL in-order delivery to the DS (see previous slide)</a:t>
            </a:r>
          </a:p>
          <a:p>
            <a:pPr lvl="4"/>
            <a:r>
              <a:rPr lang="en-US" sz="1100" dirty="0"/>
              <a:t>e.g. even if non-AP MLD retransmits packet 2 to AP MLD2 using the original SN (102) and the full BA context is shared, it would require real-time coordination between the two AP MLDs to ensure AP MLD2 forwards packet 2 to the DS prior to AP MLD1 forwarding packets 3-4 to the DS</a:t>
            </a:r>
          </a:p>
          <a:p>
            <a:pPr lvl="5"/>
            <a:r>
              <a:rPr lang="en-US" sz="1100" dirty="0"/>
              <a:t>in cases where the scoreboard has multiple holes, the two APs would need to coordinate to round-robin forward MSDUs to the DS in SN order, which would be extremely inefficient</a:t>
            </a:r>
          </a:p>
          <a:p>
            <a:pPr lvl="4"/>
            <a:r>
              <a:rPr lang="en-US" sz="1100" dirty="0"/>
              <a:t>... and even if this could be done, it would not necessarily ensure end-to-end in-order UL delivery since the DS paths from AP MLD1 and AP MLD2 to the gateway may have different delays</a:t>
            </a:r>
          </a:p>
          <a:p>
            <a:pPr lvl="4"/>
            <a:r>
              <a:rPr lang="en-US" sz="1100" dirty="0"/>
              <a:t>Note: The in-order delivery requirement per TID applies at the 802.11 layer (not explicitly to the gateway)</a:t>
            </a:r>
          </a:p>
          <a:p>
            <a:pPr lvl="2"/>
            <a:r>
              <a:rPr lang="en-US" sz="1400" dirty="0"/>
              <a:t>In addition, full BA context exchange implies need to suspend the uplink data path while it is transferred</a:t>
            </a:r>
          </a:p>
          <a:p>
            <a:pPr lvl="3"/>
            <a:r>
              <a:rPr lang="en-US" sz="1200" dirty="0"/>
              <a:t>The goal should be to avoid significant data outage during roam, even if the probability of UL packet duplication of out-of-order delivery to the gateway is slightly increased</a:t>
            </a:r>
          </a:p>
          <a:p>
            <a:pPr lvl="3"/>
            <a:endParaRPr lang="en-US" sz="1200" dirty="0"/>
          </a:p>
          <a:p>
            <a:pPr lvl="3"/>
            <a:endParaRPr lang="en-US" sz="1200" dirty="0"/>
          </a:p>
        </p:txBody>
      </p:sp>
      <p:sp>
        <p:nvSpPr>
          <p:cNvPr id="10" name="Title 1">
            <a:extLst>
              <a:ext uri="{FF2B5EF4-FFF2-40B4-BE49-F238E27FC236}">
                <a16:creationId xmlns:a16="http://schemas.microsoft.com/office/drawing/2014/main" id="{19AC9B86-D220-AC41-4038-64FB4F1BBEB8}"/>
              </a:ext>
            </a:extLst>
          </p:cNvPr>
          <p:cNvSpPr>
            <a:spLocks noGrp="1"/>
          </p:cNvSpPr>
          <p:nvPr>
            <p:ph type="title"/>
          </p:nvPr>
        </p:nvSpPr>
        <p:spPr>
          <a:xfrm>
            <a:off x="-76200" y="533400"/>
            <a:ext cx="8523287" cy="1066800"/>
          </a:xfrm>
        </p:spPr>
        <p:txBody>
          <a:bodyPr/>
          <a:lstStyle/>
          <a:p>
            <a:r>
              <a:rPr lang="en-US" dirty="0"/>
              <a:t>Annex: Considerations on full BA agreement context transfer</a:t>
            </a:r>
            <a:endParaRPr lang="en-US" u="sng" dirty="0"/>
          </a:p>
        </p:txBody>
      </p:sp>
    </p:spTree>
    <p:extLst>
      <p:ext uri="{BB962C8B-B14F-4D97-AF65-F5344CB8AC3E}">
        <p14:creationId xmlns:p14="http://schemas.microsoft.com/office/powerpoint/2010/main" val="1657477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533400"/>
            <a:ext cx="8991595" cy="1066800"/>
          </a:xfrm>
        </p:spPr>
        <p:txBody>
          <a:bodyPr/>
          <a:lstStyle/>
          <a:p>
            <a:r>
              <a:rPr lang="en-US" dirty="0"/>
              <a:t>High-level requirements</a:t>
            </a:r>
            <a:br>
              <a:rPr lang="en-US" dirty="0"/>
            </a:br>
            <a:r>
              <a:rPr lang="en-US" sz="2400" dirty="0"/>
              <a:t>Problem statements and solution requirements</a:t>
            </a:r>
            <a:endParaRPr lang="en-US" sz="2400" u="sng" dirty="0"/>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4</a:t>
            </a:fld>
            <a:endParaRPr lang="en-US"/>
          </a:p>
        </p:txBody>
      </p:sp>
      <p:sp>
        <p:nvSpPr>
          <p:cNvPr id="90" name="Content Placeholder 2">
            <a:extLst>
              <a:ext uri="{FF2B5EF4-FFF2-40B4-BE49-F238E27FC236}">
                <a16:creationId xmlns:a16="http://schemas.microsoft.com/office/drawing/2014/main" id="{029DABAC-0416-5343-0F56-191CB84ABDA5}"/>
              </a:ext>
            </a:extLst>
          </p:cNvPr>
          <p:cNvSpPr>
            <a:spLocks noGrp="1"/>
          </p:cNvSpPr>
          <p:nvPr>
            <p:ph idx="1"/>
          </p:nvPr>
        </p:nvSpPr>
        <p:spPr>
          <a:xfrm>
            <a:off x="38099" y="1524000"/>
            <a:ext cx="8763002" cy="3248115"/>
          </a:xfrm>
        </p:spPr>
        <p:txBody>
          <a:bodyPr/>
          <a:lstStyle/>
          <a:p>
            <a:r>
              <a:rPr lang="en-US" sz="1800" b="0" dirty="0"/>
              <a:t>Problem (1): Roams may not be triggered when needed, especially in mobility, resulting in “emergency scans” when current link fails, causing outage/disruption to data flows </a:t>
            </a:r>
          </a:p>
          <a:p>
            <a:pPr lvl="1"/>
            <a:r>
              <a:rPr lang="en-US" sz="1400" dirty="0"/>
              <a:t>Client devices cannot continuously scan for off-channel transition candidates due to (a) power consumption limitations and (b) impact on existing link (depending on implementation) </a:t>
            </a:r>
          </a:p>
          <a:p>
            <a:pPr lvl="1"/>
            <a:r>
              <a:rPr lang="en-US" sz="1400" dirty="0"/>
              <a:t>Networks cannot continuously monitor for client devices from other off-channel APs</a:t>
            </a:r>
          </a:p>
          <a:p>
            <a:pPr lvl="2"/>
            <a:r>
              <a:rPr lang="en-US" sz="1200" dirty="0"/>
              <a:t>Client devices rarely transmit off-channel, especially if using passive scan</a:t>
            </a:r>
          </a:p>
          <a:p>
            <a:pPr lvl="1"/>
            <a:r>
              <a:rPr lang="en-US" sz="1400" dirty="0"/>
              <a:t>Hence, measurement data needed by roaming/steering algorithms may be unavailable or unreliable</a:t>
            </a:r>
          </a:p>
          <a:p>
            <a:pPr lvl="2"/>
            <a:r>
              <a:rPr lang="en-US" sz="1200" dirty="0"/>
              <a:t>Incomplete and/or stale bidirectional RSSI measurements</a:t>
            </a:r>
          </a:p>
          <a:p>
            <a:pPr lvl="2"/>
            <a:r>
              <a:rPr lang="en-US" sz="1200" dirty="0"/>
              <a:t>Incomplete, unreliable and/or unprotected link/AP scoring metrics (e.g. channel utilization, WAN capacity/latency)</a:t>
            </a:r>
          </a:p>
          <a:p>
            <a:pPr lvl="1"/>
            <a:r>
              <a:rPr lang="en-US" sz="1400" dirty="0"/>
              <a:t>In addition, roaming/steering algorithms tend to be conservative in triggering roams in order to:</a:t>
            </a:r>
          </a:p>
          <a:p>
            <a:pPr lvl="2"/>
            <a:r>
              <a:rPr lang="en-US" sz="1200" dirty="0"/>
              <a:t>avoid link disruption due to (frequent) roam events</a:t>
            </a:r>
          </a:p>
          <a:p>
            <a:pPr lvl="2"/>
            <a:r>
              <a:rPr lang="en-US" sz="1200" dirty="0"/>
              <a:t>avoid ping-pong / thrashing roams, particularly if both network-side and client-side roaming/steering algos are active</a:t>
            </a:r>
          </a:p>
          <a:p>
            <a:pPr lvl="2"/>
            <a:r>
              <a:rPr lang="en-US" sz="1200" dirty="0"/>
              <a:t>avoid higher-layer disruption (e.g. IP change), bill shock, </a:t>
            </a:r>
            <a:r>
              <a:rPr lang="en-US" sz="1200" dirty="0" err="1"/>
              <a:t>etc</a:t>
            </a:r>
            <a:r>
              <a:rPr lang="en-US" sz="1200" dirty="0"/>
              <a:t>, if algorithm triggers network switch (e.g. to cellular)</a:t>
            </a:r>
          </a:p>
          <a:p>
            <a:pPr marL="857250" lvl="2" indent="0">
              <a:buNone/>
            </a:pPr>
            <a:endParaRPr lang="en-US" sz="1200" dirty="0"/>
          </a:p>
        </p:txBody>
      </p:sp>
      <p:sp>
        <p:nvSpPr>
          <p:cNvPr id="7" name="TextBox 6">
            <a:extLst>
              <a:ext uri="{FF2B5EF4-FFF2-40B4-BE49-F238E27FC236}">
                <a16:creationId xmlns:a16="http://schemas.microsoft.com/office/drawing/2014/main" id="{C9F1D630-FC6A-BAA3-8BEA-FDBD229ECEFC}"/>
              </a:ext>
            </a:extLst>
          </p:cNvPr>
          <p:cNvSpPr txBox="1"/>
          <p:nvPr/>
        </p:nvSpPr>
        <p:spPr>
          <a:xfrm>
            <a:off x="2174250" y="4852994"/>
            <a:ext cx="2777911" cy="276999"/>
          </a:xfrm>
          <a:prstGeom prst="rect">
            <a:avLst/>
          </a:prstGeom>
          <a:noFill/>
        </p:spPr>
        <p:txBody>
          <a:bodyPr wrap="square" rtlCol="0">
            <a:spAutoFit/>
          </a:bodyPr>
          <a:lstStyle/>
          <a:p>
            <a:pPr algn="ctr"/>
            <a:r>
              <a:rPr lang="en-US" dirty="0"/>
              <a:t>Active measurement/metric collection (*)</a:t>
            </a:r>
          </a:p>
        </p:txBody>
      </p:sp>
      <p:sp>
        <p:nvSpPr>
          <p:cNvPr id="10" name="TextBox 9">
            <a:extLst>
              <a:ext uri="{FF2B5EF4-FFF2-40B4-BE49-F238E27FC236}">
                <a16:creationId xmlns:a16="http://schemas.microsoft.com/office/drawing/2014/main" id="{CFB14FAB-785C-D6B2-3ED0-F0656EFA0DEE}"/>
              </a:ext>
            </a:extLst>
          </p:cNvPr>
          <p:cNvSpPr txBox="1"/>
          <p:nvPr/>
        </p:nvSpPr>
        <p:spPr>
          <a:xfrm>
            <a:off x="1999800" y="5181291"/>
            <a:ext cx="3021619" cy="276999"/>
          </a:xfrm>
          <a:prstGeom prst="rect">
            <a:avLst/>
          </a:prstGeom>
          <a:noFill/>
        </p:spPr>
        <p:txBody>
          <a:bodyPr wrap="square" rtlCol="0">
            <a:spAutoFit/>
          </a:bodyPr>
          <a:lstStyle/>
          <a:p>
            <a:pPr algn="ctr"/>
            <a:r>
              <a:rPr lang="en-US" dirty="0"/>
              <a:t>Passive measurement/metric collection (**) </a:t>
            </a:r>
          </a:p>
        </p:txBody>
      </p:sp>
      <p:sp>
        <p:nvSpPr>
          <p:cNvPr id="11" name="Rectangle 10">
            <a:extLst>
              <a:ext uri="{FF2B5EF4-FFF2-40B4-BE49-F238E27FC236}">
                <a16:creationId xmlns:a16="http://schemas.microsoft.com/office/drawing/2014/main" id="{2686F3F7-49D7-892A-9D34-98E1B54CB00E}"/>
              </a:ext>
            </a:extLst>
          </p:cNvPr>
          <p:cNvSpPr/>
          <p:nvPr/>
        </p:nvSpPr>
        <p:spPr bwMode="auto">
          <a:xfrm>
            <a:off x="5430106" y="4816091"/>
            <a:ext cx="990600" cy="6858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Transition candidates assessment</a:t>
            </a:r>
          </a:p>
        </p:txBody>
      </p:sp>
      <p:cxnSp>
        <p:nvCxnSpPr>
          <p:cNvPr id="13" name="Straight Arrow Connector 12">
            <a:extLst>
              <a:ext uri="{FF2B5EF4-FFF2-40B4-BE49-F238E27FC236}">
                <a16:creationId xmlns:a16="http://schemas.microsoft.com/office/drawing/2014/main" id="{31623BF9-B52E-BF9C-5E1B-01D638AE7726}"/>
              </a:ext>
            </a:extLst>
          </p:cNvPr>
          <p:cNvCxnSpPr>
            <a:cxnSpLocks/>
            <a:stCxn id="11" idx="3"/>
          </p:cNvCxnSpPr>
          <p:nvPr/>
        </p:nvCxnSpPr>
        <p:spPr bwMode="auto">
          <a:xfrm flipV="1">
            <a:off x="6420706" y="5005891"/>
            <a:ext cx="533400" cy="15310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4" name="Straight Arrow Connector 13">
            <a:extLst>
              <a:ext uri="{FF2B5EF4-FFF2-40B4-BE49-F238E27FC236}">
                <a16:creationId xmlns:a16="http://schemas.microsoft.com/office/drawing/2014/main" id="{18567181-AE3A-572C-7923-D916F9F8E29C}"/>
              </a:ext>
            </a:extLst>
          </p:cNvPr>
          <p:cNvCxnSpPr>
            <a:cxnSpLocks/>
            <a:stCxn id="11" idx="3"/>
          </p:cNvCxnSpPr>
          <p:nvPr/>
        </p:nvCxnSpPr>
        <p:spPr bwMode="auto">
          <a:xfrm>
            <a:off x="6420706" y="5158991"/>
            <a:ext cx="533400" cy="16552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15" name="TextBox 14">
            <a:extLst>
              <a:ext uri="{FF2B5EF4-FFF2-40B4-BE49-F238E27FC236}">
                <a16:creationId xmlns:a16="http://schemas.microsoft.com/office/drawing/2014/main" id="{F6845AB2-2B5F-1DF4-EAEF-DC3944A5A611}"/>
              </a:ext>
            </a:extLst>
          </p:cNvPr>
          <p:cNvSpPr txBox="1"/>
          <p:nvPr/>
        </p:nvSpPr>
        <p:spPr>
          <a:xfrm>
            <a:off x="6852994" y="4861125"/>
            <a:ext cx="901213" cy="276999"/>
          </a:xfrm>
          <a:prstGeom prst="rect">
            <a:avLst/>
          </a:prstGeom>
          <a:noFill/>
        </p:spPr>
        <p:txBody>
          <a:bodyPr wrap="square" rtlCol="0">
            <a:spAutoFit/>
          </a:bodyPr>
          <a:lstStyle/>
          <a:p>
            <a:pPr algn="ctr"/>
            <a:r>
              <a:rPr lang="en-US" dirty="0" err="1"/>
              <a:t>No_action</a:t>
            </a:r>
            <a:endParaRPr lang="en-US" dirty="0"/>
          </a:p>
        </p:txBody>
      </p:sp>
      <p:sp>
        <p:nvSpPr>
          <p:cNvPr id="16" name="TextBox 15">
            <a:extLst>
              <a:ext uri="{FF2B5EF4-FFF2-40B4-BE49-F238E27FC236}">
                <a16:creationId xmlns:a16="http://schemas.microsoft.com/office/drawing/2014/main" id="{2CE4D702-2DB9-2EE6-C095-CC64CD34FC41}"/>
              </a:ext>
            </a:extLst>
          </p:cNvPr>
          <p:cNvSpPr txBox="1"/>
          <p:nvPr/>
        </p:nvSpPr>
        <p:spPr>
          <a:xfrm>
            <a:off x="6864008" y="5167726"/>
            <a:ext cx="2187179" cy="276999"/>
          </a:xfrm>
          <a:prstGeom prst="rect">
            <a:avLst/>
          </a:prstGeom>
          <a:noFill/>
        </p:spPr>
        <p:txBody>
          <a:bodyPr wrap="square" rtlCol="0">
            <a:spAutoFit/>
          </a:bodyPr>
          <a:lstStyle/>
          <a:p>
            <a:pPr algn="ctr"/>
            <a:r>
              <a:rPr lang="en-US" dirty="0" err="1"/>
              <a:t>Roam_trigger</a:t>
            </a:r>
            <a:r>
              <a:rPr lang="en-US" dirty="0"/>
              <a:t>[</a:t>
            </a:r>
            <a:r>
              <a:rPr lang="en-US" dirty="0" err="1"/>
              <a:t>AP_MLD_Addr</a:t>
            </a:r>
            <a:r>
              <a:rPr lang="en-US" dirty="0"/>
              <a:t>]</a:t>
            </a:r>
          </a:p>
        </p:txBody>
      </p:sp>
      <p:cxnSp>
        <p:nvCxnSpPr>
          <p:cNvPr id="17" name="Straight Arrow Connector 16">
            <a:extLst>
              <a:ext uri="{FF2B5EF4-FFF2-40B4-BE49-F238E27FC236}">
                <a16:creationId xmlns:a16="http://schemas.microsoft.com/office/drawing/2014/main" id="{952C81D3-D97F-00C6-8BCE-C9F9E0D70485}"/>
              </a:ext>
            </a:extLst>
          </p:cNvPr>
          <p:cNvCxnSpPr/>
          <p:nvPr/>
        </p:nvCxnSpPr>
        <p:spPr bwMode="auto">
          <a:xfrm>
            <a:off x="4896706" y="5005891"/>
            <a:ext cx="533400"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8" name="Straight Arrow Connector 17">
            <a:extLst>
              <a:ext uri="{FF2B5EF4-FFF2-40B4-BE49-F238E27FC236}">
                <a16:creationId xmlns:a16="http://schemas.microsoft.com/office/drawing/2014/main" id="{170A5040-AB3E-4287-D4F9-1FF8E0124B81}"/>
              </a:ext>
            </a:extLst>
          </p:cNvPr>
          <p:cNvCxnSpPr/>
          <p:nvPr/>
        </p:nvCxnSpPr>
        <p:spPr bwMode="auto">
          <a:xfrm>
            <a:off x="4896706" y="5324511"/>
            <a:ext cx="533400"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9" name="Straight Arrow Connector 18">
            <a:extLst>
              <a:ext uri="{FF2B5EF4-FFF2-40B4-BE49-F238E27FC236}">
                <a16:creationId xmlns:a16="http://schemas.microsoft.com/office/drawing/2014/main" id="{01680D88-49C9-B481-89BB-741ADC65A276}"/>
              </a:ext>
            </a:extLst>
          </p:cNvPr>
          <p:cNvCxnSpPr/>
          <p:nvPr/>
        </p:nvCxnSpPr>
        <p:spPr bwMode="auto">
          <a:xfrm>
            <a:off x="1696306" y="4999624"/>
            <a:ext cx="533400"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20" name="TextBox 19">
            <a:extLst>
              <a:ext uri="{FF2B5EF4-FFF2-40B4-BE49-F238E27FC236}">
                <a16:creationId xmlns:a16="http://schemas.microsoft.com/office/drawing/2014/main" id="{84357FEF-C4F4-86D3-CE22-5D11678749F3}"/>
              </a:ext>
            </a:extLst>
          </p:cNvPr>
          <p:cNvSpPr txBox="1"/>
          <p:nvPr/>
        </p:nvSpPr>
        <p:spPr>
          <a:xfrm>
            <a:off x="168087" y="4857043"/>
            <a:ext cx="1641113" cy="276999"/>
          </a:xfrm>
          <a:prstGeom prst="rect">
            <a:avLst/>
          </a:prstGeom>
          <a:noFill/>
        </p:spPr>
        <p:txBody>
          <a:bodyPr wrap="square" rtlCol="0">
            <a:spAutoFit/>
          </a:bodyPr>
          <a:lstStyle/>
          <a:p>
            <a:pPr algn="ctr"/>
            <a:r>
              <a:rPr lang="en-US" dirty="0" err="1"/>
              <a:t>Collection_trigger</a:t>
            </a:r>
            <a:endParaRPr lang="en-US" dirty="0"/>
          </a:p>
        </p:txBody>
      </p:sp>
      <p:sp>
        <p:nvSpPr>
          <p:cNvPr id="22" name="TextBox 21">
            <a:extLst>
              <a:ext uri="{FF2B5EF4-FFF2-40B4-BE49-F238E27FC236}">
                <a16:creationId xmlns:a16="http://schemas.microsoft.com/office/drawing/2014/main" id="{9694A83A-F1C7-BE7F-866A-F99FFAA4E065}"/>
              </a:ext>
            </a:extLst>
          </p:cNvPr>
          <p:cNvSpPr txBox="1"/>
          <p:nvPr/>
        </p:nvSpPr>
        <p:spPr>
          <a:xfrm>
            <a:off x="-77984" y="5393169"/>
            <a:ext cx="9129172" cy="1114151"/>
          </a:xfrm>
          <a:prstGeom prst="rect">
            <a:avLst/>
          </a:prstGeom>
          <a:noFill/>
        </p:spPr>
        <p:txBody>
          <a:bodyPr wrap="square">
            <a:spAutoFit/>
          </a:bodyPr>
          <a:lstStyle/>
          <a:p>
            <a:pPr marL="457200" lvl="1" indent="0">
              <a:buNone/>
            </a:pPr>
            <a:r>
              <a:rPr lang="en-US" sz="1600" b="1" u="sng" dirty="0"/>
              <a:t>Solution requirements: </a:t>
            </a:r>
          </a:p>
          <a:p>
            <a:pPr marL="1085850" lvl="2" indent="-228600">
              <a:spcBef>
                <a:spcPct val="20000"/>
              </a:spcBef>
              <a:buFont typeface="Arial" panose="020B0604020202020204" pitchFamily="34" charset="0"/>
              <a:buChar char="•"/>
            </a:pPr>
            <a:r>
              <a:rPr lang="en-US" sz="1400" dirty="0">
                <a:latin typeface="+mn-lt"/>
              </a:rPr>
              <a:t>More efficient, protected, exchange of measurements/metrics – minimize signaling and off-channel operations </a:t>
            </a:r>
          </a:p>
          <a:p>
            <a:pPr marL="1085850" lvl="2" indent="-228600">
              <a:spcBef>
                <a:spcPct val="20000"/>
              </a:spcBef>
              <a:buFont typeface="Arial" panose="020B0604020202020204" pitchFamily="34" charset="0"/>
              <a:buChar char="•"/>
            </a:pPr>
            <a:r>
              <a:rPr lang="en-US" sz="1400" dirty="0">
                <a:latin typeface="+mn-lt"/>
              </a:rPr>
              <a:t>Exchange information on scope and nature of client-side and network-side algos </a:t>
            </a:r>
          </a:p>
          <a:p>
            <a:pPr marL="1085850" lvl="2" indent="-228600">
              <a:spcBef>
                <a:spcPct val="20000"/>
              </a:spcBef>
              <a:buFont typeface="Arial" panose="020B0604020202020204" pitchFamily="34" charset="0"/>
              <a:buChar char="•"/>
            </a:pPr>
            <a:r>
              <a:rPr lang="en-US" sz="1400" dirty="0">
                <a:latin typeface="+mn-lt"/>
              </a:rPr>
              <a:t>Support exchange of metrics to intelligently determine </a:t>
            </a:r>
            <a:r>
              <a:rPr lang="en-US" sz="1400" dirty="0" err="1">
                <a:latin typeface="+mn-lt"/>
              </a:rPr>
              <a:t>collection_trigger</a:t>
            </a:r>
            <a:r>
              <a:rPr lang="en-US" sz="1400" dirty="0">
                <a:latin typeface="+mn-lt"/>
              </a:rPr>
              <a:t> events (e.g. network topology) </a:t>
            </a:r>
          </a:p>
        </p:txBody>
      </p:sp>
      <p:sp>
        <p:nvSpPr>
          <p:cNvPr id="23" name="TextBox 22">
            <a:extLst>
              <a:ext uri="{FF2B5EF4-FFF2-40B4-BE49-F238E27FC236}">
                <a16:creationId xmlns:a16="http://schemas.microsoft.com/office/drawing/2014/main" id="{FEE8719C-16E5-0026-5FE6-AAC917033E5E}"/>
              </a:ext>
            </a:extLst>
          </p:cNvPr>
          <p:cNvSpPr txBox="1"/>
          <p:nvPr/>
        </p:nvSpPr>
        <p:spPr>
          <a:xfrm>
            <a:off x="1371601" y="6519014"/>
            <a:ext cx="6781800" cy="415498"/>
          </a:xfrm>
          <a:prstGeom prst="rect">
            <a:avLst/>
          </a:prstGeom>
          <a:noFill/>
        </p:spPr>
        <p:txBody>
          <a:bodyPr wrap="square" rtlCol="0">
            <a:spAutoFit/>
          </a:bodyPr>
          <a:lstStyle/>
          <a:p>
            <a:r>
              <a:rPr lang="en-US" sz="1000" dirty="0"/>
              <a:t>(*) e.g. active scan, off-channel passive scan, send measurement request to peer</a:t>
            </a:r>
          </a:p>
          <a:p>
            <a:r>
              <a:rPr lang="en-US" sz="1000" dirty="0"/>
              <a:t>(**) e.g. current link metrics (PER, MCS, ...), on-channel passive scan, receive unsolicited measurement report from peer</a:t>
            </a:r>
          </a:p>
        </p:txBody>
      </p:sp>
    </p:spTree>
    <p:extLst>
      <p:ext uri="{BB962C8B-B14F-4D97-AF65-F5344CB8AC3E}">
        <p14:creationId xmlns:p14="http://schemas.microsoft.com/office/powerpoint/2010/main" val="8079387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40</a:t>
            </a:fld>
            <a:endParaRPr lang="en-US"/>
          </a:p>
        </p:txBody>
      </p:sp>
      <p:sp>
        <p:nvSpPr>
          <p:cNvPr id="9" name="Content Placeholder 2">
            <a:extLst>
              <a:ext uri="{FF2B5EF4-FFF2-40B4-BE49-F238E27FC236}">
                <a16:creationId xmlns:a16="http://schemas.microsoft.com/office/drawing/2014/main" id="{8F6E87B3-5DAF-7B45-882E-42CBF329C96D}"/>
              </a:ext>
            </a:extLst>
          </p:cNvPr>
          <p:cNvSpPr>
            <a:spLocks noGrp="1"/>
          </p:cNvSpPr>
          <p:nvPr>
            <p:ph idx="1"/>
          </p:nvPr>
        </p:nvSpPr>
        <p:spPr>
          <a:xfrm>
            <a:off x="101984" y="1637506"/>
            <a:ext cx="8737216" cy="4724400"/>
          </a:xfrm>
        </p:spPr>
        <p:txBody>
          <a:bodyPr/>
          <a:lstStyle/>
          <a:p>
            <a:endParaRPr lang="en-US" sz="1400" b="0" dirty="0"/>
          </a:p>
          <a:p>
            <a:endParaRPr lang="en-US" sz="1800" b="0" dirty="0"/>
          </a:p>
          <a:p>
            <a:pPr marL="0" indent="0">
              <a:buNone/>
            </a:pPr>
            <a:endParaRPr lang="en-US" sz="1400" dirty="0"/>
          </a:p>
        </p:txBody>
      </p:sp>
      <p:sp>
        <p:nvSpPr>
          <p:cNvPr id="10" name="Title 1">
            <a:extLst>
              <a:ext uri="{FF2B5EF4-FFF2-40B4-BE49-F238E27FC236}">
                <a16:creationId xmlns:a16="http://schemas.microsoft.com/office/drawing/2014/main" id="{19AC9B86-D220-AC41-4038-64FB4F1BBEB8}"/>
              </a:ext>
            </a:extLst>
          </p:cNvPr>
          <p:cNvSpPr>
            <a:spLocks noGrp="1"/>
          </p:cNvSpPr>
          <p:nvPr>
            <p:ph type="title"/>
          </p:nvPr>
        </p:nvSpPr>
        <p:spPr>
          <a:xfrm>
            <a:off x="-76200" y="552847"/>
            <a:ext cx="9372600" cy="1066800"/>
          </a:xfrm>
        </p:spPr>
        <p:txBody>
          <a:bodyPr/>
          <a:lstStyle/>
          <a:p>
            <a:r>
              <a:rPr lang="en-US" dirty="0"/>
              <a:t>Annex: Considerations on utility of retrieving buffered DL data from (previously) Serving AP</a:t>
            </a:r>
            <a:endParaRPr lang="en-US" u="sng" dirty="0"/>
          </a:p>
        </p:txBody>
      </p:sp>
      <p:sp>
        <p:nvSpPr>
          <p:cNvPr id="2" name="Content Placeholder 2">
            <a:extLst>
              <a:ext uri="{FF2B5EF4-FFF2-40B4-BE49-F238E27FC236}">
                <a16:creationId xmlns:a16="http://schemas.microsoft.com/office/drawing/2014/main" id="{F8671491-6776-28CF-2705-4318B94433E0}"/>
              </a:ext>
            </a:extLst>
          </p:cNvPr>
          <p:cNvSpPr txBox="1">
            <a:spLocks/>
          </p:cNvSpPr>
          <p:nvPr/>
        </p:nvSpPr>
        <p:spPr bwMode="auto">
          <a:xfrm>
            <a:off x="66815" y="1694260"/>
            <a:ext cx="8737216" cy="47244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r>
              <a:rPr lang="en-US" sz="1600" b="0" kern="0" dirty="0"/>
              <a:t>In non-real-time use cases (e.g. downloads, buffered audio/video), the buffered data might often be usable by the application, but it might be more efficient for the packets to be dropped and higher-layer retransmissions (e.g. TCP, QUIC) be invoked</a:t>
            </a:r>
          </a:p>
          <a:p>
            <a:pPr lvl="1"/>
            <a:r>
              <a:rPr lang="en-US" sz="1200" kern="0" dirty="0"/>
              <a:t>Particularly where retrieval of the packets involves off-channel operations that disrupt new link</a:t>
            </a:r>
            <a:endParaRPr lang="en-US" sz="1200" b="0" kern="0" dirty="0"/>
          </a:p>
          <a:p>
            <a:pPr lvl="1"/>
            <a:r>
              <a:rPr lang="en-US" sz="1200" kern="0" dirty="0"/>
              <a:t>However there may be exceptions - e.g. on end-to-end links with high bandwidth-delay product, or highly constrained northbound links, the impact of TCP congestion window collapse due to dropped packets could be significant</a:t>
            </a:r>
          </a:p>
          <a:p>
            <a:r>
              <a:rPr lang="en-US" sz="1600" b="0" kern="0" dirty="0"/>
              <a:t>In real-time use cases (e.g.</a:t>
            </a:r>
            <a:r>
              <a:rPr lang="en-US" sz="1600" kern="0" dirty="0"/>
              <a:t> </a:t>
            </a:r>
            <a:r>
              <a:rPr lang="en-US" sz="1600" b="0" kern="0" dirty="0"/>
              <a:t>conversational or XR audio/video), the buffered data might often be “stale” due to newer data already being transferred with the target AP MLD</a:t>
            </a:r>
          </a:p>
          <a:p>
            <a:pPr lvl="1"/>
            <a:r>
              <a:rPr lang="en-US" sz="1200" kern="0" dirty="0"/>
              <a:t>For example, if a new VoIP packet has already been received from the Target AP MLD, then in principle buffered data that contains previous VoIP packets is useless since the codec would have already reconstructed the missing packets</a:t>
            </a:r>
          </a:p>
          <a:p>
            <a:pPr lvl="1"/>
            <a:r>
              <a:rPr lang="en-US" sz="1200" kern="0" dirty="0"/>
              <a:t>In addition, under the current in-order delivery requirements, the new VoIP packet would not be delivered to the higher layers until the older packets are retrieved, effectively further increasing the number of missing (or late) packets at the codec</a:t>
            </a:r>
          </a:p>
          <a:p>
            <a:pPr lvl="1"/>
            <a:r>
              <a:rPr lang="en-US" sz="1200" kern="0" dirty="0"/>
              <a:t>However some important exceptions may exist - e.g. if the buffered data contains a video I-frame, it may be needed to render subsequent P-frames</a:t>
            </a:r>
          </a:p>
          <a:p>
            <a:pPr lvl="1"/>
            <a:r>
              <a:rPr lang="en-US" sz="1200" kern="0" dirty="0"/>
              <a:t>For such cases where the higher layers can support it, it should be possible for the non-AP MLD to opt-in to out-of-order delivery of the corresponding TID, so that retrieval of the (potentially useful) buffered data does not delay delivery of the most recently received data in the same TID</a:t>
            </a:r>
          </a:p>
          <a:p>
            <a:pPr lvl="2"/>
            <a:r>
              <a:rPr lang="en-US" sz="1000" kern="0" dirty="0"/>
              <a:t>If multiple flows involving multiple higher layer entities share the same TID, and some of the higher layers cannot support out-of-order delivery, then in-order delivery should be used for that TID</a:t>
            </a:r>
          </a:p>
          <a:p>
            <a:pPr marL="0" indent="0">
              <a:buNone/>
            </a:pPr>
            <a:endParaRPr lang="en-US" sz="900" b="0" kern="0" dirty="0">
              <a:highlight>
                <a:srgbClr val="FFFF00"/>
              </a:highlight>
            </a:endParaRPr>
          </a:p>
          <a:p>
            <a:endParaRPr lang="en-US" sz="700" b="0" kern="0" dirty="0">
              <a:highlight>
                <a:srgbClr val="FFFF00"/>
              </a:highlight>
            </a:endParaRPr>
          </a:p>
          <a:p>
            <a:endParaRPr lang="en-US" sz="900" b="0" kern="0" dirty="0">
              <a:highlight>
                <a:srgbClr val="FFFF00"/>
              </a:highlight>
            </a:endParaRPr>
          </a:p>
          <a:p>
            <a:pPr marL="0" indent="0">
              <a:buFontTx/>
              <a:buNone/>
            </a:pPr>
            <a:endParaRPr lang="en-US" sz="1100" kern="0" dirty="0"/>
          </a:p>
        </p:txBody>
      </p:sp>
    </p:spTree>
    <p:extLst>
      <p:ext uri="{BB962C8B-B14F-4D97-AF65-F5344CB8AC3E}">
        <p14:creationId xmlns:p14="http://schemas.microsoft.com/office/powerpoint/2010/main" val="37268542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88" y="457200"/>
            <a:ext cx="8685212" cy="1066800"/>
          </a:xfrm>
        </p:spPr>
        <p:txBody>
          <a:bodyPr/>
          <a:lstStyle/>
          <a:p>
            <a:r>
              <a:rPr lang="en-US" dirty="0"/>
              <a:t>Annex: 3GPP 5G handover key handling</a:t>
            </a:r>
            <a:endParaRPr lang="en-US" u="sng" dirty="0"/>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41</a:t>
            </a:fld>
            <a:endParaRPr lang="en-US"/>
          </a:p>
        </p:txBody>
      </p:sp>
      <p:sp>
        <p:nvSpPr>
          <p:cNvPr id="17" name="TextBox 16">
            <a:extLst>
              <a:ext uri="{FF2B5EF4-FFF2-40B4-BE49-F238E27FC236}">
                <a16:creationId xmlns:a16="http://schemas.microsoft.com/office/drawing/2014/main" id="{8523D396-2CDD-18B8-434B-7FB56DDAA7D9}"/>
              </a:ext>
            </a:extLst>
          </p:cNvPr>
          <p:cNvSpPr txBox="1"/>
          <p:nvPr/>
        </p:nvSpPr>
        <p:spPr>
          <a:xfrm>
            <a:off x="7848600" y="6123801"/>
            <a:ext cx="990600" cy="276999"/>
          </a:xfrm>
          <a:prstGeom prst="rect">
            <a:avLst/>
          </a:prstGeom>
          <a:noFill/>
        </p:spPr>
        <p:txBody>
          <a:bodyPr wrap="square" rtlCol="0">
            <a:spAutoFit/>
          </a:bodyPr>
          <a:lstStyle/>
          <a:p>
            <a:r>
              <a:rPr lang="en-US" dirty="0"/>
              <a:t>(from [6])</a:t>
            </a:r>
          </a:p>
        </p:txBody>
      </p:sp>
      <p:pic>
        <p:nvPicPr>
          <p:cNvPr id="20" name="Picture 19" descr="A diagram of a computer&#10;&#10;Description automatically generated">
            <a:extLst>
              <a:ext uri="{FF2B5EF4-FFF2-40B4-BE49-F238E27FC236}">
                <a16:creationId xmlns:a16="http://schemas.microsoft.com/office/drawing/2014/main" id="{F83DC86E-9BFA-BF80-FB83-8E6EDE37C1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7511" y="3276600"/>
            <a:ext cx="4982622" cy="2772588"/>
          </a:xfrm>
          <a:prstGeom prst="rect">
            <a:avLst/>
          </a:prstGeom>
        </p:spPr>
      </p:pic>
      <p:pic>
        <p:nvPicPr>
          <p:cNvPr id="24" name="Picture 23" descr="A diagram of a computer flowchart&#10;&#10;Description automatically generated">
            <a:extLst>
              <a:ext uri="{FF2B5EF4-FFF2-40B4-BE49-F238E27FC236}">
                <a16:creationId xmlns:a16="http://schemas.microsoft.com/office/drawing/2014/main" id="{B1C8D025-A8DC-1FA9-EC71-19CB00FC14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524000"/>
            <a:ext cx="3849009" cy="3485323"/>
          </a:xfrm>
          <a:prstGeom prst="rect">
            <a:avLst/>
          </a:prstGeom>
        </p:spPr>
      </p:pic>
      <p:cxnSp>
        <p:nvCxnSpPr>
          <p:cNvPr id="27" name="Straight Arrow Connector 26">
            <a:extLst>
              <a:ext uri="{FF2B5EF4-FFF2-40B4-BE49-F238E27FC236}">
                <a16:creationId xmlns:a16="http://schemas.microsoft.com/office/drawing/2014/main" id="{8359E5C5-F5EC-655D-7DD4-9D5FEA996578}"/>
              </a:ext>
            </a:extLst>
          </p:cNvPr>
          <p:cNvCxnSpPr/>
          <p:nvPr/>
        </p:nvCxnSpPr>
        <p:spPr bwMode="auto">
          <a:xfrm>
            <a:off x="6324600" y="3886200"/>
            <a:ext cx="0" cy="838200"/>
          </a:xfrm>
          <a:prstGeom prst="straightConnector1">
            <a:avLst/>
          </a:prstGeom>
          <a:solidFill>
            <a:schemeClr val="accent1"/>
          </a:solidFill>
          <a:ln w="12700" cap="flat" cmpd="sng" algn="ctr">
            <a:solidFill>
              <a:schemeClr val="accent2">
                <a:lumMod val="75000"/>
              </a:schemeClr>
            </a:solidFill>
            <a:prstDash val="solid"/>
            <a:round/>
            <a:headEnd type="none" w="sm" len="sm"/>
            <a:tailEnd type="triangle"/>
          </a:ln>
          <a:effectLst/>
        </p:spPr>
      </p:cxnSp>
      <p:sp>
        <p:nvSpPr>
          <p:cNvPr id="28" name="TextBox 27">
            <a:extLst>
              <a:ext uri="{FF2B5EF4-FFF2-40B4-BE49-F238E27FC236}">
                <a16:creationId xmlns:a16="http://schemas.microsoft.com/office/drawing/2014/main" id="{06AB4DB7-687D-408E-57C8-58839B37BFF6}"/>
              </a:ext>
            </a:extLst>
          </p:cNvPr>
          <p:cNvSpPr txBox="1"/>
          <p:nvPr/>
        </p:nvSpPr>
        <p:spPr>
          <a:xfrm>
            <a:off x="6276501" y="4114800"/>
            <a:ext cx="1343500" cy="276999"/>
          </a:xfrm>
          <a:prstGeom prst="rect">
            <a:avLst/>
          </a:prstGeom>
          <a:noFill/>
        </p:spPr>
        <p:txBody>
          <a:bodyPr wrap="square" rtlCol="0">
            <a:spAutoFit/>
          </a:bodyPr>
          <a:lstStyle/>
          <a:p>
            <a:r>
              <a:rPr lang="en-US" dirty="0">
                <a:solidFill>
                  <a:schemeClr val="accent2"/>
                </a:solidFill>
              </a:rPr>
              <a:t>vertical handover</a:t>
            </a:r>
          </a:p>
        </p:txBody>
      </p:sp>
      <p:cxnSp>
        <p:nvCxnSpPr>
          <p:cNvPr id="29" name="Straight Arrow Connector 28">
            <a:extLst>
              <a:ext uri="{FF2B5EF4-FFF2-40B4-BE49-F238E27FC236}">
                <a16:creationId xmlns:a16="http://schemas.microsoft.com/office/drawing/2014/main" id="{350F4F77-E4E7-22F9-E817-DD9EF181FD4D}"/>
              </a:ext>
            </a:extLst>
          </p:cNvPr>
          <p:cNvCxnSpPr>
            <a:cxnSpLocks/>
          </p:cNvCxnSpPr>
          <p:nvPr/>
        </p:nvCxnSpPr>
        <p:spPr bwMode="auto">
          <a:xfrm>
            <a:off x="6172200" y="3200400"/>
            <a:ext cx="990600" cy="0"/>
          </a:xfrm>
          <a:prstGeom prst="straightConnector1">
            <a:avLst/>
          </a:prstGeom>
          <a:solidFill>
            <a:schemeClr val="accent1"/>
          </a:solidFill>
          <a:ln w="12700" cap="flat" cmpd="sng" algn="ctr">
            <a:solidFill>
              <a:schemeClr val="accent2">
                <a:lumMod val="75000"/>
              </a:schemeClr>
            </a:solidFill>
            <a:prstDash val="solid"/>
            <a:round/>
            <a:headEnd type="none" w="sm" len="sm"/>
            <a:tailEnd type="triangle"/>
          </a:ln>
          <a:effectLst/>
        </p:spPr>
      </p:cxnSp>
      <p:sp>
        <p:nvSpPr>
          <p:cNvPr id="31" name="TextBox 30">
            <a:extLst>
              <a:ext uri="{FF2B5EF4-FFF2-40B4-BE49-F238E27FC236}">
                <a16:creationId xmlns:a16="http://schemas.microsoft.com/office/drawing/2014/main" id="{BB5E253B-E865-7520-2A86-32B239FBE4B9}"/>
              </a:ext>
            </a:extLst>
          </p:cNvPr>
          <p:cNvSpPr txBox="1"/>
          <p:nvPr/>
        </p:nvSpPr>
        <p:spPr>
          <a:xfrm>
            <a:off x="6027930" y="2924988"/>
            <a:ext cx="1776643" cy="276999"/>
          </a:xfrm>
          <a:prstGeom prst="rect">
            <a:avLst/>
          </a:prstGeom>
          <a:noFill/>
        </p:spPr>
        <p:txBody>
          <a:bodyPr wrap="square" rtlCol="0">
            <a:spAutoFit/>
          </a:bodyPr>
          <a:lstStyle/>
          <a:p>
            <a:r>
              <a:rPr lang="en-US" dirty="0">
                <a:solidFill>
                  <a:schemeClr val="accent2"/>
                </a:solidFill>
              </a:rPr>
              <a:t>horizontal handover</a:t>
            </a:r>
          </a:p>
        </p:txBody>
      </p:sp>
    </p:spTree>
    <p:extLst>
      <p:ext uri="{BB962C8B-B14F-4D97-AF65-F5344CB8AC3E}">
        <p14:creationId xmlns:p14="http://schemas.microsoft.com/office/powerpoint/2010/main" val="32560813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88" y="457200"/>
            <a:ext cx="8685212" cy="1066800"/>
          </a:xfrm>
        </p:spPr>
        <p:txBody>
          <a:bodyPr/>
          <a:lstStyle/>
          <a:p>
            <a:r>
              <a:rPr lang="en-US" dirty="0"/>
              <a:t>Annex: Challenges with roaming triggers</a:t>
            </a:r>
            <a:endParaRPr lang="en-US" u="sng" dirty="0"/>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42</a:t>
            </a:fld>
            <a:endParaRPr lang="en-US"/>
          </a:p>
        </p:txBody>
      </p:sp>
      <p:sp>
        <p:nvSpPr>
          <p:cNvPr id="17" name="Google Shape;134;p17">
            <a:extLst>
              <a:ext uri="{FF2B5EF4-FFF2-40B4-BE49-F238E27FC236}">
                <a16:creationId xmlns:a16="http://schemas.microsoft.com/office/drawing/2014/main" id="{7384180C-CA4A-4C63-1991-9CF797FECACC}"/>
              </a:ext>
            </a:extLst>
          </p:cNvPr>
          <p:cNvSpPr/>
          <p:nvPr/>
        </p:nvSpPr>
        <p:spPr>
          <a:xfrm>
            <a:off x="3434613" y="2070020"/>
            <a:ext cx="2107800" cy="2845800"/>
          </a:xfrm>
          <a:prstGeom prst="ellipse">
            <a:avLst/>
          </a:prstGeom>
          <a:noFill/>
          <a:ln w="9525" cap="flat" cmpd="sng">
            <a:solidFill>
              <a:srgbClr val="0000FF"/>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000FF"/>
              </a:solidFill>
              <a:latin typeface="Times New Roman"/>
              <a:ea typeface="Times New Roman"/>
              <a:cs typeface="Times New Roman"/>
              <a:sym typeface="Times New Roman"/>
            </a:endParaRPr>
          </a:p>
        </p:txBody>
      </p:sp>
      <p:sp>
        <p:nvSpPr>
          <p:cNvPr id="19" name="Google Shape;135;p17">
            <a:extLst>
              <a:ext uri="{FF2B5EF4-FFF2-40B4-BE49-F238E27FC236}">
                <a16:creationId xmlns:a16="http://schemas.microsoft.com/office/drawing/2014/main" id="{82B90100-F440-9E73-BB03-05108CC049F6}"/>
              </a:ext>
            </a:extLst>
          </p:cNvPr>
          <p:cNvSpPr/>
          <p:nvPr/>
        </p:nvSpPr>
        <p:spPr>
          <a:xfrm>
            <a:off x="4348663" y="1557670"/>
            <a:ext cx="2974200" cy="1535100"/>
          </a:xfrm>
          <a:prstGeom prst="ellipse">
            <a:avLst/>
          </a:prstGeom>
          <a:noFill/>
          <a:ln w="9525" cap="flat" cmpd="sng">
            <a:solidFill>
              <a:srgbClr val="0000FF"/>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000FF"/>
              </a:solidFill>
              <a:latin typeface="Times New Roman"/>
              <a:ea typeface="Times New Roman"/>
              <a:cs typeface="Times New Roman"/>
              <a:sym typeface="Times New Roman"/>
            </a:endParaRPr>
          </a:p>
        </p:txBody>
      </p:sp>
      <p:sp>
        <p:nvSpPr>
          <p:cNvPr id="20" name="Google Shape;136;p17">
            <a:extLst>
              <a:ext uri="{FF2B5EF4-FFF2-40B4-BE49-F238E27FC236}">
                <a16:creationId xmlns:a16="http://schemas.microsoft.com/office/drawing/2014/main" id="{30C76E6A-833C-75E4-4C98-49C024CD3FA7}"/>
              </a:ext>
            </a:extLst>
          </p:cNvPr>
          <p:cNvSpPr/>
          <p:nvPr/>
        </p:nvSpPr>
        <p:spPr>
          <a:xfrm>
            <a:off x="1801113" y="1557670"/>
            <a:ext cx="3074100" cy="1535100"/>
          </a:xfrm>
          <a:prstGeom prst="ellipse">
            <a:avLst/>
          </a:prstGeom>
          <a:noFill/>
          <a:ln w="9525" cap="flat" cmpd="sng">
            <a:solidFill>
              <a:srgbClr val="0000FF"/>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000FF"/>
              </a:solidFill>
              <a:latin typeface="Times New Roman"/>
              <a:ea typeface="Times New Roman"/>
              <a:cs typeface="Times New Roman"/>
              <a:sym typeface="Times New Roman"/>
            </a:endParaRPr>
          </a:p>
        </p:txBody>
      </p:sp>
      <p:sp>
        <p:nvSpPr>
          <p:cNvPr id="21" name="Google Shape;139;p17">
            <a:extLst>
              <a:ext uri="{FF2B5EF4-FFF2-40B4-BE49-F238E27FC236}">
                <a16:creationId xmlns:a16="http://schemas.microsoft.com/office/drawing/2014/main" id="{A30C1C01-084B-D81B-B2E1-E6208ED41C09}"/>
              </a:ext>
            </a:extLst>
          </p:cNvPr>
          <p:cNvSpPr/>
          <p:nvPr/>
        </p:nvSpPr>
        <p:spPr>
          <a:xfrm>
            <a:off x="2511563" y="2197695"/>
            <a:ext cx="914400" cy="2337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imes New Roman"/>
                <a:ea typeface="Times New Roman"/>
                <a:cs typeface="Times New Roman"/>
                <a:sym typeface="Times New Roman"/>
              </a:rPr>
              <a:t>AP1 [p]</a:t>
            </a:r>
            <a:endParaRPr>
              <a:latin typeface="Times New Roman"/>
              <a:ea typeface="Times New Roman"/>
              <a:cs typeface="Times New Roman"/>
              <a:sym typeface="Times New Roman"/>
            </a:endParaRPr>
          </a:p>
        </p:txBody>
      </p:sp>
      <p:sp>
        <p:nvSpPr>
          <p:cNvPr id="22" name="Google Shape;140;p17">
            <a:extLst>
              <a:ext uri="{FF2B5EF4-FFF2-40B4-BE49-F238E27FC236}">
                <a16:creationId xmlns:a16="http://schemas.microsoft.com/office/drawing/2014/main" id="{FD196309-60FA-EC54-7D1D-700559A8668C}"/>
              </a:ext>
            </a:extLst>
          </p:cNvPr>
          <p:cNvSpPr/>
          <p:nvPr/>
        </p:nvSpPr>
        <p:spPr>
          <a:xfrm>
            <a:off x="5532063" y="2208370"/>
            <a:ext cx="914400" cy="2337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imes New Roman"/>
                <a:ea typeface="Times New Roman"/>
                <a:cs typeface="Times New Roman"/>
                <a:sym typeface="Times New Roman"/>
              </a:rPr>
              <a:t>AP2 [t]</a:t>
            </a:r>
            <a:endParaRPr>
              <a:latin typeface="Times New Roman"/>
              <a:ea typeface="Times New Roman"/>
              <a:cs typeface="Times New Roman"/>
              <a:sym typeface="Times New Roman"/>
            </a:endParaRPr>
          </a:p>
        </p:txBody>
      </p:sp>
      <p:sp>
        <p:nvSpPr>
          <p:cNvPr id="23" name="Google Shape;141;p17">
            <a:extLst>
              <a:ext uri="{FF2B5EF4-FFF2-40B4-BE49-F238E27FC236}">
                <a16:creationId xmlns:a16="http://schemas.microsoft.com/office/drawing/2014/main" id="{00C07EF4-4F12-1AC6-8C5F-C276FA066BEE}"/>
              </a:ext>
            </a:extLst>
          </p:cNvPr>
          <p:cNvSpPr/>
          <p:nvPr/>
        </p:nvSpPr>
        <p:spPr>
          <a:xfrm>
            <a:off x="4865010" y="2515795"/>
            <a:ext cx="677400" cy="233700"/>
          </a:xfrm>
          <a:prstGeom prst="rect">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imes New Roman"/>
                <a:ea typeface="Times New Roman"/>
                <a:cs typeface="Times New Roman"/>
                <a:sym typeface="Times New Roman"/>
              </a:rPr>
              <a:t>STA</a:t>
            </a:r>
            <a:endParaRPr>
              <a:latin typeface="Times New Roman"/>
              <a:ea typeface="Times New Roman"/>
              <a:cs typeface="Times New Roman"/>
              <a:sym typeface="Times New Roman"/>
            </a:endParaRPr>
          </a:p>
        </p:txBody>
      </p:sp>
      <p:sp>
        <p:nvSpPr>
          <p:cNvPr id="24" name="Google Shape;142;p17">
            <a:extLst>
              <a:ext uri="{FF2B5EF4-FFF2-40B4-BE49-F238E27FC236}">
                <a16:creationId xmlns:a16="http://schemas.microsoft.com/office/drawing/2014/main" id="{8857BA1F-3A44-FF46-771A-C3ABA6D271E6}"/>
              </a:ext>
            </a:extLst>
          </p:cNvPr>
          <p:cNvSpPr/>
          <p:nvPr/>
        </p:nvSpPr>
        <p:spPr>
          <a:xfrm>
            <a:off x="3438401" y="2515795"/>
            <a:ext cx="677400" cy="233700"/>
          </a:xfrm>
          <a:prstGeom prst="rect">
            <a:avLst/>
          </a:prstGeom>
          <a:solidFill>
            <a:srgbClr val="FFF2CC"/>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imes New Roman"/>
                <a:ea typeface="Times New Roman"/>
                <a:cs typeface="Times New Roman"/>
                <a:sym typeface="Times New Roman"/>
              </a:rPr>
              <a:t>STA</a:t>
            </a:r>
            <a:endParaRPr>
              <a:latin typeface="Times New Roman"/>
              <a:ea typeface="Times New Roman"/>
              <a:cs typeface="Times New Roman"/>
              <a:sym typeface="Times New Roman"/>
            </a:endParaRPr>
          </a:p>
        </p:txBody>
      </p:sp>
      <p:sp>
        <p:nvSpPr>
          <p:cNvPr id="25" name="Google Shape;143;p17">
            <a:extLst>
              <a:ext uri="{FF2B5EF4-FFF2-40B4-BE49-F238E27FC236}">
                <a16:creationId xmlns:a16="http://schemas.microsoft.com/office/drawing/2014/main" id="{E5F2D13B-BF34-1A70-3F5E-B24BBBD33393}"/>
              </a:ext>
            </a:extLst>
          </p:cNvPr>
          <p:cNvSpPr/>
          <p:nvPr/>
        </p:nvSpPr>
        <p:spPr>
          <a:xfrm>
            <a:off x="4167463" y="2506495"/>
            <a:ext cx="707700" cy="252300"/>
          </a:xfrm>
          <a:prstGeom prst="stripedRightArrow">
            <a:avLst>
              <a:gd name="adj1" fmla="val 50000"/>
              <a:gd name="adj2" fmla="val 50000"/>
            </a:avLst>
          </a:prstGeom>
          <a:noFill/>
          <a:ln w="9525" cap="flat" cmpd="sng">
            <a:solidFill>
              <a:srgbClr val="99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a:ea typeface="Times New Roman"/>
              <a:cs typeface="Times New Roman"/>
              <a:sym typeface="Times New Roman"/>
            </a:endParaRPr>
          </a:p>
        </p:txBody>
      </p:sp>
      <p:cxnSp>
        <p:nvCxnSpPr>
          <p:cNvPr id="26" name="Google Shape;144;p17">
            <a:extLst>
              <a:ext uri="{FF2B5EF4-FFF2-40B4-BE49-F238E27FC236}">
                <a16:creationId xmlns:a16="http://schemas.microsoft.com/office/drawing/2014/main" id="{962E23E0-A2EE-63C7-6C64-1C65C8F7F88C}"/>
              </a:ext>
            </a:extLst>
          </p:cNvPr>
          <p:cNvCxnSpPr>
            <a:stCxn id="21" idx="3"/>
            <a:endCxn id="24" idx="0"/>
          </p:cNvCxnSpPr>
          <p:nvPr/>
        </p:nvCxnSpPr>
        <p:spPr>
          <a:xfrm>
            <a:off x="3425963" y="2314545"/>
            <a:ext cx="351000" cy="201300"/>
          </a:xfrm>
          <a:prstGeom prst="straightConnector1">
            <a:avLst/>
          </a:prstGeom>
          <a:noFill/>
          <a:ln w="28575" cap="flat" cmpd="sng">
            <a:solidFill>
              <a:srgbClr val="9900FF"/>
            </a:solidFill>
            <a:prstDash val="solid"/>
            <a:round/>
            <a:headEnd type="none" w="med" len="med"/>
            <a:tailEnd type="none" w="med" len="med"/>
          </a:ln>
        </p:spPr>
      </p:cxnSp>
      <p:cxnSp>
        <p:nvCxnSpPr>
          <p:cNvPr id="27" name="Google Shape;145;p17">
            <a:extLst>
              <a:ext uri="{FF2B5EF4-FFF2-40B4-BE49-F238E27FC236}">
                <a16:creationId xmlns:a16="http://schemas.microsoft.com/office/drawing/2014/main" id="{AAAFEA2D-1709-329D-03BC-D6EEDA714062}"/>
              </a:ext>
            </a:extLst>
          </p:cNvPr>
          <p:cNvCxnSpPr>
            <a:stCxn id="22" idx="1"/>
            <a:endCxn id="23" idx="0"/>
          </p:cNvCxnSpPr>
          <p:nvPr/>
        </p:nvCxnSpPr>
        <p:spPr>
          <a:xfrm flipH="1">
            <a:off x="5203563" y="2325220"/>
            <a:ext cx="328500" cy="190500"/>
          </a:xfrm>
          <a:prstGeom prst="straightConnector1">
            <a:avLst/>
          </a:prstGeom>
          <a:noFill/>
          <a:ln w="28575" cap="flat" cmpd="sng">
            <a:solidFill>
              <a:srgbClr val="9900FF"/>
            </a:solidFill>
            <a:prstDash val="dot"/>
            <a:round/>
            <a:headEnd type="none" w="med" len="med"/>
            <a:tailEnd type="none" w="med" len="med"/>
          </a:ln>
        </p:spPr>
      </p:cxnSp>
      <p:sp>
        <p:nvSpPr>
          <p:cNvPr id="28" name="Google Shape;146;p17">
            <a:extLst>
              <a:ext uri="{FF2B5EF4-FFF2-40B4-BE49-F238E27FC236}">
                <a16:creationId xmlns:a16="http://schemas.microsoft.com/office/drawing/2014/main" id="{693C1DE8-2858-0233-5A38-6559647E4F0D}"/>
              </a:ext>
            </a:extLst>
          </p:cNvPr>
          <p:cNvSpPr/>
          <p:nvPr/>
        </p:nvSpPr>
        <p:spPr>
          <a:xfrm>
            <a:off x="4226013" y="3160620"/>
            <a:ext cx="677400" cy="4074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Times New Roman"/>
                <a:ea typeface="Times New Roman"/>
                <a:cs typeface="Times New Roman"/>
                <a:sym typeface="Times New Roman"/>
              </a:rPr>
              <a:t>AP3 </a:t>
            </a:r>
            <a:endParaRPr dirty="0">
              <a:latin typeface="Times New Roman"/>
              <a:ea typeface="Times New Roman"/>
              <a:cs typeface="Times New Roman"/>
              <a:sym typeface="Times New Roman"/>
            </a:endParaRPr>
          </a:p>
        </p:txBody>
      </p:sp>
      <p:sp>
        <p:nvSpPr>
          <p:cNvPr id="29" name="Google Shape;147;p17">
            <a:extLst>
              <a:ext uri="{FF2B5EF4-FFF2-40B4-BE49-F238E27FC236}">
                <a16:creationId xmlns:a16="http://schemas.microsoft.com/office/drawing/2014/main" id="{9192BC22-FEF7-FAC6-36B2-D54F2D0D34D4}"/>
              </a:ext>
            </a:extLst>
          </p:cNvPr>
          <p:cNvSpPr/>
          <p:nvPr/>
        </p:nvSpPr>
        <p:spPr>
          <a:xfrm>
            <a:off x="2131388" y="1993720"/>
            <a:ext cx="2478900" cy="663000"/>
          </a:xfrm>
          <a:prstGeom prst="ellipse">
            <a:avLst/>
          </a:prstGeom>
          <a:noFill/>
          <a:ln w="952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a:ea typeface="Times New Roman"/>
              <a:cs typeface="Times New Roman"/>
              <a:sym typeface="Times New Roman"/>
            </a:endParaRPr>
          </a:p>
        </p:txBody>
      </p:sp>
      <p:sp>
        <p:nvSpPr>
          <p:cNvPr id="30" name="Google Shape;148;p17">
            <a:extLst>
              <a:ext uri="{FF2B5EF4-FFF2-40B4-BE49-F238E27FC236}">
                <a16:creationId xmlns:a16="http://schemas.microsoft.com/office/drawing/2014/main" id="{58A82761-FC47-2DE8-E6D7-65653EF5D586}"/>
              </a:ext>
            </a:extLst>
          </p:cNvPr>
          <p:cNvSpPr txBox="1"/>
          <p:nvPr/>
        </p:nvSpPr>
        <p:spPr>
          <a:xfrm>
            <a:off x="3548601" y="2129895"/>
            <a:ext cx="6774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FF0000"/>
                </a:solidFill>
                <a:latin typeface="Times New Roman"/>
                <a:ea typeface="Times New Roman"/>
                <a:cs typeface="Times New Roman"/>
                <a:sym typeface="Times New Roman"/>
              </a:rPr>
              <a:t>6 GHz</a:t>
            </a:r>
            <a:endParaRPr sz="1000">
              <a:solidFill>
                <a:srgbClr val="FF0000"/>
              </a:solidFill>
              <a:latin typeface="Times New Roman"/>
              <a:ea typeface="Times New Roman"/>
              <a:cs typeface="Times New Roman"/>
              <a:sym typeface="Times New Roman"/>
            </a:endParaRPr>
          </a:p>
        </p:txBody>
      </p:sp>
      <p:sp>
        <p:nvSpPr>
          <p:cNvPr id="31" name="Google Shape;149;p17">
            <a:extLst>
              <a:ext uri="{FF2B5EF4-FFF2-40B4-BE49-F238E27FC236}">
                <a16:creationId xmlns:a16="http://schemas.microsoft.com/office/drawing/2014/main" id="{AF27FDBD-BF02-557E-4696-67F70B496AFA}"/>
              </a:ext>
            </a:extLst>
          </p:cNvPr>
          <p:cNvSpPr txBox="1"/>
          <p:nvPr/>
        </p:nvSpPr>
        <p:spPr>
          <a:xfrm>
            <a:off x="2704763" y="2801870"/>
            <a:ext cx="721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0000FF"/>
                </a:solidFill>
                <a:latin typeface="Times New Roman"/>
                <a:ea typeface="Times New Roman"/>
                <a:cs typeface="Times New Roman"/>
                <a:sym typeface="Times New Roman"/>
              </a:rPr>
              <a:t>2.4GHz</a:t>
            </a:r>
            <a:endParaRPr sz="1000">
              <a:solidFill>
                <a:srgbClr val="0000FF"/>
              </a:solidFill>
              <a:latin typeface="Times New Roman"/>
              <a:ea typeface="Times New Roman"/>
              <a:cs typeface="Times New Roman"/>
              <a:sym typeface="Times New Roman"/>
            </a:endParaRPr>
          </a:p>
        </p:txBody>
      </p:sp>
      <p:sp>
        <p:nvSpPr>
          <p:cNvPr id="32" name="Google Shape;150;p17">
            <a:extLst>
              <a:ext uri="{FF2B5EF4-FFF2-40B4-BE49-F238E27FC236}">
                <a16:creationId xmlns:a16="http://schemas.microsoft.com/office/drawing/2014/main" id="{319DEE9B-D9D5-B273-5270-6E0272B5ADE1}"/>
              </a:ext>
            </a:extLst>
          </p:cNvPr>
          <p:cNvSpPr txBox="1"/>
          <p:nvPr/>
        </p:nvSpPr>
        <p:spPr>
          <a:xfrm>
            <a:off x="3434488" y="3115470"/>
            <a:ext cx="7212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rgbClr val="0000FF"/>
                </a:solidFill>
                <a:latin typeface="Times New Roman"/>
                <a:ea typeface="Times New Roman"/>
                <a:cs typeface="Times New Roman"/>
                <a:sym typeface="Times New Roman"/>
              </a:rPr>
              <a:t>2.4GHz</a:t>
            </a:r>
            <a:endParaRPr sz="900">
              <a:solidFill>
                <a:srgbClr val="0000FF"/>
              </a:solidFill>
              <a:latin typeface="Times New Roman"/>
              <a:ea typeface="Times New Roman"/>
              <a:cs typeface="Times New Roman"/>
              <a:sym typeface="Times New Roman"/>
            </a:endParaRPr>
          </a:p>
        </p:txBody>
      </p:sp>
      <p:sp>
        <p:nvSpPr>
          <p:cNvPr id="33" name="Google Shape;151;p17">
            <a:extLst>
              <a:ext uri="{FF2B5EF4-FFF2-40B4-BE49-F238E27FC236}">
                <a16:creationId xmlns:a16="http://schemas.microsoft.com/office/drawing/2014/main" id="{7A228AE0-A6DC-3B1E-F166-8658DC1505EA}"/>
              </a:ext>
            </a:extLst>
          </p:cNvPr>
          <p:cNvSpPr txBox="1"/>
          <p:nvPr/>
        </p:nvSpPr>
        <p:spPr>
          <a:xfrm>
            <a:off x="5749638" y="2758795"/>
            <a:ext cx="721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0000FF"/>
                </a:solidFill>
                <a:latin typeface="Times New Roman"/>
                <a:ea typeface="Times New Roman"/>
                <a:cs typeface="Times New Roman"/>
                <a:sym typeface="Times New Roman"/>
              </a:rPr>
              <a:t>2.4GHz</a:t>
            </a:r>
            <a:endParaRPr sz="1000">
              <a:solidFill>
                <a:srgbClr val="0000FF"/>
              </a:solidFill>
              <a:latin typeface="Times New Roman"/>
              <a:ea typeface="Times New Roman"/>
              <a:cs typeface="Times New Roman"/>
              <a:sym typeface="Times New Roman"/>
            </a:endParaRPr>
          </a:p>
        </p:txBody>
      </p:sp>
      <p:sp>
        <p:nvSpPr>
          <p:cNvPr id="34" name="Google Shape;152;p17">
            <a:extLst>
              <a:ext uri="{FF2B5EF4-FFF2-40B4-BE49-F238E27FC236}">
                <a16:creationId xmlns:a16="http://schemas.microsoft.com/office/drawing/2014/main" id="{CED86BDD-E636-2BAE-5D6E-B9EB15CB5E6B}"/>
              </a:ext>
            </a:extLst>
          </p:cNvPr>
          <p:cNvSpPr/>
          <p:nvPr/>
        </p:nvSpPr>
        <p:spPr>
          <a:xfrm>
            <a:off x="4438088" y="2034220"/>
            <a:ext cx="2574900" cy="663000"/>
          </a:xfrm>
          <a:prstGeom prst="ellipse">
            <a:avLst/>
          </a:prstGeom>
          <a:noFill/>
          <a:ln w="952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a:ea typeface="Times New Roman"/>
              <a:cs typeface="Times New Roman"/>
              <a:sym typeface="Times New Roman"/>
            </a:endParaRPr>
          </a:p>
        </p:txBody>
      </p:sp>
      <p:sp>
        <p:nvSpPr>
          <p:cNvPr id="35" name="Google Shape;153;p17">
            <a:extLst>
              <a:ext uri="{FF2B5EF4-FFF2-40B4-BE49-F238E27FC236}">
                <a16:creationId xmlns:a16="http://schemas.microsoft.com/office/drawing/2014/main" id="{7A376F24-0B9E-ECF7-DE1B-A2096F84D142}"/>
              </a:ext>
            </a:extLst>
          </p:cNvPr>
          <p:cNvSpPr txBox="1"/>
          <p:nvPr/>
        </p:nvSpPr>
        <p:spPr>
          <a:xfrm>
            <a:off x="6420226" y="2170395"/>
            <a:ext cx="6774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FF0000"/>
                </a:solidFill>
                <a:latin typeface="Times New Roman"/>
                <a:ea typeface="Times New Roman"/>
                <a:cs typeface="Times New Roman"/>
                <a:sym typeface="Times New Roman"/>
              </a:rPr>
              <a:t>6 GHz</a:t>
            </a:r>
            <a:endParaRPr sz="1000">
              <a:solidFill>
                <a:srgbClr val="FF0000"/>
              </a:solidFill>
              <a:latin typeface="Times New Roman"/>
              <a:ea typeface="Times New Roman"/>
              <a:cs typeface="Times New Roman"/>
              <a:sym typeface="Times New Roman"/>
            </a:endParaRPr>
          </a:p>
        </p:txBody>
      </p:sp>
      <p:sp>
        <p:nvSpPr>
          <p:cNvPr id="36" name="Google Shape;154;p17">
            <a:extLst>
              <a:ext uri="{FF2B5EF4-FFF2-40B4-BE49-F238E27FC236}">
                <a16:creationId xmlns:a16="http://schemas.microsoft.com/office/drawing/2014/main" id="{1D42D3AC-722C-DD6A-82D9-18BA2BEAAA74}"/>
              </a:ext>
            </a:extLst>
          </p:cNvPr>
          <p:cNvSpPr txBox="1"/>
          <p:nvPr/>
        </p:nvSpPr>
        <p:spPr>
          <a:xfrm>
            <a:off x="4461926" y="3825358"/>
            <a:ext cx="6774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FF0000"/>
                </a:solidFill>
                <a:latin typeface="Times New Roman"/>
                <a:ea typeface="Times New Roman"/>
                <a:cs typeface="Times New Roman"/>
                <a:sym typeface="Times New Roman"/>
              </a:rPr>
              <a:t>6 GHz</a:t>
            </a:r>
            <a:endParaRPr sz="1000">
              <a:solidFill>
                <a:srgbClr val="FF0000"/>
              </a:solidFill>
              <a:latin typeface="Times New Roman"/>
              <a:ea typeface="Times New Roman"/>
              <a:cs typeface="Times New Roman"/>
              <a:sym typeface="Times New Roman"/>
            </a:endParaRPr>
          </a:p>
        </p:txBody>
      </p:sp>
      <p:sp>
        <p:nvSpPr>
          <p:cNvPr id="37" name="Google Shape;155;p17">
            <a:extLst>
              <a:ext uri="{FF2B5EF4-FFF2-40B4-BE49-F238E27FC236}">
                <a16:creationId xmlns:a16="http://schemas.microsoft.com/office/drawing/2014/main" id="{6959F520-73AF-C676-CC51-FB88DCF4C9E4}"/>
              </a:ext>
            </a:extLst>
          </p:cNvPr>
          <p:cNvSpPr/>
          <p:nvPr/>
        </p:nvSpPr>
        <p:spPr>
          <a:xfrm rot="5258710">
            <a:off x="3447761" y="2839468"/>
            <a:ext cx="2139307" cy="1134353"/>
          </a:xfrm>
          <a:prstGeom prst="ellipse">
            <a:avLst/>
          </a:prstGeom>
          <a:noFill/>
          <a:ln w="952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a:ea typeface="Times New Roman"/>
              <a:cs typeface="Times New Roman"/>
              <a:sym typeface="Times New Roman"/>
            </a:endParaRPr>
          </a:p>
        </p:txBody>
      </p:sp>
      <p:sp>
        <p:nvSpPr>
          <p:cNvPr id="38" name="Content Placeholder 2">
            <a:extLst>
              <a:ext uri="{FF2B5EF4-FFF2-40B4-BE49-F238E27FC236}">
                <a16:creationId xmlns:a16="http://schemas.microsoft.com/office/drawing/2014/main" id="{0805DF40-42A1-93A2-4A9C-3F5B4A65E8A6}"/>
              </a:ext>
            </a:extLst>
          </p:cNvPr>
          <p:cNvSpPr txBox="1">
            <a:spLocks/>
          </p:cNvSpPr>
          <p:nvPr/>
        </p:nvSpPr>
        <p:spPr bwMode="auto">
          <a:xfrm>
            <a:off x="502621" y="5160345"/>
            <a:ext cx="7971784" cy="769441"/>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r>
              <a:rPr lang="en-US" sz="1600" b="0" kern="0" dirty="0"/>
              <a:t>A STA in mobility can rapidly move out of coverage of Serving AP (depending which bands it has active links with)</a:t>
            </a:r>
          </a:p>
          <a:p>
            <a:r>
              <a:rPr lang="en-US" sz="1600" b="0" kern="0" dirty="0"/>
              <a:t>Since it cannot always be guaranteed a clear roam target can be determined while the link quality with Serving AP remains good, there is a need to support both OTDS and OTA roaming mechanisms</a:t>
            </a:r>
            <a:endParaRPr lang="en-US" sz="1200" kern="0" dirty="0"/>
          </a:p>
          <a:p>
            <a:pPr lvl="1"/>
            <a:endParaRPr lang="en-US" sz="1200" b="0" kern="0" dirty="0"/>
          </a:p>
        </p:txBody>
      </p:sp>
    </p:spTree>
    <p:extLst>
      <p:ext uri="{BB962C8B-B14F-4D97-AF65-F5344CB8AC3E}">
        <p14:creationId xmlns:p14="http://schemas.microsoft.com/office/powerpoint/2010/main" val="42634498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88" y="457200"/>
            <a:ext cx="8685212" cy="1066800"/>
          </a:xfrm>
        </p:spPr>
        <p:txBody>
          <a:bodyPr/>
          <a:lstStyle/>
          <a:p>
            <a:r>
              <a:rPr lang="en-US" dirty="0"/>
              <a:t>Annex: Relevant excerpts from </a:t>
            </a:r>
            <a:r>
              <a:rPr lang="en-US" dirty="0" err="1"/>
              <a:t>REVme</a:t>
            </a:r>
            <a:r>
              <a:rPr lang="en-US" dirty="0"/>
              <a:t> D5.0</a:t>
            </a:r>
            <a:endParaRPr lang="en-US" u="sng" dirty="0"/>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43</a:t>
            </a:fld>
            <a:endParaRPr lang="en-US"/>
          </a:p>
        </p:txBody>
      </p:sp>
      <p:pic>
        <p:nvPicPr>
          <p:cNvPr id="7" name="Picture 6" descr="A text on a white background&#10;&#10;Description automatically generated">
            <a:extLst>
              <a:ext uri="{FF2B5EF4-FFF2-40B4-BE49-F238E27FC236}">
                <a16:creationId xmlns:a16="http://schemas.microsoft.com/office/drawing/2014/main" id="{4E9D7E68-2B55-E14E-85C9-15B7BF6407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88" y="1784470"/>
            <a:ext cx="4267200" cy="1511300"/>
          </a:xfrm>
          <a:prstGeom prst="rect">
            <a:avLst/>
          </a:prstGeom>
        </p:spPr>
      </p:pic>
      <p:pic>
        <p:nvPicPr>
          <p:cNvPr id="11" name="Picture 10" descr="A close-up of a text&#10;&#10;Description automatically generated">
            <a:extLst>
              <a:ext uri="{FF2B5EF4-FFF2-40B4-BE49-F238E27FC236}">
                <a16:creationId xmlns:a16="http://schemas.microsoft.com/office/drawing/2014/main" id="{7AC0625D-9913-6BCF-1518-6C0965C1BF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9964" y="1884609"/>
            <a:ext cx="4267200" cy="711200"/>
          </a:xfrm>
          <a:prstGeom prst="rect">
            <a:avLst/>
          </a:prstGeom>
        </p:spPr>
      </p:pic>
      <p:pic>
        <p:nvPicPr>
          <p:cNvPr id="12" name="Picture 11" descr="A close up of text&#10;&#10;Description automatically generated">
            <a:extLst>
              <a:ext uri="{FF2B5EF4-FFF2-40B4-BE49-F238E27FC236}">
                <a16:creationId xmlns:a16="http://schemas.microsoft.com/office/drawing/2014/main" id="{7A5DEF2F-5E73-9C1F-7447-0A112789A28B}"/>
              </a:ext>
            </a:extLst>
          </p:cNvPr>
          <p:cNvPicPr>
            <a:picLocks noChangeAspect="1"/>
          </p:cNvPicPr>
          <p:nvPr/>
        </p:nvPicPr>
        <p:blipFill>
          <a:blip r:embed="rId4"/>
          <a:stretch>
            <a:fillRect/>
          </a:stretch>
        </p:blipFill>
        <p:spPr>
          <a:xfrm>
            <a:off x="-21456" y="3833239"/>
            <a:ext cx="4497063" cy="801901"/>
          </a:xfrm>
          <a:prstGeom prst="rect">
            <a:avLst/>
          </a:prstGeom>
        </p:spPr>
      </p:pic>
      <p:pic>
        <p:nvPicPr>
          <p:cNvPr id="13" name="Picture 12" descr="A screenshot of a computer&#10;&#10;Description automatically generated">
            <a:extLst>
              <a:ext uri="{FF2B5EF4-FFF2-40B4-BE49-F238E27FC236}">
                <a16:creationId xmlns:a16="http://schemas.microsoft.com/office/drawing/2014/main" id="{F12E1594-1D69-4C74-E3C6-DC6D163EED34}"/>
              </a:ext>
            </a:extLst>
          </p:cNvPr>
          <p:cNvPicPr>
            <a:picLocks noChangeAspect="1"/>
          </p:cNvPicPr>
          <p:nvPr/>
        </p:nvPicPr>
        <p:blipFill>
          <a:blip r:embed="rId5"/>
          <a:stretch>
            <a:fillRect/>
          </a:stretch>
        </p:blipFill>
        <p:spPr>
          <a:xfrm>
            <a:off x="4671382" y="2895600"/>
            <a:ext cx="3863018" cy="2209800"/>
          </a:xfrm>
          <a:prstGeom prst="rect">
            <a:avLst/>
          </a:prstGeom>
        </p:spPr>
      </p:pic>
      <p:pic>
        <p:nvPicPr>
          <p:cNvPr id="14" name="Picture 13" descr="A close up of a number&#10;&#10;Description automatically generated">
            <a:extLst>
              <a:ext uri="{FF2B5EF4-FFF2-40B4-BE49-F238E27FC236}">
                <a16:creationId xmlns:a16="http://schemas.microsoft.com/office/drawing/2014/main" id="{7754B9C5-A0BE-AD92-7EEC-51AE753BFCD5}"/>
              </a:ext>
            </a:extLst>
          </p:cNvPr>
          <p:cNvPicPr>
            <a:picLocks noChangeAspect="1"/>
          </p:cNvPicPr>
          <p:nvPr/>
        </p:nvPicPr>
        <p:blipFill rotWithShape="1">
          <a:blip r:embed="rId6"/>
          <a:srcRect l="10973"/>
          <a:stretch/>
        </p:blipFill>
        <p:spPr>
          <a:xfrm>
            <a:off x="4842890" y="5058828"/>
            <a:ext cx="2118749" cy="570127"/>
          </a:xfrm>
          <a:prstGeom prst="rect">
            <a:avLst/>
          </a:prstGeom>
        </p:spPr>
      </p:pic>
      <p:pic>
        <p:nvPicPr>
          <p:cNvPr id="15" name="Picture 14" descr="A close-up of a document&#10;&#10;Description automatically generated">
            <a:extLst>
              <a:ext uri="{FF2B5EF4-FFF2-40B4-BE49-F238E27FC236}">
                <a16:creationId xmlns:a16="http://schemas.microsoft.com/office/drawing/2014/main" id="{4E7A4346-0511-DF7E-B9C0-0A8732241582}"/>
              </a:ext>
            </a:extLst>
          </p:cNvPr>
          <p:cNvPicPr>
            <a:picLocks noChangeAspect="1"/>
          </p:cNvPicPr>
          <p:nvPr/>
        </p:nvPicPr>
        <p:blipFill>
          <a:blip r:embed="rId7"/>
          <a:stretch>
            <a:fillRect/>
          </a:stretch>
        </p:blipFill>
        <p:spPr>
          <a:xfrm>
            <a:off x="5902265" y="4513679"/>
            <a:ext cx="3218280" cy="1048921"/>
          </a:xfrm>
          <a:prstGeom prst="rect">
            <a:avLst/>
          </a:prstGeom>
        </p:spPr>
      </p:pic>
      <p:sp>
        <p:nvSpPr>
          <p:cNvPr id="3" name="TextBox 2">
            <a:extLst>
              <a:ext uri="{FF2B5EF4-FFF2-40B4-BE49-F238E27FC236}">
                <a16:creationId xmlns:a16="http://schemas.microsoft.com/office/drawing/2014/main" id="{2E835693-B4F2-5669-49D4-0563A90D9036}"/>
              </a:ext>
            </a:extLst>
          </p:cNvPr>
          <p:cNvSpPr txBox="1"/>
          <p:nvPr/>
        </p:nvSpPr>
        <p:spPr>
          <a:xfrm>
            <a:off x="238930" y="1515383"/>
            <a:ext cx="1219200" cy="276999"/>
          </a:xfrm>
          <a:prstGeom prst="rect">
            <a:avLst/>
          </a:prstGeom>
          <a:noFill/>
        </p:spPr>
        <p:txBody>
          <a:bodyPr wrap="square" rtlCol="0">
            <a:spAutoFit/>
          </a:bodyPr>
          <a:lstStyle/>
          <a:p>
            <a:r>
              <a:rPr lang="en-US" dirty="0"/>
              <a:t>(12.2.5)</a:t>
            </a:r>
          </a:p>
        </p:txBody>
      </p:sp>
      <p:sp>
        <p:nvSpPr>
          <p:cNvPr id="8" name="TextBox 7">
            <a:extLst>
              <a:ext uri="{FF2B5EF4-FFF2-40B4-BE49-F238E27FC236}">
                <a16:creationId xmlns:a16="http://schemas.microsoft.com/office/drawing/2014/main" id="{F3D27531-EB01-962D-69FF-3FD67734AF31}"/>
              </a:ext>
            </a:extLst>
          </p:cNvPr>
          <p:cNvSpPr txBox="1"/>
          <p:nvPr/>
        </p:nvSpPr>
        <p:spPr>
          <a:xfrm>
            <a:off x="4789267" y="1651242"/>
            <a:ext cx="1219200" cy="276999"/>
          </a:xfrm>
          <a:prstGeom prst="rect">
            <a:avLst/>
          </a:prstGeom>
          <a:noFill/>
        </p:spPr>
        <p:txBody>
          <a:bodyPr wrap="square" rtlCol="0">
            <a:spAutoFit/>
          </a:bodyPr>
          <a:lstStyle/>
          <a:p>
            <a:r>
              <a:rPr lang="en-US" dirty="0"/>
              <a:t>(12.5.4.3.1)</a:t>
            </a:r>
          </a:p>
        </p:txBody>
      </p:sp>
      <p:sp>
        <p:nvSpPr>
          <p:cNvPr id="9" name="TextBox 8">
            <a:extLst>
              <a:ext uri="{FF2B5EF4-FFF2-40B4-BE49-F238E27FC236}">
                <a16:creationId xmlns:a16="http://schemas.microsoft.com/office/drawing/2014/main" id="{9E47F90B-BCF1-913F-5728-8BC098DBF348}"/>
              </a:ext>
            </a:extLst>
          </p:cNvPr>
          <p:cNvSpPr txBox="1"/>
          <p:nvPr/>
        </p:nvSpPr>
        <p:spPr>
          <a:xfrm>
            <a:off x="348747" y="3556240"/>
            <a:ext cx="1219200" cy="276999"/>
          </a:xfrm>
          <a:prstGeom prst="rect">
            <a:avLst/>
          </a:prstGeom>
          <a:noFill/>
        </p:spPr>
        <p:txBody>
          <a:bodyPr wrap="square" rtlCol="0">
            <a:spAutoFit/>
          </a:bodyPr>
          <a:lstStyle/>
          <a:p>
            <a:r>
              <a:rPr lang="en-US" dirty="0"/>
              <a:t>(12.3.5.4)</a:t>
            </a:r>
          </a:p>
        </p:txBody>
      </p:sp>
      <p:sp>
        <p:nvSpPr>
          <p:cNvPr id="10" name="TextBox 9">
            <a:extLst>
              <a:ext uri="{FF2B5EF4-FFF2-40B4-BE49-F238E27FC236}">
                <a16:creationId xmlns:a16="http://schemas.microsoft.com/office/drawing/2014/main" id="{0CC9D920-5611-2ABF-05B0-7DC20AD94EC8}"/>
              </a:ext>
            </a:extLst>
          </p:cNvPr>
          <p:cNvSpPr txBox="1"/>
          <p:nvPr/>
        </p:nvSpPr>
        <p:spPr>
          <a:xfrm>
            <a:off x="4776712" y="2657108"/>
            <a:ext cx="1219200" cy="276999"/>
          </a:xfrm>
          <a:prstGeom prst="rect">
            <a:avLst/>
          </a:prstGeom>
          <a:noFill/>
        </p:spPr>
        <p:txBody>
          <a:bodyPr wrap="square" rtlCol="0">
            <a:spAutoFit/>
          </a:bodyPr>
          <a:lstStyle/>
          <a:p>
            <a:r>
              <a:rPr lang="en-US" dirty="0"/>
              <a:t>(11.3.5.4)</a:t>
            </a:r>
          </a:p>
        </p:txBody>
      </p:sp>
      <p:sp>
        <p:nvSpPr>
          <p:cNvPr id="16" name="TextBox 15">
            <a:extLst>
              <a:ext uri="{FF2B5EF4-FFF2-40B4-BE49-F238E27FC236}">
                <a16:creationId xmlns:a16="http://schemas.microsoft.com/office/drawing/2014/main" id="{FB46829A-D38E-20D0-CBAC-10C954421DA3}"/>
              </a:ext>
            </a:extLst>
          </p:cNvPr>
          <p:cNvSpPr txBox="1"/>
          <p:nvPr/>
        </p:nvSpPr>
        <p:spPr>
          <a:xfrm>
            <a:off x="328869" y="4931995"/>
            <a:ext cx="1219200" cy="276999"/>
          </a:xfrm>
          <a:prstGeom prst="rect">
            <a:avLst/>
          </a:prstGeom>
          <a:noFill/>
        </p:spPr>
        <p:txBody>
          <a:bodyPr wrap="square" rtlCol="0">
            <a:spAutoFit/>
          </a:bodyPr>
          <a:lstStyle/>
          <a:p>
            <a:r>
              <a:rPr lang="en-US" dirty="0"/>
              <a:t>(13.7.1)</a:t>
            </a:r>
          </a:p>
        </p:txBody>
      </p:sp>
      <p:pic>
        <p:nvPicPr>
          <p:cNvPr id="18" name="Picture 17">
            <a:extLst>
              <a:ext uri="{FF2B5EF4-FFF2-40B4-BE49-F238E27FC236}">
                <a16:creationId xmlns:a16="http://schemas.microsoft.com/office/drawing/2014/main" id="{E8CDA544-C206-4813-6E07-132F76ABDF9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8930" y="5281101"/>
            <a:ext cx="4106058" cy="478103"/>
          </a:xfrm>
          <a:prstGeom prst="rect">
            <a:avLst/>
          </a:prstGeom>
        </p:spPr>
      </p:pic>
    </p:spTree>
    <p:extLst>
      <p:ext uri="{BB962C8B-B14F-4D97-AF65-F5344CB8AC3E}">
        <p14:creationId xmlns:p14="http://schemas.microsoft.com/office/powerpoint/2010/main" val="41646667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8077200" cy="1066800"/>
          </a:xfrm>
        </p:spPr>
        <p:txBody>
          <a:bodyPr/>
          <a:lstStyle/>
          <a:p>
            <a:r>
              <a:rPr lang="en-US" dirty="0"/>
              <a:t>References</a:t>
            </a:r>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44</a:t>
            </a:fld>
            <a:endParaRPr lang="en-US"/>
          </a:p>
        </p:txBody>
      </p:sp>
      <p:sp>
        <p:nvSpPr>
          <p:cNvPr id="3" name="TextBox 2">
            <a:extLst>
              <a:ext uri="{FF2B5EF4-FFF2-40B4-BE49-F238E27FC236}">
                <a16:creationId xmlns:a16="http://schemas.microsoft.com/office/drawing/2014/main" id="{73BD598C-0DAE-061C-B45E-27A7B9FFC5F2}"/>
              </a:ext>
            </a:extLst>
          </p:cNvPr>
          <p:cNvSpPr txBox="1"/>
          <p:nvPr/>
        </p:nvSpPr>
        <p:spPr>
          <a:xfrm>
            <a:off x="495299" y="1508256"/>
            <a:ext cx="8458201" cy="3754874"/>
          </a:xfrm>
          <a:prstGeom prst="rect">
            <a:avLst/>
          </a:prstGeom>
          <a:noFill/>
        </p:spPr>
        <p:txBody>
          <a:bodyPr wrap="square" rtlCol="0">
            <a:spAutoFit/>
          </a:bodyPr>
          <a:lstStyle/>
          <a:p>
            <a:r>
              <a:rPr lang="en-US" sz="1600" dirty="0"/>
              <a:t>[1] IEEE 802.11-23/1884r2 Seamless Roaming SPs, D. Ho et al, Jan 2024</a:t>
            </a:r>
          </a:p>
          <a:p>
            <a:endParaRPr lang="en-US" sz="1600" dirty="0"/>
          </a:p>
          <a:p>
            <a:r>
              <a:rPr lang="en-US" sz="1600" dirty="0"/>
              <a:t>[2] IEEE 802.11-24/0209r4 Specification Framework for </a:t>
            </a:r>
            <a:r>
              <a:rPr lang="en-US" sz="1600" dirty="0" err="1"/>
              <a:t>TGbn</a:t>
            </a:r>
            <a:endParaRPr lang="en-US" sz="1600" dirty="0"/>
          </a:p>
          <a:p>
            <a:endParaRPr lang="en-US" sz="1600" dirty="0"/>
          </a:p>
          <a:p>
            <a:r>
              <a:rPr lang="en-US" sz="1600" dirty="0"/>
              <a:t>[3] Performance Study of Fast BSS Transition using IEEE 802.11r, S. </a:t>
            </a:r>
            <a:r>
              <a:rPr lang="en-US" sz="1600" dirty="0" err="1"/>
              <a:t>Bangolae</a:t>
            </a:r>
            <a:r>
              <a:rPr lang="en-US" sz="1600" dirty="0"/>
              <a:t> et al, 2006</a:t>
            </a:r>
          </a:p>
          <a:p>
            <a:endParaRPr lang="en-US" sz="1600" dirty="0"/>
          </a:p>
          <a:p>
            <a:r>
              <a:rPr lang="en-US" sz="1600" dirty="0"/>
              <a:t>[4] IEEE 802.11-23/1908r2 Seamless Roaming Procedure, Y. Yoon et al, Nov 2023</a:t>
            </a:r>
          </a:p>
          <a:p>
            <a:endParaRPr lang="en-US" sz="1600" dirty="0"/>
          </a:p>
          <a:p>
            <a:r>
              <a:rPr lang="en-US" sz="1600" dirty="0"/>
              <a:t>[5] NIST SP 800-38D “Recommendation for Block Cipher Modes of Operation: GCM and GMAC”</a:t>
            </a:r>
          </a:p>
          <a:p>
            <a:endParaRPr lang="en-US" sz="1600" dirty="0"/>
          </a:p>
          <a:p>
            <a:r>
              <a:rPr lang="en-US" sz="1600" dirty="0"/>
              <a:t>[6] </a:t>
            </a:r>
            <a:r>
              <a:rPr lang="en-GB" sz="1600" dirty="0">
                <a:effectLst/>
                <a:latin typeface="Times New Roman" panose="02020603050405020304" pitchFamily="18" charset="0"/>
                <a:ea typeface="Times New Roman" panose="02020603050405020304" pitchFamily="18" charset="0"/>
              </a:rPr>
              <a:t>3GPP TS 33.501 V18.4.0 </a:t>
            </a:r>
          </a:p>
          <a:p>
            <a:endParaRPr lang="en-GB" sz="1600" dirty="0"/>
          </a:p>
          <a:p>
            <a:r>
              <a:rPr lang="en-GB" sz="1600" dirty="0"/>
              <a:t>[7] </a:t>
            </a:r>
            <a:r>
              <a:rPr lang="en-GB" sz="1600" dirty="0">
                <a:hlinkClick r:id="rId2"/>
              </a:rPr>
              <a:t>https://people.inf.ethz.ch/rsasse/pub/5G-handover-WISEC21.pdf</a:t>
            </a:r>
            <a:r>
              <a:rPr lang="en-GB" sz="1600" dirty="0"/>
              <a:t> </a:t>
            </a:r>
          </a:p>
          <a:p>
            <a:endParaRPr lang="en-GB" sz="1600" dirty="0"/>
          </a:p>
          <a:p>
            <a:endParaRPr lang="en-US" sz="1400" dirty="0"/>
          </a:p>
        </p:txBody>
      </p:sp>
    </p:spTree>
    <p:extLst>
      <p:ext uri="{BB962C8B-B14F-4D97-AF65-F5344CB8AC3E}">
        <p14:creationId xmlns:p14="http://schemas.microsoft.com/office/powerpoint/2010/main" val="754359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533400"/>
            <a:ext cx="8991595" cy="1066800"/>
          </a:xfrm>
        </p:spPr>
        <p:txBody>
          <a:bodyPr/>
          <a:lstStyle/>
          <a:p>
            <a:r>
              <a:rPr lang="en-US" dirty="0"/>
              <a:t>High-level requirements</a:t>
            </a:r>
            <a:br>
              <a:rPr lang="en-US" dirty="0"/>
            </a:br>
            <a:r>
              <a:rPr lang="en-US" sz="2400" dirty="0"/>
              <a:t>Problem statements and solution requirements (2)</a:t>
            </a:r>
            <a:endParaRPr lang="en-US" sz="2400" u="sng" dirty="0"/>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5</a:t>
            </a:fld>
            <a:endParaRPr lang="en-US"/>
          </a:p>
        </p:txBody>
      </p:sp>
      <p:sp>
        <p:nvSpPr>
          <p:cNvPr id="90" name="Content Placeholder 2">
            <a:extLst>
              <a:ext uri="{FF2B5EF4-FFF2-40B4-BE49-F238E27FC236}">
                <a16:creationId xmlns:a16="http://schemas.microsoft.com/office/drawing/2014/main" id="{029DABAC-0416-5343-0F56-191CB84ABDA5}"/>
              </a:ext>
            </a:extLst>
          </p:cNvPr>
          <p:cNvSpPr>
            <a:spLocks noGrp="1"/>
          </p:cNvSpPr>
          <p:nvPr>
            <p:ph idx="1"/>
          </p:nvPr>
        </p:nvSpPr>
        <p:spPr>
          <a:xfrm>
            <a:off x="38098" y="1524000"/>
            <a:ext cx="9182102" cy="2819400"/>
          </a:xfrm>
        </p:spPr>
        <p:txBody>
          <a:bodyPr/>
          <a:lstStyle/>
          <a:p>
            <a:r>
              <a:rPr lang="en-US" sz="1800" b="0" dirty="0"/>
              <a:t>Problem (2): Once a roam is triggered, roam procedures themselves cause outage/disruption</a:t>
            </a:r>
            <a:br>
              <a:rPr lang="en-US" sz="1800" b="0" dirty="0"/>
            </a:br>
            <a:r>
              <a:rPr lang="en-US" sz="1800" b="0" dirty="0"/>
              <a:t>to data flows</a:t>
            </a:r>
          </a:p>
          <a:p>
            <a:pPr lvl="1"/>
            <a:r>
              <a:rPr lang="en-US" sz="1400" dirty="0"/>
              <a:t>Data exchange suspended during (off-channel) authentication/reassociation exchanges with target AP</a:t>
            </a:r>
          </a:p>
          <a:p>
            <a:pPr lvl="2"/>
            <a:r>
              <a:rPr lang="en-US" sz="1200" dirty="0"/>
              <a:t>except, potentially, for clients capable of simultaneous Tx/Rx on both channels</a:t>
            </a:r>
          </a:p>
          <a:p>
            <a:pPr lvl="1"/>
            <a:r>
              <a:rPr lang="en-US" sz="1400" dirty="0"/>
              <a:t>Data exchange with Target AP may be suspended, inefficient or insufficiently prioritized until MAC states are re-established (e.g. BA agreement, MSCS/SCS rules)</a:t>
            </a:r>
          </a:p>
          <a:p>
            <a:pPr lvl="1"/>
            <a:r>
              <a:rPr lang="en-US" sz="1400" dirty="0"/>
              <a:t>Data packet loss and/or duplication (e.g. DL packets buffered at Serving AP may be lost, dirty scoreboard on roam)</a:t>
            </a:r>
          </a:p>
          <a:p>
            <a:pPr lvl="2"/>
            <a:r>
              <a:rPr lang="en-US" sz="1200" dirty="0"/>
              <a:t>alternatively, implementations might defer roam until buffers are empty and scoreboard is clean, which can lead to similar “emergency roam” scenario as on previous slide</a:t>
            </a:r>
          </a:p>
          <a:p>
            <a:pPr lvl="1"/>
            <a:r>
              <a:rPr lang="en-US" sz="1400" dirty="0"/>
              <a:t>Roam failures or delays (e.g. association comeback procedures) occur with non-negligible probability</a:t>
            </a:r>
          </a:p>
          <a:p>
            <a:pPr lvl="2"/>
            <a:r>
              <a:rPr lang="en-US" sz="1200" dirty="0"/>
              <a:t>e.g. security (SA Query / PMF) related [can also be due to insufficient link quality or excessive roams - see previous slide]</a:t>
            </a:r>
          </a:p>
        </p:txBody>
      </p:sp>
      <p:sp>
        <p:nvSpPr>
          <p:cNvPr id="22" name="TextBox 21">
            <a:extLst>
              <a:ext uri="{FF2B5EF4-FFF2-40B4-BE49-F238E27FC236}">
                <a16:creationId xmlns:a16="http://schemas.microsoft.com/office/drawing/2014/main" id="{9694A83A-F1C7-BE7F-866A-F99FFAA4E065}"/>
              </a:ext>
            </a:extLst>
          </p:cNvPr>
          <p:cNvSpPr txBox="1"/>
          <p:nvPr/>
        </p:nvSpPr>
        <p:spPr>
          <a:xfrm>
            <a:off x="-77984" y="4191000"/>
            <a:ext cx="9298184" cy="2880789"/>
          </a:xfrm>
          <a:prstGeom prst="rect">
            <a:avLst/>
          </a:prstGeom>
          <a:noFill/>
        </p:spPr>
        <p:txBody>
          <a:bodyPr wrap="square">
            <a:spAutoFit/>
          </a:bodyPr>
          <a:lstStyle/>
          <a:p>
            <a:pPr marL="457200" lvl="1" indent="0">
              <a:buNone/>
            </a:pPr>
            <a:r>
              <a:rPr lang="en-US" sz="1600" b="1" u="sng" dirty="0"/>
              <a:t>Solution requirements: </a:t>
            </a:r>
          </a:p>
          <a:p>
            <a:pPr marL="1085850" lvl="2" indent="-228600">
              <a:spcBef>
                <a:spcPct val="20000"/>
              </a:spcBef>
              <a:buFont typeface="Arial" panose="020B0604020202020204" pitchFamily="34" charset="0"/>
              <a:buChar char="•"/>
            </a:pPr>
            <a:r>
              <a:rPr lang="en-US" sz="1400" dirty="0">
                <a:latin typeface="+mn-lt"/>
              </a:rPr>
              <a:t>Allow all roam setup exchanges with target AP (e.g. </a:t>
            </a:r>
            <a:r>
              <a:rPr lang="en-US" sz="1400" dirty="0" err="1">
                <a:latin typeface="+mn-lt"/>
              </a:rPr>
              <a:t>reassoc</a:t>
            </a:r>
            <a:r>
              <a:rPr lang="en-US" sz="1400" dirty="0">
                <a:latin typeface="+mn-lt"/>
              </a:rPr>
              <a:t> req/resp) to be tunneled over DS via Serving AP</a:t>
            </a:r>
          </a:p>
          <a:p>
            <a:pPr marL="1543050" lvl="3" indent="-228600">
              <a:spcBef>
                <a:spcPct val="20000"/>
              </a:spcBef>
              <a:buFont typeface="Arial" panose="020B0604020202020204" pitchFamily="34" charset="0"/>
              <a:buChar char="•"/>
            </a:pPr>
            <a:r>
              <a:rPr lang="en-US" dirty="0">
                <a:latin typeface="+mn-lt"/>
              </a:rPr>
              <a:t>For scenarios where roam is triggered while link quality with Serving AP is still good</a:t>
            </a:r>
          </a:p>
          <a:p>
            <a:pPr marL="1085850" lvl="2" indent="-228600">
              <a:spcBef>
                <a:spcPct val="20000"/>
              </a:spcBef>
              <a:buFont typeface="Arial" panose="020B0604020202020204" pitchFamily="34" charset="0"/>
              <a:buChar char="•"/>
            </a:pPr>
            <a:r>
              <a:rPr lang="en-US" sz="1400" dirty="0">
                <a:latin typeface="+mn-lt"/>
              </a:rPr>
              <a:t>Enable roam setup to occur with a minimal number of exchanges</a:t>
            </a:r>
          </a:p>
          <a:p>
            <a:pPr marL="1543050" lvl="3" indent="-228600">
              <a:spcBef>
                <a:spcPct val="20000"/>
              </a:spcBef>
              <a:buFont typeface="Arial" panose="020B0604020202020204" pitchFamily="34" charset="0"/>
              <a:buChar char="•"/>
            </a:pPr>
            <a:r>
              <a:rPr lang="en-US" dirty="0">
                <a:latin typeface="+mn-lt"/>
              </a:rPr>
              <a:t>For scenarios where roam exchanges are directly with Target AP due to poor link quality with Serving AP</a:t>
            </a:r>
          </a:p>
          <a:p>
            <a:pPr marL="1085850" lvl="2" indent="-228600">
              <a:spcBef>
                <a:spcPct val="20000"/>
              </a:spcBef>
              <a:buFont typeface="Arial" panose="020B0604020202020204" pitchFamily="34" charset="0"/>
              <a:buChar char="•"/>
            </a:pPr>
            <a:r>
              <a:rPr lang="en-US" sz="1400" dirty="0">
                <a:latin typeface="+mn-lt"/>
              </a:rPr>
              <a:t>Enable context transfer over DS to target AP, to avoid post-roam exchanges for MAC state re-establishment</a:t>
            </a:r>
          </a:p>
          <a:p>
            <a:pPr marL="1085850" lvl="2" indent="-228600">
              <a:spcBef>
                <a:spcPct val="20000"/>
              </a:spcBef>
              <a:buFont typeface="Arial" panose="020B0604020202020204" pitchFamily="34" charset="0"/>
              <a:buChar char="•"/>
            </a:pPr>
            <a:r>
              <a:rPr lang="en-US" sz="1400" dirty="0">
                <a:latin typeface="+mn-lt"/>
              </a:rPr>
              <a:t>Provide mechanisms for retrieval of buffered data at Serving AP, and optimization of delivery order requirements, depending on higher-layer requirements of flows in a given TID</a:t>
            </a:r>
          </a:p>
          <a:p>
            <a:pPr marL="1085850" lvl="2" indent="-228600">
              <a:spcBef>
                <a:spcPct val="20000"/>
              </a:spcBef>
              <a:buFont typeface="Arial" panose="020B0604020202020204" pitchFamily="34" charset="0"/>
              <a:buChar char="•"/>
            </a:pPr>
            <a:r>
              <a:rPr lang="en-US" sz="1400" dirty="0">
                <a:latin typeface="+mn-lt"/>
              </a:rPr>
              <a:t>Ensure roaming security framework is robust to avoid security-related roam failures / delays</a:t>
            </a:r>
          </a:p>
          <a:p>
            <a:pPr marL="1085850" lvl="2" indent="-228600">
              <a:spcBef>
                <a:spcPct val="20000"/>
              </a:spcBef>
              <a:buFont typeface="Arial" panose="020B0604020202020204" pitchFamily="34" charset="0"/>
              <a:buChar char="•"/>
            </a:pPr>
            <a:endParaRPr lang="en-US" sz="1400" dirty="0">
              <a:latin typeface="+mn-lt"/>
            </a:endParaRPr>
          </a:p>
          <a:p>
            <a:pPr marL="1085850" lvl="2" indent="-228600">
              <a:spcBef>
                <a:spcPct val="20000"/>
              </a:spcBef>
              <a:buFont typeface="Arial" panose="020B0604020202020204" pitchFamily="34" charset="0"/>
              <a:buChar char="•"/>
            </a:pPr>
            <a:endParaRPr lang="en-US" sz="1400" dirty="0">
              <a:latin typeface="+mn-lt"/>
            </a:endParaRPr>
          </a:p>
        </p:txBody>
      </p:sp>
    </p:spTree>
    <p:extLst>
      <p:ext uri="{BB962C8B-B14F-4D97-AF65-F5344CB8AC3E}">
        <p14:creationId xmlns:p14="http://schemas.microsoft.com/office/powerpoint/2010/main" val="1397722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533400"/>
            <a:ext cx="8991595" cy="1066800"/>
          </a:xfrm>
        </p:spPr>
        <p:txBody>
          <a:bodyPr/>
          <a:lstStyle/>
          <a:p>
            <a:r>
              <a:rPr lang="en-US" dirty="0"/>
              <a:t>Description of new capabilities</a:t>
            </a:r>
            <a:br>
              <a:rPr lang="en-US" dirty="0"/>
            </a:br>
            <a:r>
              <a:rPr lang="en-US" sz="2400" dirty="0"/>
              <a:t>Roam triggering </a:t>
            </a:r>
            <a:endParaRPr lang="en-US" sz="2400" u="sng" dirty="0"/>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6</a:t>
            </a:fld>
            <a:endParaRPr lang="en-US"/>
          </a:p>
        </p:txBody>
      </p:sp>
      <p:sp>
        <p:nvSpPr>
          <p:cNvPr id="90" name="Content Placeholder 2">
            <a:extLst>
              <a:ext uri="{FF2B5EF4-FFF2-40B4-BE49-F238E27FC236}">
                <a16:creationId xmlns:a16="http://schemas.microsoft.com/office/drawing/2014/main" id="{029DABAC-0416-5343-0F56-191CB84ABDA5}"/>
              </a:ext>
            </a:extLst>
          </p:cNvPr>
          <p:cNvSpPr>
            <a:spLocks noGrp="1"/>
          </p:cNvSpPr>
          <p:nvPr>
            <p:ph idx="1"/>
          </p:nvPr>
        </p:nvSpPr>
        <p:spPr>
          <a:xfrm>
            <a:off x="170198" y="1447800"/>
            <a:ext cx="8803604" cy="1243342"/>
          </a:xfrm>
        </p:spPr>
        <p:txBody>
          <a:bodyPr/>
          <a:lstStyle/>
          <a:p>
            <a:r>
              <a:rPr lang="en-US" sz="1800" b="0" dirty="0"/>
              <a:t>UHR AP MLD and non-AP MLD exchange transition candidate information within roam setup request/response frames (e.g. </a:t>
            </a:r>
            <a:r>
              <a:rPr lang="en-US" sz="1800" b="0" dirty="0" err="1"/>
              <a:t>Reassoc</a:t>
            </a:r>
            <a:r>
              <a:rPr lang="en-US" sz="1800" b="0" dirty="0"/>
              <a:t> Req/Resp) to assist future roaming/steering </a:t>
            </a:r>
            <a:endParaRPr lang="en-US" sz="1800" b="0" dirty="0">
              <a:highlight>
                <a:srgbClr val="FFFF00"/>
              </a:highlight>
            </a:endParaRPr>
          </a:p>
          <a:p>
            <a:pPr lvl="1"/>
            <a:r>
              <a:rPr lang="en-US" sz="1400" dirty="0"/>
              <a:t>Enables b</a:t>
            </a:r>
            <a:r>
              <a:rPr lang="en-US" sz="1400" kern="0" dirty="0"/>
              <a:t>oth </a:t>
            </a:r>
            <a:r>
              <a:rPr lang="en-US" sz="1400" dirty="0"/>
              <a:t>peers to obtain initial information for </a:t>
            </a:r>
            <a:r>
              <a:rPr lang="en-US" sz="1400" u="sng" dirty="0"/>
              <a:t>subsequent</a:t>
            </a:r>
            <a:r>
              <a:rPr lang="en-US" sz="1400" dirty="0"/>
              <a:t> roams, without need for additional management frame exchanges (e.g. Neighbor Report Req/Resp, BTM Query/Req, Beacon Req/Resp)</a:t>
            </a:r>
          </a:p>
          <a:p>
            <a:pPr lvl="1"/>
            <a:r>
              <a:rPr lang="en-US" sz="1400" b="0" kern="0" dirty="0"/>
              <a:t>In setup request frame, Non-AP MLD includes Neighbor Report elements for links of other AP MLDs (in same ESS) that were </a:t>
            </a:r>
            <a:r>
              <a:rPr lang="en-US" sz="1400" dirty="0"/>
              <a:t>strong/viable</a:t>
            </a:r>
            <a:r>
              <a:rPr lang="en-US" sz="1400" b="0" kern="0" dirty="0"/>
              <a:t> transition candidates but not selected</a:t>
            </a:r>
          </a:p>
          <a:p>
            <a:pPr lvl="2"/>
            <a:r>
              <a:rPr lang="en-US" sz="1200" b="0" kern="0" dirty="0"/>
              <a:t>Define </a:t>
            </a:r>
            <a:r>
              <a:rPr lang="en-US" sz="1200" dirty="0"/>
              <a:t>RCPI element as a new </a:t>
            </a:r>
            <a:r>
              <a:rPr lang="en-US" sz="1200" dirty="0" err="1"/>
              <a:t>subelement</a:t>
            </a:r>
            <a:r>
              <a:rPr lang="en-US" sz="1200" dirty="0"/>
              <a:t> for Neighbor Report, so non-AP MLD indicates the beacon RCPI</a:t>
            </a:r>
          </a:p>
          <a:p>
            <a:pPr lvl="2"/>
            <a:r>
              <a:rPr lang="en-US" sz="1200" dirty="0"/>
              <a:t>Consider also including Actual Measurement Start Time when RCPI measurement was made (similar to Beacon Report)</a:t>
            </a:r>
          </a:p>
          <a:p>
            <a:pPr lvl="1"/>
            <a:r>
              <a:rPr lang="en-US" sz="1400" dirty="0"/>
              <a:t>In setup response frame, Target AP MLD includes Neighbor Report elements for each link of the AP MLDs (in same ESS) that are its topological neighbors</a:t>
            </a:r>
          </a:p>
          <a:p>
            <a:pPr lvl="2"/>
            <a:r>
              <a:rPr lang="en-US" sz="1200" b="0" kern="0" dirty="0"/>
              <a:t>RCPI </a:t>
            </a:r>
            <a:r>
              <a:rPr lang="en-US" sz="1200" b="0" kern="0" dirty="0" err="1"/>
              <a:t>subelement</a:t>
            </a:r>
            <a:r>
              <a:rPr lang="en-US" sz="1200" b="0" kern="0" dirty="0"/>
              <a:t> indicates, if available, a measured RCPI for some frame the non-AP MLD transmitted on that channel</a:t>
            </a:r>
          </a:p>
          <a:p>
            <a:pPr lvl="2"/>
            <a:r>
              <a:rPr lang="en-US" sz="1200" b="0" kern="0" dirty="0"/>
              <a:t>NR elements should include </a:t>
            </a:r>
            <a:r>
              <a:rPr lang="en-US" sz="1200" b="0" kern="0" dirty="0" err="1"/>
              <a:t>subelements</a:t>
            </a:r>
            <a:r>
              <a:rPr lang="en-US" sz="1200" dirty="0"/>
              <a:t> with </a:t>
            </a:r>
            <a:r>
              <a:rPr lang="en-US" sz="1200" b="0" kern="0" dirty="0"/>
              <a:t>metrics for transition candidate scoring (e.g. BSS Load </a:t>
            </a:r>
            <a:r>
              <a:rPr lang="en-US" sz="1200" b="0" kern="0" dirty="0" err="1"/>
              <a:t>subelement</a:t>
            </a:r>
            <a:r>
              <a:rPr lang="en-US" sz="1200" b="0" kern="0" dirty="0"/>
              <a:t>)</a:t>
            </a:r>
          </a:p>
          <a:p>
            <a:r>
              <a:rPr lang="en-US" sz="1800" b="0" dirty="0"/>
              <a:t>Existing management frame exchanges (with above extensions) can be used to provide updated information post-association, e.g.</a:t>
            </a:r>
          </a:p>
          <a:p>
            <a:pPr lvl="1"/>
            <a:r>
              <a:rPr lang="en-US" sz="1400" dirty="0"/>
              <a:t>(AP MLD querying non-AP MLD): Beacon Report Request/Response</a:t>
            </a:r>
          </a:p>
          <a:p>
            <a:pPr lvl="2"/>
            <a:r>
              <a:rPr lang="en-US" sz="1200" dirty="0"/>
              <a:t>Non-AP MLD should respond at least when off-channel scan is not required (e.g. Table mode, or current channels only)</a:t>
            </a:r>
          </a:p>
          <a:p>
            <a:pPr lvl="2"/>
            <a:r>
              <a:rPr lang="en-US" sz="1200" dirty="0"/>
              <a:t>APs of a managed network should avoid requesting all beacon contents since that information is already known</a:t>
            </a:r>
          </a:p>
          <a:p>
            <a:pPr lvl="1"/>
            <a:r>
              <a:rPr lang="en-US" sz="1400" dirty="0"/>
              <a:t>(non-AP MLD querying AP MLD): BTM Query/Request</a:t>
            </a:r>
          </a:p>
          <a:p>
            <a:pPr lvl="2"/>
            <a:r>
              <a:rPr lang="en-US" sz="1200" dirty="0"/>
              <a:t>Consider a new mode with deterministic behavior – e.g. if a request (from AP MLD) specifies a Target AP MLD and indicates (with quantitative evidence) that the network has verified the Target AP is able to at least match the current traffic/QoS of the non-AP MLD, the non-AP MLD must attempt to roam to Target AP unless specified conditions are met</a:t>
            </a:r>
          </a:p>
        </p:txBody>
      </p:sp>
    </p:spTree>
    <p:extLst>
      <p:ext uri="{BB962C8B-B14F-4D97-AF65-F5344CB8AC3E}">
        <p14:creationId xmlns:p14="http://schemas.microsoft.com/office/powerpoint/2010/main" val="2063255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533400"/>
            <a:ext cx="8991595" cy="1066800"/>
          </a:xfrm>
        </p:spPr>
        <p:txBody>
          <a:bodyPr/>
          <a:lstStyle/>
          <a:p>
            <a:r>
              <a:rPr lang="en-US" dirty="0"/>
              <a:t>Description of new capabilities</a:t>
            </a:r>
            <a:br>
              <a:rPr lang="en-US" dirty="0"/>
            </a:br>
            <a:r>
              <a:rPr lang="en-US" sz="2400" dirty="0"/>
              <a:t>Roam triggering (2) </a:t>
            </a:r>
            <a:endParaRPr lang="en-US" sz="2400" u="sng" dirty="0"/>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7</a:t>
            </a:fld>
            <a:endParaRPr lang="en-US"/>
          </a:p>
        </p:txBody>
      </p:sp>
      <p:sp>
        <p:nvSpPr>
          <p:cNvPr id="90" name="Content Placeholder 2">
            <a:extLst>
              <a:ext uri="{FF2B5EF4-FFF2-40B4-BE49-F238E27FC236}">
                <a16:creationId xmlns:a16="http://schemas.microsoft.com/office/drawing/2014/main" id="{029DABAC-0416-5343-0F56-191CB84ABDA5}"/>
              </a:ext>
            </a:extLst>
          </p:cNvPr>
          <p:cNvSpPr>
            <a:spLocks noGrp="1"/>
          </p:cNvSpPr>
          <p:nvPr>
            <p:ph idx="1"/>
          </p:nvPr>
        </p:nvSpPr>
        <p:spPr>
          <a:xfrm>
            <a:off x="170198" y="1576058"/>
            <a:ext cx="8803604" cy="1243342"/>
          </a:xfrm>
        </p:spPr>
        <p:txBody>
          <a:bodyPr/>
          <a:lstStyle/>
          <a:p>
            <a:r>
              <a:rPr lang="en-US" sz="1800" b="0" dirty="0"/>
              <a:t>UHR AP MLD and non-AP MLD exchange information about network topology and activity of roaming/steering algorithms within roam setup request/response frames</a:t>
            </a:r>
          </a:p>
          <a:p>
            <a:pPr lvl="1"/>
            <a:r>
              <a:rPr lang="en-US" sz="1400" dirty="0"/>
              <a:t>In response frame, AP MLD also indicates basic network topology and recommended transition RSSI (if known) for each setup link</a:t>
            </a:r>
          </a:p>
          <a:p>
            <a:pPr lvl="2"/>
            <a:r>
              <a:rPr lang="en-US" sz="1200" dirty="0"/>
              <a:t>e.g. by including ESS Report element (with new extensions?) in each per-STA profile</a:t>
            </a:r>
          </a:p>
          <a:p>
            <a:pPr lvl="1"/>
            <a:r>
              <a:rPr lang="en-US" sz="1400" dirty="0"/>
              <a:t>In request frame, non-AP MLD indicates scope/nature of its roaming algorithm</a:t>
            </a:r>
          </a:p>
          <a:p>
            <a:pPr lvl="2"/>
            <a:r>
              <a:rPr lang="en-US" sz="1200" dirty="0"/>
              <a:t>e.g. none (on link failure only) vs proactive, typical off-channel scan cadence, </a:t>
            </a:r>
            <a:r>
              <a:rPr lang="en-US" sz="1200" dirty="0" err="1"/>
              <a:t>etc</a:t>
            </a:r>
            <a:endParaRPr lang="en-US" sz="1200" dirty="0"/>
          </a:p>
          <a:p>
            <a:pPr lvl="1"/>
            <a:r>
              <a:rPr lang="en-US" sz="1400" dirty="0"/>
              <a:t>In response frame, AP MLD indicates scope/nature of its steering algorithm</a:t>
            </a:r>
          </a:p>
          <a:p>
            <a:pPr lvl="2"/>
            <a:r>
              <a:rPr lang="en-US" sz="1200" dirty="0"/>
              <a:t>e.g. none, </a:t>
            </a:r>
            <a:r>
              <a:rPr lang="en-US" sz="1200" dirty="0" err="1"/>
              <a:t>colocated</a:t>
            </a:r>
            <a:r>
              <a:rPr lang="en-US" sz="1200" dirty="0"/>
              <a:t> APs only vs ESS-wide steering, unassociated STA scan capability by other (co-channel and/or off-channel) APs in network, </a:t>
            </a:r>
            <a:r>
              <a:rPr lang="en-US" sz="1200" dirty="0" err="1"/>
              <a:t>etc</a:t>
            </a:r>
            <a:endParaRPr lang="en-US" sz="1200" dirty="0"/>
          </a:p>
          <a:p>
            <a:pPr lvl="2"/>
            <a:r>
              <a:rPr lang="en-US" sz="1200" dirty="0"/>
              <a:t>extensions to transition candidate preference information in NR of BTM Request could also be considered to indicate the basis of a steering recommendation (e.g. specific measurements, historical venue-specific learning, </a:t>
            </a:r>
            <a:r>
              <a:rPr lang="en-US" sz="1200" dirty="0" err="1"/>
              <a:t>etc</a:t>
            </a:r>
            <a:r>
              <a:rPr lang="en-US" sz="1200" dirty="0"/>
              <a:t>)</a:t>
            </a:r>
          </a:p>
          <a:p>
            <a:r>
              <a:rPr lang="en-US" sz="1800" b="0" dirty="0"/>
              <a:t>UHR non-AP MLD can probe a transition candidate AP MLD via Serving AP MLD</a:t>
            </a:r>
          </a:p>
          <a:p>
            <a:pPr lvl="1"/>
            <a:r>
              <a:rPr lang="en-US" sz="1400" dirty="0"/>
              <a:t>Tunneled probe request/response, potentially targeting multiple candidates AP MLDs, either as standalone exchange (e.g. based on FST Action using OCT) or bundled with other discovery exchanges</a:t>
            </a:r>
          </a:p>
          <a:p>
            <a:pPr lvl="2"/>
            <a:r>
              <a:rPr lang="en-US" sz="1200" kern="0" dirty="0"/>
              <a:t>Note: In general, non-AP MLD needs full contents of Probe Response (or Beacon(s)) of candidate target AP MLDs to make roam decision (*); i.e. </a:t>
            </a:r>
            <a:r>
              <a:rPr lang="en-US" sz="1200" dirty="0"/>
              <a:t>Neighbor Report alone is not sufficient</a:t>
            </a:r>
            <a:endParaRPr lang="en-US" sz="1200" kern="0" dirty="0"/>
          </a:p>
          <a:p>
            <a:pPr lvl="2"/>
            <a:r>
              <a:rPr lang="en-US" sz="1200" kern="0" dirty="0"/>
              <a:t>Note: Implementations might still prefer to go off-channel to obtain RSSI for link quality scoring, however topology information (see above) could be sufficient </a:t>
            </a:r>
          </a:p>
          <a:p>
            <a:pPr lvl="1"/>
            <a:endParaRPr lang="en-US" sz="1400" b="0" dirty="0"/>
          </a:p>
          <a:p>
            <a:pPr lvl="1"/>
            <a:endParaRPr lang="en-US" sz="1100" b="0" dirty="0"/>
          </a:p>
          <a:p>
            <a:endParaRPr lang="en-US" sz="1800" dirty="0"/>
          </a:p>
        </p:txBody>
      </p:sp>
      <p:sp>
        <p:nvSpPr>
          <p:cNvPr id="3" name="TextBox 2">
            <a:extLst>
              <a:ext uri="{FF2B5EF4-FFF2-40B4-BE49-F238E27FC236}">
                <a16:creationId xmlns:a16="http://schemas.microsoft.com/office/drawing/2014/main" id="{3B53480A-D4E5-8AA8-6E76-B19AD4F449F7}"/>
              </a:ext>
            </a:extLst>
          </p:cNvPr>
          <p:cNvSpPr txBox="1"/>
          <p:nvPr/>
        </p:nvSpPr>
        <p:spPr>
          <a:xfrm>
            <a:off x="1422498" y="6640046"/>
            <a:ext cx="5844979" cy="261610"/>
          </a:xfrm>
          <a:prstGeom prst="rect">
            <a:avLst/>
          </a:prstGeom>
          <a:noFill/>
        </p:spPr>
        <p:txBody>
          <a:bodyPr wrap="square" rtlCol="0">
            <a:spAutoFit/>
          </a:bodyPr>
          <a:lstStyle/>
          <a:p>
            <a:r>
              <a:rPr lang="en-US" sz="1100" dirty="0"/>
              <a:t>(*) e.g. BSS Load, WAN metrics, BSS Membership Selectors, VSIEs, ... </a:t>
            </a:r>
          </a:p>
        </p:txBody>
      </p:sp>
    </p:spTree>
    <p:extLst>
      <p:ext uri="{BB962C8B-B14F-4D97-AF65-F5344CB8AC3E}">
        <p14:creationId xmlns:p14="http://schemas.microsoft.com/office/powerpoint/2010/main" val="417069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533400"/>
            <a:ext cx="8991595" cy="1066800"/>
          </a:xfrm>
        </p:spPr>
        <p:txBody>
          <a:bodyPr/>
          <a:lstStyle/>
          <a:p>
            <a:r>
              <a:rPr lang="en-US" dirty="0"/>
              <a:t>Description of new capabilities</a:t>
            </a:r>
            <a:br>
              <a:rPr lang="en-US" dirty="0"/>
            </a:br>
            <a:r>
              <a:rPr lang="en-US" sz="2400" dirty="0"/>
              <a:t>Roam signaling </a:t>
            </a:r>
            <a:endParaRPr lang="en-US" sz="2400" u="sng" dirty="0"/>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8</a:t>
            </a:fld>
            <a:endParaRPr lang="en-US"/>
          </a:p>
        </p:txBody>
      </p:sp>
      <p:sp>
        <p:nvSpPr>
          <p:cNvPr id="90" name="Content Placeholder 2">
            <a:extLst>
              <a:ext uri="{FF2B5EF4-FFF2-40B4-BE49-F238E27FC236}">
                <a16:creationId xmlns:a16="http://schemas.microsoft.com/office/drawing/2014/main" id="{029DABAC-0416-5343-0F56-191CB84ABDA5}"/>
              </a:ext>
            </a:extLst>
          </p:cNvPr>
          <p:cNvSpPr>
            <a:spLocks noGrp="1"/>
          </p:cNvSpPr>
          <p:nvPr>
            <p:ph idx="1"/>
          </p:nvPr>
        </p:nvSpPr>
        <p:spPr>
          <a:xfrm>
            <a:off x="170198" y="1447800"/>
            <a:ext cx="8973796" cy="1243342"/>
          </a:xfrm>
        </p:spPr>
        <p:txBody>
          <a:bodyPr/>
          <a:lstStyle/>
          <a:p>
            <a:r>
              <a:rPr lang="en-US" sz="1800" b="0" dirty="0"/>
              <a:t>All roam signaling should be protected</a:t>
            </a:r>
          </a:p>
          <a:p>
            <a:pPr lvl="1"/>
            <a:r>
              <a:rPr lang="en-US" sz="1400" dirty="0"/>
              <a:t>If unprotected roam signaling is allowed, attacker could inject, modify or replay roam signaling to cause reset of MAC states, teardown of security associations, unauthorized context transfers in the network, </a:t>
            </a:r>
            <a:r>
              <a:rPr lang="en-US" sz="1400" dirty="0" err="1"/>
              <a:t>etc</a:t>
            </a:r>
            <a:endParaRPr lang="en-US" sz="1400" dirty="0"/>
          </a:p>
          <a:p>
            <a:pPr lvl="2"/>
            <a:r>
              <a:rPr lang="en-US" sz="1200" dirty="0"/>
              <a:t>Baseline PMF handling of unprotected (re)</a:t>
            </a:r>
            <a:r>
              <a:rPr lang="en-US" sz="1200" dirty="0" err="1"/>
              <a:t>assoc</a:t>
            </a:r>
            <a:r>
              <a:rPr lang="en-US" sz="1200" dirty="0"/>
              <a:t> (i.e. reject + SA Query) is cumbersome, contributes to roam delay/failure</a:t>
            </a:r>
          </a:p>
          <a:p>
            <a:pPr lvl="1"/>
            <a:r>
              <a:rPr lang="en-US" sz="1400" dirty="0"/>
              <a:t>Encrypted signaling can also protect against privacy/tracking</a:t>
            </a:r>
            <a:endParaRPr lang="en-US" sz="1400" b="0" dirty="0"/>
          </a:p>
          <a:p>
            <a:r>
              <a:rPr lang="en-US" sz="1800" b="0" dirty="0"/>
              <a:t>For roam signaling that is sent directly to the target AP MLD, new protection is needed</a:t>
            </a:r>
          </a:p>
          <a:p>
            <a:pPr lvl="1"/>
            <a:r>
              <a:rPr lang="en-US" sz="1400" dirty="0"/>
              <a:t>Sharing the main PTK (used with CCM/GCM cipher) across roams should be avoided – see later slides</a:t>
            </a:r>
            <a:endParaRPr lang="en-US" sz="1400" kern="0" dirty="0"/>
          </a:p>
          <a:p>
            <a:pPr lvl="1"/>
            <a:r>
              <a:rPr lang="en-US" sz="1400" kern="0" dirty="0"/>
              <a:t>Therefore, define a dedicated UHR Roaming Key (ROAM-</a:t>
            </a:r>
            <a:r>
              <a:rPr lang="en-US" sz="1400" kern="0" dirty="0" err="1"/>
              <a:t>EncKey</a:t>
            </a:r>
            <a:r>
              <a:rPr lang="en-US" sz="1400" kern="0" dirty="0"/>
              <a:t>, which is </a:t>
            </a:r>
            <a:r>
              <a:rPr lang="en-US" sz="1400" u="sng" kern="0" dirty="0"/>
              <a:t>solely</a:t>
            </a:r>
            <a:r>
              <a:rPr lang="en-US" sz="1400" kern="0" dirty="0"/>
              <a:t> used to protect roaming exchanges sent between a non-AP MLD </a:t>
            </a:r>
            <a:r>
              <a:rPr lang="en-US" sz="1400" dirty="0"/>
              <a:t>and</a:t>
            </a:r>
            <a:r>
              <a:rPr lang="en-US" sz="1400" kern="0" dirty="0"/>
              <a:t> any (target) AP MLD in the ESS when no pairwise PTKSA exists</a:t>
            </a:r>
          </a:p>
          <a:p>
            <a:pPr lvl="2"/>
            <a:r>
              <a:rPr lang="en-US" sz="1200" dirty="0"/>
              <a:t>E</a:t>
            </a:r>
            <a:r>
              <a:rPr lang="en-US" sz="1200" kern="0" dirty="0"/>
              <a:t>xtract ROAM-</a:t>
            </a:r>
            <a:r>
              <a:rPr lang="en-US" sz="1200" kern="0" dirty="0" err="1"/>
              <a:t>EncKey</a:t>
            </a:r>
            <a:r>
              <a:rPr lang="en-US" sz="1200" kern="0" dirty="0"/>
              <a:t> from existing </a:t>
            </a:r>
            <a:r>
              <a:rPr lang="en-US" sz="1200" dirty="0"/>
              <a:t>master keys (e.g. PMK, R0-Key-Data) during initial association to the ESS</a:t>
            </a:r>
          </a:p>
          <a:p>
            <a:pPr lvl="2"/>
            <a:r>
              <a:rPr lang="en-US" sz="1200" dirty="0"/>
              <a:t>ROAM-</a:t>
            </a:r>
            <a:r>
              <a:rPr lang="en-US" sz="1200" dirty="0" err="1"/>
              <a:t>EncKey</a:t>
            </a:r>
            <a:r>
              <a:rPr lang="en-US" sz="1200" dirty="0"/>
              <a:t> is distributed over the DS to other target AP MLDs in network (e.g. along with PMK)</a:t>
            </a:r>
          </a:p>
          <a:p>
            <a:pPr lvl="2"/>
            <a:r>
              <a:rPr lang="en-US" sz="1200" kern="0" dirty="0"/>
              <a:t>ROAM-</a:t>
            </a:r>
            <a:r>
              <a:rPr lang="en-US" sz="1200" kern="0" dirty="0" err="1"/>
              <a:t>EncKey</a:t>
            </a:r>
            <a:r>
              <a:rPr lang="en-US" sz="1200" kern="0" dirty="0"/>
              <a:t> is always used with AES-SIV (RFC 5297) – synthetically derived nonce (misuse resistant)</a:t>
            </a:r>
          </a:p>
          <a:p>
            <a:pPr lvl="3"/>
            <a:r>
              <a:rPr lang="en-US" sz="1100" dirty="0"/>
              <a:t>Note: AES-SIV is already </a:t>
            </a:r>
            <a:r>
              <a:rPr lang="en-US" sz="1100" kern="0" dirty="0"/>
              <a:t>used in baseline, e.g. to encrypt parts of FILS </a:t>
            </a:r>
            <a:r>
              <a:rPr lang="en-US" sz="1100" kern="0" dirty="0" err="1"/>
              <a:t>Reassoc</a:t>
            </a:r>
            <a:r>
              <a:rPr lang="en-US" sz="1100" kern="0" dirty="0"/>
              <a:t> frames</a:t>
            </a:r>
          </a:p>
          <a:p>
            <a:pPr lvl="2"/>
            <a:r>
              <a:rPr lang="en-US" sz="1200" dirty="0"/>
              <a:t>Replay protection can be provided by including</a:t>
            </a:r>
            <a:r>
              <a:rPr lang="en-US" sz="1200" kern="0" dirty="0"/>
              <a:t> both MLD addresses and a PN based on a timestamp in the AAD</a:t>
            </a:r>
          </a:p>
          <a:p>
            <a:pPr lvl="3"/>
            <a:r>
              <a:rPr lang="en-US" sz="1100" dirty="0"/>
              <a:t>Timestamp is defined and used in a similar way to the Known STA Identification timestamp in baseline (</a:t>
            </a:r>
            <a:r>
              <a:rPr lang="en-US" sz="1100" dirty="0" err="1"/>
              <a:t>REVme</a:t>
            </a:r>
            <a:r>
              <a:rPr lang="en-US" sz="1100" dirty="0"/>
              <a:t> 11.13), e.g.</a:t>
            </a:r>
          </a:p>
          <a:p>
            <a:pPr lvl="3"/>
            <a:r>
              <a:rPr lang="en-US" sz="1100" dirty="0"/>
              <a:t>1) non-AP MLD obtains target AP MLD’s TSF by scanning or (with some additional error) by tunneled probe / NR via Serving AP</a:t>
            </a:r>
          </a:p>
          <a:p>
            <a:pPr lvl="3"/>
            <a:r>
              <a:rPr lang="en-US" sz="1100" dirty="0"/>
              <a:t>2) when non-AP MLD sends roam request, it sets Timestamp in AAD to the estimated TSF of target AP MLD at that time</a:t>
            </a:r>
          </a:p>
          <a:p>
            <a:pPr lvl="3"/>
            <a:r>
              <a:rPr lang="en-US" sz="1100" dirty="0"/>
              <a:t>3) target AP MLD verifies the ML addresses, and that timestamp is within TBD </a:t>
            </a:r>
            <a:r>
              <a:rPr lang="en-US" sz="1100" dirty="0" err="1"/>
              <a:t>ms</a:t>
            </a:r>
            <a:r>
              <a:rPr lang="en-US" sz="1100" dirty="0"/>
              <a:t> of its own TSF (for the specified link), and that if any other message has been received from non-AP MLD within that TBD period, this message’s timestamp is strictly greater</a:t>
            </a:r>
          </a:p>
          <a:p>
            <a:pPr lvl="4"/>
            <a:r>
              <a:rPr lang="en-US" sz="1100" dirty="0"/>
              <a:t>TBD margin accounts for possible clock drift since the TSF was obtained from scan or tunneled probe / NR</a:t>
            </a:r>
          </a:p>
          <a:p>
            <a:pPr lvl="4"/>
            <a:r>
              <a:rPr lang="en-US" sz="1100" dirty="0"/>
              <a:t>Note: Obtaining TSF in protected manner via Serving AP provides further protection against jam-and-replay attacks</a:t>
            </a:r>
          </a:p>
          <a:p>
            <a:pPr lvl="3"/>
            <a:r>
              <a:rPr lang="en-US" sz="1100" dirty="0"/>
              <a:t>Unique timestamp in AAD also provides privacy/tracking protection if the same payload is sent in multiple messages</a:t>
            </a:r>
          </a:p>
        </p:txBody>
      </p:sp>
    </p:spTree>
    <p:extLst>
      <p:ext uri="{BB962C8B-B14F-4D97-AF65-F5344CB8AC3E}">
        <p14:creationId xmlns:p14="http://schemas.microsoft.com/office/powerpoint/2010/main" val="148771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533400"/>
            <a:ext cx="8991595" cy="1066800"/>
          </a:xfrm>
        </p:spPr>
        <p:txBody>
          <a:bodyPr/>
          <a:lstStyle/>
          <a:p>
            <a:r>
              <a:rPr lang="en-US" dirty="0"/>
              <a:t>Description of new capabilities</a:t>
            </a:r>
            <a:br>
              <a:rPr lang="en-US" dirty="0"/>
            </a:br>
            <a:r>
              <a:rPr lang="en-US" sz="2400" dirty="0"/>
              <a:t>Roam signaling (2) </a:t>
            </a:r>
            <a:endParaRPr lang="en-US" sz="2400" u="sng" dirty="0"/>
          </a:p>
        </p:txBody>
      </p:sp>
      <p:sp>
        <p:nvSpPr>
          <p:cNvPr id="4" name="Date Placeholder 3"/>
          <p:cNvSpPr>
            <a:spLocks noGrp="1"/>
          </p:cNvSpPr>
          <p:nvPr>
            <p:ph type="dt" sz="half" idx="10"/>
          </p:nvPr>
        </p:nvSpPr>
        <p:spPr>
          <a:xfrm>
            <a:off x="696913" y="332601"/>
            <a:ext cx="968214" cy="276999"/>
          </a:xfrm>
        </p:spPr>
        <p:txBody>
          <a:bodyPr/>
          <a:lstStyle/>
          <a:p>
            <a:r>
              <a:rPr lang="en-US" dirty="0"/>
              <a:t>May 2024</a:t>
            </a:r>
          </a:p>
        </p:txBody>
      </p:sp>
      <p:sp>
        <p:nvSpPr>
          <p:cNvPr id="5" name="Footer Placeholder 4"/>
          <p:cNvSpPr>
            <a:spLocks noGrp="1"/>
          </p:cNvSpPr>
          <p:nvPr>
            <p:ph type="ftr" sz="quarter" idx="11"/>
          </p:nvPr>
        </p:nvSpPr>
        <p:spPr>
          <a:xfrm>
            <a:off x="6727722" y="6475413"/>
            <a:ext cx="1816203" cy="184666"/>
          </a:xfrm>
        </p:spPr>
        <p:txBody>
          <a:bodyPr/>
          <a:lstStyle/>
          <a:p>
            <a:r>
              <a:rPr lang="en-US" dirty="0"/>
              <a:t>Thomas </a:t>
            </a:r>
            <a:r>
              <a:rPr lang="en-US" dirty="0" err="1"/>
              <a:t>Derham</a:t>
            </a:r>
            <a:r>
              <a:rPr lang="en-US" dirty="0"/>
              <a:t> (Broadcom)</a:t>
            </a:r>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9</a:t>
            </a:fld>
            <a:endParaRPr lang="en-US"/>
          </a:p>
        </p:txBody>
      </p:sp>
      <p:sp>
        <p:nvSpPr>
          <p:cNvPr id="20" name="TextBox 7">
            <a:extLst>
              <a:ext uri="{FF2B5EF4-FFF2-40B4-BE49-F238E27FC236}">
                <a16:creationId xmlns:a16="http://schemas.microsoft.com/office/drawing/2014/main" id="{4FF23BB8-33DF-6E7D-90A4-F39564467AD5}"/>
              </a:ext>
            </a:extLst>
          </p:cNvPr>
          <p:cNvSpPr txBox="1"/>
          <p:nvPr/>
        </p:nvSpPr>
        <p:spPr>
          <a:xfrm>
            <a:off x="4807147" y="4581916"/>
            <a:ext cx="139929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100" dirty="0"/>
              <a:t>non-AP MLD</a:t>
            </a:r>
          </a:p>
        </p:txBody>
      </p:sp>
      <p:sp>
        <p:nvSpPr>
          <p:cNvPr id="21" name="TextBox 8">
            <a:extLst>
              <a:ext uri="{FF2B5EF4-FFF2-40B4-BE49-F238E27FC236}">
                <a16:creationId xmlns:a16="http://schemas.microsoft.com/office/drawing/2014/main" id="{D455411D-E722-BA3B-E51A-8F6A3CF972ED}"/>
              </a:ext>
            </a:extLst>
          </p:cNvPr>
          <p:cNvSpPr txBox="1"/>
          <p:nvPr/>
        </p:nvSpPr>
        <p:spPr>
          <a:xfrm>
            <a:off x="7208190" y="4581917"/>
            <a:ext cx="155082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100" kern="1200" dirty="0">
                <a:solidFill>
                  <a:schemeClr val="tx1"/>
                </a:solidFill>
                <a:latin typeface="+mn-lt"/>
                <a:ea typeface="+mn-ea"/>
                <a:cs typeface="+mn-cs"/>
              </a:rPr>
              <a:t>target AP MLD</a:t>
            </a:r>
            <a:endParaRPr lang="en-US" sz="1100" dirty="0"/>
          </a:p>
        </p:txBody>
      </p:sp>
      <p:cxnSp>
        <p:nvCxnSpPr>
          <p:cNvPr id="22" name="Straight Arrow Connector 21">
            <a:extLst>
              <a:ext uri="{FF2B5EF4-FFF2-40B4-BE49-F238E27FC236}">
                <a16:creationId xmlns:a16="http://schemas.microsoft.com/office/drawing/2014/main" id="{4CA61D02-86F2-A917-2A18-F09B77DDCB05}"/>
              </a:ext>
            </a:extLst>
          </p:cNvPr>
          <p:cNvCxnSpPr>
            <a:cxnSpLocks/>
          </p:cNvCxnSpPr>
          <p:nvPr/>
        </p:nvCxnSpPr>
        <p:spPr>
          <a:xfrm flipH="1" flipV="1">
            <a:off x="5213018" y="5503747"/>
            <a:ext cx="2581752" cy="2375"/>
          </a:xfrm>
          <a:prstGeom prst="straightConnector1">
            <a:avLst/>
          </a:prstGeom>
          <a:ln>
            <a:solidFill>
              <a:srgbClr val="7030A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168A0E22-7409-0F71-7DCD-54791F5E6463}"/>
              </a:ext>
            </a:extLst>
          </p:cNvPr>
          <p:cNvCxnSpPr>
            <a:cxnSpLocks/>
          </p:cNvCxnSpPr>
          <p:nvPr/>
        </p:nvCxnSpPr>
        <p:spPr>
          <a:xfrm>
            <a:off x="5245216" y="5105400"/>
            <a:ext cx="2609931" cy="0"/>
          </a:xfrm>
          <a:prstGeom prst="straightConnector1">
            <a:avLst/>
          </a:prstGeom>
          <a:ln>
            <a:solidFill>
              <a:srgbClr val="7030A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26" name="TextBox 8">
            <a:extLst>
              <a:ext uri="{FF2B5EF4-FFF2-40B4-BE49-F238E27FC236}">
                <a16:creationId xmlns:a16="http://schemas.microsoft.com/office/drawing/2014/main" id="{438BEC53-70E7-9CE3-C050-11B3518A09BC}"/>
              </a:ext>
            </a:extLst>
          </p:cNvPr>
          <p:cNvSpPr txBox="1"/>
          <p:nvPr/>
        </p:nvSpPr>
        <p:spPr>
          <a:xfrm>
            <a:off x="5550238" y="4894448"/>
            <a:ext cx="2993687"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100" dirty="0" err="1"/>
              <a:t>Initiate_Context_Transfer</a:t>
            </a:r>
            <a:r>
              <a:rPr lang="en-US" sz="1100" dirty="0"/>
              <a:t>, </a:t>
            </a:r>
            <a:r>
              <a:rPr lang="en-US" sz="1100" dirty="0">
                <a:solidFill>
                  <a:srgbClr val="C00000"/>
                </a:solidFill>
              </a:rPr>
              <a:t>S-Nonce/</a:t>
            </a:r>
            <a:r>
              <a:rPr lang="en-US" sz="1100" dirty="0" err="1">
                <a:solidFill>
                  <a:srgbClr val="C00000"/>
                </a:solidFill>
              </a:rPr>
              <a:t>EphPub</a:t>
            </a:r>
            <a:endParaRPr lang="en-US" sz="1100" dirty="0">
              <a:solidFill>
                <a:srgbClr val="C00000"/>
              </a:solidFill>
            </a:endParaRPr>
          </a:p>
        </p:txBody>
      </p:sp>
      <p:sp>
        <p:nvSpPr>
          <p:cNvPr id="27" name="TextBox 8">
            <a:extLst>
              <a:ext uri="{FF2B5EF4-FFF2-40B4-BE49-F238E27FC236}">
                <a16:creationId xmlns:a16="http://schemas.microsoft.com/office/drawing/2014/main" id="{8F79EBCC-FBDB-F255-A23C-F2FBFF4289AB}"/>
              </a:ext>
            </a:extLst>
          </p:cNvPr>
          <p:cNvSpPr txBox="1"/>
          <p:nvPr/>
        </p:nvSpPr>
        <p:spPr>
          <a:xfrm>
            <a:off x="5506796" y="5300990"/>
            <a:ext cx="278156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100" dirty="0" err="1"/>
              <a:t>Confirm_Context_Transfer</a:t>
            </a:r>
            <a:r>
              <a:rPr lang="en-US" sz="1100" dirty="0"/>
              <a:t>, </a:t>
            </a:r>
            <a:r>
              <a:rPr lang="en-US" sz="1100" dirty="0">
                <a:solidFill>
                  <a:srgbClr val="C00000"/>
                </a:solidFill>
              </a:rPr>
              <a:t>A-Nonce/</a:t>
            </a:r>
            <a:r>
              <a:rPr lang="en-US" sz="1100" dirty="0" err="1">
                <a:solidFill>
                  <a:srgbClr val="C00000"/>
                </a:solidFill>
              </a:rPr>
              <a:t>EphPub</a:t>
            </a:r>
            <a:endParaRPr lang="en-US" sz="1100" dirty="0">
              <a:solidFill>
                <a:srgbClr val="C00000"/>
              </a:solidFill>
            </a:endParaRPr>
          </a:p>
        </p:txBody>
      </p:sp>
      <p:cxnSp>
        <p:nvCxnSpPr>
          <p:cNvPr id="28" name="Straight Arrow Connector 27">
            <a:extLst>
              <a:ext uri="{FF2B5EF4-FFF2-40B4-BE49-F238E27FC236}">
                <a16:creationId xmlns:a16="http://schemas.microsoft.com/office/drawing/2014/main" id="{5228A8A3-0688-98FF-2B56-B9D44743F978}"/>
              </a:ext>
            </a:extLst>
          </p:cNvPr>
          <p:cNvCxnSpPr>
            <a:cxnSpLocks/>
          </p:cNvCxnSpPr>
          <p:nvPr/>
        </p:nvCxnSpPr>
        <p:spPr>
          <a:xfrm>
            <a:off x="5245216" y="5867400"/>
            <a:ext cx="2609931" cy="0"/>
          </a:xfrm>
          <a:prstGeom prst="straightConnector1">
            <a:avLst/>
          </a:prstGeom>
          <a:ln>
            <a:solidFill>
              <a:srgbClr val="7030A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29" name="TextBox 8">
            <a:extLst>
              <a:ext uri="{FF2B5EF4-FFF2-40B4-BE49-F238E27FC236}">
                <a16:creationId xmlns:a16="http://schemas.microsoft.com/office/drawing/2014/main" id="{44D767E1-2910-714D-E34B-1FEE3FFC4443}"/>
              </a:ext>
            </a:extLst>
          </p:cNvPr>
          <p:cNvSpPr txBox="1"/>
          <p:nvPr/>
        </p:nvSpPr>
        <p:spPr>
          <a:xfrm>
            <a:off x="4343400" y="5665113"/>
            <a:ext cx="4489253"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32104">
              <a:spcAft>
                <a:spcPts val="600"/>
              </a:spcAft>
            </a:pPr>
            <a:r>
              <a:rPr lang="en-US" sz="1100" dirty="0" err="1"/>
              <a:t>Reassoc_Req</a:t>
            </a:r>
            <a:r>
              <a:rPr lang="en-US" sz="1100" dirty="0"/>
              <a:t>, </a:t>
            </a:r>
            <a:r>
              <a:rPr lang="en-US" sz="1100" dirty="0" err="1"/>
              <a:t>DS_Update_Req</a:t>
            </a:r>
            <a:r>
              <a:rPr lang="en-US" sz="1100" dirty="0"/>
              <a:t>, </a:t>
            </a:r>
            <a:br>
              <a:rPr lang="en-US" sz="1100" dirty="0"/>
            </a:br>
            <a:r>
              <a:rPr lang="en-US" sz="1100" dirty="0">
                <a:solidFill>
                  <a:srgbClr val="C00000"/>
                </a:solidFill>
              </a:rPr>
              <a:t>MIC(key=PTK-KCK, </a:t>
            </a:r>
            <a:r>
              <a:rPr lang="en-US" sz="1100" dirty="0" err="1">
                <a:solidFill>
                  <a:srgbClr val="C00000"/>
                </a:solidFill>
              </a:rPr>
              <a:t>MLD_addresses</a:t>
            </a:r>
            <a:r>
              <a:rPr lang="en-US" sz="1100" dirty="0">
                <a:solidFill>
                  <a:srgbClr val="C00000"/>
                </a:solidFill>
              </a:rPr>
              <a:t> || Hash(Msg1) || Msg3) </a:t>
            </a:r>
          </a:p>
        </p:txBody>
      </p:sp>
      <p:sp>
        <p:nvSpPr>
          <p:cNvPr id="33" name="TextBox 8">
            <a:extLst>
              <a:ext uri="{FF2B5EF4-FFF2-40B4-BE49-F238E27FC236}">
                <a16:creationId xmlns:a16="http://schemas.microsoft.com/office/drawing/2014/main" id="{1360CDAE-466E-281F-F1E0-34F90ADCD001}"/>
              </a:ext>
            </a:extLst>
          </p:cNvPr>
          <p:cNvSpPr txBox="1"/>
          <p:nvPr/>
        </p:nvSpPr>
        <p:spPr>
          <a:xfrm>
            <a:off x="4191000" y="6046113"/>
            <a:ext cx="4794053"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32104">
              <a:spcAft>
                <a:spcPts val="600"/>
              </a:spcAft>
            </a:pPr>
            <a:r>
              <a:rPr lang="en-US" sz="1100" dirty="0" err="1"/>
              <a:t>Reassoc_Resp</a:t>
            </a:r>
            <a:r>
              <a:rPr lang="en-US" sz="1100" dirty="0"/>
              <a:t>, </a:t>
            </a:r>
            <a:br>
              <a:rPr lang="en-US" sz="1100" dirty="0"/>
            </a:br>
            <a:r>
              <a:rPr lang="en-US" sz="1100" dirty="0">
                <a:solidFill>
                  <a:srgbClr val="C00000"/>
                </a:solidFill>
              </a:rPr>
              <a:t>MIC(key=PTK-KCK, </a:t>
            </a:r>
            <a:r>
              <a:rPr lang="en-US" sz="1100" dirty="0" err="1">
                <a:solidFill>
                  <a:srgbClr val="C00000"/>
                </a:solidFill>
              </a:rPr>
              <a:t>MLD_addresses</a:t>
            </a:r>
            <a:r>
              <a:rPr lang="en-US" sz="1100" dirty="0">
                <a:solidFill>
                  <a:srgbClr val="C00000"/>
                </a:solidFill>
              </a:rPr>
              <a:t> || Hash(Msg2) || Msg4)</a:t>
            </a:r>
          </a:p>
        </p:txBody>
      </p:sp>
      <p:sp>
        <p:nvSpPr>
          <p:cNvPr id="17" name="TextBox 16">
            <a:extLst>
              <a:ext uri="{FF2B5EF4-FFF2-40B4-BE49-F238E27FC236}">
                <a16:creationId xmlns:a16="http://schemas.microsoft.com/office/drawing/2014/main" id="{9887DA31-8AC4-A275-686C-F4792F50B9E1}"/>
              </a:ext>
            </a:extLst>
          </p:cNvPr>
          <p:cNvSpPr txBox="1"/>
          <p:nvPr/>
        </p:nvSpPr>
        <p:spPr>
          <a:xfrm>
            <a:off x="6030381" y="4295001"/>
            <a:ext cx="1478620" cy="276999"/>
          </a:xfrm>
          <a:prstGeom prst="rect">
            <a:avLst/>
          </a:prstGeom>
          <a:noFill/>
        </p:spPr>
        <p:txBody>
          <a:bodyPr wrap="square">
            <a:spAutoFit/>
          </a:bodyPr>
          <a:lstStyle/>
          <a:p>
            <a:r>
              <a:rPr lang="en-US" b="1" dirty="0"/>
              <a:t>4-message</a:t>
            </a:r>
          </a:p>
        </p:txBody>
      </p:sp>
      <p:sp>
        <p:nvSpPr>
          <p:cNvPr id="14" name="Content Placeholder 2">
            <a:extLst>
              <a:ext uri="{FF2B5EF4-FFF2-40B4-BE49-F238E27FC236}">
                <a16:creationId xmlns:a16="http://schemas.microsoft.com/office/drawing/2014/main" id="{D5A920A1-7C06-39DE-30DA-50735627029B}"/>
              </a:ext>
            </a:extLst>
          </p:cNvPr>
          <p:cNvSpPr txBox="1">
            <a:spLocks/>
          </p:cNvSpPr>
          <p:nvPr/>
        </p:nvSpPr>
        <p:spPr bwMode="auto">
          <a:xfrm>
            <a:off x="152405" y="1191273"/>
            <a:ext cx="8991595" cy="1243342"/>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0" indent="0">
              <a:buNone/>
            </a:pPr>
            <a:endParaRPr lang="en-US" sz="1800" b="0" kern="0" dirty="0"/>
          </a:p>
          <a:p>
            <a:r>
              <a:rPr lang="en-US" sz="1800" b="0" dirty="0"/>
              <a:t>For roam signaling that is sent via Serving AP MLD, existing PMF protection can be used</a:t>
            </a:r>
          </a:p>
          <a:p>
            <a:pPr lvl="1"/>
            <a:r>
              <a:rPr lang="en-US" sz="1400" dirty="0"/>
              <a:t>Serving AP forwards encapsulated signaling to/from target AP MLD over DS using (e.g.) RRB</a:t>
            </a:r>
          </a:p>
          <a:p>
            <a:pPr lvl="1"/>
            <a:r>
              <a:rPr lang="en-US" sz="1400" dirty="0"/>
              <a:t>PMF provides integrity/replay protection - messages from non-AP MLD are validated by Serving AP</a:t>
            </a:r>
          </a:p>
          <a:p>
            <a:pPr lvl="1"/>
            <a:endParaRPr lang="en-US" sz="500" b="0" kern="0" dirty="0"/>
          </a:p>
          <a:p>
            <a:r>
              <a:rPr lang="en-US" sz="1800" b="0" kern="0" dirty="0"/>
              <a:t>New PTK is efficiently derived during roam procedure out of critical path</a:t>
            </a:r>
          </a:p>
          <a:p>
            <a:pPr lvl="1"/>
            <a:r>
              <a:rPr lang="en-US" sz="1400" b="0" kern="0" dirty="0"/>
              <a:t>E</a:t>
            </a:r>
            <a:r>
              <a:rPr lang="en-US" sz="1400" dirty="0"/>
              <a:t>mbed A/S-Nonce or A/S-</a:t>
            </a:r>
            <a:r>
              <a:rPr lang="en-US" sz="1400" dirty="0" err="1"/>
              <a:t>EphemeralPub</a:t>
            </a:r>
            <a:r>
              <a:rPr lang="en-US" sz="1400" dirty="0"/>
              <a:t>, and PTK-confirming MICs, in roam signaling that will occur anyway</a:t>
            </a:r>
          </a:p>
          <a:p>
            <a:pPr lvl="2"/>
            <a:r>
              <a:rPr lang="en-US" kern="0" dirty="0"/>
              <a:t>Note these messages might be exchanged directly with target AP MLD, or tunneled via Serving AP MLD</a:t>
            </a:r>
          </a:p>
          <a:p>
            <a:pPr lvl="2"/>
            <a:r>
              <a:rPr lang="en-US" kern="0" dirty="0"/>
              <a:t>PTK derived as either:</a:t>
            </a:r>
            <a:endParaRPr lang="en-US" sz="1000" kern="0" dirty="0"/>
          </a:p>
          <a:p>
            <a:pPr lvl="3"/>
            <a:r>
              <a:rPr lang="en-US" sz="1050" kern="0" dirty="0"/>
              <a:t>(regular AKM style, using A/S-Nonce): PTK = KDF-Hash(PMK, </a:t>
            </a:r>
            <a:r>
              <a:rPr lang="en-US" sz="1050" kern="0" dirty="0" err="1"/>
              <a:t>SNonce</a:t>
            </a:r>
            <a:r>
              <a:rPr lang="en-US" sz="1050" kern="0" dirty="0"/>
              <a:t> || </a:t>
            </a:r>
            <a:r>
              <a:rPr lang="en-US" sz="1050" kern="0" dirty="0" err="1"/>
              <a:t>ANonce</a:t>
            </a:r>
            <a:r>
              <a:rPr lang="en-US" sz="1050" kern="0" dirty="0"/>
              <a:t> || </a:t>
            </a:r>
            <a:r>
              <a:rPr lang="en-US" sz="1050" kern="0" dirty="0" err="1"/>
              <a:t>MLD_addresses</a:t>
            </a:r>
            <a:r>
              <a:rPr lang="en-US" sz="1050" kern="0" dirty="0"/>
              <a:t> ... ), or</a:t>
            </a:r>
          </a:p>
          <a:p>
            <a:pPr lvl="3"/>
            <a:r>
              <a:rPr lang="en-US" sz="1050" kern="0" dirty="0"/>
              <a:t>(PASN AKM style, using A/S-</a:t>
            </a:r>
            <a:r>
              <a:rPr lang="en-US" sz="1050" kern="0" dirty="0" err="1"/>
              <a:t>EphemeralPub</a:t>
            </a:r>
            <a:r>
              <a:rPr lang="en-US" sz="1050" kern="0" dirty="0"/>
              <a:t>): PTK = KDF-Hash(PMK, </a:t>
            </a:r>
            <a:r>
              <a:rPr lang="en-US" sz="1050" kern="0" dirty="0" err="1"/>
              <a:t>MLD_addresses</a:t>
            </a:r>
            <a:r>
              <a:rPr lang="en-US" sz="1050" kern="0" dirty="0"/>
              <a:t> || </a:t>
            </a:r>
            <a:r>
              <a:rPr lang="en-US" sz="1050" kern="0" dirty="0" err="1"/>
              <a:t>DHss</a:t>
            </a:r>
            <a:r>
              <a:rPr lang="en-US" sz="1050" kern="0" dirty="0"/>
              <a:t>)</a:t>
            </a:r>
          </a:p>
          <a:p>
            <a:pPr lvl="4"/>
            <a:r>
              <a:rPr lang="en-US" sz="1050" kern="0" dirty="0"/>
              <a:t>where </a:t>
            </a:r>
            <a:r>
              <a:rPr lang="en-US" sz="1050" kern="0" dirty="0" err="1"/>
              <a:t>DHss</a:t>
            </a:r>
            <a:r>
              <a:rPr lang="en-US" sz="1050" kern="0" dirty="0"/>
              <a:t> is Diffie-Hellman shared secret (provides Perfect Forward Secrecy – PTK is protected even if PMK is compromised)</a:t>
            </a:r>
          </a:p>
          <a:p>
            <a:pPr lvl="1"/>
            <a:r>
              <a:rPr lang="en-US" sz="1400" kern="0" dirty="0"/>
              <a:t>Example sequences:</a:t>
            </a:r>
          </a:p>
        </p:txBody>
      </p:sp>
      <p:cxnSp>
        <p:nvCxnSpPr>
          <p:cNvPr id="51" name="Straight Arrow Connector 50">
            <a:extLst>
              <a:ext uri="{FF2B5EF4-FFF2-40B4-BE49-F238E27FC236}">
                <a16:creationId xmlns:a16="http://schemas.microsoft.com/office/drawing/2014/main" id="{316D897B-02CC-3F9A-3548-AB020FC5B8B7}"/>
              </a:ext>
            </a:extLst>
          </p:cNvPr>
          <p:cNvCxnSpPr>
            <a:cxnSpLocks/>
          </p:cNvCxnSpPr>
          <p:nvPr/>
        </p:nvCxnSpPr>
        <p:spPr>
          <a:xfrm flipH="1" flipV="1">
            <a:off x="5273395" y="6246025"/>
            <a:ext cx="2581752" cy="2375"/>
          </a:xfrm>
          <a:prstGeom prst="straightConnector1">
            <a:avLst/>
          </a:prstGeom>
          <a:ln>
            <a:solidFill>
              <a:srgbClr val="7030A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70" name="TextBox 7">
            <a:extLst>
              <a:ext uri="{FF2B5EF4-FFF2-40B4-BE49-F238E27FC236}">
                <a16:creationId xmlns:a16="http://schemas.microsoft.com/office/drawing/2014/main" id="{51C507D7-B6DC-E4BB-489B-8A0E82458426}"/>
              </a:ext>
            </a:extLst>
          </p:cNvPr>
          <p:cNvSpPr txBox="1"/>
          <p:nvPr/>
        </p:nvSpPr>
        <p:spPr>
          <a:xfrm>
            <a:off x="609600" y="4572000"/>
            <a:ext cx="139929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100" dirty="0"/>
              <a:t>non-AP MLD</a:t>
            </a:r>
          </a:p>
        </p:txBody>
      </p:sp>
      <p:sp>
        <p:nvSpPr>
          <p:cNvPr id="71" name="TextBox 8">
            <a:extLst>
              <a:ext uri="{FF2B5EF4-FFF2-40B4-BE49-F238E27FC236}">
                <a16:creationId xmlns:a16="http://schemas.microsoft.com/office/drawing/2014/main" id="{6F8A7AB4-E305-F85A-B5AF-6486F1A24325}"/>
              </a:ext>
            </a:extLst>
          </p:cNvPr>
          <p:cNvSpPr txBox="1"/>
          <p:nvPr/>
        </p:nvSpPr>
        <p:spPr>
          <a:xfrm>
            <a:off x="3010643" y="4572001"/>
            <a:ext cx="1550828"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100" kern="1200" dirty="0">
                <a:solidFill>
                  <a:schemeClr val="tx1"/>
                </a:solidFill>
                <a:latin typeface="+mn-lt"/>
                <a:ea typeface="+mn-ea"/>
                <a:cs typeface="+mn-cs"/>
              </a:rPr>
              <a:t>target AP MLD</a:t>
            </a:r>
            <a:endParaRPr lang="en-US" sz="1100" dirty="0"/>
          </a:p>
        </p:txBody>
      </p:sp>
      <p:cxnSp>
        <p:nvCxnSpPr>
          <p:cNvPr id="72" name="Straight Arrow Connector 71">
            <a:extLst>
              <a:ext uri="{FF2B5EF4-FFF2-40B4-BE49-F238E27FC236}">
                <a16:creationId xmlns:a16="http://schemas.microsoft.com/office/drawing/2014/main" id="{BDC33158-7262-64C0-D36A-76EC7DD29970}"/>
              </a:ext>
            </a:extLst>
          </p:cNvPr>
          <p:cNvCxnSpPr>
            <a:cxnSpLocks/>
          </p:cNvCxnSpPr>
          <p:nvPr/>
        </p:nvCxnSpPr>
        <p:spPr>
          <a:xfrm flipH="1" flipV="1">
            <a:off x="1015471" y="5636425"/>
            <a:ext cx="2581752" cy="2375"/>
          </a:xfrm>
          <a:prstGeom prst="straightConnector1">
            <a:avLst/>
          </a:prstGeom>
          <a:ln>
            <a:solidFill>
              <a:srgbClr val="7030A0"/>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73" name="Straight Arrow Connector 72">
            <a:extLst>
              <a:ext uri="{FF2B5EF4-FFF2-40B4-BE49-F238E27FC236}">
                <a16:creationId xmlns:a16="http://schemas.microsoft.com/office/drawing/2014/main" id="{E6C83C47-4C4C-1A43-C4B4-B88FF0DB49A6}"/>
              </a:ext>
            </a:extLst>
          </p:cNvPr>
          <p:cNvCxnSpPr>
            <a:cxnSpLocks/>
          </p:cNvCxnSpPr>
          <p:nvPr/>
        </p:nvCxnSpPr>
        <p:spPr>
          <a:xfrm>
            <a:off x="1047669" y="5095484"/>
            <a:ext cx="2609931" cy="0"/>
          </a:xfrm>
          <a:prstGeom prst="straightConnector1">
            <a:avLst/>
          </a:prstGeom>
          <a:ln>
            <a:solidFill>
              <a:srgbClr val="7030A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74" name="TextBox 8">
            <a:extLst>
              <a:ext uri="{FF2B5EF4-FFF2-40B4-BE49-F238E27FC236}">
                <a16:creationId xmlns:a16="http://schemas.microsoft.com/office/drawing/2014/main" id="{40351E75-1EFE-12D4-F80D-9C426002A182}"/>
              </a:ext>
            </a:extLst>
          </p:cNvPr>
          <p:cNvSpPr txBox="1"/>
          <p:nvPr/>
        </p:nvSpPr>
        <p:spPr>
          <a:xfrm>
            <a:off x="838200" y="4863396"/>
            <a:ext cx="3733800"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32104">
              <a:spcAft>
                <a:spcPts val="600"/>
              </a:spcAft>
            </a:pPr>
            <a:r>
              <a:rPr lang="en-US" sz="1100" dirty="0" err="1"/>
              <a:t>Initiate_Context_Transfer</a:t>
            </a:r>
            <a:r>
              <a:rPr lang="en-US" sz="1100" dirty="0"/>
              <a:t>, </a:t>
            </a:r>
            <a:r>
              <a:rPr lang="en-US" sz="1100" dirty="0" err="1"/>
              <a:t>LinkSetupReq</a:t>
            </a:r>
            <a:r>
              <a:rPr lang="en-US" sz="1100" dirty="0"/>
              <a:t>, </a:t>
            </a:r>
            <a:r>
              <a:rPr lang="en-US" sz="1100" dirty="0">
                <a:solidFill>
                  <a:srgbClr val="C00000"/>
                </a:solidFill>
              </a:rPr>
              <a:t>S-Nonce/</a:t>
            </a:r>
            <a:r>
              <a:rPr lang="en-US" sz="1100" dirty="0" err="1">
                <a:solidFill>
                  <a:srgbClr val="C00000"/>
                </a:solidFill>
              </a:rPr>
              <a:t>EphPub</a:t>
            </a:r>
            <a:endParaRPr lang="en-US" sz="1100" dirty="0">
              <a:solidFill>
                <a:srgbClr val="C00000"/>
              </a:solidFill>
            </a:endParaRPr>
          </a:p>
        </p:txBody>
      </p:sp>
      <p:sp>
        <p:nvSpPr>
          <p:cNvPr id="75" name="TextBox 8">
            <a:extLst>
              <a:ext uri="{FF2B5EF4-FFF2-40B4-BE49-F238E27FC236}">
                <a16:creationId xmlns:a16="http://schemas.microsoft.com/office/drawing/2014/main" id="{9BEFF44F-5909-25B9-AC0E-FF94FEDAC213}"/>
              </a:ext>
            </a:extLst>
          </p:cNvPr>
          <p:cNvSpPr txBox="1"/>
          <p:nvPr/>
        </p:nvSpPr>
        <p:spPr>
          <a:xfrm>
            <a:off x="533400" y="5436513"/>
            <a:ext cx="3810000"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32104">
              <a:spcAft>
                <a:spcPts val="600"/>
              </a:spcAft>
            </a:pPr>
            <a:r>
              <a:rPr lang="en-US" sz="1100" dirty="0" err="1"/>
              <a:t>Confirm_Context_Transfer</a:t>
            </a:r>
            <a:r>
              <a:rPr lang="en-US" sz="1100" dirty="0"/>
              <a:t>, </a:t>
            </a:r>
            <a:r>
              <a:rPr lang="en-US" sz="1100" dirty="0" err="1"/>
              <a:t>LinkSetupResp</a:t>
            </a:r>
            <a:r>
              <a:rPr lang="en-US" sz="1100" dirty="0"/>
              <a:t>, </a:t>
            </a:r>
            <a:r>
              <a:rPr lang="en-US" sz="1100" dirty="0">
                <a:solidFill>
                  <a:srgbClr val="C00000"/>
                </a:solidFill>
              </a:rPr>
              <a:t>A-Nonce/</a:t>
            </a:r>
            <a:r>
              <a:rPr lang="en-US" sz="1100" dirty="0" err="1">
                <a:solidFill>
                  <a:srgbClr val="C00000"/>
                </a:solidFill>
              </a:rPr>
              <a:t>EphPub</a:t>
            </a:r>
            <a:r>
              <a:rPr lang="en-US" sz="1100" dirty="0">
                <a:solidFill>
                  <a:srgbClr val="C00000"/>
                </a:solidFill>
              </a:rPr>
              <a:t>,</a:t>
            </a:r>
            <a:br>
              <a:rPr lang="en-US" sz="1100" dirty="0">
                <a:solidFill>
                  <a:srgbClr val="C00000"/>
                </a:solidFill>
              </a:rPr>
            </a:br>
            <a:r>
              <a:rPr lang="en-US" sz="1100" dirty="0">
                <a:solidFill>
                  <a:srgbClr val="C00000"/>
                </a:solidFill>
              </a:rPr>
              <a:t>MIC(key=PTK-KCK, </a:t>
            </a:r>
            <a:r>
              <a:rPr lang="en-US" sz="1100" dirty="0" err="1">
                <a:solidFill>
                  <a:srgbClr val="C00000"/>
                </a:solidFill>
              </a:rPr>
              <a:t>MLD_addresses</a:t>
            </a:r>
            <a:r>
              <a:rPr lang="en-US" sz="1100" dirty="0">
                <a:solidFill>
                  <a:srgbClr val="C00000"/>
                </a:solidFill>
              </a:rPr>
              <a:t> || Msg2)</a:t>
            </a:r>
          </a:p>
        </p:txBody>
      </p:sp>
      <p:cxnSp>
        <p:nvCxnSpPr>
          <p:cNvPr id="76" name="Straight Arrow Connector 75">
            <a:extLst>
              <a:ext uri="{FF2B5EF4-FFF2-40B4-BE49-F238E27FC236}">
                <a16:creationId xmlns:a16="http://schemas.microsoft.com/office/drawing/2014/main" id="{36AFD93E-6F2A-B059-4ED4-3C7B20FF2C72}"/>
              </a:ext>
            </a:extLst>
          </p:cNvPr>
          <p:cNvCxnSpPr>
            <a:cxnSpLocks/>
          </p:cNvCxnSpPr>
          <p:nvPr/>
        </p:nvCxnSpPr>
        <p:spPr>
          <a:xfrm>
            <a:off x="1047669" y="6248400"/>
            <a:ext cx="2609931" cy="0"/>
          </a:xfrm>
          <a:prstGeom prst="straightConnector1">
            <a:avLst/>
          </a:prstGeom>
          <a:ln>
            <a:solidFill>
              <a:srgbClr val="7030A0"/>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80" name="TextBox 8">
            <a:extLst>
              <a:ext uri="{FF2B5EF4-FFF2-40B4-BE49-F238E27FC236}">
                <a16:creationId xmlns:a16="http://schemas.microsoft.com/office/drawing/2014/main" id="{79865AED-C2F9-D2A8-084D-AD920BBDF5B0}"/>
              </a:ext>
            </a:extLst>
          </p:cNvPr>
          <p:cNvSpPr txBox="1"/>
          <p:nvPr/>
        </p:nvSpPr>
        <p:spPr>
          <a:xfrm>
            <a:off x="533400" y="6046113"/>
            <a:ext cx="4114800"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32104">
              <a:spcAft>
                <a:spcPts val="600"/>
              </a:spcAft>
            </a:pPr>
            <a:r>
              <a:rPr lang="en-US" sz="1100" dirty="0" err="1"/>
              <a:t>DS_Update_Req</a:t>
            </a:r>
            <a:r>
              <a:rPr lang="en-US" sz="1100" dirty="0"/>
              <a:t>, </a:t>
            </a:r>
            <a:br>
              <a:rPr lang="en-US" sz="1100" dirty="0"/>
            </a:br>
            <a:r>
              <a:rPr lang="en-US" sz="1100" dirty="0">
                <a:solidFill>
                  <a:srgbClr val="C00000"/>
                </a:solidFill>
              </a:rPr>
              <a:t>MIC(key=PTK-KCK, </a:t>
            </a:r>
            <a:r>
              <a:rPr lang="en-US" sz="1100" dirty="0" err="1">
                <a:solidFill>
                  <a:srgbClr val="C00000"/>
                </a:solidFill>
              </a:rPr>
              <a:t>MLD_addresses</a:t>
            </a:r>
            <a:r>
              <a:rPr lang="en-US" sz="1100" dirty="0">
                <a:solidFill>
                  <a:srgbClr val="C00000"/>
                </a:solidFill>
              </a:rPr>
              <a:t> || Hash(Msg1) || Msg3)</a:t>
            </a:r>
          </a:p>
        </p:txBody>
      </p:sp>
      <p:sp>
        <p:nvSpPr>
          <p:cNvPr id="81" name="TextBox 80">
            <a:extLst>
              <a:ext uri="{FF2B5EF4-FFF2-40B4-BE49-F238E27FC236}">
                <a16:creationId xmlns:a16="http://schemas.microsoft.com/office/drawing/2014/main" id="{23029552-6585-4302-E33B-769F242D7916}"/>
              </a:ext>
            </a:extLst>
          </p:cNvPr>
          <p:cNvSpPr txBox="1"/>
          <p:nvPr/>
        </p:nvSpPr>
        <p:spPr>
          <a:xfrm>
            <a:off x="1922331" y="4269537"/>
            <a:ext cx="1478620" cy="276999"/>
          </a:xfrm>
          <a:prstGeom prst="rect">
            <a:avLst/>
          </a:prstGeom>
          <a:noFill/>
        </p:spPr>
        <p:txBody>
          <a:bodyPr wrap="square">
            <a:spAutoFit/>
          </a:bodyPr>
          <a:lstStyle/>
          <a:p>
            <a:r>
              <a:rPr lang="en-US" b="1" dirty="0"/>
              <a:t>3-message</a:t>
            </a:r>
          </a:p>
        </p:txBody>
      </p:sp>
    </p:spTree>
    <p:extLst>
      <p:ext uri="{BB962C8B-B14F-4D97-AF65-F5344CB8AC3E}">
        <p14:creationId xmlns:p14="http://schemas.microsoft.com/office/powerpoint/2010/main" val="915560836"/>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1-23-xxxx-00-00bn-thoughts-on-functionality-and-security-arch-for-UHR-seamless-roaming-0404b" id="{88BCF976-EF58-E643-B556-989B15DA51EB}" vid="{7962D442-DB5D-3B46-86D0-3D3BF5FAF40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124333</TotalTime>
  <Words>12760</Words>
  <Application>Microsoft Macintosh PowerPoint</Application>
  <PresentationFormat>On-screen Show (4:3)</PresentationFormat>
  <Paragraphs>1175</Paragraphs>
  <Slides>44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Times New Roman</vt:lpstr>
      <vt:lpstr>Wingdings</vt:lpstr>
      <vt:lpstr>802-11-Submission</vt:lpstr>
      <vt:lpstr>Thoughts on functionality and security architecture for UHR seamless roaming</vt:lpstr>
      <vt:lpstr>Introduction</vt:lpstr>
      <vt:lpstr>High-level requirements Generic roam sequence implied by so-far agreed requirements</vt:lpstr>
      <vt:lpstr>High-level requirements Problem statements and solution requirements</vt:lpstr>
      <vt:lpstr>High-level requirements Problem statements and solution requirements (2)</vt:lpstr>
      <vt:lpstr>Description of new capabilities Roam triggering </vt:lpstr>
      <vt:lpstr>Description of new capabilities Roam triggering (2) </vt:lpstr>
      <vt:lpstr>Description of new capabilities Roam signaling </vt:lpstr>
      <vt:lpstr>Description of new capabilities Roam signaling (2) </vt:lpstr>
      <vt:lpstr>Description of new capabilities Delivery of buffered DL data at (previously) Serving AP after roam</vt:lpstr>
      <vt:lpstr>Description of new capabilities Control plane context exchange</vt:lpstr>
      <vt:lpstr>Description of new capabilities Control plane context exchange (2)</vt:lpstr>
      <vt:lpstr>Description of new capabilities Control plane context exchange (3)</vt:lpstr>
      <vt:lpstr>Description of new capabilities Control plane context exchange (4)</vt:lpstr>
      <vt:lpstr>Security considerations Concerns with other proposals of sharing PTK across network</vt:lpstr>
      <vt:lpstr>Security considerations Concerns with other proposals of sharing PTK across network (2)</vt:lpstr>
      <vt:lpstr>Security considerations Concerns with other proposals of sharing PTK across network (3)</vt:lpstr>
      <vt:lpstr>Security considerations Concerns with other proposals of sharing PTK across network (4)</vt:lpstr>
      <vt:lpstr>Security considerations Concerns with other proposals of sharing PTK across network (5)</vt:lpstr>
      <vt:lpstr>Security considerations Concerns with other proposals of sharing PTK across network (6)</vt:lpstr>
      <vt:lpstr>Security considerations Concerns with other proposals of sharing PTK across network (7)</vt:lpstr>
      <vt:lpstr>Security considerations Concerns with other proposals of sharing PTK across network (8)</vt:lpstr>
      <vt:lpstr>Security considerations Concerns with other proposals of sharing PTK across network (9)</vt:lpstr>
      <vt:lpstr>Security considerations Concerns with other proposals of sharing PTK across network (10)</vt:lpstr>
      <vt:lpstr>Security considerations Concerns with other proposals of sharing PTK across network (11)</vt:lpstr>
      <vt:lpstr>Proposed extensions to FT protocol Background - baseline FT (11r) protocol</vt:lpstr>
      <vt:lpstr>Proposed extensions to FT protocol Background – baseline FT (11r) protocol (2)</vt:lpstr>
      <vt:lpstr>Proposed extensions to FT protocol Performance of existing baseline FT implementations</vt:lpstr>
      <vt:lpstr>Proposed extensions to FT protocol Performance of existing baseline FT implementations (2)</vt:lpstr>
      <vt:lpstr>Proposed extensions to FT protocol Performance of existing baseline FT implementations (3)</vt:lpstr>
      <vt:lpstr>Proposed extensions to FT protocol Performance of existing baseline FT implementations (4)</vt:lpstr>
      <vt:lpstr>Proposed extensions to FT protocol Performance of existing baseline FT implementations (5)</vt:lpstr>
      <vt:lpstr>Proposed extensions to FT protocol New roam signaling capabilities as extensions to FT protocol</vt:lpstr>
      <vt:lpstr>Proposed extensions to FT protocol New roam signaling capabilities as extensions to FT protocol (2)</vt:lpstr>
      <vt:lpstr>Proposed extensions to FT protocol Seamless integration with existing FT networks</vt:lpstr>
      <vt:lpstr>Proposed extensions to FT protocol .... but you said (FT) “reassociation”!</vt:lpstr>
      <vt:lpstr>Summary of proposed features</vt:lpstr>
      <vt:lpstr>Annex: Considerations on data transfer over the DS</vt:lpstr>
      <vt:lpstr>Annex: Considerations on full BA agreement context transfer</vt:lpstr>
      <vt:lpstr>Annex: Considerations on utility of retrieving buffered DL data from (previously) Serving AP</vt:lpstr>
      <vt:lpstr>Annex: 3GPP 5G handover key handling</vt:lpstr>
      <vt:lpstr>Annex: Challenges with roaming triggers</vt:lpstr>
      <vt:lpstr>Annex: Relevant excerpts from REVme D5.0</vt:lpstr>
      <vt:lpstr>References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Privacy Protection Gaps</dc:title>
  <dc:subject/>
  <dc:creator>Thomas Derham</dc:creator>
  <cp:keywords/>
  <dc:description/>
  <cp:lastModifiedBy>Thomas Derham</cp:lastModifiedBy>
  <cp:revision>645</cp:revision>
  <cp:lastPrinted>2024-04-25T19:29:07Z</cp:lastPrinted>
  <dcterms:created xsi:type="dcterms:W3CDTF">2021-06-01T20:00:27Z</dcterms:created>
  <dcterms:modified xsi:type="dcterms:W3CDTF">2024-09-04T20:48:13Z</dcterms:modified>
  <cp:category>Submission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-2101675179</vt:i4>
  </property>
  <property fmtid="{D5CDD505-2E9C-101B-9397-08002B2CF9AE}" pid="3" name="_NewReviewCycle">
    <vt:lpwstr/>
  </property>
  <property fmtid="{D5CDD505-2E9C-101B-9397-08002B2CF9AE}" pid="4" name="_EmailSubject">
    <vt:lpwstr>Tuesday meeting</vt:lpwstr>
  </property>
  <property fmtid="{D5CDD505-2E9C-101B-9397-08002B2CF9AE}" pid="5" name="_AuthorEmail">
    <vt:lpwstr>vinko.erceg@broadcom.com</vt:lpwstr>
  </property>
  <property fmtid="{D5CDD505-2E9C-101B-9397-08002B2CF9AE}" pid="6" name="_AuthorEmailDisplayName">
    <vt:lpwstr>Vinko Erceg</vt:lpwstr>
  </property>
  <property fmtid="{D5CDD505-2E9C-101B-9397-08002B2CF9AE}" pid="7" name="_PreviousAdHocReviewCycleID">
    <vt:i4>1073190392</vt:i4>
  </property>
</Properties>
</file>