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69" r:id="rId2"/>
    <p:sldId id="333" r:id="rId3"/>
    <p:sldId id="336" r:id="rId4"/>
    <p:sldId id="337" r:id="rId5"/>
    <p:sldId id="349" r:id="rId6"/>
    <p:sldId id="353" r:id="rId7"/>
    <p:sldId id="360" r:id="rId8"/>
    <p:sldId id="374" r:id="rId9"/>
    <p:sldId id="383" r:id="rId10"/>
    <p:sldId id="348" r:id="rId11"/>
    <p:sldId id="354" r:id="rId12"/>
    <p:sldId id="351" r:id="rId13"/>
    <p:sldId id="334" r:id="rId14"/>
    <p:sldId id="343" r:id="rId15"/>
    <p:sldId id="369" r:id="rId16"/>
    <p:sldId id="345" r:id="rId17"/>
    <p:sldId id="379" r:id="rId18"/>
    <p:sldId id="378" r:id="rId19"/>
    <p:sldId id="381" r:id="rId20"/>
    <p:sldId id="382" r:id="rId21"/>
    <p:sldId id="362" r:id="rId22"/>
    <p:sldId id="338" r:id="rId23"/>
    <p:sldId id="363" r:id="rId24"/>
    <p:sldId id="373" r:id="rId25"/>
    <p:sldId id="384" r:id="rId26"/>
    <p:sldId id="385" r:id="rId27"/>
    <p:sldId id="365" r:id="rId28"/>
    <p:sldId id="366" r:id="rId29"/>
    <p:sldId id="367" r:id="rId30"/>
    <p:sldId id="339" r:id="rId31"/>
    <p:sldId id="386" r:id="rId32"/>
    <p:sldId id="370" r:id="rId33"/>
    <p:sldId id="335" r:id="rId34"/>
    <p:sldId id="340" r:id="rId3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hru Bhandaru" initials="NB" lastIdx="5" clrIdx="0">
    <p:extLst>
      <p:ext uri="{19B8F6BF-5375-455C-9EA6-DF929625EA0E}">
        <p15:presenceInfo xmlns:p15="http://schemas.microsoft.com/office/powerpoint/2012/main" userId="S::nehru.bhandaru@broadcom.com::a37da087-a6d6-4640-ba48-6361a126d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AE"/>
    <a:srgbClr val="FDF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5" autoAdjust="0"/>
    <p:restoredTop sz="96327" autoAdjust="0"/>
  </p:normalViewPr>
  <p:slideViewPr>
    <p:cSldViewPr>
      <p:cViewPr>
        <p:scale>
          <a:sx n="168" d="100"/>
          <a:sy n="168" d="100"/>
        </p:scale>
        <p:origin x="936" y="584"/>
      </p:cViewPr>
      <p:guideLst>
        <p:guide orient="horz" pos="2160"/>
        <p:guide pos="2880"/>
      </p:guideLst>
    </p:cSldViewPr>
  </p:slideViewPr>
  <p:outlineViewPr>
    <p:cViewPr>
      <p:scale>
        <a:sx n="33" d="100"/>
        <a:sy n="33" d="100"/>
      </p:scale>
      <p:origin x="12" y="11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9" d="100"/>
          <a:sy n="149" d="100"/>
        </p:scale>
        <p:origin x="440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dirty="0"/>
              <a:t>doc.: IEEE 802.11-yy/1778r0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
        <p:nvSpPr>
          <p:cNvPr id="5" name="Rectangle 5"/>
          <p:cNvSpPr>
            <a:spLocks noGrp="1" noChangeArrowheads="1"/>
          </p:cNvSpPr>
          <p:nvPr>
            <p:ph type="ftr" sz="quarter" idx="11"/>
          </p:nvPr>
        </p:nvSpPr>
        <p:spPr>
          <a:xfrm>
            <a:off x="6719708" y="6475413"/>
            <a:ext cx="1824217" cy="184666"/>
          </a:xfrm>
          <a:ln/>
        </p:spPr>
        <p:txBody>
          <a:bodyPr/>
          <a:lstStyle>
            <a:lvl1pPr>
              <a:defRPr/>
            </a:lvl1pPr>
          </a:lstStyle>
          <a:p>
            <a:pPr>
              <a:defRPr/>
            </a:pPr>
            <a:r>
              <a:rPr lang="en-US" dirty="0"/>
              <a:t>Matthew Fischer (Broadcom)</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May 2021</a:t>
            </a:r>
          </a:p>
        </p:txBody>
      </p:sp>
      <p:sp>
        <p:nvSpPr>
          <p:cNvPr id="1029" name="Rectangle 5"/>
          <p:cNvSpPr>
            <a:spLocks noGrp="1" noChangeArrowheads="1"/>
          </p:cNvSpPr>
          <p:nvPr>
            <p:ph type="ftr" sz="quarter" idx="3"/>
          </p:nvPr>
        </p:nvSpPr>
        <p:spPr bwMode="auto">
          <a:xfrm>
            <a:off x="6727722" y="6475413"/>
            <a:ext cx="18162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dirty="0"/>
              <a:t>Thomas </a:t>
            </a:r>
            <a:r>
              <a:rPr lang="en-US" dirty="0" err="1"/>
              <a:t>Derham</a:t>
            </a:r>
            <a:r>
              <a:rPr lang="en-US" dirty="0"/>
              <a:t> (Broadcom)</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802.11-24/0679r0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hyperlink" Target="https://people.inf.ethz.ch/rsasse/pub/5G-handover-WISEC2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1.fi/cgit/hostap/lo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dirty="0"/>
              <a:t>May 2024</a:t>
            </a:r>
          </a:p>
        </p:txBody>
      </p:sp>
      <p:sp>
        <p:nvSpPr>
          <p:cNvPr id="1028" name="Footer Placeholder 4"/>
          <p:cNvSpPr>
            <a:spLocks noGrp="1"/>
          </p:cNvSpPr>
          <p:nvPr>
            <p:ph type="ftr" sz="quarter" idx="11"/>
          </p:nvPr>
        </p:nvSpPr>
        <p:spPr>
          <a:xfrm>
            <a:off x="6689250" y="6475413"/>
            <a:ext cx="1854675" cy="184666"/>
          </a:xfrm>
        </p:spPr>
        <p:txBody>
          <a:bodyPr/>
          <a:lstStyle/>
          <a:p>
            <a:pPr>
              <a:defRPr/>
            </a:pPr>
            <a:r>
              <a:rPr lang="en-US" dirty="0"/>
              <a:t>Thomas </a:t>
            </a:r>
            <a:r>
              <a:rPr lang="en-US" dirty="0" err="1"/>
              <a:t>Derham</a:t>
            </a:r>
            <a:r>
              <a:rPr lang="en-US" dirty="0"/>
              <a:t> (Broadcom)</a:t>
            </a:r>
          </a:p>
        </p:txBody>
      </p:sp>
      <p:sp>
        <p:nvSpPr>
          <p:cNvPr id="1029" name="Rectangle 2"/>
          <p:cNvSpPr>
            <a:spLocks noGrp="1" noChangeArrowheads="1"/>
          </p:cNvSpPr>
          <p:nvPr>
            <p:ph type="title"/>
          </p:nvPr>
        </p:nvSpPr>
        <p:spPr>
          <a:xfrm>
            <a:off x="381000" y="685800"/>
            <a:ext cx="8305800" cy="1066800"/>
          </a:xfrm>
        </p:spPr>
        <p:txBody>
          <a:bodyPr/>
          <a:lstStyle/>
          <a:p>
            <a:r>
              <a:rPr lang="en-US" altLang="zh-CN" dirty="0"/>
              <a:t>Thoughts on functionality and security architecture for UHR seamless roaming</a:t>
            </a:r>
            <a:endParaRPr lang="en-US"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2024-05-10</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graphicFrame>
        <p:nvGraphicFramePr>
          <p:cNvPr id="8" name="Table 7">
            <a:extLst>
              <a:ext uri="{FF2B5EF4-FFF2-40B4-BE49-F238E27FC236}">
                <a16:creationId xmlns:a16="http://schemas.microsoft.com/office/drawing/2014/main" id="{1EEAD0EE-0DFD-4F81-B0C3-618EF9CBFB8C}"/>
              </a:ext>
            </a:extLst>
          </p:cNvPr>
          <p:cNvGraphicFramePr>
            <a:graphicFrameLocks noGrp="1"/>
          </p:cNvGraphicFramePr>
          <p:nvPr>
            <p:extLst>
              <p:ext uri="{D42A27DB-BD31-4B8C-83A1-F6EECF244321}">
                <p14:modId xmlns:p14="http://schemas.microsoft.com/office/powerpoint/2010/main" val="476446696"/>
              </p:ext>
            </p:extLst>
          </p:nvPr>
        </p:nvGraphicFramePr>
        <p:xfrm>
          <a:off x="228598" y="2998720"/>
          <a:ext cx="8763001" cy="2941195"/>
        </p:xfrm>
        <a:graphic>
          <a:graphicData uri="http://schemas.openxmlformats.org/drawingml/2006/table">
            <a:tbl>
              <a:tblPr firstRow="1" bandRow="1">
                <a:tableStyleId>{21E4AEA4-8DFA-4A89-87EB-49C32662AFE0}</a:tableStyleId>
              </a:tblPr>
              <a:tblGrid>
                <a:gridCol w="2032602">
                  <a:extLst>
                    <a:ext uri="{9D8B030D-6E8A-4147-A177-3AD203B41FA5}">
                      <a16:colId xmlns:a16="http://schemas.microsoft.com/office/drawing/2014/main" val="20000"/>
                    </a:ext>
                  </a:extLst>
                </a:gridCol>
                <a:gridCol w="1015400">
                  <a:extLst>
                    <a:ext uri="{9D8B030D-6E8A-4147-A177-3AD203B41FA5}">
                      <a16:colId xmlns:a16="http://schemas.microsoft.com/office/drawing/2014/main" val="20001"/>
                    </a:ext>
                  </a:extLst>
                </a:gridCol>
                <a:gridCol w="2282071">
                  <a:extLst>
                    <a:ext uri="{9D8B030D-6E8A-4147-A177-3AD203B41FA5}">
                      <a16:colId xmlns:a16="http://schemas.microsoft.com/office/drawing/2014/main" val="20002"/>
                    </a:ext>
                  </a:extLst>
                </a:gridCol>
                <a:gridCol w="813062">
                  <a:extLst>
                    <a:ext uri="{9D8B030D-6E8A-4147-A177-3AD203B41FA5}">
                      <a16:colId xmlns:a16="http://schemas.microsoft.com/office/drawing/2014/main" val="20003"/>
                    </a:ext>
                  </a:extLst>
                </a:gridCol>
                <a:gridCol w="2619866">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200">
                <a:tc>
                  <a:txBody>
                    <a:bodyPr/>
                    <a:lstStyle/>
                    <a:p>
                      <a:pPr algn="ctr"/>
                      <a:r>
                        <a:rPr lang="en-US" sz="1400" dirty="0"/>
                        <a:t>Thomas </a:t>
                      </a:r>
                      <a:r>
                        <a:rPr lang="en-US" sz="1400" dirty="0" err="1"/>
                        <a:t>Derham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Broadcom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t>thomas.derham@broadcom.com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7632">
                <a:tc>
                  <a:txBody>
                    <a:bodyPr/>
                    <a:lstStyle/>
                    <a:p>
                      <a:pPr algn="ctr"/>
                      <a:r>
                        <a:rPr lang="en-US" sz="1400" dirty="0"/>
                        <a:t>Nehru Bhandaru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835924"/>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Manoj R Kamath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Sindhu Verma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985763"/>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t>Shubhodeep</a:t>
                      </a:r>
                      <a:r>
                        <a:rPr lang="en-US" sz="1400" dirty="0"/>
                        <a:t> Adhikari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56675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Matthew Fischer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10466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Brian Petry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04905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Performance of existing baseline FT (11r)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1143000"/>
            <a:ext cx="8991601" cy="42503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800" kern="0" dirty="0"/>
          </a:p>
          <a:p>
            <a:r>
              <a:rPr lang="en-US" sz="1800" b="0" kern="0" dirty="0"/>
              <a:t>Observations from experimental results with existing commercial implementations:</a:t>
            </a:r>
          </a:p>
          <a:p>
            <a:pPr lvl="1"/>
            <a:r>
              <a:rPr lang="en-US" sz="1400" kern="0" dirty="0"/>
              <a:t>Connectivity outage during roam broadly consistent with previous results in literature, e.g. 40-70 </a:t>
            </a:r>
            <a:r>
              <a:rPr lang="en-US" sz="1400" kern="0" dirty="0" err="1"/>
              <a:t>ms</a:t>
            </a:r>
            <a:r>
              <a:rPr lang="en-US" sz="1400" kern="0" dirty="0"/>
              <a:t> (e.g. [3])</a:t>
            </a:r>
            <a:endParaRPr lang="en-US" sz="600" kern="0" dirty="0"/>
          </a:p>
          <a:p>
            <a:pPr lvl="1"/>
            <a:r>
              <a:rPr lang="en-US" sz="1400" kern="0" dirty="0"/>
              <a:t>The time for STA (host) to make roam decision based on BTM Request is significant, but not in the critical path</a:t>
            </a:r>
          </a:p>
          <a:p>
            <a:pPr lvl="1"/>
            <a:r>
              <a:rPr lang="en-US" sz="1400" kern="0" dirty="0"/>
              <a:t>Uplink traffic stops several 10s of </a:t>
            </a:r>
            <a:r>
              <a:rPr lang="en-US" sz="1400" kern="0" dirty="0" err="1"/>
              <a:t>ms</a:t>
            </a:r>
            <a:r>
              <a:rPr lang="en-US" sz="1400" kern="0" dirty="0"/>
              <a:t> before FT </a:t>
            </a:r>
            <a:r>
              <a:rPr lang="en-US" sz="1400" kern="0" dirty="0" err="1"/>
              <a:t>Reassoc</a:t>
            </a:r>
            <a:r>
              <a:rPr lang="en-US" sz="1400" kern="0" dirty="0"/>
              <a:t> exchange</a:t>
            </a:r>
          </a:p>
          <a:p>
            <a:pPr lvl="2"/>
            <a:r>
              <a:rPr lang="en-US" kern="0" dirty="0"/>
              <a:t>This is because typical STA drivers/supplicants suspend data path with serving AP (e.g. suspend Tx FIFO, clear A2 Rx filter, block 1X controlled port, and/or delete PTK), during process of authenticating/reassociating with the target AP</a:t>
            </a:r>
          </a:p>
          <a:p>
            <a:pPr lvl="3"/>
            <a:r>
              <a:rPr lang="en-US" sz="1000" kern="0" dirty="0"/>
              <a:t>This is not required by the standard – see Annex excerpts</a:t>
            </a:r>
          </a:p>
          <a:p>
            <a:pPr lvl="1"/>
            <a:r>
              <a:rPr lang="en-US" sz="1400" kern="0" dirty="0"/>
              <a:t>As expected, serving AP maintains PTK (and active interface) until (after) the roam is complete</a:t>
            </a:r>
          </a:p>
          <a:p>
            <a:pPr lvl="1"/>
            <a:r>
              <a:rPr lang="en-US" sz="1400" kern="0" dirty="0"/>
              <a:t>Traffic with target AP does not begin until ADDBA exchanges are complete, however ADDBA signaling overhead per-se does not dominate the delay (from </a:t>
            </a:r>
            <a:r>
              <a:rPr lang="en-US" sz="1400" kern="0" dirty="0" err="1"/>
              <a:t>Reassoc</a:t>
            </a:r>
            <a:r>
              <a:rPr lang="en-US" sz="1400" kern="0" dirty="0"/>
              <a:t> Resp until first data frames)</a:t>
            </a:r>
          </a:p>
          <a:p>
            <a:pPr lvl="2"/>
            <a:r>
              <a:rPr lang="en-US" kern="0" dirty="0"/>
              <a:t>Note – the time taken for host to install key in driver/hardware can be significant. Some host implementations attempt to install the key as soon as FT Authentication is complete (i.e. prior to reassociation), but this is not supported by many existing drivers (e.g. see open-source examples below of host FT key installation functions)</a:t>
            </a:r>
          </a:p>
          <a:p>
            <a:r>
              <a:rPr lang="en-US" sz="1800" b="0" kern="0" dirty="0"/>
              <a:t>With minor STA-side optimizations, outage is reduced to ~12 </a:t>
            </a:r>
            <a:r>
              <a:rPr lang="en-US" sz="1800" b="0" kern="0" dirty="0" err="1"/>
              <a:t>ms</a:t>
            </a:r>
            <a:r>
              <a:rPr lang="en-US" sz="1800" b="0" kern="0" dirty="0"/>
              <a:t> (half of which is due to ADDBA setup) and can be optimized further</a:t>
            </a:r>
          </a:p>
          <a:p>
            <a:r>
              <a:rPr lang="en-US" sz="1800" b="0" kern="0" dirty="0"/>
              <a:t>With optimized implementations, the perception of FT as “non-seamless” (e.g. [4]) would not exist</a:t>
            </a:r>
          </a:p>
          <a:p>
            <a:pPr marL="0" indent="0">
              <a:buNone/>
            </a:pPr>
            <a:endParaRPr lang="en-US" sz="1800" b="0" kern="0" dirty="0"/>
          </a:p>
        </p:txBody>
      </p:sp>
      <p:pic>
        <p:nvPicPr>
          <p:cNvPr id="34" name="Picture 33" descr="A screenshot of a computer&#10;&#10;Description automatically generated">
            <a:extLst>
              <a:ext uri="{FF2B5EF4-FFF2-40B4-BE49-F238E27FC236}">
                <a16:creationId xmlns:a16="http://schemas.microsoft.com/office/drawing/2014/main" id="{7D71D56C-FD1B-9D58-A7EB-3A3388F7B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11" y="5648711"/>
            <a:ext cx="2742228" cy="826702"/>
          </a:xfrm>
          <a:prstGeom prst="rect">
            <a:avLst/>
          </a:prstGeom>
        </p:spPr>
      </p:pic>
      <p:pic>
        <p:nvPicPr>
          <p:cNvPr id="37" name="Picture 36" descr="A screen shot of a computer program&#10;&#10;Description automatically generated">
            <a:extLst>
              <a:ext uri="{FF2B5EF4-FFF2-40B4-BE49-F238E27FC236}">
                <a16:creationId xmlns:a16="http://schemas.microsoft.com/office/drawing/2014/main" id="{1766FC9B-B1DF-88EA-FD62-41EAFA96E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641316"/>
            <a:ext cx="2143125" cy="835684"/>
          </a:xfrm>
          <a:prstGeom prst="rect">
            <a:avLst/>
          </a:prstGeom>
        </p:spPr>
      </p:pic>
      <p:sp>
        <p:nvSpPr>
          <p:cNvPr id="41" name="TextBox 40">
            <a:extLst>
              <a:ext uri="{FF2B5EF4-FFF2-40B4-BE49-F238E27FC236}">
                <a16:creationId xmlns:a16="http://schemas.microsoft.com/office/drawing/2014/main" id="{CC69942E-07FE-DF0E-AA05-81A7880F1523}"/>
              </a:ext>
            </a:extLst>
          </p:cNvPr>
          <p:cNvSpPr txBox="1"/>
          <p:nvPr/>
        </p:nvSpPr>
        <p:spPr>
          <a:xfrm>
            <a:off x="4226177" y="5433841"/>
            <a:ext cx="1280095" cy="276999"/>
          </a:xfrm>
          <a:prstGeom prst="rect">
            <a:avLst/>
          </a:prstGeom>
          <a:noFill/>
        </p:spPr>
        <p:txBody>
          <a:bodyPr wrap="square" rtlCol="0">
            <a:spAutoFit/>
          </a:bodyPr>
          <a:lstStyle/>
          <a:p>
            <a:pPr algn="ctr"/>
            <a:r>
              <a:rPr lang="en-US" dirty="0" err="1"/>
              <a:t>hostapd</a:t>
            </a:r>
            <a:endParaRPr lang="en-US" dirty="0"/>
          </a:p>
        </p:txBody>
      </p:sp>
      <p:sp>
        <p:nvSpPr>
          <p:cNvPr id="51" name="TextBox 50">
            <a:extLst>
              <a:ext uri="{FF2B5EF4-FFF2-40B4-BE49-F238E27FC236}">
                <a16:creationId xmlns:a16="http://schemas.microsoft.com/office/drawing/2014/main" id="{EFDC9D4B-66D6-FCA6-B80B-DF6F38EA628C}"/>
              </a:ext>
            </a:extLst>
          </p:cNvPr>
          <p:cNvSpPr txBox="1"/>
          <p:nvPr/>
        </p:nvSpPr>
        <p:spPr>
          <a:xfrm>
            <a:off x="6832314" y="5414691"/>
            <a:ext cx="1280095" cy="276999"/>
          </a:xfrm>
          <a:prstGeom prst="rect">
            <a:avLst/>
          </a:prstGeom>
          <a:noFill/>
        </p:spPr>
        <p:txBody>
          <a:bodyPr wrap="square" rtlCol="0">
            <a:spAutoFit/>
          </a:bodyPr>
          <a:lstStyle/>
          <a:p>
            <a:pPr algn="ctr"/>
            <a:r>
              <a:rPr lang="en-US" dirty="0" err="1"/>
              <a:t>wpa_supplicant</a:t>
            </a:r>
            <a:endParaRPr lang="en-US" dirty="0"/>
          </a:p>
        </p:txBody>
      </p:sp>
    </p:spTree>
    <p:extLst>
      <p:ext uri="{BB962C8B-B14F-4D97-AF65-F5344CB8AC3E}">
        <p14:creationId xmlns:p14="http://schemas.microsoft.com/office/powerpoint/2010/main" val="19955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73" name="Right Arrow 72">
            <a:extLst>
              <a:ext uri="{FF2B5EF4-FFF2-40B4-BE49-F238E27FC236}">
                <a16:creationId xmlns:a16="http://schemas.microsoft.com/office/drawing/2014/main" id="{387329A4-7458-4BB8-C399-FDDC8E65E46B}"/>
              </a:ext>
            </a:extLst>
          </p:cNvPr>
          <p:cNvSpPr/>
          <p:nvPr/>
        </p:nvSpPr>
        <p:spPr>
          <a:xfrm>
            <a:off x="2902423"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4" name="Right Arrow 73">
            <a:extLst>
              <a:ext uri="{FF2B5EF4-FFF2-40B4-BE49-F238E27FC236}">
                <a16:creationId xmlns:a16="http://schemas.microsoft.com/office/drawing/2014/main" id="{E0433B92-A3CC-DFA5-F8B2-CEBD34F06E90}"/>
              </a:ext>
            </a:extLst>
          </p:cNvPr>
          <p:cNvSpPr/>
          <p:nvPr/>
        </p:nvSpPr>
        <p:spPr>
          <a:xfrm>
            <a:off x="1683226"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5" name="Straight Connector 74">
            <a:extLst>
              <a:ext uri="{FF2B5EF4-FFF2-40B4-BE49-F238E27FC236}">
                <a16:creationId xmlns:a16="http://schemas.microsoft.com/office/drawing/2014/main" id="{FC31EE9F-D487-26AA-3DEF-D5AA7470440A}"/>
              </a:ext>
            </a:extLst>
          </p:cNvPr>
          <p:cNvCxnSpPr>
            <a:cxnSpLocks/>
          </p:cNvCxnSpPr>
          <p:nvPr/>
        </p:nvCxnSpPr>
        <p:spPr>
          <a:xfrm flipV="1">
            <a:off x="1301459"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E2D751E-710D-F99C-AFAF-65130BC1AEAD}"/>
              </a:ext>
            </a:extLst>
          </p:cNvPr>
          <p:cNvCxnSpPr>
            <a:cxnSpLocks/>
          </p:cNvCxnSpPr>
          <p:nvPr/>
        </p:nvCxnSpPr>
        <p:spPr>
          <a:xfrm flipV="1">
            <a:off x="1301459"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6C73ACF-29FF-0FCD-4B7E-9852AC5D878E}"/>
              </a:ext>
            </a:extLst>
          </p:cNvPr>
          <p:cNvCxnSpPr>
            <a:cxnSpLocks/>
          </p:cNvCxnSpPr>
          <p:nvPr/>
        </p:nvCxnSpPr>
        <p:spPr>
          <a:xfrm flipV="1">
            <a:off x="1280517"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57">
            <a:extLst>
              <a:ext uri="{FF2B5EF4-FFF2-40B4-BE49-F238E27FC236}">
                <a16:creationId xmlns:a16="http://schemas.microsoft.com/office/drawing/2014/main" id="{8F5D920C-427D-89CC-5604-F3DC3DDBE6F9}"/>
              </a:ext>
            </a:extLst>
          </p:cNvPr>
          <p:cNvSpPr txBox="1"/>
          <p:nvPr/>
        </p:nvSpPr>
        <p:spPr>
          <a:xfrm>
            <a:off x="2902422"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9" name="Straight Arrow Connector 78">
            <a:extLst>
              <a:ext uri="{FF2B5EF4-FFF2-40B4-BE49-F238E27FC236}">
                <a16:creationId xmlns:a16="http://schemas.microsoft.com/office/drawing/2014/main" id="{AA0B32F8-CD68-93E7-DA8B-8441931C1D66}"/>
              </a:ext>
            </a:extLst>
          </p:cNvPr>
          <p:cNvCxnSpPr>
            <a:cxnSpLocks/>
          </p:cNvCxnSpPr>
          <p:nvPr/>
        </p:nvCxnSpPr>
        <p:spPr>
          <a:xfrm>
            <a:off x="2283736"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DE0D1B4-057F-91A4-1ED2-C929EFFF82A5}"/>
              </a:ext>
            </a:extLst>
          </p:cNvPr>
          <p:cNvCxnSpPr>
            <a:cxnSpLocks/>
          </p:cNvCxnSpPr>
          <p:nvPr/>
        </p:nvCxnSpPr>
        <p:spPr>
          <a:xfrm flipV="1">
            <a:off x="2369022"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9D849C9-3A57-8406-B2EC-A728ED733F27}"/>
              </a:ext>
            </a:extLst>
          </p:cNvPr>
          <p:cNvCxnSpPr>
            <a:cxnSpLocks/>
          </p:cNvCxnSpPr>
          <p:nvPr/>
        </p:nvCxnSpPr>
        <p:spPr>
          <a:xfrm>
            <a:off x="2902422" y="4741952"/>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A20719E-5F06-0B2C-1633-3D4F2225972A}"/>
              </a:ext>
            </a:extLst>
          </p:cNvPr>
          <p:cNvCxnSpPr>
            <a:cxnSpLocks/>
          </p:cNvCxnSpPr>
          <p:nvPr/>
        </p:nvCxnSpPr>
        <p:spPr>
          <a:xfrm flipV="1">
            <a:off x="2826222" y="4723664"/>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2DD2719C-BAA1-4861-9B7C-F1CDE8264926}"/>
              </a:ext>
            </a:extLst>
          </p:cNvPr>
          <p:cNvSpPr txBox="1"/>
          <p:nvPr/>
        </p:nvSpPr>
        <p:spPr>
          <a:xfrm>
            <a:off x="1120334" y="6231547"/>
            <a:ext cx="1829563" cy="276999"/>
          </a:xfrm>
          <a:prstGeom prst="rect">
            <a:avLst/>
          </a:prstGeom>
          <a:noFill/>
        </p:spPr>
        <p:txBody>
          <a:bodyPr wrap="square" rtlCol="0">
            <a:spAutoFit/>
          </a:bodyPr>
          <a:lstStyle/>
          <a:p>
            <a:pPr algn="ctr"/>
            <a:r>
              <a:rPr lang="en-US" dirty="0"/>
              <a:t>FT Auth</a:t>
            </a:r>
          </a:p>
        </p:txBody>
      </p:sp>
      <p:sp>
        <p:nvSpPr>
          <p:cNvPr id="87" name="TextBox 86">
            <a:extLst>
              <a:ext uri="{FF2B5EF4-FFF2-40B4-BE49-F238E27FC236}">
                <a16:creationId xmlns:a16="http://schemas.microsoft.com/office/drawing/2014/main" id="{2907BBEB-224E-C1DD-B8E8-CC49FE9B917B}"/>
              </a:ext>
            </a:extLst>
          </p:cNvPr>
          <p:cNvSpPr txBox="1"/>
          <p:nvPr/>
        </p:nvSpPr>
        <p:spPr>
          <a:xfrm>
            <a:off x="2897530" y="6231547"/>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88" name="Straight Arrow Connector 87">
            <a:extLst>
              <a:ext uri="{FF2B5EF4-FFF2-40B4-BE49-F238E27FC236}">
                <a16:creationId xmlns:a16="http://schemas.microsoft.com/office/drawing/2014/main" id="{148A7B59-1844-AA0D-1B72-2EEE124EF891}"/>
              </a:ext>
            </a:extLst>
          </p:cNvPr>
          <p:cNvCxnSpPr>
            <a:cxnSpLocks/>
            <a:stCxn id="86" idx="0"/>
          </p:cNvCxnSpPr>
          <p:nvPr/>
        </p:nvCxnSpPr>
        <p:spPr bwMode="auto">
          <a:xfrm flipV="1">
            <a:off x="2035116" y="6149706"/>
            <a:ext cx="248620" cy="818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9" name="Straight Arrow Connector 88">
            <a:extLst>
              <a:ext uri="{FF2B5EF4-FFF2-40B4-BE49-F238E27FC236}">
                <a16:creationId xmlns:a16="http://schemas.microsoft.com/office/drawing/2014/main" id="{D173CF9D-4426-4E8A-8AE5-7BB1FC8310DB}"/>
              </a:ext>
            </a:extLst>
          </p:cNvPr>
          <p:cNvCxnSpPr>
            <a:cxnSpLocks/>
            <a:stCxn id="87" idx="0"/>
          </p:cNvCxnSpPr>
          <p:nvPr/>
        </p:nvCxnSpPr>
        <p:spPr bwMode="auto">
          <a:xfrm flipH="1" flipV="1">
            <a:off x="2958227" y="5508785"/>
            <a:ext cx="444801" cy="722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1" name="TextBox 51">
            <a:extLst>
              <a:ext uri="{FF2B5EF4-FFF2-40B4-BE49-F238E27FC236}">
                <a16:creationId xmlns:a16="http://schemas.microsoft.com/office/drawing/2014/main" id="{278A4542-582B-F38F-2AE5-CF1AFDD81A89}"/>
              </a:ext>
            </a:extLst>
          </p:cNvPr>
          <p:cNvSpPr txBox="1"/>
          <p:nvPr/>
        </p:nvSpPr>
        <p:spPr>
          <a:xfrm>
            <a:off x="2902422"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95" name="TextBox 7">
            <a:extLst>
              <a:ext uri="{FF2B5EF4-FFF2-40B4-BE49-F238E27FC236}">
                <a16:creationId xmlns:a16="http://schemas.microsoft.com/office/drawing/2014/main" id="{14039C81-29DE-DD23-D4EB-7B845122967A}"/>
              </a:ext>
            </a:extLst>
          </p:cNvPr>
          <p:cNvSpPr txBox="1"/>
          <p:nvPr/>
        </p:nvSpPr>
        <p:spPr>
          <a:xfrm>
            <a:off x="-18877" y="525101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96" name="TextBox 8">
            <a:extLst>
              <a:ext uri="{FF2B5EF4-FFF2-40B4-BE49-F238E27FC236}">
                <a16:creationId xmlns:a16="http://schemas.microsoft.com/office/drawing/2014/main" id="{682D4E76-9DAC-DC11-67D9-8CF8209A6B09}"/>
              </a:ext>
            </a:extLst>
          </p:cNvPr>
          <p:cNvSpPr txBox="1"/>
          <p:nvPr/>
        </p:nvSpPr>
        <p:spPr>
          <a:xfrm>
            <a:off x="285923" y="458781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sp>
        <p:nvSpPr>
          <p:cNvPr id="97" name="TextBox 10">
            <a:extLst>
              <a:ext uri="{FF2B5EF4-FFF2-40B4-BE49-F238E27FC236}">
                <a16:creationId xmlns:a16="http://schemas.microsoft.com/office/drawing/2014/main" id="{1149BD63-2176-9935-CC59-ABFDCA810BFE}"/>
              </a:ext>
            </a:extLst>
          </p:cNvPr>
          <p:cNvSpPr txBox="1"/>
          <p:nvPr/>
        </p:nvSpPr>
        <p:spPr>
          <a:xfrm>
            <a:off x="241485" y="588321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98" name="Right Arrow 97">
            <a:extLst>
              <a:ext uri="{FF2B5EF4-FFF2-40B4-BE49-F238E27FC236}">
                <a16:creationId xmlns:a16="http://schemas.microsoft.com/office/drawing/2014/main" id="{867841E8-0D13-DA96-5012-0D6A70DD1320}"/>
              </a:ext>
            </a:extLst>
          </p:cNvPr>
          <p:cNvSpPr/>
          <p:nvPr/>
        </p:nvSpPr>
        <p:spPr>
          <a:xfrm>
            <a:off x="7086601"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9" name="Right Arrow 98">
            <a:extLst>
              <a:ext uri="{FF2B5EF4-FFF2-40B4-BE49-F238E27FC236}">
                <a16:creationId xmlns:a16="http://schemas.microsoft.com/office/drawing/2014/main" id="{6186570A-FA82-0D56-00AD-CD9687C7AEA4}"/>
              </a:ext>
            </a:extLst>
          </p:cNvPr>
          <p:cNvSpPr/>
          <p:nvPr/>
        </p:nvSpPr>
        <p:spPr>
          <a:xfrm>
            <a:off x="5867404"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00" name="Straight Connector 99">
            <a:extLst>
              <a:ext uri="{FF2B5EF4-FFF2-40B4-BE49-F238E27FC236}">
                <a16:creationId xmlns:a16="http://schemas.microsoft.com/office/drawing/2014/main" id="{7A167A43-760E-F14E-A37C-246F2248A18F}"/>
              </a:ext>
            </a:extLst>
          </p:cNvPr>
          <p:cNvCxnSpPr>
            <a:cxnSpLocks/>
          </p:cNvCxnSpPr>
          <p:nvPr/>
        </p:nvCxnSpPr>
        <p:spPr>
          <a:xfrm flipV="1">
            <a:off x="5485637"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49FB972-F4EC-DE52-8B81-41AD138169AB}"/>
              </a:ext>
            </a:extLst>
          </p:cNvPr>
          <p:cNvCxnSpPr>
            <a:cxnSpLocks/>
          </p:cNvCxnSpPr>
          <p:nvPr/>
        </p:nvCxnSpPr>
        <p:spPr>
          <a:xfrm flipV="1">
            <a:off x="5485637"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FB7A4EE-AFA6-7DB5-1ABB-995FCEA73B65}"/>
              </a:ext>
            </a:extLst>
          </p:cNvPr>
          <p:cNvCxnSpPr>
            <a:cxnSpLocks/>
          </p:cNvCxnSpPr>
          <p:nvPr/>
        </p:nvCxnSpPr>
        <p:spPr>
          <a:xfrm flipV="1">
            <a:off x="5464695"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TextBox 57">
            <a:extLst>
              <a:ext uri="{FF2B5EF4-FFF2-40B4-BE49-F238E27FC236}">
                <a16:creationId xmlns:a16="http://schemas.microsoft.com/office/drawing/2014/main" id="{8909F49E-9352-BCB9-4091-C1952D9BD540}"/>
              </a:ext>
            </a:extLst>
          </p:cNvPr>
          <p:cNvSpPr txBox="1"/>
          <p:nvPr/>
        </p:nvSpPr>
        <p:spPr>
          <a:xfrm>
            <a:off x="7086600"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104" name="Straight Arrow Connector 103">
            <a:extLst>
              <a:ext uri="{FF2B5EF4-FFF2-40B4-BE49-F238E27FC236}">
                <a16:creationId xmlns:a16="http://schemas.microsoft.com/office/drawing/2014/main" id="{DBB82FFC-0EB7-4B17-329E-2BD074B519CD}"/>
              </a:ext>
            </a:extLst>
          </p:cNvPr>
          <p:cNvCxnSpPr>
            <a:cxnSpLocks/>
          </p:cNvCxnSpPr>
          <p:nvPr/>
        </p:nvCxnSpPr>
        <p:spPr>
          <a:xfrm>
            <a:off x="6467914"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8419A1C9-A764-32F1-78B5-207D952081B0}"/>
              </a:ext>
            </a:extLst>
          </p:cNvPr>
          <p:cNvCxnSpPr>
            <a:cxnSpLocks/>
          </p:cNvCxnSpPr>
          <p:nvPr/>
        </p:nvCxnSpPr>
        <p:spPr>
          <a:xfrm flipV="1">
            <a:off x="6553200"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9F50498C-43C9-36E7-F44D-D55D24798563}"/>
              </a:ext>
            </a:extLst>
          </p:cNvPr>
          <p:cNvCxnSpPr>
            <a:cxnSpLocks/>
          </p:cNvCxnSpPr>
          <p:nvPr/>
        </p:nvCxnSpPr>
        <p:spPr>
          <a:xfrm>
            <a:off x="7086600" y="5460876"/>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415919B1-E42F-C63B-B805-8BBEE19F6A11}"/>
              </a:ext>
            </a:extLst>
          </p:cNvPr>
          <p:cNvCxnSpPr>
            <a:cxnSpLocks/>
          </p:cNvCxnSpPr>
          <p:nvPr/>
        </p:nvCxnSpPr>
        <p:spPr>
          <a:xfrm flipV="1">
            <a:off x="7010400" y="54425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7F4C1BDB-1E93-067B-8324-E5927EA28444}"/>
              </a:ext>
            </a:extLst>
          </p:cNvPr>
          <p:cNvSpPr txBox="1"/>
          <p:nvPr/>
        </p:nvSpPr>
        <p:spPr>
          <a:xfrm>
            <a:off x="5485637" y="6203746"/>
            <a:ext cx="1829563" cy="276999"/>
          </a:xfrm>
          <a:prstGeom prst="rect">
            <a:avLst/>
          </a:prstGeom>
          <a:noFill/>
        </p:spPr>
        <p:txBody>
          <a:bodyPr wrap="square" rtlCol="0">
            <a:spAutoFit/>
          </a:bodyPr>
          <a:lstStyle/>
          <a:p>
            <a:pPr algn="ctr"/>
            <a:r>
              <a:rPr lang="en-US" dirty="0"/>
              <a:t>FT Auth</a:t>
            </a:r>
          </a:p>
        </p:txBody>
      </p:sp>
      <p:sp>
        <p:nvSpPr>
          <p:cNvPr id="110" name="TextBox 109">
            <a:extLst>
              <a:ext uri="{FF2B5EF4-FFF2-40B4-BE49-F238E27FC236}">
                <a16:creationId xmlns:a16="http://schemas.microsoft.com/office/drawing/2014/main" id="{6A798F80-07BB-7D21-128C-CE232BBAF6CC}"/>
              </a:ext>
            </a:extLst>
          </p:cNvPr>
          <p:cNvSpPr txBox="1"/>
          <p:nvPr/>
        </p:nvSpPr>
        <p:spPr>
          <a:xfrm>
            <a:off x="7010400" y="6203746"/>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111" name="Straight Arrow Connector 110">
            <a:extLst>
              <a:ext uri="{FF2B5EF4-FFF2-40B4-BE49-F238E27FC236}">
                <a16:creationId xmlns:a16="http://schemas.microsoft.com/office/drawing/2014/main" id="{F664A554-FFA4-9E9E-FB0C-9265BCFB78DD}"/>
              </a:ext>
            </a:extLst>
          </p:cNvPr>
          <p:cNvCxnSpPr>
            <a:cxnSpLocks/>
            <a:stCxn id="109" idx="0"/>
          </p:cNvCxnSpPr>
          <p:nvPr/>
        </p:nvCxnSpPr>
        <p:spPr bwMode="auto">
          <a:xfrm flipV="1">
            <a:off x="6400419" y="6125158"/>
            <a:ext cx="76582" cy="7858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2" name="Straight Arrow Connector 111">
            <a:extLst>
              <a:ext uri="{FF2B5EF4-FFF2-40B4-BE49-F238E27FC236}">
                <a16:creationId xmlns:a16="http://schemas.microsoft.com/office/drawing/2014/main" id="{A898AEC3-CE8D-B323-FFC1-C318DB3B8612}"/>
              </a:ext>
            </a:extLst>
          </p:cNvPr>
          <p:cNvCxnSpPr>
            <a:cxnSpLocks/>
          </p:cNvCxnSpPr>
          <p:nvPr/>
        </p:nvCxnSpPr>
        <p:spPr bwMode="auto">
          <a:xfrm flipH="1" flipV="1">
            <a:off x="7086600" y="6143833"/>
            <a:ext cx="326269" cy="11382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13" name="TextBox 51">
            <a:extLst>
              <a:ext uri="{FF2B5EF4-FFF2-40B4-BE49-F238E27FC236}">
                <a16:creationId xmlns:a16="http://schemas.microsoft.com/office/drawing/2014/main" id="{E28B9172-7BBB-9114-2CC2-4FBAF049F887}"/>
              </a:ext>
            </a:extLst>
          </p:cNvPr>
          <p:cNvSpPr txBox="1"/>
          <p:nvPr/>
        </p:nvSpPr>
        <p:spPr>
          <a:xfrm>
            <a:off x="7086600"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15" name="Content Placeholder 2">
            <a:extLst>
              <a:ext uri="{FF2B5EF4-FFF2-40B4-BE49-F238E27FC236}">
                <a16:creationId xmlns:a16="http://schemas.microsoft.com/office/drawing/2014/main" id="{6D494D66-BBDB-FAF3-183B-D2FD9D2C354A}"/>
              </a:ext>
            </a:extLst>
          </p:cNvPr>
          <p:cNvSpPr txBox="1">
            <a:spLocks/>
          </p:cNvSpPr>
          <p:nvPr/>
        </p:nvSpPr>
        <p:spPr bwMode="auto">
          <a:xfrm>
            <a:off x="0" y="1478902"/>
            <a:ext cx="9143994" cy="13676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(1) To allow all roam exchanges to occur without the non-AP MLD necessarily going off-channel (when serving and target AP MLDs have links on different channels)</a:t>
            </a:r>
          </a:p>
          <a:p>
            <a:pPr lvl="1"/>
            <a:r>
              <a:rPr lang="en-US" sz="1200" kern="0" dirty="0"/>
              <a:t>Extend FT OTDS to allow FT Reassociation Request/Response frames to also be sent over-the-DS to the target AP MLD</a:t>
            </a:r>
          </a:p>
          <a:p>
            <a:pPr lvl="2"/>
            <a:r>
              <a:rPr lang="en-US" kern="0" dirty="0"/>
              <a:t>Since both Auth and </a:t>
            </a:r>
            <a:r>
              <a:rPr lang="en-US" kern="0" dirty="0" err="1"/>
              <a:t>Reassoc</a:t>
            </a:r>
            <a:r>
              <a:rPr lang="en-US" kern="0" dirty="0"/>
              <a:t> frames would be encapsulated in FT Action frames, complete fingerprinting privacy is provided</a:t>
            </a:r>
          </a:p>
          <a:p>
            <a:pPr lvl="2"/>
            <a:r>
              <a:rPr lang="en-US" kern="0" dirty="0"/>
              <a:t>Allow OTDS </a:t>
            </a:r>
            <a:r>
              <a:rPr lang="en-US" kern="0" dirty="0" err="1"/>
              <a:t>Reassoc</a:t>
            </a:r>
            <a:r>
              <a:rPr lang="en-US" kern="0" dirty="0"/>
              <a:t> Response to also be duplicated OTA by target AP MLD</a:t>
            </a:r>
          </a:p>
          <a:p>
            <a:pPr lvl="3"/>
            <a:r>
              <a:rPr lang="en-US" sz="1000" kern="0" dirty="0"/>
              <a:t>to avoid stranding non-AP MLD if link with serving AP MLD fails during the exchange (i.e. non-AP MLD moves to target AP MLD’s channel)</a:t>
            </a:r>
          </a:p>
          <a:p>
            <a:pPr lvl="2"/>
            <a:r>
              <a:rPr lang="en-US" kern="0" dirty="0"/>
              <a:t>Consider allowing deferral of DS data path mapping, and loss of </a:t>
            </a:r>
            <a:r>
              <a:rPr lang="en-US" kern="0" dirty="0" err="1"/>
              <a:t>assoc</a:t>
            </a:r>
            <a:r>
              <a:rPr lang="en-US" kern="0" dirty="0"/>
              <a:t> to serving AP MLD, until a direct OTA exchange with target AP MLD is complete</a:t>
            </a:r>
          </a:p>
          <a:p>
            <a:pPr lvl="3"/>
            <a:r>
              <a:rPr lang="en-US" sz="1000" kern="0" dirty="0"/>
              <a:t>to avoid stranding non-AP MLD if link quality with target AP MLD has not yet been confirmed and is too weak</a:t>
            </a:r>
          </a:p>
          <a:p>
            <a:pPr lvl="1"/>
            <a:r>
              <a:rPr lang="en-US" sz="1200" kern="0" dirty="0"/>
              <a:t>Consider extending FT OTDS to (optionally) allow (ML) Probe Request/Response exchange with target AP MLD to be encapsulated in FT Action frames (possibly in separate frames, or bundled with FT Authentication request/response).</a:t>
            </a:r>
          </a:p>
          <a:p>
            <a:pPr lvl="2"/>
            <a:r>
              <a:rPr lang="en-US" sz="1050" kern="0" dirty="0"/>
              <a:t>Note: In general, non-AP MLD needs contents of Probe Response (or Beacon(s)) of candidate target AP MLDs to make roam decision (*)</a:t>
            </a:r>
          </a:p>
          <a:p>
            <a:pPr lvl="2"/>
            <a:r>
              <a:rPr lang="en-US" sz="1050" kern="0" dirty="0"/>
              <a:t>Note: Implementations might still prefer to go off-channel to obtain RSSI for link quality scoring (using on-channel active/passive scan)</a:t>
            </a:r>
          </a:p>
          <a:p>
            <a:pPr lvl="1"/>
            <a:r>
              <a:rPr lang="en-US" sz="1200" kern="0" dirty="0"/>
              <a:t>Note: Can reuse existing RRB transport used for FT Authentication frames in baseline FT OTDS</a:t>
            </a:r>
          </a:p>
        </p:txBody>
      </p:sp>
      <p:sp>
        <p:nvSpPr>
          <p:cNvPr id="120" name="Title 1">
            <a:extLst>
              <a:ext uri="{FF2B5EF4-FFF2-40B4-BE49-F238E27FC236}">
                <a16:creationId xmlns:a16="http://schemas.microsoft.com/office/drawing/2014/main" id="{221668AD-B019-D944-7F3D-D8DB3D498C0E}"/>
              </a:ext>
            </a:extLst>
          </p:cNvPr>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Proposed enhancements to FT protocol for UHR</a:t>
            </a:r>
            <a:endParaRPr lang="en-US" u="sng" dirty="0"/>
          </a:p>
        </p:txBody>
      </p:sp>
      <p:sp>
        <p:nvSpPr>
          <p:cNvPr id="121" name="TextBox 8">
            <a:extLst>
              <a:ext uri="{FF2B5EF4-FFF2-40B4-BE49-F238E27FC236}">
                <a16:creationId xmlns:a16="http://schemas.microsoft.com/office/drawing/2014/main" id="{9BC72208-D3EE-EDD2-727C-0F886E880B08}"/>
              </a:ext>
            </a:extLst>
          </p:cNvPr>
          <p:cNvSpPr txBox="1"/>
          <p:nvPr/>
        </p:nvSpPr>
        <p:spPr>
          <a:xfrm>
            <a:off x="1645702" y="4399885"/>
            <a:ext cx="185949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Baseline FT OTDS</a:t>
            </a:r>
            <a:endParaRPr lang="en-US" b="1" dirty="0"/>
          </a:p>
        </p:txBody>
      </p:sp>
      <p:sp>
        <p:nvSpPr>
          <p:cNvPr id="122" name="TextBox 8">
            <a:extLst>
              <a:ext uri="{FF2B5EF4-FFF2-40B4-BE49-F238E27FC236}">
                <a16:creationId xmlns:a16="http://schemas.microsoft.com/office/drawing/2014/main" id="{7260CAA7-24F3-3833-AA22-9545B23C8122}"/>
              </a:ext>
            </a:extLst>
          </p:cNvPr>
          <p:cNvSpPr txBox="1"/>
          <p:nvPr/>
        </p:nvSpPr>
        <p:spPr>
          <a:xfrm>
            <a:off x="5562600" y="4393567"/>
            <a:ext cx="293389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UHR FT </a:t>
            </a:r>
            <a:r>
              <a:rPr lang="en-US" sz="1638" b="1" dirty="0" err="1"/>
              <a:t>Auth+Reassoc</a:t>
            </a:r>
            <a:r>
              <a:rPr lang="en-US" sz="1638" b="1" dirty="0"/>
              <a:t> OTDS</a:t>
            </a:r>
            <a:endParaRPr lang="en-US" b="1" dirty="0"/>
          </a:p>
        </p:txBody>
      </p:sp>
      <p:sp>
        <p:nvSpPr>
          <p:cNvPr id="123" name="Right Arrow 122">
            <a:extLst>
              <a:ext uri="{FF2B5EF4-FFF2-40B4-BE49-F238E27FC236}">
                <a16:creationId xmlns:a16="http://schemas.microsoft.com/office/drawing/2014/main" id="{9BD33575-D19F-1F0F-D976-6ADF377A8782}"/>
              </a:ext>
            </a:extLst>
          </p:cNvPr>
          <p:cNvSpPr/>
          <p:nvPr/>
        </p:nvSpPr>
        <p:spPr bwMode="auto">
          <a:xfrm>
            <a:off x="4749383" y="5084852"/>
            <a:ext cx="304800" cy="685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30" name="Straight Arrow Connector 129">
            <a:extLst>
              <a:ext uri="{FF2B5EF4-FFF2-40B4-BE49-F238E27FC236}">
                <a16:creationId xmlns:a16="http://schemas.microsoft.com/office/drawing/2014/main" id="{4F5CE97E-D796-DB8B-5026-5232126DAC8F}"/>
              </a:ext>
            </a:extLst>
          </p:cNvPr>
          <p:cNvCxnSpPr>
            <a:cxnSpLocks/>
          </p:cNvCxnSpPr>
          <p:nvPr/>
        </p:nvCxnSpPr>
        <p:spPr>
          <a:xfrm>
            <a:off x="5794310" y="5441442"/>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7821BA03-9094-8613-FA8C-A45FDD476FD6}"/>
              </a:ext>
            </a:extLst>
          </p:cNvPr>
          <p:cNvCxnSpPr>
            <a:cxnSpLocks/>
          </p:cNvCxnSpPr>
          <p:nvPr/>
        </p:nvCxnSpPr>
        <p:spPr>
          <a:xfrm flipV="1">
            <a:off x="5879596" y="5436896"/>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8A12A6AC-583B-8004-0AEE-77B5EF67FFF6}"/>
              </a:ext>
            </a:extLst>
          </p:cNvPr>
          <p:cNvSpPr txBox="1"/>
          <p:nvPr/>
        </p:nvSpPr>
        <p:spPr>
          <a:xfrm>
            <a:off x="4555402" y="6209705"/>
            <a:ext cx="2078068" cy="276999"/>
          </a:xfrm>
          <a:prstGeom prst="rect">
            <a:avLst/>
          </a:prstGeom>
          <a:noFill/>
        </p:spPr>
        <p:txBody>
          <a:bodyPr wrap="square" rtlCol="0">
            <a:spAutoFit/>
          </a:bodyPr>
          <a:lstStyle/>
          <a:p>
            <a:pPr algn="ctr"/>
            <a:r>
              <a:rPr lang="en-US" dirty="0"/>
              <a:t>(tunneled) probe</a:t>
            </a:r>
          </a:p>
        </p:txBody>
      </p:sp>
      <p:cxnSp>
        <p:nvCxnSpPr>
          <p:cNvPr id="133" name="Straight Arrow Connector 132">
            <a:extLst>
              <a:ext uri="{FF2B5EF4-FFF2-40B4-BE49-F238E27FC236}">
                <a16:creationId xmlns:a16="http://schemas.microsoft.com/office/drawing/2014/main" id="{F035892B-A900-5F97-03E8-64779C7A9767}"/>
              </a:ext>
            </a:extLst>
          </p:cNvPr>
          <p:cNvCxnSpPr>
            <a:cxnSpLocks/>
            <a:stCxn id="132" idx="0"/>
          </p:cNvCxnSpPr>
          <p:nvPr/>
        </p:nvCxnSpPr>
        <p:spPr bwMode="auto">
          <a:xfrm flipV="1">
            <a:off x="5594436" y="6113704"/>
            <a:ext cx="200834" cy="9600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34" name="TextBox 133">
            <a:extLst>
              <a:ext uri="{FF2B5EF4-FFF2-40B4-BE49-F238E27FC236}">
                <a16:creationId xmlns:a16="http://schemas.microsoft.com/office/drawing/2014/main" id="{A564A985-C062-40A8-C524-53A6E9C8EB16}"/>
              </a:ext>
            </a:extLst>
          </p:cNvPr>
          <p:cNvSpPr txBox="1"/>
          <p:nvPr/>
        </p:nvSpPr>
        <p:spPr>
          <a:xfrm>
            <a:off x="1638368" y="6470911"/>
            <a:ext cx="5844979" cy="261610"/>
          </a:xfrm>
          <a:prstGeom prst="rect">
            <a:avLst/>
          </a:prstGeom>
          <a:noFill/>
        </p:spPr>
        <p:txBody>
          <a:bodyPr wrap="square" rtlCol="0">
            <a:spAutoFit/>
          </a:bodyPr>
          <a:lstStyle/>
          <a:p>
            <a:r>
              <a:rPr lang="en-US" sz="1100" dirty="0"/>
              <a:t>(*) e.g. BSS Load, WAN metrics, BSS Membership Selectors, VSIEs, ... </a:t>
            </a:r>
          </a:p>
        </p:txBody>
      </p:sp>
    </p:spTree>
    <p:extLst>
      <p:ext uri="{BB962C8B-B14F-4D97-AF65-F5344CB8AC3E}">
        <p14:creationId xmlns:p14="http://schemas.microsoft.com/office/powerpoint/2010/main" val="278436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Proposed enhancements to FT protocol for UHR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12</a:t>
            </a:fld>
            <a:endParaRPr lang="en-US"/>
          </a:p>
        </p:txBody>
      </p:sp>
      <p:sp>
        <p:nvSpPr>
          <p:cNvPr id="3" name="Content Placeholder 2">
            <a:extLst>
              <a:ext uri="{FF2B5EF4-FFF2-40B4-BE49-F238E27FC236}">
                <a16:creationId xmlns:a16="http://schemas.microsoft.com/office/drawing/2014/main" id="{8029A545-51D9-AFCE-9CC9-C3E8A0E3CF66}"/>
              </a:ext>
            </a:extLst>
          </p:cNvPr>
          <p:cNvSpPr txBox="1">
            <a:spLocks/>
          </p:cNvSpPr>
          <p:nvPr/>
        </p:nvSpPr>
        <p:spPr bwMode="auto">
          <a:xfrm>
            <a:off x="0" y="1220293"/>
            <a:ext cx="9067800"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050" b="0" kern="0" dirty="0"/>
          </a:p>
          <a:p>
            <a:r>
              <a:rPr lang="en-US" sz="1600" b="0" kern="0" dirty="0"/>
              <a:t>(2) To ensure implementations maintain an active </a:t>
            </a:r>
            <a:r>
              <a:rPr lang="en-US" sz="1600" b="0" kern="0" dirty="0" err="1"/>
              <a:t>dath</a:t>
            </a:r>
            <a:r>
              <a:rPr lang="en-US" sz="1600" b="0" kern="0" dirty="0"/>
              <a:t> path throughout the roam procedure</a:t>
            </a:r>
          </a:p>
          <a:p>
            <a:pPr lvl="1"/>
            <a:r>
              <a:rPr lang="en-US" sz="1200" b="0" kern="0" dirty="0"/>
              <a:t>UHR</a:t>
            </a:r>
            <a:r>
              <a:rPr lang="en-US" sz="1200" kern="0" dirty="0"/>
              <a:t> non-AP MLD is required to maintain the existing PTKSA with serving AP MLD until (at least) the time that reassociation with target AP MLD completes</a:t>
            </a:r>
          </a:p>
          <a:p>
            <a:pPr lvl="2"/>
            <a:r>
              <a:rPr lang="en-US" sz="1000" kern="0" dirty="0"/>
              <a:t>UHR non-AP MLD should also maintain active data flow (Tx FIFO, packet filters, 1X port, </a:t>
            </a:r>
            <a:r>
              <a:rPr lang="en-US" sz="1000" kern="0" dirty="0" err="1"/>
              <a:t>etc</a:t>
            </a:r>
            <a:r>
              <a:rPr lang="en-US" sz="1000" kern="0" dirty="0"/>
              <a:t>) with serving AP MLD during this time</a:t>
            </a:r>
          </a:p>
          <a:p>
            <a:pPr lvl="2"/>
            <a:r>
              <a:rPr lang="en-US" sz="1000" kern="0" dirty="0"/>
              <a:t>If “buffered data delivery” data path is defined, PTKSA with serving AP MLD would be maintained until this is complete (see later slides)</a:t>
            </a:r>
          </a:p>
          <a:p>
            <a:pPr lvl="1"/>
            <a:r>
              <a:rPr lang="en-US" sz="1200" kern="0" dirty="0"/>
              <a:t>UHR AP MLD and non-AP MLD implementations should install PTK in driver ready for use as soon as it is derived (after FT Auth)</a:t>
            </a:r>
          </a:p>
          <a:p>
            <a:pPr lvl="1"/>
            <a:r>
              <a:rPr lang="en-US" sz="1200" kern="0" dirty="0"/>
              <a:t>After roam, data path should be unblocked even if exchanges to improve performance (e.g. sounding) are still pending completion</a:t>
            </a:r>
          </a:p>
          <a:p>
            <a:r>
              <a:rPr lang="en-US" sz="1600" b="0" kern="0" dirty="0"/>
              <a:t>(3) To provide fingerprinting privacy with OTA (or baseline-style OTDS) FT </a:t>
            </a:r>
          </a:p>
          <a:p>
            <a:pPr lvl="1"/>
            <a:r>
              <a:rPr lang="en-US" sz="1200" kern="0" dirty="0"/>
              <a:t>Define a dedicated FT Privacy Key (e.g. PTK-FTPRIV), which is solely used to protect unicast pre-association management frames sent by the non-AP MLD to AP MLDs in the MD (such as OTA FT Auth/</a:t>
            </a:r>
            <a:r>
              <a:rPr lang="en-US" sz="1200" kern="0" dirty="0" err="1"/>
              <a:t>Reassoc</a:t>
            </a:r>
            <a:r>
              <a:rPr lang="en-US" sz="1200" kern="0" dirty="0"/>
              <a:t>)</a:t>
            </a:r>
          </a:p>
          <a:p>
            <a:pPr lvl="2"/>
            <a:r>
              <a:rPr lang="en-US" sz="1000" kern="0" dirty="0"/>
              <a:t>e.g. extracted from R0-Key-Data (along with PMK-R0), or extracted from PTK, during FT Initial MD association</a:t>
            </a:r>
          </a:p>
          <a:p>
            <a:pPr lvl="2"/>
            <a:r>
              <a:rPr lang="en-US" sz="1000" kern="0" dirty="0"/>
              <a:t>FT Privacy Key is always used with AES-SIV and is shared across mobility domain (e.g. can be distributed by R0KH along with PMK-R1s)</a:t>
            </a:r>
          </a:p>
          <a:p>
            <a:pPr lvl="2"/>
            <a:r>
              <a:rPr lang="en-US" sz="1000" kern="0" dirty="0"/>
              <a:t>Note: AES-SIV (RFC 5297) is nonce-misuse resistant (it is already used in 802.11 to encrypt parts of FILS Reassociation frames)</a:t>
            </a:r>
          </a:p>
          <a:p>
            <a:pPr lvl="2"/>
            <a:r>
              <a:rPr lang="en-US" sz="1000" kern="0" dirty="0"/>
              <a:t>Non-AP MLD incorporates a fresh nonce in the AAD for each exchange using the key to avoid tracking if the data payload happens to be the same</a:t>
            </a:r>
          </a:p>
          <a:p>
            <a:pPr lvl="1"/>
            <a:r>
              <a:rPr lang="en-US" sz="1200" kern="0" dirty="0"/>
              <a:t>Note: As mentioned earlier, we cannot assume the OTDS mechanism on previous slide can always be used</a:t>
            </a:r>
          </a:p>
          <a:p>
            <a:pPr lvl="2"/>
            <a:r>
              <a:rPr lang="en-US" sz="1100" kern="0" dirty="0"/>
              <a:t>e.g. if link quality to serving AP is already poor/nil when roam trigger occurs (see diagram in Annex), or if non-AP MLD is anyway going off-channel to obtain RSSI</a:t>
            </a:r>
          </a:p>
          <a:p>
            <a:pPr lvl="1"/>
            <a:r>
              <a:rPr lang="en-US" sz="1200" kern="0" dirty="0"/>
              <a:t>Note: For privacy protection of the Initial MD association, mechanisms being defined in 11bi might be used</a:t>
            </a:r>
          </a:p>
          <a:p>
            <a:r>
              <a:rPr lang="en-US" sz="1600" b="0" kern="0" dirty="0"/>
              <a:t>(4) To avoid increasing the number of frame exchanges during a roam</a:t>
            </a:r>
          </a:p>
          <a:p>
            <a:pPr lvl="1"/>
            <a:r>
              <a:rPr lang="en-US" sz="1200" kern="0" dirty="0"/>
              <a:t>Define extensions to existing FT Authentication frames (OTDS and OTA) that can initiate a Context Exchange (see later slides)</a:t>
            </a:r>
          </a:p>
          <a:p>
            <a:pPr lvl="1"/>
            <a:r>
              <a:rPr lang="en-US" sz="1200" b="0" kern="0" dirty="0"/>
              <a:t>Note: Protection of these frames (as discussed above) also prevents DoS attacks on Conte</a:t>
            </a:r>
            <a:r>
              <a:rPr lang="en-US" sz="1200" kern="0" dirty="0"/>
              <a:t>xt Exchange</a:t>
            </a:r>
            <a:endParaRPr lang="en-US" sz="1600" b="0" kern="0" dirty="0"/>
          </a:p>
          <a:p>
            <a:r>
              <a:rPr lang="en-US" sz="1600" b="0" kern="0" dirty="0"/>
              <a:t>(5) To further reduce the number of frame exchanges for a roam</a:t>
            </a:r>
          </a:p>
          <a:p>
            <a:pPr lvl="1"/>
            <a:r>
              <a:rPr lang="en-US" sz="1200" kern="0" dirty="0"/>
              <a:t>Consider schemes to bundle FT Auth Req/Resp and </a:t>
            </a:r>
            <a:r>
              <a:rPr lang="en-US" sz="1200" kern="0" dirty="0" err="1"/>
              <a:t>Reassoc</a:t>
            </a:r>
            <a:r>
              <a:rPr lang="en-US" sz="1200" kern="0" dirty="0"/>
              <a:t> Req/Resp (with MICs), e.g. into 3 frames similarly to PASN</a:t>
            </a:r>
            <a:endParaRPr lang="en-US" sz="1000" b="0" kern="0" dirty="0"/>
          </a:p>
          <a:p>
            <a:endParaRPr lang="en-US" sz="2100" kern="0" dirty="0"/>
          </a:p>
          <a:p>
            <a:endParaRPr lang="en-US" sz="1600" kern="0" dirty="0"/>
          </a:p>
          <a:p>
            <a:pPr marL="0" indent="0">
              <a:buNone/>
            </a:pPr>
            <a:endParaRPr lang="en-US" sz="1050" kern="0" dirty="0"/>
          </a:p>
          <a:p>
            <a:endParaRPr lang="en-US" sz="1600" kern="0" dirty="0"/>
          </a:p>
          <a:p>
            <a:pPr lvl="1"/>
            <a:endParaRPr lang="en-US" sz="1050" kern="0" dirty="0"/>
          </a:p>
          <a:p>
            <a:endParaRPr lang="en-US" sz="1600" b="0" kern="0" dirty="0"/>
          </a:p>
          <a:p>
            <a:pPr lvl="1"/>
            <a:endParaRPr lang="en-US" sz="1050" kern="0" dirty="0"/>
          </a:p>
          <a:p>
            <a:pPr lvl="1"/>
            <a:endParaRPr lang="en-US" sz="1050" b="0" kern="0" dirty="0"/>
          </a:p>
          <a:p>
            <a:endParaRPr lang="en-US" sz="2000" b="0" kern="0" dirty="0"/>
          </a:p>
        </p:txBody>
      </p:sp>
    </p:spTree>
    <p:extLst>
      <p:ext uri="{BB962C8B-B14F-4D97-AF65-F5344CB8AC3E}">
        <p14:creationId xmlns:p14="http://schemas.microsoft.com/office/powerpoint/2010/main" val="110242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13</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447800"/>
            <a:ext cx="8991600" cy="5077599"/>
          </a:xfrm>
        </p:spPr>
        <p:txBody>
          <a:bodyPr/>
          <a:lstStyle/>
          <a:p>
            <a:r>
              <a:rPr lang="en-US" sz="1600" b="0" dirty="0"/>
              <a:t>A number of other submissions have proposed sharing the PTK across AP MLDs in the network</a:t>
            </a:r>
          </a:p>
          <a:p>
            <a:pPr lvl="1"/>
            <a:r>
              <a:rPr lang="en-US" sz="1400" b="0" dirty="0"/>
              <a:t>Several concerns with that approach are highlighted in these slides:</a:t>
            </a:r>
          </a:p>
          <a:p>
            <a:r>
              <a:rPr lang="en-US" sz="1600" b="0" dirty="0"/>
              <a:t>(A) Regression in key hygiene / key separation</a:t>
            </a:r>
          </a:p>
          <a:p>
            <a:pPr lvl="1"/>
            <a:r>
              <a:rPr lang="en-US" sz="1400" dirty="0"/>
              <a:t>In FT (and, indeed, all RSN mechanisms in baseline), there is a clear key hierarchy, and a PTK is a pairwise secret (between a given AP MLD and non-AP MLD)</a:t>
            </a:r>
          </a:p>
          <a:p>
            <a:pPr lvl="2"/>
            <a:r>
              <a:rPr lang="en-US" sz="1200" dirty="0"/>
              <a:t>If a PTK is compromised, there is no impact on security of the connection between the non-AP MLD and any other AP MLD</a:t>
            </a:r>
          </a:p>
          <a:p>
            <a:pPr lvl="2"/>
            <a:r>
              <a:rPr lang="en-US" sz="1200" dirty="0"/>
              <a:t>Note: PTKs are designed as short-term pairwise secrets because they directly encrypt traffic sent over the air, and therefore are particularly vulnerable to attack</a:t>
            </a:r>
          </a:p>
          <a:p>
            <a:pPr lvl="2"/>
            <a:r>
              <a:rPr lang="en-US" sz="1200" dirty="0"/>
              <a:t>PTK sharing is not comparable to PMK Caching - since PMK is a key-generating key, not an encryption key</a:t>
            </a:r>
          </a:p>
          <a:p>
            <a:pPr lvl="3"/>
            <a:r>
              <a:rPr lang="en-US" sz="1000" dirty="0"/>
              <a:t>also note in 802.11, PMK caching is only defined for use with the same AP MLD (so-called OKC is proprietary)</a:t>
            </a:r>
          </a:p>
          <a:p>
            <a:pPr lvl="2"/>
            <a:r>
              <a:rPr lang="en-US" sz="1200" dirty="0"/>
              <a:t>Note: A PMK-R1 (which, if somehow compromised, could also compromise PTK if nonces / addresses are captured) is known by only three parties (target AP MLD, non-AP MLD, and R0KH), and transport over DS is assume secure</a:t>
            </a:r>
          </a:p>
          <a:p>
            <a:pPr lvl="1"/>
            <a:r>
              <a:rPr lang="en-US" sz="1400" dirty="0"/>
              <a:t>On the contrary, in other proposals in which it is suggested the same PTK is used as a non-AP MLD roams across many AP MLDs in the network, knowledge of the PTK (and PMK) is shared by many parties</a:t>
            </a:r>
          </a:p>
          <a:p>
            <a:pPr lvl="2"/>
            <a:r>
              <a:rPr lang="en-US" sz="1200" dirty="0"/>
              <a:t>In a “push” model, N + 1 entities know the PTK, where N is # AP MLDs in the “seamless roaming” domain</a:t>
            </a:r>
          </a:p>
          <a:p>
            <a:pPr lvl="2"/>
            <a:r>
              <a:rPr lang="en-US" sz="1200" dirty="0"/>
              <a:t>In a “pull” model, M +1 entities know the PTK, where M is # AP MLDs that non-AP MLD connects to during PTK lifetime</a:t>
            </a:r>
          </a:p>
          <a:p>
            <a:pPr lvl="1"/>
            <a:r>
              <a:rPr lang="en-US" sz="1400" dirty="0"/>
              <a:t>This increases the attack surface and risk, for PTK to be compromised by some implementation vulnerability</a:t>
            </a:r>
          </a:p>
          <a:p>
            <a:pPr lvl="2"/>
            <a:r>
              <a:rPr lang="en-US" sz="1200" dirty="0"/>
              <a:t>Such vulnerabilities might be related to over the air transmissions between the non-AP MLD and any AP MLD, or might be related to the transport and/or synchronization between all the AP MLDs with which the PTK is shared</a:t>
            </a:r>
          </a:p>
          <a:p>
            <a:pPr lvl="2"/>
            <a:r>
              <a:rPr lang="en-US" sz="1200" dirty="0"/>
              <a:t>Important aspects of this attack surface are not mitigated by more frequent rekeying outside of roam procedures</a:t>
            </a:r>
          </a:p>
          <a:p>
            <a:pPr lvl="1"/>
            <a:r>
              <a:rPr lang="en-US" sz="1400" dirty="0"/>
              <a:t>Note: PTK compromise allows the attacker to passively decrypt, or actively inject or modify packets</a:t>
            </a:r>
          </a:p>
          <a:p>
            <a:pPr lvl="2"/>
            <a:r>
              <a:rPr lang="en-US" sz="1200" dirty="0"/>
              <a:t>e.g. see Appendix A “Importance of Uniqueness Requirement on IVs” of NIST SP 80038D [5] </a:t>
            </a:r>
          </a:p>
          <a:p>
            <a:pPr lvl="2"/>
            <a:endParaRPr lang="en-US" sz="1200" dirty="0"/>
          </a:p>
        </p:txBody>
      </p:sp>
      <p:sp>
        <p:nvSpPr>
          <p:cNvPr id="10" name="Title 1">
            <a:extLst>
              <a:ext uri="{FF2B5EF4-FFF2-40B4-BE49-F238E27FC236}">
                <a16:creationId xmlns:a16="http://schemas.microsoft.com/office/drawing/2014/main" id="{87A8A5EC-E25B-286B-9A69-B4BDEAF75C04}"/>
              </a:ext>
            </a:extLst>
          </p:cNvPr>
          <p:cNvSpPr>
            <a:spLocks noGrp="1"/>
          </p:cNvSpPr>
          <p:nvPr>
            <p:ph type="title"/>
          </p:nvPr>
        </p:nvSpPr>
        <p:spPr>
          <a:xfrm>
            <a:off x="-76200" y="457200"/>
            <a:ext cx="9372600" cy="1066800"/>
          </a:xfrm>
        </p:spPr>
        <p:txBody>
          <a:bodyPr/>
          <a:lstStyle/>
          <a:p>
            <a:r>
              <a:rPr lang="en-US" dirty="0"/>
              <a:t>Proposed security architecture</a:t>
            </a:r>
            <a:br>
              <a:rPr lang="en-US" dirty="0"/>
            </a:br>
            <a:r>
              <a:rPr lang="en-US" sz="2400" dirty="0"/>
              <a:t>Concerns with other proposals of sharing PTK across network</a:t>
            </a:r>
            <a:endParaRPr lang="en-US" u="sng" dirty="0"/>
          </a:p>
        </p:txBody>
      </p:sp>
    </p:spTree>
    <p:extLst>
      <p:ext uri="{BB962C8B-B14F-4D97-AF65-F5344CB8AC3E}">
        <p14:creationId xmlns:p14="http://schemas.microsoft.com/office/powerpoint/2010/main" val="220173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14</a:t>
            </a:fld>
            <a:endParaRPr lang="en-US"/>
          </a:p>
        </p:txBody>
      </p:sp>
      <p:sp>
        <p:nvSpPr>
          <p:cNvPr id="16" name="Content Placeholder 2">
            <a:extLst>
              <a:ext uri="{FF2B5EF4-FFF2-40B4-BE49-F238E27FC236}">
                <a16:creationId xmlns:a16="http://schemas.microsoft.com/office/drawing/2014/main" id="{B015D44D-57CD-828B-3505-7192B297D225}"/>
              </a:ext>
            </a:extLst>
          </p:cNvPr>
          <p:cNvSpPr>
            <a:spLocks noGrp="1"/>
          </p:cNvSpPr>
          <p:nvPr>
            <p:ph idx="1"/>
          </p:nvPr>
        </p:nvSpPr>
        <p:spPr>
          <a:xfrm>
            <a:off x="0" y="1144587"/>
            <a:ext cx="8839200" cy="1066800"/>
          </a:xfrm>
        </p:spPr>
        <p:txBody>
          <a:bodyPr/>
          <a:lstStyle/>
          <a:p>
            <a:pPr marL="0" indent="0">
              <a:buNone/>
            </a:pPr>
            <a:endParaRPr lang="en-US" sz="1800" b="0" dirty="0"/>
          </a:p>
          <a:p>
            <a:r>
              <a:rPr lang="en-US" sz="1800" b="0" dirty="0"/>
              <a:t>(B) Regression in competitive positioning with respect to alternative technologies</a:t>
            </a:r>
          </a:p>
          <a:p>
            <a:pPr lvl="1"/>
            <a:r>
              <a:rPr lang="en-US" sz="1400" b="0" dirty="0"/>
              <a:t>3GPP defines concept of “forward security” for roaming (aka handover) in 5G RAN (see [6] and Annex slide) </a:t>
            </a:r>
          </a:p>
          <a:p>
            <a:pPr lvl="1"/>
            <a:endParaRPr lang="en-US" sz="1400" dirty="0"/>
          </a:p>
          <a:p>
            <a:pPr lvl="1"/>
            <a:endParaRPr lang="en-US" sz="1400" b="0" dirty="0"/>
          </a:p>
        </p:txBody>
      </p:sp>
      <p:pic>
        <p:nvPicPr>
          <p:cNvPr id="18" name="Picture 17" descr="A close-up of a text&#10;&#10;Description automatically generated">
            <a:extLst>
              <a:ext uri="{FF2B5EF4-FFF2-40B4-BE49-F238E27FC236}">
                <a16:creationId xmlns:a16="http://schemas.microsoft.com/office/drawing/2014/main" id="{E62A8B81-8111-B314-1C55-075B3BFE2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046" y="2057400"/>
            <a:ext cx="4811158" cy="1066800"/>
          </a:xfrm>
          <a:prstGeom prst="rect">
            <a:avLst/>
          </a:prstGeom>
        </p:spPr>
      </p:pic>
      <p:sp>
        <p:nvSpPr>
          <p:cNvPr id="19" name="Content Placeholder 2">
            <a:extLst>
              <a:ext uri="{FF2B5EF4-FFF2-40B4-BE49-F238E27FC236}">
                <a16:creationId xmlns:a16="http://schemas.microsoft.com/office/drawing/2014/main" id="{21B6A3F3-8616-EA91-E312-22F60CEF7CA4}"/>
              </a:ext>
            </a:extLst>
          </p:cNvPr>
          <p:cNvSpPr txBox="1">
            <a:spLocks/>
          </p:cNvSpPr>
          <p:nvPr/>
        </p:nvSpPr>
        <p:spPr bwMode="auto">
          <a:xfrm>
            <a:off x="0" y="3124200"/>
            <a:ext cx="8915400" cy="2743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Data plane encryption key </a:t>
            </a:r>
            <a:r>
              <a:rPr lang="en-US" sz="1400" kern="0" dirty="0" err="1"/>
              <a:t>K</a:t>
            </a:r>
            <a:r>
              <a:rPr lang="en-US" sz="1400" kern="0" baseline="-25000" dirty="0" err="1"/>
              <a:t>UPenc</a:t>
            </a:r>
            <a:r>
              <a:rPr lang="en-US" sz="1400" kern="0" dirty="0"/>
              <a:t> (equivalent to TK component of PTK) is derived by KDF from base-station specific key </a:t>
            </a:r>
            <a:r>
              <a:rPr lang="en-US" sz="1400" kern="0" dirty="0" err="1"/>
              <a:t>K</a:t>
            </a:r>
            <a:r>
              <a:rPr lang="en-US" sz="1400" kern="0" baseline="-25000" dirty="0" err="1"/>
              <a:t>gNB</a:t>
            </a:r>
            <a:r>
              <a:rPr lang="en-US" sz="1400" kern="0" baseline="-25000" dirty="0"/>
              <a:t> </a:t>
            </a:r>
            <a:r>
              <a:rPr lang="en-US" sz="1400" kern="0" dirty="0"/>
              <a:t>(roughly equiv. PMK-R1)</a:t>
            </a:r>
          </a:p>
          <a:p>
            <a:pPr lvl="2"/>
            <a:r>
              <a:rPr lang="en-US" kern="0" dirty="0" err="1"/>
              <a:t>K</a:t>
            </a:r>
            <a:r>
              <a:rPr lang="en-US" kern="0" baseline="-25000" dirty="0" err="1"/>
              <a:t>UPenc</a:t>
            </a:r>
            <a:r>
              <a:rPr lang="en-US" kern="0" dirty="0"/>
              <a:t> is a pairwise secret between ME (equiv. non-AP MLD) and </a:t>
            </a:r>
            <a:r>
              <a:rPr lang="en-US" kern="0" dirty="0" err="1"/>
              <a:t>gNB</a:t>
            </a:r>
            <a:r>
              <a:rPr lang="en-US" kern="0" dirty="0"/>
              <a:t> (equiv. AP MLD)</a:t>
            </a:r>
          </a:p>
          <a:p>
            <a:pPr lvl="2"/>
            <a:r>
              <a:rPr lang="en-US" kern="0" dirty="0" err="1"/>
              <a:t>K</a:t>
            </a:r>
            <a:r>
              <a:rPr lang="en-US" kern="0" baseline="-25000" dirty="0" err="1"/>
              <a:t>gNB</a:t>
            </a:r>
            <a:r>
              <a:rPr lang="en-US" kern="0" dirty="0"/>
              <a:t> is a pairwise secret between ME and AMF (within core network; for initial connection) or source </a:t>
            </a:r>
            <a:r>
              <a:rPr lang="en-US" kern="0" dirty="0" err="1"/>
              <a:t>gNB</a:t>
            </a:r>
            <a:r>
              <a:rPr lang="en-US" kern="0" dirty="0"/>
              <a:t> (for handover)</a:t>
            </a:r>
          </a:p>
          <a:p>
            <a:pPr lvl="1"/>
            <a:r>
              <a:rPr lang="en-US" sz="1400" kern="0" dirty="0"/>
              <a:t>For “vertical” handover, new </a:t>
            </a:r>
            <a:r>
              <a:rPr lang="en-US" sz="1400" kern="0" dirty="0" err="1"/>
              <a:t>K</a:t>
            </a:r>
            <a:r>
              <a:rPr lang="en-US" sz="1400" kern="0" baseline="-25000" dirty="0" err="1"/>
              <a:t>gNB</a:t>
            </a:r>
            <a:r>
              <a:rPr lang="en-US" sz="1400" kern="0" dirty="0"/>
              <a:t> is derived (via intermediate key NH) from root key K</a:t>
            </a:r>
            <a:r>
              <a:rPr lang="en-US" sz="1400" kern="0" baseline="-25000" dirty="0"/>
              <a:t>AMF</a:t>
            </a:r>
            <a:r>
              <a:rPr lang="en-US" sz="1400" kern="0" dirty="0"/>
              <a:t> (equiv. PMK-R0)</a:t>
            </a:r>
          </a:p>
          <a:p>
            <a:pPr lvl="2"/>
            <a:r>
              <a:rPr lang="en-US" kern="0" dirty="0"/>
              <a:t>K</a:t>
            </a:r>
            <a:r>
              <a:rPr lang="en-US" kern="0" baseline="-25000" dirty="0"/>
              <a:t>AMF</a:t>
            </a:r>
            <a:r>
              <a:rPr lang="en-US" kern="0" dirty="0"/>
              <a:t> is a pairwise secret between ME and (source) AMF</a:t>
            </a:r>
          </a:p>
          <a:p>
            <a:pPr lvl="2"/>
            <a:r>
              <a:rPr lang="en-US" kern="0" dirty="0"/>
              <a:t>NH is a secret of three parties – ME, AMF and source </a:t>
            </a:r>
            <a:r>
              <a:rPr lang="en-US" kern="0" dirty="0" err="1"/>
              <a:t>gNB</a:t>
            </a:r>
            <a:endParaRPr lang="en-US" kern="0" dirty="0"/>
          </a:p>
          <a:p>
            <a:pPr lvl="2"/>
            <a:r>
              <a:rPr lang="en-US" kern="0" dirty="0"/>
              <a:t>Provides “forward security” for </a:t>
            </a:r>
            <a:r>
              <a:rPr lang="en-US" sz="1200" kern="0" dirty="0" err="1"/>
              <a:t>K</a:t>
            </a:r>
            <a:r>
              <a:rPr lang="en-US" sz="1200" kern="0" baseline="-25000" dirty="0" err="1"/>
              <a:t>gNB</a:t>
            </a:r>
            <a:r>
              <a:rPr lang="en-US" kern="0" dirty="0"/>
              <a:t> – i.e. if a </a:t>
            </a:r>
            <a:r>
              <a:rPr lang="en-US" sz="1200" kern="0" dirty="0" err="1"/>
              <a:t>K</a:t>
            </a:r>
            <a:r>
              <a:rPr lang="en-US" sz="1200" kern="0" baseline="-25000" dirty="0" err="1"/>
              <a:t>gNB</a:t>
            </a:r>
            <a:r>
              <a:rPr lang="en-US" kern="0" dirty="0"/>
              <a:t> is compromised, all other past and future </a:t>
            </a:r>
            <a:r>
              <a:rPr lang="en-US" sz="1200" kern="0" dirty="0" err="1"/>
              <a:t>K</a:t>
            </a:r>
            <a:r>
              <a:rPr lang="en-US" sz="1200" kern="0" baseline="-25000" dirty="0" err="1"/>
              <a:t>gNB</a:t>
            </a:r>
            <a:r>
              <a:rPr lang="en-US" kern="0" dirty="0"/>
              <a:t> are still secure</a:t>
            </a:r>
          </a:p>
          <a:p>
            <a:pPr lvl="1"/>
            <a:r>
              <a:rPr lang="en-US" sz="1400" kern="0" dirty="0"/>
              <a:t>For “horizontal” handover, new </a:t>
            </a:r>
            <a:r>
              <a:rPr lang="en-US" sz="1400" kern="0" dirty="0" err="1"/>
              <a:t>K</a:t>
            </a:r>
            <a:r>
              <a:rPr lang="en-US" sz="1400" kern="0" baseline="-25000" dirty="0" err="1"/>
              <a:t>gNB</a:t>
            </a:r>
            <a:r>
              <a:rPr lang="en-US" sz="1400" kern="0" dirty="0"/>
              <a:t> is derived by KDF from previous </a:t>
            </a:r>
            <a:r>
              <a:rPr lang="en-US" sz="1400" kern="0" dirty="0" err="1"/>
              <a:t>K</a:t>
            </a:r>
            <a:r>
              <a:rPr lang="en-US" sz="1400" kern="0" baseline="-25000" dirty="0" err="1"/>
              <a:t>gNB</a:t>
            </a:r>
            <a:endParaRPr lang="en-US" sz="1400" kern="0" baseline="-25000" dirty="0"/>
          </a:p>
          <a:p>
            <a:pPr lvl="2"/>
            <a:r>
              <a:rPr lang="en-US" kern="0" dirty="0"/>
              <a:t>Does not provide full “forward security” for </a:t>
            </a:r>
            <a:r>
              <a:rPr lang="en-US" sz="1200" kern="0" dirty="0" err="1"/>
              <a:t>K</a:t>
            </a:r>
            <a:r>
              <a:rPr lang="en-US" sz="1200" kern="0" baseline="-25000" dirty="0" err="1"/>
              <a:t>gNB</a:t>
            </a:r>
            <a:r>
              <a:rPr lang="en-US" kern="0" dirty="0"/>
              <a:t>, although an older </a:t>
            </a:r>
            <a:r>
              <a:rPr lang="en-US" sz="1200" kern="0" dirty="0" err="1"/>
              <a:t>K</a:t>
            </a:r>
            <a:r>
              <a:rPr lang="en-US" sz="1200" kern="0" baseline="-25000" dirty="0" err="1"/>
              <a:t>gNB</a:t>
            </a:r>
            <a:r>
              <a:rPr lang="en-US" sz="1200" kern="0" dirty="0"/>
              <a:t> </a:t>
            </a:r>
            <a:r>
              <a:rPr lang="en-US" kern="0" dirty="0"/>
              <a:t>can’t be derived from a compromised newer </a:t>
            </a:r>
            <a:r>
              <a:rPr lang="en-US" sz="1200" kern="0" dirty="0" err="1"/>
              <a:t>K</a:t>
            </a:r>
            <a:r>
              <a:rPr lang="en-US" sz="1200" kern="0" baseline="-25000" dirty="0" err="1"/>
              <a:t>gNB</a:t>
            </a:r>
            <a:endParaRPr lang="en-US" sz="1400" kern="0" dirty="0"/>
          </a:p>
          <a:p>
            <a:pPr lvl="1"/>
            <a:r>
              <a:rPr lang="en-US" sz="1400" kern="0" dirty="0"/>
              <a:t>In both handover cases, </a:t>
            </a:r>
            <a:r>
              <a:rPr lang="en-US" sz="1400" kern="0" dirty="0" err="1"/>
              <a:t>K</a:t>
            </a:r>
            <a:r>
              <a:rPr lang="en-US" sz="1400" kern="0" baseline="-25000" dirty="0" err="1"/>
              <a:t>gNB</a:t>
            </a:r>
            <a:r>
              <a:rPr lang="en-US" sz="1400" kern="0" dirty="0"/>
              <a:t> (and, therefore, the encryption key </a:t>
            </a:r>
            <a:r>
              <a:rPr lang="en-US" sz="1400" kern="0" dirty="0" err="1"/>
              <a:t>K</a:t>
            </a:r>
            <a:r>
              <a:rPr lang="en-US" sz="1400" kern="0" baseline="-25000" dirty="0" err="1"/>
              <a:t>UPenc</a:t>
            </a:r>
            <a:r>
              <a:rPr lang="en-US" sz="1400" kern="0" dirty="0"/>
              <a:t>) is unique after each handover</a:t>
            </a:r>
          </a:p>
          <a:p>
            <a:pPr lvl="2"/>
            <a:r>
              <a:rPr lang="en-US" kern="0" dirty="0"/>
              <a:t>“PTK sharing” (i.e. sharing of </a:t>
            </a:r>
            <a:r>
              <a:rPr lang="en-US" sz="1200" kern="0" dirty="0" err="1"/>
              <a:t>K</a:t>
            </a:r>
            <a:r>
              <a:rPr lang="en-US" sz="1200" kern="0" baseline="-25000" dirty="0" err="1"/>
              <a:t>UPenc</a:t>
            </a:r>
            <a:r>
              <a:rPr lang="en-US" kern="0" dirty="0"/>
              <a:t>) is never used, so no issues with nonce reuse across multiple handovers</a:t>
            </a:r>
          </a:p>
          <a:p>
            <a:pPr lvl="2"/>
            <a:r>
              <a:rPr lang="en-US" kern="0" dirty="0"/>
              <a:t>“PMK sharing” (i.e. sharing of </a:t>
            </a:r>
            <a:r>
              <a:rPr lang="en-US" sz="1200" kern="0" dirty="0" err="1"/>
              <a:t>K</a:t>
            </a:r>
            <a:r>
              <a:rPr lang="en-US" sz="1200" kern="0" baseline="-25000" dirty="0" err="1"/>
              <a:t>gNB</a:t>
            </a:r>
            <a:r>
              <a:rPr lang="en-US" kern="0" dirty="0"/>
              <a:t>) across base stations is never used either</a:t>
            </a:r>
          </a:p>
          <a:p>
            <a:pPr lvl="1"/>
            <a:r>
              <a:rPr lang="en-US" sz="1400" kern="0" dirty="0"/>
              <a:t>Handover security properties have been the subject of significant academic research studies, e.g. see [7]</a:t>
            </a:r>
            <a:endParaRPr lang="en-US" sz="600" dirty="0"/>
          </a:p>
          <a:p>
            <a:pPr lvl="2"/>
            <a:endParaRPr lang="en-US" sz="500" kern="0" dirty="0"/>
          </a:p>
        </p:txBody>
      </p:sp>
      <p:sp>
        <p:nvSpPr>
          <p:cNvPr id="8" name="Title 1">
            <a:extLst>
              <a:ext uri="{FF2B5EF4-FFF2-40B4-BE49-F238E27FC236}">
                <a16:creationId xmlns:a16="http://schemas.microsoft.com/office/drawing/2014/main" id="{5ACB1F6A-5939-87B7-AEBB-03E60C6C708C}"/>
              </a:ext>
            </a:extLst>
          </p:cNvPr>
          <p:cNvSpPr>
            <a:spLocks noGrp="1"/>
          </p:cNvSpPr>
          <p:nvPr>
            <p:ph type="title"/>
          </p:nvPr>
        </p:nvSpPr>
        <p:spPr>
          <a:xfrm>
            <a:off x="-76200" y="457200"/>
            <a:ext cx="9372600" cy="1066800"/>
          </a:xfrm>
        </p:spPr>
        <p:txBody>
          <a:bodyPr/>
          <a:lstStyle/>
          <a:p>
            <a:r>
              <a:rPr lang="en-US" dirty="0"/>
              <a:t>Proposed security architecture</a:t>
            </a:r>
            <a:br>
              <a:rPr lang="en-US" dirty="0"/>
            </a:br>
            <a:r>
              <a:rPr lang="en-US" sz="2400" dirty="0"/>
              <a:t>Concerns with other proposals of sharing PTK across network [2]</a:t>
            </a:r>
            <a:endParaRPr lang="en-US" u="sng" dirty="0"/>
          </a:p>
        </p:txBody>
      </p:sp>
    </p:spTree>
    <p:extLst>
      <p:ext uri="{BB962C8B-B14F-4D97-AF65-F5344CB8AC3E}">
        <p14:creationId xmlns:p14="http://schemas.microsoft.com/office/powerpoint/2010/main" val="326202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15</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 y="1227569"/>
            <a:ext cx="8915400" cy="2819400"/>
          </a:xfrm>
        </p:spPr>
        <p:txBody>
          <a:bodyPr/>
          <a:lstStyle/>
          <a:p>
            <a:pPr marL="0" indent="0">
              <a:buNone/>
            </a:pPr>
            <a:endParaRPr lang="en-US" sz="1400" b="0" dirty="0"/>
          </a:p>
          <a:p>
            <a:r>
              <a:rPr lang="en-US" sz="1600" b="0" dirty="0"/>
              <a:t>(C) Complexity and slow roams with existing FT deployments in mixed-technology networks</a:t>
            </a:r>
          </a:p>
          <a:p>
            <a:pPr lvl="1"/>
            <a:r>
              <a:rPr lang="en-US" sz="1400" dirty="0"/>
              <a:t>Network deployments with mixed-technology APs (UHR and non-UHR) are likely to exist</a:t>
            </a:r>
          </a:p>
          <a:p>
            <a:pPr lvl="1"/>
            <a:r>
              <a:rPr lang="en-US" sz="1400" dirty="0"/>
              <a:t>Since FT is already widely deployed, it is expected it will continue to be used – both for legacy (non-UHR) STAs / non-AP MLDs, and also for UHR non-AP MLDs when connecting to non-UHR APs in the network</a:t>
            </a:r>
          </a:p>
          <a:p>
            <a:pPr lvl="1"/>
            <a:r>
              <a:rPr lang="en-US" sz="1400" dirty="0"/>
              <a:t>In an FT-based seamless roaming design, the UHR FT enhancements (e.g. tunneled OTDS, context exchange triggers) can be used seamlessly together with legacy FT operations in the same MD</a:t>
            </a:r>
          </a:p>
          <a:p>
            <a:pPr lvl="1"/>
            <a:r>
              <a:rPr lang="en-US" sz="1400" dirty="0"/>
              <a:t>However, in a “shared PTK” design – assuming it uses a separate (non-FT) key hierarchy and AKM – separate full authentication procedures for UHR and FT would be required</a:t>
            </a:r>
          </a:p>
          <a:p>
            <a:pPr lvl="2"/>
            <a:r>
              <a:rPr lang="en-US" sz="1200" dirty="0"/>
              <a:t>Implies roam performance degradation when the second key hierarchy is established, e.g. see figure below</a:t>
            </a:r>
          </a:p>
          <a:p>
            <a:pPr lvl="2"/>
            <a:r>
              <a:rPr lang="en-US" sz="1200" dirty="0"/>
              <a:t>Also requires STA to maintain both key hierarchies</a:t>
            </a:r>
            <a:endParaRPr lang="en-US" sz="1800" b="0" dirty="0"/>
          </a:p>
          <a:p>
            <a:endParaRPr lang="en-US" sz="1800" b="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Proposed security architecture</a:t>
            </a:r>
            <a:br>
              <a:rPr lang="en-US" dirty="0"/>
            </a:br>
            <a:r>
              <a:rPr lang="en-US" sz="2400" dirty="0"/>
              <a:t>Concerns with other proposals of sharing PTK across network [3]</a:t>
            </a:r>
            <a:endParaRPr lang="en-US" u="sng" dirty="0"/>
          </a:p>
        </p:txBody>
      </p:sp>
      <p:sp>
        <p:nvSpPr>
          <p:cNvPr id="3" name="Rectangle 2">
            <a:extLst>
              <a:ext uri="{FF2B5EF4-FFF2-40B4-BE49-F238E27FC236}">
                <a16:creationId xmlns:a16="http://schemas.microsoft.com/office/drawing/2014/main" id="{CE591BAC-287E-B72B-20FE-52290F92CB6A}"/>
              </a:ext>
            </a:extLst>
          </p:cNvPr>
          <p:cNvSpPr/>
          <p:nvPr/>
        </p:nvSpPr>
        <p:spPr bwMode="auto">
          <a:xfrm>
            <a:off x="469752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MLD1</a:t>
            </a:r>
          </a:p>
        </p:txBody>
      </p:sp>
      <p:sp>
        <p:nvSpPr>
          <p:cNvPr id="7" name="Rectangle 6">
            <a:extLst>
              <a:ext uri="{FF2B5EF4-FFF2-40B4-BE49-F238E27FC236}">
                <a16:creationId xmlns:a16="http://schemas.microsoft.com/office/drawing/2014/main" id="{2B1EA791-1C3C-88A3-7FDB-960CE225C9C3}"/>
              </a:ext>
            </a:extLst>
          </p:cNvPr>
          <p:cNvSpPr/>
          <p:nvPr/>
        </p:nvSpPr>
        <p:spPr bwMode="auto">
          <a:xfrm>
            <a:off x="695750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MLD2</a:t>
            </a:r>
          </a:p>
        </p:txBody>
      </p:sp>
      <p:sp>
        <p:nvSpPr>
          <p:cNvPr id="8" name="Rectangle 7">
            <a:extLst>
              <a:ext uri="{FF2B5EF4-FFF2-40B4-BE49-F238E27FC236}">
                <a16:creationId xmlns:a16="http://schemas.microsoft.com/office/drawing/2014/main" id="{2FDC8290-AF12-E6E6-14DC-8AABE30B34F1}"/>
              </a:ext>
            </a:extLst>
          </p:cNvPr>
          <p:cNvSpPr/>
          <p:nvPr/>
        </p:nvSpPr>
        <p:spPr bwMode="auto">
          <a:xfrm>
            <a:off x="4697520"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non-UHR AP MLD3</a:t>
            </a:r>
          </a:p>
        </p:txBody>
      </p:sp>
      <p:sp>
        <p:nvSpPr>
          <p:cNvPr id="11" name="Rectangle 10">
            <a:extLst>
              <a:ext uri="{FF2B5EF4-FFF2-40B4-BE49-F238E27FC236}">
                <a16:creationId xmlns:a16="http://schemas.microsoft.com/office/drawing/2014/main" id="{C6ACDF34-A063-E7B6-8657-C83ED3870A59}"/>
              </a:ext>
            </a:extLst>
          </p:cNvPr>
          <p:cNvSpPr/>
          <p:nvPr/>
        </p:nvSpPr>
        <p:spPr bwMode="auto">
          <a:xfrm>
            <a:off x="6984368"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non-UHR AP4</a:t>
            </a:r>
          </a:p>
        </p:txBody>
      </p:sp>
      <p:sp>
        <p:nvSpPr>
          <p:cNvPr id="12" name="Rectangle 11">
            <a:extLst>
              <a:ext uri="{FF2B5EF4-FFF2-40B4-BE49-F238E27FC236}">
                <a16:creationId xmlns:a16="http://schemas.microsoft.com/office/drawing/2014/main" id="{D74F4EB5-560E-543C-88A0-353E1EFA2085}"/>
              </a:ext>
            </a:extLst>
          </p:cNvPr>
          <p:cNvSpPr/>
          <p:nvPr/>
        </p:nvSpPr>
        <p:spPr bwMode="auto">
          <a:xfrm>
            <a:off x="5834260" y="5095803"/>
            <a:ext cx="1397632" cy="27699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Times New Roman" pitchFamily="18" charset="0"/>
              </a:rPr>
              <a:t>non-AP</a:t>
            </a:r>
            <a:r>
              <a:rPr kumimoji="0" lang="en-US" sz="1400" b="0" i="0" u="none" strike="noStrike" cap="none" normalizeH="0" baseline="0" dirty="0">
                <a:ln>
                  <a:noFill/>
                </a:ln>
                <a:solidFill>
                  <a:schemeClr val="tx1"/>
                </a:solidFill>
                <a:effectLst/>
                <a:latin typeface="Times New Roman" pitchFamily="18" charset="0"/>
              </a:rPr>
              <a:t> MLD</a:t>
            </a:r>
          </a:p>
        </p:txBody>
      </p:sp>
      <p:sp>
        <p:nvSpPr>
          <p:cNvPr id="13" name="Arc 12">
            <a:extLst>
              <a:ext uri="{FF2B5EF4-FFF2-40B4-BE49-F238E27FC236}">
                <a16:creationId xmlns:a16="http://schemas.microsoft.com/office/drawing/2014/main" id="{832A8C8B-01D0-1B39-5E20-6F45ECBC9CAB}"/>
              </a:ext>
            </a:extLst>
          </p:cNvPr>
          <p:cNvSpPr/>
          <p:nvPr/>
        </p:nvSpPr>
        <p:spPr bwMode="auto">
          <a:xfrm>
            <a:off x="5318842" y="4164200"/>
            <a:ext cx="2400657" cy="761998"/>
          </a:xfrm>
          <a:prstGeom prst="arc">
            <a:avLst>
              <a:gd name="adj1" fmla="val 11307302"/>
              <a:gd name="adj2" fmla="val 21120963"/>
            </a:avLst>
          </a:prstGeom>
          <a:noFill/>
          <a:ln w="1270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BF01A23E-0ECF-6FF4-5B70-EAA43D421F88}"/>
              </a:ext>
            </a:extLst>
          </p:cNvPr>
          <p:cNvSpPr txBox="1"/>
          <p:nvPr/>
        </p:nvSpPr>
        <p:spPr>
          <a:xfrm>
            <a:off x="5930783" y="4129700"/>
            <a:ext cx="1702432" cy="276999"/>
          </a:xfrm>
          <a:prstGeom prst="rect">
            <a:avLst/>
          </a:prstGeom>
          <a:noFill/>
        </p:spPr>
        <p:txBody>
          <a:bodyPr wrap="square" rtlCol="0">
            <a:spAutoFit/>
          </a:bodyPr>
          <a:lstStyle/>
          <a:p>
            <a:r>
              <a:rPr lang="en-US" dirty="0"/>
              <a:t>context exchange</a:t>
            </a:r>
          </a:p>
        </p:txBody>
      </p:sp>
      <p:cxnSp>
        <p:nvCxnSpPr>
          <p:cNvPr id="15" name="Straight Connector 14">
            <a:extLst>
              <a:ext uri="{FF2B5EF4-FFF2-40B4-BE49-F238E27FC236}">
                <a16:creationId xmlns:a16="http://schemas.microsoft.com/office/drawing/2014/main" id="{0690AC73-E1FD-0039-1B2B-C0225C4AF660}"/>
              </a:ext>
            </a:extLst>
          </p:cNvPr>
          <p:cNvCxnSpPr>
            <a:cxnSpLocks/>
          </p:cNvCxnSpPr>
          <p:nvPr/>
        </p:nvCxnSpPr>
        <p:spPr bwMode="auto">
          <a:xfrm>
            <a:off x="5382970" y="6250844"/>
            <a:ext cx="2300214"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Arrow Connector 15">
            <a:extLst>
              <a:ext uri="{FF2B5EF4-FFF2-40B4-BE49-F238E27FC236}">
                <a16:creationId xmlns:a16="http://schemas.microsoft.com/office/drawing/2014/main" id="{07DA6635-E59B-EBC5-FF63-8209D0B960EC}"/>
              </a:ext>
            </a:extLst>
          </p:cNvPr>
          <p:cNvCxnSpPr/>
          <p:nvPr/>
        </p:nvCxnSpPr>
        <p:spPr bwMode="auto">
          <a:xfrm>
            <a:off x="5318842"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15F4D889-43B3-782D-5C9D-A79B0F8B4B3C}"/>
              </a:ext>
            </a:extLst>
          </p:cNvPr>
          <p:cNvCxnSpPr/>
          <p:nvPr/>
        </p:nvCxnSpPr>
        <p:spPr bwMode="auto">
          <a:xfrm>
            <a:off x="7719500"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88AF1486-2CC4-C042-0551-24E4C5F6D07C}"/>
              </a:ext>
            </a:extLst>
          </p:cNvPr>
          <p:cNvCxnSpPr>
            <a:cxnSpLocks/>
            <a:endCxn id="8" idx="2"/>
          </p:cNvCxnSpPr>
          <p:nvPr/>
        </p:nvCxnSpPr>
        <p:spPr bwMode="auto">
          <a:xfrm flipV="1">
            <a:off x="5382970" y="6034268"/>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BE9BED61-D369-98BB-9452-95D7B95C5226}"/>
              </a:ext>
            </a:extLst>
          </p:cNvPr>
          <p:cNvSpPr txBox="1"/>
          <p:nvPr/>
        </p:nvSpPr>
        <p:spPr>
          <a:xfrm>
            <a:off x="5149531" y="6224630"/>
            <a:ext cx="2891727" cy="276999"/>
          </a:xfrm>
          <a:prstGeom prst="rect">
            <a:avLst/>
          </a:prstGeom>
          <a:noFill/>
        </p:spPr>
        <p:txBody>
          <a:bodyPr wrap="square" rtlCol="0">
            <a:spAutoFit/>
          </a:bodyPr>
          <a:lstStyle/>
          <a:p>
            <a:r>
              <a:rPr lang="en-US" dirty="0"/>
              <a:t>FT key (PMK-R1) distribution (FT domain)</a:t>
            </a:r>
          </a:p>
        </p:txBody>
      </p:sp>
      <p:cxnSp>
        <p:nvCxnSpPr>
          <p:cNvPr id="22" name="Straight Arrow Connector 21">
            <a:extLst>
              <a:ext uri="{FF2B5EF4-FFF2-40B4-BE49-F238E27FC236}">
                <a16:creationId xmlns:a16="http://schemas.microsoft.com/office/drawing/2014/main" id="{9D14DCA8-57AC-5AA8-216F-B17ADF321121}"/>
              </a:ext>
            </a:extLst>
          </p:cNvPr>
          <p:cNvCxnSpPr>
            <a:cxnSpLocks/>
          </p:cNvCxnSpPr>
          <p:nvPr/>
        </p:nvCxnSpPr>
        <p:spPr bwMode="auto">
          <a:xfrm flipH="1" flipV="1">
            <a:off x="5289591" y="4757483"/>
            <a:ext cx="1282384" cy="327918"/>
          </a:xfrm>
          <a:prstGeom prst="straightConnector1">
            <a:avLst/>
          </a:prstGeom>
          <a:solidFill>
            <a:schemeClr val="accent1"/>
          </a:solidFill>
          <a:ln w="12700" cap="flat" cmpd="sng" algn="ctr">
            <a:solidFill>
              <a:srgbClr val="C00000"/>
            </a:solidFill>
            <a:prstDash val="solid"/>
            <a:round/>
            <a:headEnd type="none" w="sm" len="sm"/>
            <a:tailEnd type="none"/>
          </a:ln>
          <a:effectLst/>
        </p:spPr>
      </p:cxnSp>
      <p:cxnSp>
        <p:nvCxnSpPr>
          <p:cNvPr id="23" name="Straight Arrow Connector 22">
            <a:extLst>
              <a:ext uri="{FF2B5EF4-FFF2-40B4-BE49-F238E27FC236}">
                <a16:creationId xmlns:a16="http://schemas.microsoft.com/office/drawing/2014/main" id="{ABB9AFF5-0642-78EE-FDAD-50A36F755BB9}"/>
              </a:ext>
            </a:extLst>
          </p:cNvPr>
          <p:cNvCxnSpPr>
            <a:cxnSpLocks/>
          </p:cNvCxnSpPr>
          <p:nvPr/>
        </p:nvCxnSpPr>
        <p:spPr bwMode="auto">
          <a:xfrm flipV="1">
            <a:off x="5396336" y="5391025"/>
            <a:ext cx="1079816" cy="327918"/>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26" name="Straight Connector 25">
            <a:extLst>
              <a:ext uri="{FF2B5EF4-FFF2-40B4-BE49-F238E27FC236}">
                <a16:creationId xmlns:a16="http://schemas.microsoft.com/office/drawing/2014/main" id="{288D5A5B-93EC-9307-DA6B-9BC2E2070DEA}"/>
              </a:ext>
            </a:extLst>
          </p:cNvPr>
          <p:cNvCxnSpPr>
            <a:cxnSpLocks/>
          </p:cNvCxnSpPr>
          <p:nvPr/>
        </p:nvCxnSpPr>
        <p:spPr bwMode="auto">
          <a:xfrm>
            <a:off x="5328427" y="4092615"/>
            <a:ext cx="2362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7" name="TextBox 26">
            <a:extLst>
              <a:ext uri="{FF2B5EF4-FFF2-40B4-BE49-F238E27FC236}">
                <a16:creationId xmlns:a16="http://schemas.microsoft.com/office/drawing/2014/main" id="{2EB06C04-24DE-8D8D-BDA7-687AA0AE24AE}"/>
              </a:ext>
            </a:extLst>
          </p:cNvPr>
          <p:cNvSpPr txBox="1"/>
          <p:nvPr/>
        </p:nvSpPr>
        <p:spPr>
          <a:xfrm>
            <a:off x="5235292" y="3886200"/>
            <a:ext cx="3007965" cy="276999"/>
          </a:xfrm>
          <a:prstGeom prst="rect">
            <a:avLst/>
          </a:prstGeom>
          <a:noFill/>
        </p:spPr>
        <p:txBody>
          <a:bodyPr wrap="square" rtlCol="0">
            <a:spAutoFit/>
          </a:bodyPr>
          <a:lstStyle/>
          <a:p>
            <a:r>
              <a:rPr lang="en-US" dirty="0"/>
              <a:t>UHR key distribution (UHR domain)</a:t>
            </a:r>
          </a:p>
        </p:txBody>
      </p:sp>
      <p:sp>
        <p:nvSpPr>
          <p:cNvPr id="28" name="TextBox 27">
            <a:extLst>
              <a:ext uri="{FF2B5EF4-FFF2-40B4-BE49-F238E27FC236}">
                <a16:creationId xmlns:a16="http://schemas.microsoft.com/office/drawing/2014/main" id="{4EC1C596-460F-C5B6-ADA3-6278C0B37EC5}"/>
              </a:ext>
            </a:extLst>
          </p:cNvPr>
          <p:cNvSpPr txBox="1"/>
          <p:nvPr/>
        </p:nvSpPr>
        <p:spPr>
          <a:xfrm>
            <a:off x="2097189" y="4129700"/>
            <a:ext cx="2733811" cy="1938992"/>
          </a:xfrm>
          <a:prstGeom prst="rect">
            <a:avLst/>
          </a:prstGeom>
          <a:noFill/>
        </p:spPr>
        <p:txBody>
          <a:bodyPr wrap="square" rtlCol="0">
            <a:spAutoFit/>
          </a:bodyPr>
          <a:lstStyle/>
          <a:p>
            <a:r>
              <a:rPr lang="en-US" dirty="0"/>
              <a:t>Initial connection at (1)</a:t>
            </a:r>
          </a:p>
          <a:p>
            <a:r>
              <a:rPr lang="en-US" dirty="0">
                <a:solidFill>
                  <a:srgbClr val="C00000"/>
                </a:solidFill>
              </a:rPr>
              <a:t>   - “Shared PTK” initial </a:t>
            </a:r>
            <a:r>
              <a:rPr lang="en-US" dirty="0" err="1">
                <a:solidFill>
                  <a:srgbClr val="C00000"/>
                </a:solidFill>
              </a:rPr>
              <a:t>assoc</a:t>
            </a:r>
            <a:endParaRPr lang="en-US" dirty="0">
              <a:solidFill>
                <a:srgbClr val="C00000"/>
              </a:solidFill>
            </a:endParaRPr>
          </a:p>
          <a:p>
            <a:r>
              <a:rPr lang="en-US" dirty="0"/>
              <a:t>Roam 1</a:t>
            </a:r>
            <a:r>
              <a:rPr lang="en-US" dirty="0">
                <a:sym typeface="Wingdings" pitchFamily="2" charset="2"/>
              </a:rPr>
              <a:t></a:t>
            </a:r>
            <a:r>
              <a:rPr lang="en-US" dirty="0"/>
              <a:t>2</a:t>
            </a:r>
          </a:p>
          <a:p>
            <a:r>
              <a:rPr lang="en-US" dirty="0">
                <a:solidFill>
                  <a:schemeClr val="accent6"/>
                </a:solidFill>
              </a:rPr>
              <a:t>   - FT Initial Mobility Domain </a:t>
            </a:r>
            <a:r>
              <a:rPr lang="en-US" dirty="0" err="1">
                <a:solidFill>
                  <a:schemeClr val="accent6"/>
                </a:solidFill>
              </a:rPr>
              <a:t>assoc</a:t>
            </a:r>
            <a:endParaRPr lang="en-US" dirty="0">
              <a:solidFill>
                <a:schemeClr val="accent6"/>
              </a:solidFill>
            </a:endParaRPr>
          </a:p>
          <a:p>
            <a:r>
              <a:rPr lang="en-US" dirty="0"/>
              <a:t>Roam 2</a:t>
            </a:r>
            <a:r>
              <a:rPr lang="en-US" dirty="0">
                <a:sym typeface="Wingdings" pitchFamily="2" charset="2"/>
              </a:rPr>
              <a:t>3</a:t>
            </a:r>
            <a:endParaRPr lang="en-US" dirty="0"/>
          </a:p>
          <a:p>
            <a:r>
              <a:rPr lang="en-US" dirty="0">
                <a:solidFill>
                  <a:schemeClr val="accent6"/>
                </a:solidFill>
              </a:rPr>
              <a:t>   - FT protocol roam</a:t>
            </a:r>
          </a:p>
          <a:p>
            <a:r>
              <a:rPr lang="en-US" dirty="0"/>
              <a:t>Roam 3</a:t>
            </a:r>
            <a:r>
              <a:rPr lang="en-US" dirty="0">
                <a:sym typeface="Wingdings" pitchFamily="2" charset="2"/>
              </a:rPr>
              <a:t>4</a:t>
            </a:r>
            <a:endParaRPr lang="en-US" dirty="0"/>
          </a:p>
          <a:p>
            <a:r>
              <a:rPr lang="en-US" dirty="0">
                <a:solidFill>
                  <a:srgbClr val="C00000"/>
                </a:solidFill>
              </a:rPr>
              <a:t>   - “Shared PTK” roam</a:t>
            </a:r>
          </a:p>
          <a:p>
            <a:r>
              <a:rPr lang="en-US" dirty="0"/>
              <a:t>Roam 4</a:t>
            </a:r>
            <a:r>
              <a:rPr lang="en-US" dirty="0">
                <a:sym typeface="Wingdings" pitchFamily="2" charset="2"/>
              </a:rPr>
              <a:t>1</a:t>
            </a:r>
          </a:p>
          <a:p>
            <a:r>
              <a:rPr lang="en-US" dirty="0">
                <a:solidFill>
                  <a:srgbClr val="C00000"/>
                </a:solidFill>
                <a:sym typeface="Wingdings" pitchFamily="2" charset="2"/>
              </a:rPr>
              <a:t>   - “Shared PTK” roam</a:t>
            </a:r>
            <a:endParaRPr lang="en-US" dirty="0">
              <a:solidFill>
                <a:srgbClr val="C00000"/>
              </a:solidFill>
            </a:endParaRPr>
          </a:p>
        </p:txBody>
      </p:sp>
      <p:cxnSp>
        <p:nvCxnSpPr>
          <p:cNvPr id="37" name="Straight Arrow Connector 36">
            <a:extLst>
              <a:ext uri="{FF2B5EF4-FFF2-40B4-BE49-F238E27FC236}">
                <a16:creationId xmlns:a16="http://schemas.microsoft.com/office/drawing/2014/main" id="{9D4E68E9-0EA1-3228-8C1D-E5FA41AF737F}"/>
              </a:ext>
            </a:extLst>
          </p:cNvPr>
          <p:cNvCxnSpPr>
            <a:cxnSpLocks/>
          </p:cNvCxnSpPr>
          <p:nvPr/>
        </p:nvCxnSpPr>
        <p:spPr bwMode="auto">
          <a:xfrm flipV="1">
            <a:off x="7689469" y="6032629"/>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0" name="Straight Arrow Connector 39">
            <a:extLst>
              <a:ext uri="{FF2B5EF4-FFF2-40B4-BE49-F238E27FC236}">
                <a16:creationId xmlns:a16="http://schemas.microsoft.com/office/drawing/2014/main" id="{33EE55E1-7F8C-B481-ED6C-94F7EFA4FEEC}"/>
              </a:ext>
            </a:extLst>
          </p:cNvPr>
          <p:cNvCxnSpPr>
            <a:cxnSpLocks/>
            <a:stCxn id="11" idx="0"/>
            <a:endCxn id="12" idx="2"/>
          </p:cNvCxnSpPr>
          <p:nvPr/>
        </p:nvCxnSpPr>
        <p:spPr bwMode="auto">
          <a:xfrm flipH="1" flipV="1">
            <a:off x="6533076" y="5372801"/>
            <a:ext cx="1150108" cy="361672"/>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43" name="Straight Arrow Connector 42">
            <a:extLst>
              <a:ext uri="{FF2B5EF4-FFF2-40B4-BE49-F238E27FC236}">
                <a16:creationId xmlns:a16="http://schemas.microsoft.com/office/drawing/2014/main" id="{5248125F-190B-7632-8DB5-2670C0BC1B45}"/>
              </a:ext>
            </a:extLst>
          </p:cNvPr>
          <p:cNvCxnSpPr>
            <a:cxnSpLocks/>
            <a:stCxn id="7" idx="2"/>
            <a:endCxn id="12" idx="0"/>
          </p:cNvCxnSpPr>
          <p:nvPr/>
        </p:nvCxnSpPr>
        <p:spPr bwMode="auto">
          <a:xfrm flipH="1">
            <a:off x="6533076" y="4731286"/>
            <a:ext cx="1123240" cy="364517"/>
          </a:xfrm>
          <a:prstGeom prst="straightConnector1">
            <a:avLst/>
          </a:prstGeom>
          <a:solidFill>
            <a:schemeClr val="accent1"/>
          </a:solidFill>
          <a:ln w="12700" cap="flat" cmpd="sng" algn="ctr">
            <a:solidFill>
              <a:srgbClr val="C00000"/>
            </a:solidFill>
            <a:prstDash val="solid"/>
            <a:round/>
            <a:headEnd type="none" w="sm" len="sm"/>
            <a:tailEnd type="none"/>
          </a:ln>
          <a:effectLst/>
        </p:spPr>
      </p:cxnSp>
      <p:sp>
        <p:nvSpPr>
          <p:cNvPr id="46" name="TextBox 45">
            <a:extLst>
              <a:ext uri="{FF2B5EF4-FFF2-40B4-BE49-F238E27FC236}">
                <a16:creationId xmlns:a16="http://schemas.microsoft.com/office/drawing/2014/main" id="{7FDF8488-F76B-936A-B008-D596384471E2}"/>
              </a:ext>
            </a:extLst>
          </p:cNvPr>
          <p:cNvSpPr txBox="1"/>
          <p:nvPr/>
        </p:nvSpPr>
        <p:spPr>
          <a:xfrm>
            <a:off x="5621852" y="4832068"/>
            <a:ext cx="374544" cy="276999"/>
          </a:xfrm>
          <a:prstGeom prst="rect">
            <a:avLst/>
          </a:prstGeom>
          <a:noFill/>
        </p:spPr>
        <p:txBody>
          <a:bodyPr wrap="square" rtlCol="0">
            <a:spAutoFit/>
          </a:bodyPr>
          <a:lstStyle/>
          <a:p>
            <a:r>
              <a:rPr lang="en-US" dirty="0"/>
              <a:t>1</a:t>
            </a:r>
          </a:p>
        </p:txBody>
      </p:sp>
      <p:sp>
        <p:nvSpPr>
          <p:cNvPr id="47" name="TextBox 46">
            <a:extLst>
              <a:ext uri="{FF2B5EF4-FFF2-40B4-BE49-F238E27FC236}">
                <a16:creationId xmlns:a16="http://schemas.microsoft.com/office/drawing/2014/main" id="{45753A20-C9AC-2CBD-9244-6E8711FA49A9}"/>
              </a:ext>
            </a:extLst>
          </p:cNvPr>
          <p:cNvSpPr txBox="1"/>
          <p:nvPr/>
        </p:nvSpPr>
        <p:spPr>
          <a:xfrm>
            <a:off x="5615962" y="5367864"/>
            <a:ext cx="374544" cy="276999"/>
          </a:xfrm>
          <a:prstGeom prst="rect">
            <a:avLst/>
          </a:prstGeom>
          <a:noFill/>
        </p:spPr>
        <p:txBody>
          <a:bodyPr wrap="square" rtlCol="0">
            <a:spAutoFit/>
          </a:bodyPr>
          <a:lstStyle/>
          <a:p>
            <a:r>
              <a:rPr lang="en-US" dirty="0"/>
              <a:t>2</a:t>
            </a:r>
          </a:p>
        </p:txBody>
      </p:sp>
      <p:sp>
        <p:nvSpPr>
          <p:cNvPr id="48" name="TextBox 47">
            <a:extLst>
              <a:ext uri="{FF2B5EF4-FFF2-40B4-BE49-F238E27FC236}">
                <a16:creationId xmlns:a16="http://schemas.microsoft.com/office/drawing/2014/main" id="{71875FF9-0C08-95CD-F970-1746612F6771}"/>
              </a:ext>
            </a:extLst>
          </p:cNvPr>
          <p:cNvSpPr txBox="1"/>
          <p:nvPr/>
        </p:nvSpPr>
        <p:spPr>
          <a:xfrm>
            <a:off x="7231892" y="5386432"/>
            <a:ext cx="374544" cy="276999"/>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456D0BD0-E5A8-26F5-615D-D7D9CFDCD3CC}"/>
              </a:ext>
            </a:extLst>
          </p:cNvPr>
          <p:cNvSpPr txBox="1"/>
          <p:nvPr/>
        </p:nvSpPr>
        <p:spPr>
          <a:xfrm>
            <a:off x="7140235" y="4812531"/>
            <a:ext cx="374544" cy="276999"/>
          </a:xfrm>
          <a:prstGeom prst="rect">
            <a:avLst/>
          </a:prstGeom>
          <a:noFill/>
        </p:spPr>
        <p:txBody>
          <a:bodyPr wrap="square" rtlCol="0">
            <a:spAutoFit/>
          </a:bodyPr>
          <a:lstStyle/>
          <a:p>
            <a:r>
              <a:rPr lang="en-US" dirty="0"/>
              <a:t>4</a:t>
            </a:r>
          </a:p>
        </p:txBody>
      </p:sp>
      <p:sp>
        <p:nvSpPr>
          <p:cNvPr id="50" name="Down Arrow 49">
            <a:extLst>
              <a:ext uri="{FF2B5EF4-FFF2-40B4-BE49-F238E27FC236}">
                <a16:creationId xmlns:a16="http://schemas.microsoft.com/office/drawing/2014/main" id="{41E9F3EB-D3CA-C255-2E8F-AC125028F33F}"/>
              </a:ext>
            </a:extLst>
          </p:cNvPr>
          <p:cNvSpPr/>
          <p:nvPr/>
        </p:nvSpPr>
        <p:spPr bwMode="auto">
          <a:xfrm>
            <a:off x="5307120" y="511039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1" name="Down Arrow 50">
            <a:extLst>
              <a:ext uri="{FF2B5EF4-FFF2-40B4-BE49-F238E27FC236}">
                <a16:creationId xmlns:a16="http://schemas.microsoft.com/office/drawing/2014/main" id="{AB7B1993-3E3E-841D-B289-FD34E08981A8}"/>
              </a:ext>
            </a:extLst>
          </p:cNvPr>
          <p:cNvSpPr/>
          <p:nvPr/>
        </p:nvSpPr>
        <p:spPr bwMode="auto">
          <a:xfrm rot="16200000">
            <a:off x="6476152" y="5786208"/>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3" name="Down Arrow 52">
            <a:extLst>
              <a:ext uri="{FF2B5EF4-FFF2-40B4-BE49-F238E27FC236}">
                <a16:creationId xmlns:a16="http://schemas.microsoft.com/office/drawing/2014/main" id="{14EF20C0-1965-756F-0E3A-702E82A34B3F}"/>
              </a:ext>
            </a:extLst>
          </p:cNvPr>
          <p:cNvSpPr/>
          <p:nvPr/>
        </p:nvSpPr>
        <p:spPr bwMode="auto">
          <a:xfrm rot="10800000">
            <a:off x="7633215" y="508320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4" name="Down Arrow 53">
            <a:extLst>
              <a:ext uri="{FF2B5EF4-FFF2-40B4-BE49-F238E27FC236}">
                <a16:creationId xmlns:a16="http://schemas.microsoft.com/office/drawing/2014/main" id="{87365A57-6D0E-0ACC-63FC-B5C8C58847B3}"/>
              </a:ext>
            </a:extLst>
          </p:cNvPr>
          <p:cNvSpPr/>
          <p:nvPr/>
        </p:nvSpPr>
        <p:spPr bwMode="auto">
          <a:xfrm rot="5400000">
            <a:off x="6408809" y="4488752"/>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5" name="TextBox 54">
            <a:extLst>
              <a:ext uri="{FF2B5EF4-FFF2-40B4-BE49-F238E27FC236}">
                <a16:creationId xmlns:a16="http://schemas.microsoft.com/office/drawing/2014/main" id="{A4848B02-5FE0-1C86-E066-216E84ED159E}"/>
              </a:ext>
            </a:extLst>
          </p:cNvPr>
          <p:cNvSpPr txBox="1"/>
          <p:nvPr/>
        </p:nvSpPr>
        <p:spPr>
          <a:xfrm>
            <a:off x="4681780" y="4722843"/>
            <a:ext cx="978126" cy="430887"/>
          </a:xfrm>
          <a:prstGeom prst="rect">
            <a:avLst/>
          </a:prstGeom>
          <a:noFill/>
        </p:spPr>
        <p:txBody>
          <a:bodyPr wrap="square" rtlCol="0">
            <a:spAutoFit/>
          </a:bodyPr>
          <a:lstStyle/>
          <a:p>
            <a:r>
              <a:rPr lang="en-US" sz="1100" dirty="0"/>
              <a:t>Initial connection</a:t>
            </a:r>
          </a:p>
        </p:txBody>
      </p:sp>
      <p:sp>
        <p:nvSpPr>
          <p:cNvPr id="57" name="TextBox 56">
            <a:extLst>
              <a:ext uri="{FF2B5EF4-FFF2-40B4-BE49-F238E27FC236}">
                <a16:creationId xmlns:a16="http://schemas.microsoft.com/office/drawing/2014/main" id="{850A4C62-CAC2-92DD-22AD-F0905CF775FE}"/>
              </a:ext>
            </a:extLst>
          </p:cNvPr>
          <p:cNvSpPr txBox="1"/>
          <p:nvPr/>
        </p:nvSpPr>
        <p:spPr>
          <a:xfrm>
            <a:off x="710982" y="5943352"/>
            <a:ext cx="4685354" cy="461665"/>
          </a:xfrm>
          <a:prstGeom prst="rect">
            <a:avLst/>
          </a:prstGeom>
          <a:noFill/>
        </p:spPr>
        <p:txBody>
          <a:bodyPr wrap="square">
            <a:spAutoFit/>
          </a:bodyPr>
          <a:lstStyle/>
          <a:p>
            <a:endParaRPr lang="en-US" dirty="0"/>
          </a:p>
          <a:p>
            <a:r>
              <a:rPr lang="en-US" dirty="0"/>
              <a:t>Roam 1</a:t>
            </a:r>
            <a:r>
              <a:rPr lang="en-US" dirty="0">
                <a:sym typeface="Wingdings" pitchFamily="2" charset="2"/>
              </a:rPr>
              <a:t> 2 is a “slow” procedure including 4-way handshake</a:t>
            </a:r>
          </a:p>
        </p:txBody>
      </p:sp>
    </p:spTree>
    <p:extLst>
      <p:ext uri="{BB962C8B-B14F-4D97-AF65-F5344CB8AC3E}">
        <p14:creationId xmlns:p14="http://schemas.microsoft.com/office/powerpoint/2010/main" val="175792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16</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447800"/>
            <a:ext cx="9067800" cy="4724400"/>
          </a:xfrm>
        </p:spPr>
        <p:txBody>
          <a:bodyPr/>
          <a:lstStyle/>
          <a:p>
            <a:r>
              <a:rPr lang="en-US" sz="1600" b="0" dirty="0"/>
              <a:t>(D) Risk of nonce reuse from flawed PN context exchange or management across AP MLDs</a:t>
            </a:r>
          </a:p>
          <a:p>
            <a:pPr lvl="1"/>
            <a:r>
              <a:rPr lang="en-US" sz="1400" dirty="0"/>
              <a:t>In order to use the same PTK across all AP MLDs, the PTKSA needs to be included in the context exchange</a:t>
            </a:r>
          </a:p>
          <a:p>
            <a:pPr lvl="1"/>
            <a:r>
              <a:rPr lang="en-US" sz="1400" dirty="0"/>
              <a:t>It is essential that the IV/nonce (i.e., for GCMP, A2 || PN) is never reused with the same PTK</a:t>
            </a:r>
          </a:p>
          <a:p>
            <a:pPr lvl="2"/>
            <a:r>
              <a:rPr lang="en-US" sz="1200" dirty="0"/>
              <a:t>Note: A2 is the TA (or the MLD address for unicast frames between MLDs)</a:t>
            </a:r>
          </a:p>
          <a:p>
            <a:pPr lvl="2"/>
            <a:r>
              <a:rPr lang="en-US" sz="1200" dirty="0"/>
              <a:t>This means a given MLD must never reuse a PN with the same PTK</a:t>
            </a:r>
          </a:p>
          <a:p>
            <a:pPr lvl="2"/>
            <a:r>
              <a:rPr lang="en-US" sz="1200" dirty="0"/>
              <a:t>Note: Nonce reuse with GCMP can allow attacker to decrypt, replay and bidirectionally forge packets</a:t>
            </a:r>
          </a:p>
          <a:p>
            <a:pPr lvl="1"/>
            <a:r>
              <a:rPr lang="en-US" sz="1400" dirty="0"/>
              <a:t>In the uplink, it can be assumed the non-AP MLD implementation avoids PN reuse for the entire PTK lifetime</a:t>
            </a:r>
          </a:p>
          <a:p>
            <a:pPr lvl="1"/>
            <a:r>
              <a:rPr lang="en-US" sz="1400" dirty="0"/>
              <a:t>However, in the downlink, when a roam occurs back to the same AP MLD as used previously, PN reuse in downlink must be strictly avoided since A2 will return to the same value as before. This implies one of the following:</a:t>
            </a:r>
          </a:p>
          <a:p>
            <a:pPr lvl="2"/>
            <a:r>
              <a:rPr lang="en-US" sz="1200" dirty="0"/>
              <a:t>the AP needs to maintain state of previously used PN ranges with a given PTK, even after non-AP MLD roams away, or</a:t>
            </a:r>
          </a:p>
          <a:p>
            <a:pPr lvl="2"/>
            <a:r>
              <a:rPr lang="en-US" sz="1200" dirty="0"/>
              <a:t>the PN needs to be synced/transferred across AP MLDs as part of context exchange, e.g.</a:t>
            </a:r>
          </a:p>
          <a:p>
            <a:pPr lvl="3"/>
            <a:r>
              <a:rPr lang="en-US" sz="1100" dirty="0"/>
              <a:t>“last PN” is transferred, and first PN used by next AP MLD is equal to {last PN + N}, or</a:t>
            </a:r>
          </a:p>
          <a:p>
            <a:pPr lvl="3"/>
            <a:r>
              <a:rPr lang="en-US" sz="1100" dirty="0"/>
              <a:t>part of PN space is assigned to a “roam counter”, which is transferred and incremented on each roam</a:t>
            </a:r>
            <a:endParaRPr lang="en-US" sz="1400" dirty="0"/>
          </a:p>
          <a:p>
            <a:pPr lvl="1"/>
            <a:r>
              <a:rPr lang="en-US" sz="1400" dirty="0"/>
              <a:t>Any of these approaches are particularly fragile to imperfect implementations, e.g.</a:t>
            </a:r>
          </a:p>
          <a:p>
            <a:pPr lvl="2"/>
            <a:r>
              <a:rPr lang="en-US" sz="1200" dirty="0"/>
              <a:t>e.g. synchronization race conditions, improper coordination, loss/reset of state due to power outage/crash</a:t>
            </a:r>
          </a:p>
          <a:p>
            <a:pPr lvl="2"/>
            <a:r>
              <a:rPr lang="en-US" sz="1200" dirty="0"/>
              <a:t>compare to baseline (per-UHR) case where a single entity is responsible for avoiding PN reuse and handling rekeying</a:t>
            </a:r>
          </a:p>
          <a:p>
            <a:pPr lvl="2"/>
            <a:r>
              <a:rPr lang="en-US" sz="1200" dirty="0"/>
              <a:t>some examples are shown on next slides</a:t>
            </a:r>
          </a:p>
          <a:p>
            <a:r>
              <a:rPr lang="en-US" sz="1600" b="0" dirty="0"/>
              <a:t>It can be expected security researchers will stress test 11bn implementations to try to find vulnerabilities</a:t>
            </a:r>
          </a:p>
          <a:p>
            <a:pPr lvl="1"/>
            <a:r>
              <a:rPr lang="en-US" sz="1200" dirty="0"/>
              <a:t>In general, there is an expectation that new versions of technologies improve security, and certainly avoid regressions in security properties</a:t>
            </a:r>
          </a:p>
          <a:p>
            <a:pPr marL="857250" lvl="2" indent="0">
              <a:buNone/>
            </a:pPr>
            <a:endParaRPr lang="en-US" sz="80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Proposed security architecture</a:t>
            </a:r>
            <a:br>
              <a:rPr lang="en-US" dirty="0"/>
            </a:br>
            <a:r>
              <a:rPr lang="en-US" sz="2400" dirty="0"/>
              <a:t>Concerns with other proposals of sharing PTK across network [4]</a:t>
            </a:r>
            <a:endParaRPr lang="en-US" u="sng" dirty="0"/>
          </a:p>
        </p:txBody>
      </p:sp>
    </p:spTree>
    <p:extLst>
      <p:ext uri="{BB962C8B-B14F-4D97-AF65-F5344CB8AC3E}">
        <p14:creationId xmlns:p14="http://schemas.microsoft.com/office/powerpoint/2010/main" val="413482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17</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4827" y="1447800"/>
            <a:ext cx="4776081" cy="461665"/>
          </a:xfrm>
        </p:spPr>
        <p:txBody>
          <a:bodyPr/>
          <a:lstStyle/>
          <a:p>
            <a:pPr lvl="1"/>
            <a:r>
              <a:rPr lang="en-US" sz="1400" b="0" dirty="0"/>
              <a:t>Some examples of potential nonce reuse fragility are shown on the next slides</a:t>
            </a:r>
          </a:p>
          <a:p>
            <a:pPr lvl="2"/>
            <a:r>
              <a:rPr lang="en-US" sz="1200" dirty="0"/>
              <a:t>Note: These are a limited set of examples. A design that addresses these particular cases is not necessarily robust against other similar-but-different scenarios or attacks</a:t>
            </a:r>
            <a:endParaRPr lang="en-US" sz="1200" b="0" dirty="0"/>
          </a:p>
          <a:p>
            <a:pPr lvl="1"/>
            <a:r>
              <a:rPr lang="en-US" sz="1400" dirty="0"/>
              <a:t>For the purpose of these examples, some assumptions are made on signaling/design using a shared PTK:</a:t>
            </a:r>
          </a:p>
          <a:p>
            <a:pPr lvl="2"/>
            <a:r>
              <a:rPr lang="en-US" sz="1200" dirty="0"/>
              <a:t>Non-AP MLD can initiate roam by signaling to either</a:t>
            </a:r>
            <a:br>
              <a:rPr lang="en-US" sz="1200" dirty="0"/>
            </a:br>
            <a:r>
              <a:rPr lang="en-US" sz="1200" dirty="0"/>
              <a:t>(a) Serving AP MLD or (b) Target AP MLD</a:t>
            </a:r>
          </a:p>
          <a:p>
            <a:pPr lvl="2"/>
            <a:r>
              <a:rPr lang="en-US" sz="1200" dirty="0"/>
              <a:t>In case (a), Context Exchange (CX) is included with tunneled add link request to target AP MLD, and acknowledged by target AP MLD in the response</a:t>
            </a:r>
          </a:p>
          <a:p>
            <a:pPr lvl="2"/>
            <a:r>
              <a:rPr lang="en-US" sz="1200" dirty="0"/>
              <a:t>In case (b), a context exchange request is included with tunneled delete link request to target AP MLD, and CX is included with tunneled delete link response</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Proposed security architecture</a:t>
            </a:r>
            <a:br>
              <a:rPr lang="en-US" dirty="0"/>
            </a:br>
            <a:r>
              <a:rPr lang="en-US" sz="2400" dirty="0"/>
              <a:t>Concerns with other proposals of sharing PTK across network [5]</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2514645" y="5566842"/>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a:off x="2514645" y="4917111"/>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2493703" y="6228359"/>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2591608"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D95F345-48B2-2103-A75E-5A4308E9EF15}"/>
              </a:ext>
            </a:extLst>
          </p:cNvPr>
          <p:cNvCxnSpPr>
            <a:cxnSpLocks/>
          </p:cNvCxnSpPr>
          <p:nvPr/>
        </p:nvCxnSpPr>
        <p:spPr>
          <a:xfrm flipV="1">
            <a:off x="3276645"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1371645" y="5423557"/>
            <a:ext cx="119357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1600200" y="4768152"/>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1620777" y="6093023"/>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flipV="1">
            <a:off x="2819445" y="492090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D4BBE5-AF77-B04D-DBCE-E0DB8267753F}"/>
              </a:ext>
            </a:extLst>
          </p:cNvPr>
          <p:cNvCxnSpPr>
            <a:cxnSpLocks/>
          </p:cNvCxnSpPr>
          <p:nvPr/>
        </p:nvCxnSpPr>
        <p:spPr>
          <a:xfrm flipV="1">
            <a:off x="4635839" y="2215421"/>
            <a:ext cx="512064" cy="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83F1820B-F4A6-A19A-BD11-CA3BB670BF8A}"/>
              </a:ext>
            </a:extLst>
          </p:cNvPr>
          <p:cNvSpPr txBox="1"/>
          <p:nvPr/>
        </p:nvSpPr>
        <p:spPr>
          <a:xfrm>
            <a:off x="5105458" y="2861773"/>
            <a:ext cx="3882689" cy="261610"/>
          </a:xfrm>
          <a:prstGeom prst="rect">
            <a:avLst/>
          </a:prstGeom>
          <a:noFill/>
        </p:spPr>
        <p:txBody>
          <a:bodyPr wrap="square" rtlCol="0">
            <a:spAutoFit/>
          </a:bodyPr>
          <a:lstStyle/>
          <a:p>
            <a:pPr algn="ctr"/>
            <a:r>
              <a:rPr lang="en-US" sz="1100" dirty="0"/>
              <a:t>LLC XID to DS (update switch port mapping for non-AP MLD)</a:t>
            </a:r>
          </a:p>
        </p:txBody>
      </p:sp>
      <p:cxnSp>
        <p:nvCxnSpPr>
          <p:cNvPr id="54" name="Straight Arrow Connector 53">
            <a:extLst>
              <a:ext uri="{FF2B5EF4-FFF2-40B4-BE49-F238E27FC236}">
                <a16:creationId xmlns:a16="http://schemas.microsoft.com/office/drawing/2014/main" id="{E6C8912E-C8A5-27D2-8FE1-1B80613F13B0}"/>
              </a:ext>
            </a:extLst>
          </p:cNvPr>
          <p:cNvCxnSpPr>
            <a:cxnSpLocks/>
          </p:cNvCxnSpPr>
          <p:nvPr/>
        </p:nvCxnSpPr>
        <p:spPr>
          <a:xfrm>
            <a:off x="4642470" y="1662392"/>
            <a:ext cx="4988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86F690A4-1670-2C8A-09CF-DD852EB2B087}"/>
              </a:ext>
            </a:extLst>
          </p:cNvPr>
          <p:cNvCxnSpPr>
            <a:cxnSpLocks/>
          </p:cNvCxnSpPr>
          <p:nvPr/>
        </p:nvCxnSpPr>
        <p:spPr>
          <a:xfrm flipH="1">
            <a:off x="4627870" y="1734127"/>
            <a:ext cx="5134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1A9E8553-7E1D-9EF4-FDF6-8A328970C342}"/>
              </a:ext>
            </a:extLst>
          </p:cNvPr>
          <p:cNvSpPr txBox="1"/>
          <p:nvPr/>
        </p:nvSpPr>
        <p:spPr>
          <a:xfrm>
            <a:off x="4851965" y="1572311"/>
            <a:ext cx="3882689" cy="261610"/>
          </a:xfrm>
          <a:prstGeom prst="rect">
            <a:avLst/>
          </a:prstGeom>
          <a:noFill/>
        </p:spPr>
        <p:txBody>
          <a:bodyPr wrap="square" rtlCol="0">
            <a:spAutoFit/>
          </a:bodyPr>
          <a:lstStyle/>
          <a:p>
            <a:pPr algn="ctr"/>
            <a:r>
              <a:rPr lang="en-US" sz="1100" dirty="0"/>
              <a:t>Roam Request/Response (e.g. UHR Add Link </a:t>
            </a:r>
            <a:r>
              <a:rPr lang="en-US" sz="1100" dirty="0" err="1"/>
              <a:t>Reconfig</a:t>
            </a:r>
            <a:r>
              <a:rPr lang="en-US" sz="1100" dirty="0"/>
              <a:t>)</a:t>
            </a:r>
          </a:p>
        </p:txBody>
      </p:sp>
      <p:sp>
        <p:nvSpPr>
          <p:cNvPr id="60" name="Right Arrow 59">
            <a:extLst>
              <a:ext uri="{FF2B5EF4-FFF2-40B4-BE49-F238E27FC236}">
                <a16:creationId xmlns:a16="http://schemas.microsoft.com/office/drawing/2014/main" id="{0B43C6D4-DB6D-4CAA-3A0C-4693D38EAF88}"/>
              </a:ext>
            </a:extLst>
          </p:cNvPr>
          <p:cNvSpPr/>
          <p:nvPr/>
        </p:nvSpPr>
        <p:spPr>
          <a:xfrm>
            <a:off x="4627869" y="2382922"/>
            <a:ext cx="513405" cy="19017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TextBox 60">
            <a:extLst>
              <a:ext uri="{FF2B5EF4-FFF2-40B4-BE49-F238E27FC236}">
                <a16:creationId xmlns:a16="http://schemas.microsoft.com/office/drawing/2014/main" id="{E49A1B79-60E9-6DCA-3640-85CFBDF528D2}"/>
              </a:ext>
            </a:extLst>
          </p:cNvPr>
          <p:cNvSpPr txBox="1"/>
          <p:nvPr/>
        </p:nvSpPr>
        <p:spPr>
          <a:xfrm>
            <a:off x="5039284" y="2345569"/>
            <a:ext cx="1475178" cy="261610"/>
          </a:xfrm>
          <a:prstGeom prst="rect">
            <a:avLst/>
          </a:prstGeom>
          <a:noFill/>
        </p:spPr>
        <p:txBody>
          <a:bodyPr wrap="square" rtlCol="0">
            <a:spAutoFit/>
          </a:bodyPr>
          <a:lstStyle/>
          <a:p>
            <a:pPr algn="ctr"/>
            <a:r>
              <a:rPr lang="en-US" sz="1100" dirty="0"/>
              <a:t>Downlink data path</a:t>
            </a:r>
          </a:p>
        </p:txBody>
      </p:sp>
      <p:cxnSp>
        <p:nvCxnSpPr>
          <p:cNvPr id="62" name="Straight Arrow Connector 61">
            <a:extLst>
              <a:ext uri="{FF2B5EF4-FFF2-40B4-BE49-F238E27FC236}">
                <a16:creationId xmlns:a16="http://schemas.microsoft.com/office/drawing/2014/main" id="{1EC19DBB-E34E-54DE-D29F-153F9630B5DE}"/>
              </a:ext>
            </a:extLst>
          </p:cNvPr>
          <p:cNvCxnSpPr>
            <a:cxnSpLocks/>
          </p:cNvCxnSpPr>
          <p:nvPr/>
        </p:nvCxnSpPr>
        <p:spPr>
          <a:xfrm>
            <a:off x="4627869" y="2992831"/>
            <a:ext cx="512064" cy="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93C7A033-7AB5-CDA9-46BA-56229AEAB434}"/>
              </a:ext>
            </a:extLst>
          </p:cNvPr>
          <p:cNvSpPr txBox="1"/>
          <p:nvPr/>
        </p:nvSpPr>
        <p:spPr>
          <a:xfrm>
            <a:off x="5120501" y="2075999"/>
            <a:ext cx="4051920" cy="261610"/>
          </a:xfrm>
          <a:prstGeom prst="rect">
            <a:avLst/>
          </a:prstGeom>
          <a:noFill/>
        </p:spPr>
        <p:txBody>
          <a:bodyPr wrap="square" rtlCol="0">
            <a:spAutoFit/>
          </a:bodyPr>
          <a:lstStyle/>
          <a:p>
            <a:r>
              <a:rPr lang="en-US" sz="1100" dirty="0"/>
              <a:t>Context Exchange (CX) [includes PN for shared PTK]</a:t>
            </a:r>
          </a:p>
        </p:txBody>
      </p:sp>
      <p:sp>
        <p:nvSpPr>
          <p:cNvPr id="55" name="TextBox 54">
            <a:extLst>
              <a:ext uri="{FF2B5EF4-FFF2-40B4-BE49-F238E27FC236}">
                <a16:creationId xmlns:a16="http://schemas.microsoft.com/office/drawing/2014/main" id="{E6FEE0C5-5D54-1C0C-1187-0DA7ACC7FCF0}"/>
              </a:ext>
            </a:extLst>
          </p:cNvPr>
          <p:cNvSpPr txBox="1"/>
          <p:nvPr/>
        </p:nvSpPr>
        <p:spPr>
          <a:xfrm>
            <a:off x="1677213" y="5758290"/>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sp>
        <p:nvSpPr>
          <p:cNvPr id="57" name="Rectangle 56">
            <a:extLst>
              <a:ext uri="{FF2B5EF4-FFF2-40B4-BE49-F238E27FC236}">
                <a16:creationId xmlns:a16="http://schemas.microsoft.com/office/drawing/2014/main" id="{455A6691-7BD0-0B22-D700-6D69DECE2875}"/>
              </a:ext>
            </a:extLst>
          </p:cNvPr>
          <p:cNvSpPr/>
          <p:nvPr/>
        </p:nvSpPr>
        <p:spPr bwMode="auto">
          <a:xfrm>
            <a:off x="4391254" y="1524000"/>
            <a:ext cx="4724400" cy="1639182"/>
          </a:xfrm>
          <a:prstGeom prst="rect">
            <a:avLst/>
          </a:prstGeom>
          <a:noFill/>
          <a:ln w="12700" cap="flat" cmpd="sng" algn="ctr">
            <a:solidFill>
              <a:schemeClr val="bg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58" name="Right Arrow 57">
            <a:extLst>
              <a:ext uri="{FF2B5EF4-FFF2-40B4-BE49-F238E27FC236}">
                <a16:creationId xmlns:a16="http://schemas.microsoft.com/office/drawing/2014/main" id="{36F9DC3A-C693-AEBE-E1E2-86EB2754F6CE}"/>
              </a:ext>
            </a:extLst>
          </p:cNvPr>
          <p:cNvSpPr/>
          <p:nvPr/>
        </p:nvSpPr>
        <p:spPr>
          <a:xfrm>
            <a:off x="6895027" y="2388559"/>
            <a:ext cx="476574" cy="16897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 name="TextBox 62">
            <a:extLst>
              <a:ext uri="{FF2B5EF4-FFF2-40B4-BE49-F238E27FC236}">
                <a16:creationId xmlns:a16="http://schemas.microsoft.com/office/drawing/2014/main" id="{A8C259AF-667B-C819-5576-A808C8D16215}"/>
              </a:ext>
            </a:extLst>
          </p:cNvPr>
          <p:cNvSpPr txBox="1"/>
          <p:nvPr/>
        </p:nvSpPr>
        <p:spPr>
          <a:xfrm>
            <a:off x="7228666" y="2336003"/>
            <a:ext cx="1475178" cy="261610"/>
          </a:xfrm>
          <a:prstGeom prst="rect">
            <a:avLst/>
          </a:prstGeom>
          <a:noFill/>
        </p:spPr>
        <p:txBody>
          <a:bodyPr wrap="square" rtlCol="0">
            <a:spAutoFit/>
          </a:bodyPr>
          <a:lstStyle/>
          <a:p>
            <a:pPr algn="ctr"/>
            <a:r>
              <a:rPr lang="en-US" sz="1100" dirty="0"/>
              <a:t>Uplink data path</a:t>
            </a:r>
          </a:p>
        </p:txBody>
      </p:sp>
      <p:sp>
        <p:nvSpPr>
          <p:cNvPr id="74" name="Rounded Rectangle 73">
            <a:extLst>
              <a:ext uri="{FF2B5EF4-FFF2-40B4-BE49-F238E27FC236}">
                <a16:creationId xmlns:a16="http://schemas.microsoft.com/office/drawing/2014/main" id="{4B26C9BE-A737-F1E4-3AEC-6926014B0C93}"/>
              </a:ext>
            </a:extLst>
          </p:cNvPr>
          <p:cNvSpPr/>
          <p:nvPr/>
        </p:nvSpPr>
        <p:spPr bwMode="auto">
          <a:xfrm>
            <a:off x="4722413" y="2698837"/>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X</a:t>
            </a:r>
          </a:p>
        </p:txBody>
      </p:sp>
      <p:sp>
        <p:nvSpPr>
          <p:cNvPr id="75" name="TextBox 74">
            <a:extLst>
              <a:ext uri="{FF2B5EF4-FFF2-40B4-BE49-F238E27FC236}">
                <a16:creationId xmlns:a16="http://schemas.microsoft.com/office/drawing/2014/main" id="{229B2B15-99BC-23DA-8A98-37DA4AA70317}"/>
              </a:ext>
            </a:extLst>
          </p:cNvPr>
          <p:cNvSpPr txBox="1"/>
          <p:nvPr/>
        </p:nvSpPr>
        <p:spPr>
          <a:xfrm>
            <a:off x="5000854" y="2625337"/>
            <a:ext cx="1475178" cy="261610"/>
          </a:xfrm>
          <a:prstGeom prst="rect">
            <a:avLst/>
          </a:prstGeom>
          <a:noFill/>
        </p:spPr>
        <p:txBody>
          <a:bodyPr wrap="square" rtlCol="0">
            <a:spAutoFit/>
          </a:bodyPr>
          <a:lstStyle/>
          <a:p>
            <a:pPr algn="ctr"/>
            <a:r>
              <a:rPr lang="en-US" sz="1100" dirty="0"/>
              <a:t>Downlink PN = X</a:t>
            </a:r>
          </a:p>
        </p:txBody>
      </p:sp>
      <p:sp>
        <p:nvSpPr>
          <p:cNvPr id="80" name="TextBox 79">
            <a:extLst>
              <a:ext uri="{FF2B5EF4-FFF2-40B4-BE49-F238E27FC236}">
                <a16:creationId xmlns:a16="http://schemas.microsoft.com/office/drawing/2014/main" id="{85B43902-91AB-336F-C29D-030CB4A3A95B}"/>
              </a:ext>
            </a:extLst>
          </p:cNvPr>
          <p:cNvSpPr txBox="1"/>
          <p:nvPr/>
        </p:nvSpPr>
        <p:spPr>
          <a:xfrm>
            <a:off x="1263930" y="5123578"/>
            <a:ext cx="1609255" cy="415498"/>
          </a:xfrm>
          <a:prstGeom prst="rect">
            <a:avLst/>
          </a:prstGeom>
          <a:noFill/>
        </p:spPr>
        <p:txBody>
          <a:bodyPr wrap="square" rtlCol="0">
            <a:spAutoFit/>
          </a:bodyPr>
          <a:lstStyle/>
          <a:p>
            <a:pPr algn="r"/>
            <a:r>
              <a:rPr lang="en-US" sz="700" dirty="0"/>
              <a:t>TUN{</a:t>
            </a:r>
            <a:r>
              <a:rPr lang="en-US" sz="700" dirty="0" err="1"/>
              <a:t>AddLinkReq</a:t>
            </a:r>
            <a:r>
              <a:rPr lang="en-US" sz="700" dirty="0"/>
              <a:t>(MLD2)}</a:t>
            </a:r>
          </a:p>
          <a:p>
            <a:pPr algn="r"/>
            <a:r>
              <a:rPr lang="en-US" sz="700" dirty="0"/>
              <a:t>CX(PN)</a:t>
            </a:r>
          </a:p>
          <a:p>
            <a:pPr algn="r"/>
            <a:r>
              <a:rPr lang="en-US" sz="700" dirty="0" err="1"/>
              <a:t>RoamID</a:t>
            </a:r>
            <a:endParaRPr lang="en-US" sz="700" dirty="0"/>
          </a:p>
        </p:txBody>
      </p:sp>
      <p:cxnSp>
        <p:nvCxnSpPr>
          <p:cNvPr id="22" name="Straight Arrow Connector 21">
            <a:extLst>
              <a:ext uri="{FF2B5EF4-FFF2-40B4-BE49-F238E27FC236}">
                <a16:creationId xmlns:a16="http://schemas.microsoft.com/office/drawing/2014/main" id="{740F987E-3E71-9F51-6E5C-7B901C30971A}"/>
              </a:ext>
            </a:extLst>
          </p:cNvPr>
          <p:cNvCxnSpPr>
            <a:cxnSpLocks/>
          </p:cNvCxnSpPr>
          <p:nvPr/>
        </p:nvCxnSpPr>
        <p:spPr>
          <a:xfrm>
            <a:off x="4642469" y="1915086"/>
            <a:ext cx="4988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C7E148A-EF36-A4B8-311C-EBDCB9D92631}"/>
              </a:ext>
            </a:extLst>
          </p:cNvPr>
          <p:cNvCxnSpPr>
            <a:cxnSpLocks/>
          </p:cNvCxnSpPr>
          <p:nvPr/>
        </p:nvCxnSpPr>
        <p:spPr>
          <a:xfrm flipH="1">
            <a:off x="4627869" y="1986821"/>
            <a:ext cx="5134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1B9831F-5B7D-1651-2A59-C588A18D9694}"/>
              </a:ext>
            </a:extLst>
          </p:cNvPr>
          <p:cNvSpPr txBox="1"/>
          <p:nvPr/>
        </p:nvSpPr>
        <p:spPr>
          <a:xfrm>
            <a:off x="5016268" y="1824723"/>
            <a:ext cx="3882689" cy="261610"/>
          </a:xfrm>
          <a:prstGeom prst="rect">
            <a:avLst/>
          </a:prstGeom>
          <a:noFill/>
        </p:spPr>
        <p:txBody>
          <a:bodyPr wrap="square" rtlCol="0">
            <a:spAutoFit/>
          </a:bodyPr>
          <a:lstStyle/>
          <a:p>
            <a:pPr algn="ctr"/>
            <a:r>
              <a:rPr lang="en-US" sz="1100" dirty="0"/>
              <a:t>Roam Request/Response tunneled over DS between AP MLDs</a:t>
            </a:r>
          </a:p>
        </p:txBody>
      </p: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2820208" y="4925345"/>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733CE88-B83A-8900-DA86-D2457A04068C}"/>
              </a:ext>
            </a:extLst>
          </p:cNvPr>
          <p:cNvCxnSpPr>
            <a:cxnSpLocks/>
          </p:cNvCxnSpPr>
          <p:nvPr/>
        </p:nvCxnSpPr>
        <p:spPr>
          <a:xfrm>
            <a:off x="3048045" y="4925345"/>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328E0E0-F876-1A34-7D8F-453F22F60052}"/>
              </a:ext>
            </a:extLst>
          </p:cNvPr>
          <p:cNvSpPr txBox="1"/>
          <p:nvPr/>
        </p:nvSpPr>
        <p:spPr>
          <a:xfrm>
            <a:off x="3021865" y="5123578"/>
            <a:ext cx="1713373" cy="307777"/>
          </a:xfrm>
          <a:prstGeom prst="rect">
            <a:avLst/>
          </a:prstGeom>
          <a:noFill/>
        </p:spPr>
        <p:txBody>
          <a:bodyPr wrap="square" rtlCol="0">
            <a:spAutoFit/>
          </a:bodyPr>
          <a:lstStyle/>
          <a:p>
            <a:r>
              <a:rPr lang="en-US" sz="700" dirty="0"/>
              <a:t>TUN{</a:t>
            </a:r>
            <a:r>
              <a:rPr lang="en-US" sz="700" dirty="0" err="1"/>
              <a:t>AddLinkResp</a:t>
            </a:r>
            <a:r>
              <a:rPr lang="en-US" sz="700" dirty="0"/>
              <a:t>(MLD2, SUCCESS)} </a:t>
            </a:r>
            <a:r>
              <a:rPr lang="en-US" sz="700" dirty="0" err="1"/>
              <a:t>RoamID</a:t>
            </a:r>
            <a:endParaRPr lang="en-US" sz="700" dirty="0"/>
          </a:p>
        </p:txBody>
      </p:sp>
      <p:sp>
        <p:nvSpPr>
          <p:cNvPr id="19" name="TextBox 18">
            <a:extLst>
              <a:ext uri="{FF2B5EF4-FFF2-40B4-BE49-F238E27FC236}">
                <a16:creationId xmlns:a16="http://schemas.microsoft.com/office/drawing/2014/main" id="{D0D90B97-F88A-FC03-09A2-0FCD01C1B8AE}"/>
              </a:ext>
            </a:extLst>
          </p:cNvPr>
          <p:cNvSpPr txBox="1"/>
          <p:nvPr/>
        </p:nvSpPr>
        <p:spPr>
          <a:xfrm>
            <a:off x="3190321" y="5758289"/>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cxnSp>
        <p:nvCxnSpPr>
          <p:cNvPr id="36" name="Straight Connector 35">
            <a:extLst>
              <a:ext uri="{FF2B5EF4-FFF2-40B4-BE49-F238E27FC236}">
                <a16:creationId xmlns:a16="http://schemas.microsoft.com/office/drawing/2014/main" id="{B504A5D7-8F36-4CB8-C9E6-3077E7A7037A}"/>
              </a:ext>
            </a:extLst>
          </p:cNvPr>
          <p:cNvCxnSpPr>
            <a:cxnSpLocks/>
          </p:cNvCxnSpPr>
          <p:nvPr/>
        </p:nvCxnSpPr>
        <p:spPr>
          <a:xfrm flipV="1">
            <a:off x="5416214" y="5575076"/>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52DCD05-745B-9BC5-C762-B2DD4E74EC3D}"/>
              </a:ext>
            </a:extLst>
          </p:cNvPr>
          <p:cNvCxnSpPr>
            <a:cxnSpLocks/>
          </p:cNvCxnSpPr>
          <p:nvPr/>
        </p:nvCxnSpPr>
        <p:spPr>
          <a:xfrm>
            <a:off x="5416214" y="4925345"/>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DAEB6EB-7A30-9424-E293-09585BF54D6F}"/>
              </a:ext>
            </a:extLst>
          </p:cNvPr>
          <p:cNvCxnSpPr>
            <a:cxnSpLocks/>
          </p:cNvCxnSpPr>
          <p:nvPr/>
        </p:nvCxnSpPr>
        <p:spPr>
          <a:xfrm flipV="1">
            <a:off x="5395272" y="6236593"/>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3A9B12BC-D8E4-62B4-E845-92361D2215C7}"/>
              </a:ext>
            </a:extLst>
          </p:cNvPr>
          <p:cNvCxnSpPr>
            <a:cxnSpLocks/>
          </p:cNvCxnSpPr>
          <p:nvPr/>
        </p:nvCxnSpPr>
        <p:spPr>
          <a:xfrm flipV="1">
            <a:off x="5493177" y="4933579"/>
            <a:ext cx="0" cy="641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78CA4561-64E1-93FE-1170-BBA0FC1E4FAD}"/>
              </a:ext>
            </a:extLst>
          </p:cNvPr>
          <p:cNvSpPr txBox="1"/>
          <p:nvPr/>
        </p:nvSpPr>
        <p:spPr>
          <a:xfrm>
            <a:off x="4593370" y="5123683"/>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cxnSp>
        <p:nvCxnSpPr>
          <p:cNvPr id="70" name="Straight Arrow Connector 69">
            <a:extLst>
              <a:ext uri="{FF2B5EF4-FFF2-40B4-BE49-F238E27FC236}">
                <a16:creationId xmlns:a16="http://schemas.microsoft.com/office/drawing/2014/main" id="{2D7A716B-06A9-5D5D-4362-1D37F0A2FBA4}"/>
              </a:ext>
            </a:extLst>
          </p:cNvPr>
          <p:cNvCxnSpPr>
            <a:cxnSpLocks/>
          </p:cNvCxnSpPr>
          <p:nvPr/>
        </p:nvCxnSpPr>
        <p:spPr>
          <a:xfrm>
            <a:off x="5711672" y="4930185"/>
            <a:ext cx="3373" cy="1304641"/>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E1C8279-B967-4530-7329-D56FF9ED9C8B}"/>
              </a:ext>
            </a:extLst>
          </p:cNvPr>
          <p:cNvSpPr txBox="1"/>
          <p:nvPr/>
        </p:nvSpPr>
        <p:spPr>
          <a:xfrm>
            <a:off x="6108830" y="5118458"/>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sp>
        <p:nvSpPr>
          <p:cNvPr id="89" name="TextBox 88">
            <a:extLst>
              <a:ext uri="{FF2B5EF4-FFF2-40B4-BE49-F238E27FC236}">
                <a16:creationId xmlns:a16="http://schemas.microsoft.com/office/drawing/2014/main" id="{5E33AF87-5F59-A754-3194-26846D7AE4C0}"/>
              </a:ext>
            </a:extLst>
          </p:cNvPr>
          <p:cNvSpPr txBox="1"/>
          <p:nvPr/>
        </p:nvSpPr>
        <p:spPr>
          <a:xfrm>
            <a:off x="4541773" y="5758246"/>
            <a:ext cx="1222971" cy="415498"/>
          </a:xfrm>
          <a:prstGeom prst="rect">
            <a:avLst/>
          </a:prstGeom>
          <a:noFill/>
        </p:spPr>
        <p:txBody>
          <a:bodyPr wrap="square" rtlCol="0">
            <a:spAutoFit/>
          </a:bodyPr>
          <a:lstStyle/>
          <a:p>
            <a:pPr algn="r"/>
            <a:r>
              <a:rPr lang="en-US" sz="700" dirty="0"/>
              <a:t>TUN{</a:t>
            </a:r>
            <a:r>
              <a:rPr lang="en-US" sz="700" dirty="0" err="1"/>
              <a:t>DelLinkReq</a:t>
            </a:r>
            <a:r>
              <a:rPr lang="en-US" sz="700" dirty="0"/>
              <a:t>(MLD1)}</a:t>
            </a:r>
          </a:p>
          <a:p>
            <a:pPr algn="r"/>
            <a:r>
              <a:rPr lang="en-US" sz="700" dirty="0" err="1"/>
              <a:t>CXReq</a:t>
            </a:r>
            <a:endParaRPr lang="en-US" sz="700" dirty="0"/>
          </a:p>
          <a:p>
            <a:pPr algn="r"/>
            <a:r>
              <a:rPr lang="en-US" sz="700" dirty="0" err="1"/>
              <a:t>RoamID</a:t>
            </a:r>
            <a:endParaRPr lang="en-US" sz="700" dirty="0"/>
          </a:p>
        </p:txBody>
      </p:sp>
      <p:cxnSp>
        <p:nvCxnSpPr>
          <p:cNvPr id="91" name="Straight Arrow Connector 90">
            <a:extLst>
              <a:ext uri="{FF2B5EF4-FFF2-40B4-BE49-F238E27FC236}">
                <a16:creationId xmlns:a16="http://schemas.microsoft.com/office/drawing/2014/main" id="{40D86EA9-CE94-D062-BB09-12FB8C922086}"/>
              </a:ext>
            </a:extLst>
          </p:cNvPr>
          <p:cNvCxnSpPr>
            <a:cxnSpLocks/>
          </p:cNvCxnSpPr>
          <p:nvPr/>
        </p:nvCxnSpPr>
        <p:spPr>
          <a:xfrm flipV="1">
            <a:off x="5950728" y="4931918"/>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417179BF-436C-748C-E767-522152144FFD}"/>
              </a:ext>
            </a:extLst>
          </p:cNvPr>
          <p:cNvCxnSpPr>
            <a:cxnSpLocks/>
          </p:cNvCxnSpPr>
          <p:nvPr/>
        </p:nvCxnSpPr>
        <p:spPr>
          <a:xfrm flipH="1" flipV="1">
            <a:off x="5951491" y="4936354"/>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77446127-E2F2-E584-1E72-CA7DC35DB9E4}"/>
              </a:ext>
            </a:extLst>
          </p:cNvPr>
          <p:cNvCxnSpPr>
            <a:cxnSpLocks/>
          </p:cNvCxnSpPr>
          <p:nvPr/>
        </p:nvCxnSpPr>
        <p:spPr>
          <a:xfrm>
            <a:off x="6184357" y="4917111"/>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2117279-CEE6-6EAF-63EC-85FAAC30FDDC}"/>
              </a:ext>
            </a:extLst>
          </p:cNvPr>
          <p:cNvSpPr txBox="1"/>
          <p:nvPr/>
        </p:nvSpPr>
        <p:spPr>
          <a:xfrm>
            <a:off x="5920327" y="5779006"/>
            <a:ext cx="1714764" cy="415498"/>
          </a:xfrm>
          <a:prstGeom prst="rect">
            <a:avLst/>
          </a:prstGeom>
          <a:noFill/>
        </p:spPr>
        <p:txBody>
          <a:bodyPr wrap="square" rtlCol="0">
            <a:spAutoFit/>
          </a:bodyPr>
          <a:lstStyle/>
          <a:p>
            <a:r>
              <a:rPr lang="en-US" sz="700" dirty="0"/>
              <a:t>TUN{</a:t>
            </a:r>
            <a:r>
              <a:rPr lang="en-US" sz="700" dirty="0" err="1"/>
              <a:t>DelLinkResp</a:t>
            </a:r>
            <a:r>
              <a:rPr lang="en-US" sz="700" dirty="0"/>
              <a:t>(MLD1, SUCCESS)}</a:t>
            </a:r>
          </a:p>
          <a:p>
            <a:r>
              <a:rPr lang="en-US" sz="700" dirty="0"/>
              <a:t>CX(PN)</a:t>
            </a:r>
          </a:p>
          <a:p>
            <a:r>
              <a:rPr lang="en-US" sz="700" dirty="0" err="1"/>
              <a:t>RoamID</a:t>
            </a:r>
            <a:endParaRPr lang="en-US" sz="700" dirty="0"/>
          </a:p>
        </p:txBody>
      </p:sp>
      <p:sp>
        <p:nvSpPr>
          <p:cNvPr id="100" name="TextBox 99">
            <a:extLst>
              <a:ext uri="{FF2B5EF4-FFF2-40B4-BE49-F238E27FC236}">
                <a16:creationId xmlns:a16="http://schemas.microsoft.com/office/drawing/2014/main" id="{704BBC51-52FE-8ED7-D47B-1CADDFAAA1F1}"/>
              </a:ext>
            </a:extLst>
          </p:cNvPr>
          <p:cNvSpPr txBox="1"/>
          <p:nvPr/>
        </p:nvSpPr>
        <p:spPr>
          <a:xfrm>
            <a:off x="2846339" y="4649646"/>
            <a:ext cx="5247025" cy="276999"/>
          </a:xfrm>
          <a:prstGeom prst="rect">
            <a:avLst/>
          </a:prstGeom>
          <a:noFill/>
        </p:spPr>
        <p:txBody>
          <a:bodyPr wrap="square" rtlCol="0">
            <a:spAutoFit/>
          </a:bodyPr>
          <a:lstStyle/>
          <a:p>
            <a:r>
              <a:rPr lang="en-US" dirty="0"/>
              <a:t>Assumed AP MLD1</a:t>
            </a:r>
            <a:r>
              <a:rPr lang="en-US" dirty="0">
                <a:sym typeface="Wingdings" pitchFamily="2" charset="2"/>
              </a:rPr>
              <a:t>AP MLD2 Roam signaling for shared PTK</a:t>
            </a:r>
            <a:endParaRPr lang="en-US" dirty="0"/>
          </a:p>
        </p:txBody>
      </p:sp>
      <p:sp>
        <p:nvSpPr>
          <p:cNvPr id="102" name="TextBox 101">
            <a:extLst>
              <a:ext uri="{FF2B5EF4-FFF2-40B4-BE49-F238E27FC236}">
                <a16:creationId xmlns:a16="http://schemas.microsoft.com/office/drawing/2014/main" id="{254A6370-9A6E-B390-FA6D-065C64093FCD}"/>
              </a:ext>
            </a:extLst>
          </p:cNvPr>
          <p:cNvSpPr txBox="1"/>
          <p:nvPr/>
        </p:nvSpPr>
        <p:spPr>
          <a:xfrm>
            <a:off x="2514645" y="6245352"/>
            <a:ext cx="1447800" cy="276999"/>
          </a:xfrm>
          <a:prstGeom prst="rect">
            <a:avLst/>
          </a:prstGeom>
          <a:noFill/>
        </p:spPr>
        <p:txBody>
          <a:bodyPr wrap="square" rtlCol="0">
            <a:spAutoFit/>
          </a:bodyPr>
          <a:lstStyle/>
          <a:p>
            <a:r>
              <a:rPr lang="en-US" dirty="0"/>
              <a:t>(a) via Serving AP</a:t>
            </a:r>
          </a:p>
        </p:txBody>
      </p:sp>
      <p:sp>
        <p:nvSpPr>
          <p:cNvPr id="103" name="TextBox 102">
            <a:extLst>
              <a:ext uri="{FF2B5EF4-FFF2-40B4-BE49-F238E27FC236}">
                <a16:creationId xmlns:a16="http://schemas.microsoft.com/office/drawing/2014/main" id="{3E6FB1D4-8027-8308-586E-7818B2F6E279}"/>
              </a:ext>
            </a:extLst>
          </p:cNvPr>
          <p:cNvSpPr txBox="1"/>
          <p:nvPr/>
        </p:nvSpPr>
        <p:spPr>
          <a:xfrm>
            <a:off x="5776956" y="6241041"/>
            <a:ext cx="1356434" cy="276999"/>
          </a:xfrm>
          <a:prstGeom prst="rect">
            <a:avLst/>
          </a:prstGeom>
          <a:noFill/>
        </p:spPr>
        <p:txBody>
          <a:bodyPr wrap="square" rtlCol="0">
            <a:spAutoFit/>
          </a:bodyPr>
          <a:lstStyle/>
          <a:p>
            <a:r>
              <a:rPr lang="en-US" dirty="0"/>
              <a:t>(b) via Target AP</a:t>
            </a:r>
          </a:p>
        </p:txBody>
      </p:sp>
      <p:sp>
        <p:nvSpPr>
          <p:cNvPr id="105" name="TextBox 104">
            <a:extLst>
              <a:ext uri="{FF2B5EF4-FFF2-40B4-BE49-F238E27FC236}">
                <a16:creationId xmlns:a16="http://schemas.microsoft.com/office/drawing/2014/main" id="{46767FAA-CD6B-E7D5-0E72-C2E29F3FA7A1}"/>
              </a:ext>
            </a:extLst>
          </p:cNvPr>
          <p:cNvSpPr txBox="1"/>
          <p:nvPr/>
        </p:nvSpPr>
        <p:spPr>
          <a:xfrm>
            <a:off x="4344988" y="3221961"/>
            <a:ext cx="4494212" cy="1492716"/>
          </a:xfrm>
          <a:prstGeom prst="rect">
            <a:avLst/>
          </a:prstGeom>
          <a:noFill/>
        </p:spPr>
        <p:txBody>
          <a:bodyPr wrap="square">
            <a:spAutoFit/>
          </a:bodyPr>
          <a:lstStyle/>
          <a:p>
            <a:pPr marL="171450" indent="-171450">
              <a:buFont typeface="Arial" panose="020B0604020202020204" pitchFamily="34" charset="0"/>
              <a:buChar char="•"/>
            </a:pPr>
            <a:r>
              <a:rPr lang="en-US" sz="1200" b="0" dirty="0"/>
              <a:t>Each CX exchange is referenced to a (unique/random) </a:t>
            </a:r>
            <a:r>
              <a:rPr lang="en-US" sz="1200" b="0" dirty="0" err="1"/>
              <a:t>RoamID</a:t>
            </a:r>
            <a:r>
              <a:rPr lang="en-US" sz="1200" b="0" dirty="0"/>
              <a:t> in tunneled Request and Response over th</a:t>
            </a:r>
            <a:r>
              <a:rPr lang="en-US" sz="1200" dirty="0"/>
              <a:t>e DS</a:t>
            </a:r>
          </a:p>
          <a:p>
            <a:pPr marL="171450" indent="-171450">
              <a:buFont typeface="Arial" panose="020B0604020202020204" pitchFamily="34" charset="0"/>
              <a:buChar char="•"/>
            </a:pPr>
            <a:r>
              <a:rPr lang="en-US" sz="1200" dirty="0"/>
              <a:t>If CX is not completed, Add Link Resp. status = failure</a:t>
            </a:r>
            <a:endParaRPr lang="en-US" b="0" dirty="0"/>
          </a:p>
          <a:p>
            <a:pPr marL="171450" indent="-171450">
              <a:buFont typeface="Arial" panose="020B0604020202020204" pitchFamily="34" charset="0"/>
              <a:buChar char="•"/>
            </a:pPr>
            <a:r>
              <a:rPr lang="en-US" b="0" dirty="0"/>
              <a:t>On each roam, downlink PN in CX is equal to last used PN + N (where value N might be large)</a:t>
            </a:r>
          </a:p>
          <a:p>
            <a:pPr marL="171450" indent="-171450">
              <a:buFont typeface="Arial" panose="020B0604020202020204" pitchFamily="34" charset="0"/>
              <a:buChar char="•"/>
            </a:pPr>
            <a:r>
              <a:rPr lang="en-US" b="0" dirty="0"/>
              <a:t>Note: These assumptions are based on a design that tries to mitigate/avoid basic nonce reuse issues</a:t>
            </a:r>
          </a:p>
          <a:p>
            <a:endParaRPr lang="en-US" sz="700" b="0" dirty="0"/>
          </a:p>
        </p:txBody>
      </p:sp>
    </p:spTree>
    <p:extLst>
      <p:ext uri="{BB962C8B-B14F-4D97-AF65-F5344CB8AC3E}">
        <p14:creationId xmlns:p14="http://schemas.microsoft.com/office/powerpoint/2010/main" val="101481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 name="Straight Arrow Connector 215">
            <a:extLst>
              <a:ext uri="{FF2B5EF4-FFF2-40B4-BE49-F238E27FC236}">
                <a16:creationId xmlns:a16="http://schemas.microsoft.com/office/drawing/2014/main" id="{B157BBFF-F8D5-66CC-2098-18CD39DFEACA}"/>
              </a:ext>
            </a:extLst>
          </p:cNvPr>
          <p:cNvCxnSpPr>
            <a:cxnSpLocks/>
          </p:cNvCxnSpPr>
          <p:nvPr/>
        </p:nvCxnSpPr>
        <p:spPr>
          <a:xfrm flipH="1" flipV="1">
            <a:off x="6668152" y="4141057"/>
            <a:ext cx="0" cy="273012"/>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6E244775-6AE7-730E-9803-53C76B619D1A}"/>
              </a:ext>
            </a:extLst>
          </p:cNvPr>
          <p:cNvCxnSpPr>
            <a:cxnSpLocks/>
          </p:cNvCxnSpPr>
          <p:nvPr/>
        </p:nvCxnSpPr>
        <p:spPr>
          <a:xfrm flipV="1">
            <a:off x="8515799" y="3338131"/>
            <a:ext cx="0" cy="802926"/>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Proposed security architecture</a:t>
            </a:r>
            <a:br>
              <a:rPr lang="en-US" dirty="0"/>
            </a:br>
            <a:r>
              <a:rPr lang="en-US" sz="2400" dirty="0"/>
              <a:t>Concerns with other proposals of sharing PTK across network [6]</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flipV="1">
            <a:off x="626536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53651" y="4263504"/>
            <a:ext cx="141157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ight Arrow 30">
            <a:extLst>
              <a:ext uri="{FF2B5EF4-FFF2-40B4-BE49-F238E27FC236}">
                <a16:creationId xmlns:a16="http://schemas.microsoft.com/office/drawing/2014/main" id="{24A477D1-FC2B-DDE3-CC36-D09A67B2FF4F}"/>
              </a:ext>
            </a:extLst>
          </p:cNvPr>
          <p:cNvSpPr/>
          <p:nvPr/>
        </p:nvSpPr>
        <p:spPr>
          <a:xfrm>
            <a:off x="7987191" y="2914847"/>
            <a:ext cx="7904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a:off x="6795765" y="4141057"/>
            <a:ext cx="1677079" cy="7464"/>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6816972" y="2701485"/>
            <a:ext cx="11536" cy="1671019"/>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3730" y="3871579"/>
            <a:ext cx="202230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ight Arrow 64">
            <a:extLst>
              <a:ext uri="{FF2B5EF4-FFF2-40B4-BE49-F238E27FC236}">
                <a16:creationId xmlns:a16="http://schemas.microsoft.com/office/drawing/2014/main" id="{3D8D09A9-668E-D407-9CCF-DBA981A13B9A}"/>
              </a:ext>
            </a:extLst>
          </p:cNvPr>
          <p:cNvSpPr/>
          <p:nvPr/>
        </p:nvSpPr>
        <p:spPr>
          <a:xfrm>
            <a:off x="8019434" y="3739819"/>
            <a:ext cx="683874" cy="17759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sp>
        <p:nvSpPr>
          <p:cNvPr id="77" name="Rounded Rectangle 76">
            <a:extLst>
              <a:ext uri="{FF2B5EF4-FFF2-40B4-BE49-F238E27FC236}">
                <a16:creationId xmlns:a16="http://schemas.microsoft.com/office/drawing/2014/main" id="{F44081F5-3B4D-ECCA-7FA7-7F059C85FEB1}"/>
              </a:ext>
            </a:extLst>
          </p:cNvPr>
          <p:cNvSpPr/>
          <p:nvPr/>
        </p:nvSpPr>
        <p:spPr bwMode="auto">
          <a:xfrm>
            <a:off x="6430121" y="4490288"/>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a:t>
            </a:r>
          </a:p>
        </p:txBody>
      </p:sp>
      <p:sp>
        <p:nvSpPr>
          <p:cNvPr id="78" name="Rounded Rectangle 77">
            <a:extLst>
              <a:ext uri="{FF2B5EF4-FFF2-40B4-BE49-F238E27FC236}">
                <a16:creationId xmlns:a16="http://schemas.microsoft.com/office/drawing/2014/main" id="{3617E982-2EB7-D2F8-0F33-A237DC58B8B2}"/>
              </a:ext>
            </a:extLst>
          </p:cNvPr>
          <p:cNvSpPr/>
          <p:nvPr/>
        </p:nvSpPr>
        <p:spPr bwMode="auto">
          <a:xfrm>
            <a:off x="7992120" y="3123102"/>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105+N</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9922" y="319516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8B099602-C2D0-A0AD-7E19-1A06C263A83D}"/>
              </a:ext>
            </a:extLst>
          </p:cNvPr>
          <p:cNvCxnSpPr>
            <a:cxnSpLocks/>
          </p:cNvCxnSpPr>
          <p:nvPr/>
        </p:nvCxnSpPr>
        <p:spPr>
          <a:xfrm flipV="1">
            <a:off x="6668152" y="4146039"/>
            <a:ext cx="0" cy="258306"/>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A7AC0513-B320-05B7-CDF0-E42F942028EA}"/>
              </a:ext>
            </a:extLst>
          </p:cNvPr>
          <p:cNvCxnSpPr>
            <a:cxnSpLocks/>
          </p:cNvCxnSpPr>
          <p:nvPr/>
        </p:nvCxnSpPr>
        <p:spPr>
          <a:xfrm flipV="1">
            <a:off x="7086600" y="321721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7391400" y="3228753"/>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7696200" y="3217218"/>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31BAAA0F-C135-89A2-E746-83C484D3444B}"/>
              </a:ext>
            </a:extLst>
          </p:cNvPr>
          <p:cNvSpPr/>
          <p:nvPr/>
        </p:nvSpPr>
        <p:spPr bwMode="auto">
          <a:xfrm>
            <a:off x="6795765" y="4492885"/>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a:t>
            </a:r>
          </a:p>
        </p:txBody>
      </p:sp>
      <p:cxnSp>
        <p:nvCxnSpPr>
          <p:cNvPr id="126" name="Straight Arrow Connector 125">
            <a:extLst>
              <a:ext uri="{FF2B5EF4-FFF2-40B4-BE49-F238E27FC236}">
                <a16:creationId xmlns:a16="http://schemas.microsoft.com/office/drawing/2014/main" id="{B17D04D1-87E1-4DFE-0FD0-2C051245CCB6}"/>
              </a:ext>
            </a:extLst>
          </p:cNvPr>
          <p:cNvCxnSpPr>
            <a:cxnSpLocks/>
          </p:cNvCxnSpPr>
          <p:nvPr/>
        </p:nvCxnSpPr>
        <p:spPr>
          <a:xfrm flipH="1" flipV="1">
            <a:off x="8513783" y="3347778"/>
            <a:ext cx="1561" cy="8003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3" name="Rounded Rectangle 132">
            <a:extLst>
              <a:ext uri="{FF2B5EF4-FFF2-40B4-BE49-F238E27FC236}">
                <a16:creationId xmlns:a16="http://schemas.microsoft.com/office/drawing/2014/main" id="{7F60A96A-C321-D7FB-F809-015CEDB7B5D7}"/>
              </a:ext>
            </a:extLst>
          </p:cNvPr>
          <p:cNvSpPr/>
          <p:nvPr/>
        </p:nvSpPr>
        <p:spPr bwMode="auto">
          <a:xfrm>
            <a:off x="8510994" y="3117801"/>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6553200" y="3225368"/>
            <a:ext cx="0" cy="117897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a:off x="80010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(1)</a:t>
            </a:r>
          </a:p>
          <a:p>
            <a:pPr lvl="2"/>
            <a:r>
              <a:rPr lang="en-US" sz="1200" kern="0" dirty="0"/>
              <a:t>“Delayed / out-of</a:t>
            </a:r>
            <a:r>
              <a:rPr lang="en-US" kern="0" dirty="0"/>
              <a:t>-</a:t>
            </a:r>
            <a:r>
              <a:rPr lang="en-US" sz="1200" kern="0" dirty="0"/>
              <a:t>order CX”</a:t>
            </a:r>
          </a:p>
          <a:p>
            <a:pPr lvl="2"/>
            <a:r>
              <a:rPr lang="en-US" sz="1200" kern="0" dirty="0"/>
              <a:t>Non-AP MLD initiates roam by signaling to Target AP MLD (AP MLD2)</a:t>
            </a:r>
          </a:p>
          <a:p>
            <a:pPr lvl="2"/>
            <a:r>
              <a:rPr lang="en-US" kern="0" dirty="0"/>
              <a:t>AP MLD2 requests CX from serving AP MLD1</a:t>
            </a:r>
          </a:p>
          <a:p>
            <a:pPr lvl="2"/>
            <a:r>
              <a:rPr lang="en-US" sz="1200" kern="0" dirty="0"/>
              <a:t>However, the CX response is delayed on the DS, so AP MLD2 does not respond to non-AP MLD (or sends Failure response)</a:t>
            </a:r>
          </a:p>
          <a:p>
            <a:pPr lvl="2"/>
            <a:r>
              <a:rPr lang="en-US" kern="0" dirty="0"/>
              <a:t>In the meantime, while processing the </a:t>
            </a:r>
            <a:r>
              <a:rPr lang="en-US" kern="0" dirty="0" err="1"/>
              <a:t>DelLinkReq</a:t>
            </a:r>
            <a:r>
              <a:rPr lang="en-US" kern="0" dirty="0"/>
              <a:t>, AP MLD1 sent a few more packets to non-AP STA that were already queued for delivery</a:t>
            </a:r>
            <a:endParaRPr lang="en-US" sz="1200" kern="0" dirty="0"/>
          </a:p>
          <a:p>
            <a:pPr lvl="2"/>
            <a:r>
              <a:rPr lang="en-US" kern="0" dirty="0"/>
              <a:t>Non-AP MLD tries the roam again</a:t>
            </a:r>
          </a:p>
          <a:p>
            <a:pPr lvl="2"/>
            <a:r>
              <a:rPr lang="en-US" sz="1200" kern="0" dirty="0"/>
              <a:t>This time, AP MLD2 requests and receives CX from AP MLD1 (with slightly increased PN), sends Success response to non-AP MLD, roam completes, and sends DL frames using new PN</a:t>
            </a:r>
          </a:p>
          <a:p>
            <a:pPr lvl="2"/>
            <a:r>
              <a:rPr lang="en-US" kern="0" dirty="0"/>
              <a:t>Shortly after, the original delayed CX response is received by AP MLD2</a:t>
            </a:r>
          </a:p>
          <a:p>
            <a:pPr lvl="2"/>
            <a:r>
              <a:rPr lang="en-US" sz="1200" kern="0" dirty="0"/>
              <a:t>AP MLD</a:t>
            </a:r>
            <a:r>
              <a:rPr lang="en-US" kern="0" dirty="0"/>
              <a:t>2 incorrectly accepts and updates the current PN with the PN in the delayed CX, since it did not internally invalidate the original </a:t>
            </a:r>
            <a:r>
              <a:rPr lang="en-US" kern="0" dirty="0" err="1"/>
              <a:t>RoamID</a:t>
            </a:r>
            <a:r>
              <a:rPr lang="en-US" kern="0" dirty="0"/>
              <a:t> in time. This causes subsequent packets to be sent using nonce that was used a few packets earlier (PN=105+N, ...) </a:t>
            </a:r>
            <a:endParaRPr lang="en-US" sz="1200" kern="0" dirty="0"/>
          </a:p>
        </p:txBody>
      </p:sp>
      <p:sp>
        <p:nvSpPr>
          <p:cNvPr id="172" name="TextBox 171">
            <a:extLst>
              <a:ext uri="{FF2B5EF4-FFF2-40B4-BE49-F238E27FC236}">
                <a16:creationId xmlns:a16="http://schemas.microsoft.com/office/drawing/2014/main" id="{FDABBACA-D11B-DBBD-B4C9-0B43A815AB56}"/>
              </a:ext>
            </a:extLst>
          </p:cNvPr>
          <p:cNvSpPr txBox="1"/>
          <p:nvPr/>
        </p:nvSpPr>
        <p:spPr>
          <a:xfrm>
            <a:off x="4022909" y="2071425"/>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C010628F-C072-A40D-373A-22D00CD616A9}"/>
              </a:ext>
            </a:extLst>
          </p:cNvPr>
          <p:cNvSpPr txBox="1"/>
          <p:nvPr/>
        </p:nvSpPr>
        <p:spPr>
          <a:xfrm>
            <a:off x="5065219" y="206721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4767014" y="4986417"/>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CX(PN=100+N)</a:t>
            </a:r>
          </a:p>
          <a:p>
            <a:pPr algn="ctr"/>
            <a:r>
              <a:rPr lang="en-US" sz="800" dirty="0" err="1"/>
              <a:t>RoamID</a:t>
            </a:r>
            <a:r>
              <a:rPr lang="en-US" sz="800" dirty="0"/>
              <a:t>=1</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460360" y="2072864"/>
            <a:ext cx="1832778" cy="338554"/>
          </a:xfrm>
          <a:prstGeom prst="rect">
            <a:avLst/>
          </a:prstGeom>
          <a:noFill/>
        </p:spPr>
        <p:txBody>
          <a:bodyPr wrap="square" rtlCol="0">
            <a:spAutoFit/>
          </a:bodyPr>
          <a:lstStyle/>
          <a:p>
            <a:pPr algn="ctr"/>
            <a:r>
              <a:rPr lang="en-US" sz="800" dirty="0" err="1"/>
              <a:t>AddLinkResp</a:t>
            </a:r>
            <a:r>
              <a:rPr lang="en-US" sz="800" dirty="0"/>
              <a:t>(MLD2, SUCCESS)</a:t>
            </a:r>
          </a:p>
          <a:p>
            <a:pPr algn="ctr"/>
            <a:r>
              <a:rPr lang="en-US" sz="800" dirty="0" err="1"/>
              <a:t>DelLinkResp</a:t>
            </a:r>
            <a:r>
              <a:rPr lang="en-US" sz="800" dirty="0"/>
              <a:t>(MLD1, SUCCESS)</a:t>
            </a:r>
          </a:p>
        </p:txBody>
      </p:sp>
      <p:cxnSp>
        <p:nvCxnSpPr>
          <p:cNvPr id="184" name="Straight Arrow Connector 183">
            <a:extLst>
              <a:ext uri="{FF2B5EF4-FFF2-40B4-BE49-F238E27FC236}">
                <a16:creationId xmlns:a16="http://schemas.microsoft.com/office/drawing/2014/main" id="{95017175-B139-CFDE-9C5E-358B22BE3FB7}"/>
              </a:ext>
            </a:extLst>
          </p:cNvPr>
          <p:cNvCxnSpPr>
            <a:cxnSpLocks/>
            <a:stCxn id="172" idx="2"/>
          </p:cNvCxnSpPr>
          <p:nvPr/>
        </p:nvCxnSpPr>
        <p:spPr bwMode="auto">
          <a:xfrm>
            <a:off x="4629453" y="2409979"/>
            <a:ext cx="1633221" cy="81278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5" name="Straight Arrow Connector 184">
            <a:extLst>
              <a:ext uri="{FF2B5EF4-FFF2-40B4-BE49-F238E27FC236}">
                <a16:creationId xmlns:a16="http://schemas.microsoft.com/office/drawing/2014/main" id="{C91ACA0C-238D-F799-8FB6-54798B714167}"/>
              </a:ext>
            </a:extLst>
          </p:cNvPr>
          <p:cNvCxnSpPr>
            <a:cxnSpLocks/>
            <a:stCxn id="172" idx="2"/>
          </p:cNvCxnSpPr>
          <p:nvPr/>
        </p:nvCxnSpPr>
        <p:spPr bwMode="auto">
          <a:xfrm>
            <a:off x="4629453" y="2409979"/>
            <a:ext cx="2443947" cy="78519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90" name="TextBox 189">
            <a:extLst>
              <a:ext uri="{FF2B5EF4-FFF2-40B4-BE49-F238E27FC236}">
                <a16:creationId xmlns:a16="http://schemas.microsoft.com/office/drawing/2014/main" id="{6B37E98D-188A-82AD-28D7-3A1086D3163D}"/>
              </a:ext>
            </a:extLst>
          </p:cNvPr>
          <p:cNvSpPr txBox="1"/>
          <p:nvPr/>
        </p:nvSpPr>
        <p:spPr>
          <a:xfrm>
            <a:off x="6679100" y="4993316"/>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CX(PN=105+N)</a:t>
            </a:r>
          </a:p>
          <a:p>
            <a:pPr algn="ctr"/>
            <a:r>
              <a:rPr lang="en-US" sz="800" dirty="0" err="1"/>
              <a:t>RoamID</a:t>
            </a:r>
            <a:r>
              <a:rPr lang="en-US" sz="800" dirty="0"/>
              <a:t>=2</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6267361" y="206815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=2</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p:cNvCxnSpPr>
          <p:nvPr/>
        </p:nvCxnSpPr>
        <p:spPr bwMode="auto">
          <a:xfrm>
            <a:off x="7330924" y="2515669"/>
            <a:ext cx="39953" cy="6588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4" idx="2"/>
          </p:cNvCxnSpPr>
          <p:nvPr/>
        </p:nvCxnSpPr>
        <p:spPr bwMode="auto">
          <a:xfrm>
            <a:off x="5817947" y="2528878"/>
            <a:ext cx="733466" cy="67310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p:cNvCxnSpPr>
          <p:nvPr/>
        </p:nvCxnSpPr>
        <p:spPr bwMode="auto">
          <a:xfrm flipH="1" flipV="1">
            <a:off x="7770555" y="4595067"/>
            <a:ext cx="33842" cy="37450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p:cNvCxnSpPr>
          <p:nvPr/>
        </p:nvCxnSpPr>
        <p:spPr bwMode="auto">
          <a:xfrm flipH="1">
            <a:off x="7987191" y="2351057"/>
            <a:ext cx="354203" cy="72556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1" name="Straight Arrow Connector 210">
            <a:extLst>
              <a:ext uri="{FF2B5EF4-FFF2-40B4-BE49-F238E27FC236}">
                <a16:creationId xmlns:a16="http://schemas.microsoft.com/office/drawing/2014/main" id="{FE8D1E11-4A37-307A-0FF8-B7ABBC85A298}"/>
              </a:ext>
            </a:extLst>
          </p:cNvPr>
          <p:cNvCxnSpPr>
            <a:cxnSpLocks/>
          </p:cNvCxnSpPr>
          <p:nvPr/>
        </p:nvCxnSpPr>
        <p:spPr>
          <a:xfrm>
            <a:off x="6652386" y="4146056"/>
            <a:ext cx="1858608" cy="0"/>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72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Proposed security architecture</a:t>
            </a:r>
            <a:br>
              <a:rPr lang="en-US" dirty="0"/>
            </a:br>
            <a:r>
              <a:rPr lang="en-US" sz="2400" dirty="0"/>
              <a:t>Concerns with other proposals of sharing PTK across network [7]</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7016836" y="3929862"/>
            <a:ext cx="1866" cy="65256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8156604" y="2747125"/>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8431" y="3743909"/>
            <a:ext cx="654690"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0818" y="3232096"/>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V="1">
            <a:off x="7848600" y="3225109"/>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8330101" y="3210153"/>
            <a:ext cx="0" cy="132588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flipV="1">
            <a:off x="8212243" y="3876578"/>
            <a:ext cx="0" cy="66955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(2)</a:t>
            </a:r>
          </a:p>
          <a:p>
            <a:pPr lvl="2"/>
            <a:r>
              <a:rPr lang="en-US" sz="1200" kern="0" dirty="0"/>
              <a:t>“Ping-pong roam race condition”</a:t>
            </a:r>
          </a:p>
          <a:p>
            <a:pPr lvl="2"/>
            <a:r>
              <a:rPr lang="en-US" sz="1200" kern="0" dirty="0"/>
              <a:t>Non-AP MLD roams from AP MLD2 to AP MLD1</a:t>
            </a:r>
          </a:p>
          <a:p>
            <a:pPr lvl="2"/>
            <a:r>
              <a:rPr lang="en-US" kern="0" dirty="0"/>
              <a:t>Some time later, non-AP MLD </a:t>
            </a:r>
            <a:r>
              <a:rPr lang="en-US" sz="1200" kern="0" dirty="0"/>
              <a:t>initiates roam to AP </a:t>
            </a:r>
            <a:r>
              <a:rPr lang="en-US" kern="0" dirty="0"/>
              <a:t>MLD2 </a:t>
            </a:r>
            <a:r>
              <a:rPr lang="en-US" sz="1200" kern="0" dirty="0"/>
              <a:t>by signaling to Serving AP MLD (AP MLD1)</a:t>
            </a:r>
          </a:p>
          <a:p>
            <a:pPr lvl="2"/>
            <a:r>
              <a:rPr lang="en-US" kern="0" dirty="0"/>
              <a:t>Before Serving AP MLD1 has processed the request, the non-AP MLD changes its mind due to RSSI change and sends request to the Serving AP MLD to return back to AP MLD1</a:t>
            </a:r>
          </a:p>
          <a:p>
            <a:pPr lvl="2"/>
            <a:r>
              <a:rPr lang="en-US" kern="0" dirty="0"/>
              <a:t>The first request causes AP MLD1 to send CX to AP MLD2, while the second request causes AP MLD2 to request CX from AP MLD1. These two messages are received by AP MLD2 about the same time. AP MLD2 sends CX back to AP MLD1 containing the same PN as when the prior roam happened (i.e. without having yet updated its internal PN based on the incoming CX).</a:t>
            </a:r>
          </a:p>
          <a:p>
            <a:pPr lvl="2"/>
            <a:r>
              <a:rPr lang="en-US" kern="0" dirty="0"/>
              <a:t>AP MLD1 receives the CX, sends success response back to non-AP MLD, and updates its PN based on the CX.</a:t>
            </a:r>
          </a:p>
          <a:p>
            <a:pPr lvl="2"/>
            <a:r>
              <a:rPr lang="en-US" kern="0" dirty="0"/>
              <a:t>When AP MLD1 continues sending packets to non-AP MLD, it reuses nonce values that it used when the non-AP MLD first roamed to it.</a:t>
            </a:r>
          </a:p>
          <a:p>
            <a:pPr marL="857250" lvl="2" indent="0">
              <a:buNone/>
            </a:pPr>
            <a:endParaRPr lang="en-US" sz="1200" kern="0" dirty="0"/>
          </a:p>
        </p:txBody>
      </p:sp>
      <p:sp>
        <p:nvSpPr>
          <p:cNvPr id="174" name="TextBox 173">
            <a:extLst>
              <a:ext uri="{FF2B5EF4-FFF2-40B4-BE49-F238E27FC236}">
                <a16:creationId xmlns:a16="http://schemas.microsoft.com/office/drawing/2014/main" id="{C010628F-C072-A40D-373A-22D00CD616A9}"/>
              </a:ext>
            </a:extLst>
          </p:cNvPr>
          <p:cNvSpPr txBox="1"/>
          <p:nvPr/>
        </p:nvSpPr>
        <p:spPr>
          <a:xfrm>
            <a:off x="6003644" y="2098937"/>
            <a:ext cx="1490874" cy="461665"/>
          </a:xfrm>
          <a:prstGeom prst="rect">
            <a:avLst/>
          </a:prstGeom>
          <a:noFill/>
        </p:spPr>
        <p:txBody>
          <a:bodyPr wrap="square" rtlCol="0">
            <a:spAutoFit/>
          </a:bodyPr>
          <a:lstStyle/>
          <a:p>
            <a:pPr algn="ctr"/>
            <a:r>
              <a:rPr lang="en-US" sz="800" dirty="0"/>
              <a:t>TUN{</a:t>
            </a:r>
            <a:r>
              <a:rPr lang="en-US" sz="800" dirty="0" err="1"/>
              <a:t>DelLinkReq</a:t>
            </a:r>
            <a:r>
              <a:rPr lang="en-US" sz="800" dirty="0"/>
              <a:t>(MLD2)}</a:t>
            </a:r>
          </a:p>
          <a:p>
            <a:pPr algn="ctr"/>
            <a:r>
              <a:rPr lang="en-US" sz="800" dirty="0" err="1"/>
              <a:t>CXReq</a:t>
            </a:r>
            <a:endParaRPr lang="en-US" sz="800" dirty="0"/>
          </a:p>
          <a:p>
            <a:pPr algn="ctr"/>
            <a:r>
              <a:rPr lang="en-US" sz="800" dirty="0" err="1"/>
              <a:t>RoamID</a:t>
            </a:r>
            <a:r>
              <a:rPr lang="en-US" sz="800" dirty="0"/>
              <a:t>=2</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7305165" y="2097399"/>
            <a:ext cx="1954867" cy="461665"/>
          </a:xfrm>
          <a:prstGeom prst="rect">
            <a:avLst/>
          </a:prstGeom>
          <a:noFill/>
        </p:spPr>
        <p:txBody>
          <a:bodyPr wrap="square" rtlCol="0">
            <a:spAutoFit/>
          </a:bodyPr>
          <a:lstStyle/>
          <a:p>
            <a:pPr algn="ctr"/>
            <a:r>
              <a:rPr lang="en-US" sz="800" dirty="0"/>
              <a:t>TUN{</a:t>
            </a:r>
            <a:r>
              <a:rPr lang="en-US" sz="800" dirty="0" err="1"/>
              <a:t>DelLinkResp</a:t>
            </a:r>
            <a:r>
              <a:rPr lang="en-US" sz="800" dirty="0"/>
              <a:t>(MLD2, SUCCESS)}</a:t>
            </a:r>
          </a:p>
          <a:p>
            <a:pPr algn="ctr"/>
            <a:r>
              <a:rPr lang="en-US" sz="800" dirty="0"/>
              <a:t>CX(PN=50+N)</a:t>
            </a:r>
          </a:p>
          <a:p>
            <a:pPr algn="ctr"/>
            <a:r>
              <a:rPr lang="en-US" sz="800" dirty="0" err="1"/>
              <a:t>RoamID</a:t>
            </a:r>
            <a:r>
              <a:rPr lang="en-US" sz="800" dirty="0"/>
              <a:t>=2</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563266" y="5161808"/>
            <a:ext cx="1696766"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4654419" y="2106201"/>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32" idx="0"/>
          </p:cNvCxnSpPr>
          <p:nvPr/>
        </p:nvCxnSpPr>
        <p:spPr bwMode="auto">
          <a:xfrm flipV="1">
            <a:off x="7107886" y="4622749"/>
            <a:ext cx="307947" cy="5422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6" idx="2"/>
          </p:cNvCxnSpPr>
          <p:nvPr/>
        </p:nvCxnSpPr>
        <p:spPr bwMode="auto">
          <a:xfrm flipH="1">
            <a:off x="8089925" y="2559064"/>
            <a:ext cx="192674" cy="61961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a:stCxn id="174" idx="2"/>
          </p:cNvCxnSpPr>
          <p:nvPr/>
        </p:nvCxnSpPr>
        <p:spPr bwMode="auto">
          <a:xfrm>
            <a:off x="6749081" y="2560602"/>
            <a:ext cx="1031129" cy="61717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a:stCxn id="193" idx="2"/>
          </p:cNvCxnSpPr>
          <p:nvPr/>
        </p:nvCxnSpPr>
        <p:spPr bwMode="auto">
          <a:xfrm>
            <a:off x="5485473" y="2567866"/>
            <a:ext cx="2114853" cy="63443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FC9F391C-1546-EACB-6592-C0AE8734A5B7}"/>
              </a:ext>
            </a:extLst>
          </p:cNvPr>
          <p:cNvCxnSpPr>
            <a:cxnSpLocks/>
          </p:cNvCxnSpPr>
          <p:nvPr/>
        </p:nvCxnSpPr>
        <p:spPr>
          <a:xfrm>
            <a:off x="8031862" y="3232096"/>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43361F1-5ECB-9C28-B56A-5AFE21953ABC}"/>
              </a:ext>
            </a:extLst>
          </p:cNvPr>
          <p:cNvSpPr txBox="1"/>
          <p:nvPr/>
        </p:nvSpPr>
        <p:spPr>
          <a:xfrm>
            <a:off x="5562600" y="5159120"/>
            <a:ext cx="111123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0"/>
          </p:cNvCxnSpPr>
          <p:nvPr/>
        </p:nvCxnSpPr>
        <p:spPr bwMode="auto">
          <a:xfrm flipV="1">
            <a:off x="6118219" y="4651565"/>
            <a:ext cx="887394" cy="50755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2" name="TextBox 31">
            <a:extLst>
              <a:ext uri="{FF2B5EF4-FFF2-40B4-BE49-F238E27FC236}">
                <a16:creationId xmlns:a16="http://schemas.microsoft.com/office/drawing/2014/main" id="{E1F19549-8A8B-5777-725A-ED97AEF6394A}"/>
              </a:ext>
            </a:extLst>
          </p:cNvPr>
          <p:cNvSpPr txBox="1"/>
          <p:nvPr/>
        </p:nvSpPr>
        <p:spPr>
          <a:xfrm>
            <a:off x="6553200" y="5164987"/>
            <a:ext cx="1109372"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33" name="Right Arrow 32">
            <a:extLst>
              <a:ext uri="{FF2B5EF4-FFF2-40B4-BE49-F238E27FC236}">
                <a16:creationId xmlns:a16="http://schemas.microsoft.com/office/drawing/2014/main" id="{7776B850-0A5F-30EB-66B5-A09AE8A440A5}"/>
              </a:ext>
            </a:extLst>
          </p:cNvPr>
          <p:cNvSpPr/>
          <p:nvPr/>
        </p:nvSpPr>
        <p:spPr>
          <a:xfrm>
            <a:off x="6390154" y="4256144"/>
            <a:ext cx="56933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Rounded Rectangle 33">
            <a:extLst>
              <a:ext uri="{FF2B5EF4-FFF2-40B4-BE49-F238E27FC236}">
                <a16:creationId xmlns:a16="http://schemas.microsoft.com/office/drawing/2014/main" id="{D912B2A3-8B8F-C2EA-8835-A71411FC7447}"/>
              </a:ext>
            </a:extLst>
          </p:cNvPr>
          <p:cNvSpPr/>
          <p:nvPr/>
        </p:nvSpPr>
        <p:spPr bwMode="auto">
          <a:xfrm>
            <a:off x="6340613" y="446737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sp>
        <p:nvSpPr>
          <p:cNvPr id="35" name="Rounded Rectangle 34">
            <a:extLst>
              <a:ext uri="{FF2B5EF4-FFF2-40B4-BE49-F238E27FC236}">
                <a16:creationId xmlns:a16="http://schemas.microsoft.com/office/drawing/2014/main" id="{0ABF36AA-1435-2FCC-D4B1-D900DCA47DCA}"/>
              </a:ext>
            </a:extLst>
          </p:cNvPr>
          <p:cNvSpPr/>
          <p:nvPr/>
        </p:nvSpPr>
        <p:spPr bwMode="auto">
          <a:xfrm>
            <a:off x="6676406" y="4467372"/>
            <a:ext cx="331240"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40" name="Straight Arrow Connector 39">
            <a:extLst>
              <a:ext uri="{FF2B5EF4-FFF2-40B4-BE49-F238E27FC236}">
                <a16:creationId xmlns:a16="http://schemas.microsoft.com/office/drawing/2014/main" id="{98FF72B3-1979-57AE-ECFE-8E692FE01AA5}"/>
              </a:ext>
            </a:extLst>
          </p:cNvPr>
          <p:cNvCxnSpPr>
            <a:cxnSpLocks/>
          </p:cNvCxnSpPr>
          <p:nvPr/>
        </p:nvCxnSpPr>
        <p:spPr>
          <a:xfrm>
            <a:off x="7415833" y="3892498"/>
            <a:ext cx="0" cy="64507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5" name="Right Arrow 44">
            <a:extLst>
              <a:ext uri="{FF2B5EF4-FFF2-40B4-BE49-F238E27FC236}">
                <a16:creationId xmlns:a16="http://schemas.microsoft.com/office/drawing/2014/main" id="{4CF384FF-8BC3-2071-EA51-2832691B8E15}"/>
              </a:ext>
            </a:extLst>
          </p:cNvPr>
          <p:cNvSpPr/>
          <p:nvPr/>
        </p:nvSpPr>
        <p:spPr>
          <a:xfrm>
            <a:off x="6406085" y="3868840"/>
            <a:ext cx="2280715"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8239947" y="4226779"/>
            <a:ext cx="4106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a:off x="8257207" y="4439804"/>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1667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2484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57133D4F-8E80-DC4D-0975-083F8B56B03C}"/>
              </a:ext>
            </a:extLst>
          </p:cNvPr>
          <p:cNvCxnSpPr>
            <a:cxnSpLocks/>
          </p:cNvCxnSpPr>
          <p:nvPr/>
        </p:nvCxnSpPr>
        <p:spPr>
          <a:xfrm flipV="1">
            <a:off x="6316527" y="3235247"/>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64008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1514F3B-383C-F70F-5CF4-51712F4605A6}"/>
              </a:ext>
            </a:extLst>
          </p:cNvPr>
          <p:cNvCxnSpPr>
            <a:cxnSpLocks/>
          </p:cNvCxnSpPr>
          <p:nvPr/>
        </p:nvCxnSpPr>
        <p:spPr>
          <a:xfrm flipV="1">
            <a:off x="7692119" y="3228425"/>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8037894" y="3232096"/>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F8370919-01A0-D788-0EEC-C48540D87C7E}"/>
              </a:ext>
            </a:extLst>
          </p:cNvPr>
          <p:cNvCxnSpPr>
            <a:cxnSpLocks/>
          </p:cNvCxnSpPr>
          <p:nvPr/>
        </p:nvCxnSpPr>
        <p:spPr bwMode="auto">
          <a:xfrm flipV="1">
            <a:off x="8229600" y="4639831"/>
            <a:ext cx="0" cy="48136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6316527"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24601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a:t>
            </a:r>
          </a:p>
        </p:txBody>
      </p:sp>
    </p:spTree>
    <p:extLst>
      <p:ext uri="{BB962C8B-B14F-4D97-AF65-F5344CB8AC3E}">
        <p14:creationId xmlns:p14="http://schemas.microsoft.com/office/powerpoint/2010/main" val="404938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Introduction</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0" y="1447800"/>
            <a:ext cx="8534400" cy="4494214"/>
          </a:xfrm>
        </p:spPr>
        <p:txBody>
          <a:bodyPr/>
          <a:lstStyle/>
          <a:p>
            <a:r>
              <a:rPr lang="en-US" sz="1800" b="0" dirty="0"/>
              <a:t>There seems to be general agreement (e.g. [1], [2]) on some technical requirements for UHR seamless roaming, whereby:</a:t>
            </a:r>
          </a:p>
          <a:p>
            <a:pPr lvl="1"/>
            <a:r>
              <a:rPr lang="en-US" sz="1600" b="0" dirty="0"/>
              <a:t>the non-AP MLD remains in state 4 [with respect to some AP MLD in the network] throughout a successful roam from one AP MLD to another AP MLD</a:t>
            </a:r>
            <a:endParaRPr lang="en-US" sz="1600" dirty="0"/>
          </a:p>
          <a:p>
            <a:pPr lvl="1"/>
            <a:r>
              <a:rPr lang="en-US" sz="1600" dirty="0"/>
              <a:t>the non-AP MLD has only a single point of connection to the DS at a given time</a:t>
            </a:r>
          </a:p>
          <a:p>
            <a:pPr lvl="2"/>
            <a:r>
              <a:rPr lang="en-US" sz="1400" dirty="0"/>
              <a:t>with possible [TBD] exception for the non-AP MLD to exchange buffered DL frames with serving AP MLD after switching its point of connection to the target AP MLD</a:t>
            </a:r>
          </a:p>
          <a:p>
            <a:pPr lvl="1"/>
            <a:r>
              <a:rPr lang="en-US" sz="1600" b="0" dirty="0"/>
              <a:t>during roam</a:t>
            </a:r>
            <a:r>
              <a:rPr lang="en-US" sz="1600" dirty="0"/>
              <a:t>ing procedure, the context related to a non-AP MLD is exchanged between AP MLDs such that the data exchange context is preserved</a:t>
            </a:r>
          </a:p>
          <a:p>
            <a:pPr lvl="2"/>
            <a:r>
              <a:rPr lang="en-US" sz="1400" b="0" dirty="0"/>
              <a:t>a request/response frame exchange is defined for the n</a:t>
            </a:r>
            <a:r>
              <a:rPr lang="en-US" sz="1400" dirty="0"/>
              <a:t>on-AP MLD to initiate roaming procedure, and the context exchange to be triggered and completed</a:t>
            </a:r>
          </a:p>
          <a:p>
            <a:pPr lvl="1"/>
            <a:endParaRPr lang="en-US" sz="1600" dirty="0"/>
          </a:p>
          <a:p>
            <a:r>
              <a:rPr lang="en-US" sz="1800" b="0" dirty="0"/>
              <a:t>In this submission, we discuss and propose:</a:t>
            </a:r>
          </a:p>
          <a:p>
            <a:pPr lvl="1"/>
            <a:r>
              <a:rPr lang="en-US" sz="1600" dirty="0"/>
              <a:t>A s</a:t>
            </a:r>
            <a:r>
              <a:rPr lang="en-US" sz="1600" b="0" dirty="0"/>
              <a:t>ecurity architecture based on FT to achieve these objectives</a:t>
            </a:r>
          </a:p>
          <a:p>
            <a:pPr lvl="2"/>
            <a:r>
              <a:rPr lang="en-US" sz="1400" b="0" dirty="0"/>
              <a:t>and caution against other proposals that involve sharing the PTK(SA) across multiple AP MLDs</a:t>
            </a:r>
          </a:p>
          <a:p>
            <a:pPr lvl="1"/>
            <a:r>
              <a:rPr lang="en-US" sz="1600" b="0" dirty="0"/>
              <a:t>Roaming procedures</a:t>
            </a:r>
            <a:r>
              <a:rPr lang="en-US" sz="1600" dirty="0"/>
              <a:t> based on extensions of FT OTA and OTDS mechanisms</a:t>
            </a:r>
          </a:p>
          <a:p>
            <a:pPr lvl="1"/>
            <a:r>
              <a:rPr lang="en-US" sz="1600" dirty="0"/>
              <a:t>Contents of the context exchange and their impact on data continuity in key use cases</a:t>
            </a:r>
          </a:p>
        </p:txBody>
      </p:sp>
    </p:spTree>
    <p:extLst>
      <p:ext uri="{BB962C8B-B14F-4D97-AF65-F5344CB8AC3E}">
        <p14:creationId xmlns:p14="http://schemas.microsoft.com/office/powerpoint/2010/main" val="284804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Proposed security architecture</a:t>
            </a:r>
            <a:br>
              <a:rPr lang="en-US" dirty="0"/>
            </a:br>
            <a:r>
              <a:rPr lang="en-US" sz="2400" dirty="0"/>
              <a:t>Concerns with other proposals of sharing PTK across network [8]</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sp>
        <p:nvSpPr>
          <p:cNvPr id="64" name="Right Arrow 63">
            <a:extLst>
              <a:ext uri="{FF2B5EF4-FFF2-40B4-BE49-F238E27FC236}">
                <a16:creationId xmlns:a16="http://schemas.microsoft.com/office/drawing/2014/main" id="{A78BD404-FB1D-B697-F783-A587E9A1D488}"/>
              </a:ext>
            </a:extLst>
          </p:cNvPr>
          <p:cNvSpPr/>
          <p:nvPr/>
        </p:nvSpPr>
        <p:spPr>
          <a:xfrm>
            <a:off x="5668430" y="3743909"/>
            <a:ext cx="1564401"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a:t>
            </a:r>
          </a:p>
        </p:txBody>
      </p: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(3)</a:t>
            </a:r>
          </a:p>
          <a:p>
            <a:pPr lvl="2"/>
            <a:r>
              <a:rPr lang="en-US" sz="1200" kern="0" dirty="0"/>
              <a:t>“Distributed responsibility for rekeying”</a:t>
            </a:r>
          </a:p>
          <a:p>
            <a:pPr lvl="2"/>
            <a:r>
              <a:rPr lang="en-US" sz="1200" kern="0" dirty="0"/>
              <a:t>Non-AP MLD has been connected to AP MLDs in the network for some significant period of time, and the PN has reached some large value L</a:t>
            </a:r>
            <a:endParaRPr lang="en-US" kern="0" dirty="0"/>
          </a:p>
          <a:p>
            <a:pPr lvl="2"/>
            <a:r>
              <a:rPr lang="en-US" sz="1200" kern="0" dirty="0"/>
              <a:t>The AP MLDs in the network are configured with a </a:t>
            </a:r>
            <a:r>
              <a:rPr lang="en-US" kern="0" dirty="0"/>
              <a:t>consistent threshold for PN exhaustion warning (dot11PNWarningThreshold), which triggers them to initiate a PTK rekey</a:t>
            </a:r>
          </a:p>
          <a:p>
            <a:pPr lvl="2"/>
            <a:r>
              <a:rPr lang="en-US" sz="1200" kern="0" dirty="0"/>
              <a:t>Non-AP MLD initiates roam</a:t>
            </a:r>
            <a:r>
              <a:rPr lang="en-US" kern="0" dirty="0"/>
              <a:t> from AP MLD1 to AP MLD2 just before the warning threshold PN value is reached</a:t>
            </a:r>
          </a:p>
          <a:p>
            <a:pPr lvl="2"/>
            <a:r>
              <a:rPr lang="en-US" kern="0" dirty="0"/>
              <a:t>The PN value exactly equal to the warning threshold is used by AP MLD1 to deliver already-buffered packets. Since AP MLD1 has already sent CX to AP MLD2, it assumes AP MLD2 will handle rekeying.</a:t>
            </a:r>
          </a:p>
          <a:p>
            <a:pPr lvl="2"/>
            <a:r>
              <a:rPr lang="en-US" kern="0" dirty="0"/>
              <a:t>However, the first PN value used by AP MLD2 (incremented by N) is already greater than the threshold and does not trigger AP MLD2 to rekey either</a:t>
            </a:r>
          </a:p>
          <a:p>
            <a:pPr lvl="2"/>
            <a:r>
              <a:rPr lang="en-US" kern="0" dirty="0"/>
              <a:t>As a result, the APs continue to increment the PN until it wraps around, resulting in nonce reuse when non-AP MLD roams back to the same AP MLD it used on first connection</a:t>
            </a:r>
          </a:p>
          <a:p>
            <a:pPr marL="857250" lvl="2" indent="0">
              <a:buNone/>
            </a:pPr>
            <a:endParaRPr lang="en-US" sz="1200" kern="0" dirty="0"/>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19" idx="0"/>
          </p:cNvCxnSpPr>
          <p:nvPr/>
        </p:nvCxnSpPr>
        <p:spPr bwMode="auto">
          <a:xfrm flipV="1">
            <a:off x="5630078" y="4622749"/>
            <a:ext cx="1033033" cy="2646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2" name="TextBox 21">
            <a:extLst>
              <a:ext uri="{FF2B5EF4-FFF2-40B4-BE49-F238E27FC236}">
                <a16:creationId xmlns:a16="http://schemas.microsoft.com/office/drawing/2014/main" id="{A43361F1-5ECB-9C28-B56A-5AFE21953ABC}"/>
              </a:ext>
            </a:extLst>
          </p:cNvPr>
          <p:cNvSpPr txBox="1"/>
          <p:nvPr/>
        </p:nvSpPr>
        <p:spPr>
          <a:xfrm>
            <a:off x="5464181" y="2315383"/>
            <a:ext cx="1111238" cy="215444"/>
          </a:xfrm>
          <a:prstGeom prst="rect">
            <a:avLst/>
          </a:prstGeom>
          <a:noFill/>
        </p:spPr>
        <p:txBody>
          <a:bodyPr wrap="square" rtlCol="0">
            <a:spAutoFit/>
          </a:bodyPr>
          <a:lstStyle/>
          <a:p>
            <a:pPr algn="r"/>
            <a:r>
              <a:rPr lang="en-US" sz="800" dirty="0" err="1"/>
              <a:t>AddLinkReq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2"/>
          </p:cNvCxnSpPr>
          <p:nvPr/>
        </p:nvCxnSpPr>
        <p:spPr bwMode="auto">
          <a:xfrm>
            <a:off x="6019800" y="2530827"/>
            <a:ext cx="299370" cy="59442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Right Arrow 44">
            <a:extLst>
              <a:ext uri="{FF2B5EF4-FFF2-40B4-BE49-F238E27FC236}">
                <a16:creationId xmlns:a16="http://schemas.microsoft.com/office/drawing/2014/main" id="{4CF384FF-8BC3-2071-EA51-2832691B8E15}"/>
              </a:ext>
            </a:extLst>
          </p:cNvPr>
          <p:cNvSpPr/>
          <p:nvPr/>
        </p:nvSpPr>
        <p:spPr>
          <a:xfrm>
            <a:off x="7301994" y="3860750"/>
            <a:ext cx="1719998"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7357690" y="4226779"/>
            <a:ext cx="1691004"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flipH="1">
            <a:off x="7441714" y="4438873"/>
            <a:ext cx="471265"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L+</a:t>
            </a: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3191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7056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73152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7010400"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70083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L+50</a:t>
            </a:r>
          </a:p>
        </p:txBody>
      </p:sp>
      <p:cxnSp>
        <p:nvCxnSpPr>
          <p:cNvPr id="3" name="Straight Connector 2">
            <a:extLst>
              <a:ext uri="{FF2B5EF4-FFF2-40B4-BE49-F238E27FC236}">
                <a16:creationId xmlns:a16="http://schemas.microsoft.com/office/drawing/2014/main" id="{A7260FEF-2D7B-3DB3-96C3-05D8835DFF14}"/>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Right Arrow 6">
            <a:extLst>
              <a:ext uri="{FF2B5EF4-FFF2-40B4-BE49-F238E27FC236}">
                <a16:creationId xmlns:a16="http://schemas.microsoft.com/office/drawing/2014/main" id="{1A6AC3C1-4A41-2D30-1C9A-9621D4F124E6}"/>
              </a:ext>
            </a:extLst>
          </p:cNvPr>
          <p:cNvSpPr/>
          <p:nvPr/>
        </p:nvSpPr>
        <p:spPr>
          <a:xfrm>
            <a:off x="6348640" y="2939237"/>
            <a:ext cx="1859240" cy="590614"/>
          </a:xfrm>
          <a:prstGeom prst="rightArrow">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a:extLst>
              <a:ext uri="{FF2B5EF4-FFF2-40B4-BE49-F238E27FC236}">
                <a16:creationId xmlns:a16="http://schemas.microsoft.com/office/drawing/2014/main" id="{FB9B783A-A7DA-01C7-495D-68E39C6F2F76}"/>
              </a:ext>
            </a:extLst>
          </p:cNvPr>
          <p:cNvSpPr/>
          <p:nvPr/>
        </p:nvSpPr>
        <p:spPr bwMode="auto">
          <a:xfrm>
            <a:off x="7662492" y="3146795"/>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L+150</a:t>
            </a:r>
          </a:p>
        </p:txBody>
      </p:sp>
      <p:sp>
        <p:nvSpPr>
          <p:cNvPr id="9" name="Rounded Rectangle 8">
            <a:extLst>
              <a:ext uri="{FF2B5EF4-FFF2-40B4-BE49-F238E27FC236}">
                <a16:creationId xmlns:a16="http://schemas.microsoft.com/office/drawing/2014/main" id="{BFAEA9C5-8146-9B71-6EFF-2BF318EBA378}"/>
              </a:ext>
            </a:extLst>
          </p:cNvPr>
          <p:cNvSpPr/>
          <p:nvPr/>
        </p:nvSpPr>
        <p:spPr bwMode="auto">
          <a:xfrm>
            <a:off x="7010400" y="3154070"/>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L+90</a:t>
            </a:r>
          </a:p>
        </p:txBody>
      </p:sp>
      <p:cxnSp>
        <p:nvCxnSpPr>
          <p:cNvPr id="14" name="Straight Arrow Connector 13">
            <a:extLst>
              <a:ext uri="{FF2B5EF4-FFF2-40B4-BE49-F238E27FC236}">
                <a16:creationId xmlns:a16="http://schemas.microsoft.com/office/drawing/2014/main" id="{4E50B88B-56DB-2439-F03C-E143AEE590DE}"/>
              </a:ext>
            </a:extLst>
          </p:cNvPr>
          <p:cNvCxnSpPr>
            <a:cxnSpLocks/>
            <a:stCxn id="18" idx="2"/>
            <a:endCxn id="9" idx="0"/>
          </p:cNvCxnSpPr>
          <p:nvPr/>
        </p:nvCxnSpPr>
        <p:spPr bwMode="auto">
          <a:xfrm>
            <a:off x="6933656" y="3010346"/>
            <a:ext cx="271598" cy="143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CE5E9FA0-B4B5-D86E-A8D9-8E384B3AD187}"/>
              </a:ext>
            </a:extLst>
          </p:cNvPr>
          <p:cNvSpPr txBox="1"/>
          <p:nvPr/>
        </p:nvSpPr>
        <p:spPr>
          <a:xfrm>
            <a:off x="6172208" y="2794902"/>
            <a:ext cx="1522896" cy="215444"/>
          </a:xfrm>
          <a:prstGeom prst="rect">
            <a:avLst/>
          </a:prstGeom>
          <a:noFill/>
        </p:spPr>
        <p:txBody>
          <a:bodyPr wrap="square" rtlCol="0">
            <a:spAutoFit/>
          </a:bodyPr>
          <a:lstStyle/>
          <a:p>
            <a:pPr algn="r"/>
            <a:r>
              <a:rPr lang="en-US" sz="800" dirty="0"/>
              <a:t>PN=dot11PNWarningThreshold</a:t>
            </a:r>
          </a:p>
        </p:txBody>
      </p:sp>
      <p:sp>
        <p:nvSpPr>
          <p:cNvPr id="19" name="TextBox 18">
            <a:extLst>
              <a:ext uri="{FF2B5EF4-FFF2-40B4-BE49-F238E27FC236}">
                <a16:creationId xmlns:a16="http://schemas.microsoft.com/office/drawing/2014/main" id="{E856A0DE-BEEE-7DC1-4AC4-CD3DC31CA995}"/>
              </a:ext>
            </a:extLst>
          </p:cNvPr>
          <p:cNvSpPr txBox="1"/>
          <p:nvPr/>
        </p:nvSpPr>
        <p:spPr>
          <a:xfrm>
            <a:off x="4799024" y="4887390"/>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sp>
        <p:nvSpPr>
          <p:cNvPr id="21" name="TextBox 20">
            <a:extLst>
              <a:ext uri="{FF2B5EF4-FFF2-40B4-BE49-F238E27FC236}">
                <a16:creationId xmlns:a16="http://schemas.microsoft.com/office/drawing/2014/main" id="{727FB31E-88CA-05D4-D6EB-DA14D6E6D6F5}"/>
              </a:ext>
            </a:extLst>
          </p:cNvPr>
          <p:cNvSpPr txBox="1"/>
          <p:nvPr/>
        </p:nvSpPr>
        <p:spPr>
          <a:xfrm>
            <a:off x="7135811" y="2307184"/>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sp>
        <p:nvSpPr>
          <p:cNvPr id="28" name="TextBox 27">
            <a:extLst>
              <a:ext uri="{FF2B5EF4-FFF2-40B4-BE49-F238E27FC236}">
                <a16:creationId xmlns:a16="http://schemas.microsoft.com/office/drawing/2014/main" id="{1D50D8CA-7E00-169C-467C-2B6E642DC690}"/>
              </a:ext>
            </a:extLst>
          </p:cNvPr>
          <p:cNvSpPr txBox="1"/>
          <p:nvPr/>
        </p:nvSpPr>
        <p:spPr>
          <a:xfrm>
            <a:off x="6255999" y="4893021"/>
            <a:ext cx="1490874" cy="338554"/>
          </a:xfrm>
          <a:prstGeom prst="rect">
            <a:avLst/>
          </a:prstGeom>
          <a:noFill/>
        </p:spPr>
        <p:txBody>
          <a:bodyPr wrap="square" rtlCol="0">
            <a:spAutoFit/>
          </a:bodyPr>
          <a:lstStyle/>
          <a:p>
            <a:pPr algn="ctr"/>
            <a:r>
              <a:rPr lang="en-US" sz="800" dirty="0"/>
              <a:t>TUN{</a:t>
            </a:r>
            <a:r>
              <a:rPr lang="en-US" sz="800" dirty="0" err="1"/>
              <a:t>AddLinkResp</a:t>
            </a:r>
            <a:r>
              <a:rPr lang="en-US" sz="800" dirty="0"/>
              <a:t>(MLD2)}</a:t>
            </a:r>
          </a:p>
          <a:p>
            <a:pPr algn="ctr"/>
            <a:r>
              <a:rPr lang="en-US" sz="800" dirty="0" err="1"/>
              <a:t>RoamID</a:t>
            </a:r>
            <a:r>
              <a:rPr lang="en-US" sz="800" dirty="0"/>
              <a:t>=1</a:t>
            </a:r>
          </a:p>
        </p:txBody>
      </p:sp>
      <p:cxnSp>
        <p:nvCxnSpPr>
          <p:cNvPr id="31" name="Straight Arrow Connector 30">
            <a:extLst>
              <a:ext uri="{FF2B5EF4-FFF2-40B4-BE49-F238E27FC236}">
                <a16:creationId xmlns:a16="http://schemas.microsoft.com/office/drawing/2014/main" id="{A6C9F482-DB6B-F067-7BEE-14AF516C6D85}"/>
              </a:ext>
            </a:extLst>
          </p:cNvPr>
          <p:cNvCxnSpPr>
            <a:cxnSpLocks/>
            <a:stCxn id="28" idx="0"/>
          </p:cNvCxnSpPr>
          <p:nvPr/>
        </p:nvCxnSpPr>
        <p:spPr bwMode="auto">
          <a:xfrm flipV="1">
            <a:off x="7001436" y="4627079"/>
            <a:ext cx="8964" cy="26594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1" name="Straight Arrow Connector 40">
            <a:extLst>
              <a:ext uri="{FF2B5EF4-FFF2-40B4-BE49-F238E27FC236}">
                <a16:creationId xmlns:a16="http://schemas.microsoft.com/office/drawing/2014/main" id="{BC3D4D12-305F-FB1C-51B5-24E61FEFB903}"/>
              </a:ext>
            </a:extLst>
          </p:cNvPr>
          <p:cNvCxnSpPr>
            <a:cxnSpLocks/>
          </p:cNvCxnSpPr>
          <p:nvPr/>
        </p:nvCxnSpPr>
        <p:spPr bwMode="auto">
          <a:xfrm flipH="1">
            <a:off x="7397569" y="2537320"/>
            <a:ext cx="538943" cy="88646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Straight Arrow Connector 45">
            <a:extLst>
              <a:ext uri="{FF2B5EF4-FFF2-40B4-BE49-F238E27FC236}">
                <a16:creationId xmlns:a16="http://schemas.microsoft.com/office/drawing/2014/main" id="{ED8E19BC-259A-715C-1749-58CD3C81C0F5}"/>
              </a:ext>
            </a:extLst>
          </p:cNvPr>
          <p:cNvCxnSpPr>
            <a:cxnSpLocks/>
          </p:cNvCxnSpPr>
          <p:nvPr/>
        </p:nvCxnSpPr>
        <p:spPr bwMode="auto">
          <a:xfrm flipH="1" flipV="1">
            <a:off x="7679921" y="4689257"/>
            <a:ext cx="206269" cy="207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2" name="TextBox 51">
            <a:extLst>
              <a:ext uri="{FF2B5EF4-FFF2-40B4-BE49-F238E27FC236}">
                <a16:creationId xmlns:a16="http://schemas.microsoft.com/office/drawing/2014/main" id="{95DAB5E7-517F-A9E8-D16C-1E0165B62DCC}"/>
              </a:ext>
            </a:extLst>
          </p:cNvPr>
          <p:cNvSpPr txBox="1"/>
          <p:nvPr/>
        </p:nvSpPr>
        <p:spPr>
          <a:xfrm>
            <a:off x="7611346" y="4893021"/>
            <a:ext cx="1522896" cy="215444"/>
          </a:xfrm>
          <a:prstGeom prst="rect">
            <a:avLst/>
          </a:prstGeom>
          <a:noFill/>
        </p:spPr>
        <p:txBody>
          <a:bodyPr wrap="square" rtlCol="0">
            <a:spAutoFit/>
          </a:bodyPr>
          <a:lstStyle/>
          <a:p>
            <a:pPr algn="r"/>
            <a:r>
              <a:rPr lang="en-US" sz="800" dirty="0"/>
              <a:t>PN&gt;dot11PNWarningThreshold</a:t>
            </a:r>
          </a:p>
        </p:txBody>
      </p:sp>
      <p:sp>
        <p:nvSpPr>
          <p:cNvPr id="53" name="Rounded Rectangle 52">
            <a:extLst>
              <a:ext uri="{FF2B5EF4-FFF2-40B4-BE49-F238E27FC236}">
                <a16:creationId xmlns:a16="http://schemas.microsoft.com/office/drawing/2014/main" id="{68DD8AB8-C3EE-C9E2-DE4B-6917197F72F0}"/>
              </a:ext>
            </a:extLst>
          </p:cNvPr>
          <p:cNvSpPr/>
          <p:nvPr/>
        </p:nvSpPr>
        <p:spPr bwMode="auto">
          <a:xfrm flipH="1">
            <a:off x="8839200" y="4438873"/>
            <a:ext cx="175411"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0</a:t>
            </a:r>
            <a:endPar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7FF11561-B4C4-4997-57DD-378F9D3EB228}"/>
              </a:ext>
            </a:extLst>
          </p:cNvPr>
          <p:cNvCxnSpPr>
            <a:cxnSpLocks/>
          </p:cNvCxnSpPr>
          <p:nvPr/>
        </p:nvCxnSpPr>
        <p:spPr bwMode="auto">
          <a:xfrm>
            <a:off x="8207880" y="4535437"/>
            <a:ext cx="234471"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Arrow Connector 56">
            <a:extLst>
              <a:ext uri="{FF2B5EF4-FFF2-40B4-BE49-F238E27FC236}">
                <a16:creationId xmlns:a16="http://schemas.microsoft.com/office/drawing/2014/main" id="{89FC749F-6922-4AE1-5BE2-54412F9BF12B}"/>
              </a:ext>
            </a:extLst>
          </p:cNvPr>
          <p:cNvCxnSpPr>
            <a:cxnSpLocks/>
          </p:cNvCxnSpPr>
          <p:nvPr/>
        </p:nvCxnSpPr>
        <p:spPr>
          <a:xfrm flipH="1" flipV="1">
            <a:off x="7205254" y="2729873"/>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93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21</a:t>
            </a:fld>
            <a:endParaRPr lang="en-US"/>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 but you said (FT) “reassociation”!</a:t>
            </a:r>
            <a:endParaRPr lang="en-US" u="sng" dirty="0"/>
          </a:p>
        </p:txBody>
      </p:sp>
      <p:sp>
        <p:nvSpPr>
          <p:cNvPr id="11" name="Content Placeholder 2">
            <a:extLst>
              <a:ext uri="{FF2B5EF4-FFF2-40B4-BE49-F238E27FC236}">
                <a16:creationId xmlns:a16="http://schemas.microsoft.com/office/drawing/2014/main" id="{18271A3E-2344-6403-3912-20E312D3087E}"/>
              </a:ext>
            </a:extLst>
          </p:cNvPr>
          <p:cNvSpPr>
            <a:spLocks noGrp="1"/>
          </p:cNvSpPr>
          <p:nvPr>
            <p:ph idx="1"/>
          </p:nvPr>
        </p:nvSpPr>
        <p:spPr>
          <a:xfrm>
            <a:off x="76200" y="1447800"/>
            <a:ext cx="9067800" cy="4724400"/>
          </a:xfrm>
        </p:spPr>
        <p:txBody>
          <a:bodyPr/>
          <a:lstStyle/>
          <a:p>
            <a:r>
              <a:rPr lang="en-US" sz="1600" b="0" dirty="0"/>
              <a:t>In other submissions, various rationales have been discussed for “avoiding reassociation”:</a:t>
            </a:r>
          </a:p>
          <a:p>
            <a:pPr lvl="1"/>
            <a:r>
              <a:rPr lang="en-US" sz="1400" dirty="0"/>
              <a:t>(1) connectivity outage due to delays in security key derivation</a:t>
            </a:r>
          </a:p>
          <a:p>
            <a:pPr lvl="1"/>
            <a:r>
              <a:rPr lang="en-US" sz="1400" dirty="0"/>
              <a:t>(2) connectivity outage due to delays from internal implementation procedures to establish association</a:t>
            </a:r>
          </a:p>
          <a:p>
            <a:pPr lvl="1"/>
            <a:r>
              <a:rPr lang="en-US" sz="1400" dirty="0"/>
              <a:t>(3) connectivity disruption (e.g. QoS impact) due to overhead/delays in re-establishing pairwise state (e.g. BA agreements, SCS, ...) and/or handling buffered data at serving AP MLD</a:t>
            </a:r>
          </a:p>
          <a:p>
            <a:r>
              <a:rPr lang="en-US" sz="1600" b="0" dirty="0"/>
              <a:t>As discussed in earlier slides, FT reassociation protocol provides continuity in state 4 association</a:t>
            </a:r>
          </a:p>
          <a:p>
            <a:pPr lvl="1"/>
            <a:r>
              <a:rPr lang="en-US" sz="1400" dirty="0"/>
              <a:t>with optimized implementation, (1) and (2) above occur in parallel with existing connection to the serving AP</a:t>
            </a:r>
          </a:p>
          <a:p>
            <a:pPr lvl="1"/>
            <a:r>
              <a:rPr lang="en-US" sz="1400" dirty="0"/>
              <a:t>however, there is potential benefit in a “context exchange” to avoid disruption due to (3) above</a:t>
            </a:r>
          </a:p>
          <a:p>
            <a:r>
              <a:rPr lang="en-US" sz="1600" b="0" dirty="0"/>
              <a:t>FT reassociation is compatible with context exchange by simple changes to reassociation rules</a:t>
            </a:r>
          </a:p>
          <a:p>
            <a:pPr lvl="1"/>
            <a:r>
              <a:rPr lang="en-US" sz="1400" dirty="0"/>
              <a:t>i.e. in 11.3.5.4, the list of “states, agreements, and allocations [that] shall be deleted or reset to initial values” would be modified such that parameters exchanged in the context exchange would instead be maintained</a:t>
            </a:r>
            <a:br>
              <a:rPr lang="en-US" sz="1050" b="0" dirty="0"/>
            </a:br>
            <a:endParaRPr lang="en-US" sz="1050" b="0" dirty="0"/>
          </a:p>
          <a:p>
            <a:r>
              <a:rPr lang="en-US" sz="1400" b="0" dirty="0"/>
              <a:t>Note: Our understanding is that, in other submissions that have proposed use of ML Reconfiguration mechanisms, it is not intended that links of serving and target are considered part of the same MLD (e.g. see [8])</a:t>
            </a:r>
          </a:p>
          <a:p>
            <a:pPr lvl="1"/>
            <a:r>
              <a:rPr lang="en-US" sz="1200" b="0" dirty="0"/>
              <a:t>For example, fundamental </a:t>
            </a:r>
            <a:r>
              <a:rPr lang="en-US" sz="1200" dirty="0"/>
              <a:t>MLO concepts (e.g. STR/</a:t>
            </a:r>
            <a:r>
              <a:rPr lang="en-US" sz="1200" dirty="0" err="1"/>
              <a:t>eMLSR</a:t>
            </a:r>
            <a:r>
              <a:rPr lang="en-US" sz="1200" dirty="0"/>
              <a:t>, TID-to-link mapping, common MAC-SAP) do not apply across links of the serving and target AP MLDs, so usage of “add/delete link” concepts would need clear definition to avoid confusion</a:t>
            </a:r>
          </a:p>
          <a:p>
            <a:pPr lvl="1"/>
            <a:r>
              <a:rPr lang="en-US" sz="1200" dirty="0"/>
              <a:t>This is a good assumption since the non-</a:t>
            </a:r>
            <a:r>
              <a:rPr lang="en-US" sz="1200" dirty="0" err="1"/>
              <a:t>colocated</a:t>
            </a:r>
            <a:r>
              <a:rPr lang="en-US" sz="1200" dirty="0"/>
              <a:t> APs in most deployments are lightly-coupled over an imperfect backhaul (unlike affiliated STAs/APs of an MLD which have tight coupling in hardware/driver)</a:t>
            </a:r>
          </a:p>
          <a:p>
            <a:r>
              <a:rPr lang="en-US" sz="1400" b="0" dirty="0"/>
              <a:t>Note: Since Link Reconfiguration Request/Response frames for Add Link contain a Per STA Profile consisting of all elements/fields that would be in a Reassociation Request/Response frame, it is essentially equivalent to FT Reassociation frames with the proposed UHR enhancements</a:t>
            </a:r>
          </a:p>
        </p:txBody>
      </p:sp>
    </p:spTree>
    <p:extLst>
      <p:ext uri="{BB962C8B-B14F-4D97-AF65-F5344CB8AC3E}">
        <p14:creationId xmlns:p14="http://schemas.microsoft.com/office/powerpoint/2010/main" val="350750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22</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0" y="1066800"/>
            <a:ext cx="9144000" cy="310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800" kern="0" dirty="0"/>
          </a:p>
          <a:p>
            <a:r>
              <a:rPr lang="en-US" sz="1600" b="0" kern="0" dirty="0"/>
              <a:t>Post-roam retrieval of already-buffered DL data from serving AP MLD to non-AP MLD has been proposed as a way to achieve zero-packet loss on roam</a:t>
            </a:r>
          </a:p>
          <a:p>
            <a:pPr lvl="1"/>
            <a:r>
              <a:rPr lang="en-US" sz="1400" b="0" kern="0" dirty="0"/>
              <a:t>Simpler network implementation - does not involve transferring already-buffered data between AP MLDs over DS</a:t>
            </a:r>
          </a:p>
          <a:p>
            <a:r>
              <a:rPr lang="en-US" sz="1600" b="0" kern="0" dirty="0"/>
              <a:t>In general, this retrieval can have a deleterious impact on already-established link with target AP MLD</a:t>
            </a:r>
          </a:p>
          <a:p>
            <a:pPr lvl="1"/>
            <a:r>
              <a:rPr lang="en-US" sz="1400" kern="0" dirty="0"/>
              <a:t>non-AP MLD may need to suspend ongoing DL/UL data exchanges with target AP MLD in order to retrieve DL data from (previously) serving AP MLD</a:t>
            </a:r>
          </a:p>
          <a:p>
            <a:pPr lvl="1"/>
            <a:r>
              <a:rPr lang="en-US" sz="1400" kern="0" dirty="0"/>
              <a:t>in some use cases, “old” packets may no longer be useful to the higher layers (see later slide)</a:t>
            </a:r>
          </a:p>
          <a:p>
            <a:pPr lvl="1"/>
            <a:r>
              <a:rPr lang="en-US" sz="1400" kern="0" dirty="0"/>
              <a:t>therefore, the net benefit of zero-packet loss is use case specific, so the non-AP MLD must have the option to obtain, or not obtain, any buffered data for a given TID/AC</a:t>
            </a:r>
          </a:p>
          <a:p>
            <a:pPr lvl="2"/>
            <a:r>
              <a:rPr lang="en-US" kern="0" dirty="0"/>
              <a:t>If the non-AP MLD does not want the buffered data, the serving AP MLD should not try to send it</a:t>
            </a:r>
          </a:p>
          <a:p>
            <a:r>
              <a:rPr lang="en-US" sz="1600" b="0" kern="0" dirty="0"/>
              <a:t>Design should include:</a:t>
            </a:r>
          </a:p>
          <a:p>
            <a:pPr lvl="1"/>
            <a:r>
              <a:rPr lang="en-US" sz="1400" kern="0" dirty="0"/>
              <a:t>Signaling within roam exchanges to indicate buffer state at serving AP MLD (i.e. if buffered data exists)</a:t>
            </a:r>
          </a:p>
          <a:p>
            <a:pPr lvl="1"/>
            <a:r>
              <a:rPr lang="en-US" sz="1400" kern="0" dirty="0"/>
              <a:t>Signaling of remaining buffer state during data delivery (e.g. so non-AP MLD knows when it has received all data)</a:t>
            </a:r>
          </a:p>
          <a:p>
            <a:pPr lvl="1"/>
            <a:r>
              <a:rPr lang="en-US" sz="1400" kern="0" dirty="0"/>
              <a:t>Consider frame exchanges to assist concurrent operation by multi-radio non-AP MLDs</a:t>
            </a:r>
            <a:endParaRPr lang="en-US" kern="0" dirty="0"/>
          </a:p>
          <a:p>
            <a:pPr lvl="2"/>
            <a:r>
              <a:rPr lang="en-US" kern="0" dirty="0"/>
              <a:t>Note: The affiliated APs of source and target are not part of the same MLD; therefore MLO features (e.g. STR, </a:t>
            </a:r>
            <a:r>
              <a:rPr lang="en-US" kern="0" dirty="0" err="1"/>
              <a:t>eMLSR</a:t>
            </a:r>
            <a:r>
              <a:rPr lang="en-US" kern="0" dirty="0"/>
              <a:t>,</a:t>
            </a:r>
            <a:br>
              <a:rPr lang="en-US" kern="0" dirty="0"/>
            </a:br>
            <a:r>
              <a:rPr lang="en-US" kern="0" dirty="0"/>
              <a:t>cross-link PM) cannot be used per-se across the two links</a:t>
            </a:r>
          </a:p>
          <a:p>
            <a:pPr lvl="1"/>
            <a:r>
              <a:rPr lang="en-US" sz="1400" kern="0" dirty="0"/>
              <a:t>Definition of class 3 frames that can be transmitted in this state: DL Data (unicast only?), BA, </a:t>
            </a:r>
            <a:r>
              <a:rPr lang="en-US" sz="1400" kern="0" dirty="0" err="1"/>
              <a:t>mgmt</a:t>
            </a:r>
            <a:r>
              <a:rPr lang="en-US" sz="1400" kern="0" dirty="0"/>
              <a:t>?</a:t>
            </a:r>
          </a:p>
          <a:p>
            <a:pPr lvl="1"/>
            <a:r>
              <a:rPr lang="en-US" sz="1400" kern="0" dirty="0"/>
              <a:t>Security (e.g. PN) management (see earlier slides)</a:t>
            </a:r>
          </a:p>
          <a:p>
            <a:pPr lvl="2"/>
            <a:r>
              <a:rPr lang="en-US" kern="0" dirty="0"/>
              <a:t>Note: In FT-based design, buffered data would be sent using serving AP MLD’s PTK and PN space.</a:t>
            </a:r>
          </a:p>
          <a:p>
            <a:pPr lvl="2"/>
            <a:r>
              <a:rPr lang="en-US" kern="0" dirty="0"/>
              <a:t>Note: In “Shared PTK design”, buffered data would be sent by serving AP MLD using a separate PN counter from the data sent by target AP MLD. Therefore, in either case, separate replay detection counters will be needed for the two connections</a:t>
            </a:r>
          </a:p>
          <a:p>
            <a:pPr lvl="1"/>
            <a:endParaRPr lang="en-US" sz="1200" kern="0" dirty="0"/>
          </a:p>
          <a:p>
            <a:pPr lvl="1"/>
            <a:endParaRPr lang="en-US" sz="1200" kern="0" dirty="0"/>
          </a:p>
          <a:p>
            <a:pPr lvl="1"/>
            <a:endParaRPr lang="en-US" sz="1200" b="0" kern="0" dirty="0"/>
          </a:p>
          <a:p>
            <a:pPr lvl="1"/>
            <a:endParaRPr lang="en-US" sz="1200" b="0" kern="0" dirty="0"/>
          </a:p>
          <a:p>
            <a:pPr marL="0" indent="0">
              <a:buNone/>
            </a:pPr>
            <a:endParaRPr lang="en-US" sz="1600" b="0" kern="0" dirty="0"/>
          </a:p>
          <a:p>
            <a:endParaRPr lang="en-US" sz="1600" b="0" kern="0" dirty="0"/>
          </a:p>
        </p:txBody>
      </p:sp>
      <p:sp>
        <p:nvSpPr>
          <p:cNvPr id="8" name="Title 1">
            <a:extLst>
              <a:ext uri="{FF2B5EF4-FFF2-40B4-BE49-F238E27FC236}">
                <a16:creationId xmlns:a16="http://schemas.microsoft.com/office/drawing/2014/main" id="{5DA8F560-E9A1-ACD8-A155-5CA826FEADC6}"/>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Data plane – “buffered data delivery”</a:t>
            </a:r>
            <a:endParaRPr lang="en-US" u="sng" dirty="0"/>
          </a:p>
        </p:txBody>
      </p:sp>
    </p:spTree>
    <p:extLst>
      <p:ext uri="{BB962C8B-B14F-4D97-AF65-F5344CB8AC3E}">
        <p14:creationId xmlns:p14="http://schemas.microsoft.com/office/powerpoint/2010/main" val="1780889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23</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513885"/>
            <a:ext cx="9144000" cy="4724400"/>
          </a:xfrm>
        </p:spPr>
        <p:txBody>
          <a:bodyPr/>
          <a:lstStyle/>
          <a:p>
            <a:r>
              <a:rPr lang="en-US" sz="1800" b="0" dirty="0"/>
              <a:t>Block ACK agreements</a:t>
            </a:r>
          </a:p>
          <a:p>
            <a:pPr lvl="1"/>
            <a:r>
              <a:rPr lang="en-US" sz="1600" dirty="0"/>
              <a:t>Experimental results (see earlier slides) indicate that ADDBA exchanges take a few </a:t>
            </a:r>
            <a:r>
              <a:rPr lang="en-US" sz="1600" dirty="0" err="1"/>
              <a:t>ms</a:t>
            </a:r>
            <a:r>
              <a:rPr lang="en-US" sz="1600" dirty="0"/>
              <a:t> to start, and then take a few more </a:t>
            </a:r>
            <a:r>
              <a:rPr lang="en-US" sz="1600" dirty="0" err="1"/>
              <a:t>ms</a:t>
            </a:r>
            <a:r>
              <a:rPr lang="en-US" sz="1600" dirty="0"/>
              <a:t> to complete, and this is the dominant cause of outage in an optimized (FT-based) design</a:t>
            </a:r>
          </a:p>
          <a:p>
            <a:pPr lvl="2"/>
            <a:r>
              <a:rPr lang="en-US" sz="1400" dirty="0"/>
              <a:t>Data transfer does not start (or is inefficient) until ADDBA exchanges complete</a:t>
            </a:r>
          </a:p>
          <a:p>
            <a:pPr lvl="1"/>
            <a:r>
              <a:rPr lang="en-US" sz="1600" dirty="0"/>
              <a:t>A ‘simple’ form of Block ACK agreement context exchange involves simply exchanging the existence of, and semi-static parameters of, the Block ACK agreements for each TID</a:t>
            </a:r>
          </a:p>
          <a:p>
            <a:pPr lvl="2"/>
            <a:r>
              <a:rPr lang="en-US" sz="1400" dirty="0"/>
              <a:t>i.e. fields in ADDBA’s Block Ack Parameter Set field (TID, Block Ack Policy, Buffer Size, </a:t>
            </a:r>
            <a:r>
              <a:rPr lang="en-US" sz="1400" dirty="0" err="1"/>
              <a:t>etc</a:t>
            </a:r>
            <a:r>
              <a:rPr lang="en-US" sz="1400" dirty="0"/>
              <a:t>), BA Timeout</a:t>
            </a:r>
          </a:p>
          <a:p>
            <a:pPr lvl="2"/>
            <a:r>
              <a:rPr lang="en-US" sz="1400" dirty="0"/>
              <a:t>Various low-complexity design options exist for this context exchange, e.g.</a:t>
            </a:r>
          </a:p>
          <a:p>
            <a:pPr lvl="3"/>
            <a:r>
              <a:rPr lang="en-US" sz="1200" dirty="0"/>
              <a:t>lightweight context exchange over DS, OR</a:t>
            </a:r>
          </a:p>
          <a:p>
            <a:pPr lvl="3"/>
            <a:r>
              <a:rPr lang="en-US" sz="1200" dirty="0"/>
              <a:t>lightweight context transfer from non-AP STA (e.g. within protected FT Auth or </a:t>
            </a:r>
            <a:r>
              <a:rPr lang="en-US" sz="1200" dirty="0" err="1"/>
              <a:t>Reassoc</a:t>
            </a:r>
            <a:r>
              <a:rPr lang="en-US" sz="1200" dirty="0"/>
              <a:t> Req/Resp frames), OR</a:t>
            </a:r>
          </a:p>
          <a:p>
            <a:pPr lvl="3"/>
            <a:r>
              <a:rPr lang="en-US" sz="1200" dirty="0"/>
              <a:t>implicit setup with default (mandatory-support) parameters – can be “upgraded” later [no explicit transfer needed]</a:t>
            </a:r>
          </a:p>
          <a:p>
            <a:pPr lvl="2"/>
            <a:r>
              <a:rPr lang="en-US" sz="1400" dirty="0"/>
              <a:t>In this simplest design, dynamic parameters (e.g. </a:t>
            </a:r>
            <a:r>
              <a:rPr lang="en-US" sz="1400" dirty="0" err="1"/>
              <a:t>WinStartR</a:t>
            </a:r>
            <a:r>
              <a:rPr lang="en-US" sz="1400" dirty="0"/>
              <a:t>/B, </a:t>
            </a:r>
            <a:r>
              <a:rPr lang="en-US" sz="1400" dirty="0" err="1"/>
              <a:t>WinEndR</a:t>
            </a:r>
            <a:r>
              <a:rPr lang="en-US" sz="1400" dirty="0"/>
              <a:t>/B, scoreboard) would be reset</a:t>
            </a:r>
          </a:p>
          <a:p>
            <a:pPr lvl="3"/>
            <a:r>
              <a:rPr lang="en-US" sz="1200" dirty="0"/>
              <a:t>The next slides show impact of this on retransmission, duplicate detection, and in-order delivery functions</a:t>
            </a:r>
          </a:p>
          <a:p>
            <a:pPr lvl="4"/>
            <a:r>
              <a:rPr lang="en-US" sz="1200" dirty="0"/>
              <a:t>assuming “buffered data delivery” path described on previous slide</a:t>
            </a:r>
          </a:p>
          <a:p>
            <a:pPr lvl="3"/>
            <a:r>
              <a:rPr lang="en-US" sz="1200" dirty="0"/>
              <a:t>Note: The in-order delivery requirement per TID applies at the 802.11 layer; especially in uplink, it is practically impossible to guarantee in-order delivery across the DS or end-to-end (see later slide)</a:t>
            </a:r>
          </a:p>
          <a:p>
            <a:pPr lvl="2"/>
            <a:r>
              <a:rPr lang="en-US" sz="1400" dirty="0"/>
              <a:t>Note: This is essentially the same as establishing new BA agreement with target AP MLD, however it avoids explicit signaling and the internal setup procedures on target AP MLD can be in initiated in advance</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Control plane context exchange</a:t>
            </a:r>
            <a:endParaRPr lang="en-US" u="sng" dirty="0"/>
          </a:p>
        </p:txBody>
      </p:sp>
    </p:spTree>
    <p:extLst>
      <p:ext uri="{BB962C8B-B14F-4D97-AF65-F5344CB8AC3E}">
        <p14:creationId xmlns:p14="http://schemas.microsoft.com/office/powerpoint/2010/main" val="403242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24</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82484" y="1485106"/>
            <a:ext cx="2764504" cy="496094"/>
          </a:xfrm>
        </p:spPr>
        <p:txBody>
          <a:bodyPr/>
          <a:lstStyle/>
          <a:p>
            <a:pPr marL="0" indent="0">
              <a:buNone/>
            </a:pPr>
            <a:r>
              <a:rPr lang="en-US" sz="1800" b="0" u="sng" dirty="0">
                <a:solidFill>
                  <a:schemeClr val="accent2"/>
                </a:solidFill>
              </a:rPr>
              <a:t>DOWNLINK</a:t>
            </a:r>
            <a:r>
              <a:rPr lang="en-US" sz="1800" b="0" u="sng" dirty="0"/>
              <a:t> TID example</a:t>
            </a:r>
            <a:endParaRPr lang="en-US" sz="1200" u="sng"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Control plane context exchange [2]</a:t>
            </a:r>
            <a:endParaRPr lang="en-US"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92285" y="2236859"/>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45087" y="223986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4001294" y="2142245"/>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p:nvPr/>
        </p:nvCxnSpPr>
        <p:spPr bwMode="auto">
          <a:xfrm>
            <a:off x="2539985" y="1960367"/>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56576" y="1960367"/>
            <a:ext cx="0" cy="276492"/>
          </a:xfrm>
          <a:prstGeom prst="line">
            <a:avLst/>
          </a:prstGeom>
          <a:solidFill>
            <a:schemeClr val="accent1"/>
          </a:solidFill>
          <a:ln w="12700" cap="flat" cmpd="sng" algn="ctr">
            <a:solidFill>
              <a:schemeClr val="tx1"/>
            </a:solidFill>
            <a:prstDash val="solid"/>
            <a:round/>
            <a:headEnd type="none" w="sm" len="sm"/>
            <a:tailEnd type="arrow"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92787" y="1960367"/>
            <a:ext cx="0" cy="279495"/>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87270" y="3156979"/>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30485" y="2750675"/>
            <a:ext cx="1504485" cy="406304"/>
          </a:xfrm>
          <a:prstGeom prst="line">
            <a:avLst/>
          </a:prstGeom>
          <a:solidFill>
            <a:schemeClr val="accent1"/>
          </a:solidFill>
          <a:ln w="12700" cap="flat" cmpd="sng" algn="ctr">
            <a:solidFill>
              <a:schemeClr val="tx1"/>
            </a:solidFill>
            <a:prstDash val="dash"/>
            <a:round/>
            <a:headEnd type="none" w="sm" len="sm"/>
            <a:tailEnd type="arrow"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34970" y="2697062"/>
            <a:ext cx="1657817" cy="459917"/>
          </a:xfrm>
          <a:prstGeom prst="line">
            <a:avLst/>
          </a:prstGeom>
          <a:solidFill>
            <a:schemeClr val="accent1"/>
          </a:solidFill>
          <a:ln w="12700" cap="flat" cmpd="sng" algn="ctr">
            <a:solidFill>
              <a:schemeClr val="tx1"/>
            </a:solidFill>
            <a:prstDash val="dash"/>
            <a:round/>
            <a:headEnd type="none" w="sm" len="sm"/>
            <a:tailEnd type="arrow"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82727" y="2775907"/>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5" idx="1"/>
            <a:endCxn id="23" idx="0"/>
          </p:cNvCxnSpPr>
          <p:nvPr/>
        </p:nvCxnSpPr>
        <p:spPr bwMode="auto">
          <a:xfrm>
            <a:off x="4234970" y="1565453"/>
            <a:ext cx="3162" cy="195407"/>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99982" y="1760860"/>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25" name="TextBox 24">
            <a:extLst>
              <a:ext uri="{FF2B5EF4-FFF2-40B4-BE49-F238E27FC236}">
                <a16:creationId xmlns:a16="http://schemas.microsoft.com/office/drawing/2014/main" id="{417F21FF-2B10-BF54-D2B2-A3CE0DD97381}"/>
              </a:ext>
            </a:extLst>
          </p:cNvPr>
          <p:cNvSpPr txBox="1"/>
          <p:nvPr/>
        </p:nvSpPr>
        <p:spPr>
          <a:xfrm>
            <a:off x="4234970" y="1426953"/>
            <a:ext cx="2951349" cy="276999"/>
          </a:xfrm>
          <a:prstGeom prst="rect">
            <a:avLst/>
          </a:prstGeom>
          <a:noFill/>
        </p:spPr>
        <p:txBody>
          <a:bodyPr wrap="square" rtlCol="0">
            <a:spAutoFit/>
          </a:bodyPr>
          <a:lstStyle/>
          <a:p>
            <a:r>
              <a:rPr lang="en-US" dirty="0"/>
              <a:t>server: packets: 1, 2, 3, 4, 5, 6, 7, 8</a:t>
            </a:r>
          </a:p>
        </p:txBody>
      </p:sp>
      <p:sp>
        <p:nvSpPr>
          <p:cNvPr id="28" name="TextBox 27">
            <a:extLst>
              <a:ext uri="{FF2B5EF4-FFF2-40B4-BE49-F238E27FC236}">
                <a16:creationId xmlns:a16="http://schemas.microsoft.com/office/drawing/2014/main" id="{A40CB6E4-18FA-43E5-1D58-57DEE89A023C}"/>
              </a:ext>
            </a:extLst>
          </p:cNvPr>
          <p:cNvSpPr txBox="1"/>
          <p:nvPr/>
        </p:nvSpPr>
        <p:spPr>
          <a:xfrm>
            <a:off x="2514600" y="1691114"/>
            <a:ext cx="1295400" cy="276999"/>
          </a:xfrm>
          <a:prstGeom prst="rect">
            <a:avLst/>
          </a:prstGeom>
          <a:noFill/>
        </p:spPr>
        <p:txBody>
          <a:bodyPr wrap="square" rtlCol="0">
            <a:spAutoFit/>
          </a:bodyPr>
          <a:lstStyle/>
          <a:p>
            <a:r>
              <a:rPr lang="en-US" dirty="0"/>
              <a:t>packets: 1, 2, 3, 4</a:t>
            </a:r>
          </a:p>
        </p:txBody>
      </p:sp>
      <p:sp>
        <p:nvSpPr>
          <p:cNvPr id="29" name="TextBox 28">
            <a:extLst>
              <a:ext uri="{FF2B5EF4-FFF2-40B4-BE49-F238E27FC236}">
                <a16:creationId xmlns:a16="http://schemas.microsoft.com/office/drawing/2014/main" id="{6469637F-240F-A6EB-B8C4-C3286EDC8C50}"/>
              </a:ext>
            </a:extLst>
          </p:cNvPr>
          <p:cNvSpPr txBox="1"/>
          <p:nvPr/>
        </p:nvSpPr>
        <p:spPr>
          <a:xfrm>
            <a:off x="4659832" y="1683354"/>
            <a:ext cx="1436168" cy="276999"/>
          </a:xfrm>
          <a:prstGeom prst="rect">
            <a:avLst/>
          </a:prstGeom>
          <a:noFill/>
        </p:spPr>
        <p:txBody>
          <a:bodyPr wrap="square" rtlCol="0">
            <a:spAutoFit/>
          </a:bodyPr>
          <a:lstStyle/>
          <a:p>
            <a:r>
              <a:rPr lang="en-US" dirty="0"/>
              <a:t>packets: 5, 6, 7, 8</a:t>
            </a: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687207894"/>
              </p:ext>
            </p:extLst>
          </p:nvPr>
        </p:nvGraphicFramePr>
        <p:xfrm>
          <a:off x="234468" y="1884153"/>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algn="ct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3742672384"/>
              </p:ext>
            </p:extLst>
          </p:nvPr>
        </p:nvGraphicFramePr>
        <p:xfrm>
          <a:off x="6683385" y="1884153"/>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2919199047"/>
              </p:ext>
            </p:extLst>
          </p:nvPr>
        </p:nvGraphicFramePr>
        <p:xfrm>
          <a:off x="1974671" y="3096540"/>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endParaRPr lang="en-US" sz="900" dirty="0"/>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420547931"/>
              </p:ext>
            </p:extLst>
          </p:nvPr>
        </p:nvGraphicFramePr>
        <p:xfrm>
          <a:off x="4949054" y="3096540"/>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231534" y="4445720"/>
            <a:ext cx="868093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Retransmissions</a:t>
            </a:r>
          </a:p>
          <a:p>
            <a:pPr lvl="1"/>
            <a:r>
              <a:rPr lang="en-US" sz="1200" b="0" kern="0" dirty="0"/>
              <a:t>Retransmission of DL packets from serving AP MLD1 (i.e. packet index 2) is handled by “buffered data delivery” path</a:t>
            </a:r>
          </a:p>
          <a:p>
            <a:r>
              <a:rPr lang="en-US" sz="1400" b="0" kern="0" dirty="0"/>
              <a:t>Duplicate detection</a:t>
            </a:r>
          </a:p>
          <a:p>
            <a:pPr lvl="1"/>
            <a:r>
              <a:rPr lang="en-US" sz="1200" b="0" kern="0" dirty="0"/>
              <a:t>There is no issue </a:t>
            </a:r>
            <a:r>
              <a:rPr lang="en-US" sz="1200" kern="0" dirty="0"/>
              <a:t>with duplicate transmission of the same DL packets by AP MLD1 and AP MLD2, since DS forwards a given packet to one AP MLD or the other; t</a:t>
            </a:r>
            <a:r>
              <a:rPr lang="en-US" sz="1200" b="0" kern="0" dirty="0"/>
              <a:t>herefore, duplicate detection (e.g. packet 3) can be handled for each AP MLD separate</a:t>
            </a:r>
            <a:r>
              <a:rPr lang="en-US" sz="1200" kern="0" dirty="0"/>
              <a:t>ly</a:t>
            </a:r>
          </a:p>
          <a:p>
            <a:r>
              <a:rPr lang="en-US" sz="1400" b="0" kern="0" dirty="0"/>
              <a:t>In-order delivery</a:t>
            </a:r>
          </a:p>
          <a:p>
            <a:pPr lvl="1"/>
            <a:r>
              <a:rPr lang="en-US" sz="1200" b="0" kern="0" dirty="0"/>
              <a:t>Packets sent </a:t>
            </a:r>
            <a:r>
              <a:rPr lang="en-US" sz="1200" kern="0" dirty="0"/>
              <a:t>by DS to AP MLD1 are all older than packets sent by DS to AP MLD2; therefore non-AP MLD can ensure in-order delivery by delivering all packets from AP MLD1 (1 thru 4) to higher layers [unless those packets reach retry/lifetime limits, or non-AP MLD “gives up” on the packets] prior to delivering any packets from AP MLD2</a:t>
            </a:r>
          </a:p>
        </p:txBody>
      </p:sp>
      <p:sp>
        <p:nvSpPr>
          <p:cNvPr id="19" name="TextBox 18">
            <a:extLst>
              <a:ext uri="{FF2B5EF4-FFF2-40B4-BE49-F238E27FC236}">
                <a16:creationId xmlns:a16="http://schemas.microsoft.com/office/drawing/2014/main" id="{8AFD41DD-0FC3-189D-256E-F430098E21B7}"/>
              </a:ext>
            </a:extLst>
          </p:cNvPr>
          <p:cNvSpPr txBox="1"/>
          <p:nvPr/>
        </p:nvSpPr>
        <p:spPr>
          <a:xfrm>
            <a:off x="599582" y="6614056"/>
            <a:ext cx="8153400" cy="276999"/>
          </a:xfrm>
          <a:prstGeom prst="rect">
            <a:avLst/>
          </a:prstGeom>
          <a:noFill/>
        </p:spPr>
        <p:txBody>
          <a:bodyPr wrap="square" rtlCol="0">
            <a:spAutoFit/>
          </a:bodyPr>
          <a:lstStyle/>
          <a:p>
            <a:r>
              <a:rPr lang="en-US" dirty="0"/>
              <a:t>Note: “Packet index” is simply an index that indicates the order of the packets sent by higher layers (it does not refer to PN)</a:t>
            </a:r>
          </a:p>
        </p:txBody>
      </p:sp>
    </p:spTree>
    <p:extLst>
      <p:ext uri="{BB962C8B-B14F-4D97-AF65-F5344CB8AC3E}">
        <p14:creationId xmlns:p14="http://schemas.microsoft.com/office/powerpoint/2010/main" val="2781639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25</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70455" y="1482575"/>
            <a:ext cx="2480199" cy="496094"/>
          </a:xfrm>
        </p:spPr>
        <p:txBody>
          <a:bodyPr/>
          <a:lstStyle/>
          <a:p>
            <a:pPr marL="0" indent="0">
              <a:buNone/>
            </a:pPr>
            <a:r>
              <a:rPr lang="en-US" sz="1800" b="0" u="sng" dirty="0">
                <a:solidFill>
                  <a:schemeClr val="accent2"/>
                </a:solidFill>
              </a:rPr>
              <a:t>UPLINK</a:t>
            </a:r>
            <a:r>
              <a:rPr lang="en-US" sz="1800" b="0" u="sng" dirty="0"/>
              <a:t> TID example</a:t>
            </a:r>
            <a:endParaRPr lang="en-US" sz="1200" u="sng"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Control plane context exchange [3]</a:t>
            </a:r>
            <a:endParaRPr lang="en-US"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66900" y="2231808"/>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19702" y="2234811"/>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3975909" y="2137194"/>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a:cxnSpLocks/>
            <a:endCxn id="23" idx="1"/>
          </p:cNvCxnSpPr>
          <p:nvPr/>
        </p:nvCxnSpPr>
        <p:spPr bwMode="auto">
          <a:xfrm flipV="1">
            <a:off x="2514600" y="1937244"/>
            <a:ext cx="1259997"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31191" y="1955316"/>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67402" y="1955316"/>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61885" y="3151928"/>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05100" y="2745624"/>
            <a:ext cx="1504485" cy="406304"/>
          </a:xfrm>
          <a:prstGeom prst="line">
            <a:avLst/>
          </a:prstGeom>
          <a:solidFill>
            <a:schemeClr val="accent1"/>
          </a:solidFill>
          <a:ln w="12700" cap="flat" cmpd="sng" algn="ctr">
            <a:solidFill>
              <a:schemeClr val="tx1"/>
            </a:solidFill>
            <a:prstDash val="dash"/>
            <a:round/>
            <a:headEnd type="arrow" w="sm" len="sm"/>
            <a:tailEnd type="none"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09585" y="2692011"/>
            <a:ext cx="1657817" cy="459917"/>
          </a:xfrm>
          <a:prstGeom prst="line">
            <a:avLst/>
          </a:prstGeom>
          <a:solidFill>
            <a:schemeClr val="accent1"/>
          </a:solidFill>
          <a:ln w="12700" cap="flat" cmpd="sng" algn="ctr">
            <a:solidFill>
              <a:schemeClr val="tx1"/>
            </a:solidFill>
            <a:prstDash val="dash"/>
            <a:round/>
            <a:headEnd type="arrow" w="sm" len="sm"/>
            <a:tailEnd type="none"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57342" y="2770856"/>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2" idx="2"/>
            <a:endCxn id="23" idx="0"/>
          </p:cNvCxnSpPr>
          <p:nvPr/>
        </p:nvCxnSpPr>
        <p:spPr bwMode="auto">
          <a:xfrm>
            <a:off x="4191001" y="1597417"/>
            <a:ext cx="0" cy="158392"/>
          </a:xfrm>
          <a:prstGeom prst="line">
            <a:avLst/>
          </a:prstGeom>
          <a:solidFill>
            <a:schemeClr val="accent1"/>
          </a:solidFill>
          <a:ln w="12700" cap="flat" cmpd="sng" algn="ctr">
            <a:solidFill>
              <a:schemeClr val="tx1"/>
            </a:solidFill>
            <a:prstDash val="solid"/>
            <a:round/>
            <a:headEnd type="triangle" w="sm" len="sm"/>
            <a:tailEnd type="none"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74597" y="1755809"/>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17894574"/>
              </p:ext>
            </p:extLst>
          </p:nvPr>
        </p:nvGraphicFramePr>
        <p:xfrm>
          <a:off x="209083" y="1879102"/>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224531463"/>
              </p:ext>
            </p:extLst>
          </p:nvPr>
        </p:nvGraphicFramePr>
        <p:xfrm>
          <a:off x="6658000" y="1879102"/>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844668796"/>
              </p:ext>
            </p:extLst>
          </p:nvPr>
        </p:nvGraphicFramePr>
        <p:xfrm>
          <a:off x="1949286" y="3091489"/>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2571983337"/>
              </p:ext>
            </p:extLst>
          </p:nvPr>
        </p:nvGraphicFramePr>
        <p:xfrm>
          <a:off x="4923669" y="3091489"/>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206148" y="4267200"/>
            <a:ext cx="893785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Retransmissions</a:t>
            </a:r>
          </a:p>
          <a:p>
            <a:pPr lvl="1"/>
            <a:r>
              <a:rPr lang="en-US" sz="1200" b="0" kern="0" dirty="0"/>
              <a:t>If a UL packet is not </a:t>
            </a:r>
            <a:r>
              <a:rPr lang="en-US" sz="1200" kern="0" dirty="0" err="1"/>
              <a:t>Ack’d</a:t>
            </a:r>
            <a:r>
              <a:rPr lang="en-US" sz="1200" kern="0" dirty="0"/>
              <a:t> by AP MLD1 (e.g. packet 2), the non-AP MLD re-sends it “fresh” (new SN/PN) to AP MLD2</a:t>
            </a:r>
          </a:p>
          <a:p>
            <a:r>
              <a:rPr lang="en-US" sz="1400" b="0" kern="0" dirty="0"/>
              <a:t>Duplicate detection</a:t>
            </a:r>
          </a:p>
          <a:p>
            <a:pPr lvl="1"/>
            <a:r>
              <a:rPr lang="en-US" sz="1200" b="0" kern="0" dirty="0"/>
              <a:t>There is a small risk of undetected duplicates, e.g. non-AP MLD might re-send packet 3 to AP MLD2 because the Ack from AP MLD1 was not received; resulting in both AP MLDs forwarding the packet to the DS</a:t>
            </a:r>
            <a:r>
              <a:rPr lang="en-US" sz="1200" kern="0" dirty="0"/>
              <a:t> (although STAs could do the same today)</a:t>
            </a:r>
            <a:endParaRPr lang="en-US" sz="1200" b="0" kern="0" dirty="0"/>
          </a:p>
          <a:p>
            <a:r>
              <a:rPr lang="en-US" sz="1400" b="0" kern="0" dirty="0"/>
              <a:t>In-order delivery</a:t>
            </a:r>
          </a:p>
          <a:p>
            <a:pPr lvl="1"/>
            <a:r>
              <a:rPr lang="en-US" sz="1200" kern="0" dirty="0"/>
              <a:t>Option 1: Regular behavior by AP MLD1 (i.e. packets 3-4 will not be forwarded to DS because packet 2 is pending retransmission). Non-AP MLD freshly re-sends all packets that are ahead of any un-</a:t>
            </a:r>
            <a:r>
              <a:rPr lang="en-US" sz="1200" kern="0" dirty="0" err="1"/>
              <a:t>Ack’d</a:t>
            </a:r>
            <a:r>
              <a:rPr lang="en-US" sz="1200" kern="0" dirty="0"/>
              <a:t> packets to AP MLD2 (i.e. packets 2-4)</a:t>
            </a:r>
          </a:p>
          <a:p>
            <a:pPr lvl="1"/>
            <a:r>
              <a:rPr lang="en-US" sz="1200" kern="0" dirty="0"/>
              <a:t>Option 2: AP MLD1 releases packets ahead of any un-</a:t>
            </a:r>
            <a:r>
              <a:rPr lang="en-US" sz="1200" kern="0" dirty="0" err="1"/>
              <a:t>Ack’d</a:t>
            </a:r>
            <a:r>
              <a:rPr lang="en-US" sz="1200" kern="0" dirty="0"/>
              <a:t> packets (i.e. packets 3-4) once roam completes, then signals (over DS) to AP MLD2 that it can release newly received packets to the DS; non-AP MLD drops earlier un-</a:t>
            </a:r>
            <a:r>
              <a:rPr lang="en-US" sz="1200" kern="0" dirty="0" err="1"/>
              <a:t>Ack’d</a:t>
            </a:r>
            <a:r>
              <a:rPr lang="en-US" sz="1200" kern="0" dirty="0"/>
              <a:t> packets (packet 2)</a:t>
            </a:r>
          </a:p>
        </p:txBody>
      </p:sp>
      <p:sp>
        <p:nvSpPr>
          <p:cNvPr id="22" name="TextBox 21">
            <a:extLst>
              <a:ext uri="{FF2B5EF4-FFF2-40B4-BE49-F238E27FC236}">
                <a16:creationId xmlns:a16="http://schemas.microsoft.com/office/drawing/2014/main" id="{DD801AB2-E876-2F00-A2B5-BF6C2D9053A4}"/>
              </a:ext>
            </a:extLst>
          </p:cNvPr>
          <p:cNvSpPr txBox="1"/>
          <p:nvPr/>
        </p:nvSpPr>
        <p:spPr>
          <a:xfrm>
            <a:off x="3882395" y="1320418"/>
            <a:ext cx="617211" cy="276999"/>
          </a:xfrm>
          <a:prstGeom prst="rect">
            <a:avLst/>
          </a:prstGeom>
          <a:noFill/>
        </p:spPr>
        <p:txBody>
          <a:bodyPr wrap="square" rtlCol="0">
            <a:spAutoFit/>
          </a:bodyPr>
          <a:lstStyle/>
          <a:p>
            <a:r>
              <a:rPr lang="en-US" dirty="0"/>
              <a:t>server</a:t>
            </a:r>
          </a:p>
        </p:txBody>
      </p:sp>
      <p:cxnSp>
        <p:nvCxnSpPr>
          <p:cNvPr id="26" name="Straight Connector 25">
            <a:extLst>
              <a:ext uri="{FF2B5EF4-FFF2-40B4-BE49-F238E27FC236}">
                <a16:creationId xmlns:a16="http://schemas.microsoft.com/office/drawing/2014/main" id="{06D1FA30-6DBB-9DFF-82E4-D6C6A277E196}"/>
              </a:ext>
            </a:extLst>
          </p:cNvPr>
          <p:cNvCxnSpPr>
            <a:cxnSpLocks/>
            <a:endCxn id="23" idx="3"/>
          </p:cNvCxnSpPr>
          <p:nvPr/>
        </p:nvCxnSpPr>
        <p:spPr bwMode="auto">
          <a:xfrm flipH="1" flipV="1">
            <a:off x="4650897" y="1937244"/>
            <a:ext cx="1216505"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181888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26</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52400" y="1419225"/>
            <a:ext cx="8915400" cy="5210175"/>
          </a:xfrm>
        </p:spPr>
        <p:txBody>
          <a:bodyPr/>
          <a:lstStyle/>
          <a:p>
            <a:pPr lvl="1"/>
            <a:r>
              <a:rPr lang="en-US" sz="1600" dirty="0"/>
              <a:t>A slightly more advanced form of Block ACK agreement context exchange additionally involves transferring </a:t>
            </a:r>
            <a:r>
              <a:rPr lang="en-US" sz="1600" dirty="0" err="1"/>
              <a:t>WinStartB</a:t>
            </a:r>
            <a:r>
              <a:rPr lang="en-US" sz="1600" dirty="0"/>
              <a:t> for each uplink TID in real-time (e.g. when FT </a:t>
            </a:r>
            <a:r>
              <a:rPr lang="en-US" sz="1600" dirty="0" err="1"/>
              <a:t>Reassoc</a:t>
            </a:r>
            <a:r>
              <a:rPr lang="en-US" sz="1600" dirty="0"/>
              <a:t> Req received)</a:t>
            </a:r>
          </a:p>
          <a:p>
            <a:pPr lvl="2"/>
            <a:r>
              <a:rPr lang="en-US" sz="1400" dirty="0"/>
              <a:t>This has the same properties as on previous slide, but allows non-AP MLD implementations to continue to use already-allocated SN values for MSDUs in transmit queue</a:t>
            </a:r>
          </a:p>
          <a:p>
            <a:pPr lvl="1"/>
            <a:r>
              <a:rPr lang="en-US" sz="1600" dirty="0"/>
              <a:t>The most ‘advanced’ form of Block ACK agreement context exchange involves also transferring the current scoreboard, and all </a:t>
            </a:r>
            <a:r>
              <a:rPr lang="en-US" sz="1600" dirty="0" err="1"/>
              <a:t>WinStart</a:t>
            </a:r>
            <a:r>
              <a:rPr lang="en-US" sz="1600" dirty="0"/>
              <a:t>/End values, maintained at AP MLD for each TID</a:t>
            </a:r>
          </a:p>
          <a:p>
            <a:pPr lvl="2"/>
            <a:r>
              <a:rPr lang="en-US" sz="1400" dirty="0"/>
              <a:t>This could help avoid the small possibility of UL duplicates</a:t>
            </a:r>
          </a:p>
          <a:p>
            <a:pPr lvl="2"/>
            <a:r>
              <a:rPr lang="en-US" sz="1400" dirty="0"/>
              <a:t>However, it would </a:t>
            </a:r>
            <a:r>
              <a:rPr lang="en-US" sz="1400" u="sng" dirty="0"/>
              <a:t>not</a:t>
            </a:r>
            <a:r>
              <a:rPr lang="en-US" sz="1400" dirty="0"/>
              <a:t> help with either of the following issues:</a:t>
            </a:r>
          </a:p>
          <a:p>
            <a:pPr lvl="3"/>
            <a:r>
              <a:rPr lang="en-US" sz="1200" dirty="0"/>
              <a:t>end-to-end out-of-order DL delivery if the switching of DS data interface from AP MLD1 to AP MLD2 is “glitchy”</a:t>
            </a:r>
          </a:p>
          <a:p>
            <a:pPr lvl="4"/>
            <a:r>
              <a:rPr lang="en-US" sz="1100" dirty="0"/>
              <a:t>i.e. if some packets the DS forwards to AP MLD2 are older than some packets the DS forwards to AP MLD1</a:t>
            </a:r>
          </a:p>
          <a:p>
            <a:pPr lvl="4"/>
            <a:r>
              <a:rPr lang="en-US" sz="1100" dirty="0"/>
              <a:t>since SN assignment at each AP MLD is based on order of arrival of MSDUs at that AP MLD, the order of packets in terms of SN might not be the same as the original order of packets from the source</a:t>
            </a:r>
          </a:p>
          <a:p>
            <a:pPr lvl="3"/>
            <a:r>
              <a:rPr lang="en-US" sz="1200" dirty="0"/>
              <a:t>inefficiencies in ensuring UL in-order delivery to the DS (see previous slide)</a:t>
            </a:r>
          </a:p>
          <a:p>
            <a:pPr lvl="4"/>
            <a:r>
              <a:rPr lang="en-US" sz="1100" dirty="0"/>
              <a:t>e.g. even if non-AP MLD retransmits packet 2 to AP MLD2 using the original SN (102) and the full BA context is shared, it would require real-time coordination between the two AP MLDs to ensure AP MLD2 forwards packet 2 to the DS prior to AP MLD1 forwarding packets 3-4 to the DS</a:t>
            </a:r>
          </a:p>
          <a:p>
            <a:pPr lvl="5"/>
            <a:r>
              <a:rPr lang="en-US" sz="1100" dirty="0"/>
              <a:t>in cases where the scoreboard has multiple holes, the two APs would need to coordinate to round-robin forward MSDUs to the DS in SN order, which would be extremely inefficient</a:t>
            </a:r>
          </a:p>
          <a:p>
            <a:pPr lvl="4"/>
            <a:r>
              <a:rPr lang="en-US" sz="1100" dirty="0"/>
              <a:t>... and even if this could be done, it would not necessarily ensure end-to-end in-order UL delivery since the DS paths from AP MLD1 and AP MLD2 to the gateway may have different delays</a:t>
            </a:r>
          </a:p>
          <a:p>
            <a:pPr lvl="2"/>
            <a:r>
              <a:rPr lang="en-US" sz="1400" dirty="0"/>
              <a:t>In addition, full BA context exchange implies need to suspend the uplink data path while it is transferred</a:t>
            </a:r>
          </a:p>
          <a:p>
            <a:pPr lvl="3"/>
            <a:r>
              <a:rPr lang="en-US" sz="1200" dirty="0"/>
              <a:t>The goal should be to avoid significant data outage during roam, even if the probability of UL packet duplication of out-of-order delivery to the gateway is slightly increased</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Control plane context exchange [4]</a:t>
            </a:r>
            <a:endParaRPr lang="en-US" u="sng" dirty="0"/>
          </a:p>
        </p:txBody>
      </p:sp>
      <p:sp>
        <p:nvSpPr>
          <p:cNvPr id="2" name="TextBox 1">
            <a:extLst>
              <a:ext uri="{FF2B5EF4-FFF2-40B4-BE49-F238E27FC236}">
                <a16:creationId xmlns:a16="http://schemas.microsoft.com/office/drawing/2014/main" id="{FE87F718-3273-C25B-E0CC-20E1B04B6D85}"/>
              </a:ext>
            </a:extLst>
          </p:cNvPr>
          <p:cNvSpPr txBox="1"/>
          <p:nvPr/>
        </p:nvSpPr>
        <p:spPr>
          <a:xfrm>
            <a:off x="599582" y="6614056"/>
            <a:ext cx="8153400" cy="276999"/>
          </a:xfrm>
          <a:prstGeom prst="rect">
            <a:avLst/>
          </a:prstGeom>
          <a:noFill/>
        </p:spPr>
        <p:txBody>
          <a:bodyPr wrap="square" rtlCol="0">
            <a:spAutoFit/>
          </a:bodyPr>
          <a:lstStyle/>
          <a:p>
            <a:r>
              <a:rPr lang="en-US" dirty="0"/>
              <a:t>Note: </a:t>
            </a:r>
            <a:r>
              <a:rPr lang="en-US" dirty="0" err="1"/>
              <a:t>WinStartB</a:t>
            </a:r>
            <a:r>
              <a:rPr lang="en-US" dirty="0"/>
              <a:t> of UL TID is the SN of the first MSDU not yet successfully received (and so not yet passed up to DS)</a:t>
            </a:r>
          </a:p>
        </p:txBody>
      </p:sp>
    </p:spTree>
    <p:extLst>
      <p:ext uri="{BB962C8B-B14F-4D97-AF65-F5344CB8AC3E}">
        <p14:creationId xmlns:p14="http://schemas.microsoft.com/office/powerpoint/2010/main" val="1794562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27</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03392" y="1648599"/>
            <a:ext cx="8737216" cy="4724400"/>
          </a:xfrm>
        </p:spPr>
        <p:txBody>
          <a:bodyPr/>
          <a:lstStyle/>
          <a:p>
            <a:r>
              <a:rPr lang="en-US" sz="1600" b="0" dirty="0"/>
              <a:t>SCS</a:t>
            </a:r>
          </a:p>
          <a:p>
            <a:pPr lvl="1"/>
            <a:r>
              <a:rPr lang="en-US" sz="1400" dirty="0"/>
              <a:t>Although current use of SCS is still limited, it can be assumed it will be one of the key techniques used with UHR to negotiate QoS treatment; hence disruption to QoS-sensitive flows might occur if there is a delay in re-establishing SCS state after roam</a:t>
            </a:r>
          </a:p>
          <a:p>
            <a:pPr lvl="1"/>
            <a:r>
              <a:rPr lang="en-US" sz="1400" dirty="0"/>
              <a:t>SCS parameters are semi-static so can be transferred OTDS with minimal downside</a:t>
            </a:r>
          </a:p>
          <a:p>
            <a:pPr lvl="2"/>
            <a:r>
              <a:rPr lang="en-US" sz="1200" dirty="0"/>
              <a:t>e.g. any changes to SCS agreements after a context exchange has been initiated would be lost</a:t>
            </a:r>
          </a:p>
          <a:p>
            <a:pPr marL="457200" lvl="1" indent="0">
              <a:buNone/>
            </a:pPr>
            <a:endParaRPr lang="en-US" sz="700" dirty="0"/>
          </a:p>
          <a:p>
            <a:r>
              <a:rPr lang="en-US" sz="1600" b="0" dirty="0"/>
              <a:t>MSCS</a:t>
            </a:r>
          </a:p>
          <a:p>
            <a:pPr lvl="1"/>
            <a:r>
              <a:rPr lang="en-US" sz="1400" dirty="0"/>
              <a:t>Similar considerations to SCS</a:t>
            </a:r>
          </a:p>
          <a:p>
            <a:pPr lvl="1"/>
            <a:r>
              <a:rPr lang="en-US" sz="1400" dirty="0"/>
              <a:t>Should allow current derived MSCS rules (IP tuple-&gt;UP) at serving AP MLD to be transferred to target AP MLD, in addition to the (semi-static) contents of MSCS Descriptor</a:t>
            </a:r>
          </a:p>
          <a:p>
            <a:pPr lvl="1"/>
            <a:endParaRPr lang="en-US" sz="500" dirty="0"/>
          </a:p>
          <a:p>
            <a:r>
              <a:rPr lang="en-US" sz="1600" b="0" dirty="0"/>
              <a:t>Other TID assignment policies </a:t>
            </a:r>
            <a:r>
              <a:rPr lang="en-US" sz="1200" b="0" dirty="0"/>
              <a:t>(e.g. based on DPI – might be transferred in proprietary manner)</a:t>
            </a:r>
            <a:endParaRPr lang="en-US" sz="1600" b="0" dirty="0"/>
          </a:p>
          <a:p>
            <a:pPr lvl="1"/>
            <a:r>
              <a:rPr lang="en-US" sz="1400" dirty="0"/>
              <a:t>It should be noted that if (for whatever reason) TID assignment of packets is different on serving and target AP MLDs, then any attempts to preserve the TID’s state (e.g. Block Ack agreement) would be futile</a:t>
            </a:r>
          </a:p>
          <a:p>
            <a:pPr lvl="1"/>
            <a:endParaRPr lang="en-US" sz="500" dirty="0"/>
          </a:p>
          <a:p>
            <a:r>
              <a:rPr lang="en-US" sz="1400" b="0" dirty="0"/>
              <a:t>TWT</a:t>
            </a:r>
          </a:p>
          <a:p>
            <a:pPr lvl="1"/>
            <a:r>
              <a:rPr lang="en-US" sz="1400" dirty="0"/>
              <a:t>Maybe nice-to-have in theory, but complex to transfer synchronized timing state, and may need renegotiation (e.g. conflict with existing TWT agreement at target AP MLD)</a:t>
            </a:r>
          </a:p>
          <a:p>
            <a:pPr lvl="1"/>
            <a:r>
              <a:rPr lang="en-US" sz="1400" dirty="0"/>
              <a:t>Less impactful on link performance even if TWT agreements are not transferred and need to be reestablished</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Control plane context exchange [5]</a:t>
            </a:r>
            <a:endParaRPr lang="en-US" u="sng" dirty="0"/>
          </a:p>
        </p:txBody>
      </p:sp>
    </p:spTree>
    <p:extLst>
      <p:ext uri="{BB962C8B-B14F-4D97-AF65-F5344CB8AC3E}">
        <p14:creationId xmlns:p14="http://schemas.microsoft.com/office/powerpoint/2010/main" val="521458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97814"/>
            <a:ext cx="9144000" cy="5077599"/>
          </a:xfrm>
        </p:spPr>
        <p:txBody>
          <a:bodyPr/>
          <a:lstStyle/>
          <a:p>
            <a:r>
              <a:rPr lang="en-US" sz="1600" b="0" dirty="0"/>
              <a:t>A potential alternative approach to data plane “buffered data delivery” from serving AP MLD is for the already-buffered DL data to be transferred from serving AP MLD to target AP MLD over the DS, and then transmitted by target AP MLD after the roam</a:t>
            </a:r>
          </a:p>
          <a:p>
            <a:r>
              <a:rPr lang="en-US" sz="1600" b="0" dirty="0"/>
              <a:t>This is already (theoretically) a network implementation option today, i.e.</a:t>
            </a:r>
            <a:endParaRPr lang="en-US" sz="1200" b="0" dirty="0"/>
          </a:p>
          <a:p>
            <a:pPr lvl="1"/>
            <a:r>
              <a:rPr lang="en-US" sz="1400" dirty="0"/>
              <a:t>serving AP MLD gathers MSDUs from its Tx buffers, send over some secure data tunnel on DS between AP MLDs (or via controller), and target AP MLD transmits</a:t>
            </a:r>
          </a:p>
          <a:p>
            <a:r>
              <a:rPr lang="en-US" sz="1600" b="0" dirty="0"/>
              <a:t>Some optimizations could be possible to ensure in-order DL delivery</a:t>
            </a:r>
          </a:p>
          <a:p>
            <a:pPr lvl="1"/>
            <a:r>
              <a:rPr lang="en-US" sz="1400" dirty="0"/>
              <a:t>i.e. by also transferring (more of) the Block Ack context </a:t>
            </a:r>
          </a:p>
          <a:p>
            <a:r>
              <a:rPr lang="en-US" sz="1600" b="0" dirty="0"/>
              <a:t>Unlikely for mass-market adoption, but could be attractive in certain deployments e.g. enterprise</a:t>
            </a:r>
          </a:p>
          <a:p>
            <a:pPr lvl="1"/>
            <a:r>
              <a:rPr lang="en-US" sz="1400" dirty="0"/>
              <a:t>Higher AP MLD implementation complexity: Implementation involves multiple data queues at different levels of the stack (e.g. within OS kernel, driver, hardware, </a:t>
            </a:r>
            <a:r>
              <a:rPr lang="en-US" sz="1400" dirty="0" err="1"/>
              <a:t>etc</a:t>
            </a:r>
            <a:r>
              <a:rPr lang="en-US" sz="1400" dirty="0"/>
              <a:t>). Extracting buffered data from those queues in order to transfer it to another AP MLD is non-trivial</a:t>
            </a:r>
          </a:p>
          <a:p>
            <a:pPr lvl="1"/>
            <a:r>
              <a:rPr lang="en-US" sz="1400" dirty="0"/>
              <a:t>Implies secure data paths need to be established pairwise between every AP MLD in the network, or data is sent via a central controller with additional backhaul and processing overhead</a:t>
            </a:r>
          </a:p>
          <a:p>
            <a:r>
              <a:rPr lang="en-US" sz="1600" b="0" dirty="0"/>
              <a:t>Note: Any data transfer is likely to be of MSDUs (or possibly plaintext MPDUs), not encrypted MPDUs</a:t>
            </a:r>
          </a:p>
          <a:p>
            <a:pPr lvl="1"/>
            <a:r>
              <a:rPr lang="en-US" sz="1400" dirty="0"/>
              <a:t>Most buffered data is within larger OS kernel queues</a:t>
            </a:r>
          </a:p>
          <a:p>
            <a:pPr lvl="1"/>
            <a:r>
              <a:rPr lang="en-US" sz="1400" dirty="0"/>
              <a:t>Most AP MLD implementations perform MPDU encryption in hardware immediately prior to transmission</a:t>
            </a:r>
          </a:p>
          <a:p>
            <a:pPr lvl="2"/>
            <a:r>
              <a:rPr lang="en-US" sz="1200" dirty="0"/>
              <a:t>Note: While certain network architectures currently use centralized encryption engines, these are not in the majority and on-chip encryption is expected to become even more dominant as data rates continue to increase</a:t>
            </a:r>
          </a:p>
          <a:p>
            <a:r>
              <a:rPr lang="en-US" sz="1600" b="0" dirty="0"/>
              <a:t>Should remain an implementation option without requiring significant formal support in the standard</a:t>
            </a:r>
          </a:p>
          <a:p>
            <a:pPr lvl="1"/>
            <a:endParaRPr lang="en-US" sz="1400" dirty="0"/>
          </a:p>
          <a:p>
            <a:pPr lvl="1"/>
            <a:endParaRPr lang="en-US" sz="12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Data plane – data transfer across DS</a:t>
            </a:r>
            <a:endParaRPr lang="en-US" u="sng" dirty="0"/>
          </a:p>
        </p:txBody>
      </p:sp>
    </p:spTree>
    <p:extLst>
      <p:ext uri="{BB962C8B-B14F-4D97-AF65-F5344CB8AC3E}">
        <p14:creationId xmlns:p14="http://schemas.microsoft.com/office/powerpoint/2010/main" val="1005663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29</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01984" y="1637506"/>
            <a:ext cx="8737216" cy="4724400"/>
          </a:xfrm>
        </p:spPr>
        <p:txBody>
          <a:bodyPr/>
          <a:lstStyle/>
          <a:p>
            <a:endParaRPr lang="en-US" sz="1400" b="0" dirty="0"/>
          </a:p>
          <a:p>
            <a:endParaRPr lang="en-US" sz="1800" b="0" dirty="0"/>
          </a:p>
          <a:p>
            <a:pPr marL="0" indent="0">
              <a:buNone/>
            </a:pPr>
            <a:endParaRPr lang="en-US" sz="14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Roaming procedures and context exchange</a:t>
            </a:r>
            <a:br>
              <a:rPr lang="en-US" dirty="0"/>
            </a:br>
            <a:r>
              <a:rPr lang="en-US" sz="2400" dirty="0"/>
              <a:t>Data plane – general considerations</a:t>
            </a:r>
            <a:endParaRPr lang="en-US" u="sng" dirty="0"/>
          </a:p>
        </p:txBody>
      </p:sp>
      <p:sp>
        <p:nvSpPr>
          <p:cNvPr id="2" name="Content Placeholder 2">
            <a:extLst>
              <a:ext uri="{FF2B5EF4-FFF2-40B4-BE49-F238E27FC236}">
                <a16:creationId xmlns:a16="http://schemas.microsoft.com/office/drawing/2014/main" id="{F8671491-6776-28CF-2705-4318B94433E0}"/>
              </a:ext>
            </a:extLst>
          </p:cNvPr>
          <p:cNvSpPr txBox="1">
            <a:spLocks/>
          </p:cNvSpPr>
          <p:nvPr/>
        </p:nvSpPr>
        <p:spPr bwMode="auto">
          <a:xfrm>
            <a:off x="107379" y="1143000"/>
            <a:ext cx="8737216"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endParaRPr lang="en-US" sz="1800" b="0" kern="0" dirty="0"/>
          </a:p>
          <a:p>
            <a:r>
              <a:rPr lang="en-US" sz="1800" b="0" kern="0" dirty="0"/>
              <a:t>Considerations on the utility of DL data that is buffered at serving AP MLD</a:t>
            </a:r>
          </a:p>
          <a:p>
            <a:pPr lvl="1"/>
            <a:r>
              <a:rPr lang="en-US" sz="1600" b="0" kern="0" dirty="0"/>
              <a:t>In non-real-time use cases (e.g. downloads, buffered audio/video), the buffered data might often be usable by the application, </a:t>
            </a:r>
            <a:r>
              <a:rPr lang="en-US" sz="1600" kern="0" dirty="0"/>
              <a:t>but it</a:t>
            </a:r>
            <a:r>
              <a:rPr lang="en-US" sz="1600" b="0" kern="0" dirty="0"/>
              <a:t> might be more efficient for the packets to be dropped and higher-layer retransmissions (e.g. TCP, QUIC) be invoked</a:t>
            </a:r>
          </a:p>
          <a:p>
            <a:pPr lvl="2"/>
            <a:r>
              <a:rPr lang="en-US" sz="1400" kern="0" dirty="0"/>
              <a:t>However there may be exceptions - e.g. on end-to-end links with high bandwidth-delay product, or highly constrained northbound links, the impact of TCP congestion window collapse due to dropped packets could be significant</a:t>
            </a:r>
          </a:p>
          <a:p>
            <a:pPr lvl="1"/>
            <a:r>
              <a:rPr lang="en-US" sz="1600" b="0" kern="0" dirty="0"/>
              <a:t>In real-time use cases (e.g.</a:t>
            </a:r>
            <a:r>
              <a:rPr lang="en-US" sz="1600" kern="0" dirty="0"/>
              <a:t> </a:t>
            </a:r>
            <a:r>
              <a:rPr lang="en-US" sz="1600" b="0" kern="0" dirty="0"/>
              <a:t>conversational or XR audio/video), the buffered data might be “stale” due to newer data already being transferred with the target AP MLD</a:t>
            </a:r>
          </a:p>
          <a:p>
            <a:pPr lvl="2"/>
            <a:r>
              <a:rPr lang="en-US" sz="1400" kern="0" dirty="0"/>
              <a:t>For example, if an application is already about to render a new video frame based on new data, the previous frame corresponding to the buffered data has already been skipped so the data is now useless</a:t>
            </a:r>
          </a:p>
          <a:p>
            <a:pPr lvl="2"/>
            <a:r>
              <a:rPr lang="en-US" sz="1400" kern="0" dirty="0"/>
              <a:t>However there may be exceptions - e.g. if the buffered data contains a video I-frame, it may be needed to render subsequent P-frames</a:t>
            </a:r>
          </a:p>
          <a:p>
            <a:pPr lvl="1"/>
            <a:r>
              <a:rPr lang="en-US" sz="1600" b="0" kern="0" dirty="0"/>
              <a:t>The net gains of supporting r</a:t>
            </a:r>
            <a:r>
              <a:rPr lang="en-US" sz="1600" kern="0" dirty="0"/>
              <a:t>etrieval of already-buffered data should be assessed</a:t>
            </a:r>
            <a:endParaRPr lang="en-US" sz="1600" b="0" kern="0" dirty="0"/>
          </a:p>
          <a:p>
            <a:r>
              <a:rPr lang="en-US" sz="1800" b="0" kern="0" dirty="0"/>
              <a:t>In-order delivery requirements across a roam need to be carefully considered</a:t>
            </a:r>
          </a:p>
          <a:p>
            <a:pPr lvl="1"/>
            <a:r>
              <a:rPr lang="en-US" sz="1600" kern="0" dirty="0"/>
              <a:t>At least for some applications, it would be undesirable and counter-productive to delay delivery of new packets from target AP MLD until the transfer of buffered data is complete</a:t>
            </a:r>
          </a:p>
          <a:p>
            <a:pPr lvl="1"/>
            <a:r>
              <a:rPr lang="en-US" sz="1600" kern="0" dirty="0"/>
              <a:t>Out-of-order delivery to higher layers might be necessary for the application to determine whether or not it is beneficial to actually receive the older buffered data</a:t>
            </a:r>
            <a:endParaRPr lang="en-US" kern="0" dirty="0">
              <a:highlight>
                <a:srgbClr val="FFFF00"/>
              </a:highlight>
            </a:endParaRPr>
          </a:p>
          <a:p>
            <a:pPr marL="0" indent="0">
              <a:buNone/>
            </a:pPr>
            <a:endParaRPr lang="en-US" sz="1050" b="0" kern="0" dirty="0">
              <a:highlight>
                <a:srgbClr val="FFFF00"/>
              </a:highlight>
            </a:endParaRPr>
          </a:p>
          <a:p>
            <a:endParaRPr lang="en-US" sz="900" b="0" kern="0" dirty="0">
              <a:highlight>
                <a:srgbClr val="FFFF00"/>
              </a:highlight>
            </a:endParaRPr>
          </a:p>
          <a:p>
            <a:endParaRPr lang="en-US" sz="1050" b="0" kern="0" dirty="0">
              <a:highlight>
                <a:srgbClr val="FFFF00"/>
              </a:highlight>
            </a:endParaRPr>
          </a:p>
          <a:p>
            <a:pPr marL="0" indent="0">
              <a:buFontTx/>
              <a:buNone/>
            </a:pPr>
            <a:endParaRPr lang="en-US" sz="1400" kern="0" dirty="0"/>
          </a:p>
        </p:txBody>
      </p:sp>
    </p:spTree>
    <p:extLst>
      <p:ext uri="{BB962C8B-B14F-4D97-AF65-F5344CB8AC3E}">
        <p14:creationId xmlns:p14="http://schemas.microsoft.com/office/powerpoint/2010/main" val="372685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Proposed security architecture</a:t>
            </a:r>
            <a:br>
              <a:rPr lang="en-US" dirty="0"/>
            </a:br>
            <a:r>
              <a:rPr lang="en-US" sz="2400" dirty="0"/>
              <a:t>Generic representation of roaming requirements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105399" y="2188100"/>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1600201" y="2874175"/>
            <a:ext cx="3579806"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801198"/>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2122759"/>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65188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98868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485352"/>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328408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2302303"/>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99301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1600200" y="2985908"/>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69" name="TextBox 55">
            <a:extLst>
              <a:ext uri="{FF2B5EF4-FFF2-40B4-BE49-F238E27FC236}">
                <a16:creationId xmlns:a16="http://schemas.microsoft.com/office/drawing/2014/main" id="{5A96D69E-A584-021A-2C60-35A59E9E7212}"/>
              </a:ext>
            </a:extLst>
          </p:cNvPr>
          <p:cNvSpPr txBox="1"/>
          <p:nvPr/>
        </p:nvSpPr>
        <p:spPr>
          <a:xfrm>
            <a:off x="5881958" y="2959235"/>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s1/s2</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69685" y="2318928"/>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80431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799773"/>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5020114" y="280855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5105400" y="2804013"/>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105400" y="212275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5029200" y="2104471"/>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Right Arrow 81">
            <a:extLst>
              <a:ext uri="{FF2B5EF4-FFF2-40B4-BE49-F238E27FC236}">
                <a16:creationId xmlns:a16="http://schemas.microsoft.com/office/drawing/2014/main" id="{FFAF9D3C-080F-86A9-3D47-96F85F71001A}"/>
              </a:ext>
            </a:extLst>
          </p:cNvPr>
          <p:cNvSpPr/>
          <p:nvPr/>
        </p:nvSpPr>
        <p:spPr>
          <a:xfrm>
            <a:off x="5130844" y="2891305"/>
            <a:ext cx="773953" cy="590614"/>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3" name="Right Arrow 82">
            <a:extLst>
              <a:ext uri="{FF2B5EF4-FFF2-40B4-BE49-F238E27FC236}">
                <a16:creationId xmlns:a16="http://schemas.microsoft.com/office/drawing/2014/main" id="{2AF4DCCE-BAB3-1AEC-CDBA-517413509E86}"/>
              </a:ext>
            </a:extLst>
          </p:cNvPr>
          <p:cNvSpPr/>
          <p:nvPr/>
        </p:nvSpPr>
        <p:spPr>
          <a:xfrm>
            <a:off x="4795963" y="3673254"/>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4795962" y="4411318"/>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5" name="Right Arrow 84">
            <a:extLst>
              <a:ext uri="{FF2B5EF4-FFF2-40B4-BE49-F238E27FC236}">
                <a16:creationId xmlns:a16="http://schemas.microsoft.com/office/drawing/2014/main" id="{F75DA1C0-5550-3231-E032-C78C59FBAC76}"/>
              </a:ext>
            </a:extLst>
          </p:cNvPr>
          <p:cNvSpPr/>
          <p:nvPr/>
        </p:nvSpPr>
        <p:spPr>
          <a:xfrm>
            <a:off x="4789573" y="4030318"/>
            <a:ext cx="342237" cy="313082"/>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5144589" y="3684140"/>
            <a:ext cx="2663910" cy="276999"/>
          </a:xfrm>
          <a:prstGeom prst="rect">
            <a:avLst/>
          </a:prstGeom>
          <a:noFill/>
        </p:spPr>
        <p:txBody>
          <a:bodyPr wrap="square" rtlCol="0">
            <a:spAutoFit/>
          </a:bodyPr>
          <a:lstStyle/>
          <a:p>
            <a:r>
              <a:rPr lang="en-US" dirty="0"/>
              <a:t>State 4 (s4) data path with AP MLD1</a:t>
            </a:r>
          </a:p>
        </p:txBody>
      </p:sp>
      <p:sp>
        <p:nvSpPr>
          <p:cNvPr id="87" name="TextBox 86">
            <a:extLst>
              <a:ext uri="{FF2B5EF4-FFF2-40B4-BE49-F238E27FC236}">
                <a16:creationId xmlns:a16="http://schemas.microsoft.com/office/drawing/2014/main" id="{73582A10-D83D-747E-000D-3A7EEE175A96}"/>
              </a:ext>
            </a:extLst>
          </p:cNvPr>
          <p:cNvSpPr txBox="1"/>
          <p:nvPr/>
        </p:nvSpPr>
        <p:spPr>
          <a:xfrm>
            <a:off x="5140896" y="3957935"/>
            <a:ext cx="3403029" cy="461665"/>
          </a:xfrm>
          <a:prstGeom prst="rect">
            <a:avLst/>
          </a:prstGeom>
          <a:noFill/>
        </p:spPr>
        <p:txBody>
          <a:bodyPr wrap="square" rtlCol="0">
            <a:spAutoFit/>
          </a:bodyPr>
          <a:lstStyle/>
          <a:p>
            <a:r>
              <a:rPr lang="en-US" dirty="0"/>
              <a:t>[TBD] Limited DL data path for “buffered data delivery” from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5144589" y="4421150"/>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02712" y="4741942"/>
            <a:ext cx="8538576" cy="1243342"/>
          </a:xfrm>
        </p:spPr>
        <p:txBody>
          <a:bodyPr/>
          <a:lstStyle/>
          <a:p>
            <a:r>
              <a:rPr lang="en-US" sz="1800" b="0" dirty="0"/>
              <a:t>Non-AP MLD always has exactly one full “state 4” connection to the DS</a:t>
            </a:r>
          </a:p>
          <a:p>
            <a:pPr lvl="1"/>
            <a:r>
              <a:rPr lang="en-US" sz="1600" dirty="0"/>
              <a:t>[TBD] </a:t>
            </a:r>
            <a:r>
              <a:rPr lang="en-US" sz="1600" b="0" dirty="0"/>
              <a:t>Additionally, for a short period after roam to target AP MLD2, a limited data path for “buffered data delivery” continues to exist with serving AP MLD1 to allow remaining DL data to be flushed</a:t>
            </a:r>
          </a:p>
          <a:p>
            <a:r>
              <a:rPr lang="en-US" sz="1800" b="0" dirty="0"/>
              <a:t>Signaling exchange(s) trigger:</a:t>
            </a:r>
          </a:p>
          <a:p>
            <a:pPr lvl="1"/>
            <a:r>
              <a:rPr lang="en-US" sz="1600" b="0" dirty="0"/>
              <a:t>(1) context exchange, (2) data path establishment with target AP MLD2</a:t>
            </a:r>
          </a:p>
        </p:txBody>
      </p:sp>
      <p:sp>
        <p:nvSpPr>
          <p:cNvPr id="93" name="TextBox 92">
            <a:extLst>
              <a:ext uri="{FF2B5EF4-FFF2-40B4-BE49-F238E27FC236}">
                <a16:creationId xmlns:a16="http://schemas.microsoft.com/office/drawing/2014/main" id="{86BCC07A-EF66-38CE-0712-07772E28FEF6}"/>
              </a:ext>
            </a:extLst>
          </p:cNvPr>
          <p:cNvSpPr txBox="1"/>
          <p:nvPr/>
        </p:nvSpPr>
        <p:spPr>
          <a:xfrm>
            <a:off x="457200" y="1582755"/>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95" name="TextBox 94">
            <a:extLst>
              <a:ext uri="{FF2B5EF4-FFF2-40B4-BE49-F238E27FC236}">
                <a16:creationId xmlns:a16="http://schemas.microsoft.com/office/drawing/2014/main" id="{97215E70-F780-2F70-DBDE-B1BE00A2FDA5}"/>
              </a:ext>
            </a:extLst>
          </p:cNvPr>
          <p:cNvSpPr txBox="1"/>
          <p:nvPr/>
        </p:nvSpPr>
        <p:spPr>
          <a:xfrm>
            <a:off x="3617305" y="1557180"/>
            <a:ext cx="3208225" cy="461665"/>
          </a:xfrm>
          <a:prstGeom prst="rect">
            <a:avLst/>
          </a:prstGeom>
          <a:noFill/>
        </p:spPr>
        <p:txBody>
          <a:bodyPr wrap="square" rtlCol="0">
            <a:spAutoFit/>
          </a:bodyPr>
          <a:lstStyle/>
          <a:p>
            <a:pPr algn="ctr"/>
            <a:r>
              <a:rPr lang="en-US" b="1" dirty="0">
                <a:solidFill>
                  <a:schemeClr val="bg1">
                    <a:lumMod val="50000"/>
                  </a:schemeClr>
                </a:solidFill>
              </a:rPr>
              <a:t>roam to AP MLD2</a:t>
            </a:r>
            <a:br>
              <a:rPr lang="en-US" b="1" dirty="0">
                <a:solidFill>
                  <a:schemeClr val="bg1">
                    <a:lumMod val="50000"/>
                  </a:schemeClr>
                </a:solidFill>
              </a:rPr>
            </a:br>
            <a:r>
              <a:rPr lang="en-US" b="1" dirty="0">
                <a:solidFill>
                  <a:schemeClr val="bg1">
                    <a:lumMod val="50000"/>
                  </a:schemeClr>
                </a:solidFill>
              </a:rPr>
              <a:t>(and context exchange over DS)</a:t>
            </a:r>
          </a:p>
        </p:txBody>
      </p:sp>
      <p:cxnSp>
        <p:nvCxnSpPr>
          <p:cNvPr id="97" name="Straight Connector 96">
            <a:extLst>
              <a:ext uri="{FF2B5EF4-FFF2-40B4-BE49-F238E27FC236}">
                <a16:creationId xmlns:a16="http://schemas.microsoft.com/office/drawing/2014/main" id="{A2FDC9CB-B4AE-3F96-30F4-DB7B929FC8C7}"/>
              </a:ext>
            </a:extLst>
          </p:cNvPr>
          <p:cNvCxnSpPr>
            <a:cxnSpLocks/>
          </p:cNvCxnSpPr>
          <p:nvPr/>
        </p:nvCxnSpPr>
        <p:spPr bwMode="auto">
          <a:xfrm flipH="1">
            <a:off x="1440976" y="1859754"/>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a:extLst>
              <a:ext uri="{FF2B5EF4-FFF2-40B4-BE49-F238E27FC236}">
                <a16:creationId xmlns:a16="http://schemas.microsoft.com/office/drawing/2014/main" id="{7A53A132-B0A1-58AC-A8EF-2CF4ECD5C412}"/>
              </a:ext>
            </a:extLst>
          </p:cNvPr>
          <p:cNvCxnSpPr>
            <a:cxnSpLocks/>
          </p:cNvCxnSpPr>
          <p:nvPr/>
        </p:nvCxnSpPr>
        <p:spPr bwMode="auto">
          <a:xfrm flipH="1">
            <a:off x="4953000" y="1888883"/>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 name="TextBox 57">
            <a:extLst>
              <a:ext uri="{FF2B5EF4-FFF2-40B4-BE49-F238E27FC236}">
                <a16:creationId xmlns:a16="http://schemas.microsoft.com/office/drawing/2014/main" id="{93819009-4E85-639B-8F5C-6EA9B9A1B81E}"/>
              </a:ext>
            </a:extLst>
          </p:cNvPr>
          <p:cNvSpPr txBox="1"/>
          <p:nvPr/>
        </p:nvSpPr>
        <p:spPr>
          <a:xfrm>
            <a:off x="5059905" y="2981002"/>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r>
              <a:rPr lang="en-US" sz="800" dirty="0">
                <a:solidFill>
                  <a:schemeClr val="bg2">
                    <a:lumMod val="50000"/>
                  </a:schemeClr>
                </a:solidFill>
              </a:rPr>
              <a:t>limited</a:t>
            </a:r>
            <a:endParaRPr lang="en-US" sz="1600" dirty="0">
              <a:solidFill>
                <a:schemeClr val="bg2">
                  <a:lumMod val="50000"/>
                </a:schemeClr>
              </a:solidFill>
            </a:endParaRPr>
          </a:p>
        </p:txBody>
      </p:sp>
    </p:spTree>
    <p:extLst>
      <p:ext uri="{BB962C8B-B14F-4D97-AF65-F5344CB8AC3E}">
        <p14:creationId xmlns:p14="http://schemas.microsoft.com/office/powerpoint/2010/main" val="136963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Summary</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30</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28600" y="1066800"/>
            <a:ext cx="8763000" cy="5105400"/>
          </a:xfrm>
        </p:spPr>
        <p:txBody>
          <a:bodyPr/>
          <a:lstStyle/>
          <a:p>
            <a:pPr marL="0" indent="0">
              <a:buNone/>
            </a:pPr>
            <a:endParaRPr lang="en-US" sz="1600" b="0" dirty="0"/>
          </a:p>
          <a:p>
            <a:r>
              <a:rPr lang="en-US" sz="1600" b="0" dirty="0"/>
              <a:t>All requirements for seamless roaming can be achieved using FT protocol as the base framework, without compromising performance, by defining straightforward protocol/behavioral extensions</a:t>
            </a:r>
          </a:p>
          <a:p>
            <a:pPr lvl="1"/>
            <a:r>
              <a:rPr lang="en-US" sz="1400" dirty="0"/>
              <a:t>a</a:t>
            </a:r>
            <a:r>
              <a:rPr lang="en-US" sz="1400" b="0" dirty="0"/>
              <a:t>lternative approaches based on PTK sharing across AP MLDs represent a significant security risk</a:t>
            </a:r>
          </a:p>
          <a:p>
            <a:r>
              <a:rPr lang="en-US" sz="1600" b="0" dirty="0"/>
              <a:t>There are several benefits to reusing FT protocol</a:t>
            </a:r>
          </a:p>
          <a:p>
            <a:pPr lvl="1"/>
            <a:r>
              <a:rPr lang="en-US" sz="1400" dirty="0"/>
              <a:t>Avoid regression in security characteristics and concerns on new attack vectors</a:t>
            </a:r>
          </a:p>
          <a:p>
            <a:pPr lvl="1"/>
            <a:r>
              <a:rPr lang="en-US" sz="1400" dirty="0"/>
              <a:t>Extensible existing signaling (e.g. to trigger context exchange)</a:t>
            </a:r>
          </a:p>
          <a:p>
            <a:pPr lvl="1"/>
            <a:r>
              <a:rPr lang="en-US" sz="1400" dirty="0"/>
              <a:t>No need to define new concepts such as “SMD association”, “non-collocated” or “virtual” AP MLDs, add/delete link pertaining to a different AP MLD, or make changes to addressing</a:t>
            </a:r>
          </a:p>
          <a:p>
            <a:pPr lvl="1"/>
            <a:r>
              <a:rPr lang="en-US" sz="1400" dirty="0"/>
              <a:t>Seamless integration of UHR roaming into existing mixed-technology FT networks</a:t>
            </a:r>
            <a:endParaRPr lang="en-US" sz="1400" b="0" dirty="0"/>
          </a:p>
          <a:p>
            <a:r>
              <a:rPr lang="en-US" sz="1600" b="0" dirty="0"/>
              <a:t>Considerations regarding context exchange (in control and data planes) have been described</a:t>
            </a:r>
          </a:p>
          <a:p>
            <a:pPr lvl="1"/>
            <a:r>
              <a:rPr lang="en-US" sz="1400" b="0" dirty="0"/>
              <a:t>Overall, there are clear benefits for transfer of certain control-plane states (e.g. SCS, static BA parameters)</a:t>
            </a:r>
          </a:p>
          <a:p>
            <a:pPr lvl="1"/>
            <a:r>
              <a:rPr lang="en-US" sz="1400" dirty="0"/>
              <a:t>The pros/cons of serving buffered data delivery (zero packet loss) are highly use case specific</a:t>
            </a:r>
          </a:p>
          <a:p>
            <a:pPr lvl="2"/>
            <a:r>
              <a:rPr lang="en-US" sz="1200" dirty="0"/>
              <a:t>A relatively simple design can be envisaged, although further studies are needed to orientate design details</a:t>
            </a:r>
          </a:p>
          <a:p>
            <a:pPr lvl="1"/>
            <a:r>
              <a:rPr lang="en-US" sz="1400" dirty="0"/>
              <a:t>Whenever there is a trade-off between outage / latency and packet loss / out-of-order delivery, non-AP MLD should be able to specify the context exchange behavior based on application requirements on per-TID basis</a:t>
            </a:r>
          </a:p>
          <a:p>
            <a:r>
              <a:rPr lang="en-US" sz="1600" b="0" dirty="0"/>
              <a:t>Overall roaming design should also aim to enhance:</a:t>
            </a:r>
          </a:p>
          <a:p>
            <a:pPr lvl="1"/>
            <a:r>
              <a:rPr lang="en-US" sz="1400" dirty="0"/>
              <a:t>Timeliness of triggering a roam prior to link with serving AP MLD becoming bad</a:t>
            </a:r>
          </a:p>
          <a:p>
            <a:pPr lvl="2"/>
            <a:r>
              <a:rPr lang="en-US" sz="1050" b="0" dirty="0"/>
              <a:t>AP MLD or non-AP MLD initiated, </a:t>
            </a:r>
            <a:r>
              <a:rPr lang="en-US" sz="1050" dirty="0"/>
              <a:t>AP MLD’s always-on monitoring should assist power-constrained non-AP MLD</a:t>
            </a:r>
          </a:p>
          <a:p>
            <a:pPr lvl="1"/>
            <a:r>
              <a:rPr lang="en-US" sz="1400" dirty="0"/>
              <a:t>Delay between roam trigger and roam completion</a:t>
            </a:r>
          </a:p>
          <a:p>
            <a:pPr lvl="2"/>
            <a:r>
              <a:rPr lang="en-US" sz="1050" dirty="0"/>
              <a:t>Including scan time, particularly if non-AP MLD needs to interrupt link with serving AP MLD to do off-channel scan</a:t>
            </a:r>
          </a:p>
          <a:p>
            <a:pPr lvl="1"/>
            <a:endParaRPr lang="en-US" sz="1200" dirty="0"/>
          </a:p>
          <a:p>
            <a:pPr lvl="1"/>
            <a:endParaRPr lang="en-US" sz="1200" b="0" dirty="0"/>
          </a:p>
        </p:txBody>
      </p:sp>
    </p:spTree>
    <p:extLst>
      <p:ext uri="{BB962C8B-B14F-4D97-AF65-F5344CB8AC3E}">
        <p14:creationId xmlns:p14="http://schemas.microsoft.com/office/powerpoint/2010/main" val="1203271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3GPP 5G handover key handling</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31</a:t>
            </a:fld>
            <a:endParaRPr lang="en-US"/>
          </a:p>
        </p:txBody>
      </p:sp>
      <p:sp>
        <p:nvSpPr>
          <p:cNvPr id="17" name="TextBox 16">
            <a:extLst>
              <a:ext uri="{FF2B5EF4-FFF2-40B4-BE49-F238E27FC236}">
                <a16:creationId xmlns:a16="http://schemas.microsoft.com/office/drawing/2014/main" id="{8523D396-2CDD-18B8-434B-7FB56DDAA7D9}"/>
              </a:ext>
            </a:extLst>
          </p:cNvPr>
          <p:cNvSpPr txBox="1"/>
          <p:nvPr/>
        </p:nvSpPr>
        <p:spPr>
          <a:xfrm>
            <a:off x="7848600" y="6123801"/>
            <a:ext cx="990600" cy="276999"/>
          </a:xfrm>
          <a:prstGeom prst="rect">
            <a:avLst/>
          </a:prstGeom>
          <a:noFill/>
        </p:spPr>
        <p:txBody>
          <a:bodyPr wrap="square" rtlCol="0">
            <a:spAutoFit/>
          </a:bodyPr>
          <a:lstStyle/>
          <a:p>
            <a:r>
              <a:rPr lang="en-US" dirty="0"/>
              <a:t>(from [6])</a:t>
            </a:r>
          </a:p>
        </p:txBody>
      </p:sp>
      <p:pic>
        <p:nvPicPr>
          <p:cNvPr id="20" name="Picture 19" descr="A diagram of a computer&#10;&#10;Description automatically generated">
            <a:extLst>
              <a:ext uri="{FF2B5EF4-FFF2-40B4-BE49-F238E27FC236}">
                <a16:creationId xmlns:a16="http://schemas.microsoft.com/office/drawing/2014/main" id="{F83DC86E-9BFA-BF80-FB83-8E6EDE37C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11" y="3276600"/>
            <a:ext cx="4982622" cy="2772588"/>
          </a:xfrm>
          <a:prstGeom prst="rect">
            <a:avLst/>
          </a:prstGeom>
        </p:spPr>
      </p:pic>
      <p:pic>
        <p:nvPicPr>
          <p:cNvPr id="24" name="Picture 23" descr="A diagram of a computer flowchart&#10;&#10;Description automatically generated">
            <a:extLst>
              <a:ext uri="{FF2B5EF4-FFF2-40B4-BE49-F238E27FC236}">
                <a16:creationId xmlns:a16="http://schemas.microsoft.com/office/drawing/2014/main" id="{B1C8D025-A8DC-1FA9-EC71-19CB00FC1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3849009" cy="3485323"/>
          </a:xfrm>
          <a:prstGeom prst="rect">
            <a:avLst/>
          </a:prstGeom>
        </p:spPr>
      </p:pic>
      <p:cxnSp>
        <p:nvCxnSpPr>
          <p:cNvPr id="27" name="Straight Arrow Connector 26">
            <a:extLst>
              <a:ext uri="{FF2B5EF4-FFF2-40B4-BE49-F238E27FC236}">
                <a16:creationId xmlns:a16="http://schemas.microsoft.com/office/drawing/2014/main" id="{8359E5C5-F5EC-655D-7DD4-9D5FEA996578}"/>
              </a:ext>
            </a:extLst>
          </p:cNvPr>
          <p:cNvCxnSpPr/>
          <p:nvPr/>
        </p:nvCxnSpPr>
        <p:spPr bwMode="auto">
          <a:xfrm>
            <a:off x="6324600" y="3886200"/>
            <a:ext cx="0" cy="83820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28" name="TextBox 27">
            <a:extLst>
              <a:ext uri="{FF2B5EF4-FFF2-40B4-BE49-F238E27FC236}">
                <a16:creationId xmlns:a16="http://schemas.microsoft.com/office/drawing/2014/main" id="{06AB4DB7-687D-408E-57C8-58839B37BFF6}"/>
              </a:ext>
            </a:extLst>
          </p:cNvPr>
          <p:cNvSpPr txBox="1"/>
          <p:nvPr/>
        </p:nvSpPr>
        <p:spPr>
          <a:xfrm>
            <a:off x="6276501" y="4114800"/>
            <a:ext cx="1343500" cy="276999"/>
          </a:xfrm>
          <a:prstGeom prst="rect">
            <a:avLst/>
          </a:prstGeom>
          <a:noFill/>
        </p:spPr>
        <p:txBody>
          <a:bodyPr wrap="square" rtlCol="0">
            <a:spAutoFit/>
          </a:bodyPr>
          <a:lstStyle/>
          <a:p>
            <a:r>
              <a:rPr lang="en-US" dirty="0">
                <a:solidFill>
                  <a:schemeClr val="accent2"/>
                </a:solidFill>
              </a:rPr>
              <a:t>vertical handover</a:t>
            </a:r>
          </a:p>
        </p:txBody>
      </p:sp>
      <p:cxnSp>
        <p:nvCxnSpPr>
          <p:cNvPr id="29" name="Straight Arrow Connector 28">
            <a:extLst>
              <a:ext uri="{FF2B5EF4-FFF2-40B4-BE49-F238E27FC236}">
                <a16:creationId xmlns:a16="http://schemas.microsoft.com/office/drawing/2014/main" id="{350F4F77-E4E7-22F9-E817-DD9EF181FD4D}"/>
              </a:ext>
            </a:extLst>
          </p:cNvPr>
          <p:cNvCxnSpPr>
            <a:cxnSpLocks/>
          </p:cNvCxnSpPr>
          <p:nvPr/>
        </p:nvCxnSpPr>
        <p:spPr bwMode="auto">
          <a:xfrm>
            <a:off x="6172200" y="3200400"/>
            <a:ext cx="990600" cy="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31" name="TextBox 30">
            <a:extLst>
              <a:ext uri="{FF2B5EF4-FFF2-40B4-BE49-F238E27FC236}">
                <a16:creationId xmlns:a16="http://schemas.microsoft.com/office/drawing/2014/main" id="{BB5E253B-E865-7520-2A86-32B239FBE4B9}"/>
              </a:ext>
            </a:extLst>
          </p:cNvPr>
          <p:cNvSpPr txBox="1"/>
          <p:nvPr/>
        </p:nvSpPr>
        <p:spPr>
          <a:xfrm>
            <a:off x="6027930" y="2924988"/>
            <a:ext cx="1776643" cy="276999"/>
          </a:xfrm>
          <a:prstGeom prst="rect">
            <a:avLst/>
          </a:prstGeom>
          <a:noFill/>
        </p:spPr>
        <p:txBody>
          <a:bodyPr wrap="square" rtlCol="0">
            <a:spAutoFit/>
          </a:bodyPr>
          <a:lstStyle/>
          <a:p>
            <a:r>
              <a:rPr lang="en-US" dirty="0">
                <a:solidFill>
                  <a:schemeClr val="accent2"/>
                </a:solidFill>
              </a:rPr>
              <a:t>horizontal handover</a:t>
            </a:r>
          </a:p>
        </p:txBody>
      </p:sp>
    </p:spTree>
    <p:extLst>
      <p:ext uri="{BB962C8B-B14F-4D97-AF65-F5344CB8AC3E}">
        <p14:creationId xmlns:p14="http://schemas.microsoft.com/office/powerpoint/2010/main" val="3256081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Roaming trigger challenge</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32</a:t>
            </a:fld>
            <a:endParaRPr lang="en-US"/>
          </a:p>
        </p:txBody>
      </p:sp>
      <p:sp>
        <p:nvSpPr>
          <p:cNvPr id="17" name="Google Shape;134;p17">
            <a:extLst>
              <a:ext uri="{FF2B5EF4-FFF2-40B4-BE49-F238E27FC236}">
                <a16:creationId xmlns:a16="http://schemas.microsoft.com/office/drawing/2014/main" id="{7384180C-CA4A-4C63-1991-9CF797FECACC}"/>
              </a:ext>
            </a:extLst>
          </p:cNvPr>
          <p:cNvSpPr/>
          <p:nvPr/>
        </p:nvSpPr>
        <p:spPr>
          <a:xfrm>
            <a:off x="3434613" y="2070020"/>
            <a:ext cx="2107800" cy="28458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19" name="Google Shape;135;p17">
            <a:extLst>
              <a:ext uri="{FF2B5EF4-FFF2-40B4-BE49-F238E27FC236}">
                <a16:creationId xmlns:a16="http://schemas.microsoft.com/office/drawing/2014/main" id="{82B90100-F440-9E73-BB03-05108CC049F6}"/>
              </a:ext>
            </a:extLst>
          </p:cNvPr>
          <p:cNvSpPr/>
          <p:nvPr/>
        </p:nvSpPr>
        <p:spPr>
          <a:xfrm>
            <a:off x="4348663" y="1557670"/>
            <a:ext cx="29742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0" name="Google Shape;136;p17">
            <a:extLst>
              <a:ext uri="{FF2B5EF4-FFF2-40B4-BE49-F238E27FC236}">
                <a16:creationId xmlns:a16="http://schemas.microsoft.com/office/drawing/2014/main" id="{30C76E6A-833C-75E4-4C98-49C024CD3FA7}"/>
              </a:ext>
            </a:extLst>
          </p:cNvPr>
          <p:cNvSpPr/>
          <p:nvPr/>
        </p:nvSpPr>
        <p:spPr>
          <a:xfrm>
            <a:off x="1801113" y="1557670"/>
            <a:ext cx="30741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1" name="Google Shape;139;p17">
            <a:extLst>
              <a:ext uri="{FF2B5EF4-FFF2-40B4-BE49-F238E27FC236}">
                <a16:creationId xmlns:a16="http://schemas.microsoft.com/office/drawing/2014/main" id="{A30C1C01-084B-D81B-B2E1-E6208ED41C09}"/>
              </a:ext>
            </a:extLst>
          </p:cNvPr>
          <p:cNvSpPr/>
          <p:nvPr/>
        </p:nvSpPr>
        <p:spPr>
          <a:xfrm>
            <a:off x="2511563" y="2197695"/>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AP1 [p]</a:t>
            </a:r>
            <a:endParaRPr>
              <a:latin typeface="Times New Roman"/>
              <a:ea typeface="Times New Roman"/>
              <a:cs typeface="Times New Roman"/>
              <a:sym typeface="Times New Roman"/>
            </a:endParaRPr>
          </a:p>
        </p:txBody>
      </p:sp>
      <p:sp>
        <p:nvSpPr>
          <p:cNvPr id="22" name="Google Shape;140;p17">
            <a:extLst>
              <a:ext uri="{FF2B5EF4-FFF2-40B4-BE49-F238E27FC236}">
                <a16:creationId xmlns:a16="http://schemas.microsoft.com/office/drawing/2014/main" id="{FD196309-60FA-EC54-7D1D-700559A8668C}"/>
              </a:ext>
            </a:extLst>
          </p:cNvPr>
          <p:cNvSpPr/>
          <p:nvPr/>
        </p:nvSpPr>
        <p:spPr>
          <a:xfrm>
            <a:off x="5532063" y="2208370"/>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AP2 [t]</a:t>
            </a:r>
            <a:endParaRPr>
              <a:latin typeface="Times New Roman"/>
              <a:ea typeface="Times New Roman"/>
              <a:cs typeface="Times New Roman"/>
              <a:sym typeface="Times New Roman"/>
            </a:endParaRPr>
          </a:p>
        </p:txBody>
      </p:sp>
      <p:sp>
        <p:nvSpPr>
          <p:cNvPr id="23" name="Google Shape;141;p17">
            <a:extLst>
              <a:ext uri="{FF2B5EF4-FFF2-40B4-BE49-F238E27FC236}">
                <a16:creationId xmlns:a16="http://schemas.microsoft.com/office/drawing/2014/main" id="{00C07EF4-4F12-1AC6-8C5F-C276FA066BEE}"/>
              </a:ext>
            </a:extLst>
          </p:cNvPr>
          <p:cNvSpPr/>
          <p:nvPr/>
        </p:nvSpPr>
        <p:spPr>
          <a:xfrm>
            <a:off x="4865010" y="2515795"/>
            <a:ext cx="677400" cy="233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4" name="Google Shape;142;p17">
            <a:extLst>
              <a:ext uri="{FF2B5EF4-FFF2-40B4-BE49-F238E27FC236}">
                <a16:creationId xmlns:a16="http://schemas.microsoft.com/office/drawing/2014/main" id="{8857BA1F-3A44-FF46-771A-C3ABA6D271E6}"/>
              </a:ext>
            </a:extLst>
          </p:cNvPr>
          <p:cNvSpPr/>
          <p:nvPr/>
        </p:nvSpPr>
        <p:spPr>
          <a:xfrm>
            <a:off x="3438401" y="2515795"/>
            <a:ext cx="677400" cy="2337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5" name="Google Shape;143;p17">
            <a:extLst>
              <a:ext uri="{FF2B5EF4-FFF2-40B4-BE49-F238E27FC236}">
                <a16:creationId xmlns:a16="http://schemas.microsoft.com/office/drawing/2014/main" id="{E5F2D13B-BF34-1A70-3F5E-B24BBBD33393}"/>
              </a:ext>
            </a:extLst>
          </p:cNvPr>
          <p:cNvSpPr/>
          <p:nvPr/>
        </p:nvSpPr>
        <p:spPr>
          <a:xfrm>
            <a:off x="4167463" y="2506495"/>
            <a:ext cx="707700" cy="252300"/>
          </a:xfrm>
          <a:prstGeom prst="stripedRightArrow">
            <a:avLst>
              <a:gd name="adj1" fmla="val 50000"/>
              <a:gd name="adj2" fmla="val 50000"/>
            </a:avLst>
          </a:prstGeom>
          <a:no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cxnSp>
        <p:nvCxnSpPr>
          <p:cNvPr id="26" name="Google Shape;144;p17">
            <a:extLst>
              <a:ext uri="{FF2B5EF4-FFF2-40B4-BE49-F238E27FC236}">
                <a16:creationId xmlns:a16="http://schemas.microsoft.com/office/drawing/2014/main" id="{962E23E0-A2EE-63C7-6C64-1C65C8F7F88C}"/>
              </a:ext>
            </a:extLst>
          </p:cNvPr>
          <p:cNvCxnSpPr>
            <a:stCxn id="21" idx="3"/>
            <a:endCxn id="24" idx="0"/>
          </p:cNvCxnSpPr>
          <p:nvPr/>
        </p:nvCxnSpPr>
        <p:spPr>
          <a:xfrm>
            <a:off x="3425963" y="2314545"/>
            <a:ext cx="351000" cy="201300"/>
          </a:xfrm>
          <a:prstGeom prst="straightConnector1">
            <a:avLst/>
          </a:prstGeom>
          <a:noFill/>
          <a:ln w="28575" cap="flat" cmpd="sng">
            <a:solidFill>
              <a:srgbClr val="9900FF"/>
            </a:solidFill>
            <a:prstDash val="solid"/>
            <a:round/>
            <a:headEnd type="none" w="med" len="med"/>
            <a:tailEnd type="none" w="med" len="med"/>
          </a:ln>
        </p:spPr>
      </p:cxnSp>
      <p:cxnSp>
        <p:nvCxnSpPr>
          <p:cNvPr id="27" name="Google Shape;145;p17">
            <a:extLst>
              <a:ext uri="{FF2B5EF4-FFF2-40B4-BE49-F238E27FC236}">
                <a16:creationId xmlns:a16="http://schemas.microsoft.com/office/drawing/2014/main" id="{AAAFEA2D-1709-329D-03BC-D6EEDA714062}"/>
              </a:ext>
            </a:extLst>
          </p:cNvPr>
          <p:cNvCxnSpPr>
            <a:stCxn id="22" idx="1"/>
            <a:endCxn id="23" idx="0"/>
          </p:cNvCxnSpPr>
          <p:nvPr/>
        </p:nvCxnSpPr>
        <p:spPr>
          <a:xfrm flipH="1">
            <a:off x="5203563" y="2325220"/>
            <a:ext cx="328500" cy="190500"/>
          </a:xfrm>
          <a:prstGeom prst="straightConnector1">
            <a:avLst/>
          </a:prstGeom>
          <a:noFill/>
          <a:ln w="28575" cap="flat" cmpd="sng">
            <a:solidFill>
              <a:srgbClr val="9900FF"/>
            </a:solidFill>
            <a:prstDash val="dot"/>
            <a:round/>
            <a:headEnd type="none" w="med" len="med"/>
            <a:tailEnd type="none" w="med" len="med"/>
          </a:ln>
        </p:spPr>
      </p:cxnSp>
      <p:sp>
        <p:nvSpPr>
          <p:cNvPr id="28" name="Google Shape;146;p17">
            <a:extLst>
              <a:ext uri="{FF2B5EF4-FFF2-40B4-BE49-F238E27FC236}">
                <a16:creationId xmlns:a16="http://schemas.microsoft.com/office/drawing/2014/main" id="{693C1DE8-2858-0233-5A38-6559647E4F0D}"/>
              </a:ext>
            </a:extLst>
          </p:cNvPr>
          <p:cNvSpPr/>
          <p:nvPr/>
        </p:nvSpPr>
        <p:spPr>
          <a:xfrm>
            <a:off x="4226013" y="3160620"/>
            <a:ext cx="677400" cy="407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AP3 </a:t>
            </a:r>
            <a:endParaRPr dirty="0">
              <a:latin typeface="Times New Roman"/>
              <a:ea typeface="Times New Roman"/>
              <a:cs typeface="Times New Roman"/>
              <a:sym typeface="Times New Roman"/>
            </a:endParaRPr>
          </a:p>
        </p:txBody>
      </p:sp>
      <p:sp>
        <p:nvSpPr>
          <p:cNvPr id="29" name="Google Shape;147;p17">
            <a:extLst>
              <a:ext uri="{FF2B5EF4-FFF2-40B4-BE49-F238E27FC236}">
                <a16:creationId xmlns:a16="http://schemas.microsoft.com/office/drawing/2014/main" id="{9192BC22-FEF7-FAC6-36B2-D54F2D0D34D4}"/>
              </a:ext>
            </a:extLst>
          </p:cNvPr>
          <p:cNvSpPr/>
          <p:nvPr/>
        </p:nvSpPr>
        <p:spPr>
          <a:xfrm>
            <a:off x="2131388" y="1993720"/>
            <a:ext cx="2478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0" name="Google Shape;148;p17">
            <a:extLst>
              <a:ext uri="{FF2B5EF4-FFF2-40B4-BE49-F238E27FC236}">
                <a16:creationId xmlns:a16="http://schemas.microsoft.com/office/drawing/2014/main" id="{58A82761-FC47-2DE8-E6D7-65653EF5D586}"/>
              </a:ext>
            </a:extLst>
          </p:cNvPr>
          <p:cNvSpPr txBox="1"/>
          <p:nvPr/>
        </p:nvSpPr>
        <p:spPr>
          <a:xfrm>
            <a:off x="3548601" y="21298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1" name="Google Shape;149;p17">
            <a:extLst>
              <a:ext uri="{FF2B5EF4-FFF2-40B4-BE49-F238E27FC236}">
                <a16:creationId xmlns:a16="http://schemas.microsoft.com/office/drawing/2014/main" id="{AF27FDBD-BF02-557E-4696-67F70B496AFA}"/>
              </a:ext>
            </a:extLst>
          </p:cNvPr>
          <p:cNvSpPr txBox="1"/>
          <p:nvPr/>
        </p:nvSpPr>
        <p:spPr>
          <a:xfrm>
            <a:off x="2704763" y="2801870"/>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2" name="Google Shape;150;p17">
            <a:extLst>
              <a:ext uri="{FF2B5EF4-FFF2-40B4-BE49-F238E27FC236}">
                <a16:creationId xmlns:a16="http://schemas.microsoft.com/office/drawing/2014/main" id="{319DEE9B-D9D5-B273-5270-6E0272B5ADE1}"/>
              </a:ext>
            </a:extLst>
          </p:cNvPr>
          <p:cNvSpPr txBox="1"/>
          <p:nvPr/>
        </p:nvSpPr>
        <p:spPr>
          <a:xfrm>
            <a:off x="3434488" y="3115470"/>
            <a:ext cx="721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000FF"/>
                </a:solidFill>
                <a:latin typeface="Times New Roman"/>
                <a:ea typeface="Times New Roman"/>
                <a:cs typeface="Times New Roman"/>
                <a:sym typeface="Times New Roman"/>
              </a:rPr>
              <a:t>2.4GHz</a:t>
            </a:r>
            <a:endParaRPr sz="900">
              <a:solidFill>
                <a:srgbClr val="0000FF"/>
              </a:solidFill>
              <a:latin typeface="Times New Roman"/>
              <a:ea typeface="Times New Roman"/>
              <a:cs typeface="Times New Roman"/>
              <a:sym typeface="Times New Roman"/>
            </a:endParaRPr>
          </a:p>
        </p:txBody>
      </p:sp>
      <p:sp>
        <p:nvSpPr>
          <p:cNvPr id="33" name="Google Shape;151;p17">
            <a:extLst>
              <a:ext uri="{FF2B5EF4-FFF2-40B4-BE49-F238E27FC236}">
                <a16:creationId xmlns:a16="http://schemas.microsoft.com/office/drawing/2014/main" id="{7A228AE0-A6DC-3B1E-F166-8658DC1505EA}"/>
              </a:ext>
            </a:extLst>
          </p:cNvPr>
          <p:cNvSpPr txBox="1"/>
          <p:nvPr/>
        </p:nvSpPr>
        <p:spPr>
          <a:xfrm>
            <a:off x="5749638" y="2758795"/>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4" name="Google Shape;152;p17">
            <a:extLst>
              <a:ext uri="{FF2B5EF4-FFF2-40B4-BE49-F238E27FC236}">
                <a16:creationId xmlns:a16="http://schemas.microsoft.com/office/drawing/2014/main" id="{CED86BDD-E636-2BAE-5D6E-B9EB15CB5E6B}"/>
              </a:ext>
            </a:extLst>
          </p:cNvPr>
          <p:cNvSpPr/>
          <p:nvPr/>
        </p:nvSpPr>
        <p:spPr>
          <a:xfrm>
            <a:off x="4438088" y="2034220"/>
            <a:ext cx="2574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5" name="Google Shape;153;p17">
            <a:extLst>
              <a:ext uri="{FF2B5EF4-FFF2-40B4-BE49-F238E27FC236}">
                <a16:creationId xmlns:a16="http://schemas.microsoft.com/office/drawing/2014/main" id="{7A376F24-0B9E-ECF7-DE1B-A2096F84D142}"/>
              </a:ext>
            </a:extLst>
          </p:cNvPr>
          <p:cNvSpPr txBox="1"/>
          <p:nvPr/>
        </p:nvSpPr>
        <p:spPr>
          <a:xfrm>
            <a:off x="6420226" y="21703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6" name="Google Shape;154;p17">
            <a:extLst>
              <a:ext uri="{FF2B5EF4-FFF2-40B4-BE49-F238E27FC236}">
                <a16:creationId xmlns:a16="http://schemas.microsoft.com/office/drawing/2014/main" id="{1D42D3AC-722C-DD6A-82D9-18BA2BEAAA74}"/>
              </a:ext>
            </a:extLst>
          </p:cNvPr>
          <p:cNvSpPr txBox="1"/>
          <p:nvPr/>
        </p:nvSpPr>
        <p:spPr>
          <a:xfrm>
            <a:off x="4461926" y="3825358"/>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7" name="Google Shape;155;p17">
            <a:extLst>
              <a:ext uri="{FF2B5EF4-FFF2-40B4-BE49-F238E27FC236}">
                <a16:creationId xmlns:a16="http://schemas.microsoft.com/office/drawing/2014/main" id="{6959F520-73AF-C676-CC51-FB88DCF4C9E4}"/>
              </a:ext>
            </a:extLst>
          </p:cNvPr>
          <p:cNvSpPr/>
          <p:nvPr/>
        </p:nvSpPr>
        <p:spPr>
          <a:xfrm rot="5258710">
            <a:off x="3447761" y="2839468"/>
            <a:ext cx="2139307" cy="1134353"/>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8" name="Content Placeholder 2">
            <a:extLst>
              <a:ext uri="{FF2B5EF4-FFF2-40B4-BE49-F238E27FC236}">
                <a16:creationId xmlns:a16="http://schemas.microsoft.com/office/drawing/2014/main" id="{0805DF40-42A1-93A2-4A9C-3F5B4A65E8A6}"/>
              </a:ext>
            </a:extLst>
          </p:cNvPr>
          <p:cNvSpPr txBox="1">
            <a:spLocks/>
          </p:cNvSpPr>
          <p:nvPr/>
        </p:nvSpPr>
        <p:spPr bwMode="auto">
          <a:xfrm>
            <a:off x="502621" y="5160345"/>
            <a:ext cx="7971784"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 STA in mobility can rapidly move out of coverage of serving AP (depending which bands it has active links with)</a:t>
            </a:r>
          </a:p>
          <a:p>
            <a:r>
              <a:rPr lang="en-US" sz="1600" b="0" kern="0" dirty="0"/>
              <a:t>Since it cannot always be guaranteed a clear roam target can be determined while the link quality with serving AP remains good, there is a need to support both OTDS and OTA mechanisms</a:t>
            </a:r>
            <a:endParaRPr lang="en-US" sz="1200" kern="0" dirty="0"/>
          </a:p>
          <a:p>
            <a:pPr lvl="1"/>
            <a:endParaRPr lang="en-US" sz="1200" b="0" kern="0" dirty="0"/>
          </a:p>
        </p:txBody>
      </p:sp>
    </p:spTree>
    <p:extLst>
      <p:ext uri="{BB962C8B-B14F-4D97-AF65-F5344CB8AC3E}">
        <p14:creationId xmlns:p14="http://schemas.microsoft.com/office/powerpoint/2010/main" val="4263449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Relevant excerpts from </a:t>
            </a:r>
            <a:r>
              <a:rPr lang="en-US" dirty="0" err="1"/>
              <a:t>REVme</a:t>
            </a:r>
            <a:r>
              <a:rPr lang="en-US" dirty="0"/>
              <a:t> D5.0</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33</a:t>
            </a:fld>
            <a:endParaRPr lang="en-US"/>
          </a:p>
        </p:txBody>
      </p:sp>
      <p:pic>
        <p:nvPicPr>
          <p:cNvPr id="7" name="Picture 6" descr="A text on a white background&#10;&#10;Description automatically generated">
            <a:extLst>
              <a:ext uri="{FF2B5EF4-FFF2-40B4-BE49-F238E27FC236}">
                <a16:creationId xmlns:a16="http://schemas.microsoft.com/office/drawing/2014/main" id="{4E9D7E68-2B55-E14E-85C9-15B7BF6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 y="1784470"/>
            <a:ext cx="4267200" cy="1511300"/>
          </a:xfrm>
          <a:prstGeom prst="rect">
            <a:avLst/>
          </a:prstGeom>
        </p:spPr>
      </p:pic>
      <p:pic>
        <p:nvPicPr>
          <p:cNvPr id="11" name="Picture 10" descr="A close-up of a text&#10;&#10;Description automatically generated">
            <a:extLst>
              <a:ext uri="{FF2B5EF4-FFF2-40B4-BE49-F238E27FC236}">
                <a16:creationId xmlns:a16="http://schemas.microsoft.com/office/drawing/2014/main" id="{7AC0625D-9913-6BCF-1518-6C0965C1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964" y="1884609"/>
            <a:ext cx="4267200" cy="711200"/>
          </a:xfrm>
          <a:prstGeom prst="rect">
            <a:avLst/>
          </a:prstGeom>
        </p:spPr>
      </p:pic>
      <p:pic>
        <p:nvPicPr>
          <p:cNvPr id="12" name="Picture 11" descr="A close up of text&#10;&#10;Description automatically generated">
            <a:extLst>
              <a:ext uri="{FF2B5EF4-FFF2-40B4-BE49-F238E27FC236}">
                <a16:creationId xmlns:a16="http://schemas.microsoft.com/office/drawing/2014/main" id="{7A5DEF2F-5E73-9C1F-7447-0A112789A28B}"/>
              </a:ext>
            </a:extLst>
          </p:cNvPr>
          <p:cNvPicPr>
            <a:picLocks noChangeAspect="1"/>
          </p:cNvPicPr>
          <p:nvPr/>
        </p:nvPicPr>
        <p:blipFill>
          <a:blip r:embed="rId4"/>
          <a:stretch>
            <a:fillRect/>
          </a:stretch>
        </p:blipFill>
        <p:spPr>
          <a:xfrm>
            <a:off x="-21456" y="3833239"/>
            <a:ext cx="4497063" cy="801901"/>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F12E1594-1D69-4C74-E3C6-DC6D163EED34}"/>
              </a:ext>
            </a:extLst>
          </p:cNvPr>
          <p:cNvPicPr>
            <a:picLocks noChangeAspect="1"/>
          </p:cNvPicPr>
          <p:nvPr/>
        </p:nvPicPr>
        <p:blipFill>
          <a:blip r:embed="rId5"/>
          <a:stretch>
            <a:fillRect/>
          </a:stretch>
        </p:blipFill>
        <p:spPr>
          <a:xfrm>
            <a:off x="4671382" y="2895600"/>
            <a:ext cx="3863018" cy="2209800"/>
          </a:xfrm>
          <a:prstGeom prst="rect">
            <a:avLst/>
          </a:prstGeom>
        </p:spPr>
      </p:pic>
      <p:pic>
        <p:nvPicPr>
          <p:cNvPr id="14" name="Picture 13" descr="A close up of a number&#10;&#10;Description automatically generated">
            <a:extLst>
              <a:ext uri="{FF2B5EF4-FFF2-40B4-BE49-F238E27FC236}">
                <a16:creationId xmlns:a16="http://schemas.microsoft.com/office/drawing/2014/main" id="{7754B9C5-A0BE-AD92-7EEC-51AE753BFCD5}"/>
              </a:ext>
            </a:extLst>
          </p:cNvPr>
          <p:cNvPicPr>
            <a:picLocks noChangeAspect="1"/>
          </p:cNvPicPr>
          <p:nvPr/>
        </p:nvPicPr>
        <p:blipFill rotWithShape="1">
          <a:blip r:embed="rId6"/>
          <a:srcRect l="10973"/>
          <a:stretch/>
        </p:blipFill>
        <p:spPr>
          <a:xfrm>
            <a:off x="4842890" y="5058828"/>
            <a:ext cx="2118749" cy="570127"/>
          </a:xfrm>
          <a:prstGeom prst="rect">
            <a:avLst/>
          </a:prstGeom>
        </p:spPr>
      </p:pic>
      <p:pic>
        <p:nvPicPr>
          <p:cNvPr id="15" name="Picture 14" descr="A close-up of a document&#10;&#10;Description automatically generated">
            <a:extLst>
              <a:ext uri="{FF2B5EF4-FFF2-40B4-BE49-F238E27FC236}">
                <a16:creationId xmlns:a16="http://schemas.microsoft.com/office/drawing/2014/main" id="{4E7A4346-0511-DF7E-B9C0-0A8732241582}"/>
              </a:ext>
            </a:extLst>
          </p:cNvPr>
          <p:cNvPicPr>
            <a:picLocks noChangeAspect="1"/>
          </p:cNvPicPr>
          <p:nvPr/>
        </p:nvPicPr>
        <p:blipFill>
          <a:blip r:embed="rId7"/>
          <a:stretch>
            <a:fillRect/>
          </a:stretch>
        </p:blipFill>
        <p:spPr>
          <a:xfrm>
            <a:off x="5902265" y="4513679"/>
            <a:ext cx="3218280" cy="1048921"/>
          </a:xfrm>
          <a:prstGeom prst="rect">
            <a:avLst/>
          </a:prstGeom>
        </p:spPr>
      </p:pic>
      <p:sp>
        <p:nvSpPr>
          <p:cNvPr id="3" name="TextBox 2">
            <a:extLst>
              <a:ext uri="{FF2B5EF4-FFF2-40B4-BE49-F238E27FC236}">
                <a16:creationId xmlns:a16="http://schemas.microsoft.com/office/drawing/2014/main" id="{2E835693-B4F2-5669-49D4-0563A90D9036}"/>
              </a:ext>
            </a:extLst>
          </p:cNvPr>
          <p:cNvSpPr txBox="1"/>
          <p:nvPr/>
        </p:nvSpPr>
        <p:spPr>
          <a:xfrm>
            <a:off x="238930" y="1515383"/>
            <a:ext cx="1219200" cy="276999"/>
          </a:xfrm>
          <a:prstGeom prst="rect">
            <a:avLst/>
          </a:prstGeom>
          <a:noFill/>
        </p:spPr>
        <p:txBody>
          <a:bodyPr wrap="square" rtlCol="0">
            <a:spAutoFit/>
          </a:bodyPr>
          <a:lstStyle/>
          <a:p>
            <a:r>
              <a:rPr lang="en-US" dirty="0"/>
              <a:t>(12.2.5)</a:t>
            </a:r>
          </a:p>
        </p:txBody>
      </p:sp>
      <p:sp>
        <p:nvSpPr>
          <p:cNvPr id="8" name="TextBox 7">
            <a:extLst>
              <a:ext uri="{FF2B5EF4-FFF2-40B4-BE49-F238E27FC236}">
                <a16:creationId xmlns:a16="http://schemas.microsoft.com/office/drawing/2014/main" id="{F3D27531-EB01-962D-69FF-3FD67734AF31}"/>
              </a:ext>
            </a:extLst>
          </p:cNvPr>
          <p:cNvSpPr txBox="1"/>
          <p:nvPr/>
        </p:nvSpPr>
        <p:spPr>
          <a:xfrm>
            <a:off x="4789267" y="1651242"/>
            <a:ext cx="1219200" cy="276999"/>
          </a:xfrm>
          <a:prstGeom prst="rect">
            <a:avLst/>
          </a:prstGeom>
          <a:noFill/>
        </p:spPr>
        <p:txBody>
          <a:bodyPr wrap="square" rtlCol="0">
            <a:spAutoFit/>
          </a:bodyPr>
          <a:lstStyle/>
          <a:p>
            <a:r>
              <a:rPr lang="en-US" dirty="0"/>
              <a:t>(12.5.4.3.1)</a:t>
            </a:r>
          </a:p>
        </p:txBody>
      </p:sp>
      <p:sp>
        <p:nvSpPr>
          <p:cNvPr id="9" name="TextBox 8">
            <a:extLst>
              <a:ext uri="{FF2B5EF4-FFF2-40B4-BE49-F238E27FC236}">
                <a16:creationId xmlns:a16="http://schemas.microsoft.com/office/drawing/2014/main" id="{9E47F90B-BCF1-913F-5728-8BC098DBF348}"/>
              </a:ext>
            </a:extLst>
          </p:cNvPr>
          <p:cNvSpPr txBox="1"/>
          <p:nvPr/>
        </p:nvSpPr>
        <p:spPr>
          <a:xfrm>
            <a:off x="348747" y="3556240"/>
            <a:ext cx="1219200" cy="276999"/>
          </a:xfrm>
          <a:prstGeom prst="rect">
            <a:avLst/>
          </a:prstGeom>
          <a:noFill/>
        </p:spPr>
        <p:txBody>
          <a:bodyPr wrap="square" rtlCol="0">
            <a:spAutoFit/>
          </a:bodyPr>
          <a:lstStyle/>
          <a:p>
            <a:r>
              <a:rPr lang="en-US" dirty="0"/>
              <a:t>(12.3.5.4)</a:t>
            </a:r>
          </a:p>
        </p:txBody>
      </p:sp>
      <p:sp>
        <p:nvSpPr>
          <p:cNvPr id="10" name="TextBox 9">
            <a:extLst>
              <a:ext uri="{FF2B5EF4-FFF2-40B4-BE49-F238E27FC236}">
                <a16:creationId xmlns:a16="http://schemas.microsoft.com/office/drawing/2014/main" id="{0CC9D920-5611-2ABF-05B0-7DC20AD94EC8}"/>
              </a:ext>
            </a:extLst>
          </p:cNvPr>
          <p:cNvSpPr txBox="1"/>
          <p:nvPr/>
        </p:nvSpPr>
        <p:spPr>
          <a:xfrm>
            <a:off x="4776712" y="2657108"/>
            <a:ext cx="1219200" cy="276999"/>
          </a:xfrm>
          <a:prstGeom prst="rect">
            <a:avLst/>
          </a:prstGeom>
          <a:noFill/>
        </p:spPr>
        <p:txBody>
          <a:bodyPr wrap="square" rtlCol="0">
            <a:spAutoFit/>
          </a:bodyPr>
          <a:lstStyle/>
          <a:p>
            <a:r>
              <a:rPr lang="en-US" dirty="0"/>
              <a:t>(11.3.5.4)</a:t>
            </a:r>
          </a:p>
        </p:txBody>
      </p:sp>
      <p:sp>
        <p:nvSpPr>
          <p:cNvPr id="16" name="TextBox 15">
            <a:extLst>
              <a:ext uri="{FF2B5EF4-FFF2-40B4-BE49-F238E27FC236}">
                <a16:creationId xmlns:a16="http://schemas.microsoft.com/office/drawing/2014/main" id="{FB46829A-D38E-20D0-CBAC-10C954421DA3}"/>
              </a:ext>
            </a:extLst>
          </p:cNvPr>
          <p:cNvSpPr txBox="1"/>
          <p:nvPr/>
        </p:nvSpPr>
        <p:spPr>
          <a:xfrm>
            <a:off x="328869" y="4931995"/>
            <a:ext cx="1219200" cy="276999"/>
          </a:xfrm>
          <a:prstGeom prst="rect">
            <a:avLst/>
          </a:prstGeom>
          <a:noFill/>
        </p:spPr>
        <p:txBody>
          <a:bodyPr wrap="square" rtlCol="0">
            <a:spAutoFit/>
          </a:bodyPr>
          <a:lstStyle/>
          <a:p>
            <a:r>
              <a:rPr lang="en-US" dirty="0"/>
              <a:t>(13.7.1)</a:t>
            </a:r>
          </a:p>
        </p:txBody>
      </p:sp>
      <p:pic>
        <p:nvPicPr>
          <p:cNvPr id="18" name="Picture 17">
            <a:extLst>
              <a:ext uri="{FF2B5EF4-FFF2-40B4-BE49-F238E27FC236}">
                <a16:creationId xmlns:a16="http://schemas.microsoft.com/office/drawing/2014/main" id="{E8CDA544-C206-4813-6E07-132F76ABDF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930" y="5281101"/>
            <a:ext cx="4106058" cy="478103"/>
          </a:xfrm>
          <a:prstGeom prst="rect">
            <a:avLst/>
          </a:prstGeom>
        </p:spPr>
      </p:pic>
    </p:spTree>
    <p:extLst>
      <p:ext uri="{BB962C8B-B14F-4D97-AF65-F5344CB8AC3E}">
        <p14:creationId xmlns:p14="http://schemas.microsoft.com/office/powerpoint/2010/main" val="4164666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77200" cy="1066800"/>
          </a:xfrm>
        </p:spPr>
        <p:txBody>
          <a:bodyPr/>
          <a:lstStyle/>
          <a:p>
            <a:r>
              <a:rPr lang="en-US" dirty="0"/>
              <a:t>References</a:t>
            </a:r>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34</a:t>
            </a:fld>
            <a:endParaRPr lang="en-US"/>
          </a:p>
        </p:txBody>
      </p:sp>
      <p:sp>
        <p:nvSpPr>
          <p:cNvPr id="3" name="TextBox 2">
            <a:extLst>
              <a:ext uri="{FF2B5EF4-FFF2-40B4-BE49-F238E27FC236}">
                <a16:creationId xmlns:a16="http://schemas.microsoft.com/office/drawing/2014/main" id="{73BD598C-0DAE-061C-B45E-27A7B9FFC5F2}"/>
              </a:ext>
            </a:extLst>
          </p:cNvPr>
          <p:cNvSpPr txBox="1"/>
          <p:nvPr/>
        </p:nvSpPr>
        <p:spPr>
          <a:xfrm>
            <a:off x="495299" y="1508256"/>
            <a:ext cx="8458201" cy="4493538"/>
          </a:xfrm>
          <a:prstGeom prst="rect">
            <a:avLst/>
          </a:prstGeom>
          <a:noFill/>
        </p:spPr>
        <p:txBody>
          <a:bodyPr wrap="square" rtlCol="0">
            <a:spAutoFit/>
          </a:bodyPr>
          <a:lstStyle/>
          <a:p>
            <a:r>
              <a:rPr lang="en-US" sz="1600" dirty="0"/>
              <a:t>[1] IEEE 802.11-23/1884r2 Seamless Roaming SPs, D. Ho et al, Jan 2024</a:t>
            </a:r>
          </a:p>
          <a:p>
            <a:endParaRPr lang="en-US" sz="1600" dirty="0"/>
          </a:p>
          <a:p>
            <a:r>
              <a:rPr lang="en-US" sz="1600" dirty="0"/>
              <a:t>[2] IEEE 802.11-23/2157r2 Seamless Roaming within a Mobility Domain, B. Gupta et al, Nov 2023</a:t>
            </a:r>
          </a:p>
          <a:p>
            <a:endParaRPr lang="en-US" sz="1600" dirty="0"/>
          </a:p>
          <a:p>
            <a:r>
              <a:rPr lang="en-US" sz="1600" dirty="0"/>
              <a:t>[3] Performance Study of Fast BSS Transition using IEEE 802.11r, S. </a:t>
            </a:r>
            <a:r>
              <a:rPr lang="en-US" sz="1600" dirty="0" err="1"/>
              <a:t>Bangolae</a:t>
            </a:r>
            <a:r>
              <a:rPr lang="en-US" sz="1600" dirty="0"/>
              <a:t> et al, 2006</a:t>
            </a:r>
          </a:p>
          <a:p>
            <a:endParaRPr lang="en-US" sz="1600" dirty="0"/>
          </a:p>
          <a:p>
            <a:r>
              <a:rPr lang="en-US" sz="1600" dirty="0"/>
              <a:t>[4] IEEE 802.11-23/1908r2 Seamless Roaming Procedure, Y. Yoon et al, Nov 2023</a:t>
            </a:r>
          </a:p>
          <a:p>
            <a:endParaRPr lang="en-US" sz="1600" dirty="0"/>
          </a:p>
          <a:p>
            <a:r>
              <a:rPr lang="en-US" sz="1600" dirty="0"/>
              <a:t>[5] NIST SP 800-38D “Recommendation for Block Cipher Modes of Operation: GCM and GMAC”</a:t>
            </a:r>
          </a:p>
          <a:p>
            <a:endParaRPr lang="en-US" sz="1600" dirty="0"/>
          </a:p>
          <a:p>
            <a:r>
              <a:rPr lang="en-US" sz="1600" dirty="0"/>
              <a:t>[6] </a:t>
            </a:r>
            <a:r>
              <a:rPr lang="en-GB" sz="1600" dirty="0">
                <a:effectLst/>
                <a:latin typeface="Times New Roman" panose="02020603050405020304" pitchFamily="18" charset="0"/>
                <a:ea typeface="Times New Roman" panose="02020603050405020304" pitchFamily="18" charset="0"/>
              </a:rPr>
              <a:t>3GPP TS 33.501 V18.4.0 </a:t>
            </a:r>
          </a:p>
          <a:p>
            <a:endParaRPr lang="en-GB" sz="1600" dirty="0"/>
          </a:p>
          <a:p>
            <a:r>
              <a:rPr lang="en-GB" sz="1600" dirty="0"/>
              <a:t>[7] </a:t>
            </a:r>
            <a:r>
              <a:rPr lang="en-GB" sz="1600" dirty="0">
                <a:hlinkClick r:id="rId2"/>
              </a:rPr>
              <a:t>https://people.inf.ethz.ch/rsasse/pub/5G-handover-WISEC21.pdf</a:t>
            </a:r>
            <a:r>
              <a:rPr lang="en-GB" sz="1600" dirty="0"/>
              <a:t> </a:t>
            </a:r>
          </a:p>
          <a:p>
            <a:endParaRPr lang="en-GB" sz="1600" dirty="0"/>
          </a:p>
          <a:p>
            <a:r>
              <a:rPr lang="en-US" sz="1600" dirty="0"/>
              <a:t>[8] IEEE 802.11-24/396r0 Seamless Roaming within a Mobility Domain – Follow Up, B. Gupta et al, Feb 2024</a:t>
            </a:r>
          </a:p>
          <a:p>
            <a:endParaRPr lang="en-US" sz="1600" dirty="0"/>
          </a:p>
          <a:p>
            <a:endParaRPr lang="en-US" sz="1400" dirty="0"/>
          </a:p>
        </p:txBody>
      </p:sp>
    </p:spTree>
    <p:extLst>
      <p:ext uri="{BB962C8B-B14F-4D97-AF65-F5344CB8AC3E}">
        <p14:creationId xmlns:p14="http://schemas.microsoft.com/office/powerpoint/2010/main" val="75435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Background - baseline FT (11r) protocol</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029200" y="1740029"/>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2527736" y="2423506"/>
            <a:ext cx="2577655"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353127"/>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167468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203810"/>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540610"/>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037281"/>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2836010"/>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185423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2462719" y="252496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29200" y="1870857"/>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356248"/>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351702"/>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4410514" y="236048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4495800" y="23559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029200" y="16746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4953000" y="1656400"/>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3" name="Right Arrow 82">
            <a:extLst>
              <a:ext uri="{FF2B5EF4-FFF2-40B4-BE49-F238E27FC236}">
                <a16:creationId xmlns:a16="http://schemas.microsoft.com/office/drawing/2014/main" id="{2AF4DCCE-BAB3-1AEC-CDBA-517413509E86}"/>
              </a:ext>
            </a:extLst>
          </p:cNvPr>
          <p:cNvSpPr/>
          <p:nvPr/>
        </p:nvSpPr>
        <p:spPr>
          <a:xfrm>
            <a:off x="6122378" y="3088083"/>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6122377" y="3352786"/>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6471004" y="3098969"/>
            <a:ext cx="2663910" cy="276999"/>
          </a:xfrm>
          <a:prstGeom prst="rect">
            <a:avLst/>
          </a:prstGeom>
          <a:noFill/>
        </p:spPr>
        <p:txBody>
          <a:bodyPr wrap="square" rtlCol="0">
            <a:spAutoFit/>
          </a:bodyPr>
          <a:lstStyle/>
          <a:p>
            <a:r>
              <a:rPr lang="en-US" dirty="0"/>
              <a:t>State 4 (s4) data path with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6471004" y="3352786"/>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417613" y="4447908"/>
            <a:ext cx="8534400" cy="1243342"/>
          </a:xfrm>
        </p:spPr>
        <p:txBody>
          <a:bodyPr/>
          <a:lstStyle/>
          <a:p>
            <a:endParaRPr lang="en-US" sz="1800" b="0" dirty="0"/>
          </a:p>
          <a:p>
            <a:endParaRPr lang="en-US" sz="1800" b="0" dirty="0"/>
          </a:p>
        </p:txBody>
      </p:sp>
      <p:cxnSp>
        <p:nvCxnSpPr>
          <p:cNvPr id="3" name="Straight Arrow Connector 2">
            <a:extLst>
              <a:ext uri="{FF2B5EF4-FFF2-40B4-BE49-F238E27FC236}">
                <a16:creationId xmlns:a16="http://schemas.microsoft.com/office/drawing/2014/main" id="{95E84C00-5A8A-144E-AC57-135C16A9355A}"/>
              </a:ext>
            </a:extLst>
          </p:cNvPr>
          <p:cNvCxnSpPr>
            <a:cxnSpLocks/>
          </p:cNvCxnSpPr>
          <p:nvPr/>
        </p:nvCxnSpPr>
        <p:spPr>
          <a:xfrm>
            <a:off x="1676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4C6B871-3D01-347E-0097-570C90C6C8A4}"/>
              </a:ext>
            </a:extLst>
          </p:cNvPr>
          <p:cNvCxnSpPr>
            <a:cxnSpLocks/>
          </p:cNvCxnSpPr>
          <p:nvPr/>
        </p:nvCxnSpPr>
        <p:spPr>
          <a:xfrm flipV="1">
            <a:off x="1752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C5E44D2-70E3-C151-24EC-13000F3AF34D}"/>
              </a:ext>
            </a:extLst>
          </p:cNvPr>
          <p:cNvCxnSpPr>
            <a:cxnSpLocks/>
          </p:cNvCxnSpPr>
          <p:nvPr/>
        </p:nvCxnSpPr>
        <p:spPr>
          <a:xfrm>
            <a:off x="19812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9BBC8F-6007-DB4E-9EC1-B6DCA09B9110}"/>
              </a:ext>
            </a:extLst>
          </p:cNvPr>
          <p:cNvCxnSpPr>
            <a:cxnSpLocks/>
          </p:cNvCxnSpPr>
          <p:nvPr/>
        </p:nvCxnSpPr>
        <p:spPr>
          <a:xfrm flipV="1">
            <a:off x="20574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DB15F46-E21A-95CD-9089-8F9EA265A30C}"/>
              </a:ext>
            </a:extLst>
          </p:cNvPr>
          <p:cNvCxnSpPr>
            <a:cxnSpLocks/>
          </p:cNvCxnSpPr>
          <p:nvPr/>
        </p:nvCxnSpPr>
        <p:spPr>
          <a:xfrm>
            <a:off x="22860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A8B9542-E2F9-7C35-4F69-BF96E57AF23F}"/>
              </a:ext>
            </a:extLst>
          </p:cNvPr>
          <p:cNvCxnSpPr>
            <a:cxnSpLocks/>
          </p:cNvCxnSpPr>
          <p:nvPr/>
        </p:nvCxnSpPr>
        <p:spPr>
          <a:xfrm flipV="1">
            <a:off x="23622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7641923-3B8E-972A-A641-EA6806659F86}"/>
              </a:ext>
            </a:extLst>
          </p:cNvPr>
          <p:cNvCxnSpPr>
            <a:cxnSpLocks/>
          </p:cNvCxnSpPr>
          <p:nvPr/>
        </p:nvCxnSpPr>
        <p:spPr>
          <a:xfrm>
            <a:off x="2438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A23CAF3-887A-37A5-8D14-DBF4C07ACD20}"/>
              </a:ext>
            </a:extLst>
          </p:cNvPr>
          <p:cNvCxnSpPr>
            <a:cxnSpLocks/>
          </p:cNvCxnSpPr>
          <p:nvPr/>
        </p:nvCxnSpPr>
        <p:spPr>
          <a:xfrm flipV="1">
            <a:off x="2514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51">
            <a:extLst>
              <a:ext uri="{FF2B5EF4-FFF2-40B4-BE49-F238E27FC236}">
                <a16:creationId xmlns:a16="http://schemas.microsoft.com/office/drawing/2014/main" id="{5A68F23B-1D32-CD05-C62D-FA1B0B5EBE2E}"/>
              </a:ext>
            </a:extLst>
          </p:cNvPr>
          <p:cNvSpPr txBox="1"/>
          <p:nvPr/>
        </p:nvSpPr>
        <p:spPr>
          <a:xfrm>
            <a:off x="1690055" y="2535028"/>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5" name="TextBox 51">
            <a:extLst>
              <a:ext uri="{FF2B5EF4-FFF2-40B4-BE49-F238E27FC236}">
                <a16:creationId xmlns:a16="http://schemas.microsoft.com/office/drawing/2014/main" id="{31882F05-2443-6805-AB59-19100970FDDA}"/>
              </a:ext>
            </a:extLst>
          </p:cNvPr>
          <p:cNvSpPr txBox="1"/>
          <p:nvPr/>
        </p:nvSpPr>
        <p:spPr>
          <a:xfrm>
            <a:off x="1988028"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s3</a:t>
            </a:r>
          </a:p>
        </p:txBody>
      </p:sp>
      <p:cxnSp>
        <p:nvCxnSpPr>
          <p:cNvPr id="16" name="Straight Arrow Connector 15">
            <a:extLst>
              <a:ext uri="{FF2B5EF4-FFF2-40B4-BE49-F238E27FC236}">
                <a16:creationId xmlns:a16="http://schemas.microsoft.com/office/drawing/2014/main" id="{0E46B29F-8C2A-9AF6-862A-916014334117}"/>
              </a:ext>
            </a:extLst>
          </p:cNvPr>
          <p:cNvCxnSpPr>
            <a:cxnSpLocks/>
          </p:cNvCxnSpPr>
          <p:nvPr/>
        </p:nvCxnSpPr>
        <p:spPr>
          <a:xfrm>
            <a:off x="4495800" y="1703817"/>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8F3731A-AF25-D2C7-85E3-80357E3C201F}"/>
              </a:ext>
            </a:extLst>
          </p:cNvPr>
          <p:cNvCxnSpPr>
            <a:cxnSpLocks/>
          </p:cNvCxnSpPr>
          <p:nvPr/>
        </p:nvCxnSpPr>
        <p:spPr>
          <a:xfrm flipV="1">
            <a:off x="4419600" y="1685529"/>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F6DBAF-20B2-435A-98AF-672FBEE957EC}"/>
              </a:ext>
            </a:extLst>
          </p:cNvPr>
          <p:cNvCxnSpPr>
            <a:cxnSpLocks/>
          </p:cNvCxnSpPr>
          <p:nvPr/>
        </p:nvCxnSpPr>
        <p:spPr bwMode="auto">
          <a:xfrm flipH="1">
            <a:off x="1440976" y="1411683"/>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31416414-7D31-7CA9-3C09-DD0CB5750C25}"/>
              </a:ext>
            </a:extLst>
          </p:cNvPr>
          <p:cNvCxnSpPr>
            <a:cxnSpLocks/>
          </p:cNvCxnSpPr>
          <p:nvPr/>
        </p:nvCxnSpPr>
        <p:spPr bwMode="auto">
          <a:xfrm flipH="1">
            <a:off x="4953000" y="1440812"/>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100552D3-73A8-14EA-DCE8-F66E8E19A3F7}"/>
              </a:ext>
            </a:extLst>
          </p:cNvPr>
          <p:cNvSpPr txBox="1"/>
          <p:nvPr/>
        </p:nvSpPr>
        <p:spPr>
          <a:xfrm>
            <a:off x="62544" y="3316683"/>
            <a:ext cx="1833095" cy="276999"/>
          </a:xfrm>
          <a:prstGeom prst="rect">
            <a:avLst/>
          </a:prstGeom>
          <a:noFill/>
        </p:spPr>
        <p:txBody>
          <a:bodyPr wrap="square" rtlCol="0">
            <a:spAutoFit/>
          </a:bodyPr>
          <a:lstStyle/>
          <a:p>
            <a:pPr algn="ctr"/>
            <a:r>
              <a:rPr lang="en-US" dirty="0"/>
              <a:t>SAE/EAP/OWE(*) auth</a:t>
            </a:r>
          </a:p>
        </p:txBody>
      </p:sp>
      <p:sp>
        <p:nvSpPr>
          <p:cNvPr id="24" name="TextBox 23">
            <a:extLst>
              <a:ext uri="{FF2B5EF4-FFF2-40B4-BE49-F238E27FC236}">
                <a16:creationId xmlns:a16="http://schemas.microsoft.com/office/drawing/2014/main" id="{57ABD3B8-7CB3-5D3B-ABA9-33CE235A5252}"/>
              </a:ext>
            </a:extLst>
          </p:cNvPr>
          <p:cNvSpPr txBox="1"/>
          <p:nvPr/>
        </p:nvSpPr>
        <p:spPr>
          <a:xfrm>
            <a:off x="1669955" y="3159818"/>
            <a:ext cx="1454245" cy="461665"/>
          </a:xfrm>
          <a:prstGeom prst="rect">
            <a:avLst/>
          </a:prstGeom>
          <a:noFill/>
        </p:spPr>
        <p:txBody>
          <a:bodyPr wrap="square" rtlCol="0">
            <a:spAutoFit/>
          </a:bodyPr>
          <a:lstStyle/>
          <a:p>
            <a:pPr algn="ctr"/>
            <a:r>
              <a:rPr lang="en-US" dirty="0"/>
              <a:t>FT Initial</a:t>
            </a:r>
            <a:br>
              <a:rPr lang="en-US" dirty="0"/>
            </a:br>
            <a:r>
              <a:rPr lang="en-US" dirty="0"/>
              <a:t>MD Assoc</a:t>
            </a:r>
          </a:p>
        </p:txBody>
      </p:sp>
      <p:sp>
        <p:nvSpPr>
          <p:cNvPr id="25" name="TextBox 24">
            <a:extLst>
              <a:ext uri="{FF2B5EF4-FFF2-40B4-BE49-F238E27FC236}">
                <a16:creationId xmlns:a16="http://schemas.microsoft.com/office/drawing/2014/main" id="{48CF8922-200F-E1CB-DB4D-C8DDADFBD5C6}"/>
              </a:ext>
            </a:extLst>
          </p:cNvPr>
          <p:cNvSpPr txBox="1"/>
          <p:nvPr/>
        </p:nvSpPr>
        <p:spPr>
          <a:xfrm>
            <a:off x="2819400" y="3316683"/>
            <a:ext cx="587895" cy="276999"/>
          </a:xfrm>
          <a:prstGeom prst="rect">
            <a:avLst/>
          </a:prstGeom>
          <a:noFill/>
        </p:spPr>
        <p:txBody>
          <a:bodyPr wrap="square" rtlCol="0">
            <a:spAutoFit/>
          </a:bodyPr>
          <a:lstStyle/>
          <a:p>
            <a:pPr algn="ctr"/>
            <a:r>
              <a:rPr lang="en-US" dirty="0"/>
              <a:t>4-way</a:t>
            </a:r>
          </a:p>
        </p:txBody>
      </p:sp>
      <p:sp>
        <p:nvSpPr>
          <p:cNvPr id="26" name="TextBox 25">
            <a:extLst>
              <a:ext uri="{FF2B5EF4-FFF2-40B4-BE49-F238E27FC236}">
                <a16:creationId xmlns:a16="http://schemas.microsoft.com/office/drawing/2014/main" id="{C1DEADA6-1023-A9AB-6A0F-295E75A0C3E5}"/>
              </a:ext>
            </a:extLst>
          </p:cNvPr>
          <p:cNvSpPr txBox="1"/>
          <p:nvPr/>
        </p:nvSpPr>
        <p:spPr>
          <a:xfrm>
            <a:off x="3428237" y="3316683"/>
            <a:ext cx="1829563" cy="276999"/>
          </a:xfrm>
          <a:prstGeom prst="rect">
            <a:avLst/>
          </a:prstGeom>
          <a:noFill/>
        </p:spPr>
        <p:txBody>
          <a:bodyPr wrap="square" rtlCol="0">
            <a:spAutoFit/>
          </a:bodyPr>
          <a:lstStyle/>
          <a:p>
            <a:pPr algn="ctr"/>
            <a:r>
              <a:rPr lang="en-US" dirty="0"/>
              <a:t>FT Auth (</a:t>
            </a:r>
            <a:r>
              <a:rPr lang="en-US" dirty="0">
                <a:solidFill>
                  <a:srgbClr val="7030A0"/>
                </a:solidFill>
              </a:rPr>
              <a:t>OTA</a:t>
            </a:r>
            <a:r>
              <a:rPr lang="en-US" dirty="0"/>
              <a:t> or </a:t>
            </a:r>
            <a:r>
              <a:rPr lang="en-US" dirty="0">
                <a:solidFill>
                  <a:srgbClr val="0070C0"/>
                </a:solidFill>
              </a:rPr>
              <a:t>OTDS</a:t>
            </a:r>
            <a:r>
              <a:rPr lang="en-US" dirty="0"/>
              <a:t>)</a:t>
            </a:r>
          </a:p>
        </p:txBody>
      </p:sp>
      <p:sp>
        <p:nvSpPr>
          <p:cNvPr id="27" name="TextBox 26">
            <a:extLst>
              <a:ext uri="{FF2B5EF4-FFF2-40B4-BE49-F238E27FC236}">
                <a16:creationId xmlns:a16="http://schemas.microsoft.com/office/drawing/2014/main" id="{52604F1C-4114-FCD5-7A93-0CB5938F5306}"/>
              </a:ext>
            </a:extLst>
          </p:cNvPr>
          <p:cNvSpPr txBox="1"/>
          <p:nvPr/>
        </p:nvSpPr>
        <p:spPr>
          <a:xfrm>
            <a:off x="5085005" y="3165648"/>
            <a:ext cx="1010995" cy="553998"/>
          </a:xfrm>
          <a:prstGeom prst="rect">
            <a:avLst/>
          </a:prstGeom>
          <a:noFill/>
        </p:spPr>
        <p:txBody>
          <a:bodyPr wrap="square" rtlCol="0">
            <a:spAutoFit/>
          </a:bodyPr>
          <a:lstStyle/>
          <a:p>
            <a:pPr algn="ctr"/>
            <a:r>
              <a:rPr lang="en-US" dirty="0"/>
              <a:t>FT </a:t>
            </a:r>
            <a:r>
              <a:rPr lang="en-US" dirty="0" err="1"/>
              <a:t>reassoc</a:t>
            </a:r>
            <a:br>
              <a:rPr lang="en-US" dirty="0"/>
            </a:br>
            <a:r>
              <a:rPr lang="en-US" sz="900" dirty="0"/>
              <a:t>(AP MLD2 opens 802.1X port)</a:t>
            </a:r>
            <a:endParaRPr lang="en-US" dirty="0"/>
          </a:p>
        </p:txBody>
      </p:sp>
      <p:cxnSp>
        <p:nvCxnSpPr>
          <p:cNvPr id="29" name="Straight Arrow Connector 28">
            <a:extLst>
              <a:ext uri="{FF2B5EF4-FFF2-40B4-BE49-F238E27FC236}">
                <a16:creationId xmlns:a16="http://schemas.microsoft.com/office/drawing/2014/main" id="{DEDE2C59-5378-43B9-21BC-B17B519D5AF2}"/>
              </a:ext>
            </a:extLst>
          </p:cNvPr>
          <p:cNvCxnSpPr>
            <a:cxnSpLocks/>
            <a:stCxn id="23" idx="0"/>
          </p:cNvCxnSpPr>
          <p:nvPr/>
        </p:nvCxnSpPr>
        <p:spPr bwMode="auto">
          <a:xfrm flipV="1">
            <a:off x="979092" y="3139194"/>
            <a:ext cx="486324" cy="1774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9DABD62C-36E5-F4FC-4E39-EA742EC9CBD2}"/>
              </a:ext>
            </a:extLst>
          </p:cNvPr>
          <p:cNvCxnSpPr>
            <a:cxnSpLocks/>
          </p:cNvCxnSpPr>
          <p:nvPr/>
        </p:nvCxnSpPr>
        <p:spPr bwMode="auto">
          <a:xfrm flipH="1" flipV="1">
            <a:off x="2057400" y="3082442"/>
            <a:ext cx="228600" cy="10879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3" name="Straight Arrow Connector 32">
            <a:extLst>
              <a:ext uri="{FF2B5EF4-FFF2-40B4-BE49-F238E27FC236}">
                <a16:creationId xmlns:a16="http://schemas.microsoft.com/office/drawing/2014/main" id="{6A5375C0-1F9E-7CAB-A695-C1793D56E8F1}"/>
              </a:ext>
            </a:extLst>
          </p:cNvPr>
          <p:cNvCxnSpPr>
            <a:cxnSpLocks/>
            <a:stCxn id="25" idx="0"/>
          </p:cNvCxnSpPr>
          <p:nvPr/>
        </p:nvCxnSpPr>
        <p:spPr bwMode="auto">
          <a:xfrm flipH="1" flipV="1">
            <a:off x="2401140" y="3098969"/>
            <a:ext cx="712208" cy="2177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 name="Straight Arrow Connector 35">
            <a:extLst>
              <a:ext uri="{FF2B5EF4-FFF2-40B4-BE49-F238E27FC236}">
                <a16:creationId xmlns:a16="http://schemas.microsoft.com/office/drawing/2014/main" id="{772FD2FE-FB92-0A3E-2079-383C4131026A}"/>
              </a:ext>
            </a:extLst>
          </p:cNvPr>
          <p:cNvCxnSpPr>
            <a:cxnSpLocks/>
            <a:stCxn id="26" idx="0"/>
          </p:cNvCxnSpPr>
          <p:nvPr/>
        </p:nvCxnSpPr>
        <p:spPr bwMode="auto">
          <a:xfrm flipV="1">
            <a:off x="4343019" y="3082442"/>
            <a:ext cx="104484" cy="2342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9" name="Straight Arrow Connector 38">
            <a:extLst>
              <a:ext uri="{FF2B5EF4-FFF2-40B4-BE49-F238E27FC236}">
                <a16:creationId xmlns:a16="http://schemas.microsoft.com/office/drawing/2014/main" id="{B7DB4E51-95AC-4760-689F-7056F49D6492}"/>
              </a:ext>
            </a:extLst>
          </p:cNvPr>
          <p:cNvCxnSpPr>
            <a:cxnSpLocks/>
          </p:cNvCxnSpPr>
          <p:nvPr/>
        </p:nvCxnSpPr>
        <p:spPr bwMode="auto">
          <a:xfrm flipH="1" flipV="1">
            <a:off x="5085005" y="2371329"/>
            <a:ext cx="392308" cy="8264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3657600"/>
            <a:ext cx="8982515" cy="282950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Characteristics of baseline FT (11r) protocol</a:t>
            </a:r>
          </a:p>
          <a:p>
            <a:pPr lvl="1"/>
            <a:r>
              <a:rPr lang="en-US" sz="1600" b="0" kern="0" dirty="0"/>
              <a:t>Non-AP MLD always has exactly one full “state 4 connection” to the DS</a:t>
            </a:r>
          </a:p>
          <a:p>
            <a:pPr lvl="2"/>
            <a:r>
              <a:rPr lang="en-US" sz="1400" kern="0" dirty="0"/>
              <a:t>Note: State 4 with AP MLD1 remains until </a:t>
            </a:r>
            <a:r>
              <a:rPr lang="en-US" sz="1400" kern="0" dirty="0" err="1"/>
              <a:t>Reassoc</a:t>
            </a:r>
            <a:r>
              <a:rPr lang="en-US" sz="1400" kern="0" dirty="0"/>
              <a:t> Resp received from AP MLD2 (see 12.3.5.4; Annex)</a:t>
            </a:r>
          </a:p>
          <a:p>
            <a:pPr lvl="1"/>
            <a:r>
              <a:rPr lang="en-US" sz="1600" b="0" kern="0" dirty="0"/>
              <a:t>New PTK derivation (with AP MLD2) occurs while still associated to serving AP MLD1</a:t>
            </a:r>
          </a:p>
          <a:p>
            <a:pPr lvl="2"/>
            <a:r>
              <a:rPr lang="en-US" sz="1400" kern="0" dirty="0"/>
              <a:t>Note: New PTK is derived from AP MLD2’s PMK-R1. and </a:t>
            </a:r>
            <a:r>
              <a:rPr lang="en-US" sz="1400" kern="0" dirty="0" err="1"/>
              <a:t>SNonce</a:t>
            </a:r>
            <a:r>
              <a:rPr lang="en-US" sz="1400" kern="0" dirty="0"/>
              <a:t>/</a:t>
            </a:r>
            <a:r>
              <a:rPr lang="en-US" sz="1400" kern="0" dirty="0" err="1"/>
              <a:t>ANonce</a:t>
            </a:r>
            <a:r>
              <a:rPr lang="en-US" sz="1400" kern="0" dirty="0"/>
              <a:t> exchanged in FT Auth frames</a:t>
            </a:r>
          </a:p>
          <a:p>
            <a:pPr lvl="2"/>
            <a:r>
              <a:rPr lang="en-US" sz="1400" kern="0" dirty="0"/>
              <a:t>Note: </a:t>
            </a:r>
            <a:r>
              <a:rPr lang="en-US" sz="1400" kern="0" dirty="0" err="1"/>
              <a:t>Reassoc</a:t>
            </a:r>
            <a:r>
              <a:rPr lang="en-US" sz="1400" kern="0" dirty="0"/>
              <a:t> Req/Resp just contain MIC (CMAC/HMAC using PTK-KCK) to confirm the PTK liveliness</a:t>
            </a:r>
          </a:p>
          <a:p>
            <a:pPr lvl="3"/>
            <a:r>
              <a:rPr lang="en-US" sz="1100" kern="0" dirty="0"/>
              <a:t>AP MLD2’s PMK-R1 is derived by AP MLD1 (R0KH **) from the PMK-R0, and securely transported over the DS to AP MLD2</a:t>
            </a:r>
          </a:p>
          <a:p>
            <a:pPr lvl="1"/>
            <a:r>
              <a:rPr lang="en-US" sz="1600" b="0" kern="0" dirty="0"/>
              <a:t>AP implementations update DS’s data path mapping when FT </a:t>
            </a:r>
            <a:r>
              <a:rPr lang="en-US" sz="1600" b="0" kern="0" dirty="0" err="1"/>
              <a:t>Reassoc</a:t>
            </a:r>
            <a:r>
              <a:rPr lang="en-US" sz="1600" b="0" kern="0" dirty="0"/>
              <a:t> Resp is </a:t>
            </a:r>
            <a:r>
              <a:rPr lang="en-US" sz="1600" b="0" kern="0" dirty="0" err="1"/>
              <a:t>Ack’d</a:t>
            </a:r>
            <a:endParaRPr lang="en-US" sz="1600" b="0" kern="0" dirty="0"/>
          </a:p>
          <a:p>
            <a:pPr lvl="2"/>
            <a:r>
              <a:rPr lang="en-US" sz="1400" kern="0" dirty="0"/>
              <a:t>e.g. AP MLD2 sends LLC XID (and possibly </a:t>
            </a:r>
            <a:r>
              <a:rPr lang="en-US" sz="1400" kern="0" dirty="0" err="1"/>
              <a:t>gARP</a:t>
            </a:r>
            <a:r>
              <a:rPr lang="en-US" sz="1400" kern="0" dirty="0"/>
              <a:t>) packet to DS with SA=non-AP MLD address</a:t>
            </a:r>
          </a:p>
          <a:p>
            <a:pPr lvl="3"/>
            <a:r>
              <a:rPr lang="en-US" sz="1100" kern="0" dirty="0"/>
              <a:t>updates port-MAC / IP-MAC tables on switch(es) / router(s) on DS immediately after roam, so DL frames are forwarded to AP MLD2 even before the non-AP MLD sends its first data packet to AP MLD2 in uplink</a:t>
            </a:r>
          </a:p>
          <a:p>
            <a:pPr lvl="3"/>
            <a:endParaRPr lang="en-US" sz="1500" kern="0" dirty="0"/>
          </a:p>
          <a:p>
            <a:endParaRPr lang="en-US" sz="1800" b="0" kern="0" dirty="0"/>
          </a:p>
        </p:txBody>
      </p:sp>
      <p:sp>
        <p:nvSpPr>
          <p:cNvPr id="18" name="TextBox 51">
            <a:extLst>
              <a:ext uri="{FF2B5EF4-FFF2-40B4-BE49-F238E27FC236}">
                <a16:creationId xmlns:a16="http://schemas.microsoft.com/office/drawing/2014/main" id="{A1E01DF3-868D-2ABB-73FE-E5446A8894E1}"/>
              </a:ext>
            </a:extLst>
          </p:cNvPr>
          <p:cNvSpPr txBox="1"/>
          <p:nvPr/>
        </p:nvSpPr>
        <p:spPr>
          <a:xfrm>
            <a:off x="5029200" y="25209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28" name="TextBox 27">
            <a:extLst>
              <a:ext uri="{FF2B5EF4-FFF2-40B4-BE49-F238E27FC236}">
                <a16:creationId xmlns:a16="http://schemas.microsoft.com/office/drawing/2014/main" id="{D7B295AD-5002-55A6-C235-DE21EE05727A}"/>
              </a:ext>
            </a:extLst>
          </p:cNvPr>
          <p:cNvSpPr txBox="1"/>
          <p:nvPr/>
        </p:nvSpPr>
        <p:spPr>
          <a:xfrm>
            <a:off x="-68267" y="6620033"/>
            <a:ext cx="4860934" cy="261610"/>
          </a:xfrm>
          <a:prstGeom prst="rect">
            <a:avLst/>
          </a:prstGeom>
          <a:noFill/>
        </p:spPr>
        <p:txBody>
          <a:bodyPr wrap="square" rtlCol="0">
            <a:spAutoFit/>
          </a:bodyPr>
          <a:lstStyle/>
          <a:p>
            <a:r>
              <a:rPr lang="en-US" sz="1100" dirty="0"/>
              <a:t>(*) FILS auth in FT Initial MD Assoc is also supported (no 4-way needed)</a:t>
            </a:r>
          </a:p>
        </p:txBody>
      </p:sp>
      <p:sp>
        <p:nvSpPr>
          <p:cNvPr id="31" name="TextBox 30">
            <a:extLst>
              <a:ext uri="{FF2B5EF4-FFF2-40B4-BE49-F238E27FC236}">
                <a16:creationId xmlns:a16="http://schemas.microsoft.com/office/drawing/2014/main" id="{03BAE615-0CF7-22AA-342B-BB51DCCA6403}"/>
              </a:ext>
            </a:extLst>
          </p:cNvPr>
          <p:cNvSpPr txBox="1"/>
          <p:nvPr/>
        </p:nvSpPr>
        <p:spPr>
          <a:xfrm>
            <a:off x="1393435" y="1399401"/>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32" name="TextBox 31">
            <a:extLst>
              <a:ext uri="{FF2B5EF4-FFF2-40B4-BE49-F238E27FC236}">
                <a16:creationId xmlns:a16="http://schemas.microsoft.com/office/drawing/2014/main" id="{70787F87-57FB-BDDD-52F0-579960EDDF15}"/>
              </a:ext>
            </a:extLst>
          </p:cNvPr>
          <p:cNvSpPr txBox="1"/>
          <p:nvPr/>
        </p:nvSpPr>
        <p:spPr>
          <a:xfrm>
            <a:off x="4206909" y="1399401"/>
            <a:ext cx="285969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sp>
        <p:nvSpPr>
          <p:cNvPr id="20" name="TextBox 19">
            <a:extLst>
              <a:ext uri="{FF2B5EF4-FFF2-40B4-BE49-F238E27FC236}">
                <a16:creationId xmlns:a16="http://schemas.microsoft.com/office/drawing/2014/main" id="{F2E2877E-A92C-6129-6E77-2F445509ACBC}"/>
              </a:ext>
            </a:extLst>
          </p:cNvPr>
          <p:cNvSpPr txBox="1"/>
          <p:nvPr/>
        </p:nvSpPr>
        <p:spPr>
          <a:xfrm>
            <a:off x="4476997" y="6620033"/>
            <a:ext cx="4860934" cy="261610"/>
          </a:xfrm>
          <a:prstGeom prst="rect">
            <a:avLst/>
          </a:prstGeom>
          <a:noFill/>
        </p:spPr>
        <p:txBody>
          <a:bodyPr wrap="square" rtlCol="0">
            <a:spAutoFit/>
          </a:bodyPr>
          <a:lstStyle/>
          <a:p>
            <a:r>
              <a:rPr lang="en-US" sz="1100" dirty="0"/>
              <a:t>(**) R0KH is part of Authenticator, performed by AP’s SME (see 3.1, 4.10.1)</a:t>
            </a:r>
          </a:p>
        </p:txBody>
      </p:sp>
    </p:spTree>
    <p:extLst>
      <p:ext uri="{BB962C8B-B14F-4D97-AF65-F5344CB8AC3E}">
        <p14:creationId xmlns:p14="http://schemas.microsoft.com/office/powerpoint/2010/main" val="234309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Background – benefits of baseline FT (11r) protocol</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5</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8" name="Content Placeholder 2">
            <a:extLst>
              <a:ext uri="{FF2B5EF4-FFF2-40B4-BE49-F238E27FC236}">
                <a16:creationId xmlns:a16="http://schemas.microsoft.com/office/drawing/2014/main" id="{178AF4EE-69F5-5904-5742-B16A9226911C}"/>
              </a:ext>
            </a:extLst>
          </p:cNvPr>
          <p:cNvSpPr txBox="1">
            <a:spLocks/>
          </p:cNvSpPr>
          <p:nvPr/>
        </p:nvSpPr>
        <p:spPr bwMode="auto">
          <a:xfrm>
            <a:off x="152398" y="1428116"/>
            <a:ext cx="8991595" cy="113031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Higher-layer procedures that could delay connectivity after roam are skipped</a:t>
            </a:r>
            <a:endParaRPr lang="en-US" sz="1400" kern="0" dirty="0"/>
          </a:p>
          <a:p>
            <a:pPr lvl="1"/>
            <a:r>
              <a:rPr lang="en-US" sz="1400" kern="0" dirty="0"/>
              <a:t>e.g. skip DHCP and ARP to gateway’s IP; since</a:t>
            </a:r>
            <a:r>
              <a:rPr lang="en-US" sz="1400" b="0" kern="0" dirty="0"/>
              <a:t> AP MLDs in FT Mobility Domain are known to be on same DS</a:t>
            </a:r>
          </a:p>
          <a:p>
            <a:r>
              <a:rPr lang="en-US" sz="1800" b="0" kern="0" dirty="0"/>
              <a:t>New PTK key derivation is not in critical path, does not contribute to connectivity outage</a:t>
            </a:r>
          </a:p>
          <a:p>
            <a:pPr lvl="1"/>
            <a:r>
              <a:rPr lang="en-US" sz="1400" kern="0" dirty="0"/>
              <a:t>Particularly for OTDS case, since FT authentication frames are sent via serving AP MLD1 without need to go off-channel (when AP MLD1 and AP MLD2 are non-co-channel)</a:t>
            </a:r>
          </a:p>
          <a:p>
            <a:pPr lvl="1"/>
            <a:r>
              <a:rPr lang="en-US" sz="1400" kern="0" dirty="0"/>
              <a:t>New PTK is derived prior to non-AP MLD changing its point of connection to DS</a:t>
            </a:r>
          </a:p>
          <a:p>
            <a:r>
              <a:rPr lang="en-US" sz="1800" b="0" kern="0" dirty="0"/>
              <a:t>Choice of OTA and OTDS mechanisms allows optimization for the roam scenario</a:t>
            </a:r>
          </a:p>
          <a:p>
            <a:pPr lvl="1"/>
            <a:r>
              <a:rPr lang="en-US" sz="1400" kern="0" dirty="0"/>
              <a:t>e.g. OTDS is generally preferred when link quality with serving AP MLD1 is still good, but </a:t>
            </a:r>
            <a:r>
              <a:rPr lang="en-US" sz="1400" b="0" kern="0" dirty="0"/>
              <a:t>OTA might be preferred if the link quality with serving AP </a:t>
            </a:r>
            <a:r>
              <a:rPr lang="en-US" sz="1400" kern="0" dirty="0"/>
              <a:t>MLD1 </a:t>
            </a:r>
            <a:r>
              <a:rPr lang="en-US" sz="1400" b="0" kern="0" dirty="0"/>
              <a:t>is already poor (or</a:t>
            </a:r>
            <a:r>
              <a:rPr lang="en-US" sz="1400" kern="0" dirty="0"/>
              <a:t> </a:t>
            </a:r>
            <a:r>
              <a:rPr lang="en-US" sz="1400" b="0" kern="0" dirty="0"/>
              <a:t>non-existent) </a:t>
            </a:r>
            <a:r>
              <a:rPr lang="en-US" sz="1400" kern="0" dirty="0"/>
              <a:t>at the time</a:t>
            </a:r>
            <a:r>
              <a:rPr lang="en-US" sz="1400" b="0" kern="0" dirty="0"/>
              <a:t> roam is triggered</a:t>
            </a:r>
          </a:p>
          <a:p>
            <a:r>
              <a:rPr lang="en-US" sz="1800" b="0" kern="0" dirty="0"/>
              <a:t>FT defines a clear security key hierarchy with well-bounded roles for each key holder, e.g.</a:t>
            </a:r>
          </a:p>
          <a:p>
            <a:pPr lvl="1"/>
            <a:r>
              <a:rPr lang="en-US" sz="1400" kern="0" dirty="0"/>
              <a:t>the PMK-R0 is a pairwise secret between one AP MLD (the R0KH) and the non-AP MLD</a:t>
            </a:r>
          </a:p>
          <a:p>
            <a:pPr lvl="1"/>
            <a:r>
              <a:rPr lang="en-US" sz="1400" kern="0" dirty="0"/>
              <a:t>each PMK-R1 is a secret of only 3 entities: the R0KH, the corresponding AP MLD (R1KH), and non-AP MLD</a:t>
            </a:r>
          </a:p>
          <a:p>
            <a:pPr lvl="1"/>
            <a:r>
              <a:rPr lang="en-US" sz="1400" kern="0" dirty="0"/>
              <a:t>each PTK is a pairwise secret between the corresponding AP MLD and non-AP MLD</a:t>
            </a:r>
            <a:endParaRPr lang="en-US" sz="1800" b="0" kern="0" dirty="0"/>
          </a:p>
          <a:p>
            <a:r>
              <a:rPr lang="en-US" sz="1800" b="0" kern="0" dirty="0"/>
              <a:t>Flexible and scalable options for implementing security key distribution across APs</a:t>
            </a:r>
            <a:endParaRPr lang="en-US" sz="1400" kern="0" dirty="0"/>
          </a:p>
          <a:p>
            <a:pPr lvl="1"/>
            <a:r>
              <a:rPr lang="en-US" sz="1400" kern="0" dirty="0"/>
              <a:t>“push” model – R0KH proactively generates PMK-R1s for all APs in Mobility Domain and pushes to the APs</a:t>
            </a:r>
          </a:p>
          <a:p>
            <a:pPr lvl="1"/>
            <a:r>
              <a:rPr lang="en-US" sz="1400" kern="0" dirty="0"/>
              <a:t>“pull” model – R0KH generates PMK-R1 for a given AP either proactively or on-demand, and provides it to a given AP on request (e.g. when STA initiates roam to target AP)</a:t>
            </a:r>
          </a:p>
          <a:p>
            <a:pPr lvl="1"/>
            <a:r>
              <a:rPr lang="en-US" sz="1400" kern="0" dirty="0"/>
              <a:t>even in large Mobility Domains (N x AP MLDs) where PMK-R1s are proactively generated (e.g. in central controller), computational complexity (N x KDFs *) and storage requirements are low</a:t>
            </a:r>
            <a:endParaRPr lang="en-US" sz="600" kern="0" dirty="0"/>
          </a:p>
          <a:p>
            <a:pPr lvl="1"/>
            <a:endParaRPr lang="en-US" sz="1400" kern="0" dirty="0"/>
          </a:p>
        </p:txBody>
      </p:sp>
      <p:sp>
        <p:nvSpPr>
          <p:cNvPr id="7" name="TextBox 6">
            <a:extLst>
              <a:ext uri="{FF2B5EF4-FFF2-40B4-BE49-F238E27FC236}">
                <a16:creationId xmlns:a16="http://schemas.microsoft.com/office/drawing/2014/main" id="{AA2FC7D0-A40B-7687-2473-A4089EACF072}"/>
              </a:ext>
            </a:extLst>
          </p:cNvPr>
          <p:cNvSpPr txBox="1"/>
          <p:nvPr/>
        </p:nvSpPr>
        <p:spPr>
          <a:xfrm>
            <a:off x="577168" y="6611357"/>
            <a:ext cx="8033432" cy="261610"/>
          </a:xfrm>
          <a:prstGeom prst="rect">
            <a:avLst/>
          </a:prstGeom>
          <a:noFill/>
        </p:spPr>
        <p:txBody>
          <a:bodyPr wrap="square" rtlCol="0">
            <a:spAutoFit/>
          </a:bodyPr>
          <a:lstStyle/>
          <a:p>
            <a:r>
              <a:rPr lang="en-US" sz="1100" dirty="0"/>
              <a:t>(*) In an experiment using open-source AP daemon </a:t>
            </a:r>
            <a:r>
              <a:rPr lang="en-US" sz="1100" dirty="0" err="1"/>
              <a:t>hostapd</a:t>
            </a:r>
            <a:r>
              <a:rPr lang="en-US" sz="1100" dirty="0"/>
              <a:t>, derivation of PMK-R1s (wpa_derive_pmk_r1()) for </a:t>
            </a:r>
            <a:r>
              <a:rPr lang="en-US" sz="1100" u="sng" dirty="0"/>
              <a:t>1000 APs</a:t>
            </a:r>
            <a:r>
              <a:rPr lang="en-US" sz="1100" dirty="0"/>
              <a:t> took only 7 </a:t>
            </a:r>
            <a:r>
              <a:rPr lang="en-US" sz="1100" dirty="0" err="1"/>
              <a:t>ms</a:t>
            </a:r>
            <a:endParaRPr lang="en-US" sz="1100" dirty="0"/>
          </a:p>
        </p:txBody>
      </p:sp>
    </p:spTree>
    <p:extLst>
      <p:ext uri="{BB962C8B-B14F-4D97-AF65-F5344CB8AC3E}">
        <p14:creationId xmlns:p14="http://schemas.microsoft.com/office/powerpoint/2010/main" val="147958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Performance of existing baseline FT (11r)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6</a:t>
            </a:fld>
            <a:endParaRPr lang="en-US"/>
          </a:p>
        </p:txBody>
      </p:sp>
      <p:sp>
        <p:nvSpPr>
          <p:cNvPr id="3" name="Rectangle 2">
            <a:extLst>
              <a:ext uri="{FF2B5EF4-FFF2-40B4-BE49-F238E27FC236}">
                <a16:creationId xmlns:a16="http://schemas.microsoft.com/office/drawing/2014/main" id="{147DAE06-2E4C-2C4B-54BA-E88FC811AECC}"/>
              </a:ext>
            </a:extLst>
          </p:cNvPr>
          <p:cNvSpPr/>
          <p:nvPr/>
        </p:nvSpPr>
        <p:spPr bwMode="auto">
          <a:xfrm>
            <a:off x="3962398" y="210529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AP1</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C03E8653-0F8A-8D19-027B-B0DC7E1D8562}"/>
              </a:ext>
            </a:extLst>
          </p:cNvPr>
          <p:cNvSpPr/>
          <p:nvPr/>
        </p:nvSpPr>
        <p:spPr bwMode="auto">
          <a:xfrm>
            <a:off x="7315200" y="2108295"/>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AP2</a:t>
            </a:r>
            <a:endParaRPr kumimoji="0" lang="en-US" sz="2000" b="0" i="0" u="none" strike="noStrike" cap="none" normalizeH="0" baseline="0" dirty="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C539026A-80C2-FF0A-152F-395EE89F2169}"/>
              </a:ext>
            </a:extLst>
          </p:cNvPr>
          <p:cNvSpPr txBox="1"/>
          <p:nvPr/>
        </p:nvSpPr>
        <p:spPr>
          <a:xfrm>
            <a:off x="6122754" y="1962690"/>
            <a:ext cx="687388" cy="338554"/>
          </a:xfrm>
          <a:prstGeom prst="rect">
            <a:avLst/>
          </a:prstGeom>
          <a:noFill/>
        </p:spPr>
        <p:txBody>
          <a:bodyPr wrap="square" rtlCol="0">
            <a:spAutoFit/>
          </a:bodyPr>
          <a:lstStyle/>
          <a:p>
            <a:r>
              <a:rPr lang="en-US" sz="1600" dirty="0"/>
              <a:t>DS</a:t>
            </a:r>
          </a:p>
        </p:txBody>
      </p:sp>
      <p:cxnSp>
        <p:nvCxnSpPr>
          <p:cNvPr id="10" name="Straight Connector 9">
            <a:extLst>
              <a:ext uri="{FF2B5EF4-FFF2-40B4-BE49-F238E27FC236}">
                <a16:creationId xmlns:a16="http://schemas.microsoft.com/office/drawing/2014/main" id="{979C7F5F-ABC7-9323-64D4-A62095761BE1}"/>
              </a:ext>
            </a:extLst>
          </p:cNvPr>
          <p:cNvCxnSpPr/>
          <p:nvPr/>
        </p:nvCxnSpPr>
        <p:spPr bwMode="auto">
          <a:xfrm>
            <a:off x="4610098" y="1828800"/>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13B84C36-3838-26F6-04AC-5F1C4E85B1F7}"/>
              </a:ext>
            </a:extLst>
          </p:cNvPr>
          <p:cNvCxnSpPr>
            <a:cxnSpLocks/>
          </p:cNvCxnSpPr>
          <p:nvPr/>
        </p:nvCxnSpPr>
        <p:spPr bwMode="auto">
          <a:xfrm>
            <a:off x="4626689" y="1828800"/>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a:extLst>
              <a:ext uri="{FF2B5EF4-FFF2-40B4-BE49-F238E27FC236}">
                <a16:creationId xmlns:a16="http://schemas.microsoft.com/office/drawing/2014/main" id="{5C5CE556-7BA0-CEF0-0A3D-A60632813796}"/>
              </a:ext>
            </a:extLst>
          </p:cNvPr>
          <p:cNvCxnSpPr>
            <a:cxnSpLocks/>
            <a:endCxn id="7" idx="0"/>
          </p:cNvCxnSpPr>
          <p:nvPr/>
        </p:nvCxnSpPr>
        <p:spPr bwMode="auto">
          <a:xfrm>
            <a:off x="7962900" y="1828800"/>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Rectangle 20">
            <a:extLst>
              <a:ext uri="{FF2B5EF4-FFF2-40B4-BE49-F238E27FC236}">
                <a16:creationId xmlns:a16="http://schemas.microsoft.com/office/drawing/2014/main" id="{A5C4D3CF-70C6-D092-572C-821A9C55870D}"/>
              </a:ext>
            </a:extLst>
          </p:cNvPr>
          <p:cNvSpPr/>
          <p:nvPr/>
        </p:nvSpPr>
        <p:spPr bwMode="auto">
          <a:xfrm>
            <a:off x="5657383" y="3025413"/>
            <a:ext cx="1295400" cy="457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STA</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23" name="Straight Connector 22">
            <a:extLst>
              <a:ext uri="{FF2B5EF4-FFF2-40B4-BE49-F238E27FC236}">
                <a16:creationId xmlns:a16="http://schemas.microsoft.com/office/drawing/2014/main" id="{F38156A2-61F0-5DFA-0F8E-EEEC8D7A17E6}"/>
              </a:ext>
            </a:extLst>
          </p:cNvPr>
          <p:cNvCxnSpPr>
            <a:cxnSpLocks/>
            <a:endCxn id="21" idx="0"/>
          </p:cNvCxnSpPr>
          <p:nvPr/>
        </p:nvCxnSpPr>
        <p:spPr bwMode="auto">
          <a:xfrm>
            <a:off x="4800598" y="2619108"/>
            <a:ext cx="1504485" cy="4063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25" name="Straight Connector 24">
            <a:extLst>
              <a:ext uri="{FF2B5EF4-FFF2-40B4-BE49-F238E27FC236}">
                <a16:creationId xmlns:a16="http://schemas.microsoft.com/office/drawing/2014/main" id="{A2AC18BF-9DCE-A7D7-9A35-769A5660B640}"/>
              </a:ext>
            </a:extLst>
          </p:cNvPr>
          <p:cNvCxnSpPr>
            <a:cxnSpLocks/>
            <a:stCxn id="7" idx="2"/>
            <a:endCxn id="21" idx="0"/>
          </p:cNvCxnSpPr>
          <p:nvPr/>
        </p:nvCxnSpPr>
        <p:spPr bwMode="auto">
          <a:xfrm flipH="1">
            <a:off x="6305083" y="2565495"/>
            <a:ext cx="1657817" cy="459918"/>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8" name="Arc 27">
            <a:extLst>
              <a:ext uri="{FF2B5EF4-FFF2-40B4-BE49-F238E27FC236}">
                <a16:creationId xmlns:a16="http://schemas.microsoft.com/office/drawing/2014/main" id="{830DF92F-1A92-83FA-69C5-88D94EBD8934}"/>
              </a:ext>
            </a:extLst>
          </p:cNvPr>
          <p:cNvSpPr/>
          <p:nvPr/>
        </p:nvSpPr>
        <p:spPr bwMode="auto">
          <a:xfrm>
            <a:off x="5552840" y="2644340"/>
            <a:ext cx="1371600" cy="482506"/>
          </a:xfrm>
          <a:prstGeom prst="arc">
            <a:avLst>
              <a:gd name="adj1" fmla="val 10992350"/>
              <a:gd name="adj2" fmla="val 0"/>
            </a:avLst>
          </a:prstGeom>
          <a:noFill/>
          <a:ln w="34925" cap="flat" cmpd="sng" algn="ctr">
            <a:solidFill>
              <a:srgbClr val="92D050"/>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32" name="Content Placeholder 2">
            <a:extLst>
              <a:ext uri="{FF2B5EF4-FFF2-40B4-BE49-F238E27FC236}">
                <a16:creationId xmlns:a16="http://schemas.microsoft.com/office/drawing/2014/main" id="{485744AE-BC91-8928-2950-1F1B5C890C65}"/>
              </a:ext>
            </a:extLst>
          </p:cNvPr>
          <p:cNvSpPr txBox="1">
            <a:spLocks/>
          </p:cNvSpPr>
          <p:nvPr/>
        </p:nvSpPr>
        <p:spPr bwMode="auto">
          <a:xfrm>
            <a:off x="230364" y="1580063"/>
            <a:ext cx="3324585"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setup</a:t>
            </a:r>
            <a:br>
              <a:rPr lang="en-US" sz="1800" b="0" kern="0" dirty="0"/>
            </a:br>
            <a:r>
              <a:rPr lang="en-US" sz="1800" b="0" kern="0" dirty="0"/>
              <a:t>(as an example of behavior)</a:t>
            </a:r>
            <a:endParaRPr lang="en-US" sz="1400" kern="0" dirty="0"/>
          </a:p>
          <a:p>
            <a:pPr lvl="1"/>
            <a:endParaRPr lang="en-US" sz="1400" b="0" kern="0" dirty="0"/>
          </a:p>
        </p:txBody>
      </p:sp>
      <p:sp>
        <p:nvSpPr>
          <p:cNvPr id="37" name="Content Placeholder 2">
            <a:extLst>
              <a:ext uri="{FF2B5EF4-FFF2-40B4-BE49-F238E27FC236}">
                <a16:creationId xmlns:a16="http://schemas.microsoft.com/office/drawing/2014/main" id="{29352DC1-F325-5DBE-5303-5FE72187CB19}"/>
              </a:ext>
            </a:extLst>
          </p:cNvPr>
          <p:cNvSpPr txBox="1">
            <a:spLocks/>
          </p:cNvSpPr>
          <p:nvPr/>
        </p:nvSpPr>
        <p:spPr bwMode="auto">
          <a:xfrm>
            <a:off x="236532" y="3055890"/>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APs</a:t>
            </a:r>
          </a:p>
          <a:p>
            <a:pPr lvl="1"/>
            <a:r>
              <a:rPr lang="en-US" sz="1400" kern="0" dirty="0"/>
              <a:t>Both APs operate on same channel, advertise same FT MD</a:t>
            </a:r>
          </a:p>
          <a:p>
            <a:pPr lvl="1"/>
            <a:r>
              <a:rPr lang="en-US" sz="1400" kern="0" dirty="0"/>
              <a:t>Based on commodity Wi-Fi chipset modules, open-source host daemon (*)</a:t>
            </a:r>
          </a:p>
          <a:p>
            <a:pPr lvl="1"/>
            <a:r>
              <a:rPr lang="en-US" sz="1400" kern="0" dirty="0" err="1"/>
              <a:t>TxBF</a:t>
            </a:r>
            <a:r>
              <a:rPr lang="en-US" sz="1400" kern="0" dirty="0"/>
              <a:t> and MU disabled</a:t>
            </a:r>
          </a:p>
          <a:p>
            <a:r>
              <a:rPr lang="en-US" sz="1800" b="0" kern="0" dirty="0"/>
              <a:t>STA</a:t>
            </a:r>
          </a:p>
          <a:p>
            <a:pPr lvl="1"/>
            <a:r>
              <a:rPr lang="en-US" sz="1400" kern="0" dirty="0"/>
              <a:t>(STA-A): Commercial smartphone</a:t>
            </a:r>
          </a:p>
          <a:p>
            <a:pPr lvl="1"/>
            <a:r>
              <a:rPr lang="en-US" sz="1400" kern="0" dirty="0"/>
              <a:t>(STA-B): Reference Wi-Fi module with minor experimental driver optimizations</a:t>
            </a:r>
          </a:p>
          <a:p>
            <a:pPr lvl="1"/>
            <a:r>
              <a:rPr lang="en-US" sz="1400" kern="0" dirty="0"/>
              <a:t>Static IP assignment</a:t>
            </a:r>
          </a:p>
          <a:p>
            <a:r>
              <a:rPr lang="en-US" sz="1800" b="0" kern="0" dirty="0"/>
              <a:t>Data traffic</a:t>
            </a:r>
          </a:p>
          <a:p>
            <a:pPr lvl="1"/>
            <a:r>
              <a:rPr lang="en-US" sz="1400" kern="0" dirty="0"/>
              <a:t>Bidirectional </a:t>
            </a:r>
            <a:r>
              <a:rPr lang="en-US" sz="1400" kern="0" dirty="0" err="1"/>
              <a:t>iperf</a:t>
            </a:r>
            <a:r>
              <a:rPr lang="en-US" sz="1400" kern="0" dirty="0"/>
              <a:t> isochronous flows between STA and bridge on DS (small packets every 1ms)</a:t>
            </a:r>
          </a:p>
          <a:p>
            <a:r>
              <a:rPr lang="en-US" sz="1800" b="0" kern="0" dirty="0"/>
              <a:t>Security / Roaming</a:t>
            </a:r>
          </a:p>
          <a:p>
            <a:pPr lvl="1"/>
            <a:r>
              <a:rPr lang="en-US" sz="1400" kern="0" dirty="0"/>
              <a:t>FT-SAE OTDS; BTM-triggered (also, for STA-B, Supplicant-triggered)</a:t>
            </a:r>
          </a:p>
          <a:p>
            <a:pPr lvl="2"/>
            <a:endParaRPr lang="en-US" sz="1400" kern="0" dirty="0"/>
          </a:p>
          <a:p>
            <a:endParaRPr lang="en-US" sz="1400" kern="0" dirty="0"/>
          </a:p>
          <a:p>
            <a:pPr lvl="1"/>
            <a:endParaRPr lang="en-US" sz="1400" b="0" kern="0" dirty="0"/>
          </a:p>
        </p:txBody>
      </p:sp>
      <p:sp>
        <p:nvSpPr>
          <p:cNvPr id="39" name="Rectangle 38">
            <a:extLst>
              <a:ext uri="{FF2B5EF4-FFF2-40B4-BE49-F238E27FC236}">
                <a16:creationId xmlns:a16="http://schemas.microsoft.com/office/drawing/2014/main" id="{B1E8CB7D-39CC-1E8A-C8FB-20F8A32FC9C7}"/>
              </a:ext>
            </a:extLst>
          </p:cNvPr>
          <p:cNvSpPr/>
          <p:nvPr/>
        </p:nvSpPr>
        <p:spPr bwMode="auto">
          <a:xfrm>
            <a:off x="2333856" y="2638523"/>
            <a:ext cx="1295400" cy="457200"/>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t>sniffer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(TSF timestamped)</a:t>
            </a:r>
          </a:p>
        </p:txBody>
      </p:sp>
      <p:sp>
        <p:nvSpPr>
          <p:cNvPr id="12" name="Rectangle 11">
            <a:extLst>
              <a:ext uri="{FF2B5EF4-FFF2-40B4-BE49-F238E27FC236}">
                <a16:creationId xmlns:a16="http://schemas.microsoft.com/office/drawing/2014/main" id="{E5370DDA-7AF5-E149-B227-D471CD91EC89}"/>
              </a:ext>
            </a:extLst>
          </p:cNvPr>
          <p:cNvSpPr/>
          <p:nvPr/>
        </p:nvSpPr>
        <p:spPr bwMode="auto">
          <a:xfrm>
            <a:off x="5877664" y="1602845"/>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13" name="Content Placeholder 2">
            <a:extLst>
              <a:ext uri="{FF2B5EF4-FFF2-40B4-BE49-F238E27FC236}">
                <a16:creationId xmlns:a16="http://schemas.microsoft.com/office/drawing/2014/main" id="{26C9FF58-3BEE-9A87-846A-9B256071B8C5}"/>
              </a:ext>
            </a:extLst>
          </p:cNvPr>
          <p:cNvSpPr txBox="1">
            <a:spLocks/>
          </p:cNvSpPr>
          <p:nvPr/>
        </p:nvSpPr>
        <p:spPr bwMode="auto">
          <a:xfrm>
            <a:off x="6286499" y="1543496"/>
            <a:ext cx="3324585" cy="23111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r>
              <a:rPr lang="en-US" sz="1400" b="0" kern="0" dirty="0"/>
              <a:t>packet capture (on switch)</a:t>
            </a:r>
          </a:p>
        </p:txBody>
      </p:sp>
      <p:cxnSp>
        <p:nvCxnSpPr>
          <p:cNvPr id="16" name="Straight Connector 15">
            <a:extLst>
              <a:ext uri="{FF2B5EF4-FFF2-40B4-BE49-F238E27FC236}">
                <a16:creationId xmlns:a16="http://schemas.microsoft.com/office/drawing/2014/main" id="{4BDBBF23-604E-01A5-3C1F-18EF29C86350}"/>
              </a:ext>
            </a:extLst>
          </p:cNvPr>
          <p:cNvCxnSpPr>
            <a:cxnSpLocks/>
          </p:cNvCxnSpPr>
          <p:nvPr/>
        </p:nvCxnSpPr>
        <p:spPr bwMode="auto">
          <a:xfrm>
            <a:off x="6286499" y="1408151"/>
            <a:ext cx="0" cy="19204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TextBox 8">
            <a:extLst>
              <a:ext uri="{FF2B5EF4-FFF2-40B4-BE49-F238E27FC236}">
                <a16:creationId xmlns:a16="http://schemas.microsoft.com/office/drawing/2014/main" id="{AC5796EF-DFBF-515C-0025-CB8E4B51CC55}"/>
              </a:ext>
            </a:extLst>
          </p:cNvPr>
          <p:cNvSpPr txBox="1"/>
          <p:nvPr/>
        </p:nvSpPr>
        <p:spPr>
          <a:xfrm>
            <a:off x="848468" y="6613896"/>
            <a:ext cx="4953000" cy="261610"/>
          </a:xfrm>
          <a:prstGeom prst="rect">
            <a:avLst/>
          </a:prstGeom>
          <a:noFill/>
        </p:spPr>
        <p:txBody>
          <a:bodyPr wrap="square" rtlCol="0">
            <a:spAutoFit/>
          </a:bodyPr>
          <a:lstStyle/>
          <a:p>
            <a:r>
              <a:rPr lang="en-US" sz="1100" dirty="0"/>
              <a:t>(*) Trunk </a:t>
            </a:r>
            <a:r>
              <a:rPr lang="en-US" sz="1100" dirty="0" err="1"/>
              <a:t>hostapd</a:t>
            </a:r>
            <a:r>
              <a:rPr lang="en-US" sz="1100" dirty="0"/>
              <a:t> as of April 2024, </a:t>
            </a:r>
            <a:r>
              <a:rPr lang="en-US" sz="1100" dirty="0">
                <a:hlinkClick r:id="rId2"/>
              </a:rPr>
              <a:t>https://w1.fi/cgit/hostap/log/</a:t>
            </a:r>
            <a:r>
              <a:rPr lang="en-US" sz="1100" dirty="0"/>
              <a:t> </a:t>
            </a:r>
          </a:p>
        </p:txBody>
      </p:sp>
    </p:spTree>
    <p:extLst>
      <p:ext uri="{BB962C8B-B14F-4D97-AF65-F5344CB8AC3E}">
        <p14:creationId xmlns:p14="http://schemas.microsoft.com/office/powerpoint/2010/main" val="404774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Performance of existing baseline FT (11r)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7</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4005886"/>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934502E-0D71-110A-6838-44085E06F64A}"/>
              </a:ext>
            </a:extLst>
          </p:cNvPr>
          <p:cNvSpPr txBox="1"/>
          <p:nvPr/>
        </p:nvSpPr>
        <p:spPr>
          <a:xfrm>
            <a:off x="1451495" y="4423367"/>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sp>
        <p:nvSpPr>
          <p:cNvPr id="8" name="TextBox 7">
            <a:extLst>
              <a:ext uri="{FF2B5EF4-FFF2-40B4-BE49-F238E27FC236}">
                <a16:creationId xmlns:a16="http://schemas.microsoft.com/office/drawing/2014/main" id="{4BCDDF39-3E0C-7778-B51F-24D1063EEED4}"/>
              </a:ext>
            </a:extLst>
          </p:cNvPr>
          <p:cNvSpPr txBox="1"/>
          <p:nvPr/>
        </p:nvSpPr>
        <p:spPr>
          <a:xfrm>
            <a:off x="2819400" y="443084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20086"/>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64954"/>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50089"/>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400221"/>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96777"/>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3271043" cy="553998"/>
          </a:xfrm>
          <a:prstGeom prst="rect">
            <a:avLst/>
          </a:prstGeom>
          <a:noFill/>
        </p:spPr>
        <p:txBody>
          <a:bodyPr wrap="square" rtlCol="0">
            <a:spAutoFit/>
          </a:bodyPr>
          <a:lstStyle/>
          <a:p>
            <a:r>
              <a:rPr lang="en-US" sz="1600" b="1" dirty="0"/>
              <a:t>STA-A (commercial smartphone)</a:t>
            </a:r>
          </a:p>
          <a:p>
            <a:r>
              <a:rPr lang="en-US" sz="1400" dirty="0"/>
              <a:t>BTM-triggered</a:t>
            </a:r>
          </a:p>
        </p:txBody>
      </p:sp>
      <p:cxnSp>
        <p:nvCxnSpPr>
          <p:cNvPr id="17" name="Straight Connector 16">
            <a:extLst>
              <a:ext uri="{FF2B5EF4-FFF2-40B4-BE49-F238E27FC236}">
                <a16:creationId xmlns:a16="http://schemas.microsoft.com/office/drawing/2014/main" id="{9100129A-DA68-4296-640F-E581B94576A1}"/>
              </a:ext>
            </a:extLst>
          </p:cNvPr>
          <p:cNvCxnSpPr>
            <a:cxnSpLocks/>
          </p:cNvCxnSpPr>
          <p:nvPr/>
        </p:nvCxnSpPr>
        <p:spPr bwMode="auto">
          <a:xfrm>
            <a:off x="1143000" y="2316515"/>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FC7956FC-F8AF-A220-913A-4EB16D09A87C}"/>
              </a:ext>
            </a:extLst>
          </p:cNvPr>
          <p:cNvCxnSpPr>
            <a:cxnSpLocks/>
          </p:cNvCxnSpPr>
          <p:nvPr/>
        </p:nvCxnSpPr>
        <p:spPr bwMode="auto">
          <a:xfrm>
            <a:off x="3048000" y="2323886"/>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3276600" y="2319301"/>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3581400" y="2305915"/>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302230"/>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29880"/>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cxnSp>
        <p:nvCxnSpPr>
          <p:cNvPr id="26" name="Straight Arrow Connector 25">
            <a:extLst>
              <a:ext uri="{FF2B5EF4-FFF2-40B4-BE49-F238E27FC236}">
                <a16:creationId xmlns:a16="http://schemas.microsoft.com/office/drawing/2014/main" id="{6A006830-4719-4B85-1280-2D266389B294}"/>
              </a:ext>
            </a:extLst>
          </p:cNvPr>
          <p:cNvCxnSpPr>
            <a:cxnSpLocks/>
          </p:cNvCxnSpPr>
          <p:nvPr/>
        </p:nvCxnSpPr>
        <p:spPr bwMode="auto">
          <a:xfrm>
            <a:off x="3019094" y="2239412"/>
            <a:ext cx="27432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7" name="TextBox 26">
            <a:extLst>
              <a:ext uri="{FF2B5EF4-FFF2-40B4-BE49-F238E27FC236}">
                <a16:creationId xmlns:a16="http://schemas.microsoft.com/office/drawing/2014/main" id="{8FE262BE-7821-637D-DB54-55D4A434AC05}"/>
              </a:ext>
            </a:extLst>
          </p:cNvPr>
          <p:cNvSpPr txBox="1"/>
          <p:nvPr/>
        </p:nvSpPr>
        <p:spPr>
          <a:xfrm>
            <a:off x="3245903" y="1992279"/>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8" name="TextBox 27">
            <a:extLst>
              <a:ext uri="{FF2B5EF4-FFF2-40B4-BE49-F238E27FC236}">
                <a16:creationId xmlns:a16="http://schemas.microsoft.com/office/drawing/2014/main" id="{5A92DC60-3F39-E5DE-3DBA-3D9E25E041F1}"/>
              </a:ext>
            </a:extLst>
          </p:cNvPr>
          <p:cNvSpPr txBox="1"/>
          <p:nvPr/>
        </p:nvSpPr>
        <p:spPr>
          <a:xfrm>
            <a:off x="2911837" y="1987565"/>
            <a:ext cx="565993" cy="276999"/>
          </a:xfrm>
          <a:prstGeom prst="rect">
            <a:avLst/>
          </a:prstGeom>
          <a:noFill/>
        </p:spPr>
        <p:txBody>
          <a:bodyPr wrap="square" rtlCol="0">
            <a:spAutoFit/>
          </a:bodyPr>
          <a:lstStyle/>
          <a:p>
            <a:r>
              <a:rPr lang="en-US" dirty="0"/>
              <a:t>3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4509827" y="1997120"/>
            <a:ext cx="565993" cy="276999"/>
          </a:xfrm>
          <a:prstGeom prst="rect">
            <a:avLst/>
          </a:prstGeom>
          <a:noFill/>
        </p:spPr>
        <p:txBody>
          <a:bodyPr wrap="square" rtlCol="0">
            <a:spAutoFit/>
          </a:bodyPr>
          <a:lstStyle/>
          <a:p>
            <a:r>
              <a:rPr lang="en-US" dirty="0"/>
              <a:t>47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89944" y="1981200"/>
            <a:ext cx="565993" cy="251817"/>
          </a:xfrm>
          <a:prstGeom prst="rect">
            <a:avLst/>
          </a:prstGeom>
          <a:noFill/>
        </p:spPr>
        <p:txBody>
          <a:bodyPr wrap="square" rtlCol="0">
            <a:spAutoFit/>
          </a:bodyPr>
          <a:lstStyle/>
          <a:p>
            <a:r>
              <a:rPr lang="en-US" dirty="0"/>
              <a:t>5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813397" y="2326622"/>
            <a:ext cx="390025"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8" y="3207505"/>
            <a:ext cx="24351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83167" y="2302243"/>
            <a:ext cx="142661"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504785" y="2715043"/>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3581400" y="2241461"/>
            <a:ext cx="24384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a:off x="6019800" y="2239412"/>
            <a:ext cx="3810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57357"/>
            <a:ext cx="90321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0" name="TextBox 49">
            <a:extLst>
              <a:ext uri="{FF2B5EF4-FFF2-40B4-BE49-F238E27FC236}">
                <a16:creationId xmlns:a16="http://schemas.microsoft.com/office/drawing/2014/main" id="{B8DE2AE2-1CD1-BC61-A5F6-905B8BF0F556}"/>
              </a:ext>
            </a:extLst>
          </p:cNvPr>
          <p:cNvSpPr txBox="1"/>
          <p:nvPr/>
        </p:nvSpPr>
        <p:spPr>
          <a:xfrm>
            <a:off x="5597682" y="3754023"/>
            <a:ext cx="565993" cy="276999"/>
          </a:xfrm>
          <a:prstGeom prst="rect">
            <a:avLst/>
          </a:prstGeom>
          <a:noFill/>
        </p:spPr>
        <p:txBody>
          <a:bodyPr wrap="square" rtlCol="0">
            <a:spAutoFit/>
          </a:bodyPr>
          <a:lstStyle/>
          <a:p>
            <a:r>
              <a:rPr lang="en-US" dirty="0"/>
              <a:t>5 </a:t>
            </a:r>
            <a:r>
              <a:rPr lang="en-US" dirty="0" err="1"/>
              <a:t>ms</a:t>
            </a:r>
            <a:endParaRPr lang="en-US" dirty="0"/>
          </a:p>
        </p:txBody>
      </p:sp>
      <p:cxnSp>
        <p:nvCxnSpPr>
          <p:cNvPr id="54" name="Straight Arrow Connector 53">
            <a:extLst>
              <a:ext uri="{FF2B5EF4-FFF2-40B4-BE49-F238E27FC236}">
                <a16:creationId xmlns:a16="http://schemas.microsoft.com/office/drawing/2014/main" id="{3C13FFCB-84A1-66C1-BA56-B01F09353A08}"/>
              </a:ext>
            </a:extLst>
          </p:cNvPr>
          <p:cNvCxnSpPr>
            <a:cxnSpLocks/>
          </p:cNvCxnSpPr>
          <p:nvPr/>
        </p:nvCxnSpPr>
        <p:spPr bwMode="auto">
          <a:xfrm flipV="1">
            <a:off x="3404569" y="3494479"/>
            <a:ext cx="176831"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3273633" y="3477242"/>
            <a:ext cx="774193" cy="276999"/>
          </a:xfrm>
          <a:prstGeom prst="rect">
            <a:avLst/>
          </a:prstGeom>
          <a:noFill/>
        </p:spPr>
        <p:txBody>
          <a:bodyPr wrap="square" rtlCol="0">
            <a:spAutoFit/>
          </a:bodyPr>
          <a:lstStyle/>
          <a:p>
            <a:r>
              <a:rPr lang="en-US" dirty="0"/>
              <a:t>2 </a:t>
            </a:r>
            <a:r>
              <a:rPr lang="en-US" dirty="0" err="1"/>
              <a:t>ms</a:t>
            </a:r>
            <a:endParaRPr lang="en-US" dirty="0"/>
          </a:p>
        </p:txBody>
      </p: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6019800" y="230223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61" name="TextBox 60">
            <a:extLst>
              <a:ext uri="{FF2B5EF4-FFF2-40B4-BE49-F238E27FC236}">
                <a16:creationId xmlns:a16="http://schemas.microsoft.com/office/drawing/2014/main" id="{718920F2-0DEA-8C6F-9660-CE65F2ABADB2}"/>
              </a:ext>
            </a:extLst>
          </p:cNvPr>
          <p:cNvSpPr txBox="1"/>
          <p:nvPr/>
        </p:nvSpPr>
        <p:spPr>
          <a:xfrm>
            <a:off x="1878968" y="2008390"/>
            <a:ext cx="565993" cy="276999"/>
          </a:xfrm>
          <a:prstGeom prst="rect">
            <a:avLst/>
          </a:prstGeom>
          <a:noFill/>
        </p:spPr>
        <p:txBody>
          <a:bodyPr wrap="square" rtlCol="0">
            <a:spAutoFit/>
          </a:bodyPr>
          <a:lstStyle/>
          <a:p>
            <a:r>
              <a:rPr lang="en-US" dirty="0"/>
              <a:t>36 </a:t>
            </a:r>
            <a:r>
              <a:rPr lang="en-US" dirty="0" err="1"/>
              <a:t>ms</a:t>
            </a:r>
            <a:endParaRPr lang="en-US" dirty="0"/>
          </a:p>
        </p:txBody>
      </p:sp>
      <p:cxnSp>
        <p:nvCxnSpPr>
          <p:cNvPr id="62" name="Straight Arrow Connector 61">
            <a:extLst>
              <a:ext uri="{FF2B5EF4-FFF2-40B4-BE49-F238E27FC236}">
                <a16:creationId xmlns:a16="http://schemas.microsoft.com/office/drawing/2014/main" id="{939866AD-DAAF-2145-FB01-A5C7554E685C}"/>
              </a:ext>
            </a:extLst>
          </p:cNvPr>
          <p:cNvCxnSpPr>
            <a:cxnSpLocks/>
          </p:cNvCxnSpPr>
          <p:nvPr/>
        </p:nvCxnSpPr>
        <p:spPr bwMode="auto">
          <a:xfrm>
            <a:off x="1142052" y="2239412"/>
            <a:ext cx="190594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3276600" y="2239412"/>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1" name="TextBox 70">
            <a:extLst>
              <a:ext uri="{FF2B5EF4-FFF2-40B4-BE49-F238E27FC236}">
                <a16:creationId xmlns:a16="http://schemas.microsoft.com/office/drawing/2014/main" id="{7CAFE816-B430-FD53-BD71-B987EF8C8C1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2" name="Right Arrow 71">
            <a:extLst>
              <a:ext uri="{FF2B5EF4-FFF2-40B4-BE49-F238E27FC236}">
                <a16:creationId xmlns:a16="http://schemas.microsoft.com/office/drawing/2014/main" id="{000D995F-6EF8-B042-95EE-666C3672D47F}"/>
              </a:ext>
            </a:extLst>
          </p:cNvPr>
          <p:cNvSpPr/>
          <p:nvPr/>
        </p:nvSpPr>
        <p:spPr>
          <a:xfrm>
            <a:off x="7010407" y="2876594"/>
            <a:ext cx="1429271"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7306830" y="2266774"/>
            <a:ext cx="113284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1699873" y="2970747"/>
            <a:ext cx="893502" cy="276999"/>
          </a:xfrm>
          <a:prstGeom prst="rect">
            <a:avLst/>
          </a:prstGeom>
          <a:noFill/>
        </p:spPr>
        <p:txBody>
          <a:bodyPr wrap="square" rtlCol="0">
            <a:spAutoFit/>
          </a:bodyPr>
          <a:lstStyle/>
          <a:p>
            <a:r>
              <a:rPr lang="en-US" dirty="0"/>
              <a:t>Probes</a:t>
            </a:r>
          </a:p>
        </p:txBody>
      </p:sp>
      <p:sp>
        <p:nvSpPr>
          <p:cNvPr id="75" name="Left Bracket 74">
            <a:extLst>
              <a:ext uri="{FF2B5EF4-FFF2-40B4-BE49-F238E27FC236}">
                <a16:creationId xmlns:a16="http://schemas.microsoft.com/office/drawing/2014/main" id="{7602A2AF-1181-2158-9D60-5ACBA5BE52A2}"/>
              </a:ext>
            </a:extLst>
          </p:cNvPr>
          <p:cNvSpPr/>
          <p:nvPr/>
        </p:nvSpPr>
        <p:spPr bwMode="auto">
          <a:xfrm rot="16200000">
            <a:off x="2064111" y="3463366"/>
            <a:ext cx="54864" cy="1920003"/>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3402288" y="4270064"/>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79349" y="4221970"/>
            <a:ext cx="61903" cy="381000"/>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31073"/>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717841"/>
            <a:ext cx="4704095"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49437"/>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3015342"/>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88080"/>
            <a:ext cx="590679" cy="338554"/>
          </a:xfrm>
          <a:prstGeom prst="rect">
            <a:avLst/>
          </a:prstGeom>
          <a:noFill/>
        </p:spPr>
        <p:txBody>
          <a:bodyPr wrap="square" rtlCol="0">
            <a:spAutoFit/>
          </a:bodyPr>
          <a:lstStyle/>
          <a:p>
            <a:r>
              <a:rPr lang="en-US" sz="1600" dirty="0"/>
              <a:t>DL</a:t>
            </a:r>
          </a:p>
        </p:txBody>
      </p:sp>
      <p:cxnSp>
        <p:nvCxnSpPr>
          <p:cNvPr id="87" name="Straight Arrow Connector 86">
            <a:extLst>
              <a:ext uri="{FF2B5EF4-FFF2-40B4-BE49-F238E27FC236}">
                <a16:creationId xmlns:a16="http://schemas.microsoft.com/office/drawing/2014/main" id="{4C4517FD-71B7-D769-E0E8-FF687DAD33A7}"/>
              </a:ext>
            </a:extLst>
          </p:cNvPr>
          <p:cNvCxnSpPr>
            <a:cxnSpLocks/>
          </p:cNvCxnSpPr>
          <p:nvPr/>
        </p:nvCxnSpPr>
        <p:spPr bwMode="auto">
          <a:xfrm>
            <a:off x="5663184" y="4013148"/>
            <a:ext cx="35661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88" name="TextBox 87">
            <a:extLst>
              <a:ext uri="{FF2B5EF4-FFF2-40B4-BE49-F238E27FC236}">
                <a16:creationId xmlns:a16="http://schemas.microsoft.com/office/drawing/2014/main" id="{4E4AD12C-8B84-DCB9-C4A8-30BD99137E53}"/>
              </a:ext>
            </a:extLst>
          </p:cNvPr>
          <p:cNvSpPr txBox="1"/>
          <p:nvPr/>
        </p:nvSpPr>
        <p:spPr>
          <a:xfrm>
            <a:off x="6485380" y="2947158"/>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flipV="1">
            <a:off x="6405793" y="3171901"/>
            <a:ext cx="604614"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642831" y="2342929"/>
            <a:ext cx="565993" cy="276999"/>
          </a:xfrm>
          <a:prstGeom prst="rect">
            <a:avLst/>
          </a:prstGeom>
          <a:noFill/>
        </p:spPr>
        <p:txBody>
          <a:bodyPr wrap="square" rtlCol="0">
            <a:spAutoFit/>
          </a:bodyPr>
          <a:lstStyle/>
          <a:p>
            <a:r>
              <a:rPr lang="en-US" dirty="0"/>
              <a:t>12 </a:t>
            </a:r>
            <a:r>
              <a:rPr lang="en-US" dirty="0" err="1"/>
              <a:t>ms</a:t>
            </a:r>
            <a:endParaRPr lang="en-US" dirty="0"/>
          </a:p>
        </p:txBody>
      </p:sp>
    </p:spTree>
    <p:extLst>
      <p:ext uri="{BB962C8B-B14F-4D97-AF65-F5344CB8AC3E}">
        <p14:creationId xmlns:p14="http://schemas.microsoft.com/office/powerpoint/2010/main" val="233907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Performance of existing baseline FT (11r)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BTM-triggered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19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7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4556619" y="2328603"/>
            <a:ext cx="45719"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4228323" y="2963704"/>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11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378763" y="2305782"/>
            <a:ext cx="565993" cy="276999"/>
          </a:xfrm>
          <a:prstGeom prst="rect">
            <a:avLst/>
          </a:prstGeom>
          <a:noFill/>
        </p:spPr>
        <p:txBody>
          <a:bodyPr wrap="square" rtlCol="0">
            <a:spAutoFit/>
          </a:bodyPr>
          <a:lstStyle/>
          <a:p>
            <a:r>
              <a:rPr lang="en-US" dirty="0"/>
              <a:t>10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2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 name="TextBox 6">
            <a:extLst>
              <a:ext uri="{FF2B5EF4-FFF2-40B4-BE49-F238E27FC236}">
                <a16:creationId xmlns:a16="http://schemas.microsoft.com/office/drawing/2014/main" id="{73CD1522-4E40-590B-A8CB-A2BE0C44DA18}"/>
              </a:ext>
            </a:extLst>
          </p:cNvPr>
          <p:cNvSpPr txBox="1"/>
          <p:nvPr/>
        </p:nvSpPr>
        <p:spPr>
          <a:xfrm>
            <a:off x="2980180" y="4402351"/>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cxnSp>
        <p:nvCxnSpPr>
          <p:cNvPr id="11" name="Straight Connector 10">
            <a:extLst>
              <a:ext uri="{FF2B5EF4-FFF2-40B4-BE49-F238E27FC236}">
                <a16:creationId xmlns:a16="http://schemas.microsoft.com/office/drawing/2014/main" id="{1BC4FAFB-2F2E-0522-626D-A6845D3B823E}"/>
              </a:ext>
            </a:extLst>
          </p:cNvPr>
          <p:cNvCxnSpPr>
            <a:cxnSpLocks/>
          </p:cNvCxnSpPr>
          <p:nvPr/>
        </p:nvCxnSpPr>
        <p:spPr bwMode="auto">
          <a:xfrm>
            <a:off x="3581400" y="2273446"/>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B008CD1B-AF84-BB5D-46E9-16F053203AD7}"/>
              </a:ext>
            </a:extLst>
          </p:cNvPr>
          <p:cNvCxnSpPr>
            <a:cxnSpLocks/>
          </p:cNvCxnSpPr>
          <p:nvPr/>
        </p:nvCxnSpPr>
        <p:spPr bwMode="auto">
          <a:xfrm>
            <a:off x="3657600" y="2280817"/>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TextBox 20">
            <a:extLst>
              <a:ext uri="{FF2B5EF4-FFF2-40B4-BE49-F238E27FC236}">
                <a16:creationId xmlns:a16="http://schemas.microsoft.com/office/drawing/2014/main" id="{B9E1659F-2397-3D75-046E-90B98C9BE39B}"/>
              </a:ext>
            </a:extLst>
          </p:cNvPr>
          <p:cNvSpPr txBox="1"/>
          <p:nvPr/>
        </p:nvSpPr>
        <p:spPr>
          <a:xfrm>
            <a:off x="3893805" y="1994045"/>
            <a:ext cx="565993" cy="276999"/>
          </a:xfrm>
          <a:prstGeom prst="rect">
            <a:avLst/>
          </a:prstGeom>
          <a:noFill/>
        </p:spPr>
        <p:txBody>
          <a:bodyPr wrap="square" rtlCol="0">
            <a:spAutoFit/>
          </a:bodyPr>
          <a:lstStyle/>
          <a:p>
            <a:r>
              <a:rPr lang="en-US" dirty="0"/>
              <a:t>16 </a:t>
            </a:r>
            <a:r>
              <a:rPr lang="en-US" dirty="0" err="1"/>
              <a:t>ms</a:t>
            </a:r>
            <a:endParaRPr lang="en-US" dirty="0"/>
          </a:p>
        </p:txBody>
      </p:sp>
      <p:cxnSp>
        <p:nvCxnSpPr>
          <p:cNvPr id="24" name="Straight Arrow Connector 23">
            <a:extLst>
              <a:ext uri="{FF2B5EF4-FFF2-40B4-BE49-F238E27FC236}">
                <a16:creationId xmlns:a16="http://schemas.microsoft.com/office/drawing/2014/main" id="{2C05B7BB-AD40-1C3E-D436-305970B24B3E}"/>
              </a:ext>
            </a:extLst>
          </p:cNvPr>
          <p:cNvCxnSpPr>
            <a:cxnSpLocks/>
          </p:cNvCxnSpPr>
          <p:nvPr/>
        </p:nvCxnSpPr>
        <p:spPr bwMode="auto">
          <a:xfrm>
            <a:off x="3657600" y="2220406"/>
            <a:ext cx="988704" cy="6527"/>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6" name="Left Bracket 25">
            <a:extLst>
              <a:ext uri="{FF2B5EF4-FFF2-40B4-BE49-F238E27FC236}">
                <a16:creationId xmlns:a16="http://schemas.microsoft.com/office/drawing/2014/main" id="{0A2C04BD-038B-1558-C865-88EA900CD7A6}"/>
              </a:ext>
            </a:extLst>
          </p:cNvPr>
          <p:cNvSpPr/>
          <p:nvPr/>
        </p:nvSpPr>
        <p:spPr bwMode="auto">
          <a:xfrm rot="16200000">
            <a:off x="3592795" y="4369594"/>
            <a:ext cx="54867" cy="7765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36" name="Straight Arrow Connector 35">
            <a:extLst>
              <a:ext uri="{FF2B5EF4-FFF2-40B4-BE49-F238E27FC236}">
                <a16:creationId xmlns:a16="http://schemas.microsoft.com/office/drawing/2014/main" id="{EDA685C8-6B74-1E06-AF98-77A0F9D12C71}"/>
              </a:ext>
            </a:extLst>
          </p:cNvPr>
          <p:cNvCxnSpPr>
            <a:cxnSpLocks/>
          </p:cNvCxnSpPr>
          <p:nvPr/>
        </p:nvCxnSpPr>
        <p:spPr bwMode="auto">
          <a:xfrm flipV="1">
            <a:off x="3564229" y="2220111"/>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37" name="TextBox 36">
            <a:extLst>
              <a:ext uri="{FF2B5EF4-FFF2-40B4-BE49-F238E27FC236}">
                <a16:creationId xmlns:a16="http://schemas.microsoft.com/office/drawing/2014/main" id="{533CEDB8-87E4-8FBF-3A52-F4D1FEFB6F56}"/>
              </a:ext>
            </a:extLst>
          </p:cNvPr>
          <p:cNvSpPr txBox="1"/>
          <p:nvPr/>
        </p:nvSpPr>
        <p:spPr>
          <a:xfrm>
            <a:off x="3394999" y="1994858"/>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44" name="Right Arrow 43">
            <a:extLst>
              <a:ext uri="{FF2B5EF4-FFF2-40B4-BE49-F238E27FC236}">
                <a16:creationId xmlns:a16="http://schemas.microsoft.com/office/drawing/2014/main" id="{46DFCFAC-30DA-04F0-4771-6403B1CD5ED4}"/>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4765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47" name="Content Placeholder 2">
            <a:extLst>
              <a:ext uri="{FF2B5EF4-FFF2-40B4-BE49-F238E27FC236}">
                <a16:creationId xmlns:a16="http://schemas.microsoft.com/office/drawing/2014/main" id="{6DD4B52B-729D-8FAA-A740-36AF43249B68}"/>
              </a:ext>
            </a:extLst>
          </p:cNvPr>
          <p:cNvSpPr txBox="1">
            <a:spLocks/>
          </p:cNvSpPr>
          <p:nvPr/>
        </p:nvSpPr>
        <p:spPr bwMode="auto">
          <a:xfrm>
            <a:off x="440455" y="4886471"/>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optimizations:</a:t>
            </a:r>
          </a:p>
          <a:p>
            <a:pPr lvl="1"/>
            <a:r>
              <a:rPr lang="en-US" sz="1400" kern="0" dirty="0"/>
              <a:t>Delay suspending of uplink data FIFO until the short period during FT Reassociation state changes</a:t>
            </a:r>
          </a:p>
          <a:p>
            <a:pPr lvl="1"/>
            <a:r>
              <a:rPr lang="en-US" sz="1400" kern="0" dirty="0"/>
              <a:t>Delay canceling packet filter for serving AP’s BSSID until FT Reassociation</a:t>
            </a:r>
          </a:p>
          <a:p>
            <a:pPr lvl="1"/>
            <a:endParaRPr lang="en-US" sz="1000" kern="0" dirty="0"/>
          </a:p>
          <a:p>
            <a:pPr lvl="1"/>
            <a:endParaRPr lang="en-US" sz="1400" b="0" kern="0" dirty="0"/>
          </a:p>
        </p:txBody>
      </p:sp>
    </p:spTree>
    <p:extLst>
      <p:ext uri="{BB962C8B-B14F-4D97-AF65-F5344CB8AC3E}">
        <p14:creationId xmlns:p14="http://schemas.microsoft.com/office/powerpoint/2010/main" val="367100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security architecture</a:t>
            </a:r>
            <a:br>
              <a:rPr lang="en-US" dirty="0"/>
            </a:br>
            <a:r>
              <a:rPr lang="en-US" sz="2400" dirty="0"/>
              <a:t>Performance of existing baseline FT (11r)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9</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Supplicant-triggered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15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6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081726" y="2396007"/>
            <a:ext cx="158202"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841189" y="2971151"/>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9204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416237" y="2306561"/>
            <a:ext cx="565993" cy="276999"/>
          </a:xfrm>
          <a:prstGeom prst="rect">
            <a:avLst/>
          </a:prstGeom>
          <a:noFill/>
        </p:spPr>
        <p:txBody>
          <a:bodyPr wrap="square" rtlCol="0">
            <a:spAutoFit/>
          </a:bodyPr>
          <a:lstStyle/>
          <a:p>
            <a:r>
              <a:rPr lang="en-US" dirty="0"/>
              <a:t>6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40" name="Content Placeholder 2">
            <a:extLst>
              <a:ext uri="{FF2B5EF4-FFF2-40B4-BE49-F238E27FC236}">
                <a16:creationId xmlns:a16="http://schemas.microsoft.com/office/drawing/2014/main" id="{31F1F687-4264-5657-A96D-823947F775E4}"/>
              </a:ext>
            </a:extLst>
          </p:cNvPr>
          <p:cNvSpPr txBox="1">
            <a:spLocks/>
          </p:cNvSpPr>
          <p:nvPr/>
        </p:nvSpPr>
        <p:spPr bwMode="auto">
          <a:xfrm>
            <a:off x="440455" y="5341033"/>
            <a:ext cx="8307393" cy="81091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Note: In this supplicant-triggered case, target BSSID’s channel is not specified in roam trigger; STA does full scan prior to roam decision</a:t>
            </a:r>
            <a:endParaRPr lang="en-US" sz="800" kern="0" dirty="0"/>
          </a:p>
          <a:p>
            <a:pPr lvl="1"/>
            <a:endParaRPr lang="en-US" sz="1100" b="0" kern="0" dirty="0"/>
          </a:p>
        </p:txBody>
      </p:sp>
      <p:sp>
        <p:nvSpPr>
          <p:cNvPr id="7" name="TextBox 6">
            <a:extLst>
              <a:ext uri="{FF2B5EF4-FFF2-40B4-BE49-F238E27FC236}">
                <a16:creationId xmlns:a16="http://schemas.microsoft.com/office/drawing/2014/main" id="{FBF0D340-6110-5E13-47E2-1B623696225F}"/>
              </a:ext>
            </a:extLst>
          </p:cNvPr>
          <p:cNvSpPr txBox="1"/>
          <p:nvPr/>
        </p:nvSpPr>
        <p:spPr>
          <a:xfrm>
            <a:off x="1943526" y="2968034"/>
            <a:ext cx="2245578" cy="276999"/>
          </a:xfrm>
          <a:prstGeom prst="rect">
            <a:avLst/>
          </a:prstGeom>
          <a:noFill/>
        </p:spPr>
        <p:txBody>
          <a:bodyPr wrap="square" rtlCol="0">
            <a:spAutoFit/>
          </a:bodyPr>
          <a:lstStyle/>
          <a:p>
            <a:r>
              <a:rPr lang="en-US" dirty="0"/>
              <a:t>(off-channel probes – 100+ </a:t>
            </a:r>
            <a:r>
              <a:rPr lang="en-US" dirty="0" err="1"/>
              <a:t>ms</a:t>
            </a:r>
            <a:r>
              <a:rPr lang="en-US" dirty="0"/>
              <a:t>)</a:t>
            </a:r>
          </a:p>
        </p:txBody>
      </p:sp>
    </p:spTree>
    <p:extLst>
      <p:ext uri="{BB962C8B-B14F-4D97-AF65-F5344CB8AC3E}">
        <p14:creationId xmlns:p14="http://schemas.microsoft.com/office/powerpoint/2010/main" val="112560001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3-xxxx-00-00bn-thoughts-on-functionality-and-security-arch-for-UHR-seamless-roaming-0404b" id="{88BCF976-EF58-E643-B556-989B15DA51EB}" vid="{7962D442-DB5D-3B46-86D0-3D3BF5FAF4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92319</TotalTime>
  <Words>9337</Words>
  <Application>Microsoft Macintosh PowerPoint</Application>
  <PresentationFormat>On-screen Show (4:3)</PresentationFormat>
  <Paragraphs>922</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Times New Roman</vt:lpstr>
      <vt:lpstr>Wingdings</vt:lpstr>
      <vt:lpstr>802-11-Submission</vt:lpstr>
      <vt:lpstr>Thoughts on functionality and security architecture for UHR seamless roaming</vt:lpstr>
      <vt:lpstr>Introduction</vt:lpstr>
      <vt:lpstr>Proposed security architecture Generic representation of roaming requirements </vt:lpstr>
      <vt:lpstr>Proposed security architecture Background - baseline FT (11r) protocol</vt:lpstr>
      <vt:lpstr>Proposed security architecture Background – benefits of baseline FT (11r) protocol</vt:lpstr>
      <vt:lpstr>Proposed security architecture Performance of existing baseline FT (11r) implementations</vt:lpstr>
      <vt:lpstr>Proposed security architecture Performance of existing baseline FT (11r) implementations</vt:lpstr>
      <vt:lpstr>Proposed security architecture Performance of existing baseline FT (11r) implementations</vt:lpstr>
      <vt:lpstr>Proposed security architecture Performance of existing baseline FT (11r) implementations</vt:lpstr>
      <vt:lpstr>Proposed security architecture Performance of existing baseline FT (11r) implementations</vt:lpstr>
      <vt:lpstr>Proposed security architecture Proposed enhancements to FT protocol for UHR</vt:lpstr>
      <vt:lpstr>Proposed security architecture Proposed enhancements to FT protocol for UHR [2]</vt:lpstr>
      <vt:lpstr>Proposed security architecture Concerns with other proposals of sharing PTK across network</vt:lpstr>
      <vt:lpstr>Proposed security architecture Concerns with other proposals of sharing PTK across network [2]</vt:lpstr>
      <vt:lpstr>Proposed security architecture Concerns with other proposals of sharing PTK across network [3]</vt:lpstr>
      <vt:lpstr>Proposed security architecture Concerns with other proposals of sharing PTK across network [4]</vt:lpstr>
      <vt:lpstr>Proposed security architecture Concerns with other proposals of sharing PTK across network [5]</vt:lpstr>
      <vt:lpstr>Proposed security architecture Concerns with other proposals of sharing PTK across network [6]</vt:lpstr>
      <vt:lpstr>Proposed security architecture Concerns with other proposals of sharing PTK across network [7]</vt:lpstr>
      <vt:lpstr>Proposed security architecture Concerns with other proposals of sharing PTK across network [8]</vt:lpstr>
      <vt:lpstr>Roaming procedures and context exchange .... but you said (FT) “reassociation”!</vt:lpstr>
      <vt:lpstr>Roaming procedures and context exchange Data plane – “buffered data delivery”</vt:lpstr>
      <vt:lpstr>Roaming procedures and context exchange Control plane context exchange</vt:lpstr>
      <vt:lpstr>Roaming procedures and context exchange Control plane context exchange [2]</vt:lpstr>
      <vt:lpstr>Roaming procedures and context exchange Control plane context exchange [3]</vt:lpstr>
      <vt:lpstr>Roaming procedures and context exchange Control plane context exchange [4]</vt:lpstr>
      <vt:lpstr>Roaming procedures and context exchange Control plane context exchange [5]</vt:lpstr>
      <vt:lpstr>Roaming procedures and context exchange Data plane – data transfer across DS</vt:lpstr>
      <vt:lpstr>Roaming procedures and context exchange Data plane – general considerations</vt:lpstr>
      <vt:lpstr>Summary</vt:lpstr>
      <vt:lpstr>Annex: 3GPP 5G handover key handling</vt:lpstr>
      <vt:lpstr>Annex: Roaming trigger challenge</vt:lpstr>
      <vt:lpstr>Annex: Relevant excerpts from REVme D5.0</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Protection Gaps</dc:title>
  <dc:subject/>
  <dc:creator>Thomas Derham</dc:creator>
  <cp:keywords/>
  <dc:description/>
  <cp:lastModifiedBy>Thomas Derham</cp:lastModifiedBy>
  <cp:revision>475</cp:revision>
  <cp:lastPrinted>2024-04-25T19:29:07Z</cp:lastPrinted>
  <dcterms:created xsi:type="dcterms:W3CDTF">2021-06-01T20:00:27Z</dcterms:created>
  <dcterms:modified xsi:type="dcterms:W3CDTF">2024-05-10T21:21:21Z</dcterms:modified>
  <cp:category>Submission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-2101675179</vt:i4>
  </property>
  <property fmtid="{D5CDD505-2E9C-101B-9397-08002B2CF9AE}" pid="3" name="_NewReviewCycle">
    <vt:lpwstr/>
  </property>
  <property fmtid="{D5CDD505-2E9C-101B-9397-08002B2CF9AE}" pid="4" name="_EmailSubject">
    <vt:lpwstr>Tuesday meeting</vt:lpwstr>
  </property>
  <property fmtid="{D5CDD505-2E9C-101B-9397-08002B2CF9AE}" pid="5" name="_AuthorEmail">
    <vt:lpwstr>vinko.erceg@broadcom.com</vt:lpwstr>
  </property>
  <property fmtid="{D5CDD505-2E9C-101B-9397-08002B2CF9AE}" pid="6" name="_AuthorEmailDisplayName">
    <vt:lpwstr>Vinko Erceg</vt:lpwstr>
  </property>
  <property fmtid="{D5CDD505-2E9C-101B-9397-08002B2CF9AE}" pid="7" name="_PreviousAdHocReviewCycleID">
    <vt:i4>1073190392</vt:i4>
  </property>
</Properties>
</file>