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67" r:id="rId20"/>
    <p:sldId id="2371" r:id="rId21"/>
    <p:sldId id="2380" r:id="rId22"/>
    <p:sldId id="2381" r:id="rId23"/>
    <p:sldId id="2382" r:id="rId24"/>
    <p:sldId id="2376" r:id="rId25"/>
    <p:sldId id="2377"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7BFD20-56A5-4693-AA77-2A7EB7554168}" v="11" dt="2024-05-14T13:20:26.3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62" autoAdjust="0"/>
    <p:restoredTop sz="94660"/>
  </p:normalViewPr>
  <p:slideViewPr>
    <p:cSldViewPr>
      <p:cViewPr varScale="1">
        <p:scale>
          <a:sx n="90" d="100"/>
          <a:sy n="90" d="100"/>
        </p:scale>
        <p:origin x="926" y="67"/>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2024</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2024</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2024</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802.11-24/0674r1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IMMW Study Group May 2024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58241367"/>
              </p:ext>
            </p:extLst>
          </p:nvPr>
        </p:nvGraphicFramePr>
        <p:xfrm>
          <a:off x="461963" y="28956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8956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IMMW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marL="0" lvl="0" indent="0"/>
            <a:endParaRPr lang="en-US" altLang="en-US" sz="1050" dirty="0"/>
          </a:p>
          <a:p>
            <a:pPr>
              <a:buFont typeface="Arial" panose="020B0604020202020204" pitchFamily="34" charset="0"/>
              <a:buChar char="•"/>
            </a:pPr>
            <a:r>
              <a:rPr lang="en-US" altLang="en-US" sz="1050" dirty="0"/>
              <a:t>Wednesday,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sz="1000" dirty="0"/>
              <a:t>Goals for July 2024 and teleconference/ad-hoc plan</a:t>
            </a:r>
          </a:p>
          <a:p>
            <a:pPr marL="800100" lvl="1" indent="-342900">
              <a:buFont typeface="Arial" panose="020B0604020202020204" pitchFamily="34" charset="0"/>
              <a:buChar char="•"/>
            </a:pPr>
            <a:r>
              <a:rPr lang="en-US" altLang="en-US" sz="1000" dirty="0"/>
              <a:t>Adjourn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IMMW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360328946"/>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533400" y="1296987"/>
            <a:ext cx="7923213" cy="4570413"/>
          </a:xfrm>
        </p:spPr>
        <p:txBody>
          <a:bodyPr/>
          <a:lstStyle/>
          <a:p>
            <a:pPr>
              <a:buFont typeface="Arial" panose="020B0604020202020204" pitchFamily="34" charset="0"/>
              <a:buChar char="•"/>
            </a:pPr>
            <a:r>
              <a:rPr lang="en-US" sz="1600" dirty="0"/>
              <a:t>0116r2, IMMW Draft proposed PAR</a:t>
            </a:r>
          </a:p>
          <a:p>
            <a:pPr>
              <a:buFont typeface="Arial" panose="020B0604020202020204" pitchFamily="34" charset="0"/>
              <a:buChar char="•"/>
            </a:pPr>
            <a:r>
              <a:rPr lang="en-US" sz="1600" dirty="0"/>
              <a:t>0549r2, IMMW Draft proposed CSD</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11-24/0723r0, Sensing and Ranging in IMMW, Tony Xiao Han (Huawei)</a:t>
            </a:r>
          </a:p>
          <a:p>
            <a:pPr>
              <a:buFont typeface="Arial" panose="020B0604020202020204" pitchFamily="34" charset="0"/>
              <a:buChar char="•"/>
            </a:pPr>
            <a:r>
              <a:rPr lang="en-US" sz="1600" dirty="0"/>
              <a:t>11-24/0805r1, Reachability of </a:t>
            </a:r>
            <a:r>
              <a:rPr lang="en-US" sz="1600" dirty="0" err="1"/>
              <a:t>mmWave</a:t>
            </a:r>
            <a:r>
              <a:rPr lang="en-US" sz="1600" dirty="0"/>
              <a:t> Link , </a:t>
            </a:r>
            <a:r>
              <a:rPr lang="en-US" sz="1600" dirty="0" err="1"/>
              <a:t>Insik</a:t>
            </a:r>
            <a:r>
              <a:rPr lang="en-US" sz="1600" dirty="0"/>
              <a:t> Jung (LG Electronics)</a:t>
            </a:r>
          </a:p>
          <a:p>
            <a:pPr>
              <a:buFont typeface="Arial" panose="020B0604020202020204" pitchFamily="34" charset="0"/>
              <a:buChar char="•"/>
            </a:pPr>
            <a:r>
              <a:rPr lang="en-US" sz="1600" dirty="0"/>
              <a:t>11-24/0821r0, Considerations about the IMMW PAR, Yue Xu (Huawei)</a:t>
            </a:r>
          </a:p>
          <a:p>
            <a:pPr>
              <a:buFont typeface="Arial" panose="020B0604020202020204" pitchFamily="34" charset="0"/>
              <a:buChar char="•"/>
            </a:pPr>
            <a:r>
              <a:rPr lang="en-US" sz="1600" dirty="0"/>
              <a:t>11-24/0823r0, Further simplifications to promote IMMW adoption, Bilal Sadiq (Samsung Electronics)</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Motions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dirty="0"/>
              <a:t>11-24/0723r0, Sensing and Ranging in IMMW, Tony Xiao Han (Huawei)</a:t>
            </a:r>
          </a:p>
          <a:p>
            <a:pPr lvl="1">
              <a:buFont typeface="Arial" panose="020B0604020202020204" pitchFamily="34" charset="0"/>
              <a:buChar char="•"/>
            </a:pPr>
            <a:r>
              <a:rPr lang="en-US" sz="1400" dirty="0"/>
              <a:t>11-24/0805r1, Reachability of </a:t>
            </a:r>
            <a:r>
              <a:rPr lang="en-US" sz="1400" dirty="0" err="1"/>
              <a:t>mmWave</a:t>
            </a:r>
            <a:r>
              <a:rPr lang="en-US" sz="1400" dirty="0"/>
              <a:t> Link, </a:t>
            </a:r>
            <a:r>
              <a:rPr lang="en-US" sz="1400" dirty="0" err="1"/>
              <a:t>Insik</a:t>
            </a:r>
            <a:r>
              <a:rPr lang="en-US" sz="1400" dirty="0"/>
              <a:t> Jung (LG Electronics)</a:t>
            </a:r>
          </a:p>
          <a:p>
            <a:pPr lvl="1">
              <a:buFont typeface="Arial" panose="020B0604020202020204" pitchFamily="34" charset="0"/>
              <a:buChar char="•"/>
            </a:pPr>
            <a:r>
              <a:rPr lang="en-US" sz="1400" dirty="0"/>
              <a:t>11-24/0821r0, Considerations about the IMMW PAR, Yue Xu (Huawei)</a:t>
            </a:r>
          </a:p>
          <a:p>
            <a:pPr lvl="1">
              <a:buFont typeface="Arial" panose="020B0604020202020204" pitchFamily="34" charset="0"/>
              <a:buChar char="•"/>
            </a:pPr>
            <a:r>
              <a:rPr lang="en-US" sz="1400" dirty="0"/>
              <a:t>11-24/0823r0, Further simplifications to promote IMMW adoption, Bilal Sadiq (Samsung Electronics)</a:t>
            </a:r>
          </a:p>
          <a:p>
            <a:pPr lvl="1">
              <a:buFont typeface="Arial" panose="020B0604020202020204" pitchFamily="34" charset="0"/>
              <a:buChar char="•"/>
            </a:pPr>
            <a:r>
              <a:rPr lang="en-US" sz="1400" dirty="0"/>
              <a:t>0116r2, IMMW Draft proposed PAR</a:t>
            </a:r>
          </a:p>
          <a:p>
            <a:pPr lvl="1">
              <a:buFont typeface="Arial" panose="020B0604020202020204" pitchFamily="34" charset="0"/>
              <a:buChar char="•"/>
            </a:pPr>
            <a:r>
              <a:rPr lang="en-US" sz="1400" dirty="0"/>
              <a:t>0549r2, IMMW Draft proposed CSD</a:t>
            </a:r>
          </a:p>
          <a:p>
            <a:pPr lvl="0">
              <a:buFont typeface="Arial" panose="020B0604020202020204" pitchFamily="34" charset="0"/>
              <a:buChar char="•"/>
            </a:pPr>
            <a:endParaRPr lang="en-GB" sz="16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dirty="0"/>
              <a:t>Registration for the May IEEE 802 plenary session</a:t>
            </a:r>
          </a:p>
        </p:txBody>
      </p:sp>
      <p:sp>
        <p:nvSpPr>
          <p:cNvPr id="3" name="Content Placeholder 2"/>
          <p:cNvSpPr>
            <a:spLocks noGrp="1"/>
          </p:cNvSpPr>
          <p:nvPr>
            <p:ph idx="1"/>
          </p:nvPr>
        </p:nvSpPr>
        <p:spPr>
          <a:xfrm>
            <a:off x="685801" y="2057400"/>
            <a:ext cx="7770813" cy="3427811"/>
          </a:xfrm>
        </p:spPr>
        <p:txBody>
          <a:bodyPr/>
          <a:lstStyle/>
          <a:p>
            <a:pPr>
              <a:buFont typeface="Arial" panose="020B0604020202020204" pitchFamily="34" charset="0"/>
              <a:buChar char="•"/>
            </a:pPr>
            <a:r>
              <a:rPr lang="en-US" sz="1800" dirty="0"/>
              <a:t>This meeting is part of the May IEEE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https://mtgevents.com.au/ieee2024/</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IMMW SG minutes listed below:</a:t>
            </a:r>
          </a:p>
          <a:p>
            <a:pPr lvl="1">
              <a:buFont typeface="Arial" panose="020B0604020202020204" pitchFamily="34" charset="0"/>
              <a:buChar char="•"/>
            </a:pPr>
            <a:r>
              <a:rPr lang="en-US" sz="1800" dirty="0"/>
              <a:t>March plenary:</a:t>
            </a:r>
          </a:p>
          <a:p>
            <a:pPr lvl="2">
              <a:buFont typeface="Arial" panose="020B0604020202020204" pitchFamily="34" charset="0"/>
              <a:buChar char="•"/>
            </a:pPr>
            <a:r>
              <a:rPr lang="en-US" sz="1600" u="sng" dirty="0">
                <a:solidFill>
                  <a:srgbClr val="0000FF"/>
                </a:solidFill>
                <a:effectLst/>
                <a:latin typeface="Times New Roman" panose="02020603050405020304" pitchFamily="18" charset="0"/>
                <a:ea typeface="Times New Roman" panose="02020603050405020304" pitchFamily="18" charset="0"/>
              </a:rPr>
              <a:t>https://mentor.ieee.org/802.11/dcn/24/11-24-0585-00-immw-immw-sg-meeting-minutes-for-march-plenary-meeting.docx</a:t>
            </a:r>
            <a:endParaRPr lang="en-US" sz="1600" dirty="0"/>
          </a:p>
          <a:p>
            <a:pPr marL="457200" lvl="1" indent="0"/>
            <a:endParaRPr lang="en-US" sz="1800" dirty="0"/>
          </a:p>
          <a:p>
            <a:r>
              <a:rPr lang="en-US" sz="1800" dirty="0"/>
              <a:t>Move: Volker Jungnickel 		Second:	</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US" sz="1800" dirty="0"/>
              <a:t>Goals for July 2024</a:t>
            </a:r>
          </a:p>
          <a:p>
            <a:pPr lvl="0">
              <a:buFont typeface="Arial" panose="020B0604020202020204" pitchFamily="34" charset="0"/>
              <a:buChar char="•"/>
            </a:pPr>
            <a:r>
              <a:rPr lang="en-US" sz="1800" dirty="0">
                <a:solidFill>
                  <a:schemeClr val="tx1"/>
                </a:solidFill>
              </a:rPr>
              <a:t>Teleconference Plan</a:t>
            </a: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211866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4CF7B-269D-176D-8F6A-868EE3B1A0B6}"/>
              </a:ext>
            </a:extLst>
          </p:cNvPr>
          <p:cNvSpPr>
            <a:spLocks noGrp="1"/>
          </p:cNvSpPr>
          <p:nvPr>
            <p:ph type="title"/>
          </p:nvPr>
        </p:nvSpPr>
        <p:spPr/>
        <p:txBody>
          <a:bodyPr/>
          <a:lstStyle/>
          <a:p>
            <a:r>
              <a:rPr lang="en-US" dirty="0"/>
              <a:t>PAR Approval Motion</a:t>
            </a:r>
          </a:p>
        </p:txBody>
      </p:sp>
      <p:sp>
        <p:nvSpPr>
          <p:cNvPr id="3" name="Content Placeholder 2">
            <a:extLst>
              <a:ext uri="{FF2B5EF4-FFF2-40B4-BE49-F238E27FC236}">
                <a16:creationId xmlns:a16="http://schemas.microsoft.com/office/drawing/2014/main" id="{A6E4DCC2-9ED3-EC03-723E-14AA2FCA5E12}"/>
              </a:ext>
            </a:extLst>
          </p:cNvPr>
          <p:cNvSpPr>
            <a:spLocks noGrp="1"/>
          </p:cNvSpPr>
          <p:nvPr>
            <p:ph idx="1"/>
          </p:nvPr>
        </p:nvSpPr>
        <p:spPr/>
        <p:txBody>
          <a:bodyPr/>
          <a:lstStyle/>
          <a:p>
            <a:pPr marL="0" lvl="0" indent="0">
              <a:buNone/>
            </a:pPr>
            <a:r>
              <a:rPr lang="en-GB" sz="2000" dirty="0"/>
              <a:t>Believing that the PAR contained in the document referenced below meets IEEE-SA guidelines,</a:t>
            </a:r>
            <a:endParaRPr lang="en-CA" sz="2000" dirty="0"/>
          </a:p>
          <a:p>
            <a:pPr marL="0" lvl="0" indent="0">
              <a:buNone/>
            </a:pPr>
            <a:r>
              <a:rPr lang="en-GB" sz="2000" dirty="0"/>
              <a:t>Request that the PAR contained in 11-24/0116r2 &lt;&gt;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i="1" dirty="0"/>
              <a:t>Moved by [] on behalf of </a:t>
            </a:r>
            <a:r>
              <a:rPr lang="en-CA" sz="2000" i="1" dirty="0"/>
              <a:t>IMMW SG</a:t>
            </a:r>
          </a:p>
          <a:p>
            <a:pPr marL="0" lvl="0" indent="0">
              <a:buNone/>
            </a:pPr>
            <a:endParaRPr lang="en-CA" sz="2000" dirty="0"/>
          </a:p>
          <a:p>
            <a:pPr marL="0" lvl="0" indent="0">
              <a:buNone/>
            </a:pPr>
            <a:r>
              <a:rPr lang="en-GB" sz="1800" dirty="0"/>
              <a:t>IMMW SG vote: </a:t>
            </a:r>
          </a:p>
          <a:p>
            <a:pPr marL="0" lvl="0" indent="0">
              <a:buNone/>
            </a:pPr>
            <a:r>
              <a:rPr lang="en-GB" sz="1800" dirty="0"/>
              <a:t>Moved:	, Seconded: 	, Result:</a:t>
            </a:r>
            <a:endParaRPr lang="en-US" dirty="0"/>
          </a:p>
        </p:txBody>
      </p:sp>
      <p:sp>
        <p:nvSpPr>
          <p:cNvPr id="4" name="Slide Number Placeholder 3">
            <a:extLst>
              <a:ext uri="{FF2B5EF4-FFF2-40B4-BE49-F238E27FC236}">
                <a16:creationId xmlns:a16="http://schemas.microsoft.com/office/drawing/2014/main" id="{7E36699F-8773-16F9-C893-E499C3294A8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BE7CAD80-D9DD-7C50-5EBF-D2208D650BBD}"/>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466699E2-3A66-895B-51C8-01A32BE992E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7628537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4CF7B-269D-176D-8F6A-868EE3B1A0B6}"/>
              </a:ext>
            </a:extLst>
          </p:cNvPr>
          <p:cNvSpPr>
            <a:spLocks noGrp="1"/>
          </p:cNvSpPr>
          <p:nvPr>
            <p:ph type="title"/>
          </p:nvPr>
        </p:nvSpPr>
        <p:spPr/>
        <p:txBody>
          <a:bodyPr/>
          <a:lstStyle/>
          <a:p>
            <a:r>
              <a:rPr lang="en-US" dirty="0"/>
              <a:t>CSD Approval Motion</a:t>
            </a:r>
          </a:p>
        </p:txBody>
      </p:sp>
      <p:sp>
        <p:nvSpPr>
          <p:cNvPr id="3" name="Content Placeholder 2">
            <a:extLst>
              <a:ext uri="{FF2B5EF4-FFF2-40B4-BE49-F238E27FC236}">
                <a16:creationId xmlns:a16="http://schemas.microsoft.com/office/drawing/2014/main" id="{A6E4DCC2-9ED3-EC03-723E-14AA2FCA5E12}"/>
              </a:ext>
            </a:extLst>
          </p:cNvPr>
          <p:cNvSpPr>
            <a:spLocks noGrp="1"/>
          </p:cNvSpPr>
          <p:nvPr>
            <p:ph idx="1"/>
          </p:nvPr>
        </p:nvSpPr>
        <p:spPr>
          <a:xfrm>
            <a:off x="685800" y="1981200"/>
            <a:ext cx="7770813" cy="4113213"/>
          </a:xfrm>
        </p:spPr>
        <p:txBody>
          <a:bodyPr/>
          <a:lstStyle/>
          <a:p>
            <a:pPr marL="0" lvl="0" indent="0">
              <a:buNone/>
            </a:pPr>
            <a:r>
              <a:rPr lang="en-GB" sz="2000" dirty="0"/>
              <a:t>Believing that the CSD contained in the document referenced below meets IEEE-SA guidelines,</a:t>
            </a:r>
            <a:endParaRPr lang="en-CA" sz="2000" dirty="0"/>
          </a:p>
          <a:p>
            <a:pPr marL="0" lvl="0" indent="0">
              <a:buNone/>
            </a:pPr>
            <a:r>
              <a:rPr lang="en-GB" sz="2000" dirty="0"/>
              <a:t>Request that the CSD contained in 11-24/0549r2 &lt;&gt;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i="1" dirty="0"/>
              <a:t>Moved by [] on behalf of </a:t>
            </a:r>
            <a:r>
              <a:rPr lang="en-CA" sz="2000" i="1" dirty="0"/>
              <a:t>IMMW SG</a:t>
            </a:r>
          </a:p>
          <a:p>
            <a:pPr marL="0" lvl="0" indent="0">
              <a:buNone/>
            </a:pPr>
            <a:endParaRPr lang="en-CA" sz="2000" dirty="0"/>
          </a:p>
          <a:p>
            <a:pPr marL="0" lvl="0" indent="0">
              <a:buNone/>
            </a:pPr>
            <a:r>
              <a:rPr lang="en-GB" sz="1800" dirty="0"/>
              <a:t>IMMW SG vote: </a:t>
            </a:r>
          </a:p>
          <a:p>
            <a:pPr marL="0" lvl="0" indent="0">
              <a:buNone/>
            </a:pPr>
            <a:r>
              <a:rPr lang="en-GB" sz="1800" dirty="0"/>
              <a:t>Moved:	, Seconded: 	, Result:</a:t>
            </a:r>
            <a:endParaRPr lang="en-US" dirty="0"/>
          </a:p>
        </p:txBody>
      </p:sp>
      <p:sp>
        <p:nvSpPr>
          <p:cNvPr id="4" name="Slide Number Placeholder 3">
            <a:extLst>
              <a:ext uri="{FF2B5EF4-FFF2-40B4-BE49-F238E27FC236}">
                <a16:creationId xmlns:a16="http://schemas.microsoft.com/office/drawing/2014/main" id="{7E36699F-8773-16F9-C893-E499C3294A8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BE7CAD80-D9DD-7C50-5EBF-D2208D650BBD}"/>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466699E2-3A66-895B-51C8-01A32BE992E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5366937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July</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endParaRPr lang="en-US" sz="2000" dirty="0"/>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“IMMW”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“IMMW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115151</TotalTime>
  <Words>2343</Words>
  <Application>Microsoft Office PowerPoint</Application>
  <PresentationFormat>On-screen Show (4:3)</PresentationFormat>
  <Paragraphs>280</Paragraphs>
  <Slides>25</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4" baseType="lpstr">
      <vt:lpstr>MS Gothic</vt:lpstr>
      <vt:lpstr>Arial</vt:lpstr>
      <vt:lpstr>Arial Unicode MS</vt:lpstr>
      <vt:lpstr>Calibri</vt:lpstr>
      <vt:lpstr>Monotype Sorts</vt:lpstr>
      <vt:lpstr>Times New Roman</vt:lpstr>
      <vt:lpstr>Wingdings</vt:lpstr>
      <vt:lpstr>Office Theme</vt:lpstr>
      <vt:lpstr>Document</vt:lpstr>
      <vt:lpstr>IMMW Study Group May 2024 Meeting Agenda</vt:lpstr>
      <vt:lpstr>Registration for the May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IMMW SG Agenda</vt:lpstr>
      <vt:lpstr>IMMW SG Schedule</vt:lpstr>
      <vt:lpstr>Submission’s List</vt:lpstr>
      <vt:lpstr>Tuesday Agenda–PM2</vt:lpstr>
      <vt:lpstr>Approve SG minutes</vt:lpstr>
      <vt:lpstr>Wednesday Agenda–PM2</vt:lpstr>
      <vt:lpstr>PAR Approval Motion</vt:lpstr>
      <vt:lpstr>CSD Approval Motion</vt:lpstr>
      <vt:lpstr>Goals for July</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1431</cp:revision>
  <cp:lastPrinted>1601-01-01T00:00:00Z</cp:lastPrinted>
  <dcterms:created xsi:type="dcterms:W3CDTF">2017-01-26T15:28:16Z</dcterms:created>
  <dcterms:modified xsi:type="dcterms:W3CDTF">2024-05-14T13:26:56Z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