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65" r:id="rId5"/>
    <p:sldId id="259" r:id="rId6"/>
    <p:sldId id="266" r:id="rId7"/>
    <p:sldId id="267" r:id="rId8"/>
    <p:sldId id="278" r:id="rId9"/>
    <p:sldId id="282" r:id="rId10"/>
    <p:sldId id="277" r:id="rId11"/>
    <p:sldId id="273" r:id="rId12"/>
    <p:sldId id="274" r:id="rId13"/>
    <p:sldId id="264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3816C358-E3F4-4D99-A4CC-587E7C196E0D}">
          <p14:sldIdLst>
            <p14:sldId id="256"/>
            <p14:sldId id="257"/>
            <p14:sldId id="258"/>
            <p14:sldId id="265"/>
            <p14:sldId id="259"/>
            <p14:sldId id="266"/>
            <p14:sldId id="267"/>
            <p14:sldId id="278"/>
            <p14:sldId id="282"/>
            <p14:sldId id="277"/>
            <p14:sldId id="273"/>
            <p14:sldId id="274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FFE0"/>
    <a:srgbClr val="FFFF99"/>
    <a:srgbClr val="B2E7CA"/>
    <a:srgbClr val="E5F6E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51" autoAdjust="0"/>
    <p:restoredTop sz="94660"/>
  </p:normalViewPr>
  <p:slideViewPr>
    <p:cSldViewPr>
      <p:cViewPr varScale="1">
        <p:scale>
          <a:sx n="93" d="100"/>
          <a:sy n="93" d="100"/>
        </p:scale>
        <p:origin x="80" y="6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10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2114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11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1378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12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4707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25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5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6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2730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7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020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8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794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9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4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Times New Roman" panose="02020603050405020304" pitchFamily="18" charset="0"/>
              <a:buChar char="–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Times New Roman" panose="02020603050405020304" pitchFamily="18" charset="0"/>
              <a:buChar char="–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802.11-24/0671r0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sz="3200" dirty="0"/>
              <a:t>Enhancements</a:t>
            </a:r>
            <a:r>
              <a:rPr lang="ko-KR" altLang="en-US" sz="3200" dirty="0"/>
              <a:t> </a:t>
            </a:r>
            <a:r>
              <a:rPr lang="en-US" altLang="ko-KR" sz="3200" dirty="0"/>
              <a:t>on</a:t>
            </a:r>
            <a:r>
              <a:rPr lang="ko-KR" altLang="en-US" sz="3200" dirty="0"/>
              <a:t> </a:t>
            </a:r>
            <a:r>
              <a:rPr lang="en-US" altLang="ko-KR" sz="3200" dirty="0"/>
              <a:t>AP Power Save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May 2024</a:t>
            </a:r>
            <a:endParaRPr lang="en-GB" altLang="ko-KR" kern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4190" y="6476207"/>
            <a:ext cx="4246027" cy="180975"/>
          </a:xfrm>
        </p:spPr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4043505"/>
              </p:ext>
            </p:extLst>
          </p:nvPr>
        </p:nvGraphicFramePr>
        <p:xfrm>
          <a:off x="990600" y="2413000"/>
          <a:ext cx="10320338" cy="2506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28620" imgH="2541916" progId="Word.Document.8">
                  <p:embed/>
                </p:oleObj>
              </mc:Choice>
              <mc:Fallback>
                <p:oleObj name="Document" r:id="rId3" imgW="10428620" imgH="254191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320338" cy="2506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Summary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 lvl="0"/>
            <a:r>
              <a:rPr lang="en-US" altLang="ko-KR" noProof="0" dirty="0"/>
              <a:t>We have discussed enhancements on the power-save modes for the AP </a:t>
            </a:r>
          </a:p>
          <a:p>
            <a:pPr lvl="0"/>
            <a:endParaRPr lang="en-US" altLang="ko-KR" noProof="0" dirty="0"/>
          </a:p>
          <a:p>
            <a:pPr lvl="1"/>
            <a:r>
              <a:rPr lang="en-US" altLang="ko-KR" noProof="0" dirty="0"/>
              <a:t>Semi-Dynamic AP Power Save mode</a:t>
            </a:r>
          </a:p>
          <a:p>
            <a:pPr lvl="2"/>
            <a:r>
              <a:rPr lang="en-US" altLang="ko-KR" noProof="0" dirty="0"/>
              <a:t>Allows an AP to transition selectively to the higher capability mode after receiving an ICF</a:t>
            </a:r>
          </a:p>
          <a:p>
            <a:pPr lvl="2"/>
            <a:r>
              <a:rPr lang="en-US" altLang="ko-KR" noProof="0" dirty="0"/>
              <a:t>Aimed at increasing power-saving efficiency</a:t>
            </a:r>
          </a:p>
          <a:p>
            <a:pPr lvl="2"/>
            <a:endParaRPr lang="en-US" altLang="ko-KR" noProof="0" dirty="0"/>
          </a:p>
          <a:p>
            <a:pPr lvl="1"/>
            <a:r>
              <a:rPr lang="en-US" altLang="ko-KR" noProof="0" dirty="0"/>
              <a:t>Semi-Dynamic AP Power Save + Scheduled AP Power Save</a:t>
            </a:r>
          </a:p>
          <a:p>
            <a:pPr lvl="2"/>
            <a:r>
              <a:rPr lang="en-US" altLang="ko-KR" noProof="0" dirty="0"/>
              <a:t>Replacement of the Awake or Doze duration of Scheduled AP Power Save mode with Semi-Dynamic PS mode operation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ko-KR" dirty="0"/>
              <a:t>May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7098269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Straw Poll 1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 lvl="0"/>
            <a:r>
              <a:rPr lang="en-US" altLang="ko-KR" noProof="0" dirty="0"/>
              <a:t>Do you support to define a power save mode for an UHR AP wherein the AP transitions between lower and higher capability modes following TBD conditions?</a:t>
            </a:r>
          </a:p>
          <a:p>
            <a:pPr lvl="1"/>
            <a:r>
              <a:rPr lang="en-US" altLang="ko-KR" noProof="0" dirty="0"/>
              <a:t>Lower capability mode (e.g., 20 MHz BW, one SS, limited data rates, etc.)</a:t>
            </a:r>
          </a:p>
          <a:p>
            <a:pPr lvl="1"/>
            <a:r>
              <a:rPr lang="en-US" altLang="ko-KR" noProof="0" dirty="0"/>
              <a:t>Higher capability mode (e.g., parameters advertised in Capability/Operation elements, OM Control, etc.)</a:t>
            </a:r>
          </a:p>
          <a:p>
            <a:pPr lvl="1"/>
            <a:r>
              <a:rPr lang="en-US" altLang="ko-KR" noProof="0" dirty="0"/>
              <a:t>Conditions for transition are TBD</a:t>
            </a:r>
          </a:p>
          <a:p>
            <a:pPr lvl="0"/>
            <a:endParaRPr lang="en-US" altLang="ko-K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ko-KR" dirty="0"/>
              <a:t>May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5358068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Straw Poll 2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 lvl="0"/>
            <a:r>
              <a:rPr lang="en-US" altLang="ko-KR" noProof="0" dirty="0"/>
              <a:t>Do you agree that an UHR AP may decide to remain in a lower capability mode after receiving an initial control frame from a non-AP STA following TBD conditions?</a:t>
            </a:r>
          </a:p>
          <a:p>
            <a:pPr lvl="1"/>
            <a:r>
              <a:rPr lang="en-US" altLang="ko-KR" noProof="0" dirty="0"/>
              <a:t>Lower capability mode (e.g., 20 MHz BW, one SS, limited data rates, etc.)</a:t>
            </a:r>
          </a:p>
          <a:p>
            <a:pPr lvl="1"/>
            <a:r>
              <a:rPr lang="en-US" altLang="ko-KR" noProof="0" dirty="0"/>
              <a:t>The conditions for maintaining lower capability mode are TBD</a:t>
            </a:r>
          </a:p>
          <a:p>
            <a:pPr lvl="0"/>
            <a:endParaRPr lang="en-US" altLang="ko-K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ko-KR" dirty="0"/>
              <a:t>May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825735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692051"/>
            <a:ext cx="10361084" cy="4113213"/>
          </a:xfrm>
        </p:spPr>
        <p:txBody>
          <a:bodyPr/>
          <a:lstStyle/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[1] 11-23/1965 	Dynamic Power Save– follow up								(Alfred </a:t>
            </a:r>
            <a:r>
              <a:rPr kumimoji="0" lang="en-US" altLang="ko-KR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Asterjadhi</a:t>
            </a: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, Qualcomm)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[2] 11-23/1936 	AP MLD power save follow up								(Liwen Chu, NXP)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[3] 11-24/451		AP state transitions in DPS mode 							(Vishnu Ratnam, Samsung)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[4] 11-23/2127 	11bn Power Save												(</a:t>
            </a:r>
            <a:r>
              <a:rPr kumimoji="0" lang="en-US" altLang="ko-KR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Jeongki</a:t>
            </a: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Kim, </a:t>
            </a:r>
            <a:r>
              <a:rPr kumimoji="0" lang="en-US" altLang="ko-KR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Ofinno</a:t>
            </a: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)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[5] 11-23/2040 	Enabling AP power save – Follow Up						(Alfred </a:t>
            </a:r>
            <a:r>
              <a:rPr kumimoji="0" lang="en-US" altLang="ko-KR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Asterjadhi</a:t>
            </a: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, Qualcomm)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[6] 11-23/1835 	AP Power Management										(</a:t>
            </a:r>
            <a:r>
              <a:rPr kumimoji="0" lang="en-US" altLang="ko-KR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Yongsen</a:t>
            </a: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Ma, Samsung)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[7] 11-24/97		AP Power Management Follow-up							(</a:t>
            </a:r>
            <a:r>
              <a:rPr kumimoji="0" lang="en-US" altLang="ko-KR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Yongsen</a:t>
            </a: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Ma, Samsung)</a:t>
            </a:r>
          </a:p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lang="en-US" altLang="ko-KR" sz="1600" dirty="0">
                <a:latin typeface="Times New Roman"/>
                <a:ea typeface="MS Gothic"/>
              </a:rPr>
              <a:t>[8] 11-24/352 		Enabling </a:t>
            </a:r>
            <a:r>
              <a:rPr lang="en-US" altLang="ko-KR" sz="1600" dirty="0" err="1">
                <a:latin typeface="Times New Roman"/>
                <a:ea typeface="MS Gothic"/>
              </a:rPr>
              <a:t>Unscheduling</a:t>
            </a:r>
            <a:r>
              <a:rPr lang="en-US" altLang="ko-KR" sz="1600" dirty="0">
                <a:latin typeface="Times New Roman"/>
                <a:ea typeface="MS Gothic"/>
              </a:rPr>
              <a:t> AP PS Follow-up					(</a:t>
            </a:r>
            <a:r>
              <a:rPr lang="en-US" altLang="ko-KR" sz="1600" dirty="0" err="1">
                <a:latin typeface="Times New Roman"/>
                <a:ea typeface="MS Gothic"/>
              </a:rPr>
              <a:t>Guogang</a:t>
            </a:r>
            <a:r>
              <a:rPr lang="en-US" altLang="ko-KR" sz="1600" dirty="0">
                <a:latin typeface="Times New Roman"/>
                <a:ea typeface="MS Gothic"/>
              </a:rPr>
              <a:t>, Huawei)</a:t>
            </a:r>
            <a:endParaRPr kumimoji="0" lang="en-US" altLang="ko-KR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[9] 11-24/589 		Dynamic TTLM for AP MLD Power Save 				(</a:t>
            </a:r>
            <a:r>
              <a:rPr kumimoji="0" lang="en-US" altLang="ko-KR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Yongsen</a:t>
            </a: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Ma, Samsung)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0" marR="0" lvl="0" indent="0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en-US" altLang="ko-KR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/>
              <a:t>May 2024</a:t>
            </a:r>
            <a:endParaRPr lang="en-GB" altLang="ko-KR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GB"/>
              <a:t>Introduction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 lvl="0"/>
            <a:r>
              <a:rPr lang="en-US" altLang="ko-KR" noProof="0" dirty="0"/>
              <a:t>Many contributions have been submitted to enable AP Power Save</a:t>
            </a:r>
          </a:p>
          <a:p>
            <a:pPr lvl="1"/>
            <a:r>
              <a:rPr lang="en-US" altLang="ko-KR" noProof="0" dirty="0"/>
              <a:t>Dynamic Power Save [1-4]</a:t>
            </a:r>
          </a:p>
          <a:p>
            <a:pPr lvl="1"/>
            <a:r>
              <a:rPr lang="en-US" altLang="ko-KR" noProof="0" dirty="0"/>
              <a:t>Scheduled/Unscheduled AP Power Save [5-8]</a:t>
            </a:r>
          </a:p>
          <a:p>
            <a:pPr lvl="0"/>
            <a:endParaRPr lang="en-US" altLang="ko-KR" noProof="0" dirty="0"/>
          </a:p>
          <a:p>
            <a:pPr lvl="0"/>
            <a:r>
              <a:rPr lang="en-US" altLang="ko-KR" noProof="0" dirty="0"/>
              <a:t>Dynamic Power Save mode allows a STA to maintain a lower capability mode when the STA doesn't participate in frame exchanges</a:t>
            </a:r>
          </a:p>
          <a:p>
            <a:pPr lvl="0"/>
            <a:endParaRPr lang="en-US" altLang="ko-KR" noProof="0" dirty="0"/>
          </a:p>
          <a:p>
            <a:pPr lvl="0"/>
            <a:r>
              <a:rPr lang="en-US" altLang="ko-KR" noProof="0" dirty="0"/>
              <a:t>Consequently, the power-saving benefits derived from Dynamic Power Save increase as the STA stays more time in the lower capability mode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/>
              <a:t>Sanghyun Kim (WILUS), et al.</a:t>
            </a:r>
            <a:endParaRPr lang="en-GB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ko-KR"/>
              <a:t>May 2024</a:t>
            </a:r>
            <a:endParaRPr lang="en-GB" altLang="ko-K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Recap: Dynamic Power Save [1]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328119"/>
          </a:xfrm>
          <a:ln/>
        </p:spPr>
        <p:txBody>
          <a:bodyPr/>
          <a:lstStyle/>
          <a:p>
            <a:pPr lvl="0"/>
            <a:endParaRPr lang="en-US" altLang="ko-KR" noProof="0" dirty="0"/>
          </a:p>
          <a:p>
            <a:pPr lvl="0"/>
            <a:endParaRPr lang="en-US" altLang="ko-KR" noProof="0" dirty="0"/>
          </a:p>
          <a:p>
            <a:pPr lvl="0"/>
            <a:endParaRPr lang="en-US" altLang="ko-KR" noProof="0" dirty="0"/>
          </a:p>
          <a:p>
            <a:pPr lvl="0"/>
            <a:r>
              <a:rPr lang="en-US" altLang="ko-KR" noProof="0" dirty="0"/>
              <a:t>STA is in Listen State unless solicited </a:t>
            </a:r>
            <a:r>
              <a:rPr lang="en-US" altLang="ko-KR" dirty="0"/>
              <a:t>for</a:t>
            </a:r>
            <a:r>
              <a:rPr lang="en-US" altLang="ko-KR" noProof="0" dirty="0"/>
              <a:t> transition to Awake State</a:t>
            </a:r>
          </a:p>
          <a:p>
            <a:pPr lvl="1"/>
            <a:r>
              <a:rPr lang="en-US" altLang="ko-KR" noProof="0" dirty="0"/>
              <a:t>Listen State (lower capability mode): STA is only capable of RX PPDUs of certain configuration </a:t>
            </a:r>
          </a:p>
          <a:p>
            <a:pPr lvl="2"/>
            <a:r>
              <a:rPr lang="en-US" altLang="ko-KR" noProof="0" dirty="0"/>
              <a:t>E.g., non-HT (dup) PPDUs, and mandatory data rates</a:t>
            </a:r>
          </a:p>
          <a:p>
            <a:pPr lvl="1"/>
            <a:r>
              <a:rPr lang="en-US" altLang="ko-KR" noProof="0" dirty="0"/>
              <a:t>Awake State (higher capability mode): STA is capable of RX PPDUs with higher BW/NSS</a:t>
            </a:r>
          </a:p>
          <a:p>
            <a:pPr lvl="2"/>
            <a:r>
              <a:rPr lang="en-US" altLang="ko-KR" noProof="0" dirty="0"/>
              <a:t>E.g., as advertised in most recent Caps/OMN/OM Control (for both AM and PS modes)</a:t>
            </a:r>
          </a:p>
          <a:p>
            <a:pPr lvl="2"/>
            <a:endParaRPr lang="en-US" altLang="ko-KR" noProof="0" dirty="0"/>
          </a:p>
          <a:p>
            <a:pPr lvl="0"/>
            <a:r>
              <a:rPr lang="en-US" altLang="ko-KR" noProof="0" dirty="0"/>
              <a:t>Initial Control </a:t>
            </a:r>
            <a:r>
              <a:rPr lang="en-US" altLang="ko-KR" dirty="0"/>
              <a:t>F</a:t>
            </a:r>
            <a:r>
              <a:rPr lang="en-US" altLang="ko-KR" noProof="0" dirty="0" err="1"/>
              <a:t>rame</a:t>
            </a:r>
            <a:r>
              <a:rPr lang="en-US" altLang="ko-KR" noProof="0" dirty="0"/>
              <a:t> (ICF) triggers transition from listen to awake state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ko-KR" dirty="0"/>
              <a:t>May 2024</a:t>
            </a:r>
            <a:endParaRPr lang="en-GB" altLang="ko-KR" dirty="0"/>
          </a:p>
        </p:txBody>
      </p:sp>
      <p:pic>
        <p:nvPicPr>
          <p:cNvPr id="53" name="그림 52">
            <a:extLst>
              <a:ext uri="{FF2B5EF4-FFF2-40B4-BE49-F238E27FC236}">
                <a16:creationId xmlns:a16="http://schemas.microsoft.com/office/drawing/2014/main" id="{65858279-D959-73AB-4D99-D3ADE50099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780" y="1916832"/>
            <a:ext cx="10124326" cy="1296144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Limitations on Dynamic PS for an AP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 lvl="0"/>
            <a:r>
              <a:rPr lang="en-US" altLang="ko-KR" noProof="0" dirty="0"/>
              <a:t>An AP associated with multiple non-AP STAs may receive multiple ICFs, while a non-AP STA receives ICF only from its associated AP</a:t>
            </a:r>
          </a:p>
          <a:p>
            <a:pPr lvl="1"/>
            <a:r>
              <a:rPr lang="en-US" altLang="ko-KR" noProof="0" dirty="0"/>
              <a:t>The AP's inability to sustain a lower capability mode for an extended duration restricts the potential power-saving benefits of the Dynamic Power Save mode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ko-KR"/>
              <a:t>May 2024</a:t>
            </a:r>
            <a:endParaRPr lang="en-GB" altLang="ko-KR" dirty="0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98C43883-78DC-653C-E660-CDA915C8C7FE}"/>
              </a:ext>
            </a:extLst>
          </p:cNvPr>
          <p:cNvSpPr/>
          <p:nvPr/>
        </p:nvSpPr>
        <p:spPr bwMode="auto">
          <a:xfrm rot="16200000">
            <a:off x="1457132" y="4717535"/>
            <a:ext cx="383146" cy="28736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ICF</a:t>
            </a:r>
            <a:endParaRPr kumimoji="0" lang="ko-KR" altLang="en-US" sz="11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889F3C49-20A8-114A-8BF8-4D75D3AFF531}"/>
              </a:ext>
            </a:extLst>
          </p:cNvPr>
          <p:cNvSpPr/>
          <p:nvPr/>
        </p:nvSpPr>
        <p:spPr bwMode="auto">
          <a:xfrm rot="16200000">
            <a:off x="1921334" y="3976948"/>
            <a:ext cx="383146" cy="28736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1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ICR</a:t>
            </a:r>
            <a:endParaRPr kumimoji="0" lang="ko-KR" altLang="en-US" sz="11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B06B781B-7D03-0CC9-82E4-D228C16382FD}"/>
              </a:ext>
            </a:extLst>
          </p:cNvPr>
          <p:cNvSpPr/>
          <p:nvPr/>
        </p:nvSpPr>
        <p:spPr bwMode="auto">
          <a:xfrm>
            <a:off x="2434869" y="4765986"/>
            <a:ext cx="1877472" cy="28736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Frame exchanges</a:t>
            </a:r>
            <a:endParaRPr kumimoji="0" lang="ko-KR" altLang="en-US" sz="11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41E2E62E-A59F-D5F0-D56E-02174B4EC4B7}"/>
              </a:ext>
            </a:extLst>
          </p:cNvPr>
          <p:cNvSpPr/>
          <p:nvPr/>
        </p:nvSpPr>
        <p:spPr bwMode="auto">
          <a:xfrm rot="16200000">
            <a:off x="4757073" y="5285932"/>
            <a:ext cx="383146" cy="28736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ICF</a:t>
            </a:r>
            <a:endParaRPr kumimoji="0" lang="ko-KR" altLang="en-US" sz="11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0B1FA04C-2A0C-1E0B-2AC9-290275D79236}"/>
              </a:ext>
            </a:extLst>
          </p:cNvPr>
          <p:cNvSpPr/>
          <p:nvPr/>
        </p:nvSpPr>
        <p:spPr bwMode="auto">
          <a:xfrm>
            <a:off x="5734810" y="5335073"/>
            <a:ext cx="1877472" cy="28736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Frame exchanges</a:t>
            </a:r>
            <a:endParaRPr kumimoji="0" lang="ko-KR" altLang="en-US" sz="11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366FEEA8-3A27-5A4D-9ED6-6E7BB25CEF60}"/>
              </a:ext>
            </a:extLst>
          </p:cNvPr>
          <p:cNvSpPr/>
          <p:nvPr/>
        </p:nvSpPr>
        <p:spPr bwMode="auto">
          <a:xfrm rot="16200000">
            <a:off x="5246587" y="3980004"/>
            <a:ext cx="383146" cy="28736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1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ICR</a:t>
            </a:r>
            <a:endParaRPr kumimoji="0" lang="ko-KR" altLang="en-US" sz="11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D8A7D8D7-4ADD-1AF9-5F18-7416C6EFE575}"/>
              </a:ext>
            </a:extLst>
          </p:cNvPr>
          <p:cNvCxnSpPr/>
          <p:nvPr/>
        </p:nvCxnSpPr>
        <p:spPr bwMode="auto">
          <a:xfrm>
            <a:off x="1365026" y="4315307"/>
            <a:ext cx="99387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1289BB95-1DEF-3F56-37DE-D0FF8BC89999}"/>
              </a:ext>
            </a:extLst>
          </p:cNvPr>
          <p:cNvCxnSpPr/>
          <p:nvPr/>
        </p:nvCxnSpPr>
        <p:spPr bwMode="auto">
          <a:xfrm>
            <a:off x="1365026" y="5052794"/>
            <a:ext cx="99387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922BEAE6-014A-C322-5E12-AE429447CB82}"/>
              </a:ext>
            </a:extLst>
          </p:cNvPr>
          <p:cNvCxnSpPr/>
          <p:nvPr/>
        </p:nvCxnSpPr>
        <p:spPr bwMode="auto">
          <a:xfrm>
            <a:off x="1365026" y="5627257"/>
            <a:ext cx="99387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14387307-8A10-584F-54C0-F0B22E985959}"/>
              </a:ext>
            </a:extLst>
          </p:cNvPr>
          <p:cNvCxnSpPr/>
          <p:nvPr/>
        </p:nvCxnSpPr>
        <p:spPr bwMode="auto">
          <a:xfrm>
            <a:off x="1365026" y="6180879"/>
            <a:ext cx="99387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8841724B-87DB-E1E1-AFD4-4C91791EE3A6}"/>
              </a:ext>
            </a:extLst>
          </p:cNvPr>
          <p:cNvSpPr/>
          <p:nvPr/>
        </p:nvSpPr>
        <p:spPr bwMode="auto">
          <a:xfrm rot="16200000">
            <a:off x="8096641" y="5850700"/>
            <a:ext cx="383146" cy="28736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ICF</a:t>
            </a:r>
            <a:endParaRPr kumimoji="0" lang="ko-KR" altLang="en-US" sz="11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519795D1-5921-B9DD-BE64-C88851526CA3}"/>
              </a:ext>
            </a:extLst>
          </p:cNvPr>
          <p:cNvSpPr/>
          <p:nvPr/>
        </p:nvSpPr>
        <p:spPr bwMode="auto">
          <a:xfrm>
            <a:off x="9074379" y="5892276"/>
            <a:ext cx="1877472" cy="28736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Frame exchanges</a:t>
            </a:r>
            <a:endParaRPr kumimoji="0" lang="ko-KR" altLang="en-US" sz="11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B9307484-74E8-E4DF-DE97-EAB01E061B5B}"/>
              </a:ext>
            </a:extLst>
          </p:cNvPr>
          <p:cNvSpPr/>
          <p:nvPr/>
        </p:nvSpPr>
        <p:spPr bwMode="auto">
          <a:xfrm rot="16200000">
            <a:off x="8586156" y="3970312"/>
            <a:ext cx="383146" cy="28736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1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ICR</a:t>
            </a:r>
            <a:endParaRPr kumimoji="0" lang="ko-KR" altLang="en-US" sz="11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44DD0E0-0FD7-91DC-46C0-FD9CB1F9E88E}"/>
              </a:ext>
            </a:extLst>
          </p:cNvPr>
          <p:cNvSpPr txBox="1"/>
          <p:nvPr/>
        </p:nvSpPr>
        <p:spPr>
          <a:xfrm>
            <a:off x="731352" y="3944369"/>
            <a:ext cx="773671" cy="319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>
                <a:solidFill>
                  <a:schemeClr val="tx1"/>
                </a:solidFill>
              </a:rPr>
              <a:t>AP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B4EEF5-7A75-86E4-A6FB-1CC6E5E560A4}"/>
              </a:ext>
            </a:extLst>
          </p:cNvPr>
          <p:cNvSpPr txBox="1"/>
          <p:nvPr/>
        </p:nvSpPr>
        <p:spPr>
          <a:xfrm>
            <a:off x="663151" y="4601273"/>
            <a:ext cx="773671" cy="5079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chemeClr val="tx1"/>
                </a:solidFill>
              </a:rPr>
              <a:t>Non-AP STA1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69FBDA8-2EB9-6270-B383-A0DD5C3391DE}"/>
              </a:ext>
            </a:extLst>
          </p:cNvPr>
          <p:cNvSpPr txBox="1"/>
          <p:nvPr/>
        </p:nvSpPr>
        <p:spPr>
          <a:xfrm>
            <a:off x="679346" y="5125453"/>
            <a:ext cx="773671" cy="5079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chemeClr val="tx1"/>
                </a:solidFill>
              </a:rPr>
              <a:t>Non-AP STA2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69D10D7-DEAD-0E4F-92C1-42478B5C5D8B}"/>
              </a:ext>
            </a:extLst>
          </p:cNvPr>
          <p:cNvSpPr txBox="1"/>
          <p:nvPr/>
        </p:nvSpPr>
        <p:spPr>
          <a:xfrm>
            <a:off x="684774" y="5729356"/>
            <a:ext cx="773671" cy="5079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chemeClr val="tx1"/>
                </a:solidFill>
              </a:rPr>
              <a:t>Non-AP STA3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6A7F8FD8-6A2F-3607-029F-4C08D2321C83}"/>
              </a:ext>
            </a:extLst>
          </p:cNvPr>
          <p:cNvSpPr/>
          <p:nvPr/>
        </p:nvSpPr>
        <p:spPr bwMode="auto">
          <a:xfrm>
            <a:off x="1969225" y="4311193"/>
            <a:ext cx="2343117" cy="1709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HCM</a:t>
            </a:r>
            <a:endParaRPr kumimoji="0" lang="ko-KR" altLang="en-US" sz="1000" b="1" i="1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A378FCEB-0F92-CA17-67B6-C0E0E4AB2333}"/>
              </a:ext>
            </a:extLst>
          </p:cNvPr>
          <p:cNvSpPr/>
          <p:nvPr/>
        </p:nvSpPr>
        <p:spPr bwMode="auto">
          <a:xfrm>
            <a:off x="5294478" y="4311193"/>
            <a:ext cx="2343117" cy="1709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HCM</a:t>
            </a:r>
            <a:endParaRPr kumimoji="0" lang="ko-KR" altLang="en-US" sz="1000" b="1" i="1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C52EEEE6-3F40-60CC-717B-918AF21409D4}"/>
              </a:ext>
            </a:extLst>
          </p:cNvPr>
          <p:cNvSpPr/>
          <p:nvPr/>
        </p:nvSpPr>
        <p:spPr bwMode="auto">
          <a:xfrm>
            <a:off x="8634047" y="4311193"/>
            <a:ext cx="2343117" cy="1709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HCM</a:t>
            </a:r>
            <a:endParaRPr kumimoji="0" lang="ko-KR" altLang="en-US" sz="1000" b="1" i="1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B417CBB2-24DF-2F95-4A9D-225D533EA0FA}"/>
              </a:ext>
            </a:extLst>
          </p:cNvPr>
          <p:cNvSpPr/>
          <p:nvPr/>
        </p:nvSpPr>
        <p:spPr bwMode="auto">
          <a:xfrm>
            <a:off x="4312341" y="4311193"/>
            <a:ext cx="982137" cy="170967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LCM</a:t>
            </a:r>
            <a:endParaRPr kumimoji="0" lang="ko-KR" altLang="en-US" sz="10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424119F5-F7D8-2477-288C-728C3C2482D3}"/>
              </a:ext>
            </a:extLst>
          </p:cNvPr>
          <p:cNvSpPr/>
          <p:nvPr/>
        </p:nvSpPr>
        <p:spPr bwMode="auto">
          <a:xfrm>
            <a:off x="7637595" y="4311193"/>
            <a:ext cx="996452" cy="170967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LCM</a:t>
            </a:r>
            <a:endParaRPr kumimoji="0" lang="ko-KR" altLang="en-US" sz="10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E482839E-2B6D-F246-B7FF-67846F6791B0}"/>
              </a:ext>
            </a:extLst>
          </p:cNvPr>
          <p:cNvSpPr/>
          <p:nvPr/>
        </p:nvSpPr>
        <p:spPr bwMode="auto">
          <a:xfrm>
            <a:off x="1313622" y="4311193"/>
            <a:ext cx="659204" cy="170967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LCM</a:t>
            </a:r>
            <a:endParaRPr kumimoji="0" lang="ko-KR" altLang="en-US" sz="10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CA69D517-A3B3-F23E-0492-4038C02B8369}"/>
              </a:ext>
            </a:extLst>
          </p:cNvPr>
          <p:cNvSpPr/>
          <p:nvPr/>
        </p:nvSpPr>
        <p:spPr bwMode="auto">
          <a:xfrm>
            <a:off x="2442027" y="4026173"/>
            <a:ext cx="1877472" cy="28736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Frame exchanges</a:t>
            </a:r>
            <a:endParaRPr kumimoji="0" lang="ko-KR" altLang="en-US" sz="11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007EFEE6-2847-E108-C579-B082E2F6D97D}"/>
              </a:ext>
            </a:extLst>
          </p:cNvPr>
          <p:cNvSpPr/>
          <p:nvPr/>
        </p:nvSpPr>
        <p:spPr bwMode="auto">
          <a:xfrm>
            <a:off x="5740203" y="4023454"/>
            <a:ext cx="1877472" cy="28736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Frame exchanges</a:t>
            </a:r>
            <a:endParaRPr kumimoji="0" lang="ko-KR" altLang="en-US" sz="11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7D8B9249-606C-E533-ACBF-F71B6F83CE32}"/>
              </a:ext>
            </a:extLst>
          </p:cNvPr>
          <p:cNvSpPr/>
          <p:nvPr/>
        </p:nvSpPr>
        <p:spPr bwMode="auto">
          <a:xfrm>
            <a:off x="9074379" y="4022582"/>
            <a:ext cx="1877472" cy="28736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Frame exchanges</a:t>
            </a:r>
            <a:endParaRPr kumimoji="0" lang="ko-KR" altLang="en-US" sz="11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0580B59-2C92-A987-96A2-3870750A5539}"/>
              </a:ext>
            </a:extLst>
          </p:cNvPr>
          <p:cNvSpPr txBox="1"/>
          <p:nvPr/>
        </p:nvSpPr>
        <p:spPr>
          <a:xfrm>
            <a:off x="8619730" y="3306296"/>
            <a:ext cx="3254343" cy="5616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8042" lvl="2" indent="0" defTabSz="282993" latinLnBrk="0">
              <a:spcBef>
                <a:spcPts val="315"/>
              </a:spcBef>
              <a:defRPr/>
            </a:pPr>
            <a:r>
              <a:rPr lang="en-US" altLang="ko-KR" sz="1400" dirty="0">
                <a:solidFill>
                  <a:schemeClr val="tx1"/>
                </a:solidFill>
                <a:latin typeface="Times New Roman"/>
                <a:ea typeface="MS Gothic"/>
              </a:rPr>
              <a:t>*LCM : Lower capability mode</a:t>
            </a:r>
          </a:p>
          <a:p>
            <a:pPr marL="688042" lvl="2" indent="0" defTabSz="282993" latinLnBrk="0">
              <a:spcBef>
                <a:spcPts val="315"/>
              </a:spcBef>
              <a:defRPr/>
            </a:pPr>
            <a:r>
              <a:rPr lang="en-US" altLang="ko-KR" sz="1400" dirty="0">
                <a:solidFill>
                  <a:schemeClr val="tx1"/>
                </a:solidFill>
                <a:latin typeface="Times New Roman"/>
                <a:ea typeface="MS Gothic"/>
              </a:rPr>
              <a:t>*HCM : Higher capability mode</a:t>
            </a:r>
          </a:p>
        </p:txBody>
      </p:sp>
    </p:spTree>
    <p:extLst>
      <p:ext uri="{BB962C8B-B14F-4D97-AF65-F5344CB8AC3E}">
        <p14:creationId xmlns:p14="http://schemas.microsoft.com/office/powerpoint/2010/main" val="16097610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/>
              <a:t>Proposal: Semi-Dynamic PS mode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328119"/>
          </a:xfrm>
          <a:ln/>
        </p:spPr>
        <p:txBody>
          <a:bodyPr/>
          <a:lstStyle/>
          <a:p>
            <a:pPr lvl="0"/>
            <a:r>
              <a:rPr lang="en-US" altLang="ko-KR" noProof="0" dirty="0"/>
              <a:t>Allows an AP to transition selectively to the higher capability mode after receiving an ICF</a:t>
            </a:r>
          </a:p>
          <a:p>
            <a:pPr lvl="1"/>
            <a:r>
              <a:rPr lang="en-US" altLang="ko-KR" noProof="0" dirty="0"/>
              <a:t>When an AP decides to transition to a higher capability mode</a:t>
            </a:r>
          </a:p>
          <a:p>
            <a:pPr lvl="2"/>
            <a:r>
              <a:rPr lang="en-US" altLang="ko-KR" noProof="0" dirty="0"/>
              <a:t>The AP responds with ICR and performs data frame exchanges</a:t>
            </a:r>
          </a:p>
          <a:p>
            <a:pPr lvl="1"/>
            <a:r>
              <a:rPr lang="en-US" altLang="ko-KR" noProof="0" dirty="0"/>
              <a:t>When an AP decides not to transition to a higher capability mode</a:t>
            </a:r>
          </a:p>
          <a:p>
            <a:pPr lvl="2"/>
            <a:r>
              <a:rPr lang="en-US" altLang="ko-KR" noProof="0" dirty="0"/>
              <a:t>The AP records information (e.g., AID, requested capabilities, etc.) of the non-AP STA that transmitted ICF</a:t>
            </a:r>
          </a:p>
          <a:p>
            <a:pPr lvl="3"/>
            <a:r>
              <a:rPr lang="en-US" altLang="ko-KR" noProof="0" dirty="0"/>
              <a:t>The AP may respond with ICR which indicates the AP’s decision to maintain a lower capability mode</a:t>
            </a:r>
          </a:p>
          <a:p>
            <a:pPr lvl="4"/>
            <a:r>
              <a:rPr lang="en-US" altLang="ko-KR" noProof="0" dirty="0"/>
              <a:t>If ICR can be transmitted during the lower capability mode (e.g., non-HT, basic rate, 20 MHz, etc.)</a:t>
            </a:r>
          </a:p>
          <a:p>
            <a:pPr lvl="2"/>
            <a:r>
              <a:rPr lang="en-US" altLang="ko-KR" noProof="0" dirty="0"/>
              <a:t>Later, after transition to </a:t>
            </a:r>
            <a:r>
              <a:rPr lang="en-US" altLang="ko-KR" dirty="0"/>
              <a:t>a</a:t>
            </a:r>
            <a:r>
              <a:rPr lang="en-US" altLang="ko-KR" noProof="0" dirty="0"/>
              <a:t> higher capability mode due to the other reason except that ICF</a:t>
            </a:r>
            <a:endParaRPr lang="en-US" altLang="ko-KR" dirty="0"/>
          </a:p>
          <a:p>
            <a:pPr lvl="3"/>
            <a:r>
              <a:rPr lang="en-US" altLang="ko-KR" dirty="0"/>
              <a:t>T</a:t>
            </a:r>
            <a:r>
              <a:rPr lang="en-US" altLang="ko-KR" noProof="0" dirty="0"/>
              <a:t>he AP transmits at least one Trigger frame to solicit pending UL traffic from the recorded non-AP STA(s)</a:t>
            </a:r>
          </a:p>
          <a:p>
            <a:pPr lvl="3"/>
            <a:r>
              <a:rPr lang="en-US" altLang="ko-KR" noProof="0" dirty="0"/>
              <a:t>That is, the ICF transmitted by the non-AP STA servers to reserve resources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ko-KR"/>
              <a:t>May 2024</a:t>
            </a:r>
            <a:endParaRPr lang="en-GB" altLang="ko-KR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6EAADEC4-84DD-C083-2547-52FA53DF4E83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/>
              <a:t>ICF/ICR for the Semi-Dynamic PS mode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 lvl="0"/>
            <a:r>
              <a:rPr lang="en-US" altLang="ko-KR" sz="2000" noProof="0" dirty="0"/>
              <a:t>To ensure timely transmission of LL traffic, ICF transmitted by non-AP STAs may include an indication of LL traffic </a:t>
            </a:r>
          </a:p>
          <a:p>
            <a:pPr lvl="1"/>
            <a:r>
              <a:rPr lang="en-US" altLang="ko-KR" sz="1800" noProof="0" dirty="0"/>
              <a:t>When a non-AP STA intends to transmit LL traffic, it informs an AP using this indication</a:t>
            </a:r>
          </a:p>
          <a:p>
            <a:pPr lvl="2"/>
            <a:r>
              <a:rPr lang="en-US" altLang="ko-KR" sz="1600" noProof="0" dirty="0"/>
              <a:t>The AP might decide to transition to a higher capability mode when a LL traffic transmission is indicated</a:t>
            </a:r>
          </a:p>
          <a:p>
            <a:pPr lvl="1"/>
            <a:r>
              <a:rPr lang="en-US" altLang="ko-KR" sz="1800" noProof="0" dirty="0"/>
              <a:t>When a non-AP STA intends to transmit non-LL traffic, it transmits the ICF for reserving resources</a:t>
            </a:r>
          </a:p>
          <a:p>
            <a:pPr lvl="1"/>
            <a:endParaRPr lang="en-US" altLang="ko-KR" sz="1800" noProof="0" dirty="0"/>
          </a:p>
          <a:p>
            <a:pPr lvl="0"/>
            <a:r>
              <a:rPr lang="en-US" altLang="ko-KR" sz="2000" noProof="0" dirty="0"/>
              <a:t>To help non-AP STA operation, the ICR transmitted by the AP may include transition timing information</a:t>
            </a:r>
          </a:p>
          <a:p>
            <a:pPr lvl="1"/>
            <a:r>
              <a:rPr lang="en-US" altLang="ko-KR" sz="1800" noProof="0" dirty="0"/>
              <a:t>After receiving the ICR, the non-AP STA may manage its power state based on the indicated transition timing</a:t>
            </a:r>
          </a:p>
          <a:p>
            <a:pPr lvl="1"/>
            <a:r>
              <a:rPr lang="en-US" altLang="ko-KR" sz="1800" noProof="0" dirty="0"/>
              <a:t>Indication may be done implicitly</a:t>
            </a:r>
          </a:p>
          <a:p>
            <a:pPr lvl="2"/>
            <a:r>
              <a:rPr lang="en-US" altLang="ko-KR" sz="1600" noProof="0" dirty="0"/>
              <a:t>a scheduled wake-up interval (similar with TBTT) </a:t>
            </a:r>
          </a:p>
          <a:p>
            <a:pPr lvl="2"/>
            <a:r>
              <a:rPr lang="en-US" altLang="ko-KR" sz="1600" noProof="0" dirty="0"/>
              <a:t>an announced maximum triggering delay (delay bound of the corresponding triggering frame for an ICF)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ko-KR"/>
              <a:t>May 2024</a:t>
            </a:r>
            <a:endParaRPr lang="en-GB" altLang="ko-KR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8CA32892-F097-D312-A420-9029E710868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8970885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sz="3200" dirty="0"/>
              <a:t>Illustration: Semi-Dynamic PS mode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May 2024</a:t>
            </a:r>
            <a:endParaRPr lang="en-GB" altLang="ko-KR" kern="0" dirty="0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FE635576-8631-6203-FC4F-9257C45FF811}"/>
              </a:ext>
            </a:extLst>
          </p:cNvPr>
          <p:cNvSpPr/>
          <p:nvPr/>
        </p:nvSpPr>
        <p:spPr bwMode="auto">
          <a:xfrm rot="16200000">
            <a:off x="2580883" y="3601820"/>
            <a:ext cx="595720" cy="22766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ICF</a:t>
            </a:r>
            <a:endParaRPr kumimoji="0" lang="ko-KR" altLang="en-US" sz="11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C5E2973B-4199-30CE-30D3-5AFB2FF6294B}"/>
              </a:ext>
            </a:extLst>
          </p:cNvPr>
          <p:cNvSpPr/>
          <p:nvPr/>
        </p:nvSpPr>
        <p:spPr bwMode="auto">
          <a:xfrm rot="16200000">
            <a:off x="3393462" y="4485571"/>
            <a:ext cx="595720" cy="22766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ICF</a:t>
            </a:r>
            <a:endParaRPr kumimoji="0" lang="ko-KR" altLang="en-US" sz="11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548AFF98-5693-5007-8D0F-C887693CD0BF}"/>
              </a:ext>
            </a:extLst>
          </p:cNvPr>
          <p:cNvSpPr/>
          <p:nvPr/>
        </p:nvSpPr>
        <p:spPr bwMode="auto">
          <a:xfrm>
            <a:off x="6717666" y="4450600"/>
            <a:ext cx="600864" cy="4467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TB PPDU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6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(80 MHz, 2-SS)</a:t>
            </a:r>
            <a:endParaRPr kumimoji="0" lang="ko-KR" altLang="en-US" sz="6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FE6224A8-40FA-ACE2-55AD-BA3C6555BBF1}"/>
              </a:ext>
            </a:extLst>
          </p:cNvPr>
          <p:cNvSpPr/>
          <p:nvPr/>
        </p:nvSpPr>
        <p:spPr bwMode="auto">
          <a:xfrm rot="16200000">
            <a:off x="3828265" y="2455099"/>
            <a:ext cx="595720" cy="22766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1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ICR</a:t>
            </a:r>
            <a:endParaRPr kumimoji="0" lang="ko-KR" altLang="en-US" sz="11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FEBCE09F-5397-1697-F31A-C15FAABF14BD}"/>
              </a:ext>
            </a:extLst>
          </p:cNvPr>
          <p:cNvCxnSpPr>
            <a:cxnSpLocks/>
          </p:cNvCxnSpPr>
          <p:nvPr/>
        </p:nvCxnSpPr>
        <p:spPr bwMode="auto">
          <a:xfrm>
            <a:off x="2267969" y="2866863"/>
            <a:ext cx="827883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1A43CCFC-0481-474E-93FB-D8B73CB443F7}"/>
              </a:ext>
            </a:extLst>
          </p:cNvPr>
          <p:cNvCxnSpPr>
            <a:cxnSpLocks/>
          </p:cNvCxnSpPr>
          <p:nvPr/>
        </p:nvCxnSpPr>
        <p:spPr bwMode="auto">
          <a:xfrm>
            <a:off x="2267969" y="4013515"/>
            <a:ext cx="823626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C14388C8-651D-744F-3073-381A01EE029F}"/>
              </a:ext>
            </a:extLst>
          </p:cNvPr>
          <p:cNvCxnSpPr>
            <a:cxnSpLocks/>
          </p:cNvCxnSpPr>
          <p:nvPr/>
        </p:nvCxnSpPr>
        <p:spPr bwMode="auto">
          <a:xfrm>
            <a:off x="2267969" y="4906697"/>
            <a:ext cx="827883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22C9AF61-BDA1-7458-C571-86CB40CE5A63}"/>
              </a:ext>
            </a:extLst>
          </p:cNvPr>
          <p:cNvCxnSpPr>
            <a:cxnSpLocks/>
          </p:cNvCxnSpPr>
          <p:nvPr/>
        </p:nvCxnSpPr>
        <p:spPr bwMode="auto">
          <a:xfrm>
            <a:off x="2267969" y="5767475"/>
            <a:ext cx="827883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D4168401-0343-50CD-3F3A-8FD524CFDE67}"/>
              </a:ext>
            </a:extLst>
          </p:cNvPr>
          <p:cNvSpPr txBox="1"/>
          <p:nvPr/>
        </p:nvSpPr>
        <p:spPr>
          <a:xfrm>
            <a:off x="1747798" y="2748737"/>
            <a:ext cx="6728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>
                <a:solidFill>
                  <a:schemeClr val="tx1"/>
                </a:solidFill>
              </a:rPr>
              <a:t>AP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62A2158-4225-A1B1-C753-7DDC1C539795}"/>
              </a:ext>
            </a:extLst>
          </p:cNvPr>
          <p:cNvSpPr txBox="1"/>
          <p:nvPr/>
        </p:nvSpPr>
        <p:spPr>
          <a:xfrm>
            <a:off x="1765950" y="3794258"/>
            <a:ext cx="61293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chemeClr val="tx1"/>
                </a:solidFill>
              </a:rPr>
              <a:t>Non-AP STA1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EBA83D1-C1F7-70C6-E523-BFFC7514DE47}"/>
              </a:ext>
            </a:extLst>
          </p:cNvPr>
          <p:cNvSpPr txBox="1"/>
          <p:nvPr/>
        </p:nvSpPr>
        <p:spPr>
          <a:xfrm>
            <a:off x="1744682" y="4705487"/>
            <a:ext cx="67717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chemeClr val="tx1"/>
                </a:solidFill>
              </a:rPr>
              <a:t>Non-AP STA2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E5E7550-5137-81FD-425F-C8393423DE55}"/>
              </a:ext>
            </a:extLst>
          </p:cNvPr>
          <p:cNvSpPr txBox="1"/>
          <p:nvPr/>
        </p:nvSpPr>
        <p:spPr>
          <a:xfrm>
            <a:off x="1744682" y="5564520"/>
            <a:ext cx="74802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chemeClr val="tx1"/>
                </a:solidFill>
              </a:rPr>
              <a:t>Non-AP STA3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DA957FF6-19B9-B5D7-6EE6-0E005B3FC811}"/>
              </a:ext>
            </a:extLst>
          </p:cNvPr>
          <p:cNvSpPr/>
          <p:nvPr/>
        </p:nvSpPr>
        <p:spPr bwMode="auto">
          <a:xfrm>
            <a:off x="4783635" y="2866787"/>
            <a:ext cx="2904756" cy="269319"/>
          </a:xfrm>
          <a:prstGeom prst="rect">
            <a:avLst/>
          </a:prstGeom>
          <a:solidFill>
            <a:srgbClr val="85FFE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b="1" i="1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HCM</a:t>
            </a:r>
            <a:endParaRPr kumimoji="0" lang="ko-KR" altLang="en-US" sz="1000" b="1" i="1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991CE261-68C9-B972-812A-7E254D5042C5}"/>
              </a:ext>
            </a:extLst>
          </p:cNvPr>
          <p:cNvSpPr/>
          <p:nvPr/>
        </p:nvSpPr>
        <p:spPr bwMode="auto">
          <a:xfrm rot="16200000">
            <a:off x="4161435" y="5355956"/>
            <a:ext cx="595720" cy="22766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ICF</a:t>
            </a:r>
            <a:endParaRPr kumimoji="0" lang="ko-KR" altLang="en-US" sz="11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2EBBA737-787B-9D36-7E2F-130A7D416AAC}"/>
              </a:ext>
            </a:extLst>
          </p:cNvPr>
          <p:cNvSpPr/>
          <p:nvPr/>
        </p:nvSpPr>
        <p:spPr bwMode="auto">
          <a:xfrm rot="16200000">
            <a:off x="4600933" y="2457727"/>
            <a:ext cx="595720" cy="22766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1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ICR</a:t>
            </a:r>
            <a:endParaRPr kumimoji="0" lang="ko-KR" altLang="en-US" sz="11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EF92A8E8-4E20-708D-F081-2FE389833FC9}"/>
              </a:ext>
            </a:extLst>
          </p:cNvPr>
          <p:cNvSpPr/>
          <p:nvPr/>
        </p:nvSpPr>
        <p:spPr bwMode="auto">
          <a:xfrm>
            <a:off x="7688392" y="2869349"/>
            <a:ext cx="1683995" cy="266863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LCM</a:t>
            </a:r>
            <a:endParaRPr kumimoji="0" lang="ko-KR" altLang="en-US" sz="10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62F99962-7400-4701-1EE9-5F586E17276F}"/>
              </a:ext>
            </a:extLst>
          </p:cNvPr>
          <p:cNvSpPr/>
          <p:nvPr/>
        </p:nvSpPr>
        <p:spPr bwMode="auto">
          <a:xfrm>
            <a:off x="6717663" y="3557215"/>
            <a:ext cx="600864" cy="4467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TB PPDU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6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(40 MHz, 1-SS)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7" name="평행 사변형 26">
            <a:extLst>
              <a:ext uri="{FF2B5EF4-FFF2-40B4-BE49-F238E27FC236}">
                <a16:creationId xmlns:a16="http://schemas.microsoft.com/office/drawing/2014/main" id="{6DA524C2-40DE-D42B-4B40-9FAE9152AD90}"/>
              </a:ext>
            </a:extLst>
          </p:cNvPr>
          <p:cNvSpPr/>
          <p:nvPr/>
        </p:nvSpPr>
        <p:spPr bwMode="auto">
          <a:xfrm>
            <a:off x="2613277" y="3765622"/>
            <a:ext cx="148436" cy="238485"/>
          </a:xfrm>
          <a:prstGeom prst="parallelogram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475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8" name="평행 사변형 27">
            <a:extLst>
              <a:ext uri="{FF2B5EF4-FFF2-40B4-BE49-F238E27FC236}">
                <a16:creationId xmlns:a16="http://schemas.microsoft.com/office/drawing/2014/main" id="{C9418371-14A9-E5D6-DB46-9A140490DBBB}"/>
              </a:ext>
            </a:extLst>
          </p:cNvPr>
          <p:cNvSpPr/>
          <p:nvPr/>
        </p:nvSpPr>
        <p:spPr bwMode="auto">
          <a:xfrm>
            <a:off x="3423672" y="4664343"/>
            <a:ext cx="148436" cy="238485"/>
          </a:xfrm>
          <a:prstGeom prst="parallelogram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475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9" name="평행 사변형 28">
            <a:extLst>
              <a:ext uri="{FF2B5EF4-FFF2-40B4-BE49-F238E27FC236}">
                <a16:creationId xmlns:a16="http://schemas.microsoft.com/office/drawing/2014/main" id="{ED0E63F6-F481-A9D4-D093-76788286B7C2}"/>
              </a:ext>
            </a:extLst>
          </p:cNvPr>
          <p:cNvSpPr/>
          <p:nvPr/>
        </p:nvSpPr>
        <p:spPr bwMode="auto">
          <a:xfrm>
            <a:off x="4191645" y="5513541"/>
            <a:ext cx="148436" cy="238485"/>
          </a:xfrm>
          <a:prstGeom prst="parallelogram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475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E6D3DFEC-765E-73A3-BDB7-B06F38BA86E2}"/>
              </a:ext>
            </a:extLst>
          </p:cNvPr>
          <p:cNvSpPr/>
          <p:nvPr/>
        </p:nvSpPr>
        <p:spPr bwMode="auto">
          <a:xfrm rot="16200000">
            <a:off x="6097896" y="2450574"/>
            <a:ext cx="595720" cy="22766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1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TF</a:t>
            </a:r>
            <a:endParaRPr kumimoji="0" lang="ko-KR" altLang="en-US" sz="11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D61F722E-27D0-FFD8-90DF-74A7A03BBCC1}"/>
              </a:ext>
            </a:extLst>
          </p:cNvPr>
          <p:cNvSpPr/>
          <p:nvPr/>
        </p:nvSpPr>
        <p:spPr bwMode="auto">
          <a:xfrm rot="16200000">
            <a:off x="3023602" y="2451571"/>
            <a:ext cx="595720" cy="22766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1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ICR</a:t>
            </a:r>
            <a:endParaRPr kumimoji="0" lang="ko-KR" altLang="en-US" sz="11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86A4178-C32C-96B6-2C15-0626EE5888C2}"/>
              </a:ext>
            </a:extLst>
          </p:cNvPr>
          <p:cNvSpPr txBox="1"/>
          <p:nvPr/>
        </p:nvSpPr>
        <p:spPr>
          <a:xfrm>
            <a:off x="2280249" y="4004012"/>
            <a:ext cx="903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chemeClr val="tx1"/>
                </a:solidFill>
              </a:rPr>
              <a:t>Requirements</a:t>
            </a:r>
          </a:p>
          <a:p>
            <a:r>
              <a:rPr lang="en-US" altLang="ko-KR" sz="800" dirty="0">
                <a:solidFill>
                  <a:schemeClr val="tx1"/>
                </a:solidFill>
              </a:rPr>
              <a:t>BW = 40</a:t>
            </a:r>
            <a:r>
              <a:rPr lang="ko-KR" altLang="en-US" sz="800" dirty="0">
                <a:solidFill>
                  <a:schemeClr val="tx1"/>
                </a:solidFill>
              </a:rPr>
              <a:t> </a:t>
            </a:r>
            <a:r>
              <a:rPr lang="en-US" altLang="ko-KR" sz="800" dirty="0">
                <a:solidFill>
                  <a:schemeClr val="tx1"/>
                </a:solidFill>
              </a:rPr>
              <a:t>MHz (or buffer status)</a:t>
            </a:r>
          </a:p>
          <a:p>
            <a:r>
              <a:rPr lang="en-US" altLang="ko-KR" sz="800" dirty="0">
                <a:solidFill>
                  <a:schemeClr val="tx1"/>
                </a:solidFill>
              </a:rPr>
              <a:t>N_SS = 1</a:t>
            </a:r>
          </a:p>
          <a:p>
            <a:r>
              <a:rPr lang="en-US" altLang="ko-KR" sz="800" dirty="0">
                <a:solidFill>
                  <a:schemeClr val="tx1"/>
                </a:solidFill>
              </a:rPr>
              <a:t>LL traffic = false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B0AD3E5-26F0-5837-8FDA-5611F1D2A6CF}"/>
              </a:ext>
            </a:extLst>
          </p:cNvPr>
          <p:cNvSpPr txBox="1"/>
          <p:nvPr/>
        </p:nvSpPr>
        <p:spPr>
          <a:xfrm>
            <a:off x="3144401" y="4908354"/>
            <a:ext cx="903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chemeClr val="tx1"/>
                </a:solidFill>
              </a:rPr>
              <a:t>Requirements</a:t>
            </a:r>
          </a:p>
          <a:p>
            <a:r>
              <a:rPr lang="en-US" altLang="ko-KR" sz="800" dirty="0">
                <a:solidFill>
                  <a:schemeClr val="tx1"/>
                </a:solidFill>
              </a:rPr>
              <a:t>BW = 80</a:t>
            </a:r>
            <a:r>
              <a:rPr lang="ko-KR" altLang="en-US" sz="800" dirty="0">
                <a:solidFill>
                  <a:schemeClr val="tx1"/>
                </a:solidFill>
              </a:rPr>
              <a:t> </a:t>
            </a:r>
            <a:r>
              <a:rPr lang="en-US" altLang="ko-KR" sz="800" dirty="0">
                <a:solidFill>
                  <a:schemeClr val="tx1"/>
                </a:solidFill>
              </a:rPr>
              <a:t>MHz</a:t>
            </a:r>
          </a:p>
          <a:p>
            <a:r>
              <a:rPr lang="en-US" altLang="ko-KR" sz="800" dirty="0">
                <a:solidFill>
                  <a:schemeClr val="tx1"/>
                </a:solidFill>
              </a:rPr>
              <a:t>N_SS = 2</a:t>
            </a:r>
          </a:p>
          <a:p>
            <a:r>
              <a:rPr lang="en-US" altLang="ko-KR" sz="800" dirty="0">
                <a:solidFill>
                  <a:schemeClr val="tx1"/>
                </a:solidFill>
              </a:rPr>
              <a:t>LL traffic = false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CC12ADE-3DD2-A489-B2DF-C03799382A9A}"/>
              </a:ext>
            </a:extLst>
          </p:cNvPr>
          <p:cNvSpPr txBox="1"/>
          <p:nvPr/>
        </p:nvSpPr>
        <p:spPr>
          <a:xfrm>
            <a:off x="3888507" y="5781205"/>
            <a:ext cx="903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chemeClr val="tx1"/>
                </a:solidFill>
              </a:rPr>
              <a:t>Requirements</a:t>
            </a:r>
          </a:p>
          <a:p>
            <a:r>
              <a:rPr lang="en-US" altLang="ko-KR" sz="800" dirty="0">
                <a:solidFill>
                  <a:schemeClr val="tx1"/>
                </a:solidFill>
              </a:rPr>
              <a:t>BW = 40</a:t>
            </a:r>
            <a:r>
              <a:rPr lang="ko-KR" altLang="en-US" sz="800" dirty="0">
                <a:solidFill>
                  <a:schemeClr val="tx1"/>
                </a:solidFill>
              </a:rPr>
              <a:t> </a:t>
            </a:r>
            <a:r>
              <a:rPr lang="en-US" altLang="ko-KR" sz="800" dirty="0">
                <a:solidFill>
                  <a:schemeClr val="tx1"/>
                </a:solidFill>
              </a:rPr>
              <a:t>MHz</a:t>
            </a:r>
          </a:p>
          <a:p>
            <a:r>
              <a:rPr lang="en-US" altLang="ko-KR" sz="800" dirty="0">
                <a:solidFill>
                  <a:schemeClr val="tx1"/>
                </a:solidFill>
              </a:rPr>
              <a:t>N_SS = 2</a:t>
            </a:r>
          </a:p>
          <a:p>
            <a:r>
              <a:rPr lang="en-US" altLang="ko-KR" sz="800" dirty="0">
                <a:solidFill>
                  <a:schemeClr val="tx1"/>
                </a:solidFill>
              </a:rPr>
              <a:t>LL traffic = </a:t>
            </a:r>
            <a:r>
              <a:rPr lang="en-US" altLang="ko-KR" sz="800" b="1" dirty="0">
                <a:solidFill>
                  <a:schemeClr val="tx1"/>
                </a:solidFill>
                <a:highlight>
                  <a:srgbClr val="FFFF00"/>
                </a:highlight>
              </a:rPr>
              <a:t>true</a:t>
            </a:r>
          </a:p>
        </p:txBody>
      </p:sp>
      <p:grpSp>
        <p:nvGrpSpPr>
          <p:cNvPr id="35" name="그룹 34">
            <a:extLst>
              <a:ext uri="{FF2B5EF4-FFF2-40B4-BE49-F238E27FC236}">
                <a16:creationId xmlns:a16="http://schemas.microsoft.com/office/drawing/2014/main" id="{67538AF1-ED53-32A6-CCCA-7CE191F06A5A}"/>
              </a:ext>
            </a:extLst>
          </p:cNvPr>
          <p:cNvGrpSpPr/>
          <p:nvPr/>
        </p:nvGrpSpPr>
        <p:grpSpPr>
          <a:xfrm>
            <a:off x="3000998" y="2175740"/>
            <a:ext cx="203350" cy="2020934"/>
            <a:chOff x="1005980" y="1674054"/>
            <a:chExt cx="209958" cy="2380840"/>
          </a:xfrm>
        </p:grpSpPr>
        <p:cxnSp>
          <p:nvCxnSpPr>
            <p:cNvPr id="62" name="직선 연결선 61">
              <a:extLst>
                <a:ext uri="{FF2B5EF4-FFF2-40B4-BE49-F238E27FC236}">
                  <a16:creationId xmlns:a16="http://schemas.microsoft.com/office/drawing/2014/main" id="{22C4A355-5E6E-2FA7-0151-833355D49DE0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005980" y="1674055"/>
              <a:ext cx="1222" cy="238083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44" name="직선 연결선 6143">
              <a:extLst>
                <a:ext uri="{FF2B5EF4-FFF2-40B4-BE49-F238E27FC236}">
                  <a16:creationId xmlns:a16="http://schemas.microsoft.com/office/drawing/2014/main" id="{16A283A9-7109-AA85-3472-0CBE9D6CB512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214716" y="1674054"/>
              <a:ext cx="1222" cy="238083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6" name="그룹 35">
            <a:extLst>
              <a:ext uri="{FF2B5EF4-FFF2-40B4-BE49-F238E27FC236}">
                <a16:creationId xmlns:a16="http://schemas.microsoft.com/office/drawing/2014/main" id="{A0EEABF5-1CCB-2DE6-6383-BC4F15D13017}"/>
              </a:ext>
            </a:extLst>
          </p:cNvPr>
          <p:cNvGrpSpPr/>
          <p:nvPr/>
        </p:nvGrpSpPr>
        <p:grpSpPr>
          <a:xfrm>
            <a:off x="3806997" y="2175740"/>
            <a:ext cx="203350" cy="2932164"/>
            <a:chOff x="1828793" y="1706109"/>
            <a:chExt cx="209958" cy="2380840"/>
          </a:xfrm>
        </p:grpSpPr>
        <p:cxnSp>
          <p:nvCxnSpPr>
            <p:cNvPr id="60" name="직선 연결선 59">
              <a:extLst>
                <a:ext uri="{FF2B5EF4-FFF2-40B4-BE49-F238E27FC236}">
                  <a16:creationId xmlns:a16="http://schemas.microsoft.com/office/drawing/2014/main" id="{7665CE9D-252B-FD42-AC33-7C03600CE94D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828793" y="1706110"/>
              <a:ext cx="1222" cy="238083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직선 연결선 60">
              <a:extLst>
                <a:ext uri="{FF2B5EF4-FFF2-40B4-BE49-F238E27FC236}">
                  <a16:creationId xmlns:a16="http://schemas.microsoft.com/office/drawing/2014/main" id="{147E3187-40E7-D1B8-FC20-5DBABF0C1770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037529" y="1706109"/>
              <a:ext cx="1222" cy="238083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7" name="그룹 36">
            <a:extLst>
              <a:ext uri="{FF2B5EF4-FFF2-40B4-BE49-F238E27FC236}">
                <a16:creationId xmlns:a16="http://schemas.microsoft.com/office/drawing/2014/main" id="{CE01AE35-0F88-9EDF-3258-00461E60092B}"/>
              </a:ext>
            </a:extLst>
          </p:cNvPr>
          <p:cNvGrpSpPr/>
          <p:nvPr/>
        </p:nvGrpSpPr>
        <p:grpSpPr>
          <a:xfrm>
            <a:off x="4581469" y="2175740"/>
            <a:ext cx="203350" cy="3747344"/>
            <a:chOff x="1828793" y="1706109"/>
            <a:chExt cx="209958" cy="2380840"/>
          </a:xfrm>
        </p:grpSpPr>
        <p:cxnSp>
          <p:nvCxnSpPr>
            <p:cNvPr id="56" name="직선 연결선 55">
              <a:extLst>
                <a:ext uri="{FF2B5EF4-FFF2-40B4-BE49-F238E27FC236}">
                  <a16:creationId xmlns:a16="http://schemas.microsoft.com/office/drawing/2014/main" id="{678FF84F-FA18-0E4D-BB8B-D57DF299C4B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828793" y="1706110"/>
              <a:ext cx="1222" cy="238083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직선 연결선 56">
              <a:extLst>
                <a:ext uri="{FF2B5EF4-FFF2-40B4-BE49-F238E27FC236}">
                  <a16:creationId xmlns:a16="http://schemas.microsoft.com/office/drawing/2014/main" id="{58325613-A56A-5625-A26B-A1E01A09E1D1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037529" y="1706109"/>
              <a:ext cx="1222" cy="238083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D61F064A-56ED-6BF6-F037-7C72C45544B4}"/>
              </a:ext>
            </a:extLst>
          </p:cNvPr>
          <p:cNvSpPr/>
          <p:nvPr/>
        </p:nvSpPr>
        <p:spPr bwMode="auto">
          <a:xfrm>
            <a:off x="5218883" y="5194664"/>
            <a:ext cx="759167" cy="57277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Frame exchanges</a:t>
            </a:r>
            <a:endParaRPr kumimoji="0" lang="ko-KR" altLang="en-US" sz="11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39" name="평행 사변형 38">
            <a:extLst>
              <a:ext uri="{FF2B5EF4-FFF2-40B4-BE49-F238E27FC236}">
                <a16:creationId xmlns:a16="http://schemas.microsoft.com/office/drawing/2014/main" id="{7C5AA2D3-03F9-C691-23DC-99C567B71B85}"/>
              </a:ext>
            </a:extLst>
          </p:cNvPr>
          <p:cNvSpPr/>
          <p:nvPr/>
        </p:nvSpPr>
        <p:spPr bwMode="auto">
          <a:xfrm>
            <a:off x="6133490" y="2623282"/>
            <a:ext cx="148436" cy="238485"/>
          </a:xfrm>
          <a:prstGeom prst="parallelogram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475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7ECF1ADC-D951-2DF6-B40C-CABA33C3C318}"/>
              </a:ext>
            </a:extLst>
          </p:cNvPr>
          <p:cNvSpPr/>
          <p:nvPr/>
        </p:nvSpPr>
        <p:spPr bwMode="auto">
          <a:xfrm rot="16200000">
            <a:off x="7237161" y="2450574"/>
            <a:ext cx="595720" cy="22766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1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BA</a:t>
            </a:r>
            <a:endParaRPr kumimoji="0" lang="ko-KR" altLang="en-US" sz="11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9ECD8F7C-C0FA-8BAC-95DD-FE189E53E809}"/>
              </a:ext>
            </a:extLst>
          </p:cNvPr>
          <p:cNvSpPr/>
          <p:nvPr/>
        </p:nvSpPr>
        <p:spPr bwMode="auto">
          <a:xfrm>
            <a:off x="5223424" y="2289712"/>
            <a:ext cx="759167" cy="57277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Frame exchanges</a:t>
            </a:r>
            <a:endParaRPr kumimoji="0" lang="ko-KR" altLang="en-US" sz="11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42" name="직사각형 41">
            <a:extLst>
              <a:ext uri="{FF2B5EF4-FFF2-40B4-BE49-F238E27FC236}">
                <a16:creationId xmlns:a16="http://schemas.microsoft.com/office/drawing/2014/main" id="{9F9AF4AF-8A30-1BF2-39C4-E2B16651DEE6}"/>
              </a:ext>
            </a:extLst>
          </p:cNvPr>
          <p:cNvSpPr/>
          <p:nvPr/>
        </p:nvSpPr>
        <p:spPr bwMode="auto">
          <a:xfrm>
            <a:off x="2227244" y="2870615"/>
            <a:ext cx="2556391" cy="265822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LCM</a:t>
            </a:r>
            <a:endParaRPr kumimoji="0" lang="ko-KR" altLang="en-US" sz="10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AC0B273-2428-5FF3-BFD6-44F18D10A22E}"/>
              </a:ext>
            </a:extLst>
          </p:cNvPr>
          <p:cNvSpPr txBox="1"/>
          <p:nvPr/>
        </p:nvSpPr>
        <p:spPr>
          <a:xfrm>
            <a:off x="3033386" y="1830390"/>
            <a:ext cx="689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>
                <a:solidFill>
                  <a:schemeClr val="tx1"/>
                </a:solidFill>
              </a:rPr>
              <a:t>Transition</a:t>
            </a:r>
          </a:p>
          <a:p>
            <a:r>
              <a:rPr lang="en-US" altLang="ko-KR" sz="900" dirty="0">
                <a:solidFill>
                  <a:schemeClr val="tx1"/>
                </a:solidFill>
              </a:rPr>
              <a:t>= false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6B2062E-FC3B-06D8-6680-AAC2DAFFE218}"/>
              </a:ext>
            </a:extLst>
          </p:cNvPr>
          <p:cNvSpPr txBox="1"/>
          <p:nvPr/>
        </p:nvSpPr>
        <p:spPr>
          <a:xfrm>
            <a:off x="3867212" y="1836274"/>
            <a:ext cx="689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>
                <a:solidFill>
                  <a:schemeClr val="tx1"/>
                </a:solidFill>
              </a:rPr>
              <a:t>Transition</a:t>
            </a:r>
          </a:p>
          <a:p>
            <a:r>
              <a:rPr lang="en-US" altLang="ko-KR" sz="900" dirty="0">
                <a:solidFill>
                  <a:schemeClr val="tx1"/>
                </a:solidFill>
              </a:rPr>
              <a:t>= false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D411BD1-BABE-2854-B739-9D3D9C2DA4C5}"/>
              </a:ext>
            </a:extLst>
          </p:cNvPr>
          <p:cNvSpPr txBox="1"/>
          <p:nvPr/>
        </p:nvSpPr>
        <p:spPr>
          <a:xfrm>
            <a:off x="4614312" y="1839167"/>
            <a:ext cx="689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>
                <a:solidFill>
                  <a:schemeClr val="tx1"/>
                </a:solidFill>
              </a:rPr>
              <a:t>Transition</a:t>
            </a:r>
          </a:p>
          <a:p>
            <a:r>
              <a:rPr lang="en-US" altLang="ko-KR" sz="900" dirty="0">
                <a:solidFill>
                  <a:schemeClr val="tx1"/>
                </a:solidFill>
              </a:rPr>
              <a:t>= </a:t>
            </a:r>
            <a:r>
              <a:rPr lang="en-US" altLang="ko-KR" sz="900" b="1" dirty="0">
                <a:solidFill>
                  <a:schemeClr val="tx1"/>
                </a:solidFill>
              </a:rPr>
              <a:t>true</a:t>
            </a:r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1070B9ED-10E0-608F-7D57-98EA14A3D825}"/>
              </a:ext>
            </a:extLst>
          </p:cNvPr>
          <p:cNvSpPr/>
          <p:nvPr/>
        </p:nvSpPr>
        <p:spPr bwMode="auto">
          <a:xfrm rot="16200000">
            <a:off x="8753687" y="3601573"/>
            <a:ext cx="595720" cy="22766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ICF</a:t>
            </a:r>
            <a:endParaRPr kumimoji="0" lang="ko-KR" altLang="en-US" sz="11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47" name="평행 사변형 46">
            <a:extLst>
              <a:ext uri="{FF2B5EF4-FFF2-40B4-BE49-F238E27FC236}">
                <a16:creationId xmlns:a16="http://schemas.microsoft.com/office/drawing/2014/main" id="{46023400-2280-6308-001B-7E9CA69EF364}"/>
              </a:ext>
            </a:extLst>
          </p:cNvPr>
          <p:cNvSpPr/>
          <p:nvPr/>
        </p:nvSpPr>
        <p:spPr bwMode="auto">
          <a:xfrm>
            <a:off x="8786081" y="3765375"/>
            <a:ext cx="148436" cy="238485"/>
          </a:xfrm>
          <a:prstGeom prst="parallelogram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475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DB67041-9E28-B11E-C92C-5BE68298E374}"/>
              </a:ext>
            </a:extLst>
          </p:cNvPr>
          <p:cNvSpPr txBox="1"/>
          <p:nvPr/>
        </p:nvSpPr>
        <p:spPr>
          <a:xfrm>
            <a:off x="8453053" y="4003765"/>
            <a:ext cx="903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chemeClr val="tx1"/>
                </a:solidFill>
              </a:rPr>
              <a:t>Requirements</a:t>
            </a:r>
          </a:p>
          <a:p>
            <a:r>
              <a:rPr lang="en-US" altLang="ko-KR" sz="800" dirty="0">
                <a:solidFill>
                  <a:schemeClr val="tx1"/>
                </a:solidFill>
              </a:rPr>
              <a:t>BW = 160</a:t>
            </a:r>
            <a:r>
              <a:rPr lang="ko-KR" altLang="en-US" sz="800" dirty="0">
                <a:solidFill>
                  <a:schemeClr val="tx1"/>
                </a:solidFill>
              </a:rPr>
              <a:t> </a:t>
            </a:r>
            <a:r>
              <a:rPr lang="en-US" altLang="ko-KR" sz="800" dirty="0">
                <a:solidFill>
                  <a:schemeClr val="tx1"/>
                </a:solidFill>
              </a:rPr>
              <a:t>MHz</a:t>
            </a:r>
          </a:p>
          <a:p>
            <a:r>
              <a:rPr lang="en-US" altLang="ko-KR" sz="800" dirty="0">
                <a:solidFill>
                  <a:schemeClr val="tx1"/>
                </a:solidFill>
              </a:rPr>
              <a:t>N_SS = 4</a:t>
            </a:r>
          </a:p>
          <a:p>
            <a:r>
              <a:rPr lang="en-US" altLang="ko-KR" sz="800" dirty="0">
                <a:solidFill>
                  <a:schemeClr val="tx1"/>
                </a:solidFill>
              </a:rPr>
              <a:t>LL traffic = false</a:t>
            </a:r>
          </a:p>
        </p:txBody>
      </p:sp>
      <p:grpSp>
        <p:nvGrpSpPr>
          <p:cNvPr id="49" name="그룹 48">
            <a:extLst>
              <a:ext uri="{FF2B5EF4-FFF2-40B4-BE49-F238E27FC236}">
                <a16:creationId xmlns:a16="http://schemas.microsoft.com/office/drawing/2014/main" id="{E2312BE6-0356-7220-35B1-9619B6228DC4}"/>
              </a:ext>
            </a:extLst>
          </p:cNvPr>
          <p:cNvGrpSpPr/>
          <p:nvPr/>
        </p:nvGrpSpPr>
        <p:grpSpPr>
          <a:xfrm>
            <a:off x="9173802" y="2175493"/>
            <a:ext cx="203350" cy="2020934"/>
            <a:chOff x="1005980" y="1674054"/>
            <a:chExt cx="209958" cy="2380840"/>
          </a:xfrm>
        </p:grpSpPr>
        <p:cxnSp>
          <p:nvCxnSpPr>
            <p:cNvPr id="54" name="직선 연결선 53">
              <a:extLst>
                <a:ext uri="{FF2B5EF4-FFF2-40B4-BE49-F238E27FC236}">
                  <a16:creationId xmlns:a16="http://schemas.microsoft.com/office/drawing/2014/main" id="{C59794FF-9AB8-E879-8CAD-546947D5DA4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005980" y="1674055"/>
              <a:ext cx="1222" cy="238083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직선 연결선 54">
              <a:extLst>
                <a:ext uri="{FF2B5EF4-FFF2-40B4-BE49-F238E27FC236}">
                  <a16:creationId xmlns:a16="http://schemas.microsoft.com/office/drawing/2014/main" id="{C963C34F-AA42-63BB-32DA-49061A6D2ADD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214716" y="1674054"/>
              <a:ext cx="1222" cy="238083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0" name="직사각형 49">
            <a:extLst>
              <a:ext uri="{FF2B5EF4-FFF2-40B4-BE49-F238E27FC236}">
                <a16:creationId xmlns:a16="http://schemas.microsoft.com/office/drawing/2014/main" id="{54C94DF0-8652-0DC3-F25F-4C9CFC2ED4D3}"/>
              </a:ext>
            </a:extLst>
          </p:cNvPr>
          <p:cNvSpPr/>
          <p:nvPr/>
        </p:nvSpPr>
        <p:spPr bwMode="auto">
          <a:xfrm rot="16200000">
            <a:off x="9188356" y="2462909"/>
            <a:ext cx="595720" cy="22766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1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ICR</a:t>
            </a:r>
            <a:endParaRPr kumimoji="0" lang="ko-KR" altLang="en-US" sz="11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301DABF-7C1A-D18E-F51E-6A60D51CAB45}"/>
              </a:ext>
            </a:extLst>
          </p:cNvPr>
          <p:cNvSpPr txBox="1"/>
          <p:nvPr/>
        </p:nvSpPr>
        <p:spPr>
          <a:xfrm>
            <a:off x="9198141" y="1841729"/>
            <a:ext cx="689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>
                <a:solidFill>
                  <a:schemeClr val="tx1"/>
                </a:solidFill>
              </a:rPr>
              <a:t>Transition</a:t>
            </a:r>
          </a:p>
          <a:p>
            <a:r>
              <a:rPr lang="en-US" altLang="ko-KR" sz="900" dirty="0">
                <a:solidFill>
                  <a:schemeClr val="tx1"/>
                </a:solidFill>
              </a:rPr>
              <a:t>= </a:t>
            </a:r>
            <a:r>
              <a:rPr lang="en-US" altLang="ko-KR" sz="900" b="1" dirty="0">
                <a:solidFill>
                  <a:schemeClr val="tx1"/>
                </a:solidFill>
              </a:rPr>
              <a:t>true</a:t>
            </a:r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D3639509-0FD2-113C-39E8-585CBE620884}"/>
              </a:ext>
            </a:extLst>
          </p:cNvPr>
          <p:cNvSpPr/>
          <p:nvPr/>
        </p:nvSpPr>
        <p:spPr bwMode="auto">
          <a:xfrm>
            <a:off x="9380733" y="2871471"/>
            <a:ext cx="1132786" cy="265822"/>
          </a:xfrm>
          <a:prstGeom prst="rect">
            <a:avLst/>
          </a:prstGeom>
          <a:solidFill>
            <a:srgbClr val="85FFE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b="1" i="1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HCM</a:t>
            </a:r>
            <a:endParaRPr kumimoji="0" lang="ko-KR" altLang="en-US" sz="1000" b="1" i="1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53" name="직사각형 52">
            <a:extLst>
              <a:ext uri="{FF2B5EF4-FFF2-40B4-BE49-F238E27FC236}">
                <a16:creationId xmlns:a16="http://schemas.microsoft.com/office/drawing/2014/main" id="{777EA1FB-8C21-E6C3-D500-7EA55BC1936A}"/>
              </a:ext>
            </a:extLst>
          </p:cNvPr>
          <p:cNvSpPr/>
          <p:nvPr/>
        </p:nvSpPr>
        <p:spPr bwMode="auto">
          <a:xfrm>
            <a:off x="9747479" y="3417542"/>
            <a:ext cx="756751" cy="58897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UL PPDU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7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(160 MHz, 4-SS)</a:t>
            </a:r>
            <a:endParaRPr kumimoji="0" lang="ko-KR" altLang="en-US" sz="7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5240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Combinations on the PS modes</a:t>
            </a:r>
            <a:br>
              <a:rPr lang="en-US" altLang="ko-KR" dirty="0"/>
            </a:br>
            <a:r>
              <a:rPr lang="en-US" altLang="ko-KR" dirty="0"/>
              <a:t>(Semi-Dynamic PS + Scheduled PS)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51014"/>
            <a:ext cx="10361613" cy="4343400"/>
          </a:xfrm>
          <a:ln/>
        </p:spPr>
        <p:txBody>
          <a:bodyPr/>
          <a:lstStyle/>
          <a:p>
            <a:r>
              <a:rPr lang="en-US" altLang="ko-KR" sz="2000" noProof="0" dirty="0"/>
              <a:t>Type 1 (For uninterrupted service)</a:t>
            </a:r>
          </a:p>
          <a:p>
            <a:pPr lvl="1"/>
            <a:r>
              <a:rPr lang="en-US" altLang="ko-KR" sz="1800" noProof="0" dirty="0"/>
              <a:t>An AP transitions between lower and higher capability modes </a:t>
            </a:r>
            <a:r>
              <a:rPr lang="en-US" altLang="ko-KR" sz="1800" dirty="0"/>
              <a:t>within </a:t>
            </a:r>
            <a:r>
              <a:rPr lang="en-US" altLang="ko-KR" sz="1800" noProof="0" dirty="0"/>
              <a:t>the Scheduled PS period</a:t>
            </a:r>
          </a:p>
          <a:p>
            <a:pPr lvl="2"/>
            <a:r>
              <a:rPr lang="en-US" altLang="ko-KR" sz="1600" noProof="0" dirty="0"/>
              <a:t>During the Scheduled service period, the AP and non-AP STAs can do frame exchanges w/o ICF</a:t>
            </a:r>
          </a:p>
          <a:p>
            <a:pPr lvl="2"/>
            <a:r>
              <a:rPr lang="en-US" altLang="ko-KR" sz="1600" noProof="0" dirty="0"/>
              <a:t>During the </a:t>
            </a:r>
            <a:r>
              <a:rPr lang="en-US" altLang="ko-KR" sz="1600" dirty="0"/>
              <a:t>Scheduled PS period</a:t>
            </a:r>
            <a:r>
              <a:rPr lang="en-US" altLang="ko-KR" sz="1600" noProof="0" dirty="0"/>
              <a:t>, the AP may transition to the higher capability mode upon receiving an ICF with LL traffic indication</a:t>
            </a:r>
          </a:p>
          <a:p>
            <a:pPr lvl="2"/>
            <a:endParaRPr lang="en-US" altLang="ko-KR" sz="1600" noProof="0" dirty="0"/>
          </a:p>
          <a:p>
            <a:pPr lvl="3"/>
            <a:endParaRPr lang="en-US" altLang="ko-KR" sz="1400" noProof="0" dirty="0"/>
          </a:p>
          <a:p>
            <a:pPr lvl="2"/>
            <a:endParaRPr lang="en-US" altLang="ko-KR" sz="1600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ko-KR" dirty="0"/>
              <a:t>May 2024</a:t>
            </a:r>
            <a:endParaRPr lang="en-GB" altLang="ko-KR" dirty="0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D97F971D-5407-4F0B-49C2-70B22A3D0C2C}"/>
              </a:ext>
            </a:extLst>
          </p:cNvPr>
          <p:cNvSpPr/>
          <p:nvPr/>
        </p:nvSpPr>
        <p:spPr bwMode="auto">
          <a:xfrm rot="16200000">
            <a:off x="1602096" y="4719065"/>
            <a:ext cx="289580" cy="2645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ICF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F4C30DF5-6DFC-02CE-709F-445481EFA206}"/>
              </a:ext>
            </a:extLst>
          </p:cNvPr>
          <p:cNvSpPr/>
          <p:nvPr/>
        </p:nvSpPr>
        <p:spPr bwMode="auto">
          <a:xfrm rot="16200000">
            <a:off x="2029520" y="4159333"/>
            <a:ext cx="289580" cy="2645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ICR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E6FE7435-29A9-A7B4-5DBA-E3E19551822E}"/>
              </a:ext>
            </a:extLst>
          </p:cNvPr>
          <p:cNvSpPr/>
          <p:nvPr/>
        </p:nvSpPr>
        <p:spPr bwMode="auto">
          <a:xfrm rot="16200000">
            <a:off x="2727049" y="5148657"/>
            <a:ext cx="289580" cy="2645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ICF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7B55B671-1DCA-AC14-BE71-DFF3CB8111BF}"/>
              </a:ext>
            </a:extLst>
          </p:cNvPr>
          <p:cNvSpPr/>
          <p:nvPr/>
        </p:nvSpPr>
        <p:spPr bwMode="auto">
          <a:xfrm>
            <a:off x="5430745" y="5208913"/>
            <a:ext cx="1076587" cy="2171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TB PPDU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6C71BBE8-3E0B-A9DD-8F7F-CB803FE3D401}"/>
              </a:ext>
            </a:extLst>
          </p:cNvPr>
          <p:cNvSpPr/>
          <p:nvPr/>
        </p:nvSpPr>
        <p:spPr bwMode="auto">
          <a:xfrm rot="16200000">
            <a:off x="3163957" y="4161643"/>
            <a:ext cx="289580" cy="2645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ICR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2AB16430-5FF5-A3FC-09F9-59228A1E763C}"/>
              </a:ext>
            </a:extLst>
          </p:cNvPr>
          <p:cNvCxnSpPr/>
          <p:nvPr/>
        </p:nvCxnSpPr>
        <p:spPr bwMode="auto">
          <a:xfrm>
            <a:off x="1485682" y="4438767"/>
            <a:ext cx="915133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8B5B261E-B707-63C8-C376-0BCC869E4FBB}"/>
              </a:ext>
            </a:extLst>
          </p:cNvPr>
          <p:cNvCxnSpPr/>
          <p:nvPr/>
        </p:nvCxnSpPr>
        <p:spPr bwMode="auto">
          <a:xfrm>
            <a:off x="1485682" y="4996156"/>
            <a:ext cx="915133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5BDAEA07-8230-7E41-E0C9-9533D843C1F1}"/>
              </a:ext>
            </a:extLst>
          </p:cNvPr>
          <p:cNvCxnSpPr/>
          <p:nvPr/>
        </p:nvCxnSpPr>
        <p:spPr bwMode="auto">
          <a:xfrm>
            <a:off x="1485682" y="5430332"/>
            <a:ext cx="915133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A5495504-4658-921F-79EA-A2FFD37EF9D2}"/>
              </a:ext>
            </a:extLst>
          </p:cNvPr>
          <p:cNvCxnSpPr/>
          <p:nvPr/>
        </p:nvCxnSpPr>
        <p:spPr bwMode="auto">
          <a:xfrm>
            <a:off x="1485682" y="5848757"/>
            <a:ext cx="915133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3C53D5ED-2265-430D-9227-861005D13A4F}"/>
              </a:ext>
            </a:extLst>
          </p:cNvPr>
          <p:cNvSpPr/>
          <p:nvPr/>
        </p:nvSpPr>
        <p:spPr bwMode="auto">
          <a:xfrm>
            <a:off x="9156267" y="5564722"/>
            <a:ext cx="1301857" cy="2857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Frame exchanges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0B0BC0C-2502-71C0-8D8D-39AE7BF6F117}"/>
              </a:ext>
            </a:extLst>
          </p:cNvPr>
          <p:cNvSpPr txBox="1"/>
          <p:nvPr/>
        </p:nvSpPr>
        <p:spPr>
          <a:xfrm>
            <a:off x="902213" y="4158415"/>
            <a:ext cx="712374" cy="304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>
                <a:solidFill>
                  <a:schemeClr val="tx1"/>
                </a:solidFill>
              </a:rPr>
              <a:t>AP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745E0FE-C82E-0195-FC47-7C4034389807}"/>
              </a:ext>
            </a:extLst>
          </p:cNvPr>
          <p:cNvSpPr txBox="1"/>
          <p:nvPr/>
        </p:nvSpPr>
        <p:spPr>
          <a:xfrm>
            <a:off x="839416" y="4654900"/>
            <a:ext cx="712374" cy="442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>
                <a:solidFill>
                  <a:schemeClr val="tx1"/>
                </a:solidFill>
              </a:rPr>
              <a:t>Non-AP STA1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F582EC8-8496-07DE-E5AF-FD092E40FD4B}"/>
              </a:ext>
            </a:extLst>
          </p:cNvPr>
          <p:cNvSpPr txBox="1"/>
          <p:nvPr/>
        </p:nvSpPr>
        <p:spPr>
          <a:xfrm>
            <a:off x="854328" y="5051071"/>
            <a:ext cx="712374" cy="442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>
                <a:solidFill>
                  <a:schemeClr val="tx1"/>
                </a:solidFill>
              </a:rPr>
              <a:t>Non-AP STA2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EC19E07-BFB0-CA0F-D001-38F61352CC25}"/>
              </a:ext>
            </a:extLst>
          </p:cNvPr>
          <p:cNvSpPr txBox="1"/>
          <p:nvPr/>
        </p:nvSpPr>
        <p:spPr>
          <a:xfrm>
            <a:off x="859326" y="5507498"/>
            <a:ext cx="712374" cy="442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>
                <a:solidFill>
                  <a:schemeClr val="tx1"/>
                </a:solidFill>
              </a:rPr>
              <a:t>Non-AP STA3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48FC5A8B-FFB0-4EAF-4992-D1C7FDDEBC85}"/>
              </a:ext>
            </a:extLst>
          </p:cNvPr>
          <p:cNvSpPr/>
          <p:nvPr/>
        </p:nvSpPr>
        <p:spPr bwMode="auto">
          <a:xfrm>
            <a:off x="4050821" y="4438731"/>
            <a:ext cx="4165588" cy="129216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800" b="1" i="1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Awake</a:t>
            </a:r>
            <a:endParaRPr kumimoji="0" lang="ko-KR" altLang="en-US" sz="800" b="1" i="1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0BF4EBDD-162D-10FE-A7D4-9275CA2684C6}"/>
              </a:ext>
            </a:extLst>
          </p:cNvPr>
          <p:cNvSpPr/>
          <p:nvPr/>
        </p:nvSpPr>
        <p:spPr bwMode="auto">
          <a:xfrm>
            <a:off x="1438352" y="4440591"/>
            <a:ext cx="2604245" cy="129216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LCM</a:t>
            </a:r>
            <a:endParaRPr kumimoji="0" lang="ko-KR" altLang="en-US" sz="8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B24D6151-FF6C-0093-2B2D-EBBE31ADF8F4}"/>
              </a:ext>
            </a:extLst>
          </p:cNvPr>
          <p:cNvSpPr/>
          <p:nvPr/>
        </p:nvSpPr>
        <p:spPr bwMode="auto">
          <a:xfrm rot="16200000">
            <a:off x="5015278" y="4153668"/>
            <a:ext cx="289580" cy="2645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TF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FE7C31FB-9B6A-0849-4D48-4EB817142468}"/>
              </a:ext>
            </a:extLst>
          </p:cNvPr>
          <p:cNvSpPr/>
          <p:nvPr/>
        </p:nvSpPr>
        <p:spPr bwMode="auto">
          <a:xfrm>
            <a:off x="5430744" y="4776844"/>
            <a:ext cx="1076587" cy="2171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TB PPDU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2593F9E8-D011-AD95-548C-56E0D5E8838F}"/>
              </a:ext>
            </a:extLst>
          </p:cNvPr>
          <p:cNvSpPr/>
          <p:nvPr/>
        </p:nvSpPr>
        <p:spPr bwMode="auto">
          <a:xfrm rot="16200000">
            <a:off x="6590813" y="4159564"/>
            <a:ext cx="289580" cy="2645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BA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84DBE568-E189-8243-F61A-D31D327E30F0}"/>
              </a:ext>
            </a:extLst>
          </p:cNvPr>
          <p:cNvSpPr/>
          <p:nvPr/>
        </p:nvSpPr>
        <p:spPr bwMode="auto">
          <a:xfrm>
            <a:off x="8222971" y="4438392"/>
            <a:ext cx="488088" cy="129556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LCM</a:t>
            </a:r>
            <a:endParaRPr kumimoji="0" lang="ko-KR" altLang="en-US" sz="8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6" name="평행 사변형 25">
            <a:extLst>
              <a:ext uri="{FF2B5EF4-FFF2-40B4-BE49-F238E27FC236}">
                <a16:creationId xmlns:a16="http://schemas.microsoft.com/office/drawing/2014/main" id="{DF954335-CD51-0987-4BA1-208A84F445FD}"/>
              </a:ext>
            </a:extLst>
          </p:cNvPr>
          <p:cNvSpPr/>
          <p:nvPr/>
        </p:nvSpPr>
        <p:spPr bwMode="auto">
          <a:xfrm>
            <a:off x="1438351" y="4869386"/>
            <a:ext cx="172519" cy="115928"/>
          </a:xfrm>
          <a:prstGeom prst="parallelogram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7" name="평행 사변형 26">
            <a:extLst>
              <a:ext uri="{FF2B5EF4-FFF2-40B4-BE49-F238E27FC236}">
                <a16:creationId xmlns:a16="http://schemas.microsoft.com/office/drawing/2014/main" id="{B3C5D650-D641-C999-AC6A-6FE0ED8A12EA}"/>
              </a:ext>
            </a:extLst>
          </p:cNvPr>
          <p:cNvSpPr/>
          <p:nvPr/>
        </p:nvSpPr>
        <p:spPr bwMode="auto">
          <a:xfrm>
            <a:off x="2567022" y="5306331"/>
            <a:ext cx="172519" cy="115928"/>
          </a:xfrm>
          <a:prstGeom prst="parallelogram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3CCAC356-D258-5AEB-72CB-918537633CCF}"/>
              </a:ext>
            </a:extLst>
          </p:cNvPr>
          <p:cNvSpPr/>
          <p:nvPr/>
        </p:nvSpPr>
        <p:spPr bwMode="auto">
          <a:xfrm>
            <a:off x="4058568" y="3569748"/>
            <a:ext cx="4157841" cy="3015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Scheduled service period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800" i="1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(Full-capabilities)</a:t>
            </a:r>
            <a:endParaRPr kumimoji="0" lang="ko-KR" altLang="en-US" sz="8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4D354E90-C5AA-BDA7-7678-D8AC62F7B518}"/>
              </a:ext>
            </a:extLst>
          </p:cNvPr>
          <p:cNvSpPr/>
          <p:nvPr/>
        </p:nvSpPr>
        <p:spPr bwMode="auto">
          <a:xfrm>
            <a:off x="1437656" y="3571466"/>
            <a:ext cx="2613164" cy="301531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Scheduled PS period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800" i="1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(LCM by default)</a:t>
            </a:r>
            <a:endParaRPr kumimoji="0" lang="ko-KR" altLang="en-US" sz="8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EA5D73E3-C41B-CEDF-D657-F92C3A0B19D2}"/>
              </a:ext>
            </a:extLst>
          </p:cNvPr>
          <p:cNvSpPr/>
          <p:nvPr/>
        </p:nvSpPr>
        <p:spPr bwMode="auto">
          <a:xfrm>
            <a:off x="8208661" y="3569748"/>
            <a:ext cx="2747187" cy="301531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Scheduled PS period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800" i="1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(LCM by default)</a:t>
            </a:r>
            <a:endParaRPr kumimoji="0" lang="ko-KR" altLang="en-US" sz="8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cxnSp>
        <p:nvCxnSpPr>
          <p:cNvPr id="31" name="직선 화살표 연결선 30">
            <a:extLst>
              <a:ext uri="{FF2B5EF4-FFF2-40B4-BE49-F238E27FC236}">
                <a16:creationId xmlns:a16="http://schemas.microsoft.com/office/drawing/2014/main" id="{5BD1DF53-7983-475D-9EE1-6DB68EB637AC}"/>
              </a:ext>
            </a:extLst>
          </p:cNvPr>
          <p:cNvCxnSpPr>
            <a:cxnSpLocks/>
            <a:stCxn id="3" idx="1"/>
            <a:endCxn id="33" idx="0"/>
          </p:cNvCxnSpPr>
          <p:nvPr/>
        </p:nvCxnSpPr>
        <p:spPr bwMode="auto">
          <a:xfrm>
            <a:off x="1746887" y="4996153"/>
            <a:ext cx="441733" cy="112708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직선 화살표 연결선 31">
            <a:extLst>
              <a:ext uri="{FF2B5EF4-FFF2-40B4-BE49-F238E27FC236}">
                <a16:creationId xmlns:a16="http://schemas.microsoft.com/office/drawing/2014/main" id="{D0CA1246-06B1-5F5C-91B2-C81DC088B1F9}"/>
              </a:ext>
            </a:extLst>
          </p:cNvPr>
          <p:cNvCxnSpPr>
            <a:cxnSpLocks/>
            <a:stCxn id="8" idx="1"/>
            <a:endCxn id="33" idx="0"/>
          </p:cNvCxnSpPr>
          <p:nvPr/>
        </p:nvCxnSpPr>
        <p:spPr bwMode="auto">
          <a:xfrm flipH="1">
            <a:off x="2188621" y="5425745"/>
            <a:ext cx="683220" cy="6974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D5A23F1C-451A-A27A-551B-B86ABA109427}"/>
              </a:ext>
            </a:extLst>
          </p:cNvPr>
          <p:cNvSpPr txBox="1"/>
          <p:nvPr/>
        </p:nvSpPr>
        <p:spPr>
          <a:xfrm>
            <a:off x="1207670" y="6123238"/>
            <a:ext cx="1961900" cy="276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>
                <a:solidFill>
                  <a:schemeClr val="tx1"/>
                </a:solidFill>
              </a:rPr>
              <a:t>LL traffic indication = false 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3EBE1602-20FF-3A9C-996D-9EE7E63AF28B}"/>
              </a:ext>
            </a:extLst>
          </p:cNvPr>
          <p:cNvSpPr/>
          <p:nvPr/>
        </p:nvSpPr>
        <p:spPr bwMode="auto">
          <a:xfrm rot="16200000">
            <a:off x="4218462" y="4155899"/>
            <a:ext cx="289580" cy="2645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7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BSRP</a:t>
            </a:r>
            <a:endParaRPr kumimoji="0" lang="ko-KR" altLang="en-US" sz="7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35" name="평행 사변형 34">
            <a:extLst>
              <a:ext uri="{FF2B5EF4-FFF2-40B4-BE49-F238E27FC236}">
                <a16:creationId xmlns:a16="http://schemas.microsoft.com/office/drawing/2014/main" id="{352C242B-7E74-6E72-6CF4-E9B75B9C285A}"/>
              </a:ext>
            </a:extLst>
          </p:cNvPr>
          <p:cNvSpPr/>
          <p:nvPr/>
        </p:nvSpPr>
        <p:spPr bwMode="auto">
          <a:xfrm>
            <a:off x="4055106" y="4324899"/>
            <a:ext cx="172519" cy="115928"/>
          </a:xfrm>
          <a:prstGeom prst="parallelogram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F8542E7B-1A84-244D-2B6F-732EDB86D93D}"/>
              </a:ext>
            </a:extLst>
          </p:cNvPr>
          <p:cNvSpPr/>
          <p:nvPr/>
        </p:nvSpPr>
        <p:spPr bwMode="auto">
          <a:xfrm rot="16200000">
            <a:off x="4610883" y="4708225"/>
            <a:ext cx="289580" cy="2645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9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BSR</a:t>
            </a:r>
            <a:endParaRPr kumimoji="0" lang="ko-KR" altLang="en-US" sz="9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118965E9-5720-20D6-C083-9BB00367877B}"/>
              </a:ext>
            </a:extLst>
          </p:cNvPr>
          <p:cNvSpPr/>
          <p:nvPr/>
        </p:nvSpPr>
        <p:spPr bwMode="auto">
          <a:xfrm rot="16200000">
            <a:off x="4611008" y="5151271"/>
            <a:ext cx="289580" cy="2645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9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BSR</a:t>
            </a:r>
            <a:endParaRPr kumimoji="0" lang="ko-KR" altLang="en-US" sz="9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CA9D69F8-47CE-BE4D-51CF-748D9869318F}"/>
              </a:ext>
            </a:extLst>
          </p:cNvPr>
          <p:cNvSpPr/>
          <p:nvPr/>
        </p:nvSpPr>
        <p:spPr bwMode="auto">
          <a:xfrm>
            <a:off x="7003861" y="4144125"/>
            <a:ext cx="1076587" cy="2895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DL MU PPDU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626DAC06-BC54-6961-2C52-A40ACECB5A08}"/>
              </a:ext>
            </a:extLst>
          </p:cNvPr>
          <p:cNvSpPr/>
          <p:nvPr/>
        </p:nvSpPr>
        <p:spPr bwMode="auto">
          <a:xfrm rot="16200000">
            <a:off x="8368688" y="5575318"/>
            <a:ext cx="289580" cy="2645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ICF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40" name="평행 사변형 39">
            <a:extLst>
              <a:ext uri="{FF2B5EF4-FFF2-40B4-BE49-F238E27FC236}">
                <a16:creationId xmlns:a16="http://schemas.microsoft.com/office/drawing/2014/main" id="{023A1520-5273-0A5A-12FD-9CF1C9240380}"/>
              </a:ext>
            </a:extLst>
          </p:cNvPr>
          <p:cNvSpPr/>
          <p:nvPr/>
        </p:nvSpPr>
        <p:spPr bwMode="auto">
          <a:xfrm>
            <a:off x="8208661" y="5732993"/>
            <a:ext cx="172519" cy="115928"/>
          </a:xfrm>
          <a:prstGeom prst="parallelogram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cxnSp>
        <p:nvCxnSpPr>
          <p:cNvPr id="41" name="직선 화살표 연결선 40">
            <a:extLst>
              <a:ext uri="{FF2B5EF4-FFF2-40B4-BE49-F238E27FC236}">
                <a16:creationId xmlns:a16="http://schemas.microsoft.com/office/drawing/2014/main" id="{951E5FDD-C3DF-4F3D-EF69-E2F0C2938387}"/>
              </a:ext>
            </a:extLst>
          </p:cNvPr>
          <p:cNvCxnSpPr>
            <a:cxnSpLocks/>
            <a:stCxn id="39" idx="1"/>
            <a:endCxn id="42" idx="0"/>
          </p:cNvCxnSpPr>
          <p:nvPr/>
        </p:nvCxnSpPr>
        <p:spPr bwMode="auto">
          <a:xfrm flipH="1">
            <a:off x="8513478" y="5852406"/>
            <a:ext cx="1" cy="2669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2127A215-1C3A-E2F7-F4AA-C496A21F1F79}"/>
              </a:ext>
            </a:extLst>
          </p:cNvPr>
          <p:cNvSpPr txBox="1"/>
          <p:nvPr/>
        </p:nvSpPr>
        <p:spPr>
          <a:xfrm>
            <a:off x="7532528" y="6119404"/>
            <a:ext cx="1961900" cy="276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>
                <a:solidFill>
                  <a:schemeClr val="tx1"/>
                </a:solidFill>
              </a:rPr>
              <a:t>LL traffic indication = true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43" name="직사각형 42">
            <a:extLst>
              <a:ext uri="{FF2B5EF4-FFF2-40B4-BE49-F238E27FC236}">
                <a16:creationId xmlns:a16="http://schemas.microsoft.com/office/drawing/2014/main" id="{8C16B89D-080D-AEA4-CFCB-E61D3E57CBC6}"/>
              </a:ext>
            </a:extLst>
          </p:cNvPr>
          <p:cNvSpPr/>
          <p:nvPr/>
        </p:nvSpPr>
        <p:spPr bwMode="auto">
          <a:xfrm rot="16200000">
            <a:off x="8698568" y="4156618"/>
            <a:ext cx="289580" cy="2645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ICR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842AAB3F-09E1-0194-7222-F2162CE9F1A8}"/>
              </a:ext>
            </a:extLst>
          </p:cNvPr>
          <p:cNvSpPr/>
          <p:nvPr/>
        </p:nvSpPr>
        <p:spPr bwMode="auto">
          <a:xfrm>
            <a:off x="8704497" y="4438731"/>
            <a:ext cx="1753628" cy="129216"/>
          </a:xfrm>
          <a:prstGeom prst="rect">
            <a:avLst/>
          </a:prstGeom>
          <a:solidFill>
            <a:srgbClr val="85FFE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800" b="1" i="1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HCM</a:t>
            </a:r>
            <a:endParaRPr kumimoji="0" lang="ko-KR" altLang="en-US" sz="800" b="1" i="1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8268C7C8-6F01-6794-E850-4836259434E7}"/>
              </a:ext>
            </a:extLst>
          </p:cNvPr>
          <p:cNvSpPr/>
          <p:nvPr/>
        </p:nvSpPr>
        <p:spPr bwMode="auto">
          <a:xfrm>
            <a:off x="9155410" y="4152004"/>
            <a:ext cx="1301857" cy="2857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Frame exchanges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76E14AE9-EA22-8486-780A-744C2854A5F4}"/>
              </a:ext>
            </a:extLst>
          </p:cNvPr>
          <p:cNvSpPr/>
          <p:nvPr/>
        </p:nvSpPr>
        <p:spPr bwMode="auto">
          <a:xfrm>
            <a:off x="10467760" y="4437329"/>
            <a:ext cx="488088" cy="139340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LCM</a:t>
            </a:r>
            <a:endParaRPr kumimoji="0" lang="ko-KR" altLang="en-US" sz="8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cxnSp>
        <p:nvCxnSpPr>
          <p:cNvPr id="47" name="직선 연결선 46">
            <a:extLst>
              <a:ext uri="{FF2B5EF4-FFF2-40B4-BE49-F238E27FC236}">
                <a16:creationId xmlns:a16="http://schemas.microsoft.com/office/drawing/2014/main" id="{30D7F7C9-2186-6569-E03E-25462E2E9CFF}"/>
              </a:ext>
            </a:extLst>
          </p:cNvPr>
          <p:cNvCxnSpPr>
            <a:cxnSpLocks/>
          </p:cNvCxnSpPr>
          <p:nvPr/>
        </p:nvCxnSpPr>
        <p:spPr bwMode="auto">
          <a:xfrm>
            <a:off x="4050821" y="3356992"/>
            <a:ext cx="0" cy="14198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직선 연결선 47">
            <a:extLst>
              <a:ext uri="{FF2B5EF4-FFF2-40B4-BE49-F238E27FC236}">
                <a16:creationId xmlns:a16="http://schemas.microsoft.com/office/drawing/2014/main" id="{6AF19580-D204-C62B-F990-916D76F57202}"/>
              </a:ext>
            </a:extLst>
          </p:cNvPr>
          <p:cNvCxnSpPr>
            <a:cxnSpLocks/>
          </p:cNvCxnSpPr>
          <p:nvPr/>
        </p:nvCxnSpPr>
        <p:spPr bwMode="auto">
          <a:xfrm>
            <a:off x="8216408" y="3356992"/>
            <a:ext cx="0" cy="14198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1678548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Combinations on the PS modes</a:t>
            </a:r>
            <a:br>
              <a:rPr lang="en-US" altLang="ko-KR" dirty="0"/>
            </a:br>
            <a:r>
              <a:rPr lang="en-US" altLang="ko-KR" dirty="0"/>
              <a:t>(Semi-Dynamic PS + Scheduled PS)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72816"/>
            <a:ext cx="10361613" cy="4264025"/>
          </a:xfrm>
          <a:ln/>
        </p:spPr>
        <p:txBody>
          <a:bodyPr/>
          <a:lstStyle/>
          <a:p>
            <a:r>
              <a:rPr lang="en-US" altLang="ko-KR" sz="2000" noProof="0" dirty="0"/>
              <a:t>Type 2 (For PS effectiveness)</a:t>
            </a:r>
          </a:p>
          <a:p>
            <a:pPr lvl="1"/>
            <a:r>
              <a:rPr lang="en-US" altLang="ko-KR" sz="1800" noProof="0" dirty="0"/>
              <a:t>An AP transitions between Doze and Awake states according to the scheduled service period</a:t>
            </a:r>
          </a:p>
          <a:p>
            <a:pPr lvl="2"/>
            <a:r>
              <a:rPr lang="en-US" altLang="ko-KR" sz="1600" noProof="0" dirty="0"/>
              <a:t>Within the Scheduled service period, the AP and the non-AP STAs perform Dynamic PS-related operations</a:t>
            </a:r>
          </a:p>
          <a:p>
            <a:pPr lvl="2"/>
            <a:endParaRPr lang="en-US" altLang="ko-KR" sz="1600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ko-KR" dirty="0"/>
              <a:t>May 2024</a:t>
            </a:r>
            <a:endParaRPr lang="en-GB" altLang="ko-KR" dirty="0"/>
          </a:p>
        </p:txBody>
      </p:sp>
      <p:sp>
        <p:nvSpPr>
          <p:cNvPr id="50" name="직사각형 49">
            <a:extLst>
              <a:ext uri="{FF2B5EF4-FFF2-40B4-BE49-F238E27FC236}">
                <a16:creationId xmlns:a16="http://schemas.microsoft.com/office/drawing/2014/main" id="{282A7C7C-FBFB-513D-3B00-3B00626ABAB9}"/>
              </a:ext>
            </a:extLst>
          </p:cNvPr>
          <p:cNvSpPr/>
          <p:nvPr/>
        </p:nvSpPr>
        <p:spPr bwMode="auto">
          <a:xfrm rot="16200000">
            <a:off x="4021246" y="4614696"/>
            <a:ext cx="289580" cy="17251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ICF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324B36CF-49D3-A2EE-9880-2049AE166F8B}"/>
              </a:ext>
            </a:extLst>
          </p:cNvPr>
          <p:cNvSpPr/>
          <p:nvPr/>
        </p:nvSpPr>
        <p:spPr bwMode="auto">
          <a:xfrm rot="16200000">
            <a:off x="4628115" y="5052122"/>
            <a:ext cx="289580" cy="17251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ICF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cxnSp>
        <p:nvCxnSpPr>
          <p:cNvPr id="55" name="직선 연결선 54">
            <a:extLst>
              <a:ext uri="{FF2B5EF4-FFF2-40B4-BE49-F238E27FC236}">
                <a16:creationId xmlns:a16="http://schemas.microsoft.com/office/drawing/2014/main" id="{6199B039-61C1-BDFC-E4BD-A9D670EBB797}"/>
              </a:ext>
            </a:extLst>
          </p:cNvPr>
          <p:cNvCxnSpPr/>
          <p:nvPr/>
        </p:nvCxnSpPr>
        <p:spPr bwMode="auto">
          <a:xfrm>
            <a:off x="1485682" y="4294751"/>
            <a:ext cx="915133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직선 연결선 55">
            <a:extLst>
              <a:ext uri="{FF2B5EF4-FFF2-40B4-BE49-F238E27FC236}">
                <a16:creationId xmlns:a16="http://schemas.microsoft.com/office/drawing/2014/main" id="{D83E7BF4-B70B-7038-0BCF-1D68E0CF31F4}"/>
              </a:ext>
            </a:extLst>
          </p:cNvPr>
          <p:cNvCxnSpPr/>
          <p:nvPr/>
        </p:nvCxnSpPr>
        <p:spPr bwMode="auto">
          <a:xfrm>
            <a:off x="1485682" y="4852140"/>
            <a:ext cx="915133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직선 연결선 56">
            <a:extLst>
              <a:ext uri="{FF2B5EF4-FFF2-40B4-BE49-F238E27FC236}">
                <a16:creationId xmlns:a16="http://schemas.microsoft.com/office/drawing/2014/main" id="{ADDC52D9-1A14-295E-E0E8-36C5CD79AB3F}"/>
              </a:ext>
            </a:extLst>
          </p:cNvPr>
          <p:cNvCxnSpPr/>
          <p:nvPr/>
        </p:nvCxnSpPr>
        <p:spPr bwMode="auto">
          <a:xfrm>
            <a:off x="1485682" y="5286316"/>
            <a:ext cx="915133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직선 연결선 57">
            <a:extLst>
              <a:ext uri="{FF2B5EF4-FFF2-40B4-BE49-F238E27FC236}">
                <a16:creationId xmlns:a16="http://schemas.microsoft.com/office/drawing/2014/main" id="{A748A4C1-876D-E3CC-E0FC-0DB705C51F80}"/>
              </a:ext>
            </a:extLst>
          </p:cNvPr>
          <p:cNvCxnSpPr/>
          <p:nvPr/>
        </p:nvCxnSpPr>
        <p:spPr bwMode="auto">
          <a:xfrm>
            <a:off x="1485682" y="5704741"/>
            <a:ext cx="915133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직사각형 58">
            <a:extLst>
              <a:ext uri="{FF2B5EF4-FFF2-40B4-BE49-F238E27FC236}">
                <a16:creationId xmlns:a16="http://schemas.microsoft.com/office/drawing/2014/main" id="{1C587931-8A95-CEEA-7E74-5BC652E64E4F}"/>
              </a:ext>
            </a:extLst>
          </p:cNvPr>
          <p:cNvSpPr/>
          <p:nvPr/>
        </p:nvSpPr>
        <p:spPr bwMode="auto">
          <a:xfrm>
            <a:off x="5919180" y="5410490"/>
            <a:ext cx="917296" cy="2857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Frame exchanges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D4C3C64-79E6-74F6-EA4C-B6C707D5DE75}"/>
              </a:ext>
            </a:extLst>
          </p:cNvPr>
          <p:cNvSpPr txBox="1"/>
          <p:nvPr/>
        </p:nvSpPr>
        <p:spPr>
          <a:xfrm>
            <a:off x="902213" y="4014399"/>
            <a:ext cx="712374" cy="304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>
                <a:solidFill>
                  <a:schemeClr val="tx1"/>
                </a:solidFill>
              </a:rPr>
              <a:t>AP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331C633-7DBA-DE96-1CDD-3956799FEDB5}"/>
              </a:ext>
            </a:extLst>
          </p:cNvPr>
          <p:cNvSpPr txBox="1"/>
          <p:nvPr/>
        </p:nvSpPr>
        <p:spPr>
          <a:xfrm>
            <a:off x="839416" y="4510884"/>
            <a:ext cx="712374" cy="442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>
                <a:solidFill>
                  <a:schemeClr val="tx1"/>
                </a:solidFill>
              </a:rPr>
              <a:t>Non-AP STA1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2982A5B-9E63-282A-378F-7B5BD67D1828}"/>
              </a:ext>
            </a:extLst>
          </p:cNvPr>
          <p:cNvSpPr txBox="1"/>
          <p:nvPr/>
        </p:nvSpPr>
        <p:spPr>
          <a:xfrm>
            <a:off x="854328" y="4907055"/>
            <a:ext cx="712374" cy="442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>
                <a:solidFill>
                  <a:schemeClr val="tx1"/>
                </a:solidFill>
              </a:rPr>
              <a:t>Non-AP STA2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83FD854-4322-B0C6-A3DE-A1C14E809466}"/>
              </a:ext>
            </a:extLst>
          </p:cNvPr>
          <p:cNvSpPr txBox="1"/>
          <p:nvPr/>
        </p:nvSpPr>
        <p:spPr>
          <a:xfrm>
            <a:off x="859326" y="5363482"/>
            <a:ext cx="712374" cy="442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>
                <a:solidFill>
                  <a:schemeClr val="tx1"/>
                </a:solidFill>
              </a:rPr>
              <a:t>Non-AP STA3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6147" name="직사각형 6146">
            <a:extLst>
              <a:ext uri="{FF2B5EF4-FFF2-40B4-BE49-F238E27FC236}">
                <a16:creationId xmlns:a16="http://schemas.microsoft.com/office/drawing/2014/main" id="{F7D56035-2D02-E7F9-257D-4944C985CB9C}"/>
              </a:ext>
            </a:extLst>
          </p:cNvPr>
          <p:cNvSpPr/>
          <p:nvPr/>
        </p:nvSpPr>
        <p:spPr bwMode="auto">
          <a:xfrm>
            <a:off x="1438352" y="4296575"/>
            <a:ext cx="2604245" cy="129216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800" b="1" i="1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Doze</a:t>
            </a:r>
            <a:endParaRPr kumimoji="0" lang="ko-KR" altLang="en-US" sz="800" b="1" i="1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51" name="직사각형 6150">
            <a:extLst>
              <a:ext uri="{FF2B5EF4-FFF2-40B4-BE49-F238E27FC236}">
                <a16:creationId xmlns:a16="http://schemas.microsoft.com/office/drawing/2014/main" id="{789B2206-DE85-D8BE-DA17-F9F63B50F2FF}"/>
              </a:ext>
            </a:extLst>
          </p:cNvPr>
          <p:cNvSpPr/>
          <p:nvPr/>
        </p:nvSpPr>
        <p:spPr bwMode="auto">
          <a:xfrm>
            <a:off x="4042597" y="4298835"/>
            <a:ext cx="1554995" cy="129556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LCM</a:t>
            </a:r>
            <a:endParaRPr kumimoji="0" lang="ko-KR" altLang="en-US" sz="8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52" name="평행 사변형 6151">
            <a:extLst>
              <a:ext uri="{FF2B5EF4-FFF2-40B4-BE49-F238E27FC236}">
                <a16:creationId xmlns:a16="http://schemas.microsoft.com/office/drawing/2014/main" id="{0CB52FA6-C020-97DE-1652-DCDC9E4E7158}"/>
              </a:ext>
            </a:extLst>
          </p:cNvPr>
          <p:cNvSpPr/>
          <p:nvPr/>
        </p:nvSpPr>
        <p:spPr bwMode="auto">
          <a:xfrm>
            <a:off x="3903539" y="4731678"/>
            <a:ext cx="172519" cy="115928"/>
          </a:xfrm>
          <a:prstGeom prst="parallelogram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53" name="평행 사변형 6152">
            <a:extLst>
              <a:ext uri="{FF2B5EF4-FFF2-40B4-BE49-F238E27FC236}">
                <a16:creationId xmlns:a16="http://schemas.microsoft.com/office/drawing/2014/main" id="{7631D67C-35BA-5EDF-7A79-F15C8E03443A}"/>
              </a:ext>
            </a:extLst>
          </p:cNvPr>
          <p:cNvSpPr/>
          <p:nvPr/>
        </p:nvSpPr>
        <p:spPr bwMode="auto">
          <a:xfrm>
            <a:off x="4514126" y="5163758"/>
            <a:ext cx="172519" cy="115928"/>
          </a:xfrm>
          <a:prstGeom prst="parallelogram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54" name="직사각형 6153">
            <a:extLst>
              <a:ext uri="{FF2B5EF4-FFF2-40B4-BE49-F238E27FC236}">
                <a16:creationId xmlns:a16="http://schemas.microsoft.com/office/drawing/2014/main" id="{EF2C9BD7-BFE2-8CA4-1955-0D15E0CE5746}"/>
              </a:ext>
            </a:extLst>
          </p:cNvPr>
          <p:cNvSpPr/>
          <p:nvPr/>
        </p:nvSpPr>
        <p:spPr bwMode="auto">
          <a:xfrm>
            <a:off x="4058568" y="3425732"/>
            <a:ext cx="4431392" cy="3015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Scheduled service period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800" i="1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(</a:t>
            </a:r>
            <a:r>
              <a:rPr lang="en-US" altLang="ko-KR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Semi-Dynamic PS</a:t>
            </a:r>
            <a:r>
              <a:rPr lang="en-US" altLang="ko-KR" sz="800" i="1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)</a:t>
            </a:r>
            <a:endParaRPr kumimoji="0" lang="ko-KR" altLang="en-US" sz="8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55" name="직사각형 6154">
            <a:extLst>
              <a:ext uri="{FF2B5EF4-FFF2-40B4-BE49-F238E27FC236}">
                <a16:creationId xmlns:a16="http://schemas.microsoft.com/office/drawing/2014/main" id="{30D2E396-9774-B493-089C-54AA7728A1A7}"/>
              </a:ext>
            </a:extLst>
          </p:cNvPr>
          <p:cNvSpPr/>
          <p:nvPr/>
        </p:nvSpPr>
        <p:spPr bwMode="auto">
          <a:xfrm>
            <a:off x="1437656" y="3427450"/>
            <a:ext cx="2613164" cy="301531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Scheduled PS period</a:t>
            </a:r>
            <a:endParaRPr kumimoji="0" lang="ko-KR" altLang="en-US" sz="8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56" name="직사각형 6155">
            <a:extLst>
              <a:ext uri="{FF2B5EF4-FFF2-40B4-BE49-F238E27FC236}">
                <a16:creationId xmlns:a16="http://schemas.microsoft.com/office/drawing/2014/main" id="{987DB9F7-1D0D-0DAE-1347-592A26201DD2}"/>
              </a:ext>
            </a:extLst>
          </p:cNvPr>
          <p:cNvSpPr/>
          <p:nvPr/>
        </p:nvSpPr>
        <p:spPr bwMode="auto">
          <a:xfrm>
            <a:off x="8489962" y="3425732"/>
            <a:ext cx="2465886" cy="301531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Scheduled PS period</a:t>
            </a:r>
            <a:endParaRPr kumimoji="0" lang="ko-KR" altLang="en-US" sz="8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cxnSp>
        <p:nvCxnSpPr>
          <p:cNvPr id="6157" name="직선 화살표 연결선 6156">
            <a:extLst>
              <a:ext uri="{FF2B5EF4-FFF2-40B4-BE49-F238E27FC236}">
                <a16:creationId xmlns:a16="http://schemas.microsoft.com/office/drawing/2014/main" id="{60AE7D0E-9CCB-4216-6AC9-B53AFA785EDC}"/>
              </a:ext>
            </a:extLst>
          </p:cNvPr>
          <p:cNvCxnSpPr>
            <a:cxnSpLocks/>
            <a:stCxn id="50" idx="1"/>
            <a:endCxn id="6159" idx="0"/>
          </p:cNvCxnSpPr>
          <p:nvPr/>
        </p:nvCxnSpPr>
        <p:spPr bwMode="auto">
          <a:xfrm flipH="1">
            <a:off x="3408075" y="4845746"/>
            <a:ext cx="757962" cy="10988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58" name="직선 화살표 연결선 6157">
            <a:extLst>
              <a:ext uri="{FF2B5EF4-FFF2-40B4-BE49-F238E27FC236}">
                <a16:creationId xmlns:a16="http://schemas.microsoft.com/office/drawing/2014/main" id="{8BC4F029-993F-EF4E-16B9-3B60F1999C84}"/>
              </a:ext>
            </a:extLst>
          </p:cNvPr>
          <p:cNvCxnSpPr>
            <a:cxnSpLocks/>
            <a:stCxn id="52" idx="1"/>
            <a:endCxn id="6159" idx="0"/>
          </p:cNvCxnSpPr>
          <p:nvPr/>
        </p:nvCxnSpPr>
        <p:spPr bwMode="auto">
          <a:xfrm flipH="1">
            <a:off x="3408075" y="5283172"/>
            <a:ext cx="1364831" cy="66141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159" name="TextBox 6158">
            <a:extLst>
              <a:ext uri="{FF2B5EF4-FFF2-40B4-BE49-F238E27FC236}">
                <a16:creationId xmlns:a16="http://schemas.microsoft.com/office/drawing/2014/main" id="{34E8C354-C522-A8E5-9262-4EEAA5F3B6E8}"/>
              </a:ext>
            </a:extLst>
          </p:cNvPr>
          <p:cNvSpPr txBox="1"/>
          <p:nvPr/>
        </p:nvSpPr>
        <p:spPr>
          <a:xfrm>
            <a:off x="2427125" y="5944589"/>
            <a:ext cx="1961900" cy="276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>
                <a:solidFill>
                  <a:schemeClr val="tx1"/>
                </a:solidFill>
              </a:rPr>
              <a:t>LL traffic indication = false 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6165" name="직사각형 6164">
            <a:extLst>
              <a:ext uri="{FF2B5EF4-FFF2-40B4-BE49-F238E27FC236}">
                <a16:creationId xmlns:a16="http://schemas.microsoft.com/office/drawing/2014/main" id="{EAE89E8D-E143-FE75-A3E3-DDCCAFCFF4D7}"/>
              </a:ext>
            </a:extLst>
          </p:cNvPr>
          <p:cNvSpPr/>
          <p:nvPr/>
        </p:nvSpPr>
        <p:spPr bwMode="auto">
          <a:xfrm rot="16200000">
            <a:off x="5209183" y="5462603"/>
            <a:ext cx="289580" cy="17252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ICF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66" name="평행 사변형 6165">
            <a:extLst>
              <a:ext uri="{FF2B5EF4-FFF2-40B4-BE49-F238E27FC236}">
                <a16:creationId xmlns:a16="http://schemas.microsoft.com/office/drawing/2014/main" id="{372E35FD-3B39-5D5A-D1A2-0BB552268591}"/>
              </a:ext>
            </a:extLst>
          </p:cNvPr>
          <p:cNvSpPr/>
          <p:nvPr/>
        </p:nvSpPr>
        <p:spPr bwMode="auto">
          <a:xfrm>
            <a:off x="5095194" y="5586939"/>
            <a:ext cx="172519" cy="115928"/>
          </a:xfrm>
          <a:prstGeom prst="parallelogram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cxnSp>
        <p:nvCxnSpPr>
          <p:cNvPr id="6167" name="직선 화살표 연결선 6166">
            <a:extLst>
              <a:ext uri="{FF2B5EF4-FFF2-40B4-BE49-F238E27FC236}">
                <a16:creationId xmlns:a16="http://schemas.microsoft.com/office/drawing/2014/main" id="{EB075DE0-7630-6DEA-C335-B51ED95F7880}"/>
              </a:ext>
            </a:extLst>
          </p:cNvPr>
          <p:cNvCxnSpPr>
            <a:cxnSpLocks/>
            <a:stCxn id="6165" idx="1"/>
            <a:endCxn id="6168" idx="0"/>
          </p:cNvCxnSpPr>
          <p:nvPr/>
        </p:nvCxnSpPr>
        <p:spPr bwMode="auto">
          <a:xfrm flipH="1">
            <a:off x="5348862" y="5693653"/>
            <a:ext cx="5111" cy="2621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168" name="TextBox 6167">
            <a:extLst>
              <a:ext uri="{FF2B5EF4-FFF2-40B4-BE49-F238E27FC236}">
                <a16:creationId xmlns:a16="http://schemas.microsoft.com/office/drawing/2014/main" id="{3D9DCC2B-40DA-ED06-FB3B-593DBF027303}"/>
              </a:ext>
            </a:extLst>
          </p:cNvPr>
          <p:cNvSpPr txBox="1"/>
          <p:nvPr/>
        </p:nvSpPr>
        <p:spPr>
          <a:xfrm>
            <a:off x="4367912" y="5955851"/>
            <a:ext cx="1961900" cy="276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>
                <a:solidFill>
                  <a:schemeClr val="tx1"/>
                </a:solidFill>
              </a:rPr>
              <a:t>LL traffic indication = true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6169" name="직사각형 6168">
            <a:extLst>
              <a:ext uri="{FF2B5EF4-FFF2-40B4-BE49-F238E27FC236}">
                <a16:creationId xmlns:a16="http://schemas.microsoft.com/office/drawing/2014/main" id="{25ED82D7-44F3-879A-0BAE-5F7C4D8DF3DE}"/>
              </a:ext>
            </a:extLst>
          </p:cNvPr>
          <p:cNvSpPr/>
          <p:nvPr/>
        </p:nvSpPr>
        <p:spPr bwMode="auto">
          <a:xfrm rot="16200000">
            <a:off x="5532022" y="4070140"/>
            <a:ext cx="289580" cy="15843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ICR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70" name="직사각형 6169">
            <a:extLst>
              <a:ext uri="{FF2B5EF4-FFF2-40B4-BE49-F238E27FC236}">
                <a16:creationId xmlns:a16="http://schemas.microsoft.com/office/drawing/2014/main" id="{90EE4571-BC03-FFDB-AD78-8E6D7313E09F}"/>
              </a:ext>
            </a:extLst>
          </p:cNvPr>
          <p:cNvSpPr/>
          <p:nvPr/>
        </p:nvSpPr>
        <p:spPr bwMode="auto">
          <a:xfrm>
            <a:off x="5591029" y="4299174"/>
            <a:ext cx="2898933" cy="129216"/>
          </a:xfrm>
          <a:prstGeom prst="rect">
            <a:avLst/>
          </a:prstGeom>
          <a:solidFill>
            <a:srgbClr val="85FFE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800" b="1" i="1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HCM</a:t>
            </a:r>
            <a:endParaRPr kumimoji="0" lang="ko-KR" altLang="en-US" sz="800" b="1" i="1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71" name="직사각형 6170">
            <a:extLst>
              <a:ext uri="{FF2B5EF4-FFF2-40B4-BE49-F238E27FC236}">
                <a16:creationId xmlns:a16="http://schemas.microsoft.com/office/drawing/2014/main" id="{CC635D40-EED3-BD0F-F4A9-C8CBA1BE07F4}"/>
              </a:ext>
            </a:extLst>
          </p:cNvPr>
          <p:cNvSpPr/>
          <p:nvPr/>
        </p:nvSpPr>
        <p:spPr bwMode="auto">
          <a:xfrm>
            <a:off x="5919180" y="4012447"/>
            <a:ext cx="917296" cy="2857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Frame exchanges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72" name="직사각형 6171">
            <a:extLst>
              <a:ext uri="{FF2B5EF4-FFF2-40B4-BE49-F238E27FC236}">
                <a16:creationId xmlns:a16="http://schemas.microsoft.com/office/drawing/2014/main" id="{438444AC-E342-0270-9A12-93D6979CF3C3}"/>
              </a:ext>
            </a:extLst>
          </p:cNvPr>
          <p:cNvSpPr/>
          <p:nvPr/>
        </p:nvSpPr>
        <p:spPr bwMode="auto">
          <a:xfrm>
            <a:off x="8489967" y="4300573"/>
            <a:ext cx="2465879" cy="127158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800" b="1" i="1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Doze</a:t>
            </a:r>
            <a:endParaRPr kumimoji="0" lang="ko-KR" altLang="en-US" sz="800" b="1" i="1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cxnSp>
        <p:nvCxnSpPr>
          <p:cNvPr id="6173" name="직선 연결선 6172">
            <a:extLst>
              <a:ext uri="{FF2B5EF4-FFF2-40B4-BE49-F238E27FC236}">
                <a16:creationId xmlns:a16="http://schemas.microsoft.com/office/drawing/2014/main" id="{DC718E3B-801E-148C-DF2A-6951D1C5729E}"/>
              </a:ext>
            </a:extLst>
          </p:cNvPr>
          <p:cNvCxnSpPr>
            <a:cxnSpLocks/>
          </p:cNvCxnSpPr>
          <p:nvPr/>
        </p:nvCxnSpPr>
        <p:spPr bwMode="auto">
          <a:xfrm>
            <a:off x="4050821" y="3212976"/>
            <a:ext cx="0" cy="14198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174" name="직선 연결선 6173">
            <a:extLst>
              <a:ext uri="{FF2B5EF4-FFF2-40B4-BE49-F238E27FC236}">
                <a16:creationId xmlns:a16="http://schemas.microsoft.com/office/drawing/2014/main" id="{4D00D14F-B401-77F8-3BB8-5D1FFC7DBE01}"/>
              </a:ext>
            </a:extLst>
          </p:cNvPr>
          <p:cNvCxnSpPr>
            <a:cxnSpLocks/>
          </p:cNvCxnSpPr>
          <p:nvPr/>
        </p:nvCxnSpPr>
        <p:spPr bwMode="auto">
          <a:xfrm>
            <a:off x="8493472" y="3212976"/>
            <a:ext cx="0" cy="14198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sp>
        <p:nvSpPr>
          <p:cNvPr id="6179" name="직사각형 6178">
            <a:extLst>
              <a:ext uri="{FF2B5EF4-FFF2-40B4-BE49-F238E27FC236}">
                <a16:creationId xmlns:a16="http://schemas.microsoft.com/office/drawing/2014/main" id="{FE73A18B-1F0C-6C02-2E66-54D3356AD417}"/>
              </a:ext>
            </a:extLst>
          </p:cNvPr>
          <p:cNvSpPr/>
          <p:nvPr/>
        </p:nvSpPr>
        <p:spPr bwMode="auto">
          <a:xfrm rot="16200000">
            <a:off x="4277728" y="4066469"/>
            <a:ext cx="289580" cy="1584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ICR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82" name="직사각형 6181">
            <a:extLst>
              <a:ext uri="{FF2B5EF4-FFF2-40B4-BE49-F238E27FC236}">
                <a16:creationId xmlns:a16="http://schemas.microsoft.com/office/drawing/2014/main" id="{DF8E0E70-E0A5-8AA4-2E15-9D8118C30EC1}"/>
              </a:ext>
            </a:extLst>
          </p:cNvPr>
          <p:cNvSpPr/>
          <p:nvPr/>
        </p:nvSpPr>
        <p:spPr bwMode="auto">
          <a:xfrm rot="16200000">
            <a:off x="4868773" y="4066468"/>
            <a:ext cx="289580" cy="1584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ICR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85" name="직사각형 6184">
            <a:extLst>
              <a:ext uri="{FF2B5EF4-FFF2-40B4-BE49-F238E27FC236}">
                <a16:creationId xmlns:a16="http://schemas.microsoft.com/office/drawing/2014/main" id="{B0C76829-BDAE-563A-D59E-0D86138DD157}"/>
              </a:ext>
            </a:extLst>
          </p:cNvPr>
          <p:cNvSpPr/>
          <p:nvPr/>
        </p:nvSpPr>
        <p:spPr bwMode="auto">
          <a:xfrm>
            <a:off x="7467686" y="5065683"/>
            <a:ext cx="644540" cy="2171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TB PPDU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86" name="직사각형 6185">
            <a:extLst>
              <a:ext uri="{FF2B5EF4-FFF2-40B4-BE49-F238E27FC236}">
                <a16:creationId xmlns:a16="http://schemas.microsoft.com/office/drawing/2014/main" id="{64EFEC22-4D12-F885-8792-B62D58DECFC1}"/>
              </a:ext>
            </a:extLst>
          </p:cNvPr>
          <p:cNvSpPr/>
          <p:nvPr/>
        </p:nvSpPr>
        <p:spPr bwMode="auto">
          <a:xfrm rot="16200000">
            <a:off x="7019612" y="4010438"/>
            <a:ext cx="289580" cy="2645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TF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87" name="직사각형 6186">
            <a:extLst>
              <a:ext uri="{FF2B5EF4-FFF2-40B4-BE49-F238E27FC236}">
                <a16:creationId xmlns:a16="http://schemas.microsoft.com/office/drawing/2014/main" id="{62474DA4-112E-3920-EDF4-C86797D46D04}"/>
              </a:ext>
            </a:extLst>
          </p:cNvPr>
          <p:cNvSpPr/>
          <p:nvPr/>
        </p:nvSpPr>
        <p:spPr bwMode="auto">
          <a:xfrm>
            <a:off x="7467685" y="4633614"/>
            <a:ext cx="644540" cy="2171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TB PPDU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88" name="직사각형 6187">
            <a:extLst>
              <a:ext uri="{FF2B5EF4-FFF2-40B4-BE49-F238E27FC236}">
                <a16:creationId xmlns:a16="http://schemas.microsoft.com/office/drawing/2014/main" id="{9A2C96C8-AA7F-7297-2FF2-16FDD6270F99}"/>
              </a:ext>
            </a:extLst>
          </p:cNvPr>
          <p:cNvSpPr/>
          <p:nvPr/>
        </p:nvSpPr>
        <p:spPr bwMode="auto">
          <a:xfrm rot="16200000">
            <a:off x="8184206" y="4016287"/>
            <a:ext cx="289580" cy="2645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BA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90" name="평행 사변형 6189">
            <a:extLst>
              <a:ext uri="{FF2B5EF4-FFF2-40B4-BE49-F238E27FC236}">
                <a16:creationId xmlns:a16="http://schemas.microsoft.com/office/drawing/2014/main" id="{7F3C19C5-A5E3-2D38-411A-F04619C8B922}"/>
              </a:ext>
            </a:extLst>
          </p:cNvPr>
          <p:cNvSpPr/>
          <p:nvPr/>
        </p:nvSpPr>
        <p:spPr bwMode="auto">
          <a:xfrm>
            <a:off x="6861988" y="4181669"/>
            <a:ext cx="172519" cy="115928"/>
          </a:xfrm>
          <a:prstGeom prst="parallelogram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1525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4483</TotalTime>
  <Words>1739</Words>
  <Application>Microsoft Office PowerPoint</Application>
  <PresentationFormat>와이드스크린</PresentationFormat>
  <Paragraphs>310</Paragraphs>
  <Slides>13</Slides>
  <Notes>13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8" baseType="lpstr">
      <vt:lpstr>Arial Unicode MS</vt:lpstr>
      <vt:lpstr>Arial</vt:lpstr>
      <vt:lpstr>Times New Roman</vt:lpstr>
      <vt:lpstr>Office 테마</vt:lpstr>
      <vt:lpstr>Document</vt:lpstr>
      <vt:lpstr>Enhancements on AP Power Save</vt:lpstr>
      <vt:lpstr>Introduction</vt:lpstr>
      <vt:lpstr>Recap: Dynamic Power Save [1]</vt:lpstr>
      <vt:lpstr>Limitations on Dynamic PS for an AP</vt:lpstr>
      <vt:lpstr>Proposal: Semi-Dynamic PS mode</vt:lpstr>
      <vt:lpstr>ICF/ICR for the Semi-Dynamic PS mode</vt:lpstr>
      <vt:lpstr>Illustration: Semi-Dynamic PS mode</vt:lpstr>
      <vt:lpstr>Combinations on the PS modes (Semi-Dynamic PS + Scheduled PS)</vt:lpstr>
      <vt:lpstr>Combinations on the PS modes (Semi-Dynamic PS + Scheduled PS)</vt:lpstr>
      <vt:lpstr>Summary</vt:lpstr>
      <vt:lpstr>Straw Poll 1</vt:lpstr>
      <vt:lpstr>Straw Poll 2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 view problems of NPCA</dc:title>
  <dc:creator>Shawn</dc:creator>
  <cp:keywords/>
  <cp:lastModifiedBy>Shawn</cp:lastModifiedBy>
  <cp:revision>36</cp:revision>
  <cp:lastPrinted>1601-01-01T00:00:00Z</cp:lastPrinted>
  <dcterms:created xsi:type="dcterms:W3CDTF">2024-04-26T06:15:57Z</dcterms:created>
  <dcterms:modified xsi:type="dcterms:W3CDTF">2024-05-08T03:02:45Z</dcterms:modified>
  <cp:category>Name, Affiliation</cp:category>
</cp:coreProperties>
</file>