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5" r:id="rId5"/>
    <p:sldId id="259" r:id="rId6"/>
    <p:sldId id="266" r:id="rId7"/>
    <p:sldId id="267" r:id="rId8"/>
    <p:sldId id="268" r:id="rId9"/>
    <p:sldId id="270" r:id="rId10"/>
    <p:sldId id="276" r:id="rId11"/>
    <p:sldId id="272" r:id="rId12"/>
    <p:sldId id="273" r:id="rId13"/>
    <p:sldId id="274" r:id="rId14"/>
    <p:sldId id="264" r:id="rId15"/>
    <p:sldId id="262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E7CA"/>
    <a:srgbClr val="E5F6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76" autoAdjust="0"/>
    <p:restoredTop sz="94660"/>
  </p:normalViewPr>
  <p:slideViewPr>
    <p:cSldViewPr>
      <p:cViewPr>
        <p:scale>
          <a:sx n="125" d="100"/>
          <a:sy n="125" d="100"/>
        </p:scale>
        <p:origin x="-136" y="-2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90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12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37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70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73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02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96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5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3200" dirty="0"/>
              <a:t>Different view problems of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May 2024</a:t>
            </a:r>
            <a:endParaRPr lang="en-GB" altLang="ko-KR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043505"/>
              </p:ext>
            </p:extLst>
          </p:nvPr>
        </p:nvGraphicFramePr>
        <p:xfrm>
          <a:off x="990600" y="2413000"/>
          <a:ext cx="10320338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8620" imgH="2541916" progId="Word.Document.8">
                  <p:embed/>
                </p:oleObj>
              </mc:Choice>
              <mc:Fallback>
                <p:oleObj name="Document" r:id="rId3" imgW="10428620" imgH="254191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320338" cy="2506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AP’s channel access after not responding an ICF (cont.)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7481"/>
            <a:ext cx="10361613" cy="2523234"/>
          </a:xfrm>
          <a:ln/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ko-KR" noProof="0" dirty="0" err="1"/>
              <a:t>NAVTimeout</a:t>
            </a:r>
            <a:r>
              <a:rPr lang="en-US" altLang="ko-KR" noProof="0" dirty="0"/>
              <a:t> period is long enough for the AP to complete its </a:t>
            </a:r>
            <a:r>
              <a:rPr lang="en-US" altLang="ko-KR" dirty="0"/>
              <a:t>exclusive </a:t>
            </a:r>
            <a:r>
              <a:rPr lang="en-US" altLang="ko-KR" noProof="0" dirty="0"/>
              <a:t>channel access</a:t>
            </a:r>
          </a:p>
          <a:p>
            <a:pPr lvl="1"/>
            <a:r>
              <a:rPr lang="en-US" altLang="ko-KR" noProof="0" dirty="0" err="1"/>
              <a:t>NAVTimeout</a:t>
            </a:r>
            <a:r>
              <a:rPr lang="en-US" altLang="ko-KR" noProof="0" dirty="0"/>
              <a:t>: 2×aSIFSTime + </a:t>
            </a:r>
            <a:r>
              <a:rPr lang="en-US" altLang="ko-KR" noProof="0" dirty="0" err="1"/>
              <a:t>CTS_Time</a:t>
            </a:r>
            <a:r>
              <a:rPr lang="en-US" altLang="ko-KR" noProof="0" dirty="0"/>
              <a:t> + </a:t>
            </a:r>
            <a:r>
              <a:rPr lang="en-US" altLang="ko-KR" noProof="0" dirty="0" err="1"/>
              <a:t>aRxPHYStartDelay</a:t>
            </a:r>
            <a:r>
              <a:rPr lang="en-US" altLang="ko-KR" noProof="0" dirty="0"/>
              <a:t> + 2×aSlotTime</a:t>
            </a:r>
          </a:p>
          <a:p>
            <a:pPr lvl="2"/>
            <a:r>
              <a:rPr lang="en-US" altLang="ko-KR" noProof="0" dirty="0" err="1"/>
              <a:t>CTS_Time</a:t>
            </a:r>
            <a:r>
              <a:rPr lang="en-US" altLang="ko-KR" noProof="0" dirty="0"/>
              <a:t> is 44 us</a:t>
            </a:r>
            <a:r>
              <a:rPr lang="ko-KR" altLang="en-US" noProof="0" dirty="0"/>
              <a:t> </a:t>
            </a:r>
            <a:r>
              <a:rPr lang="en-US" altLang="ko-KR" noProof="0" dirty="0"/>
              <a:t>for</a:t>
            </a:r>
            <a:r>
              <a:rPr lang="ko-KR" altLang="en-US" noProof="0" dirty="0"/>
              <a:t> </a:t>
            </a:r>
            <a:r>
              <a:rPr lang="en-US" altLang="ko-KR" noProof="0" dirty="0"/>
              <a:t>6</a:t>
            </a:r>
            <a:r>
              <a:rPr lang="ko-KR" altLang="en-US" noProof="0" dirty="0"/>
              <a:t> </a:t>
            </a:r>
            <a:r>
              <a:rPr lang="en-US" altLang="ko-KR" noProof="0" dirty="0"/>
              <a:t>Mbps RTS frame and 28 us for 24 Mbps RTS frame</a:t>
            </a:r>
          </a:p>
          <a:p>
            <a:pPr lvl="2"/>
            <a:r>
              <a:rPr lang="en-US" altLang="ko-KR" noProof="0" dirty="0" err="1"/>
              <a:t>aRxPHYStartDelay</a:t>
            </a:r>
            <a:r>
              <a:rPr lang="en-US" altLang="ko-KR" noProof="0" dirty="0"/>
              <a:t> is at least 20 us</a:t>
            </a:r>
          </a:p>
          <a:p>
            <a:pPr lvl="1"/>
            <a:r>
              <a:rPr lang="en-US" altLang="ko-KR" b="1" noProof="0" dirty="0"/>
              <a:t>The AP have more than 7 contention-free slot boundaries (for AC_VO(AIFSN=2)) during </a:t>
            </a:r>
            <a:r>
              <a:rPr lang="en-US" altLang="ko-KR" b="1" noProof="0" dirty="0" err="1"/>
              <a:t>NAVTimeout</a:t>
            </a:r>
            <a:endParaRPr lang="en-US" altLang="ko-KR" b="1" noProof="0" dirty="0"/>
          </a:p>
          <a:p>
            <a:pPr lvl="1"/>
            <a:r>
              <a:rPr lang="en-US" altLang="ko-KR" u="sng" dirty="0"/>
              <a:t>T</a:t>
            </a:r>
            <a:r>
              <a:rPr lang="en-US" altLang="ko-KR" u="sng" noProof="0" dirty="0" err="1"/>
              <a:t>hus</a:t>
            </a:r>
            <a:r>
              <a:rPr lang="en-US" altLang="ko-KR" u="sng" noProof="0" dirty="0"/>
              <a:t> </a:t>
            </a:r>
            <a:r>
              <a:rPr lang="en-US" altLang="ko-KR" u="sng" dirty="0" err="1"/>
              <a:t>nP</a:t>
            </a:r>
            <a:r>
              <a:rPr lang="en-US" altLang="ko-KR" u="sng" dirty="0"/>
              <a:t>-channel </a:t>
            </a:r>
            <a:r>
              <a:rPr lang="en-US" altLang="ko-KR" u="sng" noProof="0" dirty="0"/>
              <a:t>AP’s backoff procedure after not responding an ICF can be regarded as unnecessary overhead</a:t>
            </a:r>
          </a:p>
          <a:p>
            <a:r>
              <a:rPr lang="en-US" altLang="ko-KR" noProof="0" dirty="0"/>
              <a:t>To reduce the overhead, it would be advantageous to allow </a:t>
            </a:r>
            <a:r>
              <a:rPr lang="en-US" altLang="ko-KR" dirty="0" err="1"/>
              <a:t>nP</a:t>
            </a:r>
            <a:r>
              <a:rPr lang="en-US" altLang="ko-KR" dirty="0"/>
              <a:t>-channel</a:t>
            </a:r>
            <a:r>
              <a:rPr lang="en-US" altLang="ko-KR" noProof="0" dirty="0"/>
              <a:t> AP to access the channel after receiving an ICF (RTS) frame</a:t>
            </a:r>
            <a:r>
              <a:rPr lang="en-US" altLang="ko-KR" dirty="0"/>
              <a:t> </a:t>
            </a:r>
            <a:r>
              <a:rPr lang="en-US" altLang="ko-KR" noProof="0" dirty="0"/>
              <a:t>from a P-channel/Legacy STA</a:t>
            </a:r>
          </a:p>
          <a:p>
            <a:pPr lvl="1"/>
            <a:r>
              <a:rPr lang="en-US" altLang="ko-KR" noProof="0" dirty="0"/>
              <a:t>i.e., AP transmits its own ICF to </a:t>
            </a:r>
            <a:r>
              <a:rPr lang="en-US" altLang="ko-KR" dirty="0"/>
              <a:t>other </a:t>
            </a:r>
            <a:r>
              <a:rPr lang="en-US" altLang="ko-KR" dirty="0" err="1"/>
              <a:t>nP</a:t>
            </a:r>
            <a:r>
              <a:rPr lang="en-US" altLang="ko-KR" dirty="0"/>
              <a:t>-channel STA </a:t>
            </a:r>
            <a:r>
              <a:rPr lang="en-US" altLang="ko-KR" noProof="0" dirty="0"/>
              <a:t>after SIFS/PIFS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2B7BB1-045F-9A10-49B9-AF4A05A8F4F5}"/>
              </a:ext>
            </a:extLst>
          </p:cNvPr>
          <p:cNvSpPr txBox="1"/>
          <p:nvPr/>
        </p:nvSpPr>
        <p:spPr>
          <a:xfrm>
            <a:off x="2409933" y="5895201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P-Channel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BA36E8-4845-9DA0-0599-2AE19467E43C}"/>
              </a:ext>
            </a:extLst>
          </p:cNvPr>
          <p:cNvSpPr txBox="1"/>
          <p:nvPr/>
        </p:nvSpPr>
        <p:spPr>
          <a:xfrm>
            <a:off x="2351584" y="5118680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solidFill>
                  <a:schemeClr val="tx1"/>
                </a:solidFill>
              </a:rPr>
              <a:t>nP</a:t>
            </a:r>
            <a:r>
              <a:rPr lang="en-US" altLang="ko-KR" sz="1200" dirty="0">
                <a:solidFill>
                  <a:schemeClr val="tx1"/>
                </a:solidFill>
              </a:rPr>
              <a:t>-Channel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8E1605-3E38-D35B-44DF-B6D2178C9690}"/>
              </a:ext>
            </a:extLst>
          </p:cNvPr>
          <p:cNvSpPr txBox="1"/>
          <p:nvPr/>
        </p:nvSpPr>
        <p:spPr>
          <a:xfrm>
            <a:off x="7685214" y="5622728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062787-709F-E1A0-0459-C9414F67A4CD}"/>
              </a:ext>
            </a:extLst>
          </p:cNvPr>
          <p:cNvSpPr txBox="1"/>
          <p:nvPr/>
        </p:nvSpPr>
        <p:spPr>
          <a:xfrm>
            <a:off x="7690933" y="4881425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S80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24">
            <a:extLst>
              <a:ext uri="{FF2B5EF4-FFF2-40B4-BE49-F238E27FC236}">
                <a16:creationId xmlns:a16="http://schemas.microsoft.com/office/drawing/2014/main" id="{D7772F1F-486D-BC36-4C5B-D52C6D5C1CE8}"/>
              </a:ext>
            </a:extLst>
          </p:cNvPr>
          <p:cNvSpPr/>
          <p:nvPr/>
        </p:nvSpPr>
        <p:spPr>
          <a:xfrm>
            <a:off x="3384055" y="5374750"/>
            <a:ext cx="4175835" cy="737537"/>
          </a:xfrm>
          <a:prstGeom prst="rect">
            <a:avLst/>
          </a:prstGeom>
          <a:solidFill>
            <a:srgbClr val="E5F6EF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(AP-side)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4DBB5ECB-4058-D601-3AB6-76348B42E1ED}"/>
              </a:ext>
            </a:extLst>
          </p:cNvPr>
          <p:cNvGrpSpPr/>
          <p:nvPr/>
        </p:nvGrpSpPr>
        <p:grpSpPr>
          <a:xfrm>
            <a:off x="3301320" y="4635019"/>
            <a:ext cx="4408472" cy="1478014"/>
            <a:chOff x="1110781" y="2740702"/>
            <a:chExt cx="6149187" cy="3223359"/>
          </a:xfrm>
        </p:grpSpPr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27AEABE6-60F8-CD6F-9461-4876FF6BDFC4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11F1F7DC-6F42-477F-1469-C662F8EE33CD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A7A96EE5-3CC2-6BDF-8323-9A1ED61B2E96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807CDA80-B0B8-8BAD-A6BC-8B820C1043CC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E56E5CF9-0428-0A26-C2A9-55B479B0EC8F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5FED850B-B5F2-9077-78CA-4A8D1E8E8888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A6143114-C2B3-1799-9FE1-36F2CF57815F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연결선 17">
              <a:extLst>
                <a:ext uri="{FF2B5EF4-FFF2-40B4-BE49-F238E27FC236}">
                  <a16:creationId xmlns:a16="http://schemas.microsoft.com/office/drawing/2014/main" id="{DDD7240E-8702-A61A-1100-584467FF8269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E58E3100-5466-1980-74B3-21EE9C1350FB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2B49F81-A2FC-8D42-9352-BCE3FFA6E3DA}"/>
              </a:ext>
            </a:extLst>
          </p:cNvPr>
          <p:cNvSpPr/>
          <p:nvPr/>
        </p:nvSpPr>
        <p:spPr bwMode="auto">
          <a:xfrm>
            <a:off x="4011490" y="593528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65833D75-1215-DFE3-DCFE-3B09F822C892}"/>
              </a:ext>
            </a:extLst>
          </p:cNvPr>
          <p:cNvSpPr/>
          <p:nvPr/>
        </p:nvSpPr>
        <p:spPr bwMode="auto">
          <a:xfrm>
            <a:off x="4011490" y="5748064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A263C8B-C5D4-A583-4E3F-FA092EFE4C80}"/>
              </a:ext>
            </a:extLst>
          </p:cNvPr>
          <p:cNvSpPr/>
          <p:nvPr/>
        </p:nvSpPr>
        <p:spPr bwMode="auto">
          <a:xfrm>
            <a:off x="4011490" y="5562201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8AA92996-97B8-2D62-7221-89999F3F804E}"/>
              </a:ext>
            </a:extLst>
          </p:cNvPr>
          <p:cNvSpPr/>
          <p:nvPr/>
        </p:nvSpPr>
        <p:spPr bwMode="auto">
          <a:xfrm>
            <a:off x="4011490" y="537741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740C5D2-0B39-955D-F73F-174B3E9F4443}"/>
              </a:ext>
            </a:extLst>
          </p:cNvPr>
          <p:cNvSpPr/>
          <p:nvPr/>
        </p:nvSpPr>
        <p:spPr bwMode="auto">
          <a:xfrm>
            <a:off x="4011490" y="519263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E33D215F-890F-A5E2-57A3-2ACB25AD13DA}"/>
              </a:ext>
            </a:extLst>
          </p:cNvPr>
          <p:cNvSpPr/>
          <p:nvPr/>
        </p:nvSpPr>
        <p:spPr bwMode="auto">
          <a:xfrm>
            <a:off x="4011490" y="5005409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ADE0DDC1-E33D-70BC-1962-756C5B6C4E36}"/>
              </a:ext>
            </a:extLst>
          </p:cNvPr>
          <p:cNvSpPr/>
          <p:nvPr/>
        </p:nvSpPr>
        <p:spPr bwMode="auto">
          <a:xfrm>
            <a:off x="4011490" y="481954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B58DC5B7-3E84-DC4F-484A-D1C5359948A8}"/>
              </a:ext>
            </a:extLst>
          </p:cNvPr>
          <p:cNvSpPr/>
          <p:nvPr/>
        </p:nvSpPr>
        <p:spPr bwMode="auto">
          <a:xfrm>
            <a:off x="4011490" y="463476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828D40B0-16DF-B5AE-3218-8E030252CCEC}"/>
              </a:ext>
            </a:extLst>
          </p:cNvPr>
          <p:cNvSpPr/>
          <p:nvPr/>
        </p:nvSpPr>
        <p:spPr bwMode="auto">
          <a:xfrm>
            <a:off x="3632547" y="5226636"/>
            <a:ext cx="378943" cy="1254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MSD</a:t>
            </a:r>
            <a:endParaRPr kumimoji="0" lang="ko-KR" altLang="en-US" sz="800" b="0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33F93745-CCCB-BA09-8E25-06F7F6668E75}"/>
              </a:ext>
            </a:extLst>
          </p:cNvPr>
          <p:cNvSpPr/>
          <p:nvPr/>
        </p:nvSpPr>
        <p:spPr bwMode="auto">
          <a:xfrm>
            <a:off x="4747966" y="519263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95DE1253-CAEC-E380-B394-8009CDA1D55A}"/>
              </a:ext>
            </a:extLst>
          </p:cNvPr>
          <p:cNvSpPr/>
          <p:nvPr/>
        </p:nvSpPr>
        <p:spPr bwMode="auto">
          <a:xfrm>
            <a:off x="4747966" y="5005409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F4880348-E09F-0F2F-B73C-4DBC6B8E27D4}"/>
              </a:ext>
            </a:extLst>
          </p:cNvPr>
          <p:cNvSpPr/>
          <p:nvPr/>
        </p:nvSpPr>
        <p:spPr bwMode="auto">
          <a:xfrm>
            <a:off x="4747966" y="481954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777164F-9D21-E496-B546-370035D23F42}"/>
              </a:ext>
            </a:extLst>
          </p:cNvPr>
          <p:cNvSpPr/>
          <p:nvPr/>
        </p:nvSpPr>
        <p:spPr bwMode="auto">
          <a:xfrm>
            <a:off x="4747966" y="463476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 ICF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4011537-D714-3B25-7FC2-39AD6DB83A4B}"/>
              </a:ext>
            </a:extLst>
          </p:cNvPr>
          <p:cNvSpPr/>
          <p:nvPr/>
        </p:nvSpPr>
        <p:spPr bwMode="auto">
          <a:xfrm>
            <a:off x="6090673" y="4641055"/>
            <a:ext cx="1366110" cy="74049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80 MHz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B59AF051-21F6-7194-0B1E-5B1AAEA892CE}"/>
              </a:ext>
            </a:extLst>
          </p:cNvPr>
          <p:cNvCxnSpPr>
            <a:cxnSpLocks/>
          </p:cNvCxnSpPr>
          <p:nvPr/>
        </p:nvCxnSpPr>
        <p:spPr bwMode="auto">
          <a:xfrm>
            <a:off x="4748090" y="4526533"/>
            <a:ext cx="2635565" cy="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922FC6A-13F4-BB1C-7980-B7E6CA22AFB8}"/>
              </a:ext>
            </a:extLst>
          </p:cNvPr>
          <p:cNvSpPr txBox="1"/>
          <p:nvPr/>
        </p:nvSpPr>
        <p:spPr>
          <a:xfrm>
            <a:off x="5553916" y="4272908"/>
            <a:ext cx="11577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TXOP of AP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F84CAD3B-5E89-DCAC-311C-49767D04EE33}"/>
              </a:ext>
            </a:extLst>
          </p:cNvPr>
          <p:cNvSpPr/>
          <p:nvPr/>
        </p:nvSpPr>
        <p:spPr bwMode="auto">
          <a:xfrm>
            <a:off x="5422683" y="5191088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4CF838C3-F0E7-5CB4-E61C-E9249BB44E02}"/>
              </a:ext>
            </a:extLst>
          </p:cNvPr>
          <p:cNvSpPr/>
          <p:nvPr/>
        </p:nvSpPr>
        <p:spPr bwMode="auto">
          <a:xfrm>
            <a:off x="5422683" y="5003865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E482FB11-BC16-0F53-8E8F-33683CA84825}"/>
              </a:ext>
            </a:extLst>
          </p:cNvPr>
          <p:cNvSpPr/>
          <p:nvPr/>
        </p:nvSpPr>
        <p:spPr bwMode="auto">
          <a:xfrm>
            <a:off x="5422683" y="4818003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A67AF09B-FB34-3E49-EC26-61FAB45A7DD5}"/>
              </a:ext>
            </a:extLst>
          </p:cNvPr>
          <p:cNvSpPr/>
          <p:nvPr/>
        </p:nvSpPr>
        <p:spPr bwMode="auto">
          <a:xfrm>
            <a:off x="5422683" y="4633218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ICR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336887A-4AC7-5FF6-CC30-EA514E369889}"/>
              </a:ext>
            </a:extLst>
          </p:cNvPr>
          <p:cNvSpPr txBox="1"/>
          <p:nvPr/>
        </p:nvSpPr>
        <p:spPr>
          <a:xfrm>
            <a:off x="4069519" y="6117117"/>
            <a:ext cx="2742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/>
                </a:solidFill>
              </a:rPr>
              <a:t>*Frame exchange sequence (AP’s view)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2C212F3-0893-EFA4-ABA0-C1CE558FDB7E}"/>
              </a:ext>
            </a:extLst>
          </p:cNvPr>
          <p:cNvSpPr txBox="1"/>
          <p:nvPr/>
        </p:nvSpPr>
        <p:spPr>
          <a:xfrm>
            <a:off x="8235583" y="4481525"/>
            <a:ext cx="3261017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b="1" noProof="0" dirty="0">
                <a:solidFill>
                  <a:schemeClr val="tx1"/>
                </a:solidFill>
              </a:rPr>
              <a:t>- Option 1: AP can leverage ICF (RTS) from legacy STA</a:t>
            </a:r>
          </a:p>
          <a:p>
            <a:pPr marL="285750" indent="-285750">
              <a:buFontTx/>
              <a:buChar char="-"/>
            </a:pPr>
            <a:endParaRPr lang="en-US" altLang="ko-KR" sz="1400" b="1" noProof="0" dirty="0">
              <a:solidFill>
                <a:schemeClr val="tx1"/>
              </a:solidFill>
            </a:endParaRPr>
          </a:p>
          <a:p>
            <a:r>
              <a:rPr lang="en-US" altLang="ko-KR" sz="1400" b="1" dirty="0">
                <a:solidFill>
                  <a:schemeClr val="tx1"/>
                </a:solidFill>
              </a:rPr>
              <a:t>- Option 2: </a:t>
            </a:r>
            <a:r>
              <a:rPr lang="en-US" altLang="ko-KR" sz="1400" b="1" noProof="0" dirty="0">
                <a:solidFill>
                  <a:schemeClr val="tx1"/>
                </a:solidFill>
              </a:rPr>
              <a:t>AP can leverage ICF (RTS) from legacy STA and P-channel STA</a:t>
            </a:r>
          </a:p>
        </p:txBody>
      </p:sp>
    </p:spTree>
    <p:extLst>
      <p:ext uri="{BB962C8B-B14F-4D97-AF65-F5344CB8AC3E}">
        <p14:creationId xmlns:p14="http://schemas.microsoft.com/office/powerpoint/2010/main" val="2700648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Summary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Different view problems of NPCA have been discussed</a:t>
            </a:r>
          </a:p>
          <a:p>
            <a:pPr lvl="1"/>
            <a:r>
              <a:rPr lang="en-US" altLang="ko-KR" sz="2000" noProof="0" dirty="0"/>
              <a:t>Case 1: AP side is busy, but non-AP STA side is idle</a:t>
            </a:r>
          </a:p>
          <a:p>
            <a:pPr lvl="1"/>
            <a:r>
              <a:rPr lang="en-US" altLang="ko-KR" sz="2000" noProof="0" dirty="0"/>
              <a:t>Case 2: AP side is idle, but non-AP STA side is busy</a:t>
            </a:r>
          </a:p>
          <a:p>
            <a:endParaRPr lang="en-US" altLang="ko-KR" dirty="0"/>
          </a:p>
          <a:p>
            <a:r>
              <a:rPr lang="en-US" altLang="ko-KR" noProof="0" dirty="0"/>
              <a:t>For Case 1, </a:t>
            </a:r>
            <a:r>
              <a:rPr lang="en-US" altLang="ko-KR" dirty="0"/>
              <a:t>t</a:t>
            </a:r>
            <a:r>
              <a:rPr lang="en-US" altLang="ko-KR" noProof="0" dirty="0"/>
              <a:t>wo ICF responding options of </a:t>
            </a:r>
            <a:r>
              <a:rPr lang="en-US" altLang="ko-KR" dirty="0" err="1"/>
              <a:t>nP</a:t>
            </a:r>
            <a:r>
              <a:rPr lang="en-US" altLang="ko-KR" dirty="0"/>
              <a:t>-channel</a:t>
            </a:r>
            <a:r>
              <a:rPr lang="en-US" altLang="ko-KR" noProof="0" dirty="0"/>
              <a:t> AP have been discussed</a:t>
            </a:r>
          </a:p>
          <a:p>
            <a:pPr lvl="1"/>
            <a:endParaRPr lang="en-US" altLang="ko-KR" dirty="0"/>
          </a:p>
          <a:p>
            <a:r>
              <a:rPr lang="en-US" altLang="ko-KR" noProof="0" dirty="0"/>
              <a:t>Also, channel access enhancements for</a:t>
            </a:r>
            <a:r>
              <a:rPr lang="en-US" altLang="ko-KR" dirty="0"/>
              <a:t>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</a:t>
            </a:r>
            <a:r>
              <a:rPr lang="ko-KR" altLang="en-US" noProof="0" dirty="0"/>
              <a:t> </a:t>
            </a:r>
            <a:r>
              <a:rPr lang="en-US" altLang="ko-KR" noProof="0" dirty="0"/>
              <a:t>after not responding an ICF have been discussed</a:t>
            </a:r>
          </a:p>
          <a:p>
            <a:pPr lvl="1"/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206996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Straw Poll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Do you support to define in 11bn a mode of operation that enables a STA to access the secondary channel while the primary channel is known to be busy due to OBSS traffic or other TBD conditions?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35806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Straw Poll 2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Do you agree to define mechanisms to mitigate problems caused by the different views on the primary channel between AP and non-AP STA for the following two cases?</a:t>
            </a:r>
          </a:p>
          <a:p>
            <a:pPr lvl="1"/>
            <a:endParaRPr lang="en-US" altLang="ko-KR" noProof="0" dirty="0"/>
          </a:p>
          <a:p>
            <a:pPr lvl="1"/>
            <a:r>
              <a:rPr lang="en-US" altLang="ko-KR" noProof="0" dirty="0"/>
              <a:t>Case 1: An AP determines the primary channel is idle while a non-AP STA determines the primary channel is busy</a:t>
            </a:r>
          </a:p>
          <a:p>
            <a:pPr lvl="1"/>
            <a:endParaRPr lang="en-US" altLang="ko-KR" noProof="0" dirty="0"/>
          </a:p>
          <a:p>
            <a:pPr lvl="1"/>
            <a:r>
              <a:rPr lang="en-US" altLang="ko-KR" noProof="0" dirty="0"/>
              <a:t>Case 2: A non-AP STA determines the primary channel is idle while an AP determines the primary channel is busy</a:t>
            </a:r>
          </a:p>
          <a:p>
            <a:pPr lvl="3"/>
            <a:endParaRPr lang="en-US" altLang="ko-KR" noProof="0" dirty="0"/>
          </a:p>
          <a:p>
            <a:pPr lvl="0"/>
            <a:endParaRPr lang="en-US" altLang="ko-KR" noProof="0" dirty="0"/>
          </a:p>
          <a:p>
            <a:pPr lvl="1"/>
            <a:endParaRPr lang="en-US" altLang="ko-K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82573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 11-23/961	UHR secondary channel access	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Minyoung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Park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11-23/2005	Non-primary channel access 		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Minyoung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Park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[3] 11-23/34	Non-primary channel utilization																			Sindhu Verma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 11-23/631	Secondary channel usage and secondary 20MHz channel backoff 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[5] 11-23/797	Non-primary channel access		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Yongho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Seok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[7] 11-23/962	UHR secondary channel access evaluation 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Dibakar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Das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[8] 11-23/1112	Thoughts on secondary channel access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Insun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Jang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[9] 11-23/1288	Non-primary channel utilization – follow-up																	Sindhu Verma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[10] 11-23/1414 	Secondary channel usage follow up						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[11] 11-23/1444	Non-primary channel access evaluation – follow-up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Dibakar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Das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[12] 11-23/1911	Secondary channel access and frame transmission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Dongju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Cha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[13] 11-23/1913	Secondary channel access operation		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Dongju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Cha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[14] 11-23/1935	Secondary channel usage follow up						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[15] 11-23/1951	Concurrent CCA for non-primary channel access																Leonardo 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Lanante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[16] 11-23/2039	Secondary channel usage follow up																		Liwen Chu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[17] 11-24/70	Some details about non-primary channel access																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Yunbo</a:t>
            </a: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Li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[18] 11-24/538	SP-based non-primary channel access																		Yue Zhao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[19] 11-23/1365	Discussions on non-primary channel access																	Sanghyun Kim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[20] 11-23/2023	Further discussion on non-primary channel access															Sindhu Verma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[21] 11-24/486	Some considerations on non-primary channel access															Ming Gan</a:t>
            </a: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[22] 11-24/573	Channel bonding rules in EN 301 893 &amp; EN 303 687															Guido R. 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Hiertz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[23] 11-24/458	Considerations on Non-Primary Channel Access																Salvatore </a:t>
            </a:r>
            <a:r>
              <a:rPr kumimoji="0" lang="en-US" altLang="ko-KR" sz="10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Talarico</a:t>
            </a: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May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APPENDIX (11-23/2005r1)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May 2024</a:t>
            </a:r>
            <a:endParaRPr lang="en-GB" altLang="ko-KR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7C54EB-8BC1-28EF-C3A4-F170B21611A3}"/>
              </a:ext>
            </a:extLst>
          </p:cNvPr>
          <p:cNvSpPr txBox="1"/>
          <p:nvPr/>
        </p:nvSpPr>
        <p:spPr>
          <a:xfrm>
            <a:off x="5231904" y="1590403"/>
            <a:ext cx="6306274" cy="44781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Proposal to address different views of medium busy/idle</a:t>
            </a:r>
          </a:p>
          <a:p>
            <a:endParaRPr lang="en-US" sz="1400" b="1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endParaRPr lang="en-US" sz="1100" b="1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In a BSS, each AP/STA build a list of </a:t>
            </a:r>
            <a:r>
              <a:rPr lang="en-US" sz="1100" b="1" u="sng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OBSS APs </a:t>
            </a: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(for simplicity) that they can hear on the primary channel </a:t>
            </a:r>
            <a:r>
              <a:rPr lang="en-US" sz="11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(see examples below)</a:t>
            </a:r>
            <a:br>
              <a:rPr lang="en-US" sz="11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AP1{AP2}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STA1{AP3}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STA2{AP2}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AP announces to its associated STAs the list of OBSS APs that it received (e.g., in a beacon frame)</a:t>
            </a:r>
            <a:b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– AP1 {AP2}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Each STA compares the OBSS AP list that it received from the AP with the list of OBSS APs each STA can hear and indicate this to the AP</a:t>
            </a:r>
            <a:br>
              <a:rPr lang="en-US" sz="11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STA1{none}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STA2{AP2}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a STA receives a frame from an OBSS AP that was included in the OBSS AP list received from the AP, the STA moves to P2 and may initiate TXOP to the AP; otherwise stays on P1.</a:t>
            </a:r>
            <a:b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STA1: </a:t>
            </a:r>
            <a:r>
              <a:rPr lang="en-US" sz="1050" u="sng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doesn’t move to P2 </a:t>
            </a: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it receives a frame from AP3</a:t>
            </a:r>
            <a:b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STA2: </a:t>
            </a:r>
            <a:r>
              <a:rPr lang="en-US" sz="1050" u="sng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moves to P2 </a:t>
            </a: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it receives a frame from AP2; may initiate TXOP to AP1</a:t>
            </a:r>
          </a:p>
          <a:p>
            <a:pPr marL="228600" indent="-228600">
              <a:buFont typeface="+mj-lt"/>
              <a:buAutoNum type="alphaLcParenR"/>
            </a:pPr>
            <a:endParaRPr lang="en-US" sz="1050" dirty="0">
              <a:solidFill>
                <a:schemeClr val="tx2"/>
              </a:solidFill>
              <a:latin typeface="Intel Clear" panose="020B0604020203020204" pitchFamily="34" charset="0"/>
              <a:cs typeface="Neo Sans Intel"/>
            </a:endParaRPr>
          </a:p>
          <a:p>
            <a:pPr marL="228600" indent="-228600">
              <a:buFont typeface="+mj-lt"/>
              <a:buAutoNum type="alphaLcParenR"/>
            </a:pPr>
            <a: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When the AP receives a frame from an OBSS AP that it included in the OBSS AP list and the OBSS AP was indicated by a STA in c), it moves to P2 and may initiate TXOP to the STA.</a:t>
            </a:r>
            <a:br>
              <a:rPr lang="en-US" sz="11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- AP1: moves to P2 when it receives a frame from AP2; may initiate TXOP to STA2</a:t>
            </a: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AA5F4D75-7D67-2D89-FBB6-2BF69BCBCED9}"/>
              </a:ext>
            </a:extLst>
          </p:cNvPr>
          <p:cNvGrpSpPr/>
          <p:nvPr/>
        </p:nvGrpSpPr>
        <p:grpSpPr>
          <a:xfrm>
            <a:off x="651708" y="1467503"/>
            <a:ext cx="4471189" cy="5022313"/>
            <a:chOff x="263352" y="1403874"/>
            <a:chExt cx="4471189" cy="5022313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35205DF6-9903-0B04-87AA-16F15811C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3352" y="1403874"/>
              <a:ext cx="4471189" cy="2515044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8CF5D84D-CB26-1E55-BD8B-6788D564F6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3353" y="3911143"/>
              <a:ext cx="4471188" cy="2515044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15995" indent="-215995" defTabSz="282993" latinLnBrk="0">
              <a:spcBef>
                <a:spcPts val="378"/>
              </a:spcBef>
              <a:defRPr/>
            </a:pP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</a:t>
            </a:r>
            <a:r>
              <a:rPr kumimoji="0" lang="en-US" altLang="ko-K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TGbn</a:t>
            </a: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Non-Primary Channel Access (NPCA) mechanism has been proposed to enhance the utilization of secondary channels, and further details have been discussed</a:t>
            </a:r>
          </a:p>
          <a:p>
            <a:pPr marL="503987" marR="0" lvl="1" indent="-215995" algn="l" defTabSz="282993" rtl="0" eaLnBrk="1" fontAlgn="base" latinLnBrk="0" hangingPunct="1">
              <a:lnSpc>
                <a:spcPct val="100000"/>
              </a:lnSpc>
              <a:spcBef>
                <a:spcPts val="31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/>
              <a:defRPr/>
            </a:pPr>
            <a:r>
              <a:rPr kumimoji="0" lang="en-US" altLang="ko-KR" sz="1775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# of auxiliary channel, NPCA TXOP limit, channel switching rules, etc. [1-18]</a:t>
            </a:r>
          </a:p>
          <a:p>
            <a:pPr marL="503987" marR="0" lvl="1" indent="-215995" algn="l" defTabSz="282993" rtl="0" eaLnBrk="1" fontAlgn="base" latinLnBrk="0" hangingPunct="1">
              <a:lnSpc>
                <a:spcPct val="100000"/>
              </a:lnSpc>
              <a:spcBef>
                <a:spcPts val="31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/>
              <a:defRPr/>
            </a:pPr>
            <a:r>
              <a:rPr kumimoji="0" lang="en-US" altLang="ko-KR" sz="1775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ETSI regulation issues [19-23]</a:t>
            </a:r>
          </a:p>
          <a:p>
            <a:pPr marL="503987" marR="0" lvl="1" indent="-215995" algn="l" defTabSz="282993" rtl="0" eaLnBrk="1" fontAlgn="base" latinLnBrk="0" hangingPunct="1">
              <a:lnSpc>
                <a:spcPct val="100000"/>
              </a:lnSpc>
              <a:spcBef>
                <a:spcPts val="31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/>
              <a:defRPr/>
            </a:pPr>
            <a:endParaRPr kumimoji="0" lang="en-US" altLang="ko-KR" sz="1775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defRPr/>
            </a:pP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While further discussions regarding ETSI regulation are imperative, it is important to persist with technical discussions on NPCA as a potential feature for UHR, especially  considering the consensus on its overarching concept</a:t>
            </a:r>
          </a:p>
          <a:p>
            <a:pPr marL="215995" indent="-215995" defTabSz="282993" latinLnBrk="0">
              <a:spcBef>
                <a:spcPts val="378"/>
              </a:spcBef>
              <a:defRPr/>
            </a:pP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In this contribution, we discuss the different view problems of NPCA</a:t>
            </a:r>
            <a:endParaRPr kumimoji="0" lang="en-US" altLang="ko-KR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May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Different view problems</a:t>
            </a:r>
            <a:r>
              <a:rPr lang="ko-KR" altLang="en-US" dirty="0"/>
              <a:t> </a:t>
            </a:r>
            <a:r>
              <a:rPr lang="en-US" altLang="ko-KR" dirty="0"/>
              <a:t>(Case 1/Case 2)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/>
            <a:r>
              <a:rPr kumimoji="0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Problems from the different views on the primary channel between AP and STA [1]</a:t>
            </a:r>
            <a:endParaRPr lang="en-US" altLang="ko-KR" sz="1800" noProof="0" dirty="0"/>
          </a:p>
          <a:p>
            <a:pPr lvl="1"/>
            <a:r>
              <a:rPr lang="en-US" altLang="ko-KR" sz="1600" noProof="0" dirty="0"/>
              <a:t>Case 1: AP side is busy, but non-AP STA side is idle</a:t>
            </a:r>
          </a:p>
          <a:p>
            <a:pPr lvl="2"/>
            <a:r>
              <a:rPr lang="en-US" altLang="ko-KR" sz="1400" noProof="0" dirty="0"/>
              <a:t>Non-AP STA Tx to the AP on P-channel, but the AP is not on the P-channel</a:t>
            </a:r>
          </a:p>
          <a:p>
            <a:pPr lvl="2"/>
            <a:r>
              <a:rPr lang="en-US" altLang="ko-KR" sz="1400" noProof="0" dirty="0"/>
              <a:t>AP Tx on the </a:t>
            </a:r>
            <a:r>
              <a:rPr lang="en-US" altLang="ko-KR" sz="1400" noProof="0" dirty="0" err="1"/>
              <a:t>nP</a:t>
            </a:r>
            <a:r>
              <a:rPr lang="en-US" altLang="ko-KR" sz="1400" noProof="0" dirty="0"/>
              <a:t>-channel, but the non-AP STA is on the P-channel</a:t>
            </a:r>
          </a:p>
          <a:p>
            <a:pPr lvl="1"/>
            <a:r>
              <a:rPr lang="en-US" altLang="ko-KR" sz="1600" noProof="0" dirty="0"/>
              <a:t>Case 2: AP side is idle, but non-AP STA side is busy</a:t>
            </a:r>
          </a:p>
          <a:p>
            <a:pPr lvl="2"/>
            <a:r>
              <a:rPr lang="en-US" altLang="ko-KR" sz="1400" noProof="0" dirty="0"/>
              <a:t>Same problems occur as in Case 1 with the opposite Tx direction</a:t>
            </a:r>
          </a:p>
          <a:p>
            <a:pPr lvl="1"/>
            <a:endParaRPr lang="en-US" altLang="ko-KR" sz="1600" noProof="0" dirty="0"/>
          </a:p>
          <a:p>
            <a:r>
              <a:rPr lang="en-US" altLang="ko-KR" sz="1800" noProof="0" dirty="0"/>
              <a:t>A solution for mitigating the problems was proposed in [2] (see APPENDIX for details)</a:t>
            </a:r>
          </a:p>
          <a:p>
            <a:pPr lvl="1"/>
            <a:r>
              <a:rPr lang="en-US" altLang="ko-KR" sz="1600" noProof="0" dirty="0"/>
              <a:t>AP shares OBSS AP list that it detects to </a:t>
            </a:r>
            <a:r>
              <a:rPr lang="en-US" altLang="ko-KR" sz="1600" dirty="0"/>
              <a:t>non-AP </a:t>
            </a:r>
            <a:r>
              <a:rPr lang="en-US" altLang="ko-KR" sz="1600" noProof="0" dirty="0"/>
              <a:t>STAs</a:t>
            </a:r>
          </a:p>
          <a:p>
            <a:pPr lvl="1"/>
            <a:r>
              <a:rPr lang="en-US" altLang="ko-KR" sz="1600" noProof="0" dirty="0"/>
              <a:t>A non-AP STA moves to </a:t>
            </a:r>
            <a:r>
              <a:rPr lang="en-US" altLang="ko-KR" sz="1600" noProof="0" dirty="0" err="1"/>
              <a:t>nP</a:t>
            </a:r>
            <a:r>
              <a:rPr lang="en-US" altLang="ko-KR" sz="1600" noProof="0" dirty="0"/>
              <a:t>-channel only when P-channel is occupied by an OBSS within the list</a:t>
            </a:r>
          </a:p>
          <a:p>
            <a:pPr lvl="1"/>
            <a:r>
              <a:rPr lang="en-US" altLang="ko-KR" sz="1600" noProof="0" dirty="0"/>
              <a:t>AP can be sure that all non-AP STAs are on P-channel when it is on P-channel</a:t>
            </a:r>
          </a:p>
          <a:p>
            <a:pPr lvl="1"/>
            <a:r>
              <a:rPr lang="en-US" altLang="ko-KR" sz="1600" noProof="0" dirty="0"/>
              <a:t>As a result, the solution ensures that Case 2 does not occur</a:t>
            </a:r>
          </a:p>
          <a:p>
            <a:pPr lvl="1"/>
            <a:r>
              <a:rPr lang="en-US" altLang="ko-KR" sz="1600" u="sng" dirty="0"/>
              <a:t>However, the solution does not ensure the prevention of Case 1 (further discussed in next slide)</a:t>
            </a:r>
            <a:endParaRPr lang="en-US" altLang="ko-KR" sz="1400" u="sng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Remaining problems</a:t>
            </a:r>
            <a:r>
              <a:rPr lang="ko-KR" altLang="en-US" dirty="0"/>
              <a:t> </a:t>
            </a:r>
            <a:r>
              <a:rPr lang="en-US" altLang="ko-KR" dirty="0"/>
              <a:t>(Case 1)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ko-KR" noProof="0" dirty="0"/>
              <a:t>Case 1: AP side is busy, but non-AP STA side is idle</a:t>
            </a:r>
          </a:p>
          <a:p>
            <a:endParaRPr lang="en-US" altLang="ko-KR" noProof="0" dirty="0"/>
          </a:p>
          <a:p>
            <a:r>
              <a:rPr lang="en-US" altLang="ko-KR" noProof="0" dirty="0"/>
              <a:t>Applying similar approaches for the Case 1 may have limitations:</a:t>
            </a:r>
          </a:p>
          <a:p>
            <a:pPr lvl="1"/>
            <a:r>
              <a:rPr lang="en-US" altLang="ko-KR" noProof="0" dirty="0"/>
              <a:t>Retrieving each OBSS AP list </a:t>
            </a:r>
            <a:r>
              <a:rPr lang="en-US" altLang="ko-KR" dirty="0"/>
              <a:t>from</a:t>
            </a:r>
            <a:r>
              <a:rPr lang="en-US" altLang="ko-KR" noProof="0" dirty="0"/>
              <a:t> each non-AP STA may </a:t>
            </a:r>
            <a:r>
              <a:rPr lang="en-US" altLang="ko-KR" dirty="0"/>
              <a:t>incur</a:t>
            </a:r>
            <a:r>
              <a:rPr lang="en-US" altLang="ko-KR" noProof="0" dirty="0"/>
              <a:t> overhead</a:t>
            </a:r>
          </a:p>
          <a:p>
            <a:pPr lvl="1"/>
            <a:r>
              <a:rPr lang="en-US" altLang="ko-KR" noProof="0" dirty="0"/>
              <a:t>Still a non-AP STA cannot be sure that the AP is on P-channel</a:t>
            </a:r>
          </a:p>
          <a:p>
            <a:pPr lvl="2"/>
            <a:r>
              <a:rPr lang="en-US" altLang="ko-KR" noProof="0" dirty="0"/>
              <a:t>Since the AP may move to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due to OBSS TXOP that is hidden from </a:t>
            </a:r>
            <a:r>
              <a:rPr lang="en-US" altLang="ko-KR" dirty="0"/>
              <a:t>a certain</a:t>
            </a:r>
            <a:r>
              <a:rPr lang="en-US" altLang="ko-KR" noProof="0" dirty="0"/>
              <a:t> non-AP STA</a:t>
            </a:r>
          </a:p>
          <a:p>
            <a:pPr lvl="0"/>
            <a:endParaRPr lang="en-US" altLang="ko-KR" noProof="0" dirty="0"/>
          </a:p>
          <a:p>
            <a:r>
              <a:rPr lang="en-US" altLang="ko-KR" noProof="0" dirty="0"/>
              <a:t>Case 1 </a:t>
            </a:r>
            <a:r>
              <a:rPr lang="en-US" altLang="ko-KR" dirty="0"/>
              <a:t>is</a:t>
            </a:r>
            <a:r>
              <a:rPr lang="en-US" altLang="ko-KR" noProof="0" dirty="0"/>
              <a:t> a s</a:t>
            </a:r>
            <a:r>
              <a:rPr lang="en-US" altLang="ko-KR" dirty="0" err="1"/>
              <a:t>imilar</a:t>
            </a:r>
            <a:r>
              <a:rPr lang="en-US" altLang="ko-KR" dirty="0"/>
              <a:t> </a:t>
            </a:r>
            <a:r>
              <a:rPr lang="en-US" altLang="ko-KR" noProof="0" dirty="0"/>
              <a:t>problem as which is already being experienced today</a:t>
            </a:r>
          </a:p>
          <a:p>
            <a:pPr lvl="1"/>
            <a:r>
              <a:rPr lang="en-US" altLang="ko-KR" noProof="0" dirty="0"/>
              <a:t>APs do not respond to its </a:t>
            </a:r>
            <a:r>
              <a:rPr lang="en-US" altLang="ko-KR" dirty="0"/>
              <a:t>non-AP STA </a:t>
            </a:r>
            <a:r>
              <a:rPr lang="en-US" altLang="ko-KR" noProof="0" dirty="0"/>
              <a:t>when they see its P-channel busy</a:t>
            </a:r>
          </a:p>
          <a:p>
            <a:pPr lvl="1"/>
            <a:endParaRPr lang="en-US" altLang="ko-KR" noProof="0" dirty="0"/>
          </a:p>
          <a:p>
            <a:pPr lvl="0"/>
            <a:r>
              <a:rPr lang="en-US" altLang="ko-KR" noProof="0" dirty="0"/>
              <a:t>Therefore, instead of solving the Case 1,</a:t>
            </a:r>
            <a:r>
              <a:rPr lang="en-US" altLang="ko-KR" dirty="0"/>
              <a:t> we can define relevant rules for NPCA AP/STAs when Case 1 is occurred</a:t>
            </a:r>
            <a:endParaRPr lang="en-US" altLang="ko-KR" noProof="0" dirty="0"/>
          </a:p>
          <a:p>
            <a:pPr lvl="2"/>
            <a:endParaRPr lang="en-US" altLang="ko-K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AP’s responding rule for Case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361613" cy="4393606"/>
          </a:xfrm>
          <a:ln/>
        </p:spPr>
        <p:txBody>
          <a:bodyPr/>
          <a:lstStyle/>
          <a:p>
            <a:pPr lvl="0"/>
            <a:r>
              <a:rPr lang="en-US" altLang="ko-KR" sz="1800" dirty="0"/>
              <a:t>A</a:t>
            </a:r>
            <a:r>
              <a:rPr lang="en-US" altLang="ko-KR" sz="1800" noProof="0" dirty="0"/>
              <a:t>n AP on </a:t>
            </a:r>
            <a:r>
              <a:rPr lang="en-US" altLang="ko-KR" sz="1800" noProof="0" dirty="0" err="1"/>
              <a:t>nP</a:t>
            </a:r>
            <a:r>
              <a:rPr lang="en-US" altLang="ko-KR" sz="1800" noProof="0" dirty="0"/>
              <a:t>-channel receives an initial frame from a non-AP STA </a:t>
            </a:r>
            <a:r>
              <a:rPr lang="en-US" altLang="ko-KR" sz="1800" dirty="0"/>
              <a:t>still </a:t>
            </a:r>
            <a:r>
              <a:rPr lang="en-US" altLang="ko-KR" sz="1800" noProof="0" dirty="0"/>
              <a:t>on P-channel</a:t>
            </a:r>
          </a:p>
          <a:p>
            <a:pPr lvl="1"/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The AP </a:t>
            </a:r>
            <a:r>
              <a:rPr lang="en-US" altLang="ko-KR" sz="1600" dirty="0">
                <a:latin typeface="Times New Roman"/>
                <a:ea typeface="MS Gothic"/>
              </a:rPr>
              <a:t>could partially 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receive the frame on </a:t>
            </a:r>
            <a:r>
              <a:rPr kumimoji="0" lang="en-US" altLang="ko-K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nP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-channel if it is carried in non-HT duplicate PPDU</a:t>
            </a:r>
            <a:endParaRPr lang="en-US" altLang="ko-KR" sz="1600" noProof="0" dirty="0"/>
          </a:p>
          <a:p>
            <a:pPr lvl="1"/>
            <a:r>
              <a:rPr lang="en-US" altLang="ko-KR" sz="1600" noProof="0" dirty="0"/>
              <a:t>The non-AP STA might be a legacy STA which doesn’t support NPCA, or</a:t>
            </a:r>
          </a:p>
          <a:p>
            <a:pPr lvl="1"/>
            <a:r>
              <a:rPr lang="en-US" altLang="ko-KR" sz="1600" dirty="0"/>
              <a:t>The non-AP STA might be </a:t>
            </a:r>
            <a:r>
              <a:rPr lang="en-US" altLang="ko-KR" sz="1600" noProof="0" dirty="0"/>
              <a:t>a NPCA STA hidden from </a:t>
            </a:r>
            <a:r>
              <a:rPr lang="en-US" altLang="ko-KR" sz="1600" dirty="0"/>
              <a:t>the</a:t>
            </a:r>
            <a:r>
              <a:rPr lang="en-US" altLang="ko-KR" sz="1600" noProof="0" dirty="0"/>
              <a:t> OBSS occupying P-channel of the AP</a:t>
            </a:r>
          </a:p>
          <a:p>
            <a:pPr lvl="1"/>
            <a:r>
              <a:rPr lang="en-US" altLang="ko-KR" sz="1600" noProof="0" dirty="0"/>
              <a:t>802.11 baseline doesn’t provide the rules to response to the frame 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partially received on </a:t>
            </a:r>
            <a:r>
              <a:rPr kumimoji="0" lang="en-US" altLang="ko-K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nP</a:t>
            </a: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-channel</a:t>
            </a:r>
          </a:p>
          <a:p>
            <a:r>
              <a:rPr lang="en-US" altLang="ko-KR" sz="2000" noProof="0" dirty="0"/>
              <a:t>Therefore, initial control frame responding rule for an NPCA AP for Case 1 should be defined</a:t>
            </a:r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  <p:sp>
        <p:nvSpPr>
          <p:cNvPr id="6172" name="TextBox 6171">
            <a:extLst>
              <a:ext uri="{FF2B5EF4-FFF2-40B4-BE49-F238E27FC236}">
                <a16:creationId xmlns:a16="http://schemas.microsoft.com/office/drawing/2014/main" id="{34D8F599-5EC3-DE62-CCD7-4BA28B3B29DD}"/>
              </a:ext>
            </a:extLst>
          </p:cNvPr>
          <p:cNvSpPr txBox="1"/>
          <p:nvPr/>
        </p:nvSpPr>
        <p:spPr>
          <a:xfrm>
            <a:off x="3143672" y="5707561"/>
            <a:ext cx="9876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chemeClr val="tx1"/>
                </a:solidFill>
              </a:rPr>
              <a:t>P-Channel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6173" name="TextBox 6172">
            <a:extLst>
              <a:ext uri="{FF2B5EF4-FFF2-40B4-BE49-F238E27FC236}">
                <a16:creationId xmlns:a16="http://schemas.microsoft.com/office/drawing/2014/main" id="{4E0237B5-481A-FBB2-0944-82B7C40BD1E7}"/>
              </a:ext>
            </a:extLst>
          </p:cNvPr>
          <p:cNvSpPr txBox="1"/>
          <p:nvPr/>
        </p:nvSpPr>
        <p:spPr>
          <a:xfrm>
            <a:off x="3143673" y="4771363"/>
            <a:ext cx="9876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>
                <a:solidFill>
                  <a:schemeClr val="tx1"/>
                </a:solidFill>
              </a:rPr>
              <a:t>nP</a:t>
            </a:r>
            <a:r>
              <a:rPr lang="en-US" altLang="ko-KR" sz="1100" dirty="0">
                <a:solidFill>
                  <a:schemeClr val="tx1"/>
                </a:solidFill>
              </a:rPr>
              <a:t>-Channel</a:t>
            </a:r>
          </a:p>
        </p:txBody>
      </p:sp>
      <p:sp>
        <p:nvSpPr>
          <p:cNvPr id="6174" name="TextBox 6173">
            <a:extLst>
              <a:ext uri="{FF2B5EF4-FFF2-40B4-BE49-F238E27FC236}">
                <a16:creationId xmlns:a16="http://schemas.microsoft.com/office/drawing/2014/main" id="{B2AF1177-41E8-B40C-6F37-B7BA18213664}"/>
              </a:ext>
            </a:extLst>
          </p:cNvPr>
          <p:cNvSpPr txBox="1"/>
          <p:nvPr/>
        </p:nvSpPr>
        <p:spPr>
          <a:xfrm>
            <a:off x="8750071" y="5268601"/>
            <a:ext cx="526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chemeClr val="tx1"/>
                </a:solidFill>
              </a:rPr>
              <a:t>P80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6175" name="TextBox 6174">
            <a:extLst>
              <a:ext uri="{FF2B5EF4-FFF2-40B4-BE49-F238E27FC236}">
                <a16:creationId xmlns:a16="http://schemas.microsoft.com/office/drawing/2014/main" id="{ADF15ABD-2F5D-EB33-1DF0-EAA87C068019}"/>
              </a:ext>
            </a:extLst>
          </p:cNvPr>
          <p:cNvSpPr txBox="1"/>
          <p:nvPr/>
        </p:nvSpPr>
        <p:spPr>
          <a:xfrm>
            <a:off x="8750071" y="4343577"/>
            <a:ext cx="526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chemeClr val="tx1"/>
                </a:solidFill>
              </a:rPr>
              <a:t>S80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6176" name="Rectangle 24">
            <a:extLst>
              <a:ext uri="{FF2B5EF4-FFF2-40B4-BE49-F238E27FC236}">
                <a16:creationId xmlns:a16="http://schemas.microsoft.com/office/drawing/2014/main" id="{EF92BACB-DC5F-9A5E-D447-A7763982130A}"/>
              </a:ext>
            </a:extLst>
          </p:cNvPr>
          <p:cNvSpPr/>
          <p:nvPr/>
        </p:nvSpPr>
        <p:spPr>
          <a:xfrm>
            <a:off x="4177774" y="4995772"/>
            <a:ext cx="4432951" cy="949846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(AP-side)</a:t>
            </a:r>
          </a:p>
        </p:txBody>
      </p:sp>
      <p:grpSp>
        <p:nvGrpSpPr>
          <p:cNvPr id="6177" name="그룹 6176">
            <a:extLst>
              <a:ext uri="{FF2B5EF4-FFF2-40B4-BE49-F238E27FC236}">
                <a16:creationId xmlns:a16="http://schemas.microsoft.com/office/drawing/2014/main" id="{987F95C4-3693-8218-0D8B-51931FD2AF85}"/>
              </a:ext>
            </a:extLst>
          </p:cNvPr>
          <p:cNvGrpSpPr/>
          <p:nvPr/>
        </p:nvGrpSpPr>
        <p:grpSpPr>
          <a:xfrm>
            <a:off x="4089945" y="4043102"/>
            <a:ext cx="4432951" cy="1903478"/>
            <a:chOff x="1110781" y="2740702"/>
            <a:chExt cx="6149187" cy="3223359"/>
          </a:xfrm>
        </p:grpSpPr>
        <p:cxnSp>
          <p:nvCxnSpPr>
            <p:cNvPr id="6178" name="직선 연결선 6177">
              <a:extLst>
                <a:ext uri="{FF2B5EF4-FFF2-40B4-BE49-F238E27FC236}">
                  <a16:creationId xmlns:a16="http://schemas.microsoft.com/office/drawing/2014/main" id="{1AEE10D3-6C60-16C5-1C2E-DD6F08A54993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79" name="직선 연결선 6178">
              <a:extLst>
                <a:ext uri="{FF2B5EF4-FFF2-40B4-BE49-F238E27FC236}">
                  <a16:creationId xmlns:a16="http://schemas.microsoft.com/office/drawing/2014/main" id="{7C4BA7D5-6428-8FF4-FA3C-2A2544266673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0" name="직선 연결선 6179">
              <a:extLst>
                <a:ext uri="{FF2B5EF4-FFF2-40B4-BE49-F238E27FC236}">
                  <a16:creationId xmlns:a16="http://schemas.microsoft.com/office/drawing/2014/main" id="{7E8276B7-4850-714F-1C52-3C78AE178A41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1" name="직선 연결선 6180">
              <a:extLst>
                <a:ext uri="{FF2B5EF4-FFF2-40B4-BE49-F238E27FC236}">
                  <a16:creationId xmlns:a16="http://schemas.microsoft.com/office/drawing/2014/main" id="{5379AB25-9D0B-582B-3599-26E2FC5A1EFF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2" name="직선 연결선 6181">
              <a:extLst>
                <a:ext uri="{FF2B5EF4-FFF2-40B4-BE49-F238E27FC236}">
                  <a16:creationId xmlns:a16="http://schemas.microsoft.com/office/drawing/2014/main" id="{BB187752-BE81-D0C4-9609-258F1F59B694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3" name="직선 연결선 6182">
              <a:extLst>
                <a:ext uri="{FF2B5EF4-FFF2-40B4-BE49-F238E27FC236}">
                  <a16:creationId xmlns:a16="http://schemas.microsoft.com/office/drawing/2014/main" id="{663285FD-78E4-E9EB-2823-AB2090784243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4" name="직선 연결선 6183">
              <a:extLst>
                <a:ext uri="{FF2B5EF4-FFF2-40B4-BE49-F238E27FC236}">
                  <a16:creationId xmlns:a16="http://schemas.microsoft.com/office/drawing/2014/main" id="{DFCF3D35-ADCC-1167-5A89-423A95B373F3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5" name="직선 연결선 6184">
              <a:extLst>
                <a:ext uri="{FF2B5EF4-FFF2-40B4-BE49-F238E27FC236}">
                  <a16:creationId xmlns:a16="http://schemas.microsoft.com/office/drawing/2014/main" id="{82DC6F7C-50AF-0BB5-6099-77D5B3AEB969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86" name="직선 연결선 6185">
              <a:extLst>
                <a:ext uri="{FF2B5EF4-FFF2-40B4-BE49-F238E27FC236}">
                  <a16:creationId xmlns:a16="http://schemas.microsoft.com/office/drawing/2014/main" id="{EF088CD0-B109-0734-19A9-F1A083A74E57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87" name="직사각형 6186">
            <a:extLst>
              <a:ext uri="{FF2B5EF4-FFF2-40B4-BE49-F238E27FC236}">
                <a16:creationId xmlns:a16="http://schemas.microsoft.com/office/drawing/2014/main" id="{BCDBDB1D-1EF3-F723-279B-0C743D4E2F7A}"/>
              </a:ext>
            </a:extLst>
          </p:cNvPr>
          <p:cNvSpPr/>
          <p:nvPr/>
        </p:nvSpPr>
        <p:spPr bwMode="auto">
          <a:xfrm>
            <a:off x="4849104" y="5717667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88" name="직사각형 6187">
            <a:extLst>
              <a:ext uri="{FF2B5EF4-FFF2-40B4-BE49-F238E27FC236}">
                <a16:creationId xmlns:a16="http://schemas.microsoft.com/office/drawing/2014/main" id="{B213CB71-6A06-9693-416A-D81DFB9ED244}"/>
              </a:ext>
            </a:extLst>
          </p:cNvPr>
          <p:cNvSpPr/>
          <p:nvPr/>
        </p:nvSpPr>
        <p:spPr bwMode="auto">
          <a:xfrm>
            <a:off x="4849104" y="5476550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89" name="직사각형 6188">
            <a:extLst>
              <a:ext uri="{FF2B5EF4-FFF2-40B4-BE49-F238E27FC236}">
                <a16:creationId xmlns:a16="http://schemas.microsoft.com/office/drawing/2014/main" id="{E2DECFA9-E7AD-A1EC-FD5A-DAB2D66BFC23}"/>
              </a:ext>
            </a:extLst>
          </p:cNvPr>
          <p:cNvSpPr/>
          <p:nvPr/>
        </p:nvSpPr>
        <p:spPr bwMode="auto">
          <a:xfrm>
            <a:off x="4849104" y="5237184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0" name="직사각형 6189">
            <a:extLst>
              <a:ext uri="{FF2B5EF4-FFF2-40B4-BE49-F238E27FC236}">
                <a16:creationId xmlns:a16="http://schemas.microsoft.com/office/drawing/2014/main" id="{D2D21D7C-45BD-511B-9231-6C5811EFF262}"/>
              </a:ext>
            </a:extLst>
          </p:cNvPr>
          <p:cNvSpPr/>
          <p:nvPr/>
        </p:nvSpPr>
        <p:spPr bwMode="auto">
          <a:xfrm>
            <a:off x="4849104" y="4999207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1" name="직사각형 6190">
            <a:extLst>
              <a:ext uri="{FF2B5EF4-FFF2-40B4-BE49-F238E27FC236}">
                <a16:creationId xmlns:a16="http://schemas.microsoft.com/office/drawing/2014/main" id="{5956043F-347F-35C1-9749-F5D4A74CCA95}"/>
              </a:ext>
            </a:extLst>
          </p:cNvPr>
          <p:cNvSpPr/>
          <p:nvPr/>
        </p:nvSpPr>
        <p:spPr bwMode="auto">
          <a:xfrm>
            <a:off x="4849104" y="4761229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2" name="직사각형 6191">
            <a:extLst>
              <a:ext uri="{FF2B5EF4-FFF2-40B4-BE49-F238E27FC236}">
                <a16:creationId xmlns:a16="http://schemas.microsoft.com/office/drawing/2014/main" id="{15FF79B5-CAAD-3E57-AC71-8E7A719B5B7B}"/>
              </a:ext>
            </a:extLst>
          </p:cNvPr>
          <p:cNvSpPr/>
          <p:nvPr/>
        </p:nvSpPr>
        <p:spPr bwMode="auto">
          <a:xfrm>
            <a:off x="4849104" y="4520112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3" name="직사각형 6192">
            <a:extLst>
              <a:ext uri="{FF2B5EF4-FFF2-40B4-BE49-F238E27FC236}">
                <a16:creationId xmlns:a16="http://schemas.microsoft.com/office/drawing/2014/main" id="{1257FE39-E979-3E91-DF65-8861A4CDED05}"/>
              </a:ext>
            </a:extLst>
          </p:cNvPr>
          <p:cNvSpPr/>
          <p:nvPr/>
        </p:nvSpPr>
        <p:spPr bwMode="auto">
          <a:xfrm>
            <a:off x="4849104" y="4280747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4" name="직사각형 6193">
            <a:extLst>
              <a:ext uri="{FF2B5EF4-FFF2-40B4-BE49-F238E27FC236}">
                <a16:creationId xmlns:a16="http://schemas.microsoft.com/office/drawing/2014/main" id="{A7CD0D83-C3B4-0706-B7A0-2C150F5DC92F}"/>
              </a:ext>
            </a:extLst>
          </p:cNvPr>
          <p:cNvSpPr/>
          <p:nvPr/>
        </p:nvSpPr>
        <p:spPr bwMode="auto">
          <a:xfrm>
            <a:off x="4849104" y="4042770"/>
            <a:ext cx="580443" cy="22891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Non-HT</a:t>
            </a:r>
            <a:endParaRPr kumimoji="0" lang="ko-KR" altLang="en-US" sz="10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95" name="TextBox 6194">
            <a:extLst>
              <a:ext uri="{FF2B5EF4-FFF2-40B4-BE49-F238E27FC236}">
                <a16:creationId xmlns:a16="http://schemas.microsoft.com/office/drawing/2014/main" id="{855A9315-C81B-8CE9-F617-5B88DBC5AE08}"/>
              </a:ext>
            </a:extLst>
          </p:cNvPr>
          <p:cNvSpPr txBox="1"/>
          <p:nvPr/>
        </p:nvSpPr>
        <p:spPr>
          <a:xfrm>
            <a:off x="4374048" y="6011095"/>
            <a:ext cx="15200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Tx by a P-channel STA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cxnSp>
        <p:nvCxnSpPr>
          <p:cNvPr id="6196" name="직선 화살표 연결선 6195">
            <a:extLst>
              <a:ext uri="{FF2B5EF4-FFF2-40B4-BE49-F238E27FC236}">
                <a16:creationId xmlns:a16="http://schemas.microsoft.com/office/drawing/2014/main" id="{6D91D621-896F-87E1-F5AE-05D65A804347}"/>
              </a:ext>
            </a:extLst>
          </p:cNvPr>
          <p:cNvCxnSpPr>
            <a:cxnSpLocks/>
            <a:stCxn id="6197" idx="1"/>
            <a:endCxn id="6191" idx="3"/>
          </p:cNvCxnSpPr>
          <p:nvPr/>
        </p:nvCxnSpPr>
        <p:spPr bwMode="auto">
          <a:xfrm flipH="1">
            <a:off x="5429547" y="3893554"/>
            <a:ext cx="661426" cy="9821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97" name="TextBox 6196">
            <a:extLst>
              <a:ext uri="{FF2B5EF4-FFF2-40B4-BE49-F238E27FC236}">
                <a16:creationId xmlns:a16="http://schemas.microsoft.com/office/drawing/2014/main" id="{A14F89FC-7102-6E75-0F50-C1B234FF3BB6}"/>
              </a:ext>
            </a:extLst>
          </p:cNvPr>
          <p:cNvSpPr txBox="1"/>
          <p:nvPr/>
        </p:nvSpPr>
        <p:spPr>
          <a:xfrm>
            <a:off x="6090973" y="3766596"/>
            <a:ext cx="29118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AP receives frame on </a:t>
            </a:r>
            <a:r>
              <a:rPr lang="en-US" altLang="ko-KR" sz="1050" dirty="0" err="1">
                <a:solidFill>
                  <a:schemeClr val="tx1"/>
                </a:solidFill>
              </a:rPr>
              <a:t>nP</a:t>
            </a:r>
            <a:r>
              <a:rPr lang="en-US" altLang="ko-KR" sz="1050" dirty="0">
                <a:solidFill>
                  <a:schemeClr val="tx1"/>
                </a:solidFill>
              </a:rPr>
              <a:t>-Channel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6198" name="TextBox 6197">
            <a:extLst>
              <a:ext uri="{FF2B5EF4-FFF2-40B4-BE49-F238E27FC236}">
                <a16:creationId xmlns:a16="http://schemas.microsoft.com/office/drawing/2014/main" id="{01B0BEE6-9FB2-BEE4-914A-62E4923F6C0B}"/>
              </a:ext>
            </a:extLst>
          </p:cNvPr>
          <p:cNvSpPr txBox="1"/>
          <p:nvPr/>
        </p:nvSpPr>
        <p:spPr>
          <a:xfrm>
            <a:off x="5877925" y="6088553"/>
            <a:ext cx="3337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/>
                </a:solidFill>
              </a:rPr>
              <a:t>Frame exchange sequence (AP’s view)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 err="1"/>
              <a:t>nP</a:t>
            </a:r>
            <a:r>
              <a:rPr lang="en-US" altLang="ko-KR" dirty="0"/>
              <a:t>-channel AP’s ICF Responding Rule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113213"/>
          </a:xfrm>
          <a:ln/>
        </p:spPr>
        <p:txBody>
          <a:bodyPr/>
          <a:lstStyle/>
          <a:p>
            <a:pPr lvl="0"/>
            <a:r>
              <a:rPr lang="en-US" altLang="ko-KR" noProof="0" dirty="0"/>
              <a:t>Possible options for </a:t>
            </a:r>
            <a:r>
              <a:rPr lang="en-US" altLang="ko-KR" dirty="0" err="1"/>
              <a:t>nP</a:t>
            </a:r>
            <a:r>
              <a:rPr lang="en-US" altLang="ko-KR" dirty="0"/>
              <a:t>-channel </a:t>
            </a:r>
            <a:r>
              <a:rPr lang="en-US" altLang="ko-KR" noProof="0" dirty="0"/>
              <a:t>AP’s </a:t>
            </a:r>
            <a:r>
              <a:rPr lang="en-US" altLang="ko-KR" dirty="0"/>
              <a:t>ICF </a:t>
            </a:r>
            <a:r>
              <a:rPr lang="en-US" altLang="ko-KR" noProof="0" dirty="0"/>
              <a:t>responding rule</a:t>
            </a:r>
          </a:p>
          <a:p>
            <a:pPr lvl="1"/>
            <a:r>
              <a:rPr lang="en-US" altLang="ko-KR" noProof="0" dirty="0"/>
              <a:t>Option 1: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</a:t>
            </a:r>
            <a:r>
              <a:rPr lang="en-US" altLang="ko-KR" dirty="0"/>
              <a:t>r</a:t>
            </a:r>
            <a:r>
              <a:rPr lang="en-US" altLang="ko-KR" noProof="0" dirty="0" err="1"/>
              <a:t>esponds</a:t>
            </a:r>
            <a:r>
              <a:rPr lang="en-US" altLang="ko-KR" noProof="0" dirty="0"/>
              <a:t> to </a:t>
            </a:r>
            <a:r>
              <a:rPr lang="en-US" altLang="ko-KR" dirty="0"/>
              <a:t>an ICF </a:t>
            </a:r>
            <a:r>
              <a:rPr lang="en-US" altLang="ko-KR" noProof="0" dirty="0"/>
              <a:t>sent </a:t>
            </a:r>
            <a:r>
              <a:rPr lang="en-US" altLang="ko-KR" dirty="0"/>
              <a:t>from both </a:t>
            </a:r>
            <a:r>
              <a:rPr lang="en-US" altLang="ko-KR" noProof="0" dirty="0"/>
              <a:t>P-channel/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STAs</a:t>
            </a:r>
          </a:p>
          <a:p>
            <a:pPr lvl="1"/>
            <a:endParaRPr lang="en-US" altLang="ko-KR" noProof="0" dirty="0"/>
          </a:p>
          <a:p>
            <a:pPr lvl="1"/>
            <a:r>
              <a:rPr lang="en-US" altLang="ko-KR" noProof="0" dirty="0"/>
              <a:t>Option 2: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</a:t>
            </a:r>
            <a:r>
              <a:rPr lang="en-US" altLang="ko-KR" dirty="0"/>
              <a:t>r</a:t>
            </a:r>
            <a:r>
              <a:rPr lang="en-US" altLang="ko-KR" noProof="0" dirty="0" err="1"/>
              <a:t>esponds</a:t>
            </a:r>
            <a:r>
              <a:rPr lang="en-US" altLang="ko-KR" noProof="0" dirty="0"/>
              <a:t> to </a:t>
            </a:r>
            <a:r>
              <a:rPr lang="en-US" altLang="ko-KR" dirty="0"/>
              <a:t>an ICF</a:t>
            </a:r>
            <a:r>
              <a:rPr lang="en-US" altLang="ko-KR" noProof="0" dirty="0"/>
              <a:t> </a:t>
            </a:r>
            <a:r>
              <a:rPr lang="en-US" altLang="ko-KR" dirty="0"/>
              <a:t>sent </a:t>
            </a:r>
            <a:r>
              <a:rPr lang="en-US" altLang="ko-KR" noProof="0" dirty="0"/>
              <a:t>from only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STA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noProof="0" dirty="0"/>
          </a:p>
          <a:p>
            <a:pPr marL="457200" lvl="1" indent="0">
              <a:buNone/>
            </a:pPr>
            <a:r>
              <a:rPr lang="en-US" altLang="ko-KR" u="sng" noProof="0" dirty="0"/>
              <a:t>Basic assumption: </a:t>
            </a:r>
            <a:r>
              <a:rPr lang="en-US" altLang="ko-KR" u="sng" noProof="0" dirty="0" err="1"/>
              <a:t>nP</a:t>
            </a:r>
            <a:r>
              <a:rPr lang="en-US" altLang="ko-KR" u="sng" noProof="0" dirty="0"/>
              <a:t>-channel AP does not respond to legacy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  <p:sp>
        <p:nvSpPr>
          <p:cNvPr id="6207" name="TextBox 6206">
            <a:extLst>
              <a:ext uri="{FF2B5EF4-FFF2-40B4-BE49-F238E27FC236}">
                <a16:creationId xmlns:a16="http://schemas.microsoft.com/office/drawing/2014/main" id="{5A5C7B0B-426D-A18C-06E1-592BDA8CE2EE}"/>
              </a:ext>
            </a:extLst>
          </p:cNvPr>
          <p:cNvSpPr txBox="1"/>
          <p:nvPr/>
        </p:nvSpPr>
        <p:spPr>
          <a:xfrm>
            <a:off x="1271464" y="4869160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*P-channel STA: An NPCA STA operating on primary channel</a:t>
            </a:r>
          </a:p>
          <a:p>
            <a:r>
              <a:rPr lang="en-US" altLang="ko-KR" sz="1400" dirty="0">
                <a:solidFill>
                  <a:schemeClr val="tx1"/>
                </a:solidFill>
              </a:rPr>
              <a:t>*</a:t>
            </a:r>
            <a:r>
              <a:rPr lang="en-US" altLang="ko-KR" sz="1400" dirty="0" err="1">
                <a:solidFill>
                  <a:schemeClr val="tx1"/>
                </a:solidFill>
              </a:rPr>
              <a:t>nP</a:t>
            </a:r>
            <a:r>
              <a:rPr lang="en-US" altLang="ko-KR" sz="1400" dirty="0">
                <a:solidFill>
                  <a:schemeClr val="tx1"/>
                </a:solidFill>
              </a:rPr>
              <a:t>-channel STA: An NPCA STA operating on non-primary channel</a:t>
            </a:r>
          </a:p>
        </p:txBody>
      </p:sp>
    </p:spTree>
    <p:extLst>
      <p:ext uri="{BB962C8B-B14F-4D97-AF65-F5344CB8AC3E}">
        <p14:creationId xmlns:p14="http://schemas.microsoft.com/office/powerpoint/2010/main" val="38970885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Option 1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0"/>
            <a:ext cx="5418214" cy="4256112"/>
          </a:xfrm>
          <a:ln/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ko-KR" noProof="0" dirty="0"/>
              <a:t>Rule: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</a:t>
            </a:r>
            <a:r>
              <a:rPr lang="en-US" altLang="ko-KR" dirty="0"/>
              <a:t>r</a:t>
            </a:r>
            <a:r>
              <a:rPr lang="en-US" altLang="ko-KR" noProof="0" dirty="0" err="1"/>
              <a:t>esponds</a:t>
            </a:r>
            <a:r>
              <a:rPr lang="en-US" altLang="ko-KR" noProof="0" dirty="0"/>
              <a:t> to </a:t>
            </a:r>
            <a:r>
              <a:rPr lang="en-US" altLang="ko-KR" dirty="0"/>
              <a:t>an ICF </a:t>
            </a:r>
            <a:r>
              <a:rPr lang="en-US" altLang="ko-KR" noProof="0" dirty="0"/>
              <a:t>sent </a:t>
            </a:r>
            <a:r>
              <a:rPr lang="en-US" altLang="ko-KR" dirty="0"/>
              <a:t>from both </a:t>
            </a:r>
            <a:r>
              <a:rPr lang="en-US" altLang="ko-KR" noProof="0" dirty="0"/>
              <a:t>P-channel/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STAs</a:t>
            </a:r>
          </a:p>
          <a:p>
            <a:pPr lvl="1"/>
            <a:r>
              <a:rPr lang="en-US" altLang="ko-KR" noProof="0" dirty="0"/>
              <a:t>Pros</a:t>
            </a:r>
          </a:p>
          <a:p>
            <a:pPr lvl="2"/>
            <a:r>
              <a:rPr lang="en-US" altLang="ko-KR" noProof="0" dirty="0"/>
              <a:t>P-channel STA can </a:t>
            </a:r>
            <a:r>
              <a:rPr lang="en-US" altLang="ko-KR" dirty="0"/>
              <a:t>exchange</a:t>
            </a:r>
            <a:r>
              <a:rPr lang="en-US" altLang="ko-KR" noProof="0" dirty="0"/>
              <a:t> frame </a:t>
            </a:r>
            <a:r>
              <a:rPr lang="en-US" altLang="ko-KR" dirty="0"/>
              <a:t>with</a:t>
            </a:r>
            <a:r>
              <a:rPr lang="en-US" altLang="ko-KR" noProof="0" dirty="0"/>
              <a:t>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even under Case 1 scenario</a:t>
            </a:r>
          </a:p>
          <a:p>
            <a:pPr lvl="1"/>
            <a:r>
              <a:rPr lang="en-US" altLang="ko-KR" dirty="0"/>
              <a:t>Cons</a:t>
            </a:r>
          </a:p>
          <a:p>
            <a:pPr lvl="2"/>
            <a:r>
              <a:rPr lang="en-US" altLang="ko-KR" sz="1800" noProof="0" dirty="0"/>
              <a:t>Enhancement on frame exchange sequence required on both AP and non-AP STA</a:t>
            </a:r>
          </a:p>
          <a:p>
            <a:pPr lvl="3"/>
            <a:endParaRPr lang="en-US" altLang="ko-KR" noProof="0" dirty="0"/>
          </a:p>
          <a:p>
            <a:pPr lvl="0"/>
            <a:r>
              <a:rPr lang="en-US" altLang="ko-KR" noProof="0" dirty="0"/>
              <a:t>Requirements</a:t>
            </a:r>
          </a:p>
          <a:p>
            <a:pPr lvl="1"/>
            <a:r>
              <a:rPr lang="en-US" altLang="ko-KR" dirty="0"/>
              <a:t>P-channel STA</a:t>
            </a:r>
          </a:p>
          <a:p>
            <a:pPr lvl="2"/>
            <a:r>
              <a:rPr lang="en-US" altLang="ko-KR" noProof="0" dirty="0"/>
              <a:t>After sending ICF, P-channel STA needs to detect and decode ICR on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and switch to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operation</a:t>
            </a:r>
          </a:p>
          <a:p>
            <a:pPr lvl="1"/>
            <a:r>
              <a:rPr lang="en-US" altLang="ko-KR" noProof="0" dirty="0" err="1"/>
              <a:t>nP</a:t>
            </a:r>
            <a:r>
              <a:rPr lang="en-US" altLang="ko-KR" dirty="0"/>
              <a:t>-channel </a:t>
            </a:r>
            <a:r>
              <a:rPr lang="en-US" altLang="ko-KR" noProof="0" dirty="0"/>
              <a:t>AP</a:t>
            </a:r>
          </a:p>
          <a:p>
            <a:pPr lvl="2"/>
            <a:r>
              <a:rPr lang="en-US" altLang="ko-KR" noProof="0" dirty="0"/>
              <a:t>Needs to determine whether the received ICF is from a NPCA STA before transmitting ICR</a:t>
            </a:r>
          </a:p>
          <a:p>
            <a:pPr lvl="2"/>
            <a:r>
              <a:rPr lang="en-US" altLang="ko-KR" noProof="0" dirty="0"/>
              <a:t>AP should not respond </a:t>
            </a:r>
            <a:r>
              <a:rPr lang="en-US" altLang="ko-KR" dirty="0"/>
              <a:t>to frames from a legacy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08A52C77-A38F-D045-0C66-C80AC5DA42FD}"/>
              </a:ext>
            </a:extLst>
          </p:cNvPr>
          <p:cNvCxnSpPr/>
          <p:nvPr/>
        </p:nvCxnSpPr>
        <p:spPr bwMode="auto">
          <a:xfrm>
            <a:off x="7464152" y="2284614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3B77E5E0-0F65-184E-3AB7-2E04F08CFA7E}"/>
              </a:ext>
            </a:extLst>
          </p:cNvPr>
          <p:cNvCxnSpPr/>
          <p:nvPr/>
        </p:nvCxnSpPr>
        <p:spPr bwMode="auto">
          <a:xfrm>
            <a:off x="7464152" y="2733657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75E92DE6-6D6F-45C8-E16C-11C57006FAE9}"/>
              </a:ext>
            </a:extLst>
          </p:cNvPr>
          <p:cNvCxnSpPr/>
          <p:nvPr/>
        </p:nvCxnSpPr>
        <p:spPr bwMode="auto">
          <a:xfrm>
            <a:off x="7464152" y="1830390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49" name="Rectangle 24">
            <a:extLst>
              <a:ext uri="{FF2B5EF4-FFF2-40B4-BE49-F238E27FC236}">
                <a16:creationId xmlns:a16="http://schemas.microsoft.com/office/drawing/2014/main" id="{AFFC1EBE-01E4-89E9-A95F-B3B232E4C025}"/>
              </a:ext>
            </a:extLst>
          </p:cNvPr>
          <p:cNvSpPr/>
          <p:nvPr/>
        </p:nvSpPr>
        <p:spPr>
          <a:xfrm>
            <a:off x="7936464" y="2280915"/>
            <a:ext cx="3168353" cy="452742"/>
          </a:xfrm>
          <a:prstGeom prst="rect">
            <a:avLst/>
          </a:prstGeom>
          <a:solidFill>
            <a:schemeClr val="accent5">
              <a:alpha val="30196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</p:txBody>
      </p:sp>
      <p:cxnSp>
        <p:nvCxnSpPr>
          <p:cNvPr id="6152" name="직선 연결선 6151">
            <a:extLst>
              <a:ext uri="{FF2B5EF4-FFF2-40B4-BE49-F238E27FC236}">
                <a16:creationId xmlns:a16="http://schemas.microsoft.com/office/drawing/2014/main" id="{76767CAB-FC91-F428-F1C0-2A01AF7B18D6}"/>
              </a:ext>
            </a:extLst>
          </p:cNvPr>
          <p:cNvCxnSpPr/>
          <p:nvPr/>
        </p:nvCxnSpPr>
        <p:spPr bwMode="auto">
          <a:xfrm>
            <a:off x="7483225" y="3546467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53" name="직선 연결선 6152">
            <a:extLst>
              <a:ext uri="{FF2B5EF4-FFF2-40B4-BE49-F238E27FC236}">
                <a16:creationId xmlns:a16="http://schemas.microsoft.com/office/drawing/2014/main" id="{7F0EAEAC-CFFC-89DD-0FF8-4441B178CCC7}"/>
              </a:ext>
            </a:extLst>
          </p:cNvPr>
          <p:cNvCxnSpPr/>
          <p:nvPr/>
        </p:nvCxnSpPr>
        <p:spPr bwMode="auto">
          <a:xfrm>
            <a:off x="7483225" y="3995510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54" name="직선 연결선 6153">
            <a:extLst>
              <a:ext uri="{FF2B5EF4-FFF2-40B4-BE49-F238E27FC236}">
                <a16:creationId xmlns:a16="http://schemas.microsoft.com/office/drawing/2014/main" id="{CCC9356E-80B8-6763-C406-EC627675F92D}"/>
              </a:ext>
            </a:extLst>
          </p:cNvPr>
          <p:cNvCxnSpPr/>
          <p:nvPr/>
        </p:nvCxnSpPr>
        <p:spPr bwMode="auto">
          <a:xfrm>
            <a:off x="7483225" y="3092243"/>
            <a:ext cx="38829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60" name="Rectangle 24">
            <a:extLst>
              <a:ext uri="{FF2B5EF4-FFF2-40B4-BE49-F238E27FC236}">
                <a16:creationId xmlns:a16="http://schemas.microsoft.com/office/drawing/2014/main" id="{A00F1195-114C-D3C6-F3C1-D164E256371E}"/>
              </a:ext>
            </a:extLst>
          </p:cNvPr>
          <p:cNvSpPr/>
          <p:nvPr/>
        </p:nvSpPr>
        <p:spPr>
          <a:xfrm>
            <a:off x="8397511" y="3883743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61" name="Rectangle 24">
            <a:extLst>
              <a:ext uri="{FF2B5EF4-FFF2-40B4-BE49-F238E27FC236}">
                <a16:creationId xmlns:a16="http://schemas.microsoft.com/office/drawing/2014/main" id="{77D2DBEB-D9A9-6637-B50B-F1C35E9481CC}"/>
              </a:ext>
            </a:extLst>
          </p:cNvPr>
          <p:cNvSpPr/>
          <p:nvPr/>
        </p:nvSpPr>
        <p:spPr>
          <a:xfrm>
            <a:off x="8397511" y="3774896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62" name="Rectangle 24">
            <a:extLst>
              <a:ext uri="{FF2B5EF4-FFF2-40B4-BE49-F238E27FC236}">
                <a16:creationId xmlns:a16="http://schemas.microsoft.com/office/drawing/2014/main" id="{E736D161-2471-1E5F-8E1E-C344C3588803}"/>
              </a:ext>
            </a:extLst>
          </p:cNvPr>
          <p:cNvSpPr/>
          <p:nvPr/>
        </p:nvSpPr>
        <p:spPr>
          <a:xfrm>
            <a:off x="8397511" y="3660594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63" name="Rectangle 24">
            <a:extLst>
              <a:ext uri="{FF2B5EF4-FFF2-40B4-BE49-F238E27FC236}">
                <a16:creationId xmlns:a16="http://schemas.microsoft.com/office/drawing/2014/main" id="{109C7043-AC97-1E62-AA12-CC42C7B3DF04}"/>
              </a:ext>
            </a:extLst>
          </p:cNvPr>
          <p:cNvSpPr/>
          <p:nvPr/>
        </p:nvSpPr>
        <p:spPr>
          <a:xfrm>
            <a:off x="8397511" y="3549669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2" name="Rectangle 24">
            <a:extLst>
              <a:ext uri="{FF2B5EF4-FFF2-40B4-BE49-F238E27FC236}">
                <a16:creationId xmlns:a16="http://schemas.microsoft.com/office/drawing/2014/main" id="{B577618F-4407-93CB-D956-FFF8F856715D}"/>
              </a:ext>
            </a:extLst>
          </p:cNvPr>
          <p:cNvSpPr/>
          <p:nvPr/>
        </p:nvSpPr>
        <p:spPr>
          <a:xfrm>
            <a:off x="8397511" y="3432904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3" name="Rectangle 24">
            <a:extLst>
              <a:ext uri="{FF2B5EF4-FFF2-40B4-BE49-F238E27FC236}">
                <a16:creationId xmlns:a16="http://schemas.microsoft.com/office/drawing/2014/main" id="{6FC518D8-B907-F0B1-7B75-1CE802CEBDED}"/>
              </a:ext>
            </a:extLst>
          </p:cNvPr>
          <p:cNvSpPr/>
          <p:nvPr/>
        </p:nvSpPr>
        <p:spPr>
          <a:xfrm>
            <a:off x="8397511" y="3322502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4" name="Rectangle 24">
            <a:extLst>
              <a:ext uri="{FF2B5EF4-FFF2-40B4-BE49-F238E27FC236}">
                <a16:creationId xmlns:a16="http://schemas.microsoft.com/office/drawing/2014/main" id="{8831F74E-1E6B-7E61-3420-82CA8947BB4C}"/>
              </a:ext>
            </a:extLst>
          </p:cNvPr>
          <p:cNvSpPr/>
          <p:nvPr/>
        </p:nvSpPr>
        <p:spPr>
          <a:xfrm>
            <a:off x="8397511" y="3209886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75" name="Rectangle 24">
            <a:extLst>
              <a:ext uri="{FF2B5EF4-FFF2-40B4-BE49-F238E27FC236}">
                <a16:creationId xmlns:a16="http://schemas.microsoft.com/office/drawing/2014/main" id="{34BADD4C-C3F9-451C-1D74-DB31546B440D}"/>
              </a:ext>
            </a:extLst>
          </p:cNvPr>
          <p:cNvSpPr/>
          <p:nvPr/>
        </p:nvSpPr>
        <p:spPr>
          <a:xfrm>
            <a:off x="8397511" y="3098830"/>
            <a:ext cx="427179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150" name="평행 사변형 6149">
            <a:extLst>
              <a:ext uri="{FF2B5EF4-FFF2-40B4-BE49-F238E27FC236}">
                <a16:creationId xmlns:a16="http://schemas.microsoft.com/office/drawing/2014/main" id="{A884C430-9776-9DF5-848D-8485D72535DF}"/>
              </a:ext>
            </a:extLst>
          </p:cNvPr>
          <p:cNvSpPr/>
          <p:nvPr/>
        </p:nvSpPr>
        <p:spPr bwMode="auto">
          <a:xfrm>
            <a:off x="7862777" y="2644877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1" name="평행 사변형 6150">
            <a:extLst>
              <a:ext uri="{FF2B5EF4-FFF2-40B4-BE49-F238E27FC236}">
                <a16:creationId xmlns:a16="http://schemas.microsoft.com/office/drawing/2014/main" id="{F9921352-1C4A-6475-9524-054219173924}"/>
              </a:ext>
            </a:extLst>
          </p:cNvPr>
          <p:cNvSpPr/>
          <p:nvPr/>
        </p:nvSpPr>
        <p:spPr bwMode="auto">
          <a:xfrm>
            <a:off x="7793927" y="2644877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6" name="평행 사변형 6155">
            <a:extLst>
              <a:ext uri="{FF2B5EF4-FFF2-40B4-BE49-F238E27FC236}">
                <a16:creationId xmlns:a16="http://schemas.microsoft.com/office/drawing/2014/main" id="{4787EA65-6957-CB84-A7B8-5F41A69D5D19}"/>
              </a:ext>
            </a:extLst>
          </p:cNvPr>
          <p:cNvSpPr/>
          <p:nvPr/>
        </p:nvSpPr>
        <p:spPr bwMode="auto">
          <a:xfrm>
            <a:off x="8320201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7" name="평행 사변형 6156">
            <a:extLst>
              <a:ext uri="{FF2B5EF4-FFF2-40B4-BE49-F238E27FC236}">
                <a16:creationId xmlns:a16="http://schemas.microsoft.com/office/drawing/2014/main" id="{6C3748DC-F629-3D91-B399-37C3E2295AD7}"/>
              </a:ext>
            </a:extLst>
          </p:cNvPr>
          <p:cNvSpPr/>
          <p:nvPr/>
        </p:nvSpPr>
        <p:spPr bwMode="auto">
          <a:xfrm>
            <a:off x="8249494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8" name="평행 사변형 6157">
            <a:extLst>
              <a:ext uri="{FF2B5EF4-FFF2-40B4-BE49-F238E27FC236}">
                <a16:creationId xmlns:a16="http://schemas.microsoft.com/office/drawing/2014/main" id="{63C864AC-56FD-F6A7-071D-2F200FDE40B3}"/>
              </a:ext>
            </a:extLst>
          </p:cNvPr>
          <p:cNvSpPr/>
          <p:nvPr/>
        </p:nvSpPr>
        <p:spPr bwMode="auto">
          <a:xfrm>
            <a:off x="8183537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9" name="평행 사변형 6158">
            <a:extLst>
              <a:ext uri="{FF2B5EF4-FFF2-40B4-BE49-F238E27FC236}">
                <a16:creationId xmlns:a16="http://schemas.microsoft.com/office/drawing/2014/main" id="{ECBD4C55-6E06-CEBF-79EF-6FB8020FBFC4}"/>
              </a:ext>
            </a:extLst>
          </p:cNvPr>
          <p:cNvSpPr/>
          <p:nvPr/>
        </p:nvSpPr>
        <p:spPr bwMode="auto">
          <a:xfrm>
            <a:off x="8114147" y="3910595"/>
            <a:ext cx="84266" cy="855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82" name="TextBox 6181">
            <a:extLst>
              <a:ext uri="{FF2B5EF4-FFF2-40B4-BE49-F238E27FC236}">
                <a16:creationId xmlns:a16="http://schemas.microsoft.com/office/drawing/2014/main" id="{1F7EF2F5-2707-E92E-256A-65AA41DE56B9}"/>
              </a:ext>
            </a:extLst>
          </p:cNvPr>
          <p:cNvSpPr txBox="1"/>
          <p:nvPr/>
        </p:nvSpPr>
        <p:spPr>
          <a:xfrm>
            <a:off x="8876318" y="2735036"/>
            <a:ext cx="1321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AP side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83" name="TextBox 6182">
            <a:extLst>
              <a:ext uri="{FF2B5EF4-FFF2-40B4-BE49-F238E27FC236}">
                <a16:creationId xmlns:a16="http://schemas.microsoft.com/office/drawing/2014/main" id="{12D35CF2-FD80-2545-80A8-B5B89BAB3386}"/>
              </a:ext>
            </a:extLst>
          </p:cNvPr>
          <p:cNvSpPr txBox="1"/>
          <p:nvPr/>
        </p:nvSpPr>
        <p:spPr>
          <a:xfrm>
            <a:off x="8377225" y="4050525"/>
            <a:ext cx="23295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Non-AP STA side</a:t>
            </a:r>
          </a:p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(hidden from the OBSS)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84" name="Rectangle 24">
            <a:extLst>
              <a:ext uri="{FF2B5EF4-FFF2-40B4-BE49-F238E27FC236}">
                <a16:creationId xmlns:a16="http://schemas.microsoft.com/office/drawing/2014/main" id="{6DF484D6-9A5B-330B-5392-25D72C114A5B}"/>
              </a:ext>
            </a:extLst>
          </p:cNvPr>
          <p:cNvSpPr/>
          <p:nvPr/>
        </p:nvSpPr>
        <p:spPr>
          <a:xfrm>
            <a:off x="9031042" y="2168618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5" name="Rectangle 24">
            <a:extLst>
              <a:ext uri="{FF2B5EF4-FFF2-40B4-BE49-F238E27FC236}">
                <a16:creationId xmlns:a16="http://schemas.microsoft.com/office/drawing/2014/main" id="{18B849A5-9B92-90A3-38DF-0940238F7BCF}"/>
              </a:ext>
            </a:extLst>
          </p:cNvPr>
          <p:cNvSpPr/>
          <p:nvPr/>
        </p:nvSpPr>
        <p:spPr>
          <a:xfrm>
            <a:off x="9031041" y="2058085"/>
            <a:ext cx="448587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6" name="Rectangle 24">
            <a:extLst>
              <a:ext uri="{FF2B5EF4-FFF2-40B4-BE49-F238E27FC236}">
                <a16:creationId xmlns:a16="http://schemas.microsoft.com/office/drawing/2014/main" id="{7FF00DF5-75B7-4E29-9FD0-CC7028A220EF}"/>
              </a:ext>
            </a:extLst>
          </p:cNvPr>
          <p:cNvSpPr/>
          <p:nvPr/>
        </p:nvSpPr>
        <p:spPr>
          <a:xfrm>
            <a:off x="9031042" y="1945469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7" name="Rectangle 24">
            <a:extLst>
              <a:ext uri="{FF2B5EF4-FFF2-40B4-BE49-F238E27FC236}">
                <a16:creationId xmlns:a16="http://schemas.microsoft.com/office/drawing/2014/main" id="{3748E0F4-46AD-534B-A793-BA3241EE7119}"/>
              </a:ext>
            </a:extLst>
          </p:cNvPr>
          <p:cNvSpPr/>
          <p:nvPr/>
        </p:nvSpPr>
        <p:spPr>
          <a:xfrm>
            <a:off x="9031042" y="1834544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189" name="Rectangle 24">
            <a:extLst>
              <a:ext uri="{FF2B5EF4-FFF2-40B4-BE49-F238E27FC236}">
                <a16:creationId xmlns:a16="http://schemas.microsoft.com/office/drawing/2014/main" id="{4144F206-01C6-E8C2-ADF4-D3B5623EC00D}"/>
              </a:ext>
            </a:extLst>
          </p:cNvPr>
          <p:cNvSpPr/>
          <p:nvPr/>
        </p:nvSpPr>
        <p:spPr>
          <a:xfrm>
            <a:off x="8397511" y="2165954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  <p:sp>
        <p:nvSpPr>
          <p:cNvPr id="6193" name="TextBox 6192">
            <a:extLst>
              <a:ext uri="{FF2B5EF4-FFF2-40B4-BE49-F238E27FC236}">
                <a16:creationId xmlns:a16="http://schemas.microsoft.com/office/drawing/2014/main" id="{5998796E-4313-D964-810F-50D68C193E8C}"/>
              </a:ext>
            </a:extLst>
          </p:cNvPr>
          <p:cNvSpPr txBox="1"/>
          <p:nvPr/>
        </p:nvSpPr>
        <p:spPr>
          <a:xfrm>
            <a:off x="8003741" y="2140754"/>
            <a:ext cx="39572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00" b="1" i="1" dirty="0">
                <a:solidFill>
                  <a:schemeClr val="tx1"/>
                </a:solidFill>
              </a:rPr>
              <a:t>MSD..</a:t>
            </a:r>
            <a:endParaRPr lang="ko-KR" altLang="en-US" sz="500" b="1" i="1" dirty="0">
              <a:solidFill>
                <a:schemeClr val="tx1"/>
              </a:solidFill>
            </a:endParaRPr>
          </a:p>
        </p:txBody>
      </p:sp>
      <p:sp>
        <p:nvSpPr>
          <p:cNvPr id="6201" name="Rectangle 24">
            <a:extLst>
              <a:ext uri="{FF2B5EF4-FFF2-40B4-BE49-F238E27FC236}">
                <a16:creationId xmlns:a16="http://schemas.microsoft.com/office/drawing/2014/main" id="{00464063-1FF0-0F1A-E0C8-40557D211719}"/>
              </a:ext>
            </a:extLst>
          </p:cNvPr>
          <p:cNvSpPr/>
          <p:nvPr/>
        </p:nvSpPr>
        <p:spPr>
          <a:xfrm>
            <a:off x="9031042" y="3432791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2" name="Rectangle 24">
            <a:extLst>
              <a:ext uri="{FF2B5EF4-FFF2-40B4-BE49-F238E27FC236}">
                <a16:creationId xmlns:a16="http://schemas.microsoft.com/office/drawing/2014/main" id="{4A482EF7-06BC-A3C5-2396-FD6493BA1758}"/>
              </a:ext>
            </a:extLst>
          </p:cNvPr>
          <p:cNvSpPr/>
          <p:nvPr/>
        </p:nvSpPr>
        <p:spPr>
          <a:xfrm>
            <a:off x="9031042" y="3322258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3" name="Rectangle 24">
            <a:extLst>
              <a:ext uri="{FF2B5EF4-FFF2-40B4-BE49-F238E27FC236}">
                <a16:creationId xmlns:a16="http://schemas.microsoft.com/office/drawing/2014/main" id="{8DA64B53-34D9-C8C2-95F8-C0EF87591378}"/>
              </a:ext>
            </a:extLst>
          </p:cNvPr>
          <p:cNvSpPr/>
          <p:nvPr/>
        </p:nvSpPr>
        <p:spPr>
          <a:xfrm>
            <a:off x="9031042" y="3209642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5" name="Rectangle 24">
            <a:extLst>
              <a:ext uri="{FF2B5EF4-FFF2-40B4-BE49-F238E27FC236}">
                <a16:creationId xmlns:a16="http://schemas.microsoft.com/office/drawing/2014/main" id="{A553C882-A3BC-9C48-F6E2-BC0D17867960}"/>
              </a:ext>
            </a:extLst>
          </p:cNvPr>
          <p:cNvSpPr/>
          <p:nvPr/>
        </p:nvSpPr>
        <p:spPr>
          <a:xfrm>
            <a:off x="9031042" y="3098717"/>
            <a:ext cx="448586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CTS</a:t>
            </a:r>
          </a:p>
        </p:txBody>
      </p:sp>
      <p:sp>
        <p:nvSpPr>
          <p:cNvPr id="6207" name="Rectangle 24">
            <a:extLst>
              <a:ext uri="{FF2B5EF4-FFF2-40B4-BE49-F238E27FC236}">
                <a16:creationId xmlns:a16="http://schemas.microsoft.com/office/drawing/2014/main" id="{A6C31A5E-5ED3-6FB6-6DCC-1B56330796D4}"/>
              </a:ext>
            </a:extLst>
          </p:cNvPr>
          <p:cNvSpPr/>
          <p:nvPr/>
        </p:nvSpPr>
        <p:spPr>
          <a:xfrm>
            <a:off x="9670453" y="3095637"/>
            <a:ext cx="1356991" cy="448051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Frame exchanges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(TXOP of non-AP STA)</a:t>
            </a:r>
          </a:p>
        </p:txBody>
      </p:sp>
      <p:sp>
        <p:nvSpPr>
          <p:cNvPr id="6208" name="Rectangle 24">
            <a:extLst>
              <a:ext uri="{FF2B5EF4-FFF2-40B4-BE49-F238E27FC236}">
                <a16:creationId xmlns:a16="http://schemas.microsoft.com/office/drawing/2014/main" id="{A1686969-0CC4-6CF2-C555-B4B75D83761D}"/>
              </a:ext>
            </a:extLst>
          </p:cNvPr>
          <p:cNvSpPr/>
          <p:nvPr/>
        </p:nvSpPr>
        <p:spPr>
          <a:xfrm>
            <a:off x="9685926" y="1832863"/>
            <a:ext cx="1356991" cy="448051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Frame exchanges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(TXOP of non-AP STA)</a:t>
            </a:r>
          </a:p>
        </p:txBody>
      </p:sp>
      <p:sp>
        <p:nvSpPr>
          <p:cNvPr id="6209" name="TextBox 6208">
            <a:extLst>
              <a:ext uri="{FF2B5EF4-FFF2-40B4-BE49-F238E27FC236}">
                <a16:creationId xmlns:a16="http://schemas.microsoft.com/office/drawing/2014/main" id="{6C2A0D00-1374-6938-58BE-576482C0EE1F}"/>
              </a:ext>
            </a:extLst>
          </p:cNvPr>
          <p:cNvSpPr txBox="1"/>
          <p:nvPr/>
        </p:nvSpPr>
        <p:spPr>
          <a:xfrm>
            <a:off x="6964611" y="2383267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P80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0" name="TextBox 6209">
            <a:extLst>
              <a:ext uri="{FF2B5EF4-FFF2-40B4-BE49-F238E27FC236}">
                <a16:creationId xmlns:a16="http://schemas.microsoft.com/office/drawing/2014/main" id="{8553BB77-8A38-0741-E4F5-E8966505766F}"/>
              </a:ext>
            </a:extLst>
          </p:cNvPr>
          <p:cNvSpPr txBox="1"/>
          <p:nvPr/>
        </p:nvSpPr>
        <p:spPr>
          <a:xfrm>
            <a:off x="6978909" y="1923551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S80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1" name="TextBox 6210">
            <a:extLst>
              <a:ext uri="{FF2B5EF4-FFF2-40B4-BE49-F238E27FC236}">
                <a16:creationId xmlns:a16="http://schemas.microsoft.com/office/drawing/2014/main" id="{00D14EF0-0F28-3D4A-A1E1-C87E9BD1A0B6}"/>
              </a:ext>
            </a:extLst>
          </p:cNvPr>
          <p:cNvSpPr txBox="1"/>
          <p:nvPr/>
        </p:nvSpPr>
        <p:spPr>
          <a:xfrm>
            <a:off x="6949891" y="3645119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P80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2" name="TextBox 6211">
            <a:extLst>
              <a:ext uri="{FF2B5EF4-FFF2-40B4-BE49-F238E27FC236}">
                <a16:creationId xmlns:a16="http://schemas.microsoft.com/office/drawing/2014/main" id="{EBD92BF0-2528-63C3-3728-FC7074784724}"/>
              </a:ext>
            </a:extLst>
          </p:cNvPr>
          <p:cNvSpPr txBox="1"/>
          <p:nvPr/>
        </p:nvSpPr>
        <p:spPr>
          <a:xfrm>
            <a:off x="6964189" y="3185403"/>
            <a:ext cx="673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S80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213" name="타원 6212">
            <a:extLst>
              <a:ext uri="{FF2B5EF4-FFF2-40B4-BE49-F238E27FC236}">
                <a16:creationId xmlns:a16="http://schemas.microsoft.com/office/drawing/2014/main" id="{63D0F012-28DB-F265-9310-7BB045551103}"/>
              </a:ext>
            </a:extLst>
          </p:cNvPr>
          <p:cNvSpPr/>
          <p:nvPr/>
        </p:nvSpPr>
        <p:spPr bwMode="auto">
          <a:xfrm>
            <a:off x="6466436" y="4739117"/>
            <a:ext cx="1224468" cy="11179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14" name="타원 6213">
            <a:extLst>
              <a:ext uri="{FF2B5EF4-FFF2-40B4-BE49-F238E27FC236}">
                <a16:creationId xmlns:a16="http://schemas.microsoft.com/office/drawing/2014/main" id="{D7AC2A5E-DFD1-5A6A-102D-889E62A33E63}"/>
              </a:ext>
            </a:extLst>
          </p:cNvPr>
          <p:cNvSpPr/>
          <p:nvPr/>
        </p:nvSpPr>
        <p:spPr bwMode="auto">
          <a:xfrm>
            <a:off x="7015490" y="4753626"/>
            <a:ext cx="1224468" cy="1117991"/>
          </a:xfrm>
          <a:prstGeom prst="ellipse">
            <a:avLst/>
          </a:prstGeom>
          <a:solidFill>
            <a:srgbClr val="00B050">
              <a:alpha val="30196"/>
            </a:srgb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16" name="이등변 삼각형 6215">
            <a:extLst>
              <a:ext uri="{FF2B5EF4-FFF2-40B4-BE49-F238E27FC236}">
                <a16:creationId xmlns:a16="http://schemas.microsoft.com/office/drawing/2014/main" id="{35DED4CB-F909-FFEC-97F0-87E846006DCB}"/>
              </a:ext>
            </a:extLst>
          </p:cNvPr>
          <p:cNvSpPr/>
          <p:nvPr/>
        </p:nvSpPr>
        <p:spPr bwMode="auto">
          <a:xfrm>
            <a:off x="7032976" y="5171165"/>
            <a:ext cx="185575" cy="144151"/>
          </a:xfrm>
          <a:prstGeom prst="triangl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17" name="TextBox 6216">
            <a:extLst>
              <a:ext uri="{FF2B5EF4-FFF2-40B4-BE49-F238E27FC236}">
                <a16:creationId xmlns:a16="http://schemas.microsoft.com/office/drawing/2014/main" id="{E091DB4D-5446-A56C-A0B5-3F9D1DD43B20}"/>
              </a:ext>
            </a:extLst>
          </p:cNvPr>
          <p:cNvSpPr txBox="1"/>
          <p:nvPr/>
        </p:nvSpPr>
        <p:spPr>
          <a:xfrm>
            <a:off x="6987336" y="5302667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AP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220" name="TextBox 6219">
            <a:extLst>
              <a:ext uri="{FF2B5EF4-FFF2-40B4-BE49-F238E27FC236}">
                <a16:creationId xmlns:a16="http://schemas.microsoft.com/office/drawing/2014/main" id="{5EFBEDFC-6BF4-B160-63BB-11CC9914433E}"/>
              </a:ext>
            </a:extLst>
          </p:cNvPr>
          <p:cNvSpPr txBox="1"/>
          <p:nvPr/>
        </p:nvSpPr>
        <p:spPr>
          <a:xfrm>
            <a:off x="6312024" y="5352165"/>
            <a:ext cx="7666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Non-AP STA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221" name="타원 6220">
            <a:extLst>
              <a:ext uri="{FF2B5EF4-FFF2-40B4-BE49-F238E27FC236}">
                <a16:creationId xmlns:a16="http://schemas.microsoft.com/office/drawing/2014/main" id="{8FCD60F5-1CA7-9792-78F4-9D4297FBCFB1}"/>
              </a:ext>
            </a:extLst>
          </p:cNvPr>
          <p:cNvSpPr/>
          <p:nvPr/>
        </p:nvSpPr>
        <p:spPr bwMode="auto">
          <a:xfrm>
            <a:off x="6602895" y="5194534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224" name="TextBox 6223">
            <a:extLst>
              <a:ext uri="{FF2B5EF4-FFF2-40B4-BE49-F238E27FC236}">
                <a16:creationId xmlns:a16="http://schemas.microsoft.com/office/drawing/2014/main" id="{5E37A76C-E5D5-ADA3-60B3-D4D99C60A71F}"/>
              </a:ext>
            </a:extLst>
          </p:cNvPr>
          <p:cNvSpPr txBox="1"/>
          <p:nvPr/>
        </p:nvSpPr>
        <p:spPr>
          <a:xfrm>
            <a:off x="7365399" y="5882555"/>
            <a:ext cx="902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OBSS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(Occupying P80)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226" name="Rectangle 2">
            <a:extLst>
              <a:ext uri="{FF2B5EF4-FFF2-40B4-BE49-F238E27FC236}">
                <a16:creationId xmlns:a16="http://schemas.microsoft.com/office/drawing/2014/main" id="{1B072003-0BA5-589A-FF40-6BFFBEC26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3760" y="4735718"/>
            <a:ext cx="3858240" cy="143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282993" latinLnBrk="0">
              <a:spcBef>
                <a:spcPts val="378"/>
              </a:spcBef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(AP is operating on S80 due to OBSS TXOP)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 non-AP STA transmits RTS frame using 160 MHz non-HT duplicate PPDU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AP operating on S80 receives the PPDU and respond with CTS frame on S80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The non-AP STA performs frame exchange on S80 after receiving the CTS frame</a:t>
            </a:r>
          </a:p>
        </p:txBody>
      </p:sp>
      <p:sp>
        <p:nvSpPr>
          <p:cNvPr id="6227" name="Rectangle 24">
            <a:extLst>
              <a:ext uri="{FF2B5EF4-FFF2-40B4-BE49-F238E27FC236}">
                <a16:creationId xmlns:a16="http://schemas.microsoft.com/office/drawing/2014/main" id="{E7102EA6-E3C2-34EC-31B9-44D241325D06}"/>
              </a:ext>
            </a:extLst>
          </p:cNvPr>
          <p:cNvSpPr/>
          <p:nvPr/>
        </p:nvSpPr>
        <p:spPr>
          <a:xfrm>
            <a:off x="8397511" y="2053481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  <p:sp>
        <p:nvSpPr>
          <p:cNvPr id="6228" name="Rectangle 24">
            <a:extLst>
              <a:ext uri="{FF2B5EF4-FFF2-40B4-BE49-F238E27FC236}">
                <a16:creationId xmlns:a16="http://schemas.microsoft.com/office/drawing/2014/main" id="{FEB8CFF5-E451-0CA6-8CD4-83132B8D073C}"/>
              </a:ext>
            </a:extLst>
          </p:cNvPr>
          <p:cNvSpPr/>
          <p:nvPr/>
        </p:nvSpPr>
        <p:spPr>
          <a:xfrm>
            <a:off x="8397511" y="1943991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  <p:sp>
        <p:nvSpPr>
          <p:cNvPr id="6229" name="Rectangle 24">
            <a:extLst>
              <a:ext uri="{FF2B5EF4-FFF2-40B4-BE49-F238E27FC236}">
                <a16:creationId xmlns:a16="http://schemas.microsoft.com/office/drawing/2014/main" id="{C8C1D846-F2EC-0DBF-2B8D-12745A7BA20F}"/>
              </a:ext>
            </a:extLst>
          </p:cNvPr>
          <p:cNvSpPr/>
          <p:nvPr/>
        </p:nvSpPr>
        <p:spPr>
          <a:xfrm>
            <a:off x="8397511" y="1831518"/>
            <a:ext cx="432048" cy="110918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dirty="0">
                <a:solidFill>
                  <a:schemeClr val="tx1"/>
                </a:solidFill>
              </a:rPr>
              <a:t>Rx RTS</a:t>
            </a:r>
          </a:p>
        </p:txBody>
      </p:sp>
    </p:spTree>
    <p:extLst>
      <p:ext uri="{BB962C8B-B14F-4D97-AF65-F5344CB8AC3E}">
        <p14:creationId xmlns:p14="http://schemas.microsoft.com/office/powerpoint/2010/main" val="692524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Option 2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5190083" cy="4113213"/>
          </a:xfrm>
          <a:ln/>
        </p:spPr>
        <p:txBody>
          <a:bodyPr>
            <a:normAutofit fontScale="92500" lnSpcReduction="10000"/>
          </a:bodyPr>
          <a:lstStyle/>
          <a:p>
            <a:pPr lvl="0"/>
            <a:r>
              <a:rPr lang="en-US" altLang="ko-KR" sz="2200" noProof="0" dirty="0"/>
              <a:t>Rule: </a:t>
            </a:r>
            <a:r>
              <a:rPr lang="en-US" altLang="ko-KR" sz="2200" noProof="0" dirty="0" err="1"/>
              <a:t>nP</a:t>
            </a:r>
            <a:r>
              <a:rPr lang="en-US" altLang="ko-KR" sz="2200" noProof="0" dirty="0"/>
              <a:t>-channel AP responds to an ICF sent from only </a:t>
            </a:r>
            <a:r>
              <a:rPr lang="en-US" altLang="ko-KR" sz="2200" noProof="0" dirty="0" err="1"/>
              <a:t>nP</a:t>
            </a:r>
            <a:r>
              <a:rPr lang="en-US" altLang="ko-KR" sz="2200" noProof="0" dirty="0"/>
              <a:t>-channel STA</a:t>
            </a:r>
          </a:p>
          <a:p>
            <a:pPr lvl="1"/>
            <a:r>
              <a:rPr lang="en-US" altLang="ko-KR" sz="1900" noProof="0" dirty="0"/>
              <a:t>Pros</a:t>
            </a:r>
          </a:p>
          <a:p>
            <a:pPr lvl="2"/>
            <a:r>
              <a:rPr lang="en-US" altLang="ko-KR" sz="1600" noProof="0" dirty="0"/>
              <a:t>Simpler non-AP STA operation than Option 1</a:t>
            </a:r>
          </a:p>
          <a:p>
            <a:pPr lvl="1"/>
            <a:r>
              <a:rPr lang="en-US" altLang="ko-KR" sz="1900" noProof="0" dirty="0"/>
              <a:t>Cons</a:t>
            </a:r>
          </a:p>
          <a:p>
            <a:pPr lvl="2"/>
            <a:r>
              <a:rPr lang="en-US" altLang="ko-KR" sz="1600" noProof="0" dirty="0"/>
              <a:t>Enhancement on frame exchange sequence required on AP</a:t>
            </a:r>
          </a:p>
          <a:p>
            <a:pPr lvl="2"/>
            <a:endParaRPr lang="en-US" altLang="ko-KR" noProof="0" dirty="0"/>
          </a:p>
          <a:p>
            <a:pPr lvl="0"/>
            <a:r>
              <a:rPr lang="en-US" altLang="ko-KR" sz="2200" noProof="0" dirty="0"/>
              <a:t>Requirements </a:t>
            </a:r>
          </a:p>
          <a:p>
            <a:pPr lvl="1"/>
            <a:r>
              <a:rPr lang="en-US" altLang="ko-KR" sz="1900" dirty="0" err="1"/>
              <a:t>nP</a:t>
            </a:r>
            <a:r>
              <a:rPr lang="en-US" altLang="ko-KR" sz="1900" dirty="0"/>
              <a:t>-channel </a:t>
            </a:r>
            <a:r>
              <a:rPr lang="en-US" altLang="ko-KR" sz="1900" noProof="0" dirty="0"/>
              <a:t>AP</a:t>
            </a:r>
          </a:p>
          <a:p>
            <a:pPr lvl="2"/>
            <a:r>
              <a:rPr lang="en-US" altLang="ko-KR" sz="1500" noProof="0" dirty="0"/>
              <a:t>Needs to determine whether the received ICF is from a </a:t>
            </a:r>
            <a:r>
              <a:rPr lang="en-US" altLang="ko-KR" sz="1500" noProof="0" dirty="0" err="1"/>
              <a:t>nP</a:t>
            </a:r>
            <a:r>
              <a:rPr lang="en-US" altLang="ko-KR" sz="1500" noProof="0" dirty="0"/>
              <a:t>-channel STA before transmitting ICR</a:t>
            </a:r>
          </a:p>
          <a:p>
            <a:pPr lvl="2"/>
            <a:r>
              <a:rPr lang="en-US" altLang="ko-KR" sz="1500" noProof="0" dirty="0"/>
              <a:t>To help AP </a:t>
            </a:r>
            <a:r>
              <a:rPr lang="en-US" altLang="ko-KR" sz="1500" noProof="0" dirty="0" err="1"/>
              <a:t>operati</a:t>
            </a:r>
            <a:r>
              <a:rPr lang="en-US" altLang="ko-KR" sz="1500" dirty="0"/>
              <a:t>on</a:t>
            </a:r>
            <a:r>
              <a:rPr lang="en-US" altLang="ko-KR" sz="1500" noProof="0" dirty="0"/>
              <a:t>, NPCA non-AP STAs may indicate the current operating channel (P- or </a:t>
            </a:r>
            <a:r>
              <a:rPr lang="en-US" altLang="ko-KR" sz="1500" noProof="0" dirty="0" err="1"/>
              <a:t>nP</a:t>
            </a:r>
            <a:r>
              <a:rPr lang="en-US" altLang="ko-KR" sz="1500" noProof="0" dirty="0"/>
              <a:t>-) information when it transmit an ICF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May 2024</a:t>
            </a:r>
            <a:endParaRPr lang="en-GB" altLang="ko-KR" dirty="0"/>
          </a:p>
        </p:txBody>
      </p:sp>
      <p:sp>
        <p:nvSpPr>
          <p:cNvPr id="6172" name="타원 6171">
            <a:extLst>
              <a:ext uri="{FF2B5EF4-FFF2-40B4-BE49-F238E27FC236}">
                <a16:creationId xmlns:a16="http://schemas.microsoft.com/office/drawing/2014/main" id="{5245E0EA-00F5-2AFB-834F-6C872DFDFD8C}"/>
              </a:ext>
            </a:extLst>
          </p:cNvPr>
          <p:cNvSpPr/>
          <p:nvPr/>
        </p:nvSpPr>
        <p:spPr bwMode="auto">
          <a:xfrm>
            <a:off x="6168008" y="4437112"/>
            <a:ext cx="1224468" cy="11179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3" name="타원 6172">
            <a:extLst>
              <a:ext uri="{FF2B5EF4-FFF2-40B4-BE49-F238E27FC236}">
                <a16:creationId xmlns:a16="http://schemas.microsoft.com/office/drawing/2014/main" id="{4355D8C7-A948-EEB8-313F-79A5D28E5D9B}"/>
              </a:ext>
            </a:extLst>
          </p:cNvPr>
          <p:cNvSpPr/>
          <p:nvPr/>
        </p:nvSpPr>
        <p:spPr bwMode="auto">
          <a:xfrm>
            <a:off x="6717062" y="4451621"/>
            <a:ext cx="1224468" cy="1117991"/>
          </a:xfrm>
          <a:prstGeom prst="ellipse">
            <a:avLst/>
          </a:prstGeom>
          <a:solidFill>
            <a:srgbClr val="00B050">
              <a:alpha val="30196"/>
            </a:srgb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2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4" name="이등변 삼각형 6173">
            <a:extLst>
              <a:ext uri="{FF2B5EF4-FFF2-40B4-BE49-F238E27FC236}">
                <a16:creationId xmlns:a16="http://schemas.microsoft.com/office/drawing/2014/main" id="{52A3D70C-18BE-1368-FB81-394B6134AE05}"/>
              </a:ext>
            </a:extLst>
          </p:cNvPr>
          <p:cNvSpPr/>
          <p:nvPr/>
        </p:nvSpPr>
        <p:spPr bwMode="auto">
          <a:xfrm>
            <a:off x="6734548" y="4869160"/>
            <a:ext cx="185575" cy="144151"/>
          </a:xfrm>
          <a:prstGeom prst="triangl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5" name="TextBox 6174">
            <a:extLst>
              <a:ext uri="{FF2B5EF4-FFF2-40B4-BE49-F238E27FC236}">
                <a16:creationId xmlns:a16="http://schemas.microsoft.com/office/drawing/2014/main" id="{DBEF365C-500E-9A86-10BB-C15B8BF3930D}"/>
              </a:ext>
            </a:extLst>
          </p:cNvPr>
          <p:cNvSpPr txBox="1"/>
          <p:nvPr/>
        </p:nvSpPr>
        <p:spPr>
          <a:xfrm>
            <a:off x="6688908" y="5000662"/>
            <a:ext cx="6171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</a:rPr>
              <a:t>AP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6176" name="TextBox 6175">
            <a:extLst>
              <a:ext uri="{FF2B5EF4-FFF2-40B4-BE49-F238E27FC236}">
                <a16:creationId xmlns:a16="http://schemas.microsoft.com/office/drawing/2014/main" id="{6C363E41-C2AF-C600-BE6A-16869AD00A70}"/>
              </a:ext>
            </a:extLst>
          </p:cNvPr>
          <p:cNvSpPr txBox="1"/>
          <p:nvPr/>
        </p:nvSpPr>
        <p:spPr>
          <a:xfrm>
            <a:off x="6241155" y="5135926"/>
            <a:ext cx="4933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srgbClr val="FF0000"/>
                </a:solidFill>
              </a:rPr>
              <a:t>STA 1</a:t>
            </a:r>
            <a:endParaRPr lang="ko-KR" altLang="en-US" sz="800" b="1" dirty="0">
              <a:solidFill>
                <a:srgbClr val="FF0000"/>
              </a:solidFill>
            </a:endParaRPr>
          </a:p>
        </p:txBody>
      </p:sp>
      <p:sp>
        <p:nvSpPr>
          <p:cNvPr id="6177" name="타원 6176">
            <a:extLst>
              <a:ext uri="{FF2B5EF4-FFF2-40B4-BE49-F238E27FC236}">
                <a16:creationId xmlns:a16="http://schemas.microsoft.com/office/drawing/2014/main" id="{CAF4B2B8-ADB9-5E87-5FA4-29E71C8FB61D}"/>
              </a:ext>
            </a:extLst>
          </p:cNvPr>
          <p:cNvSpPr/>
          <p:nvPr/>
        </p:nvSpPr>
        <p:spPr bwMode="auto">
          <a:xfrm>
            <a:off x="6369738" y="4978295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78" name="TextBox 6177">
            <a:extLst>
              <a:ext uri="{FF2B5EF4-FFF2-40B4-BE49-F238E27FC236}">
                <a16:creationId xmlns:a16="http://schemas.microsoft.com/office/drawing/2014/main" id="{6291E7BE-7C6C-EE93-BC9B-9580FCC0F347}"/>
              </a:ext>
            </a:extLst>
          </p:cNvPr>
          <p:cNvSpPr txBox="1"/>
          <p:nvPr/>
        </p:nvSpPr>
        <p:spPr>
          <a:xfrm>
            <a:off x="7066971" y="5580550"/>
            <a:ext cx="902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OBSS</a:t>
            </a:r>
          </a:p>
          <a:p>
            <a:r>
              <a:rPr lang="en-US" altLang="ko-KR" sz="800" dirty="0">
                <a:solidFill>
                  <a:schemeClr val="tx1"/>
                </a:solidFill>
              </a:rPr>
              <a:t>(Occupying P80)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179" name="Rectangle 2">
            <a:extLst>
              <a:ext uri="{FF2B5EF4-FFF2-40B4-BE49-F238E27FC236}">
                <a16:creationId xmlns:a16="http://schemas.microsoft.com/office/drawing/2014/main" id="{B75B600B-1D8D-A1D7-216C-37529EBE1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3042" y="4149080"/>
            <a:ext cx="4298959" cy="17363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282993" latinLnBrk="0">
              <a:spcBef>
                <a:spcPts val="378"/>
              </a:spcBef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(AP and STA2 are operating on S80 due to OBSS TXOP)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STA1 transmits RTS frame using 160 MHz non-HT duplicate PPDU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AP operating on S80 receives the PPDU and does not respond to the RTS frame sent from P-channel STA1</a:t>
            </a:r>
          </a:p>
          <a:p>
            <a:pPr marL="228600" indent="-228600" defTabSz="282993" latinLnBrk="0">
              <a:spcBef>
                <a:spcPts val="378"/>
              </a:spcBef>
              <a:buFont typeface="Times New Roman" pitchFamily="16" charset="0"/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STA2 transmits RTS frame on S80</a:t>
            </a:r>
          </a:p>
          <a:p>
            <a:pPr marL="228600" indent="-228600" defTabSz="282993" latinLnBrk="0">
              <a:spcBef>
                <a:spcPts val="378"/>
              </a:spcBef>
              <a:buFont typeface="Times New Roman" pitchFamily="16" charset="0"/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AP responds to the RTS frame sent from </a:t>
            </a:r>
            <a:r>
              <a:rPr lang="en-US" altLang="ko-KR" sz="1200" kern="0" dirty="0" err="1">
                <a:latin typeface="Times New Roman"/>
                <a:ea typeface="MS Gothic"/>
              </a:rPr>
              <a:t>nP</a:t>
            </a:r>
            <a:r>
              <a:rPr lang="en-US" altLang="ko-KR" sz="1200" kern="0" dirty="0">
                <a:latin typeface="Times New Roman"/>
                <a:ea typeface="MS Gothic"/>
              </a:rPr>
              <a:t>-channel STA2</a:t>
            </a:r>
          </a:p>
          <a:p>
            <a:pPr marL="228600" indent="-228600" defTabSz="282993" latinLnBrk="0">
              <a:spcBef>
                <a:spcPts val="378"/>
              </a:spcBef>
              <a:buAutoNum type="arabicPeriod"/>
              <a:defRPr/>
            </a:pPr>
            <a:r>
              <a:rPr lang="en-US" altLang="ko-KR" sz="1200" kern="0" dirty="0">
                <a:latin typeface="Times New Roman"/>
                <a:ea typeface="MS Gothic"/>
              </a:rPr>
              <a:t>STA2 performs frame exchange on S80 after receiving the CTS frame</a:t>
            </a:r>
          </a:p>
        </p:txBody>
      </p:sp>
      <p:sp>
        <p:nvSpPr>
          <p:cNvPr id="6184" name="타원 6183">
            <a:extLst>
              <a:ext uri="{FF2B5EF4-FFF2-40B4-BE49-F238E27FC236}">
                <a16:creationId xmlns:a16="http://schemas.microsoft.com/office/drawing/2014/main" id="{FE55EAA6-C1B9-DBAF-46AB-90C7B13567A7}"/>
              </a:ext>
            </a:extLst>
          </p:cNvPr>
          <p:cNvSpPr/>
          <p:nvPr/>
        </p:nvSpPr>
        <p:spPr bwMode="auto">
          <a:xfrm>
            <a:off x="6871220" y="5174364"/>
            <a:ext cx="177391" cy="15032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3658BB54-2FC9-44EB-394E-EDC374A3FAB4}"/>
              </a:ext>
            </a:extLst>
          </p:cNvPr>
          <p:cNvCxnSpPr/>
          <p:nvPr/>
        </p:nvCxnSpPr>
        <p:spPr bwMode="auto">
          <a:xfrm>
            <a:off x="7409146" y="2786751"/>
            <a:ext cx="45915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3A4ED19D-0B2D-939C-9177-10730127E34F}"/>
              </a:ext>
            </a:extLst>
          </p:cNvPr>
          <p:cNvCxnSpPr/>
          <p:nvPr/>
        </p:nvCxnSpPr>
        <p:spPr bwMode="auto">
          <a:xfrm>
            <a:off x="7409146" y="3646376"/>
            <a:ext cx="45915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0DAF37E0-AE48-B31D-6CC9-D62E561CF097}"/>
              </a:ext>
            </a:extLst>
          </p:cNvPr>
          <p:cNvCxnSpPr/>
          <p:nvPr/>
        </p:nvCxnSpPr>
        <p:spPr bwMode="auto">
          <a:xfrm>
            <a:off x="7409146" y="1917209"/>
            <a:ext cx="45915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Rectangle 24">
            <a:extLst>
              <a:ext uri="{FF2B5EF4-FFF2-40B4-BE49-F238E27FC236}">
                <a16:creationId xmlns:a16="http://schemas.microsoft.com/office/drawing/2014/main" id="{4FB5A46A-BDB7-3DBA-63BB-87E8831FED53}"/>
              </a:ext>
            </a:extLst>
          </p:cNvPr>
          <p:cNvSpPr/>
          <p:nvPr/>
        </p:nvSpPr>
        <p:spPr>
          <a:xfrm>
            <a:off x="7967640" y="2779670"/>
            <a:ext cx="3746474" cy="866705"/>
          </a:xfrm>
          <a:prstGeom prst="rect">
            <a:avLst/>
          </a:prstGeom>
          <a:solidFill>
            <a:schemeClr val="accent5">
              <a:alpha val="30196"/>
            </a:schemeClr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</p:txBody>
      </p:sp>
      <p:sp>
        <p:nvSpPr>
          <p:cNvPr id="6148" name="평행 사변형 6147">
            <a:extLst>
              <a:ext uri="{FF2B5EF4-FFF2-40B4-BE49-F238E27FC236}">
                <a16:creationId xmlns:a16="http://schemas.microsoft.com/office/drawing/2014/main" id="{46C205C6-EF63-F4C6-98B6-9F9FC4A1DAD2}"/>
              </a:ext>
            </a:extLst>
          </p:cNvPr>
          <p:cNvSpPr/>
          <p:nvPr/>
        </p:nvSpPr>
        <p:spPr bwMode="auto">
          <a:xfrm>
            <a:off x="7871097" y="3475076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49" name="평행 사변형 6148">
            <a:extLst>
              <a:ext uri="{FF2B5EF4-FFF2-40B4-BE49-F238E27FC236}">
                <a16:creationId xmlns:a16="http://schemas.microsoft.com/office/drawing/2014/main" id="{D7DE888B-375B-C19E-8A2E-D10858351FE4}"/>
              </a:ext>
            </a:extLst>
          </p:cNvPr>
          <p:cNvSpPr/>
          <p:nvPr/>
        </p:nvSpPr>
        <p:spPr bwMode="auto">
          <a:xfrm>
            <a:off x="7802247" y="3475076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54" name="TextBox 6153">
            <a:extLst>
              <a:ext uri="{FF2B5EF4-FFF2-40B4-BE49-F238E27FC236}">
                <a16:creationId xmlns:a16="http://schemas.microsoft.com/office/drawing/2014/main" id="{0115404E-CBF8-BB59-0C12-2589AB7B9728}"/>
              </a:ext>
            </a:extLst>
          </p:cNvPr>
          <p:cNvSpPr txBox="1"/>
          <p:nvPr/>
        </p:nvSpPr>
        <p:spPr>
          <a:xfrm>
            <a:off x="9023306" y="3649016"/>
            <a:ext cx="1321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AP side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6160" name="Rectangle 24">
            <a:extLst>
              <a:ext uri="{FF2B5EF4-FFF2-40B4-BE49-F238E27FC236}">
                <a16:creationId xmlns:a16="http://schemas.microsoft.com/office/drawing/2014/main" id="{3202009E-CA38-2AD9-ACA1-66DFCE4E275F}"/>
              </a:ext>
            </a:extLst>
          </p:cNvPr>
          <p:cNvSpPr/>
          <p:nvPr/>
        </p:nvSpPr>
        <p:spPr>
          <a:xfrm>
            <a:off x="8102362" y="2559595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161" name="TextBox 6160">
            <a:extLst>
              <a:ext uri="{FF2B5EF4-FFF2-40B4-BE49-F238E27FC236}">
                <a16:creationId xmlns:a16="http://schemas.microsoft.com/office/drawing/2014/main" id="{D83DBFC2-9EA0-7A49-662F-1F17D2E6BE1E}"/>
              </a:ext>
            </a:extLst>
          </p:cNvPr>
          <p:cNvSpPr txBox="1"/>
          <p:nvPr/>
        </p:nvSpPr>
        <p:spPr>
          <a:xfrm>
            <a:off x="7788505" y="2590304"/>
            <a:ext cx="39572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00" b="1" i="1" dirty="0">
                <a:solidFill>
                  <a:schemeClr val="tx1"/>
                </a:solidFill>
              </a:rPr>
              <a:t>MSD..</a:t>
            </a:r>
            <a:endParaRPr lang="ko-KR" altLang="en-US" sz="500" b="1" i="1" dirty="0">
              <a:solidFill>
                <a:schemeClr val="tx1"/>
              </a:solidFill>
            </a:endParaRPr>
          </a:p>
        </p:txBody>
      </p:sp>
      <p:sp>
        <p:nvSpPr>
          <p:cNvPr id="6167" name="Rectangle 24">
            <a:extLst>
              <a:ext uri="{FF2B5EF4-FFF2-40B4-BE49-F238E27FC236}">
                <a16:creationId xmlns:a16="http://schemas.microsoft.com/office/drawing/2014/main" id="{F1FDC9DA-DB30-0E74-45E0-96CF1A3EFFE7}"/>
              </a:ext>
            </a:extLst>
          </p:cNvPr>
          <p:cNvSpPr/>
          <p:nvPr/>
        </p:nvSpPr>
        <p:spPr>
          <a:xfrm>
            <a:off x="9984432" y="1921943"/>
            <a:ext cx="1656184" cy="857725"/>
          </a:xfrm>
          <a:prstGeom prst="rect">
            <a:avLst/>
          </a:prstGeom>
          <a:noFill/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Frame exchanges</a:t>
            </a:r>
          </a:p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(TXOP of STA2)</a:t>
            </a:r>
          </a:p>
        </p:txBody>
      </p:sp>
      <p:sp>
        <p:nvSpPr>
          <p:cNvPr id="6168" name="TextBox 6167">
            <a:extLst>
              <a:ext uri="{FF2B5EF4-FFF2-40B4-BE49-F238E27FC236}">
                <a16:creationId xmlns:a16="http://schemas.microsoft.com/office/drawing/2014/main" id="{4A55EF77-66EB-8C50-2998-9605F09D63A3}"/>
              </a:ext>
            </a:extLst>
          </p:cNvPr>
          <p:cNvSpPr txBox="1"/>
          <p:nvPr/>
        </p:nvSpPr>
        <p:spPr>
          <a:xfrm>
            <a:off x="6915009" y="3112597"/>
            <a:ext cx="673518" cy="500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P80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69" name="TextBox 6168">
            <a:extLst>
              <a:ext uri="{FF2B5EF4-FFF2-40B4-BE49-F238E27FC236}">
                <a16:creationId xmlns:a16="http://schemas.microsoft.com/office/drawing/2014/main" id="{5F175801-4343-488D-DAF4-D0F342AAB2B0}"/>
              </a:ext>
            </a:extLst>
          </p:cNvPr>
          <p:cNvSpPr txBox="1"/>
          <p:nvPr/>
        </p:nvSpPr>
        <p:spPr>
          <a:xfrm>
            <a:off x="6923904" y="2095552"/>
            <a:ext cx="673518" cy="500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S80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180" name="Rectangle 24">
            <a:extLst>
              <a:ext uri="{FF2B5EF4-FFF2-40B4-BE49-F238E27FC236}">
                <a16:creationId xmlns:a16="http://schemas.microsoft.com/office/drawing/2014/main" id="{26EAA94B-EF0C-20F9-45AE-1E1EBED67D15}"/>
              </a:ext>
            </a:extLst>
          </p:cNvPr>
          <p:cNvSpPr/>
          <p:nvPr/>
        </p:nvSpPr>
        <p:spPr>
          <a:xfrm>
            <a:off x="8102362" y="2344283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181" name="Rectangle 24">
            <a:extLst>
              <a:ext uri="{FF2B5EF4-FFF2-40B4-BE49-F238E27FC236}">
                <a16:creationId xmlns:a16="http://schemas.microsoft.com/office/drawing/2014/main" id="{FCE7EEF6-8878-B794-079B-11F7C95DFEC2}"/>
              </a:ext>
            </a:extLst>
          </p:cNvPr>
          <p:cNvSpPr/>
          <p:nvPr/>
        </p:nvSpPr>
        <p:spPr>
          <a:xfrm>
            <a:off x="8102362" y="2134681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182" name="Rectangle 24">
            <a:extLst>
              <a:ext uri="{FF2B5EF4-FFF2-40B4-BE49-F238E27FC236}">
                <a16:creationId xmlns:a16="http://schemas.microsoft.com/office/drawing/2014/main" id="{241F439C-6E48-5438-A60F-0082D4A305B7}"/>
              </a:ext>
            </a:extLst>
          </p:cNvPr>
          <p:cNvSpPr/>
          <p:nvPr/>
        </p:nvSpPr>
        <p:spPr>
          <a:xfrm>
            <a:off x="8102362" y="1919368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19" name="Rectangle 24">
            <a:extLst>
              <a:ext uri="{FF2B5EF4-FFF2-40B4-BE49-F238E27FC236}">
                <a16:creationId xmlns:a16="http://schemas.microsoft.com/office/drawing/2014/main" id="{6C6ECB6E-97F6-954F-249E-2556FF20AF54}"/>
              </a:ext>
            </a:extLst>
          </p:cNvPr>
          <p:cNvSpPr/>
          <p:nvPr/>
        </p:nvSpPr>
        <p:spPr>
          <a:xfrm>
            <a:off x="8773784" y="2569151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20" name="Rectangle 24">
            <a:extLst>
              <a:ext uri="{FF2B5EF4-FFF2-40B4-BE49-F238E27FC236}">
                <a16:creationId xmlns:a16="http://schemas.microsoft.com/office/drawing/2014/main" id="{1C79CF84-BBF9-28C0-377E-9DE73BA839AF}"/>
              </a:ext>
            </a:extLst>
          </p:cNvPr>
          <p:cNvSpPr/>
          <p:nvPr/>
        </p:nvSpPr>
        <p:spPr>
          <a:xfrm>
            <a:off x="8773784" y="2353839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21" name="Rectangle 24">
            <a:extLst>
              <a:ext uri="{FF2B5EF4-FFF2-40B4-BE49-F238E27FC236}">
                <a16:creationId xmlns:a16="http://schemas.microsoft.com/office/drawing/2014/main" id="{B1F2A416-AE72-B995-D1FE-D40944F75B00}"/>
              </a:ext>
            </a:extLst>
          </p:cNvPr>
          <p:cNvSpPr/>
          <p:nvPr/>
        </p:nvSpPr>
        <p:spPr>
          <a:xfrm>
            <a:off x="8773784" y="2144237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22" name="Rectangle 24">
            <a:extLst>
              <a:ext uri="{FF2B5EF4-FFF2-40B4-BE49-F238E27FC236}">
                <a16:creationId xmlns:a16="http://schemas.microsoft.com/office/drawing/2014/main" id="{6DFD9926-6C6B-D533-0B0B-D2A8045BB3BB}"/>
              </a:ext>
            </a:extLst>
          </p:cNvPr>
          <p:cNvSpPr/>
          <p:nvPr/>
        </p:nvSpPr>
        <p:spPr>
          <a:xfrm>
            <a:off x="8773784" y="1928925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STA2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232" name="평행 사변형 6231">
            <a:extLst>
              <a:ext uri="{FF2B5EF4-FFF2-40B4-BE49-F238E27FC236}">
                <a16:creationId xmlns:a16="http://schemas.microsoft.com/office/drawing/2014/main" id="{7C940FF5-137B-E33A-29B4-ED2C43D7E9E0}"/>
              </a:ext>
            </a:extLst>
          </p:cNvPr>
          <p:cNvSpPr/>
          <p:nvPr/>
        </p:nvSpPr>
        <p:spPr bwMode="auto">
          <a:xfrm>
            <a:off x="8686345" y="2620870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33" name="평행 사변형 6232">
            <a:extLst>
              <a:ext uri="{FF2B5EF4-FFF2-40B4-BE49-F238E27FC236}">
                <a16:creationId xmlns:a16="http://schemas.microsoft.com/office/drawing/2014/main" id="{3AA95CFF-1B5D-C67F-42DA-99D8498B3A12}"/>
              </a:ext>
            </a:extLst>
          </p:cNvPr>
          <p:cNvSpPr/>
          <p:nvPr/>
        </p:nvSpPr>
        <p:spPr bwMode="auto">
          <a:xfrm>
            <a:off x="8617495" y="2620870"/>
            <a:ext cx="84266" cy="163864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35" name="Rectangle 24">
            <a:extLst>
              <a:ext uri="{FF2B5EF4-FFF2-40B4-BE49-F238E27FC236}">
                <a16:creationId xmlns:a16="http://schemas.microsoft.com/office/drawing/2014/main" id="{0222E496-DE28-B13A-6353-0BEDECBA665E}"/>
              </a:ext>
            </a:extLst>
          </p:cNvPr>
          <p:cNvSpPr/>
          <p:nvPr/>
        </p:nvSpPr>
        <p:spPr>
          <a:xfrm>
            <a:off x="9353260" y="2569743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6" name="Rectangle 24">
            <a:extLst>
              <a:ext uri="{FF2B5EF4-FFF2-40B4-BE49-F238E27FC236}">
                <a16:creationId xmlns:a16="http://schemas.microsoft.com/office/drawing/2014/main" id="{6025FFAB-5EB9-DAD4-74FE-B18C10300491}"/>
              </a:ext>
            </a:extLst>
          </p:cNvPr>
          <p:cNvSpPr/>
          <p:nvPr/>
        </p:nvSpPr>
        <p:spPr>
          <a:xfrm>
            <a:off x="9353260" y="2354431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7" name="Rectangle 24">
            <a:extLst>
              <a:ext uri="{FF2B5EF4-FFF2-40B4-BE49-F238E27FC236}">
                <a16:creationId xmlns:a16="http://schemas.microsoft.com/office/drawing/2014/main" id="{DC4183B7-B3D9-6786-F540-8537DF208856}"/>
              </a:ext>
            </a:extLst>
          </p:cNvPr>
          <p:cNvSpPr/>
          <p:nvPr/>
        </p:nvSpPr>
        <p:spPr>
          <a:xfrm>
            <a:off x="9353260" y="2144829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8" name="Rectangle 24">
            <a:extLst>
              <a:ext uri="{FF2B5EF4-FFF2-40B4-BE49-F238E27FC236}">
                <a16:creationId xmlns:a16="http://schemas.microsoft.com/office/drawing/2014/main" id="{2DB2FA92-9BA5-D6CF-7453-A8BE1E2E1DB7}"/>
              </a:ext>
            </a:extLst>
          </p:cNvPr>
          <p:cNvSpPr/>
          <p:nvPr/>
        </p:nvSpPr>
        <p:spPr>
          <a:xfrm>
            <a:off x="9353260" y="1929517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6239" name="TextBox 6238">
            <a:extLst>
              <a:ext uri="{FF2B5EF4-FFF2-40B4-BE49-F238E27FC236}">
                <a16:creationId xmlns:a16="http://schemas.microsoft.com/office/drawing/2014/main" id="{0B58EAD6-781B-331B-028C-9FC7435CA61D}"/>
              </a:ext>
            </a:extLst>
          </p:cNvPr>
          <p:cNvSpPr txBox="1"/>
          <p:nvPr/>
        </p:nvSpPr>
        <p:spPr>
          <a:xfrm>
            <a:off x="6750269" y="5338150"/>
            <a:ext cx="4759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</a:rPr>
              <a:t>STA 2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6241" name="TextBox 6240">
            <a:extLst>
              <a:ext uri="{FF2B5EF4-FFF2-40B4-BE49-F238E27FC236}">
                <a16:creationId xmlns:a16="http://schemas.microsoft.com/office/drawing/2014/main" id="{7D9D130F-5821-5C74-7E26-95AA29893B13}"/>
              </a:ext>
            </a:extLst>
          </p:cNvPr>
          <p:cNvSpPr txBox="1"/>
          <p:nvPr/>
        </p:nvSpPr>
        <p:spPr>
          <a:xfrm>
            <a:off x="7968208" y="1412776"/>
            <a:ext cx="289703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AP does not respond to RTS frame transmitted by </a:t>
            </a:r>
            <a:r>
              <a:rPr lang="en-US" altLang="ko-KR" sz="1000" b="1" dirty="0">
                <a:solidFill>
                  <a:srgbClr val="FF0000"/>
                </a:solidFill>
              </a:rPr>
              <a:t>STA1 (P-channel STA)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6242" name="직선 화살표 연결선 6241">
            <a:extLst>
              <a:ext uri="{FF2B5EF4-FFF2-40B4-BE49-F238E27FC236}">
                <a16:creationId xmlns:a16="http://schemas.microsoft.com/office/drawing/2014/main" id="{E90FC3B4-8DA7-D2C0-91AA-0D38648FA124}"/>
              </a:ext>
            </a:extLst>
          </p:cNvPr>
          <p:cNvCxnSpPr>
            <a:cxnSpLocks/>
            <a:stCxn id="6241" idx="2"/>
            <a:endCxn id="6160" idx="3"/>
          </p:cNvCxnSpPr>
          <p:nvPr/>
        </p:nvCxnSpPr>
        <p:spPr bwMode="auto">
          <a:xfrm flipH="1">
            <a:off x="8534410" y="1812886"/>
            <a:ext cx="882315" cy="85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Rectangle 24">
            <a:extLst>
              <a:ext uri="{FF2B5EF4-FFF2-40B4-BE49-F238E27FC236}">
                <a16:creationId xmlns:a16="http://schemas.microsoft.com/office/drawing/2014/main" id="{3D98DEB7-4FE7-8D47-47F6-6A187573A4A8}"/>
              </a:ext>
            </a:extLst>
          </p:cNvPr>
          <p:cNvSpPr/>
          <p:nvPr/>
        </p:nvSpPr>
        <p:spPr>
          <a:xfrm>
            <a:off x="8102362" y="3434039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AB16018B-1E9C-DE6F-6646-4CDE18AB8DA2}"/>
              </a:ext>
            </a:extLst>
          </p:cNvPr>
          <p:cNvSpPr/>
          <p:nvPr/>
        </p:nvSpPr>
        <p:spPr>
          <a:xfrm>
            <a:off x="8102362" y="3218727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F4964EFC-B7B9-60D0-21F3-82DA662B52CF}"/>
              </a:ext>
            </a:extLst>
          </p:cNvPr>
          <p:cNvSpPr/>
          <p:nvPr/>
        </p:nvSpPr>
        <p:spPr>
          <a:xfrm>
            <a:off x="8102362" y="3009125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9891072B-29C2-F894-6D07-D70D882BB65E}"/>
              </a:ext>
            </a:extLst>
          </p:cNvPr>
          <p:cNvSpPr/>
          <p:nvPr/>
        </p:nvSpPr>
        <p:spPr>
          <a:xfrm>
            <a:off x="8102362" y="2793812"/>
            <a:ext cx="432048" cy="212336"/>
          </a:xfrm>
          <a:prstGeom prst="rect">
            <a:avLst/>
          </a:prstGeom>
          <a:noFill/>
          <a:ln w="15875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Rx RTS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rgbClr val="FF0000"/>
                </a:solidFill>
              </a:rPr>
              <a:t>STA1</a:t>
            </a:r>
            <a:r>
              <a:rPr lang="en-US" altLang="ko-KR" sz="6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0344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altLang="ko-KR" dirty="0"/>
              <a:t>AP’s channel access after not responding an ICF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42827"/>
            <a:ext cx="10361613" cy="2286509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altLang="ko-KR" noProof="0" dirty="0"/>
              <a:t>In both options, </a:t>
            </a:r>
            <a:r>
              <a:rPr lang="en-US" altLang="ko-KR" noProof="0" dirty="0" err="1"/>
              <a:t>nP</a:t>
            </a:r>
            <a:r>
              <a:rPr lang="en-US" altLang="ko-KR" noProof="0" dirty="0"/>
              <a:t>-channel AP would not repose to an ICF (</a:t>
            </a:r>
            <a:r>
              <a:rPr lang="en-US" altLang="ko-KR" dirty="0"/>
              <a:t>e.g., RTS) addressed</a:t>
            </a:r>
            <a:r>
              <a:rPr lang="en-US" altLang="ko-KR" noProof="0" dirty="0"/>
              <a:t> to it when</a:t>
            </a:r>
          </a:p>
          <a:p>
            <a:pPr lvl="1"/>
            <a:r>
              <a:rPr lang="en-US" altLang="ko-KR" dirty="0"/>
              <a:t>The ICF is from legacy STA (Option 1&amp;2) or the ICF is from P-channel STA (Option 2)</a:t>
            </a:r>
            <a:endParaRPr lang="en-US" altLang="ko-KR" noProof="0" dirty="0"/>
          </a:p>
          <a:p>
            <a:r>
              <a:rPr lang="en-US" altLang="ko-KR" dirty="0"/>
              <a:t>Th</a:t>
            </a:r>
            <a:r>
              <a:rPr lang="en-US" altLang="ko-KR" noProof="0" dirty="0" err="1"/>
              <a:t>en</a:t>
            </a:r>
            <a:r>
              <a:rPr lang="en-US" altLang="ko-KR" noProof="0" dirty="0"/>
              <a:t> the AP continues channel access after not responding to the ICF </a:t>
            </a:r>
          </a:p>
          <a:p>
            <a:pPr lvl="1"/>
            <a:r>
              <a:rPr lang="en-US" altLang="ko-KR" noProof="0" dirty="0"/>
              <a:t>The AP resets MediumSyncDelay timer after receiving the ICF</a:t>
            </a:r>
          </a:p>
          <a:p>
            <a:pPr lvl="2"/>
            <a:r>
              <a:rPr lang="en-US" altLang="ko-KR" noProof="0" dirty="0"/>
              <a:t>Assumption: MSD timer (11be) is applied for the AP, and the timer can be reset when the AP receives an MPDU (as defined in 11be for the non-AP STA)</a:t>
            </a:r>
          </a:p>
          <a:p>
            <a:pPr lvl="1"/>
            <a:r>
              <a:rPr lang="en-US" altLang="ko-KR" noProof="0" dirty="0"/>
              <a:t>Since the frame is addressed to the AP, it doesn’t set its NAV while the other STAs set their NAVs</a:t>
            </a:r>
          </a:p>
          <a:p>
            <a:pPr lvl="2"/>
            <a:r>
              <a:rPr lang="en-US" altLang="ko-KR" noProof="0" dirty="0"/>
              <a:t>The other STAs may reset their NAV after </a:t>
            </a:r>
            <a:r>
              <a:rPr lang="en-US" altLang="ko-KR" noProof="0" dirty="0" err="1"/>
              <a:t>NAVTimeout</a:t>
            </a:r>
            <a:r>
              <a:rPr lang="en-US" altLang="ko-KR" noProof="0" dirty="0"/>
              <a:t> period if </a:t>
            </a:r>
            <a:r>
              <a:rPr lang="en-US" altLang="ko-KR" dirty="0"/>
              <a:t>the ICF</a:t>
            </a:r>
            <a:r>
              <a:rPr lang="en-US" altLang="ko-KR" noProof="0" dirty="0"/>
              <a:t> is RTS</a:t>
            </a:r>
          </a:p>
          <a:p>
            <a:pPr lvl="2"/>
            <a:r>
              <a:rPr lang="en-US" altLang="ko-KR" u="sng" noProof="0" dirty="0"/>
              <a:t>During the </a:t>
            </a:r>
            <a:r>
              <a:rPr lang="en-US" altLang="ko-KR" u="sng" noProof="0" dirty="0" err="1"/>
              <a:t>NAVTimeout</a:t>
            </a:r>
            <a:r>
              <a:rPr lang="en-US" altLang="ko-KR" u="sng" noProof="0" dirty="0"/>
              <a:t> period (or whole NAV duration), AP gains an advantage in the contention on </a:t>
            </a:r>
            <a:r>
              <a:rPr lang="en-US" altLang="ko-KR" u="sng" noProof="0" dirty="0" err="1"/>
              <a:t>nP</a:t>
            </a:r>
            <a:r>
              <a:rPr lang="en-US" altLang="ko-KR" u="sng" noProof="0" dirty="0"/>
              <a:t>-channel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/>
              <a:t>May 2024</a:t>
            </a:r>
            <a:endParaRPr lang="en-GB" altLang="ko-KR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8EAE0B8-E177-1AC2-7725-36C77EB87EC7}"/>
              </a:ext>
            </a:extLst>
          </p:cNvPr>
          <p:cNvSpPr txBox="1"/>
          <p:nvPr/>
        </p:nvSpPr>
        <p:spPr>
          <a:xfrm>
            <a:off x="3324690" y="6132366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P-Channel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96CEEEE-63E5-D252-D8D0-CCA16675655A}"/>
              </a:ext>
            </a:extLst>
          </p:cNvPr>
          <p:cNvSpPr txBox="1"/>
          <p:nvPr/>
        </p:nvSpPr>
        <p:spPr>
          <a:xfrm>
            <a:off x="3266341" y="5355845"/>
            <a:ext cx="93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solidFill>
                  <a:schemeClr val="tx1"/>
                </a:solidFill>
              </a:rPr>
              <a:t>nP</a:t>
            </a:r>
            <a:r>
              <a:rPr lang="en-US" altLang="ko-KR" sz="1200" dirty="0">
                <a:solidFill>
                  <a:schemeClr val="tx1"/>
                </a:solidFill>
              </a:rPr>
              <a:t>-Channel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2082944-E87A-5D17-FCB4-19E32DFC0FF6}"/>
              </a:ext>
            </a:extLst>
          </p:cNvPr>
          <p:cNvSpPr txBox="1"/>
          <p:nvPr/>
        </p:nvSpPr>
        <p:spPr>
          <a:xfrm>
            <a:off x="8525424" y="5859893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P80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8512346-8843-B6C1-9915-9D320DC5CFE9}"/>
              </a:ext>
            </a:extLst>
          </p:cNvPr>
          <p:cNvSpPr txBox="1"/>
          <p:nvPr/>
        </p:nvSpPr>
        <p:spPr>
          <a:xfrm>
            <a:off x="8531143" y="5118590"/>
            <a:ext cx="496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S80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7ACCE59-BC21-177F-50F1-0EF5D5E14691}"/>
              </a:ext>
            </a:extLst>
          </p:cNvPr>
          <p:cNvSpPr txBox="1"/>
          <p:nvPr/>
        </p:nvSpPr>
        <p:spPr>
          <a:xfrm>
            <a:off x="5497396" y="5388209"/>
            <a:ext cx="549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chemeClr val="tx1"/>
                </a:solidFill>
              </a:rPr>
              <a:t>AIFS</a:t>
            </a:r>
          </a:p>
        </p:txBody>
      </p:sp>
      <p:sp>
        <p:nvSpPr>
          <p:cNvPr id="52" name="Rectangle 24">
            <a:extLst>
              <a:ext uri="{FF2B5EF4-FFF2-40B4-BE49-F238E27FC236}">
                <a16:creationId xmlns:a16="http://schemas.microsoft.com/office/drawing/2014/main" id="{A420FB52-E00F-4BC0-5DB6-904637BBBCF5}"/>
              </a:ext>
            </a:extLst>
          </p:cNvPr>
          <p:cNvSpPr/>
          <p:nvPr/>
        </p:nvSpPr>
        <p:spPr>
          <a:xfrm>
            <a:off x="4298812" y="5611915"/>
            <a:ext cx="4175835" cy="737537"/>
          </a:xfrm>
          <a:prstGeom prst="rect">
            <a:avLst/>
          </a:prstGeom>
          <a:solidFill>
            <a:srgbClr val="E5F6EF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OBSS TXOP</a:t>
            </a:r>
          </a:p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(AP-side)</a:t>
            </a:r>
          </a:p>
        </p:txBody>
      </p: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32C67139-7A0E-FFEC-3933-98A3C178DFC1}"/>
              </a:ext>
            </a:extLst>
          </p:cNvPr>
          <p:cNvGrpSpPr/>
          <p:nvPr/>
        </p:nvGrpSpPr>
        <p:grpSpPr>
          <a:xfrm>
            <a:off x="4216077" y="4872184"/>
            <a:ext cx="4378120" cy="1478014"/>
            <a:chOff x="1110781" y="2740702"/>
            <a:chExt cx="6149187" cy="3223359"/>
          </a:xfrm>
        </p:grpSpPr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E53DF404-77B8-677B-BE86-61FD12636880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8810E276-BEED-4E21-36D2-A79FAA24D2D1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873AB966-58EF-A7DB-810B-79DE909C7211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B5B28F70-4EA0-DDB6-0062-28BC6011210D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A412EFF0-2F44-8D3B-F821-283BA3C9D2C5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269A88B3-257A-63BD-AC74-BB499836CABD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F9FF9CAA-9BE7-A075-44E6-6D21BA9774B4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5DC4E51C-6661-9CF6-F81A-ABF1CFE21944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917A35AC-11B2-5F22-AB9E-3B1F206D2167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EDCF929D-E5C5-B2F5-B0FD-5AA711155385}"/>
              </a:ext>
            </a:extLst>
          </p:cNvPr>
          <p:cNvSpPr/>
          <p:nvPr/>
        </p:nvSpPr>
        <p:spPr bwMode="auto">
          <a:xfrm>
            <a:off x="4926247" y="617245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4" name="직사각형 6143">
            <a:extLst>
              <a:ext uri="{FF2B5EF4-FFF2-40B4-BE49-F238E27FC236}">
                <a16:creationId xmlns:a16="http://schemas.microsoft.com/office/drawing/2014/main" id="{ABB2E84D-9849-8A01-B9FE-EE4CBBF2A9E2}"/>
              </a:ext>
            </a:extLst>
          </p:cNvPr>
          <p:cNvSpPr/>
          <p:nvPr/>
        </p:nvSpPr>
        <p:spPr bwMode="auto">
          <a:xfrm>
            <a:off x="4926247" y="5985229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7" name="직사각형 6146">
            <a:extLst>
              <a:ext uri="{FF2B5EF4-FFF2-40B4-BE49-F238E27FC236}">
                <a16:creationId xmlns:a16="http://schemas.microsoft.com/office/drawing/2014/main" id="{A893BC6B-6263-426A-55E5-98AFA4BD1E22}"/>
              </a:ext>
            </a:extLst>
          </p:cNvPr>
          <p:cNvSpPr/>
          <p:nvPr/>
        </p:nvSpPr>
        <p:spPr bwMode="auto">
          <a:xfrm>
            <a:off x="4926247" y="5799366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8" name="직사각형 6147">
            <a:extLst>
              <a:ext uri="{FF2B5EF4-FFF2-40B4-BE49-F238E27FC236}">
                <a16:creationId xmlns:a16="http://schemas.microsoft.com/office/drawing/2014/main" id="{9732A117-EEA6-8FDB-F8EE-0C506E6CDF7F}"/>
              </a:ext>
            </a:extLst>
          </p:cNvPr>
          <p:cNvSpPr/>
          <p:nvPr/>
        </p:nvSpPr>
        <p:spPr bwMode="auto">
          <a:xfrm>
            <a:off x="4926247" y="561458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49" name="직사각형 6148">
            <a:extLst>
              <a:ext uri="{FF2B5EF4-FFF2-40B4-BE49-F238E27FC236}">
                <a16:creationId xmlns:a16="http://schemas.microsoft.com/office/drawing/2014/main" id="{AE32648B-C993-1611-BE7F-429B2638866E}"/>
              </a:ext>
            </a:extLst>
          </p:cNvPr>
          <p:cNvSpPr/>
          <p:nvPr/>
        </p:nvSpPr>
        <p:spPr bwMode="auto">
          <a:xfrm>
            <a:off x="4926247" y="542979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0" name="직사각형 6149">
            <a:extLst>
              <a:ext uri="{FF2B5EF4-FFF2-40B4-BE49-F238E27FC236}">
                <a16:creationId xmlns:a16="http://schemas.microsoft.com/office/drawing/2014/main" id="{8512CDE1-F832-5524-13DE-9C7648ED5188}"/>
              </a:ext>
            </a:extLst>
          </p:cNvPr>
          <p:cNvSpPr/>
          <p:nvPr/>
        </p:nvSpPr>
        <p:spPr bwMode="auto">
          <a:xfrm>
            <a:off x="4926247" y="5242574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1" name="직사각형 6150">
            <a:extLst>
              <a:ext uri="{FF2B5EF4-FFF2-40B4-BE49-F238E27FC236}">
                <a16:creationId xmlns:a16="http://schemas.microsoft.com/office/drawing/2014/main" id="{75D84BA8-BCB9-496B-2C31-8D19CBD92233}"/>
              </a:ext>
            </a:extLst>
          </p:cNvPr>
          <p:cNvSpPr/>
          <p:nvPr/>
        </p:nvSpPr>
        <p:spPr bwMode="auto">
          <a:xfrm>
            <a:off x="4926247" y="5056712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2" name="직사각형 6151">
            <a:extLst>
              <a:ext uri="{FF2B5EF4-FFF2-40B4-BE49-F238E27FC236}">
                <a16:creationId xmlns:a16="http://schemas.microsoft.com/office/drawing/2014/main" id="{02F53723-49D6-7B7E-5D7F-0F17422AEF32}"/>
              </a:ext>
            </a:extLst>
          </p:cNvPr>
          <p:cNvSpPr/>
          <p:nvPr/>
        </p:nvSpPr>
        <p:spPr bwMode="auto">
          <a:xfrm>
            <a:off x="4926247" y="4871927"/>
            <a:ext cx="546776" cy="177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Rx RTS</a:t>
            </a:r>
            <a:endParaRPr kumimoji="0" lang="ko-KR" altLang="en-US" sz="105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6153" name="직사각형 6152">
            <a:extLst>
              <a:ext uri="{FF2B5EF4-FFF2-40B4-BE49-F238E27FC236}">
                <a16:creationId xmlns:a16="http://schemas.microsoft.com/office/drawing/2014/main" id="{FD09B0ED-EBF3-CD5B-6143-3CBE8963A2FB}"/>
              </a:ext>
            </a:extLst>
          </p:cNvPr>
          <p:cNvSpPr/>
          <p:nvPr/>
        </p:nvSpPr>
        <p:spPr bwMode="auto">
          <a:xfrm>
            <a:off x="4547304" y="5463801"/>
            <a:ext cx="378943" cy="1254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i="1" dirty="0">
                <a:solidFill>
                  <a:schemeClr val="tx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MSD</a:t>
            </a:r>
            <a:endParaRPr kumimoji="0" lang="ko-KR" altLang="en-US" sz="800" b="0" i="1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6154" name="직선 연결선 6153">
            <a:extLst>
              <a:ext uri="{FF2B5EF4-FFF2-40B4-BE49-F238E27FC236}">
                <a16:creationId xmlns:a16="http://schemas.microsoft.com/office/drawing/2014/main" id="{50E4659E-CDDB-C741-365E-117835C46376}"/>
              </a:ext>
            </a:extLst>
          </p:cNvPr>
          <p:cNvCxnSpPr>
            <a:cxnSpLocks/>
          </p:cNvCxnSpPr>
          <p:nvPr/>
        </p:nvCxnSpPr>
        <p:spPr bwMode="auto">
          <a:xfrm flipV="1">
            <a:off x="6009551" y="5355845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55" name="직선 연결선 6154">
            <a:extLst>
              <a:ext uri="{FF2B5EF4-FFF2-40B4-BE49-F238E27FC236}">
                <a16:creationId xmlns:a16="http://schemas.microsoft.com/office/drawing/2014/main" id="{D03253F4-8999-F762-DE71-52645816E0E3}"/>
              </a:ext>
            </a:extLst>
          </p:cNvPr>
          <p:cNvCxnSpPr>
            <a:cxnSpLocks/>
          </p:cNvCxnSpPr>
          <p:nvPr/>
        </p:nvCxnSpPr>
        <p:spPr bwMode="auto">
          <a:xfrm flipV="1">
            <a:off x="6789045" y="4742826"/>
            <a:ext cx="0" cy="1672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56" name="직선 연결선 6155">
            <a:extLst>
              <a:ext uri="{FF2B5EF4-FFF2-40B4-BE49-F238E27FC236}">
                <a16:creationId xmlns:a16="http://schemas.microsoft.com/office/drawing/2014/main" id="{7E5E7715-7D83-B2EF-FCB4-156F8ED96709}"/>
              </a:ext>
            </a:extLst>
          </p:cNvPr>
          <p:cNvCxnSpPr>
            <a:cxnSpLocks/>
          </p:cNvCxnSpPr>
          <p:nvPr/>
        </p:nvCxnSpPr>
        <p:spPr bwMode="auto">
          <a:xfrm flipV="1">
            <a:off x="4926247" y="4742826"/>
            <a:ext cx="0" cy="1672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157" name="TextBox 6156">
            <a:extLst>
              <a:ext uri="{FF2B5EF4-FFF2-40B4-BE49-F238E27FC236}">
                <a16:creationId xmlns:a16="http://schemas.microsoft.com/office/drawing/2014/main" id="{C2D1DE82-BCAF-623D-E2F9-6D2172DB905F}"/>
              </a:ext>
            </a:extLst>
          </p:cNvPr>
          <p:cNvSpPr txBox="1"/>
          <p:nvPr/>
        </p:nvSpPr>
        <p:spPr>
          <a:xfrm>
            <a:off x="3929872" y="4334166"/>
            <a:ext cx="18939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AP can decrease backoff counter after this slot boundary</a:t>
            </a:r>
          </a:p>
        </p:txBody>
      </p:sp>
      <p:sp>
        <p:nvSpPr>
          <p:cNvPr id="6158" name="TextBox 6157">
            <a:extLst>
              <a:ext uri="{FF2B5EF4-FFF2-40B4-BE49-F238E27FC236}">
                <a16:creationId xmlns:a16="http://schemas.microsoft.com/office/drawing/2014/main" id="{DA2ECC13-A2EF-472D-C4D0-FC3B0ADB12D4}"/>
              </a:ext>
            </a:extLst>
          </p:cNvPr>
          <p:cNvSpPr txBox="1"/>
          <p:nvPr/>
        </p:nvSpPr>
        <p:spPr>
          <a:xfrm>
            <a:off x="7032616" y="4365104"/>
            <a:ext cx="27357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The other STAs on </a:t>
            </a:r>
            <a:r>
              <a:rPr lang="en-US" altLang="ko-KR" sz="1050" dirty="0" err="1">
                <a:solidFill>
                  <a:schemeClr val="tx1"/>
                </a:solidFill>
              </a:rPr>
              <a:t>nP</a:t>
            </a:r>
            <a:r>
              <a:rPr lang="en-US" altLang="ko-KR" sz="1050" dirty="0">
                <a:solidFill>
                  <a:schemeClr val="tx1"/>
                </a:solidFill>
              </a:rPr>
              <a:t>-channel received the RTS frame have non-zero NAV until here</a:t>
            </a:r>
          </a:p>
        </p:txBody>
      </p:sp>
      <p:cxnSp>
        <p:nvCxnSpPr>
          <p:cNvPr id="6159" name="직선 화살표 연결선 6158">
            <a:extLst>
              <a:ext uri="{FF2B5EF4-FFF2-40B4-BE49-F238E27FC236}">
                <a16:creationId xmlns:a16="http://schemas.microsoft.com/office/drawing/2014/main" id="{D1BE6E4C-482A-7BB3-0778-A63134F5D100}"/>
              </a:ext>
            </a:extLst>
          </p:cNvPr>
          <p:cNvCxnSpPr>
            <a:cxnSpLocks/>
            <a:stCxn id="6158" idx="2"/>
          </p:cNvCxnSpPr>
          <p:nvPr/>
        </p:nvCxnSpPr>
        <p:spPr bwMode="auto">
          <a:xfrm flipH="1">
            <a:off x="6785097" y="4780602"/>
            <a:ext cx="1615415" cy="7264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60" name="직선 화살표 연결선 6159">
            <a:extLst>
              <a:ext uri="{FF2B5EF4-FFF2-40B4-BE49-F238E27FC236}">
                <a16:creationId xmlns:a16="http://schemas.microsoft.com/office/drawing/2014/main" id="{060B319D-E4E2-A518-3178-0C8539D02BC0}"/>
              </a:ext>
            </a:extLst>
          </p:cNvPr>
          <p:cNvCxnSpPr>
            <a:cxnSpLocks/>
            <a:stCxn id="6157" idx="2"/>
          </p:cNvCxnSpPr>
          <p:nvPr/>
        </p:nvCxnSpPr>
        <p:spPr bwMode="auto">
          <a:xfrm>
            <a:off x="4876865" y="4749664"/>
            <a:ext cx="1093278" cy="678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61" name="직선 화살표 연결선 6160">
            <a:extLst>
              <a:ext uri="{FF2B5EF4-FFF2-40B4-BE49-F238E27FC236}">
                <a16:creationId xmlns:a16="http://schemas.microsoft.com/office/drawing/2014/main" id="{E3A82CBB-0F24-022A-B922-6A7549CB4C56}"/>
              </a:ext>
            </a:extLst>
          </p:cNvPr>
          <p:cNvCxnSpPr>
            <a:cxnSpLocks/>
            <a:endCxn id="6162" idx="3"/>
          </p:cNvCxnSpPr>
          <p:nvPr/>
        </p:nvCxnSpPr>
        <p:spPr bwMode="auto">
          <a:xfrm>
            <a:off x="5473023" y="4757333"/>
            <a:ext cx="13365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62" name="TextBox 6161">
            <a:extLst>
              <a:ext uri="{FF2B5EF4-FFF2-40B4-BE49-F238E27FC236}">
                <a16:creationId xmlns:a16="http://schemas.microsoft.com/office/drawing/2014/main" id="{DE9D4817-4722-A1DC-C50F-C6C2FB975A4E}"/>
              </a:ext>
            </a:extLst>
          </p:cNvPr>
          <p:cNvSpPr txBox="1"/>
          <p:nvPr/>
        </p:nvSpPr>
        <p:spPr>
          <a:xfrm>
            <a:off x="5684366" y="4634222"/>
            <a:ext cx="11252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err="1">
                <a:solidFill>
                  <a:schemeClr val="tx1"/>
                </a:solidFill>
                <a:highlight>
                  <a:srgbClr val="FFFFFF"/>
                </a:highlight>
              </a:rPr>
              <a:t>NAVTimeout</a:t>
            </a:r>
            <a:endParaRPr lang="en-US" altLang="ko-KR" sz="1000" dirty="0">
              <a:solidFill>
                <a:schemeClr val="tx1"/>
              </a:solidFill>
              <a:highlight>
                <a:srgbClr val="FFFFFF"/>
              </a:highlight>
            </a:endParaRPr>
          </a:p>
        </p:txBody>
      </p:sp>
      <p:cxnSp>
        <p:nvCxnSpPr>
          <p:cNvPr id="6163" name="직선 연결선 6162">
            <a:extLst>
              <a:ext uri="{FF2B5EF4-FFF2-40B4-BE49-F238E27FC236}">
                <a16:creationId xmlns:a16="http://schemas.microsoft.com/office/drawing/2014/main" id="{95A3567C-B401-E4CE-AE96-80B6D480FA89}"/>
              </a:ext>
            </a:extLst>
          </p:cNvPr>
          <p:cNvCxnSpPr>
            <a:cxnSpLocks/>
          </p:cNvCxnSpPr>
          <p:nvPr/>
        </p:nvCxnSpPr>
        <p:spPr bwMode="auto">
          <a:xfrm flipV="1">
            <a:off x="6127027" y="5355842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164" name="TextBox 6163">
            <a:extLst>
              <a:ext uri="{FF2B5EF4-FFF2-40B4-BE49-F238E27FC236}">
                <a16:creationId xmlns:a16="http://schemas.microsoft.com/office/drawing/2014/main" id="{36C06819-271F-7074-4717-7E733D7BEF69}"/>
              </a:ext>
            </a:extLst>
          </p:cNvPr>
          <p:cNvSpPr txBox="1"/>
          <p:nvPr/>
        </p:nvSpPr>
        <p:spPr>
          <a:xfrm>
            <a:off x="5967760" y="5217446"/>
            <a:ext cx="8249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Slot boundaries</a:t>
            </a:r>
          </a:p>
        </p:txBody>
      </p:sp>
      <p:cxnSp>
        <p:nvCxnSpPr>
          <p:cNvPr id="6165" name="직선 연결선 6164">
            <a:extLst>
              <a:ext uri="{FF2B5EF4-FFF2-40B4-BE49-F238E27FC236}">
                <a16:creationId xmlns:a16="http://schemas.microsoft.com/office/drawing/2014/main" id="{D190D782-60C0-19C3-3EC4-888BE9DE4D1E}"/>
              </a:ext>
            </a:extLst>
          </p:cNvPr>
          <p:cNvCxnSpPr>
            <a:cxnSpLocks/>
          </p:cNvCxnSpPr>
          <p:nvPr/>
        </p:nvCxnSpPr>
        <p:spPr bwMode="auto">
          <a:xfrm flipV="1">
            <a:off x="6246993" y="5355843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6" name="직선 연결선 6165">
            <a:extLst>
              <a:ext uri="{FF2B5EF4-FFF2-40B4-BE49-F238E27FC236}">
                <a16:creationId xmlns:a16="http://schemas.microsoft.com/office/drawing/2014/main" id="{E4D86B4F-B755-4881-6198-EB184F8383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357215" y="5360445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7" name="직선 연결선 6166">
            <a:extLst>
              <a:ext uri="{FF2B5EF4-FFF2-40B4-BE49-F238E27FC236}">
                <a16:creationId xmlns:a16="http://schemas.microsoft.com/office/drawing/2014/main" id="{DE4105F6-A7C0-724D-B38D-3610BEE781A5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4691" y="5360442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8" name="직선 연결선 6167">
            <a:extLst>
              <a:ext uri="{FF2B5EF4-FFF2-40B4-BE49-F238E27FC236}">
                <a16:creationId xmlns:a16="http://schemas.microsoft.com/office/drawing/2014/main" id="{C6BF02CF-30A1-3627-5B37-642303FC9BFF}"/>
              </a:ext>
            </a:extLst>
          </p:cNvPr>
          <p:cNvCxnSpPr>
            <a:cxnSpLocks/>
          </p:cNvCxnSpPr>
          <p:nvPr/>
        </p:nvCxnSpPr>
        <p:spPr bwMode="auto">
          <a:xfrm flipV="1">
            <a:off x="6594657" y="5360443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69" name="직선 연결선 6168">
            <a:extLst>
              <a:ext uri="{FF2B5EF4-FFF2-40B4-BE49-F238E27FC236}">
                <a16:creationId xmlns:a16="http://schemas.microsoft.com/office/drawing/2014/main" id="{109C0227-3DFA-756B-7F59-F504CCA8E3D0}"/>
              </a:ext>
            </a:extLst>
          </p:cNvPr>
          <p:cNvCxnSpPr>
            <a:cxnSpLocks/>
          </p:cNvCxnSpPr>
          <p:nvPr/>
        </p:nvCxnSpPr>
        <p:spPr bwMode="auto">
          <a:xfrm flipV="1">
            <a:off x="6710544" y="5359711"/>
            <a:ext cx="0" cy="2862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330559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5093</TotalTime>
  <Words>3055</Words>
  <Application>Microsoft Office PowerPoint</Application>
  <PresentationFormat>와이드스크린</PresentationFormat>
  <Paragraphs>409</Paragraphs>
  <Slides>15</Slides>
  <Notes>15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Arial Unicode MS</vt:lpstr>
      <vt:lpstr>Intel Clear</vt:lpstr>
      <vt:lpstr>Arial</vt:lpstr>
      <vt:lpstr>Times New Roman</vt:lpstr>
      <vt:lpstr>Office 테마</vt:lpstr>
      <vt:lpstr>Document</vt:lpstr>
      <vt:lpstr>Different view problems of NPCA</vt:lpstr>
      <vt:lpstr>Introduction</vt:lpstr>
      <vt:lpstr>Different view problems (Case 1/Case 2)</vt:lpstr>
      <vt:lpstr>Remaining problems (Case 1)</vt:lpstr>
      <vt:lpstr>AP’s responding rule for Case 1</vt:lpstr>
      <vt:lpstr>nP-channel AP’s ICF Responding Rule</vt:lpstr>
      <vt:lpstr>Option 1</vt:lpstr>
      <vt:lpstr>Option 2</vt:lpstr>
      <vt:lpstr>AP’s channel access after not responding an ICF</vt:lpstr>
      <vt:lpstr>AP’s channel access after not responding an ICF (cont.)</vt:lpstr>
      <vt:lpstr>Summary</vt:lpstr>
      <vt:lpstr>Straw Poll 1</vt:lpstr>
      <vt:lpstr>Straw Poll 2</vt:lpstr>
      <vt:lpstr>References</vt:lpstr>
      <vt:lpstr>APPENDIX (11-23/2005r1)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view problems of NPCA</dc:title>
  <dc:creator>Shawn</dc:creator>
  <cp:keywords/>
  <cp:lastModifiedBy>Shawn</cp:lastModifiedBy>
  <cp:revision>64</cp:revision>
  <cp:lastPrinted>1601-01-01T00:00:00Z</cp:lastPrinted>
  <dcterms:created xsi:type="dcterms:W3CDTF">2024-04-26T06:15:57Z</dcterms:created>
  <dcterms:modified xsi:type="dcterms:W3CDTF">2024-05-10T06:53:07Z</dcterms:modified>
  <cp:category>Name, Affiliation</cp:category>
</cp:coreProperties>
</file>