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06" r:id="rId19"/>
    <p:sldId id="1396" r:id="rId20"/>
    <p:sldId id="877" r:id="rId21"/>
    <p:sldId id="1367" r:id="rId22"/>
    <p:sldId id="897" r:id="rId23"/>
    <p:sldId id="1433" r:id="rId24"/>
    <p:sldId id="1426" r:id="rId25"/>
    <p:sldId id="1390" r:id="rId26"/>
    <p:sldId id="1389" r:id="rId27"/>
    <p:sldId id="1423" r:id="rId28"/>
    <p:sldId id="1432" r:id="rId29"/>
    <p:sldId id="905" r:id="rId30"/>
    <p:sldId id="1181" r:id="rId31"/>
    <p:sldId id="696" r:id="rId32"/>
    <p:sldId id="1434" r:id="rId33"/>
    <p:sldId id="1183" r:id="rId34"/>
    <p:sldId id="1435" r:id="rId35"/>
    <p:sldId id="1184" r:id="rId36"/>
    <p:sldId id="1421" r:id="rId37"/>
    <p:sldId id="1024" r:id="rId3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The comment is out of scope: i.e. it is not on changed text, text affected by changed text or text that is the target of an existing valid unsatisfied </a:t>
            </a:r>
            <a:r>
              <a:rPr lang="en-US" altLang="zh-CN" sz="1200" kern="1200" smtClean="0">
                <a:solidFill>
                  <a:schemeClr val="tx1"/>
                </a:solidFill>
                <a:effectLst/>
                <a:latin typeface="Times New Roman" pitchFamily="18" charset="0"/>
                <a:ea typeface="MS PGothic" pitchFamily="34" charset="-128"/>
                <a:cs typeface="MS PGothic" charset="0"/>
              </a:rPr>
              <a:t>comment.</a:t>
            </a:r>
            <a:endParaRPr lang="zh-CN" altLang="zh-CN" sz="1200" kern="1200" dirty="0" smtClean="0">
              <a:solidFill>
                <a:schemeClr val="tx1"/>
              </a:solidFill>
              <a:effectLst/>
              <a:latin typeface="Times New Roman" pitchFamily="18" charset="0"/>
              <a:ea typeface="MS PGothic" pitchFamily="34" charset="-128"/>
              <a:cs typeface="MS PGothic" charset="0"/>
            </a:endParaRPr>
          </a:p>
        </p:txBody>
      </p:sp>
    </p:spTree>
    <p:extLst>
      <p:ext uri="{BB962C8B-B14F-4D97-AF65-F5344CB8AC3E}">
        <p14:creationId xmlns:p14="http://schemas.microsoft.com/office/powerpoint/2010/main" val="6290450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4231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158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98725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647520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9859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802.11-24/0667r5</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624-00-00bf-ieee-802-11bf-march-2024-plenary-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0795-00-00bf-ieee-802-11bf-teleconference-minutes-ma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May</a:t>
            </a:r>
            <a:r>
              <a:rPr lang="en-US" altLang="zh-CN" sz="3600" dirty="0">
                <a:solidFill>
                  <a:srgbClr val="0000FF"/>
                </a:solidFill>
              </a:rPr>
              <a:t> Interim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2024-05-13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May</a:t>
            </a:r>
            <a:r>
              <a:rPr lang="en-US" altLang="en-US" sz="3200" dirty="0">
                <a:solidFill>
                  <a:srgbClr val="0000FF"/>
                </a:solidFill>
                <a:cs typeface="Times New Roman" panose="02020603050405020304" pitchFamily="18" charset="0"/>
              </a:rPr>
              <a:t> 13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a:t>
            </a:r>
            <a:r>
              <a:rPr lang="en-US" altLang="en-US" sz="1400" dirty="0" smtClean="0">
                <a:solidFill>
                  <a:srgbClr val="0000FF"/>
                </a:solidFill>
              </a:rPr>
              <a:t>(548-549)</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417910522"/>
              </p:ext>
            </p:extLst>
          </p:nvPr>
        </p:nvGraphicFramePr>
        <p:xfrm>
          <a:off x="3429000" y="1600200"/>
          <a:ext cx="8305801" cy="289971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23/2095</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pt-BR" altLang="zh-CN" sz="1400" dirty="0" smtClean="0">
                          <a:solidFill>
                            <a:schemeClr val="tx1"/>
                          </a:solidFill>
                          <a:effectLst/>
                          <a:latin typeface="Calibri" panose="020F0502020204030204" pitchFamily="34" charset="0"/>
                          <a:ea typeface="宋体" panose="02010600030101010101" pitchFamily="2" charset="-122"/>
                        </a:rPr>
                        <a:t>Claudio da Silva (Meta)</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Enhancements for WLAN Sensing PAR</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20 </a:t>
                      </a:r>
                      <a:r>
                        <a:rPr lang="en-US" altLang="zh-CN" sz="1400" dirty="0" err="1" smtClean="0">
                          <a:solidFill>
                            <a:schemeClr val="tx1"/>
                          </a:solidFill>
                          <a:effectLst/>
                          <a:latin typeface="Calibri" panose="020F0502020204030204" pitchFamily="34" charset="0"/>
                          <a:ea typeface="宋体" panose="02010600030101010101" pitchFamily="2" charset="-122"/>
                        </a:rPr>
                        <a:t>mins</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May</a:t>
            </a:r>
            <a:r>
              <a:rPr lang="en-US" altLang="en-US" sz="3200" dirty="0">
                <a:solidFill>
                  <a:srgbClr val="0000FF"/>
                </a:solidFill>
                <a:cs typeface="Times New Roman" panose="02020603050405020304" pitchFamily="18" charset="0"/>
              </a:rPr>
              <a:t> 15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761759636"/>
              </p:ext>
            </p:extLst>
          </p:nvPr>
        </p:nvGraphicFramePr>
        <p:xfrm>
          <a:off x="3429000" y="1600200"/>
          <a:ext cx="8305801" cy="264475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24/0582</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Christian Berger (NXP)</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LB281 Comment Resolution CSI Feedback</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30 </a:t>
                      </a:r>
                      <a:r>
                        <a:rPr lang="en-US" altLang="zh-CN" sz="1400" dirty="0" err="1" smtClean="0">
                          <a:solidFill>
                            <a:schemeClr val="tx1"/>
                          </a:solidFill>
                          <a:effectLst/>
                          <a:latin typeface="Calibri" panose="020F0502020204030204" pitchFamily="34" charset="0"/>
                          <a:ea typeface="宋体" panose="02010600030101010101" pitchFamily="2" charset="-122"/>
                        </a:rPr>
                        <a:t>mins</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01"/>
                  </a:ext>
                </a:extLst>
              </a:tr>
              <a:tr h="89561">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253839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16 (PM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97614595"/>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2024 </a:t>
            </a:r>
            <a:r>
              <a:rPr lang="en-US" altLang="zh-CN" sz="2000" dirty="0"/>
              <a:t>meeting to today:</a:t>
            </a:r>
          </a:p>
          <a:p>
            <a:pPr lvl="1" algn="just">
              <a:buFont typeface="Arial" panose="020B0604020202020204" pitchFamily="34" charset="0"/>
              <a:buChar char="•"/>
            </a:pPr>
            <a:r>
              <a:rPr lang="en-US" altLang="zh-CN" sz="1600" dirty="0"/>
              <a:t>March Plenary : </a:t>
            </a:r>
          </a:p>
          <a:p>
            <a:pPr marL="457200" lvl="1" indent="0" algn="just">
              <a:buNone/>
            </a:pPr>
            <a:r>
              <a:rPr lang="en-US" altLang="zh-CN" sz="1600" dirty="0"/>
              <a:t>	 </a:t>
            </a:r>
            <a:r>
              <a:rPr lang="en-US" altLang="zh-CN" sz="1600" dirty="0">
                <a:hlinkClick r:id="rId3"/>
              </a:rPr>
              <a:t>https://mentor.ieee.org/802.11/dcn/24/11-24-0624-00-00bf-ieee-802-11bf-march-2024-plenary-meeting-minutes.docx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mentor.ieee.org/802.11/dcn/24/11-24-0795-00-00bf-ieee-802-11bf-teleconference-minutes-may-2024.docx</a:t>
            </a:r>
            <a:endParaRPr lang="en-US" altLang="zh-CN" sz="1600" dirty="0" smtClean="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r>
              <a:rPr lang="en-US" altLang="zh-CN" sz="2000" dirty="0" smtClean="0"/>
              <a:t>: Dongguk Lim</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May 2024</a:t>
            </a:r>
            <a:endParaRPr lang="en-US" altLang="zh-CN" sz="1400"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WG LB285</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WG LB285 passed with ~</a:t>
            </a:r>
            <a:r>
              <a:rPr lang="en-US" altLang="zh-CN" dirty="0">
                <a:solidFill>
                  <a:srgbClr val="FF0000"/>
                </a:solidFill>
              </a:rPr>
              <a:t>96.5</a:t>
            </a:r>
            <a:r>
              <a:rPr lang="en-US" altLang="zh-CN" dirty="0"/>
              <a:t>% approval. A total of </a:t>
            </a:r>
            <a:r>
              <a:rPr lang="en-US" altLang="zh-CN" dirty="0">
                <a:solidFill>
                  <a:srgbClr val="FF0000"/>
                </a:solidFill>
              </a:rPr>
              <a:t>13</a:t>
            </a:r>
            <a:r>
              <a:rPr lang="en-US" altLang="zh-CN" dirty="0"/>
              <a:t> comments received.</a:t>
            </a:r>
          </a:p>
          <a:p>
            <a:pPr lvl="1" algn="just"/>
            <a:r>
              <a:rPr lang="en-US" altLang="zh-CN" sz="2400" dirty="0"/>
              <a:t>System reported </a:t>
            </a:r>
            <a:r>
              <a:rPr lang="en-US" altLang="zh-CN" sz="2400" dirty="0" smtClean="0">
                <a:solidFill>
                  <a:srgbClr val="FF0000"/>
                </a:solidFill>
              </a:rPr>
              <a:t>16</a:t>
            </a:r>
            <a:r>
              <a:rPr lang="en-US" altLang="zh-CN" sz="2400" dirty="0" smtClean="0"/>
              <a:t> </a:t>
            </a:r>
            <a:r>
              <a:rPr lang="en-US" altLang="zh-CN" sz="2400" dirty="0"/>
              <a:t>remaining Disapprove voters:</a:t>
            </a:r>
          </a:p>
          <a:p>
            <a:pPr lvl="2" algn="just"/>
            <a:r>
              <a:rPr lang="en-US" altLang="zh-CN" sz="1800" dirty="0">
                <a:solidFill>
                  <a:srgbClr val="FF0000"/>
                </a:solidFill>
              </a:rPr>
              <a:t>4 </a:t>
            </a:r>
            <a:r>
              <a:rPr lang="en-US" altLang="zh-CN" sz="1800" dirty="0"/>
              <a:t>invalid disapprove (w/o comment)</a:t>
            </a:r>
          </a:p>
          <a:p>
            <a:pPr lvl="2" algn="just"/>
            <a:r>
              <a:rPr lang="en-US" altLang="zh-CN" sz="1800" dirty="0">
                <a:solidFill>
                  <a:srgbClr val="FF0000"/>
                </a:solidFill>
              </a:rPr>
              <a:t>3</a:t>
            </a:r>
            <a:r>
              <a:rPr lang="en-US" altLang="zh-CN" sz="1800" dirty="0"/>
              <a:t> voters had changed their vote to Yes post LB281 (via e-mail) but did not update their vote (to Approve) via the system (LB285</a:t>
            </a:r>
            <a:r>
              <a:rPr lang="en-US" altLang="zh-CN" sz="1800" dirty="0" smtClean="0"/>
              <a:t>)</a:t>
            </a:r>
          </a:p>
          <a:p>
            <a:pPr lvl="2" algn="just"/>
            <a:endParaRPr lang="en-US" altLang="zh-CN" sz="1800" dirty="0"/>
          </a:p>
          <a:p>
            <a:pPr lvl="2" algn="just"/>
            <a:r>
              <a:rPr lang="en-US" altLang="zh-CN" sz="1800" dirty="0" smtClean="0">
                <a:solidFill>
                  <a:srgbClr val="FF0000"/>
                </a:solidFill>
              </a:rPr>
              <a:t>9 </a:t>
            </a:r>
            <a:r>
              <a:rPr lang="en-US" altLang="zh-CN" sz="1800" dirty="0" smtClean="0"/>
              <a:t>voters kept their vote of Disapprove from LB281</a:t>
            </a:r>
          </a:p>
          <a:p>
            <a:pPr lvl="2" algn="just"/>
            <a:endParaRPr lang="en-US" altLang="zh-CN" sz="1800" dirty="0" smtClean="0"/>
          </a:p>
          <a:p>
            <a:pPr lvl="2" algn="just"/>
            <a:r>
              <a:rPr lang="en-US" altLang="zh-CN" sz="1800" dirty="0" smtClean="0">
                <a:solidFill>
                  <a:srgbClr val="FF0000"/>
                </a:solidFill>
              </a:rPr>
              <a:t>3</a:t>
            </a:r>
            <a:r>
              <a:rPr lang="en-US" altLang="zh-CN" sz="1800" dirty="0" smtClean="0"/>
              <a:t> </a:t>
            </a:r>
            <a:r>
              <a:rPr lang="en-US" altLang="zh-CN" sz="1800" dirty="0"/>
              <a:t>new Disapprove </a:t>
            </a:r>
            <a:r>
              <a:rPr lang="en-US" altLang="zh-CN" sz="1800" dirty="0" smtClean="0"/>
              <a:t>vote (Invalid, with out of scope comments).</a:t>
            </a:r>
          </a:p>
        </p:txBody>
      </p:sp>
    </p:spTree>
    <p:extLst>
      <p:ext uri="{BB962C8B-B14F-4D97-AF65-F5344CB8AC3E}">
        <p14:creationId xmlns:p14="http://schemas.microsoft.com/office/powerpoint/2010/main" val="26802354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Conditional approval to start SA ballot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Latest status: We have conditional approval for going to SA ballot with </a:t>
            </a:r>
            <a:r>
              <a:rPr lang="en-US" altLang="zh-CN" sz="2000" dirty="0" err="1"/>
              <a:t>TGbf</a:t>
            </a:r>
            <a:r>
              <a:rPr lang="en-US" altLang="zh-CN" sz="2000" dirty="0"/>
              <a:t> D4.0.</a:t>
            </a:r>
          </a:p>
          <a:p>
            <a:r>
              <a:rPr lang="en-GB" altLang="zh-CN" sz="2000" dirty="0"/>
              <a:t>Conditions that need to be satisfied (per section 12 in </a:t>
            </a:r>
            <a:r>
              <a:rPr lang="en-GB" altLang="zh-CN" sz="2000" u="sng" dirty="0">
                <a:hlinkClick r:id="rId3"/>
              </a:rPr>
              <a:t>LMSC operations manual</a:t>
            </a:r>
            <a:r>
              <a:rPr lang="en-GB" altLang="zh-CN" sz="2000" dirty="0"/>
              <a:t>):</a:t>
            </a:r>
          </a:p>
          <a:p>
            <a:pPr lvl="1" algn="just"/>
            <a:r>
              <a:rPr lang="en-US" altLang="zh-CN" sz="1800" dirty="0"/>
              <a:t>After resolution of the recirculation ballot is completed, the approval percentage is at least 75% and there are no new valid DISAPPROVE votes. </a:t>
            </a:r>
          </a:p>
          <a:p>
            <a:pPr lvl="1" algn="just"/>
            <a:r>
              <a:rPr lang="en-US" altLang="zh-CN" sz="1800" dirty="0"/>
              <a:t>No technical changes, as determined by the Working Group Chair, were made as a result of the recirculation ballot. </a:t>
            </a:r>
          </a:p>
          <a:p>
            <a:pPr lvl="1" algn="just"/>
            <a:r>
              <a:rPr lang="en-US" altLang="zh-CN" sz="1800" dirty="0"/>
              <a:t>No new valid DISAPPROVE comments on new issues that are not resolved to the satisfaction of the submitter from existing DISAPPROVE voters. </a:t>
            </a:r>
          </a:p>
          <a:p>
            <a:pPr lvl="1" algn="just"/>
            <a:r>
              <a:rPr lang="en-US" altLang="zh-CN" sz="1800" dirty="0"/>
              <a:t>If the Working Group Chair determines that there is a new invalid DISAPPROVE comment or vote, the Working Group Chair shall promptly provide details to the IEEE 802 LMSC. </a:t>
            </a:r>
          </a:p>
          <a:p>
            <a:pPr lvl="1" algn="just"/>
            <a:r>
              <a:rPr lang="en-US" altLang="zh-CN" sz="1800" dirty="0"/>
              <a:t>The Working Group Chair shall immediately report the results of the ballot to the IEEE 802 LMSC including: the date the ballot closed, vote tally and comments associated with any remaining disapproves (valid and invalid), the Working Group responses and the rationale for ruling any vote invalid. </a:t>
            </a:r>
          </a:p>
          <a:p>
            <a:pPr marL="342900" lvl="1" indent="-342900">
              <a:buChar char="•"/>
            </a:pPr>
            <a:r>
              <a:rPr lang="en-US" altLang="zh-CN" b="1" dirty="0"/>
              <a:t>We are operating as a comment resolution committee (CRC) for this call.</a:t>
            </a:r>
          </a:p>
        </p:txBody>
      </p:sp>
    </p:spTree>
    <p:extLst>
      <p:ext uri="{BB962C8B-B14F-4D97-AF65-F5344CB8AC3E}">
        <p14:creationId xmlns:p14="http://schemas.microsoft.com/office/powerpoint/2010/main" val="24080725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811969950"/>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
        <p:nvSpPr>
          <p:cNvPr id="11" name="矩形 10">
            <a:extLst>
              <a:ext uri="{FF2B5EF4-FFF2-40B4-BE49-F238E27FC236}">
                <a16:creationId xmlns="" xmlns:a16="http://schemas.microsoft.com/office/drawing/2014/main" id="{60DEC871-6653-48AA-B55C-A02CB553F428}"/>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32113144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65000"/>
                  </a:schemeClr>
                </a:solidFill>
                <a:cs typeface="Times New Roman" panose="02020603050405020304" pitchFamily="18" charset="0"/>
              </a:rPr>
              <a:t>April 	  17 (Tuesday)	10</a:t>
            </a:r>
            <a:r>
              <a:rPr lang="zh-CN" altLang="en-US" sz="1800" b="1" strike="sngStrike" dirty="0">
                <a:solidFill>
                  <a:schemeClr val="bg1">
                    <a:lumMod val="65000"/>
                  </a:schemeClr>
                </a:solidFill>
                <a:cs typeface="Times New Roman" panose="02020603050405020304" pitchFamily="18" charset="0"/>
              </a:rPr>
              <a:t>：</a:t>
            </a:r>
            <a:r>
              <a:rPr lang="en-US" altLang="zh-CN" sz="1800" b="1" strike="sngStrike" dirty="0">
                <a:solidFill>
                  <a:schemeClr val="bg1">
                    <a:lumMod val="65000"/>
                  </a:schemeClr>
                </a:solidFill>
                <a:cs typeface="Times New Roman" panose="02020603050405020304" pitchFamily="18" charset="0"/>
              </a:rPr>
              <a:t>00 - 12:00 ET</a:t>
            </a:r>
          </a:p>
          <a:p>
            <a:pPr marL="400050" lvl="2" indent="0" algn="just">
              <a:spcBef>
                <a:spcPct val="0"/>
              </a:spcBef>
              <a:spcAft>
                <a:spcPts val="300"/>
              </a:spcAft>
              <a:buClr>
                <a:srgbClr val="000000"/>
              </a:buClr>
              <a:buNone/>
              <a:defRPr/>
            </a:pPr>
            <a:endParaRPr lang="en-US" altLang="zh-CN" sz="1800" b="1" strike="sngStrike" dirty="0">
              <a:solidFill>
                <a:schemeClr val="bg1">
                  <a:lumMod val="65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65000"/>
                  </a:schemeClr>
                </a:solidFill>
                <a:cs typeface="Times New Roman" panose="02020603050405020304" pitchFamily="18" charset="0"/>
              </a:rPr>
              <a:t>April 	  25 (Thursday)	23</a:t>
            </a:r>
            <a:r>
              <a:rPr lang="zh-CN" altLang="en-US" sz="1800" b="1" strike="sngStrike" dirty="0">
                <a:solidFill>
                  <a:schemeClr val="bg1">
                    <a:lumMod val="65000"/>
                  </a:schemeClr>
                </a:solidFill>
                <a:cs typeface="Times New Roman" panose="02020603050405020304" pitchFamily="18" charset="0"/>
              </a:rPr>
              <a:t>：</a:t>
            </a:r>
            <a:r>
              <a:rPr lang="en-US" altLang="zh-CN" sz="1800" b="1" strike="sngStrike" dirty="0">
                <a:solidFill>
                  <a:schemeClr val="bg1">
                    <a:lumMod val="65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a:t>
            </a:r>
            <a:r>
              <a:rPr lang="en-US" altLang="zh-CN" b="1" dirty="0" smtClean="0"/>
              <a:t>Plenary 2024</a:t>
            </a:r>
            <a:r>
              <a:rPr lang="en-US" altLang="zh-CN" b="1" dirty="0"/>
              <a:t>, </a:t>
            </a:r>
            <a:r>
              <a:rPr lang="en-US" altLang="zh-CN" b="1" dirty="0">
                <a:solidFill>
                  <a:srgbClr val="FF0000"/>
                </a:solidFill>
                <a:cs typeface="Times New Roman" panose="02020603050405020304" pitchFamily="18" charset="0"/>
              </a:rPr>
              <a:t>To be Confirmed: </a:t>
            </a:r>
          </a:p>
        </p:txBody>
      </p:sp>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2653074061"/>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graphicFrame>
        <p:nvGraphicFramePr>
          <p:cNvPr id="9" name="表格 8">
            <a:extLst>
              <a:ext uri="{FF2B5EF4-FFF2-40B4-BE49-F238E27FC236}">
                <a16:creationId xmlns=""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371052375"/>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3189314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Jun 	  4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Jun 	  6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13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18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25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27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
        <p:nvSpPr>
          <p:cNvPr id="8" name="Rectangle 3">
            <a:extLst>
              <a:ext uri="{FF2B5EF4-FFF2-40B4-BE49-F238E27FC236}">
                <a16:creationId xmlns:a16="http://schemas.microsoft.com/office/drawing/2014/main" xmlns="" id="{7CAF91C0-E1E6-4E32-B731-A36E35F4B904}"/>
              </a:ext>
            </a:extLst>
          </p:cNvPr>
          <p:cNvSpPr txBox="1">
            <a:spLocks noChangeArrowheads="1"/>
          </p:cNvSpPr>
          <p:nvPr/>
        </p:nvSpPr>
        <p:spPr bwMode="auto">
          <a:xfrm>
            <a:off x="603185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2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smtClean="0">
                <a:solidFill>
                  <a:schemeClr val="bg1">
                    <a:lumMod val="50000"/>
                  </a:schemeClr>
                </a:solidFill>
                <a:cs typeface="Times New Roman" panose="02020603050405020304" pitchFamily="18" charset="0"/>
              </a:rPr>
              <a:t>July	  4 (Thursday)	23</a:t>
            </a:r>
            <a:r>
              <a:rPr lang="zh-CN" altLang="en-US" sz="1800" b="1" strike="sngStrike" dirty="0" smtClean="0">
                <a:solidFill>
                  <a:schemeClr val="bg1">
                    <a:lumMod val="50000"/>
                  </a:schemeClr>
                </a:solidFill>
                <a:cs typeface="Times New Roman" panose="02020603050405020304" pitchFamily="18" charset="0"/>
              </a:rPr>
              <a:t>：</a:t>
            </a:r>
            <a:r>
              <a:rPr lang="en-US" altLang="zh-CN" sz="1800" b="1" strike="sngStrike" dirty="0" smtClean="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34474292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 xmlns:a16="http://schemas.microsoft.com/office/drawing/2014/main" id="{A4E22D49-3428-465A-866F-CBFFB55C8854}"/>
              </a:ext>
            </a:extLst>
          </p:cNvPr>
          <p:cNvGraphicFramePr>
            <a:graphicFrameLocks noGrp="1"/>
          </p:cNvGraphicFramePr>
          <p:nvPr>
            <p:extLst>
              <p:ext uri="{D42A27DB-BD31-4B8C-83A1-F6EECF244321}">
                <p14:modId xmlns:p14="http://schemas.microsoft.com/office/powerpoint/2010/main" val="311910810"/>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13    (Monday AM 2), 10:30-12:30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687944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Motion </a:t>
            </a:r>
            <a:r>
              <a:rPr lang="en-US" altLang="zh-CN" sz="3200" dirty="0"/>
              <a:t>548</a:t>
            </a:r>
            <a:r>
              <a:rPr lang="en-US" altLang="en-US" sz="3200" dirty="0"/>
              <a:t>: </a:t>
            </a:r>
            <a:r>
              <a:rPr lang="en-US" altLang="en-US" sz="3200" dirty="0">
                <a:solidFill>
                  <a:schemeClr val="tx2"/>
                </a:solidFill>
              </a:rPr>
              <a:t>Vice Chair/Secretary election/reaffirmation</a:t>
            </a: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reaffirm Sang Kim and Assaf Kasher as </a:t>
            </a:r>
            <a:r>
              <a:rPr lang="en-US" altLang="zh-CN" kern="0" dirty="0" err="1"/>
              <a:t>TGbf</a:t>
            </a:r>
            <a:r>
              <a:rPr lang="en-US" altLang="zh-CN" kern="0" dirty="0"/>
              <a:t> Vice-Chairs, and reaffirm Leif 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Dongguk Lim 		Second: XIANDONG DONG</a:t>
            </a: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kern="0" dirty="0"/>
              <a:t>Result</a:t>
            </a:r>
            <a:r>
              <a:rPr lang="en-US" altLang="zh-CN" kern="0" dirty="0" smtClean="0"/>
              <a:t>: </a:t>
            </a:r>
            <a:r>
              <a:rPr lang="en-US" altLang="zh-CN" dirty="0">
                <a:highlight>
                  <a:srgbClr val="00FF00"/>
                </a:highlight>
              </a:rPr>
              <a:t>Approved by unanimous </a:t>
            </a:r>
            <a:r>
              <a:rPr lang="en-US" altLang="zh-CN" dirty="0" smtClean="0">
                <a:highlight>
                  <a:srgbClr val="00FF00"/>
                </a:highlight>
              </a:rPr>
              <a:t>consent </a:t>
            </a:r>
            <a:endParaRPr lang="en-US" altLang="zh-CN" dirty="0">
              <a:solidFill>
                <a:srgbClr val="000000"/>
              </a:solidFill>
              <a:highlight>
                <a:srgbClr val="00FF00"/>
              </a:highlight>
              <a:latin typeface="Times New Roman" panose="02020603050405020304" pitchFamily="18" charset="0"/>
            </a:endParaRP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400" kern="0" dirty="0"/>
              <a:t>Note: the number of attendee is </a:t>
            </a:r>
            <a:r>
              <a:rPr lang="en-US" altLang="zh-CN" sz="1400" kern="0" dirty="0" smtClean="0"/>
              <a:t>25</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549: PAR extension</a:t>
            </a:r>
            <a:endParaRPr lang="en-US" altLang="en-US" sz="3200" dirty="0">
              <a:solidFill>
                <a:schemeClr val="tx2"/>
              </a:solidFill>
            </a:endParaRPr>
          </a:p>
        </p:txBody>
      </p:sp>
      <p:sp>
        <p:nvSpPr>
          <p:cNvPr id="3" name="Rectangle 3"/>
          <p:cNvSpPr txBox="1">
            <a:spLocks noChangeArrowheads="1"/>
          </p:cNvSpPr>
          <p:nvPr/>
        </p:nvSpPr>
        <p:spPr bwMode="auto">
          <a:xfrm>
            <a:off x="457200" y="1524000"/>
            <a:ext cx="11277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sz="2000" dirty="0"/>
              <a:t>Believing that the PAR contained in the document referenced below meets IEEE-SA guidelines,</a:t>
            </a:r>
          </a:p>
          <a:p>
            <a:r>
              <a:rPr lang="en-US" altLang="zh-CN" sz="2000" dirty="0"/>
              <a:t>Request that the PAR contained in </a:t>
            </a:r>
            <a:r>
              <a:rPr lang="en-US" altLang="zh-CN" sz="2000" dirty="0" smtClean="0">
                <a:solidFill>
                  <a:srgbClr val="FF0000"/>
                </a:solidFill>
              </a:rPr>
              <a:t>11-24-0903r0</a:t>
            </a:r>
            <a:r>
              <a:rPr lang="en-US" altLang="zh-CN" sz="2000" dirty="0" smtClean="0"/>
              <a:t> </a:t>
            </a:r>
            <a:r>
              <a:rPr lang="en-US" altLang="zh-CN" sz="2000" dirty="0"/>
              <a:t>be posted to the IEEE 802 Executive Committee (EC) agenda for WG 802 preview and EC approval to submit to </a:t>
            </a:r>
            <a:r>
              <a:rPr lang="en-US" altLang="zh-CN" sz="2000" dirty="0" err="1"/>
              <a:t>NesCom</a:t>
            </a:r>
            <a:r>
              <a:rPr lang="en-US" altLang="zh-CN" sz="2000" dirty="0"/>
              <a:t>.</a:t>
            </a:r>
          </a:p>
          <a:p>
            <a:endParaRPr lang="en-US" altLang="zh-CN" sz="2000" dirty="0"/>
          </a:p>
          <a:p>
            <a:endParaRPr lang="en-US" altLang="zh-CN" sz="2000" dirty="0"/>
          </a:p>
          <a:p>
            <a:pPr marL="342900" lvl="1" indent="-342900" algn="just">
              <a:buFont typeface="Arial" panose="020B0604020202020204" pitchFamily="34" charset="0"/>
              <a:buChar char="•"/>
              <a:defRPr/>
            </a:pPr>
            <a:r>
              <a:rPr lang="en-US" altLang="zh-CN" sz="1800" b="1" dirty="0"/>
              <a:t>Move: </a:t>
            </a:r>
            <a:r>
              <a:rPr lang="en-US" altLang="zh-CN" sz="1800" b="1" kern="0" dirty="0"/>
              <a:t>Claudio da Silva </a:t>
            </a:r>
            <a:r>
              <a:rPr lang="en-US" altLang="zh-CN" sz="1800" b="1" dirty="0"/>
              <a:t>		Second: Dongguk Lim</a:t>
            </a:r>
          </a:p>
          <a:p>
            <a:pPr marL="342900" lvl="1" indent="-342900" algn="just">
              <a:buFont typeface="Arial" panose="020B0604020202020204" pitchFamily="34" charset="0"/>
              <a:buChar char="•"/>
              <a:defRPr/>
            </a:pPr>
            <a:r>
              <a:rPr lang="en-US" altLang="zh-CN" sz="1800" b="1" dirty="0"/>
              <a:t>Preliminary Result: (   </a:t>
            </a:r>
            <a:r>
              <a:rPr lang="en-US" altLang="zh-CN" sz="1800" b="1" dirty="0" smtClean="0"/>
              <a:t>20Y</a:t>
            </a:r>
            <a:r>
              <a:rPr lang="en-US" altLang="zh-CN" sz="1800" b="1" dirty="0"/>
              <a:t>/  </a:t>
            </a:r>
            <a:r>
              <a:rPr lang="en-US" altLang="zh-CN" sz="1800" b="1" dirty="0" smtClean="0"/>
              <a:t>0N</a:t>
            </a:r>
            <a:r>
              <a:rPr lang="en-US" altLang="zh-CN" sz="1800" b="1" dirty="0"/>
              <a:t>/  </a:t>
            </a:r>
            <a:r>
              <a:rPr lang="en-US" altLang="zh-CN" sz="1800" b="1" dirty="0" smtClean="0"/>
              <a:t>0A</a:t>
            </a:r>
            <a:r>
              <a:rPr lang="en-US" altLang="zh-CN" sz="1800" b="1" dirty="0"/>
              <a:t>)</a:t>
            </a:r>
          </a:p>
          <a:p>
            <a:pPr marL="342900" lvl="1" indent="-342900" algn="just">
              <a:buFont typeface="Arial" panose="020B0604020202020204" pitchFamily="34" charset="0"/>
              <a:buChar char="•"/>
              <a:defRPr/>
            </a:pPr>
            <a:r>
              <a:rPr lang="en-US" altLang="zh-CN" sz="1800" b="1" dirty="0"/>
              <a:t>Result*: </a:t>
            </a:r>
            <a:r>
              <a:rPr lang="en-US" altLang="zh-CN" sz="1800" b="1" dirty="0">
                <a:highlight>
                  <a:srgbClr val="00FF00"/>
                </a:highlight>
              </a:rPr>
              <a:t>Motion Passes </a:t>
            </a:r>
            <a:r>
              <a:rPr lang="en-US" altLang="zh-CN" sz="1800" b="1" dirty="0" smtClean="0">
                <a:highlight>
                  <a:srgbClr val="00FF00"/>
                </a:highlight>
              </a:rPr>
              <a:t>(20Y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0A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dirty="0"/>
          </a:p>
          <a:p>
            <a:pPr marL="0" lvl="1" indent="0">
              <a:buNone/>
              <a:defRPr/>
            </a:pPr>
            <a:endParaRPr lang="en-US" altLang="zh-CN" sz="1600" dirty="0"/>
          </a:p>
          <a:p>
            <a:pPr marL="0" lvl="1" indent="0">
              <a:buNone/>
              <a:defRPr/>
            </a:pPr>
            <a:r>
              <a:rPr lang="en-US" altLang="zh-CN" sz="1600" dirty="0"/>
              <a:t>Note</a:t>
            </a:r>
            <a:r>
              <a:rPr lang="zh-CN" altLang="en-US" sz="1600" dirty="0"/>
              <a:t>：  </a:t>
            </a:r>
            <a:endParaRPr lang="en-US" altLang="zh-CN" sz="1600" dirty="0"/>
          </a:p>
          <a:p>
            <a:pPr marL="628650" lvl="2">
              <a:buFont typeface="微软雅黑" panose="020B0503020204020204" pitchFamily="34" charset="-122"/>
              <a:buChar char="–"/>
              <a:defRPr/>
            </a:pPr>
            <a:r>
              <a:rPr lang="en-US" altLang="zh-CN" dirty="0"/>
              <a:t>* Amended result accounts for removal of </a:t>
            </a:r>
            <a:r>
              <a:rPr lang="en-US" altLang="zh-CN" dirty="0" smtClean="0">
                <a:solidFill>
                  <a:srgbClr val="FF0000"/>
                </a:solidFill>
              </a:rPr>
              <a:t>0</a:t>
            </a:r>
            <a:r>
              <a:rPr lang="en-US" altLang="zh-CN" dirty="0" smtClean="0"/>
              <a:t> </a:t>
            </a:r>
            <a:r>
              <a:rPr lang="en-US" altLang="zh-CN" dirty="0"/>
              <a:t>votes of non-voting members.</a:t>
            </a:r>
          </a:p>
        </p:txBody>
      </p:sp>
    </p:spTree>
    <p:extLst>
      <p:ext uri="{BB962C8B-B14F-4D97-AF65-F5344CB8AC3E}">
        <p14:creationId xmlns:p14="http://schemas.microsoft.com/office/powerpoint/2010/main" val="2232037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15    (Wednesday AM 2), 10:30-12:30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a:t>
            </a:r>
            <a:r>
              <a:rPr lang="en-US" altLang="zh-CN" sz="3200" dirty="0" smtClean="0"/>
              <a:t>550</a:t>
            </a:r>
            <a:endParaRPr lang="en-US" altLang="en-US" sz="3200" dirty="0">
              <a:solidFill>
                <a:schemeClr val="tx2"/>
              </a:solidFill>
            </a:endParaRPr>
          </a:p>
        </p:txBody>
      </p:sp>
      <p:sp>
        <p:nvSpPr>
          <p:cNvPr id="3" name="Rectangle 3"/>
          <p:cNvSpPr txBox="1">
            <a:spLocks noChangeArrowheads="1"/>
          </p:cNvSpPr>
          <p:nvPr/>
        </p:nvSpPr>
        <p:spPr bwMode="auto">
          <a:xfrm>
            <a:off x="457200" y="1524000"/>
            <a:ext cx="11277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b="1" kern="0" dirty="0"/>
              <a:t>Motion (PDT):</a:t>
            </a:r>
          </a:p>
          <a:p>
            <a:pPr marL="0" lvl="1" indent="0" algn="just">
              <a:buNone/>
              <a:defRPr/>
            </a:pPr>
            <a:r>
              <a:rPr lang="en-US" altLang="zh-CN" b="1" kern="0" dirty="0"/>
              <a:t>Move to include the text proposed in the following document into the IEEE 802.11bf draft amendment:</a:t>
            </a:r>
          </a:p>
          <a:p>
            <a:pPr eaLnBrk="1" fontAlgn="ctr" hangingPunct="1"/>
            <a:r>
              <a:rPr lang="en-US" altLang="zh-CN" sz="2000" b="0" kern="0" dirty="0" smtClean="0"/>
              <a:t>24/0582r3 LB281 </a:t>
            </a:r>
            <a:r>
              <a:rPr lang="en-US" altLang="zh-CN" sz="2000" b="0" kern="0" dirty="0"/>
              <a:t>Comment Resolution CSI Feedback</a:t>
            </a:r>
            <a:endParaRPr lang="zh-CN" altLang="zh-CN" sz="2000" b="0" kern="0" dirty="0"/>
          </a:p>
          <a:p>
            <a:endParaRPr lang="en-US" altLang="zh-CN" sz="2000" dirty="0"/>
          </a:p>
          <a:p>
            <a:pPr marL="342900" lvl="1" indent="-342900" algn="just">
              <a:buFont typeface="Arial" panose="020B0604020202020204" pitchFamily="34" charset="0"/>
              <a:buChar char="•"/>
              <a:defRPr/>
            </a:pPr>
            <a:r>
              <a:rPr lang="en-US" altLang="zh-CN" sz="1800" b="1" dirty="0"/>
              <a:t>Move: </a:t>
            </a:r>
            <a:r>
              <a:rPr lang="en-US" altLang="zh-CN" sz="1800" b="1" dirty="0"/>
              <a:t>Christian Berger </a:t>
            </a:r>
            <a:r>
              <a:rPr lang="en-US" altLang="zh-CN" sz="1800" b="1" dirty="0"/>
              <a:t>		Second</a:t>
            </a:r>
            <a:r>
              <a:rPr lang="en-US" altLang="zh-CN" sz="1800" b="1" dirty="0"/>
              <a:t>: Claudio Da Silva </a:t>
            </a:r>
            <a:endParaRPr lang="en-US" altLang="zh-CN" sz="1800" b="1" dirty="0"/>
          </a:p>
          <a:p>
            <a:pPr marL="342900" lvl="1" indent="-342900" algn="just">
              <a:buFont typeface="Arial" panose="020B0604020202020204" pitchFamily="34" charset="0"/>
              <a:buChar char="•"/>
              <a:defRPr/>
            </a:pPr>
            <a:r>
              <a:rPr lang="en-US" altLang="zh-CN" sz="1800" b="1"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 </a:t>
            </a:r>
            <a:endParaRPr lang="en-US" altLang="zh-CN" sz="1050" dirty="0"/>
          </a:p>
          <a:p>
            <a:pPr marL="0" lvl="1" indent="0">
              <a:buNone/>
              <a:defRPr/>
            </a:pPr>
            <a:endParaRPr lang="en-US" altLang="zh-CN" sz="1600" dirty="0"/>
          </a:p>
          <a:p>
            <a:pPr marL="0" lvl="1" indent="0">
              <a:buNone/>
              <a:defRPr/>
            </a:pPr>
            <a:r>
              <a:rPr lang="en-US" altLang="zh-CN" sz="1600" dirty="0"/>
              <a:t>Note</a:t>
            </a:r>
            <a:r>
              <a:rPr lang="zh-CN" altLang="en-US" sz="1600" dirty="0"/>
              <a:t>：  </a:t>
            </a:r>
            <a:endParaRPr lang="en-US" altLang="zh-CN" sz="1600" dirty="0"/>
          </a:p>
          <a:p>
            <a:pPr marL="628650" lvl="2">
              <a:buFont typeface="微软雅黑" panose="020B0503020204020204" pitchFamily="34" charset="-122"/>
              <a:buChar char="–"/>
              <a:defRPr/>
            </a:pPr>
            <a:r>
              <a:rPr lang="en-US" altLang="zh-CN" kern="0" dirty="0"/>
              <a:t>Related document 24/0582r3</a:t>
            </a:r>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dirty="0"/>
          </a:p>
        </p:txBody>
      </p:sp>
    </p:spTree>
    <p:extLst>
      <p:ext uri="{BB962C8B-B14F-4D97-AF65-F5344CB8AC3E}">
        <p14:creationId xmlns:p14="http://schemas.microsoft.com/office/powerpoint/2010/main" val="35170851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16    (Thursday PM 1), 13:30-15:30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8528901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smtClean="0">
                <a:solidFill>
                  <a:srgbClr val="0000FF"/>
                </a:solidFill>
              </a:rPr>
              <a:t>May</a:t>
            </a:r>
            <a:r>
              <a:rPr lang="en-US" altLang="zh-CN" dirty="0" smtClean="0"/>
              <a:t> </a:t>
            </a:r>
            <a:r>
              <a:rPr lang="en-US" altLang="zh-CN" dirty="0"/>
              <a:t>IEEE 802 </a:t>
            </a:r>
            <a:r>
              <a:rPr lang="en-US" altLang="zh-CN" dirty="0" smtClean="0">
                <a:solidFill>
                  <a:srgbClr val="0000FF"/>
                </a:solidFill>
              </a:rPr>
              <a:t>Interim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May</a:t>
            </a:r>
            <a:r>
              <a:rPr lang="en-US" altLang="zh-CN" dirty="0"/>
              <a:t> IEEE 802 </a:t>
            </a:r>
            <a:r>
              <a:rPr lang="en-US" altLang="zh-CN" dirty="0">
                <a:solidFill>
                  <a:srgbClr val="0000FF"/>
                </a:solidFill>
              </a:rPr>
              <a:t>Interim </a:t>
            </a:r>
            <a:r>
              <a:rPr lang="en-US" altLang="zh-CN"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148064</TotalTime>
  <Words>2920</Words>
  <Application>Microsoft Office PowerPoint</Application>
  <PresentationFormat>宽屏</PresentationFormat>
  <Paragraphs>574</Paragraphs>
  <Slides>37</Slides>
  <Notes>36</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37</vt:i4>
      </vt:variant>
    </vt:vector>
  </HeadingPairs>
  <TitlesOfParts>
    <vt:vector size="49"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May Interim 2024</vt:lpstr>
      <vt:lpstr>IEEE 802.11 Task Group bf WLAN Sensing </vt:lpstr>
      <vt:lpstr>PowerPoint 演示文稿</vt:lpstr>
      <vt:lpstr>PowerPoint 演示文稿</vt:lpstr>
      <vt:lpstr>Registration for the May IEEE 802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695</cp:revision>
  <cp:lastPrinted>2014-11-04T15:04:57Z</cp:lastPrinted>
  <dcterms:created xsi:type="dcterms:W3CDTF">2007-04-17T18:10:23Z</dcterms:created>
  <dcterms:modified xsi:type="dcterms:W3CDTF">2024-05-15T09:00:35Z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(3)1pmNEYCPFS1VDn10H7YgkXa0uLSEtFffW8i/Qf3+DzPr16Iu1P1Ydiwi81TeI57+iEVmVaMG
ssNvdbWyCgsdCxBN43anROoLVhdp18vEi+rVS/xBVKjiGEBleuSrIHVZHMBE+pJvyCvf9r3O
ac0qmFTfzbYwvQ6wvTsyeGKYt0IxyCp0lnzipiiR+Tz0P3J0/HUEwcKuZPGVZfdsLpV1lc5p
3wLs3UeANCLuVBB0iu</vt:lpwstr>
  </property>
  <property fmtid="{D5CDD505-2E9C-101B-9397-08002B2CF9AE}" pid="27" name="_2015_ms_pID_7253431">
    <vt:lpwstr>TsMHOfeHGEp7Cb3W+8GUqogcki6g9dWdiCRs1lm8t/OFEblAfqE9Xr
rPbXqV5++2r744LpE2IdolRPravlpnLwwI5ritICCYT47hj/YNNub9zFoqJAZcCZ49qZtzRl
3Xir/4dxigboQLH62qemk/uo1ZNTtlTZSmOHBkx+lFcfspad9Irusfcq47DTptCSxjYAqno5
dBLIJoVKyErVMXp5ibEhcf7ggOsLFlNBylk6</vt:lpwstr>
  </property>
  <property fmtid="{D5CDD505-2E9C-101B-9397-08002B2CF9AE}" pid="28" name="_2015_ms_pID_7253432">
    <vt:lpwstr>yGA6qrdRWa9Qz4+9V7uOKSg=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