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367" r:id="rId22"/>
    <p:sldId id="897" r:id="rId23"/>
    <p:sldId id="1433" r:id="rId24"/>
    <p:sldId id="1426" r:id="rId25"/>
    <p:sldId id="1390" r:id="rId26"/>
    <p:sldId id="1389" r:id="rId27"/>
    <p:sldId id="1423" r:id="rId28"/>
    <p:sldId id="1432" r:id="rId29"/>
    <p:sldId id="905" r:id="rId30"/>
    <p:sldId id="1181" r:id="rId31"/>
    <p:sldId id="696" r:id="rId32"/>
    <p:sldId id="1434" r:id="rId33"/>
    <p:sldId id="1183" r:id="rId34"/>
    <p:sldId id="1184"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62904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98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985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802.11-24/0667r4</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624-00-00bf-ieee-802-11bf-march-2024-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795-00-00bf-ieee-802-11bf-teleconference-minutes-ma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May</a:t>
            </a:r>
            <a:r>
              <a:rPr lang="en-US" altLang="zh-CN" sz="3600" dirty="0">
                <a:solidFill>
                  <a:srgbClr val="0000FF"/>
                </a:solidFill>
              </a:rPr>
              <a:t>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2024-05-13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13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(548-549)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417910522"/>
              </p:ext>
            </p:extLst>
          </p:nvPr>
        </p:nvGraphicFramePr>
        <p:xfrm>
          <a:off x="3429000" y="1600200"/>
          <a:ext cx="8305801" cy="28997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23/2095</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400" dirty="0" smtClean="0">
                          <a:solidFill>
                            <a:schemeClr val="tx1"/>
                          </a:solidFill>
                          <a:effectLst/>
                          <a:latin typeface="Calibri" panose="020F0502020204030204" pitchFamily="34" charset="0"/>
                          <a:ea typeface="宋体" panose="02010600030101010101" pitchFamily="2" charset="-122"/>
                        </a:rPr>
                        <a:t>Claudio da Silva (Meta)</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Enhancements for WLAN Sensing PAR</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761759636"/>
              </p:ext>
            </p:extLst>
          </p:nvPr>
        </p:nvGraphicFramePr>
        <p:xfrm>
          <a:off x="3429000" y="1600200"/>
          <a:ext cx="8305801" cy="264475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24/0582</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Christian Berger (NXP)</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LB281 Comment Resolution CSI Feedback</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30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6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6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2024 </a:t>
            </a:r>
            <a:r>
              <a:rPr lang="en-US" altLang="zh-CN" sz="2000" dirty="0"/>
              <a:t>meeting to today:</a:t>
            </a:r>
          </a:p>
          <a:p>
            <a:pPr lvl="1" algn="just">
              <a:buFont typeface="Arial" panose="020B0604020202020204" pitchFamily="34" charset="0"/>
              <a:buChar char="•"/>
            </a:pPr>
            <a:r>
              <a:rPr lang="en-US" altLang="zh-CN" sz="1600" dirty="0"/>
              <a:t>March Plenary : </a:t>
            </a:r>
          </a:p>
          <a:p>
            <a:pPr marL="457200" lvl="1" indent="0" algn="just">
              <a:buNone/>
            </a:pPr>
            <a:r>
              <a:rPr lang="en-US" altLang="zh-CN" sz="1600" dirty="0"/>
              <a:t>	 </a:t>
            </a:r>
            <a:r>
              <a:rPr lang="en-US" altLang="zh-CN" sz="1600" dirty="0">
                <a:hlinkClick r:id="rId3"/>
              </a:rPr>
              <a:t>https://mentor.ieee.org/802.11/dcn/24/11-24-0624-00-00bf-ieee-802-11bf-march-2024-plenary-meeting-minutes.docx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mentor.ieee.org/802.11/dcn/24/11-24-0795-00-00bf-ieee-802-11bf-teleconference-minutes-may-2024.docx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Dongguk Lim</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2680235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81196995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
        <p:nvSpPr>
          <p:cNvPr id="11" name="矩形 10">
            <a:extLst>
              <a:ext uri="{FF2B5EF4-FFF2-40B4-BE49-F238E27FC236}">
                <a16:creationId xmlns:a16="http://schemas.microsoft.com/office/drawing/2014/main" xmlns=""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17 (Tuesday)	10</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00 - 12:00 ET</a:t>
            </a:r>
          </a:p>
          <a:p>
            <a:pPr marL="400050" lvl="2" indent="0" algn="just">
              <a:spcBef>
                <a:spcPct val="0"/>
              </a:spcBef>
              <a:spcAft>
                <a:spcPts val="300"/>
              </a:spcAft>
              <a:buClr>
                <a:srgbClr val="000000"/>
              </a:buClr>
              <a:buNone/>
              <a:defRPr/>
            </a:pPr>
            <a:endParaRPr lang="en-US" altLang="zh-CN" sz="1800" b="1" strike="sngStrike"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25 (Thursday)	23</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a:t>
            </a:r>
            <a:r>
              <a:rPr lang="en-US" altLang="zh-CN" b="1" dirty="0" smtClean="0"/>
              <a:t>Plenary 2024</a:t>
            </a:r>
            <a:r>
              <a:rPr lang="en-US" altLang="zh-CN" b="1" dirty="0"/>
              <a:t>,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2653074061"/>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smtClean="0">
                          <a:solidFill>
                            <a:schemeClr val="tx1"/>
                          </a:solidFill>
                        </a:rPr>
                        <a:t>TGbf</a:t>
                      </a:r>
                      <a:endParaRPr lang="en-US" altLang="zh-CN" sz="1800" b="0" dirty="0" smtClean="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3710523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3189314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4 (Tuesday)		10</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50000"/>
                  </a:schemeClr>
                </a:solidFill>
                <a:cs typeface="Times New Roman" panose="02020603050405020304" pitchFamily="18" charset="0"/>
              </a:rPr>
              <a:t>Jun 	  6 (Thursday)	23</a:t>
            </a:r>
            <a:r>
              <a:rPr lang="zh-CN" altLang="en-US" sz="1800" b="1" strike="sngStrike" dirty="0">
                <a:solidFill>
                  <a:schemeClr val="bg1">
                    <a:lumMod val="50000"/>
                  </a:schemeClr>
                </a:solidFill>
                <a:cs typeface="Times New Roman" panose="02020603050405020304" pitchFamily="18" charset="0"/>
              </a:rPr>
              <a:t>：</a:t>
            </a:r>
            <a:r>
              <a:rPr lang="en-US" altLang="zh-CN" sz="1800" b="1"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 xmlns:a16="http://schemas.microsoft.com/office/drawing/2014/main"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smtClean="0">
                <a:solidFill>
                  <a:schemeClr val="bg1">
                    <a:lumMod val="50000"/>
                  </a:schemeClr>
                </a:solidFill>
                <a:cs typeface="Times New Roman" panose="02020603050405020304" pitchFamily="18" charset="0"/>
              </a:rPr>
              <a:t>July	  4 (Thursday)	23</a:t>
            </a:r>
            <a:r>
              <a:rPr lang="zh-CN" altLang="en-US" sz="1800" b="1" strike="sngStrike" dirty="0" smtClean="0">
                <a:solidFill>
                  <a:schemeClr val="bg1">
                    <a:lumMod val="50000"/>
                  </a:schemeClr>
                </a:solidFill>
                <a:cs typeface="Times New Roman" panose="02020603050405020304" pitchFamily="18" charset="0"/>
              </a:rPr>
              <a:t>：</a:t>
            </a:r>
            <a:r>
              <a:rPr lang="en-US" altLang="zh-CN" sz="1800" b="1" strike="sngStrike" dirty="0" smtClean="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311910810"/>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13    (Monday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68794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Motion </a:t>
            </a:r>
            <a:r>
              <a:rPr lang="en-US" altLang="zh-CN" sz="3200" dirty="0"/>
              <a:t>548</a:t>
            </a:r>
            <a:r>
              <a:rPr lang="en-US" altLang="en-US" sz="3200" dirty="0"/>
              <a:t>: </a:t>
            </a:r>
            <a:r>
              <a:rPr lang="en-US" altLang="en-US" sz="3200" dirty="0">
                <a:solidFill>
                  <a:schemeClr val="tx2"/>
                </a:solidFill>
              </a:rPr>
              <a:t>Vice Chair/Secretary election/reaffirmation</a:t>
            </a: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reaffirm Sang Kim and Assaf Kasher as </a:t>
            </a:r>
            <a:r>
              <a:rPr lang="en-US" altLang="zh-CN" kern="0" dirty="0" err="1"/>
              <a:t>TGbf</a:t>
            </a:r>
            <a:r>
              <a:rPr lang="en-US" altLang="zh-CN" kern="0" dirty="0"/>
              <a:t> Vice-Chairs, and reaffirm Leif 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Dongguk Lim 		Second: XIANDONG DONG</a:t>
            </a: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kern="0" dirty="0"/>
              <a:t>Result</a:t>
            </a:r>
            <a:r>
              <a:rPr lang="en-US" altLang="zh-CN" kern="0" dirty="0" smtClean="0"/>
              <a:t>: </a:t>
            </a:r>
            <a:r>
              <a:rPr lang="en-US" altLang="zh-CN" dirty="0">
                <a:highlight>
                  <a:srgbClr val="00FF00"/>
                </a:highlight>
              </a:rPr>
              <a:t>Approved by unanimous </a:t>
            </a:r>
            <a:r>
              <a:rPr lang="en-US" altLang="zh-CN" dirty="0" smtClean="0">
                <a:highlight>
                  <a:srgbClr val="00FF00"/>
                </a:highlight>
              </a:rPr>
              <a:t>consent </a:t>
            </a:r>
            <a:endParaRPr lang="en-US" altLang="zh-CN" dirty="0">
              <a:solidFill>
                <a:srgbClr val="000000"/>
              </a:solidFill>
              <a:highlight>
                <a:srgbClr val="00FF00"/>
              </a:highlight>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400" kern="0" dirty="0"/>
              <a:t>Note: the number of attendee is </a:t>
            </a:r>
            <a:r>
              <a:rPr lang="en-US" altLang="zh-CN" sz="1400" kern="0" dirty="0" smtClean="0"/>
              <a:t>25</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549: PAR extension</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t>Believing that the PAR contained in the document referenced below meets IEEE-SA guidelines,</a:t>
            </a:r>
          </a:p>
          <a:p>
            <a:r>
              <a:rPr lang="en-US" altLang="zh-CN" sz="2000" dirty="0"/>
              <a:t>Request that the PAR contained in </a:t>
            </a:r>
            <a:r>
              <a:rPr lang="en-US" altLang="zh-CN" sz="2000" dirty="0" smtClean="0">
                <a:solidFill>
                  <a:srgbClr val="FF0000"/>
                </a:solidFill>
              </a:rPr>
              <a:t>11-24-0903r0</a:t>
            </a:r>
            <a:r>
              <a:rPr lang="en-US" altLang="zh-CN" sz="2000" dirty="0" smtClean="0"/>
              <a:t> </a:t>
            </a:r>
            <a:r>
              <a:rPr lang="en-US" altLang="zh-CN" sz="2000" dirty="0"/>
              <a:t>be posted to the IEEE 802 Executive Committee (EC) agenda for WG 802 preview and EC approval to submit to </a:t>
            </a:r>
            <a:r>
              <a:rPr lang="en-US" altLang="zh-CN" sz="2000" dirty="0" err="1"/>
              <a:t>NesCom</a:t>
            </a:r>
            <a:r>
              <a:rPr lang="en-US" altLang="zh-CN" sz="2000" dirty="0"/>
              <a:t>.</a:t>
            </a:r>
          </a:p>
          <a:p>
            <a:endParaRPr lang="en-US" altLang="zh-CN" sz="2000" dirty="0"/>
          </a:p>
          <a:p>
            <a:endParaRPr lang="en-US" altLang="zh-CN" sz="2000" dirty="0"/>
          </a:p>
          <a:p>
            <a:pPr marL="342900" lvl="1" indent="-342900" algn="just">
              <a:buFont typeface="Arial" panose="020B0604020202020204" pitchFamily="34" charset="0"/>
              <a:buChar char="•"/>
              <a:defRPr/>
            </a:pPr>
            <a:r>
              <a:rPr lang="en-US" altLang="zh-CN" sz="1800" b="1" dirty="0"/>
              <a:t>Move: </a:t>
            </a:r>
            <a:r>
              <a:rPr lang="en-US" altLang="zh-CN" sz="1800" b="1" kern="0" dirty="0"/>
              <a:t>Claudio da Silva </a:t>
            </a:r>
            <a:r>
              <a:rPr lang="en-US" altLang="zh-CN" sz="1800" b="1" dirty="0"/>
              <a:t>		Second: Dongguk Lim</a:t>
            </a:r>
          </a:p>
          <a:p>
            <a:pPr marL="342900" lvl="1" indent="-342900" algn="just">
              <a:buFont typeface="Arial" panose="020B0604020202020204" pitchFamily="34" charset="0"/>
              <a:buChar char="•"/>
              <a:defRPr/>
            </a:pPr>
            <a:r>
              <a:rPr lang="en-US" altLang="zh-CN" sz="1800" b="1" dirty="0"/>
              <a:t>Preliminary Result: (   </a:t>
            </a:r>
            <a:r>
              <a:rPr lang="en-US" altLang="zh-CN" sz="1800" b="1" dirty="0" smtClean="0"/>
              <a:t>20Y</a:t>
            </a:r>
            <a:r>
              <a:rPr lang="en-US" altLang="zh-CN" sz="1800" b="1" dirty="0"/>
              <a:t>/  </a:t>
            </a:r>
            <a:r>
              <a:rPr lang="en-US" altLang="zh-CN" sz="1800" b="1" dirty="0" smtClean="0"/>
              <a:t>0N</a:t>
            </a:r>
            <a:r>
              <a:rPr lang="en-US" altLang="zh-CN" sz="1800" b="1" dirty="0"/>
              <a:t>/  </a:t>
            </a:r>
            <a:r>
              <a:rPr lang="en-US" altLang="zh-CN" sz="1800" b="1" dirty="0" smtClean="0"/>
              <a:t>0A</a:t>
            </a:r>
            <a:r>
              <a:rPr lang="en-US" altLang="zh-CN" sz="1800" b="1" dirty="0"/>
              <a:t>)</a:t>
            </a:r>
          </a:p>
          <a:p>
            <a:pPr marL="342900" lvl="1" indent="-342900" algn="just">
              <a:buFont typeface="Arial" panose="020B0604020202020204" pitchFamily="34" charset="0"/>
              <a:buChar char="•"/>
              <a:defRPr/>
            </a:pPr>
            <a:r>
              <a:rPr lang="en-US" altLang="zh-CN" sz="1800" b="1"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0A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dirty="0"/>
              <a:t>* Amended result accounts for removal of </a:t>
            </a:r>
            <a:r>
              <a:rPr lang="en-US" altLang="zh-CN" dirty="0" smtClean="0">
                <a:solidFill>
                  <a:srgbClr val="FF0000"/>
                </a:solidFill>
              </a:rPr>
              <a:t>0</a:t>
            </a:r>
            <a:r>
              <a:rPr lang="en-US" altLang="zh-CN" dirty="0" smtClean="0"/>
              <a:t> </a:t>
            </a:r>
            <a:r>
              <a:rPr lang="en-US" altLang="zh-CN" dirty="0"/>
              <a:t>votes of non-voting members.</a:t>
            </a:r>
          </a:p>
        </p:txBody>
      </p:sp>
    </p:spTree>
    <p:extLst>
      <p:ext uri="{BB962C8B-B14F-4D97-AF65-F5344CB8AC3E}">
        <p14:creationId xmlns:p14="http://schemas.microsoft.com/office/powerpoint/2010/main" val="223203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15    (Wednesday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16    (Thursday PM 1), 13:30-15:30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852890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smtClean="0">
                <a:solidFill>
                  <a:srgbClr val="0000FF"/>
                </a:solidFill>
              </a:rPr>
              <a:t>May</a:t>
            </a:r>
            <a:r>
              <a:rPr lang="en-US" altLang="zh-CN" dirty="0" smtClean="0"/>
              <a:t> </a:t>
            </a:r>
            <a:r>
              <a:rPr lang="en-US" altLang="zh-CN" dirty="0"/>
              <a:t>IEEE 802 </a:t>
            </a:r>
            <a:r>
              <a:rPr lang="en-US" altLang="zh-CN" dirty="0" smtClean="0">
                <a:solidFill>
                  <a:srgbClr val="0000FF"/>
                </a:solidFill>
              </a:rPr>
              <a:t>Interim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May</a:t>
            </a:r>
            <a:r>
              <a:rPr lang="en-US" altLang="zh-CN" dirty="0"/>
              <a:t> IEEE 802 </a:t>
            </a:r>
            <a:r>
              <a:rPr lang="en-US" altLang="zh-CN" dirty="0">
                <a:solidFill>
                  <a:srgbClr val="0000FF"/>
                </a:solidFill>
              </a:rPr>
              <a:t>Interim </a:t>
            </a:r>
            <a:r>
              <a:rPr lang="en-US" altLang="zh-CN"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148010</TotalTime>
  <Words>2887</Words>
  <Application>Microsoft Office PowerPoint</Application>
  <PresentationFormat>宽屏</PresentationFormat>
  <Paragraphs>563</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Interim 2024</vt:lpstr>
      <vt:lpstr>IEEE 802.11 Task Group bf WLAN Sensing </vt:lpstr>
      <vt:lpstr>PowerPoint 演示文稿</vt:lpstr>
      <vt:lpstr>PowerPoint 演示文稿</vt:lpstr>
      <vt:lpstr>Registration for the May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688</cp:revision>
  <cp:lastPrinted>2014-11-04T15:04:57Z</cp:lastPrinted>
  <dcterms:created xsi:type="dcterms:W3CDTF">2007-04-17T18:10:23Z</dcterms:created>
  <dcterms:modified xsi:type="dcterms:W3CDTF">2024-05-15T07:32:42Z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(3)1pmNEYCPFS1VDn10H7YgkXa0uLSEtFffW8i/Qf3+DzPr16Iu1P1Ydiwi81TeI57+iEVmVaMG
ssNvdbWyCgsdCxBN43anROoLVhdp18vEi+rVS/xBVKjiGEBleuSrIHVZHMBE+pJvyCvf9r3O
ac0qmFTfzbYwvQ6wvTsyeGKYt0IxyCp0lnzipiiR+Tz0P3J0/HUEwcKuZPGVZfdsLpV1lc5p
3wLs3UeANCLuVBB0iu</vt:lpwstr>
  </property>
  <property fmtid="{D5CDD505-2E9C-101B-9397-08002B2CF9AE}" pid="27" name="_2015_ms_pID_7253431">
    <vt:lpwstr>TsMHOfeHGEp7Cb3W+8GUqogcki6g9dWdiCRs1lm8t/OFEblAfqE9Xr
rPbXqV5++2r744LpE2IdolRPravlpnLwwI5ritICCYT47hj/YNNub9zFoqJAZcCZ49qZtzRl
3Xir/4dxigboQLH62qemk/uo1ZNTtlTZSmOHBkx+lFcfspad9Irusfcq47DTptCSxjYAqno5
dBLIJoVKyErVMXp5ibEhcf7ggOsLFlNBylk6</vt:lpwstr>
  </property>
  <property fmtid="{D5CDD505-2E9C-101B-9397-08002B2CF9AE}" pid="28" name="_2015_ms_pID_7253432">
    <vt:lpwstr>yGA6qrdRWa9Qz4+9V7uOKSg=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