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handoutMasterIdLst>
    <p:handoutMasterId r:id="rId38"/>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79" r:id="rId15"/>
    <p:sldId id="1310" r:id="rId16"/>
    <p:sldId id="1296" r:id="rId17"/>
    <p:sldId id="1283" r:id="rId18"/>
    <p:sldId id="1284" r:id="rId19"/>
    <p:sldId id="1344" r:id="rId20"/>
    <p:sldId id="1345" r:id="rId21"/>
    <p:sldId id="1297" r:id="rId22"/>
    <p:sldId id="1333" r:id="rId23"/>
    <p:sldId id="1334" r:id="rId24"/>
    <p:sldId id="1332" r:id="rId25"/>
    <p:sldId id="1287" r:id="rId26"/>
    <p:sldId id="1335" r:id="rId27"/>
    <p:sldId id="1336" r:id="rId28"/>
    <p:sldId id="1337" r:id="rId29"/>
    <p:sldId id="1338" r:id="rId30"/>
    <p:sldId id="1313" r:id="rId31"/>
    <p:sldId id="1339" r:id="rId32"/>
    <p:sldId id="1291" r:id="rId33"/>
    <p:sldId id="1346" r:id="rId34"/>
    <p:sldId id="1348" r:id="rId35"/>
    <p:sldId id="1347" r:id="rId3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Apr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2024-04-28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May </a:t>
            </a:r>
            <a:r>
              <a:rPr lang="en-US" sz="3200" dirty="0">
                <a:sym typeface="+mn-ea"/>
              </a:rPr>
              <a:t>IEEE 802 interim</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May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https://mtgevents.com.au/ieee2024/reg/</a:t>
            </a:r>
            <a:endParaRPr lang="en-US" sz="2400" dirty="0">
              <a:sym typeface="+mn-ea"/>
            </a:endParaRPr>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11-24/0722, Introduction to passive sub-1GHz RFID systems, Franz Amtmann (NXP) [60 mins]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11-24/0798, Close-range AMP WiFi Reader Feasibility Study followup, Rui Cao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11-24/0835, Overview of S1G and RFID Spectrum, Panpan Li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11-24/0847, Initial Thoughts on 2.4 GHz Downlink AMP PPDU Design,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11-24/0836, Thoughts on AMP UHF RFID Tags, Rojan Chitrakar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11-24/0841, 11bp timeline discussion, Lei Huang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11-24/0854, MSK Performance For 802.11bp, Amichai Sanderovich (Wiliot)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11-24/0849, harmonization of waveform,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11-24/0851, uplink fdm for amp,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11-24/0853, design target and device capabilities of AMP IoT, Weijie Xu (OPPO) </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11-24/0860, Coexistence considerations of AMP data communication, You-Wei Chen (MediaTek)</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11-24/0861, AMP DL PPDU consideration, You-Wei Chen (MediaTek)</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11-24/0867, Thoughts and Questions on AMP PHY, Pooria Pakrooh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11-24/0826, Energy balance of the state-based AMP station, Solomon Trainin (Wiliot)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11-24/0871, AMP Device Initiated Secure Transaction, Hui Luo (Infineon Technologies)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11-24/0872, MAC aspects for AMP, Chuanfeng He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11-24/0897, TGbp selection procedure, Bo Sun (</a:t>
            </a:r>
            <a:r>
              <a:rPr lang="en-US" altLang="en-US" sz="1600" kern="0" dirty="0" err="1">
                <a:solidFill>
                  <a:srgbClr val="00B050"/>
                </a:solidFill>
                <a:latin typeface="Calibri" panose="020F0502020204030204" pitchFamily="34" charset="0"/>
                <a:cs typeface="Calibri" panose="020F0502020204030204" pitchFamily="34" charset="0"/>
              </a:rPr>
              <a:t>Sanechips</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11-24/0900, </a:t>
            </a:r>
            <a:r>
              <a:rPr lang="en-US" altLang="zh-CN" sz="1600" kern="0" dirty="0">
                <a:solidFill>
                  <a:schemeClr val="tx1"/>
                </a:solidFill>
                <a:latin typeface="Calibri" panose="020F0502020204030204" pitchFamily="34" charset="0"/>
                <a:cs typeface="Calibri" panose="020F0502020204030204" pitchFamily="34" charset="0"/>
              </a:rPr>
              <a:t>Wireless Power Transfer and Frequency Regulation, </a:t>
            </a:r>
            <a:r>
              <a:rPr lang="en-US" altLang="zh-CN" sz="1600" kern="0" dirty="0" err="1">
                <a:solidFill>
                  <a:schemeClr val="tx1"/>
                </a:solidFill>
                <a:latin typeface="Calibri" panose="020F0502020204030204" pitchFamily="34" charset="0"/>
                <a:cs typeface="Calibri" panose="020F0502020204030204" pitchFamily="34" charset="0"/>
              </a:rPr>
              <a:t>Joerg</a:t>
            </a:r>
            <a:r>
              <a:rPr lang="en-US" altLang="zh-CN" sz="1600" kern="0" dirty="0">
                <a:solidFill>
                  <a:schemeClr val="tx1"/>
                </a:solidFill>
                <a:latin typeface="Calibri" panose="020F0502020204030204" pitchFamily="34" charset="0"/>
                <a:cs typeface="Calibri" panose="020F0502020204030204" pitchFamily="34" charset="0"/>
              </a:rPr>
              <a:t> Robert (TU </a:t>
            </a:r>
            <a:r>
              <a:rPr lang="en-US" altLang="zh-CN" sz="1600" kern="0" dirty="0" err="1" smtClean="0">
                <a:solidFill>
                  <a:schemeClr val="tx1"/>
                </a:solidFill>
                <a:latin typeface="Calibri" panose="020F0502020204030204" pitchFamily="34" charset="0"/>
                <a:cs typeface="Calibri" panose="020F0502020204030204" pitchFamily="34" charset="0"/>
              </a:rPr>
              <a:t>Ilmenau</a:t>
            </a:r>
            <a:r>
              <a:rPr lang="en-US" altLang="zh-CN" sz="1600" kern="0" dirty="0" smtClean="0">
                <a:solidFill>
                  <a:schemeClr val="tx1"/>
                </a:solidFill>
                <a:latin typeface="Calibri" panose="020F0502020204030204" pitchFamily="34" charset="0"/>
                <a:cs typeface="Calibri" panose="020F0502020204030204" pitchFamily="34" charset="0"/>
              </a:rPr>
              <a:t>/</a:t>
            </a:r>
            <a:r>
              <a:rPr lang="en-US" altLang="zh-CN" sz="1600" kern="0" dirty="0" err="1" smtClean="0">
                <a:solidFill>
                  <a:schemeClr val="tx1"/>
                </a:solidFill>
                <a:latin typeface="Calibri" panose="020F0502020204030204" pitchFamily="34" charset="0"/>
                <a:cs typeface="Calibri" panose="020F0502020204030204" pitchFamily="34" charset="0"/>
              </a:rPr>
              <a:t>Fraunhofer</a:t>
            </a:r>
            <a:r>
              <a:rPr lang="en-US" altLang="zh-CN" sz="1600" kern="0" dirty="0" smtClean="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IIS)</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(call for submissions)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625" y="1422400"/>
            <a:ext cx="4864100"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US" altLang="en-GB" sz="1000" u="sng" dirty="0" smtClean="0">
                <a:solidFill>
                  <a:schemeClr val="tx1"/>
                </a:solidFill>
              </a:rPr>
              <a:t>Monday</a:t>
            </a:r>
            <a:r>
              <a:rPr lang="en-GB" altLang="en-US" sz="1000" u="sng" dirty="0" smtClean="0">
                <a:solidFill>
                  <a:schemeClr val="tx1"/>
                </a:solidFill>
              </a:rPr>
              <a:t> (AM2,  Baltic III)</a:t>
            </a:r>
          </a:p>
          <a:p>
            <a:pPr lvl="0" eaLnBrk="0" hangingPunct="0">
              <a:lnSpc>
                <a:spcPct val="120000"/>
              </a:lnSpc>
              <a:spcBef>
                <a:spcPts val="600"/>
              </a:spcBef>
              <a:defRPr/>
            </a:pPr>
            <a:r>
              <a:rPr lang="en-GB" altLang="en-US" sz="1000" dirty="0" smtClean="0">
                <a:solidFill>
                  <a:schemeClr val="tx1"/>
                </a:solidFill>
              </a:rPr>
              <a:t>Call </a:t>
            </a:r>
            <a:r>
              <a:rPr lang="en-US" altLang="en-GB" sz="1000" dirty="0">
                <a:solidFill>
                  <a:schemeClr val="tx1"/>
                </a:solidFill>
              </a:rPr>
              <a:t>meeting to order and remind the group to record </a:t>
            </a:r>
            <a:r>
              <a:rPr lang="en-US" altLang="en-GB" sz="1000" dirty="0" smtClean="0">
                <a:solidFill>
                  <a:schemeClr val="tx1"/>
                </a:solidFill>
              </a:rPr>
              <a:t>attendance </a:t>
            </a:r>
            <a:r>
              <a:rPr lang="en-US" altLang="en-GB" sz="1000" dirty="0">
                <a:solidFill>
                  <a:schemeClr val="tx1"/>
                </a:solidFill>
              </a:rPr>
              <a:t>on imat.ieee.org</a:t>
            </a:r>
            <a:endParaRPr lang="en-GB" altLang="en-US" sz="1000" dirty="0">
              <a:solidFill>
                <a:schemeClr val="tx1"/>
              </a:solidFill>
            </a:endParaRPr>
          </a:p>
          <a:p>
            <a:pPr lvl="0" eaLnBrk="0" hangingPunct="0">
              <a:lnSpc>
                <a:spcPct val="120000"/>
              </a:lnSpc>
              <a:spcBef>
                <a:spcPts val="600"/>
              </a:spcBef>
              <a:defRPr/>
            </a:pPr>
            <a:r>
              <a:rPr lang="en-GB" altLang="en-US" sz="1000" dirty="0">
                <a:solidFill>
                  <a:schemeClr val="tx1"/>
                </a:solidFill>
              </a:rPr>
              <a:t>IEEE-SA IPR policies </a:t>
            </a:r>
            <a:r>
              <a:rPr lang="en-US" altLang="en-GB" sz="1000" dirty="0">
                <a:solidFill>
                  <a:schemeClr val="tx1"/>
                </a:solidFill>
              </a:rPr>
              <a:t>and meeting rules</a:t>
            </a:r>
          </a:p>
          <a:p>
            <a:pPr lvl="0" eaLnBrk="0" hangingPunct="0">
              <a:lnSpc>
                <a:spcPct val="120000"/>
              </a:lnSpc>
              <a:spcBef>
                <a:spcPts val="600"/>
              </a:spcBef>
              <a:defRPr/>
            </a:pPr>
            <a:r>
              <a:rPr lang="en-US" altLang="en-GB" sz="1000" dirty="0" smtClean="0">
                <a:solidFill>
                  <a:schemeClr val="tx1"/>
                </a:solidFill>
              </a:rPr>
              <a:t>Approve weekly meeting </a:t>
            </a:r>
            <a:r>
              <a:rPr lang="en-GB" altLang="en-US" sz="1000" dirty="0" smtClean="0">
                <a:solidFill>
                  <a:schemeClr val="tx1"/>
                </a:solidFill>
              </a:rPr>
              <a:t>agenda</a:t>
            </a:r>
          </a:p>
          <a:p>
            <a:pPr lvl="0" eaLnBrk="0" hangingPunct="0">
              <a:lnSpc>
                <a:spcPct val="120000"/>
              </a:lnSpc>
              <a:spcBef>
                <a:spcPts val="600"/>
              </a:spcBef>
              <a:defRPr/>
            </a:pPr>
            <a:r>
              <a:rPr lang="en-US" altLang="en-GB" sz="1000" dirty="0" smtClean="0">
                <a:solidFill>
                  <a:schemeClr val="tx1"/>
                </a:solidFill>
              </a:rPr>
              <a:t>TGbp Secretary and Editor appointment and confirmation</a:t>
            </a:r>
          </a:p>
          <a:p>
            <a:pPr lvl="0" eaLnBrk="0" hangingPunct="0">
              <a:lnSpc>
                <a:spcPct val="120000"/>
              </a:lnSpc>
              <a:spcBef>
                <a:spcPts val="600"/>
              </a:spcBef>
              <a:defRPr/>
            </a:pPr>
            <a:r>
              <a:rPr lang="en-US" altLang="en-GB" sz="1000" dirty="0" smtClean="0">
                <a:solidFill>
                  <a:schemeClr val="tx1"/>
                </a:solidFill>
              </a:rPr>
              <a:t>TGbp kickoff summary and timeline plane</a:t>
            </a:r>
          </a:p>
          <a:p>
            <a:pPr lvl="0" eaLnBrk="0" hangingPunct="0">
              <a:lnSpc>
                <a:spcPct val="120000"/>
              </a:lnSpc>
              <a:spcBef>
                <a:spcPts val="600"/>
              </a:spcBef>
              <a:defRPr/>
            </a:pPr>
            <a:r>
              <a:rPr lang="en-US" altLang="en-GB" sz="1000" dirty="0" smtClean="0">
                <a:solidFill>
                  <a:schemeClr val="tx1"/>
                </a:solidFill>
              </a:rPr>
              <a:t>TGbp selection procedure</a:t>
            </a:r>
            <a:endParaRPr lang="en-GB" altLang="en-US" sz="1000" dirty="0" smtClean="0">
              <a:solidFill>
                <a:schemeClr val="tx1"/>
              </a:solidFill>
            </a:endParaRPr>
          </a:p>
          <a:p>
            <a:pPr eaLnBrk="0" hangingPunct="0">
              <a:lnSpc>
                <a:spcPct val="120000"/>
              </a:lnSpc>
              <a:spcBef>
                <a:spcPts val="600"/>
              </a:spcBef>
              <a:defRPr/>
            </a:pPr>
            <a:r>
              <a:rPr lang="en-US" altLang="en-GB" sz="1000" dirty="0" smtClean="0">
                <a:solidFill>
                  <a:schemeClr val="tx1"/>
                </a:solidFill>
              </a:rPr>
              <a:t>Call for Vice Chair candidates</a:t>
            </a:r>
          </a:p>
          <a:p>
            <a:pPr eaLnBrk="0" hangingPunct="0">
              <a:lnSpc>
                <a:spcPct val="120000"/>
              </a:lnSpc>
              <a:spcBef>
                <a:spcPts val="600"/>
              </a:spcBef>
              <a:defRPr/>
            </a:pPr>
            <a:r>
              <a:rPr lang="en-US" altLang="en-GB" sz="1000" dirty="0" smtClean="0">
                <a:solidFill>
                  <a:schemeClr val="tx1"/>
                </a:solidFill>
              </a:rPr>
              <a:t>Contribution discussion</a:t>
            </a:r>
          </a:p>
          <a:p>
            <a:pPr eaLnBrk="0" hangingPunct="0">
              <a:lnSpc>
                <a:spcPct val="120000"/>
              </a:lnSpc>
              <a:spcBef>
                <a:spcPts val="600"/>
              </a:spcBef>
              <a:defRPr/>
            </a:pPr>
            <a:r>
              <a:rPr lang="en-US" altLang="en-GB" sz="1000" dirty="0" smtClean="0">
                <a:solidFill>
                  <a:schemeClr val="tx1"/>
                </a:solidFill>
              </a:rPr>
              <a:t>Any </a:t>
            </a:r>
            <a:r>
              <a:rPr lang="en-US" altLang="en-GB" sz="1000" dirty="0">
                <a:solidFill>
                  <a:schemeClr val="tx1"/>
                </a:solidFill>
              </a:rPr>
              <a:t>other business?</a:t>
            </a:r>
          </a:p>
          <a:p>
            <a:pPr lvl="0" eaLnBrk="0" hangingPunct="0">
              <a:lnSpc>
                <a:spcPct val="120000"/>
              </a:lnSpc>
              <a:spcBef>
                <a:spcPts val="600"/>
              </a:spcBef>
              <a:defRPr/>
            </a:pPr>
            <a:r>
              <a:rPr lang="en-GB" altLang="en-US" sz="1000" dirty="0">
                <a:solidFill>
                  <a:schemeClr val="tx1"/>
                </a:solidFill>
                <a:sym typeface="+mn-ea"/>
              </a:rPr>
              <a:t>Recess</a:t>
            </a:r>
          </a:p>
          <a:p>
            <a:pPr lvl="0" eaLnBrk="0" hangingPunct="0">
              <a:lnSpc>
                <a:spcPct val="120000"/>
              </a:lnSpc>
              <a:spcBef>
                <a:spcPts val="600"/>
              </a:spcBef>
              <a:defRPr/>
            </a:pPr>
            <a:endParaRPr lang="en-GB" altLang="en-US" sz="1000" dirty="0">
              <a:solidFill>
                <a:schemeClr val="tx1"/>
              </a:solidFill>
              <a:sym typeface="+mn-ea"/>
            </a:endParaRPr>
          </a:p>
          <a:p>
            <a:pPr marL="0" lvl="0" indent="0" eaLnBrk="0" hangingPunct="0">
              <a:lnSpc>
                <a:spcPct val="120000"/>
              </a:lnSpc>
              <a:spcBef>
                <a:spcPts val="600"/>
              </a:spcBef>
              <a:buNone/>
              <a:defRPr/>
            </a:pPr>
            <a:r>
              <a:rPr lang="en-US" altLang="en-GB" sz="1000" u="sng" dirty="0" smtClean="0">
                <a:sym typeface="+mn-ea"/>
              </a:rPr>
              <a:t>Tuesday</a:t>
            </a:r>
            <a:r>
              <a:rPr lang="en-GB" altLang="en-US" sz="1000" u="sng" dirty="0" smtClean="0">
                <a:sym typeface="+mn-ea"/>
              </a:rPr>
              <a:t> (</a:t>
            </a:r>
            <a:r>
              <a:rPr lang="en-US" altLang="en-GB" sz="1000" u="sng" dirty="0" smtClean="0">
                <a:sym typeface="+mn-ea"/>
              </a:rPr>
              <a:t>AM2</a:t>
            </a:r>
            <a:r>
              <a:rPr lang="en-GB" altLang="en-US" sz="1000" u="sng" dirty="0" smtClean="0">
                <a:sym typeface="+mn-ea"/>
              </a:rPr>
              <a:t>,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lnSpc>
                <a:spcPct val="120000"/>
              </a:lnSpc>
              <a:spcBef>
                <a:spcPts val="600"/>
              </a:spcBef>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lnSpc>
                <a:spcPct val="120000"/>
              </a:lnSpc>
              <a:spcBef>
                <a:spcPts val="600"/>
              </a:spcBef>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lnSpc>
                <a:spcPct val="120000"/>
              </a:lnSpc>
              <a:spcBef>
                <a:spcPts val="600"/>
              </a:spcBef>
              <a:defRPr/>
            </a:pPr>
            <a:r>
              <a:rPr lang="en-US" altLang="en-GB" sz="1000" dirty="0" smtClean="0">
                <a:sym typeface="+mn-ea"/>
              </a:rPr>
              <a:t>Approve meeting </a:t>
            </a:r>
            <a:r>
              <a:rPr lang="en-GB" altLang="en-US" sz="1000" dirty="0" smtClean="0">
                <a:sym typeface="+mn-ea"/>
              </a:rPr>
              <a:t>agenda</a:t>
            </a:r>
          </a:p>
          <a:p>
            <a:pPr lvl="0" eaLnBrk="0" hangingPunct="0">
              <a:lnSpc>
                <a:spcPct val="120000"/>
              </a:lnSpc>
              <a:spcBef>
                <a:spcPts val="600"/>
              </a:spcBef>
              <a:defRPr/>
            </a:pPr>
            <a:r>
              <a:rPr lang="en-US" altLang="en-GB" sz="1000" dirty="0" smtClean="0">
                <a:sym typeface="+mn-ea"/>
              </a:rPr>
              <a:t>Contribution discussion</a:t>
            </a:r>
          </a:p>
          <a:p>
            <a:pPr lvl="0" eaLnBrk="0" hangingPunct="0">
              <a:lnSpc>
                <a:spcPct val="120000"/>
              </a:lnSpc>
              <a:spcBef>
                <a:spcPts val="600"/>
              </a:spcBef>
              <a:defRPr/>
            </a:pPr>
            <a:r>
              <a:rPr lang="en-US" altLang="en-GB" sz="1000" dirty="0" smtClean="0">
                <a:sym typeface="+mn-ea"/>
              </a:rPr>
              <a:t>Recess</a:t>
            </a:r>
            <a:endParaRPr lang="en-US" altLang="en-GB" sz="1000" dirty="0" smtClean="0">
              <a:solidFill>
                <a:schemeClr val="tx1"/>
              </a:solidFill>
              <a:sym typeface="+mn-ea"/>
            </a:endParaRPr>
          </a:p>
        </p:txBody>
      </p:sp>
      <p:sp>
        <p:nvSpPr>
          <p:cNvPr id="7" name="Rectangle 3"/>
          <p:cNvSpPr txBox="1">
            <a:spLocks noChangeArrowheads="1"/>
          </p:cNvSpPr>
          <p:nvPr/>
        </p:nvSpPr>
        <p:spPr bwMode="auto">
          <a:xfrm>
            <a:off x="6280150" y="1424940"/>
            <a:ext cx="5015230" cy="4801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en-GB" sz="1000" u="sng" dirty="0" smtClean="0">
                <a:sym typeface="+mn-ea"/>
              </a:rPr>
              <a:t>Wednesday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p>
          <a:p>
            <a:pPr lvl="0" eaLnBrk="0" hangingPunct="0">
              <a:defRPr/>
            </a:pPr>
            <a:r>
              <a:rPr lang="en-US" altLang="en-GB" sz="1000" dirty="0" smtClean="0">
                <a:solidFill>
                  <a:schemeClr val="tx1"/>
                </a:solidFill>
              </a:rPr>
              <a:t>Vice Chair election and confirmation</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p>
          <a:p>
            <a:pPr lvl="0" eaLnBrk="0" hangingPunct="0">
              <a:defRPr/>
            </a:pPr>
            <a:endParaRPr lang="en-GB" altLang="en-US" sz="1000" dirty="0" smtClean="0">
              <a:solidFill>
                <a:schemeClr val="tx1"/>
              </a:solidFill>
              <a:sym typeface="+mn-ea"/>
            </a:endParaRPr>
          </a:p>
          <a:p>
            <a:pPr marL="0" lvl="0" indent="0" eaLnBrk="0" hangingPunct="0">
              <a:buNone/>
              <a:defRPr/>
            </a:pPr>
            <a:r>
              <a:rPr lang="en-US" altLang="en-GB" sz="1000" u="sng" dirty="0" smtClean="0">
                <a:sym typeface="+mn-ea"/>
              </a:rPr>
              <a:t>Thursday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olidFill>
                <a:schemeClr val="tx1"/>
              </a:solidFill>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GB" altLang="en-US" sz="1000" u="sng" dirty="0" smtClean="0">
                <a:sym typeface="+mn-ea"/>
              </a:rPr>
              <a:t>Thursday (</a:t>
            </a:r>
            <a:r>
              <a:rPr lang="en-US" altLang="en-GB" sz="1000" u="sng" dirty="0" smtClean="0">
                <a:sym typeface="+mn-ea"/>
              </a:rPr>
              <a:t>P</a:t>
            </a:r>
            <a:r>
              <a:rPr lang="en-GB" altLang="en-US" sz="1000" u="sng" dirty="0" smtClean="0">
                <a:sym typeface="+mn-ea"/>
              </a:rPr>
              <a:t>M1, </a:t>
            </a:r>
            <a:r>
              <a:rPr lang="en-GB" altLang="en-US" sz="1000" u="sng" dirty="0"/>
              <a:t>Baltic III</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a:sym typeface="+mn-ea"/>
              </a:rPr>
              <a:t>agenda</a:t>
            </a:r>
            <a:endParaRPr lang="en-GB" altLang="en-US" sz="1000" dirty="0">
              <a:solidFill>
                <a:schemeClr val="tx1"/>
              </a:solidFill>
            </a:endParaRPr>
          </a:p>
          <a:p>
            <a:pPr eaLnBrk="0" hangingPunct="0">
              <a:defRPr/>
            </a:pPr>
            <a:r>
              <a:rPr lang="en-US" altLang="en-GB" sz="1000" dirty="0">
                <a:sym typeface="+mn-ea"/>
              </a:rPr>
              <a:t>Timeline motion</a:t>
            </a:r>
          </a:p>
          <a:p>
            <a:pPr eaLnBrk="0" hangingPunct="0">
              <a:defRPr/>
            </a:pPr>
            <a:r>
              <a:rPr lang="en-US" altLang="en-GB" sz="1000" dirty="0" smtClean="0">
                <a:sym typeface="+mn-ea"/>
              </a:rPr>
              <a:t>Contribution discussion</a:t>
            </a:r>
          </a:p>
          <a:p>
            <a:pPr eaLnBrk="0" hangingPunct="0">
              <a:defRPr/>
            </a:pPr>
            <a:r>
              <a:rPr lang="en-US" altLang="en-GB" sz="1000" dirty="0" smtClean="0">
                <a:solidFill>
                  <a:schemeClr val="tx1"/>
                </a:solidFill>
                <a:sym typeface="+mn-ea"/>
              </a:rPr>
              <a:t>SPs</a:t>
            </a:r>
            <a:endParaRPr lang="en-US" altLang="en-GB" sz="1000" dirty="0">
              <a:solidFill>
                <a:schemeClr val="tx1"/>
              </a:solidFill>
            </a:endParaRPr>
          </a:p>
          <a:p>
            <a:pPr eaLnBrk="0" hangingPunct="0">
              <a:defRPr/>
            </a:pPr>
            <a:r>
              <a:rPr lang="en-US" altLang="en-GB" sz="1000" dirty="0" smtClean="0">
                <a:sym typeface="+mn-ea"/>
              </a:rPr>
              <a:t>Teleconference Plan</a:t>
            </a:r>
            <a:endParaRPr lang="en-US" altLang="en-GB" sz="1000" dirty="0" smtClean="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Adjourn</a:t>
            </a:r>
            <a:endParaRPr lang="en-GB" altLang="en-US" sz="10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Executive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TGbp Secretary and Editor appointment and confirmation</a:t>
            </a:r>
            <a:endParaRPr lang="en-GB" altLang="en-US" dirty="0" smtClean="0"/>
          </a:p>
          <a:p>
            <a:pPr lvl="0" eaLnBrk="0" hangingPunct="0">
              <a:defRPr/>
            </a:pPr>
            <a:r>
              <a:rPr lang="en-US" altLang="en-GB" dirty="0" smtClean="0"/>
              <a:t>TGbp kickoff summary</a:t>
            </a:r>
          </a:p>
          <a:p>
            <a:pPr lvl="0" eaLnBrk="0" hangingPunct="0">
              <a:defRPr/>
            </a:pPr>
            <a:r>
              <a:rPr lang="en-US" altLang="en-GB" dirty="0" smtClean="0"/>
              <a:t>TGbp timeline plan</a:t>
            </a:r>
          </a:p>
          <a:p>
            <a:pPr lvl="1" algn="l" eaLnBrk="0" hangingPunct="0">
              <a:buClrTx/>
              <a:buSzTx/>
              <a:buFontTx/>
              <a:defRPr/>
            </a:pPr>
            <a:r>
              <a:rPr lang="en-US" altLang="en-US" sz="2000" i="1" dirty="0">
                <a:solidFill>
                  <a:srgbClr val="00B050"/>
                </a:solidFill>
                <a:sym typeface="+mn-ea"/>
              </a:rPr>
              <a:t>11-24/0841, 11bp timeline discussion, Lei Huang (Huawei)</a:t>
            </a:r>
            <a:endParaRPr lang="en-US" altLang="en-US" sz="2000" i="1" dirty="0">
              <a:solidFill>
                <a:srgbClr val="00B050"/>
              </a:solidFill>
            </a:endParaRPr>
          </a:p>
          <a:p>
            <a:pPr lvl="0" eaLnBrk="0" hangingPunct="0">
              <a:defRPr/>
            </a:pPr>
            <a:r>
              <a:rPr lang="en-US" altLang="en-GB" dirty="0" smtClean="0"/>
              <a:t>TGbp selection procedure (11-24/0897)</a:t>
            </a:r>
          </a:p>
          <a:p>
            <a:pPr lvl="0" eaLnBrk="0" hangingPunct="0">
              <a:defRPr/>
            </a:pPr>
            <a:r>
              <a:rPr lang="en-US" altLang="en-GB" dirty="0" smtClean="0"/>
              <a:t>Call for Vice Chair candidates</a:t>
            </a:r>
            <a:endParaRPr lang="en-GB" altLang="en-US" dirty="0" smtClean="0"/>
          </a:p>
          <a:p>
            <a:pPr eaLnBrk="0" hangingPunct="0">
              <a:defRPr/>
            </a:pPr>
            <a:r>
              <a:rPr lang="en-GB" altLang="en-US" dirty="0" smtClean="0"/>
              <a:t>Contribution discussion</a:t>
            </a:r>
          </a:p>
          <a:p>
            <a:pPr lvl="1" algn="l" eaLnBrk="0" hangingPunct="0">
              <a:buClrTx/>
              <a:buSzTx/>
              <a:buFontTx/>
              <a:buChar char="–"/>
              <a:defRPr/>
            </a:pPr>
            <a:r>
              <a:rPr lang="en-US" altLang="en-US" i="1" dirty="0" smtClean="0">
                <a:solidFill>
                  <a:srgbClr val="00B050"/>
                </a:solidFill>
                <a:sym typeface="+mn-ea"/>
              </a:rPr>
              <a:t>11-24/0835</a:t>
            </a:r>
            <a:r>
              <a:rPr lang="en-US" altLang="en-US" i="1" dirty="0">
                <a:solidFill>
                  <a:srgbClr val="00B050"/>
                </a:solidFill>
                <a:sym typeface="+mn-ea"/>
              </a:rPr>
              <a:t>, Overview of S1G and RFID Spectrum, Panpan Li (Huawei</a:t>
            </a:r>
            <a:r>
              <a:rPr lang="en-US" altLang="en-US" i="1" dirty="0" smtClean="0">
                <a:solidFill>
                  <a:srgbClr val="00B050"/>
                </a:solidFill>
                <a:sym typeface="+mn-ea"/>
              </a:rPr>
              <a:t>)</a:t>
            </a:r>
          </a:p>
          <a:p>
            <a:pPr lvl="1" eaLnBrk="0" hangingPunct="0">
              <a:defRPr/>
            </a:pPr>
            <a:r>
              <a:rPr lang="en-US" altLang="en-US" i="1" dirty="0">
                <a:solidFill>
                  <a:srgbClr val="00B050"/>
                </a:solidFill>
                <a:sym typeface="+mn-ea"/>
              </a:rPr>
              <a:t>11-24/0854, MSK Performance For 802.11bp, </a:t>
            </a:r>
            <a:r>
              <a:rPr lang="en-US" altLang="en-US" i="1" dirty="0" err="1">
                <a:solidFill>
                  <a:srgbClr val="00B050"/>
                </a:solidFill>
                <a:sym typeface="+mn-ea"/>
              </a:rPr>
              <a:t>Amichai</a:t>
            </a:r>
            <a:r>
              <a:rPr lang="en-US" altLang="en-US" i="1" dirty="0">
                <a:solidFill>
                  <a:srgbClr val="00B050"/>
                </a:solidFill>
                <a:sym typeface="+mn-ea"/>
              </a:rPr>
              <a:t> </a:t>
            </a:r>
            <a:r>
              <a:rPr lang="en-US" altLang="en-US" i="1" dirty="0" err="1">
                <a:solidFill>
                  <a:srgbClr val="00B050"/>
                </a:solidFill>
                <a:sym typeface="+mn-ea"/>
              </a:rPr>
              <a:t>Sanderovich</a:t>
            </a:r>
            <a:r>
              <a:rPr lang="en-US" altLang="en-US" i="1" dirty="0">
                <a:solidFill>
                  <a:srgbClr val="00B050"/>
                </a:solidFill>
                <a:sym typeface="+mn-ea"/>
              </a:rPr>
              <a:t> (</a:t>
            </a:r>
            <a:r>
              <a:rPr lang="en-US" altLang="en-US" i="1" dirty="0" err="1">
                <a:solidFill>
                  <a:srgbClr val="00B050"/>
                </a:solidFill>
                <a:sym typeface="+mn-ea"/>
              </a:rPr>
              <a:t>Wiliot</a:t>
            </a:r>
            <a:r>
              <a:rPr lang="en-US" altLang="en-US" i="1" dirty="0" smtClean="0">
                <a:solidFill>
                  <a:srgbClr val="00B050"/>
                </a:solidFill>
                <a:sym typeface="+mn-ea"/>
              </a:rPr>
              <a:t>)</a:t>
            </a:r>
            <a:endParaRPr lang="en-US" altLang="en-US" i="1"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TGbp Secretary Confirmation Motion</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t>Confirm Sebastian Max as the TGbp Secretary</a:t>
            </a:r>
          </a:p>
          <a:p>
            <a:pPr lvl="0" eaLnBrk="0" hangingPunct="0">
              <a:defRPr/>
            </a:pPr>
            <a:endParaRPr lang="en-US" altLang="en-GB" dirty="0" smtClean="0"/>
          </a:p>
          <a:p>
            <a:pPr lvl="0" eaLnBrk="0" hangingPunct="0">
              <a:defRPr/>
            </a:pPr>
            <a:r>
              <a:rPr lang="en-US" altLang="en-GB" dirty="0" smtClean="0"/>
              <a:t>Result: Approved with unanimous consent</a:t>
            </a:r>
            <a:endParaRPr lang="en-GB" altLang="en-US" dirty="0" smtClean="0"/>
          </a:p>
          <a:p>
            <a:pPr eaLnBrk="0" hangingPunct="0">
              <a:defRPr/>
            </a:pPr>
            <a:endParaRPr lang="en-GB"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TGbp Editor Confirmation Motion</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t>Confirm </a:t>
            </a:r>
            <a:r>
              <a:rPr lang="en-US" altLang="en-GB" dirty="0" err="1" smtClean="0"/>
              <a:t>Yinan</a:t>
            </a:r>
            <a:r>
              <a:rPr lang="en-US" altLang="en-GB" dirty="0" smtClean="0"/>
              <a:t> Qi as the TGbp Editor</a:t>
            </a:r>
          </a:p>
          <a:p>
            <a:pPr lvl="0" eaLnBrk="0" hangingPunct="0">
              <a:defRPr/>
            </a:pPr>
            <a:endParaRPr lang="en-US" altLang="en-GB" dirty="0" smtClean="0"/>
          </a:p>
          <a:p>
            <a:pPr lvl="0" eaLnBrk="0" hangingPunct="0">
              <a:defRPr/>
            </a:pPr>
            <a:r>
              <a:rPr lang="en-US" altLang="en-GB" dirty="0" smtClean="0"/>
              <a:t>Result: Approved with unanimous consent</a:t>
            </a:r>
            <a:endParaRPr lang="en-GB" altLang="en-US" dirty="0" smtClean="0"/>
          </a:p>
          <a:p>
            <a:pPr eaLnBrk="0" hangingPunct="0">
              <a:defRPr/>
            </a:pPr>
            <a:endParaRPr lang="en-GB" alt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Kickoff Summary</a:t>
            </a:r>
            <a:endParaRPr lang="zh-CN" altLang="en-US" sz="2800" kern="0" dirty="0"/>
          </a:p>
        </p:txBody>
      </p:sp>
      <p:sp>
        <p:nvSpPr>
          <p:cNvPr id="6" name="内容占位符 2"/>
          <p:cNvSpPr txBox="1"/>
          <p:nvPr/>
        </p:nvSpPr>
        <p:spPr>
          <a:xfrm>
            <a:off x="964565" y="1355090"/>
            <a:ext cx="10361930" cy="3150235"/>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400" kern="0" dirty="0" smtClean="0">
                <a:sym typeface="+mn-ea"/>
              </a:rPr>
              <a:t>The AMP TIG was formed at the 2022 May session and kicked off during 2022 Jul session. And the AMP TIG completed its work in 2023 Mar session and decided to move forward to SG.</a:t>
            </a:r>
          </a:p>
          <a:p>
            <a:pPr marL="285750">
              <a:lnSpc>
                <a:spcPct val="120000"/>
              </a:lnSpc>
              <a:spcAft>
                <a:spcPts val="600"/>
              </a:spcAft>
              <a:buFontTx/>
              <a:buChar char="-"/>
              <a:defRPr/>
            </a:pPr>
            <a:r>
              <a:rPr lang="en-US" altLang="zh-CN" sz="1400" kern="0" dirty="0" smtClean="0">
                <a:sym typeface="+mn-ea"/>
              </a:rPr>
              <a:t>The AMP SG was formed in Mar 2023, and the AMP PAR/CSD was approved by IEEE SASB in Mar 2024 with the formation of TGbp.</a:t>
            </a:r>
          </a:p>
          <a:p>
            <a:pPr marL="586105" lvl="1">
              <a:lnSpc>
                <a:spcPct val="120000"/>
              </a:lnSpc>
              <a:spcAft>
                <a:spcPts val="600"/>
              </a:spcAft>
              <a:buFontTx/>
              <a:buChar char="-"/>
            </a:pPr>
            <a:r>
              <a:rPr lang="en-US" sz="1400" b="1" kern="0" dirty="0" smtClean="0">
                <a:solidFill>
                  <a:schemeClr val="tx1"/>
                </a:solidFill>
                <a:sym typeface="+mn-ea"/>
              </a:rPr>
              <a:t>5.2.b Scope of the project:</a:t>
            </a:r>
            <a:r>
              <a:rPr lang="en-US" sz="1400" kern="0" dirty="0" smtClean="0">
                <a:solidFill>
                  <a:schemeClr val="tx1"/>
                </a:solidFill>
                <a:sym typeface="+mn-ea"/>
              </a:rPr>
              <a:t> This amendment defines modifications to both the IEEE 802.11 Medium  Access Control layer (MAC) and Physical Layers (PHY) to enable the operation of an Ambient Power communication (AMP) station (STA) that is powered using energy harvesting. </a:t>
            </a:r>
            <a:endParaRPr lang="en-US" sz="1400" kern="0" dirty="0" smtClean="0">
              <a:solidFill>
                <a:schemeClr val="tx1"/>
              </a:solidFill>
            </a:endParaRPr>
          </a:p>
          <a:p>
            <a:pPr marL="586105" lvl="1">
              <a:lnSpc>
                <a:spcPct val="120000"/>
              </a:lnSpc>
              <a:spcAft>
                <a:spcPts val="600"/>
              </a:spcAft>
              <a:buFontTx/>
              <a:buChar char="-"/>
            </a:pPr>
            <a:r>
              <a:rPr lang="en-US" sz="1400" kern="0" dirty="0" smtClean="0">
                <a:solidFill>
                  <a:schemeClr val="tx1"/>
                </a:solidFill>
                <a:sym typeface="+mn-ea"/>
              </a:rPr>
              <a:t>Operation in sub-1 Gigahertz (GHz) and 2.4 GHz is defined. Specifically, at least one mode of data  communication in the sub-1 GHz band is defined and at least one mode of data communication in the 2.4 GHz band with the AMP communication access category (AC) being set to AC_BK (background) is defined. At least one mode of wireless power transfer in the sub-1 GHz band is defined to support RF energy harvesting.</a:t>
            </a:r>
            <a:endParaRPr lang="en-US" sz="1400" kern="0" dirty="0" smtClean="0">
              <a:solidFill>
                <a:schemeClr val="tx1"/>
              </a:solidFill>
            </a:endParaRPr>
          </a:p>
          <a:p>
            <a:pPr marL="586105" lvl="1">
              <a:lnSpc>
                <a:spcPct val="120000"/>
              </a:lnSpc>
              <a:spcAft>
                <a:spcPts val="600"/>
              </a:spcAft>
              <a:buFontTx/>
              <a:buChar char="-"/>
            </a:pPr>
            <a:r>
              <a:rPr lang="en-US" sz="1400" kern="0" dirty="0" smtClean="0">
                <a:solidFill>
                  <a:schemeClr val="tx1"/>
                </a:solidFill>
                <a:sym typeface="+mn-ea"/>
              </a:rPr>
              <a:t>This amendment defines mechanisms for the coexistence of an AMP STA and deployed STAs compliant with IEEE Std 802.11™-2020 that operate in the same radio frequency band as the AMP STA.</a:t>
            </a:r>
            <a:endParaRPr lang="en-US" altLang="zh-CN" sz="1400" kern="0" dirty="0" smtClean="0">
              <a:solidFill>
                <a:schemeClr val="tx1"/>
              </a:solidFill>
              <a:sym typeface="+mn-ea"/>
            </a:endParaRPr>
          </a:p>
        </p:txBody>
      </p:sp>
      <p:grpSp>
        <p:nvGrpSpPr>
          <p:cNvPr id="44" name="组合 43"/>
          <p:cNvGrpSpPr/>
          <p:nvPr/>
        </p:nvGrpSpPr>
        <p:grpSpPr>
          <a:xfrm>
            <a:off x="914536" y="5090586"/>
            <a:ext cx="10290810" cy="1383802"/>
            <a:chOff x="914536" y="5141523"/>
            <a:chExt cx="10290810" cy="138380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5590"/>
            </a:xfrm>
            <a:prstGeom prst="rect">
              <a:avLst/>
            </a:prstGeom>
            <a:noFill/>
          </p:spPr>
          <p:txBody>
            <a:bodyPr wrap="square" rtlCol="0">
              <a:spAutoFit/>
            </a:bodyPr>
            <a:lstStyle/>
            <a:p>
              <a:r>
                <a:rPr lang="en-US" dirty="0" smtClean="0">
                  <a:solidFill>
                    <a:schemeClr val="tx1"/>
                  </a:solidFill>
                </a:rPr>
                <a:t>Nov 2023</a:t>
              </a: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5590"/>
            </a:xfrm>
            <a:prstGeom prst="rect">
              <a:avLst/>
            </a:prstGeom>
            <a:noFill/>
          </p:spPr>
          <p:txBody>
            <a:bodyPr wrap="square" rtlCol="0">
              <a:spAutoFit/>
            </a:bodyPr>
            <a:lstStyle/>
            <a:p>
              <a:r>
                <a:rPr lang="en-US" b="1" dirty="0" smtClean="0"/>
                <a:t>May 2024</a:t>
              </a:r>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631" y="5502203"/>
              <a:ext cx="1021715" cy="275590"/>
            </a:xfrm>
            <a:prstGeom prst="rect">
              <a:avLst/>
            </a:prstGeom>
            <a:noFill/>
          </p:spPr>
          <p:txBody>
            <a:bodyPr wrap="square" rtlCol="0">
              <a:spAutoFit/>
            </a:bodyPr>
            <a:lstStyle/>
            <a:p>
              <a:r>
                <a:rPr lang="en-US" dirty="0" smtClean="0">
                  <a:solidFill>
                    <a:schemeClr val="tx1"/>
                  </a:solidFill>
                </a:rPr>
                <a:t>TGbp kickoff</a:t>
              </a:r>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851" y="5141523"/>
              <a:ext cx="1273810" cy="645160"/>
            </a:xfrm>
            <a:prstGeom prst="rect">
              <a:avLst/>
            </a:prstGeom>
            <a:noFill/>
          </p:spPr>
          <p:txBody>
            <a:bodyPr wrap="square" rtlCol="0">
              <a:spAutoFit/>
            </a:bodyPr>
            <a:lstStyle/>
            <a:p>
              <a:r>
                <a:rPr lang="en-US" dirty="0" smtClean="0">
                  <a:solidFill>
                    <a:srgbClr val="00B050"/>
                  </a:solidFill>
                </a:rPr>
                <a:t>Comments reply and potential update</a:t>
              </a: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772536" y="5315394"/>
              <a:ext cx="960755" cy="460375"/>
            </a:xfrm>
            <a:prstGeom prst="rect">
              <a:avLst/>
            </a:prstGeom>
            <a:noFill/>
          </p:spPr>
          <p:txBody>
            <a:bodyPr wrap="square" rtlCol="0">
              <a:spAutoFit/>
            </a:bodyPr>
            <a:lstStyle/>
            <a:p>
              <a:r>
                <a:rPr lang="en-US" dirty="0" smtClean="0">
                  <a:solidFill>
                    <a:srgbClr val="00B050"/>
                  </a:solidFill>
                </a:rPr>
                <a:t>EC Review in Feb</a:t>
              </a: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1259205" y="1678305"/>
            <a:ext cx="9772650"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2024, [Dec 2018]</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2024, [Jan 2019]</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D0.1 										Mar, 2025, [</a:t>
            </a:r>
            <a:r>
              <a:rPr lang="en-US" altLang="en-US" sz="2000" kern="0" dirty="0">
                <a:solidFill>
                  <a:schemeClr val="tx1"/>
                </a:solidFill>
                <a:sym typeface="Wingdings" panose="05000000000000000000" pitchFamily="2" charset="2"/>
              </a:rPr>
              <a:t>Nov 2019]</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2026, [</a:t>
            </a:r>
            <a:r>
              <a:rPr lang="en-US" altLang="en-US" sz="2000" kern="0" dirty="0">
                <a:solidFill>
                  <a:schemeClr val="tx1"/>
                </a:solidFill>
                <a:cs typeface="+mn-ea"/>
                <a:sym typeface="Wingdings" panose="05000000000000000000" pitchFamily="2" charset="2"/>
              </a:rPr>
              <a:t>Oct 2020]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2026, [</a:t>
            </a:r>
            <a:r>
              <a:rPr lang="en-US" altLang="en-US" sz="2000" kern="0" dirty="0">
                <a:solidFill>
                  <a:schemeClr val="tx1"/>
                </a:solidFill>
                <a:cs typeface="+mn-ea"/>
                <a:sym typeface="Wingdings" panose="05000000000000000000" pitchFamily="2" charset="2"/>
              </a:rPr>
              <a:t>Jul 2021]</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2027, [Nov 1 to Nov 30, 2021]</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2027, [</a:t>
            </a:r>
            <a:r>
              <a:rPr lang="en-US" altLang="en-US" sz="2000" kern="0" dirty="0">
                <a:solidFill>
                  <a:schemeClr val="tx1"/>
                </a:solidFill>
                <a:cs typeface="+mn-ea"/>
                <a:sym typeface="Wingdings" panose="05000000000000000000" pitchFamily="2" charset="2"/>
              </a:rPr>
              <a:t>Apr 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2028,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2028,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2028, [</a:t>
            </a:r>
            <a:r>
              <a:rPr lang="en-US" altLang="en-US" sz="2000" kern="0" dirty="0">
                <a:solidFill>
                  <a:schemeClr val="tx1"/>
                </a:solidFill>
                <a:cs typeface="+mn-ea"/>
                <a:sym typeface="Wingdings" panose="05000000000000000000" pitchFamily="2" charset="2"/>
              </a:rPr>
              <a:t>Dec 2022]</a:t>
            </a: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Proposal (vs. 11bd timeline)</a:t>
            </a:r>
            <a:endParaRPr lang="zh-CN" altLang="en-US" sz="2800" kern="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Call for TGbp Vice Chair Candidates</a:t>
            </a: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Number of Vice Chairs: </a:t>
            </a:r>
            <a:r>
              <a:rPr lang="en-US" altLang="en-GB" b="0" u="sng" dirty="0"/>
              <a:t>2</a:t>
            </a:r>
            <a:endParaRPr lang="en-US" altLang="en-GB" dirty="0"/>
          </a:p>
          <a:p>
            <a:pPr lvl="0" eaLnBrk="0" hangingPunct="0">
              <a:defRPr/>
            </a:pPr>
            <a:r>
              <a:rPr lang="en-US" altLang="en-GB" dirty="0"/>
              <a:t>Due: </a:t>
            </a:r>
            <a:r>
              <a:rPr lang="en-US" altLang="en-GB" sz="2000" b="0" u="sng" dirty="0"/>
              <a:t>end of May 14, Poland local time</a:t>
            </a:r>
            <a:r>
              <a:rPr lang="en-US" altLang="en-GB" b="0" u="sng" dirty="0"/>
              <a:t>.</a:t>
            </a:r>
            <a:endParaRPr lang="en-US" altLang="en-GB" b="0" dirty="0"/>
          </a:p>
          <a:p>
            <a:pPr lvl="0" eaLnBrk="0" hangingPunct="0">
              <a:defRPr/>
            </a:pPr>
            <a:r>
              <a:rPr lang="en-US" altLang="en-GB" dirty="0"/>
              <a:t>Election Time: </a:t>
            </a:r>
            <a:r>
              <a:rPr lang="en-US" altLang="en-GB" sz="2000" b="0" u="sng" dirty="0"/>
              <a:t>AM1, May 15 (Wed)</a:t>
            </a:r>
            <a:endParaRPr lang="en-US" altLang="en-GB" dirty="0"/>
          </a:p>
          <a:p>
            <a:pPr lvl="0" eaLnBrk="0" hangingPunct="0">
              <a:defRPr/>
            </a:pPr>
            <a:r>
              <a:rPr lang="en-US" altLang="en-GB" dirty="0"/>
              <a:t>Vice chairs’ responsibilities: </a:t>
            </a:r>
          </a:p>
          <a:p>
            <a:pPr lvl="1" eaLnBrk="0" hangingPunct="0">
              <a:defRPr/>
            </a:pPr>
            <a:r>
              <a:rPr lang="en-US" altLang="en-GB" sz="2000" dirty="0"/>
              <a:t>Organizing meetings on behalf of the Chair in case of the absence of the Chair</a:t>
            </a:r>
          </a:p>
          <a:p>
            <a:pPr lvl="1" eaLnBrk="0" hangingPunct="0">
              <a:defRPr/>
            </a:pPr>
            <a:r>
              <a:rPr lang="en-US" altLang="en-GB" dirty="0"/>
              <a:t>Helping on meeting management, including remote presenting, vote counting, etc.</a:t>
            </a:r>
          </a:p>
          <a:p>
            <a:pPr lvl="1" eaLnBrk="0" hangingPunct="0">
              <a:defRPr/>
            </a:pPr>
            <a:r>
              <a:rPr lang="en-US" altLang="en-GB" dirty="0"/>
              <a:t>Helping on organizing adhoc meetings if there’re.</a:t>
            </a:r>
          </a:p>
          <a:p>
            <a:pPr lvl="1" eaLnBrk="0" hangingPunct="0">
              <a:defRPr/>
            </a:pPr>
            <a:r>
              <a:rPr lang="en-US" altLang="en-GB" dirty="0"/>
              <a:t>Other TG management operations </a:t>
            </a:r>
          </a:p>
          <a:p>
            <a:pPr lvl="0" eaLnBrk="0" hangingPunct="0">
              <a:defRPr/>
            </a:pPr>
            <a:r>
              <a:rPr lang="en-US" altLang="en-GB" dirty="0"/>
              <a:t>Vice Chairs election:</a:t>
            </a:r>
          </a:p>
          <a:p>
            <a:pPr lvl="1" eaLnBrk="0" hangingPunct="0">
              <a:defRPr/>
            </a:pPr>
            <a:r>
              <a:rPr lang="en-US" altLang="en-GB" dirty="0"/>
              <a:t>If there’re </a:t>
            </a:r>
            <a:r>
              <a:rPr lang="en-US" altLang="en-GB" b="1" dirty="0"/>
              <a:t>NO</a:t>
            </a:r>
            <a:r>
              <a:rPr lang="en-US" altLang="en-GB" dirty="0"/>
              <a:t> more than 2 Vice Chair candidates, then directly go to TG motion to confirm the Vice Chairs</a:t>
            </a:r>
          </a:p>
          <a:p>
            <a:pPr lvl="1" eaLnBrk="0" hangingPunct="0">
              <a:defRPr/>
            </a:pPr>
            <a:r>
              <a:rPr lang="en-US" altLang="en-GB" dirty="0"/>
              <a:t>If there’re more than 2 Vice Chair candidates, then run election vote to decide the </a:t>
            </a:r>
            <a:r>
              <a:rPr lang="en-US" altLang="en-GB" dirty="0" smtClean="0"/>
              <a:t>Vice Chairs of top 2 supporting ratio.</a:t>
            </a:r>
            <a:endParaRPr lang="en-GB" alt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 (Ericsson)</a:t>
            </a: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olidFill>
                  <a:srgbClr val="00B050"/>
                </a:solidFill>
                <a:sym typeface="+mn-ea"/>
              </a:rPr>
              <a:t>11-24/0722, Introduction to passive sub-1GHz RFID systems, Franz Amtmann (NXP</a:t>
            </a:r>
            <a:r>
              <a:rPr lang="en-US" altLang="en-US" sz="2400" i="1" dirty="0" smtClean="0">
                <a:solidFill>
                  <a:srgbClr val="00B050"/>
                </a:solidFill>
                <a:sym typeface="+mn-ea"/>
              </a:rPr>
              <a:t>) – 1 hour</a:t>
            </a:r>
            <a:endParaRPr lang="en-US" altLang="en-US" sz="2400" i="1" dirty="0">
              <a:solidFill>
                <a:srgbClr val="00B050"/>
              </a:solidFill>
              <a:sym typeface="+mn-ea"/>
            </a:endParaRPr>
          </a:p>
          <a:p>
            <a:pPr lvl="1" algn="l" eaLnBrk="0" hangingPunct="0">
              <a:buClrTx/>
              <a:buSzTx/>
              <a:buFontTx/>
              <a:buChar char="–"/>
              <a:defRPr/>
            </a:pPr>
            <a:r>
              <a:rPr lang="en-US" altLang="en-US" sz="2400" i="1" dirty="0">
                <a:solidFill>
                  <a:srgbClr val="00B050"/>
                </a:solidFill>
                <a:sym typeface="+mn-ea"/>
              </a:rPr>
              <a:t>11-24/0847, Initial Thoughts on 2.4 GHz Downlink AMP PPDU Design, Bin Qian (Huawei)</a:t>
            </a:r>
            <a:endParaRPr lang="en-US" altLang="en-US" sz="2400" i="1" dirty="0">
              <a:solidFill>
                <a:srgbClr val="00B050"/>
              </a:solidFill>
            </a:endParaRPr>
          </a:p>
          <a:p>
            <a:pPr lvl="1" algn="l" eaLnBrk="0" hangingPunct="0">
              <a:buClrTx/>
              <a:buSzTx/>
              <a:buFontTx/>
              <a:buChar char="–"/>
              <a:defRPr/>
            </a:pPr>
            <a:r>
              <a:rPr lang="en-US" altLang="en-US" sz="2400" i="1" dirty="0">
                <a:solidFill>
                  <a:srgbClr val="00B050"/>
                </a:solidFill>
                <a:sym typeface="+mn-ea"/>
              </a:rPr>
              <a:t>11-24/0836, Thoughts on AMP UHF RFID Tags, Rojan Chitrakar (Huawei)</a:t>
            </a:r>
            <a:endParaRPr lang="en-US" altLang="en-US" sz="2400" i="1"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N/A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a:t>
            </a:r>
            <a:r>
              <a:rPr lang="en-US" altLang="en-US" sz="2000" kern="0" dirty="0">
                <a:latin typeface="Arial" panose="020B0604020202020204" pitchFamily="34" charset="0"/>
              </a:rPr>
              <a:t>Max (Ericsson)</a:t>
            </a: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a:t>Vice Chair Election and Confirmation</a:t>
            </a:r>
            <a:endParaRPr lang="en-GB" altLang="en-US" dirty="0"/>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olidFill>
                  <a:srgbClr val="00B050"/>
                </a:solidFill>
                <a:sym typeface="+mn-ea"/>
              </a:rPr>
              <a:t>11-24/0798, Close-range AMP </a:t>
            </a:r>
            <a:r>
              <a:rPr lang="en-US" altLang="en-US" sz="2400" i="1" dirty="0" err="1">
                <a:solidFill>
                  <a:srgbClr val="00B050"/>
                </a:solidFill>
                <a:sym typeface="+mn-ea"/>
              </a:rPr>
              <a:t>WiFi</a:t>
            </a:r>
            <a:r>
              <a:rPr lang="en-US" altLang="en-US" sz="2400" i="1" dirty="0">
                <a:solidFill>
                  <a:srgbClr val="00B050"/>
                </a:solidFill>
                <a:sym typeface="+mn-ea"/>
              </a:rPr>
              <a:t> Reader Feasibility Study </a:t>
            </a:r>
            <a:r>
              <a:rPr lang="en-US" altLang="en-US" sz="2400" i="1" dirty="0" err="1">
                <a:solidFill>
                  <a:srgbClr val="00B050"/>
                </a:solidFill>
                <a:sym typeface="+mn-ea"/>
              </a:rPr>
              <a:t>followup</a:t>
            </a:r>
            <a:r>
              <a:rPr lang="en-US" altLang="en-US" sz="2400" i="1" dirty="0">
                <a:solidFill>
                  <a:srgbClr val="00B050"/>
                </a:solidFill>
                <a:sym typeface="+mn-ea"/>
              </a:rPr>
              <a:t>, </a:t>
            </a:r>
            <a:r>
              <a:rPr lang="en-US" altLang="en-US" sz="2400" i="1" dirty="0" err="1">
                <a:solidFill>
                  <a:srgbClr val="00B050"/>
                </a:solidFill>
                <a:sym typeface="+mn-ea"/>
              </a:rPr>
              <a:t>Rui</a:t>
            </a:r>
            <a:r>
              <a:rPr lang="en-US" altLang="en-US" sz="2400" i="1" dirty="0">
                <a:solidFill>
                  <a:srgbClr val="00B050"/>
                </a:solidFill>
                <a:sym typeface="+mn-ea"/>
              </a:rPr>
              <a:t> Cao (NXP) </a:t>
            </a:r>
            <a:endParaRPr lang="en-US" altLang="en-US" sz="2400" i="1" dirty="0" smtClean="0">
              <a:solidFill>
                <a:srgbClr val="00B050"/>
              </a:solidFill>
              <a:sym typeface="+mn-ea"/>
            </a:endParaRPr>
          </a:p>
          <a:p>
            <a:pPr lvl="1" algn="l" eaLnBrk="0" hangingPunct="0">
              <a:buClrTx/>
              <a:buSzTx/>
              <a:buFontTx/>
              <a:buChar char="–"/>
              <a:defRPr/>
            </a:pPr>
            <a:r>
              <a:rPr lang="en-US" altLang="en-US" sz="2400" i="1" dirty="0" smtClean="0">
                <a:solidFill>
                  <a:srgbClr val="00B050"/>
                </a:solidFill>
                <a:sym typeface="+mn-ea"/>
              </a:rPr>
              <a:t>11-24/0849</a:t>
            </a:r>
            <a:r>
              <a:rPr lang="en-US" altLang="en-US" sz="2400" i="1" dirty="0">
                <a:solidFill>
                  <a:srgbClr val="00B050"/>
                </a:solidFill>
                <a:sym typeface="+mn-ea"/>
              </a:rPr>
              <a:t>, harmonization of waveform, Yinan Qi (OPPO)</a:t>
            </a:r>
            <a:endParaRPr lang="en-US" altLang="en-US" sz="2400" i="1" dirty="0">
              <a:solidFill>
                <a:srgbClr val="00B050"/>
              </a:solidFill>
            </a:endParaRPr>
          </a:p>
          <a:p>
            <a:pPr lvl="1" algn="l" eaLnBrk="0" hangingPunct="0">
              <a:buClrTx/>
              <a:buSzTx/>
              <a:buFontTx/>
              <a:buChar char="–"/>
              <a:defRPr/>
            </a:pPr>
            <a:r>
              <a:rPr lang="en-US" altLang="en-US" sz="2400" i="1" dirty="0">
                <a:solidFill>
                  <a:srgbClr val="00B050"/>
                </a:solidFill>
                <a:sym typeface="+mn-ea"/>
              </a:rPr>
              <a:t>11-24/0851, uplink fdm for amp, Yinan Qi (OPPO</a:t>
            </a:r>
            <a:r>
              <a:rPr lang="en-US" altLang="en-US" sz="2400" i="1" dirty="0" smtClean="0">
                <a:solidFill>
                  <a:srgbClr val="00B050"/>
                </a:solidFill>
                <a:sym typeface="+mn-ea"/>
              </a:rPr>
              <a:t>)</a:t>
            </a:r>
            <a:endParaRPr lang="en-US" altLang="en-US" sz="2400" i="1"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Vice Chairs Confirmation Motion</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sym typeface="+mn-ea"/>
              </a:rPr>
              <a:t>Considering </a:t>
            </a:r>
            <a:r>
              <a:rPr lang="en-US" altLang="en-GB" i="1" dirty="0" smtClean="0">
                <a:sym typeface="+mn-ea"/>
              </a:rPr>
              <a:t>Steve </a:t>
            </a:r>
            <a:r>
              <a:rPr lang="en-US" altLang="en-GB" i="1" dirty="0" err="1" smtClean="0">
                <a:sym typeface="+mn-ea"/>
              </a:rPr>
              <a:t>Shellhammer</a:t>
            </a:r>
            <a:r>
              <a:rPr lang="en-US" altLang="en-GB" i="1" dirty="0" smtClean="0">
                <a:sym typeface="+mn-ea"/>
              </a:rPr>
              <a:t> </a:t>
            </a:r>
            <a:r>
              <a:rPr lang="en-US" altLang="en-GB" dirty="0" smtClean="0">
                <a:sym typeface="+mn-ea"/>
              </a:rPr>
              <a:t>and </a:t>
            </a:r>
            <a:r>
              <a:rPr lang="en-US" altLang="en-GB" i="1" dirty="0" smtClean="0">
                <a:sym typeface="+mn-ea"/>
              </a:rPr>
              <a:t>Rakesh </a:t>
            </a:r>
            <a:r>
              <a:rPr lang="en-US" altLang="en-GB" i="1" dirty="0" err="1" smtClean="0">
                <a:sym typeface="+mn-ea"/>
              </a:rPr>
              <a:t>Taori</a:t>
            </a:r>
            <a:r>
              <a:rPr lang="en-US" altLang="en-GB" i="1" dirty="0" smtClean="0">
                <a:sym typeface="+mn-ea"/>
              </a:rPr>
              <a:t> </a:t>
            </a:r>
            <a:r>
              <a:rPr lang="en-US" altLang="en-GB" dirty="0" smtClean="0">
                <a:sym typeface="+mn-ea"/>
              </a:rPr>
              <a:t>are the only two candidates, confirm </a:t>
            </a:r>
            <a:r>
              <a:rPr lang="en-US" altLang="en-GB" i="1" dirty="0" smtClean="0">
                <a:sym typeface="+mn-ea"/>
              </a:rPr>
              <a:t>Steve </a:t>
            </a:r>
            <a:r>
              <a:rPr lang="en-US" altLang="en-GB" i="1" dirty="0" err="1" smtClean="0">
                <a:sym typeface="+mn-ea"/>
              </a:rPr>
              <a:t>Shellhammer</a:t>
            </a:r>
            <a:r>
              <a:rPr lang="en-US" altLang="en-GB" dirty="0" smtClean="0">
                <a:sym typeface="+mn-ea"/>
              </a:rPr>
              <a:t> and </a:t>
            </a:r>
            <a:r>
              <a:rPr lang="en-US" altLang="en-GB" i="1" dirty="0" smtClean="0">
                <a:sym typeface="+mn-ea"/>
              </a:rPr>
              <a:t>Rakesh </a:t>
            </a:r>
            <a:r>
              <a:rPr lang="en-US" altLang="en-GB" i="1" dirty="0" err="1" smtClean="0">
                <a:sym typeface="+mn-ea"/>
              </a:rPr>
              <a:t>Taori</a:t>
            </a:r>
            <a:r>
              <a:rPr lang="en-US" altLang="en-GB" dirty="0" smtClean="0">
                <a:sym typeface="+mn-ea"/>
              </a:rPr>
              <a:t> to be the Vice Chairs of TGbp</a:t>
            </a:r>
          </a:p>
          <a:p>
            <a:pPr lvl="0" eaLnBrk="0" hangingPunct="0">
              <a:defRPr/>
            </a:pPr>
            <a:endParaRPr lang="en-US" altLang="en-GB" dirty="0" smtClean="0">
              <a:sym typeface="+mn-ea"/>
            </a:endParaRPr>
          </a:p>
          <a:p>
            <a:pPr lvl="0" eaLnBrk="0" hangingPunct="0">
              <a:defRPr/>
            </a:pPr>
            <a:endParaRPr lang="en-US" altLang="en-GB" dirty="0" smtClean="0">
              <a:sym typeface="+mn-ea"/>
            </a:endParaRPr>
          </a:p>
          <a:p>
            <a:pPr lvl="0" eaLnBrk="0" hangingPunct="0">
              <a:defRPr/>
            </a:pPr>
            <a:r>
              <a:rPr lang="en-US" altLang="en-GB" dirty="0" smtClean="0">
                <a:sym typeface="+mn-ea"/>
              </a:rPr>
              <a:t>Result: Approved with unanimous consent </a:t>
            </a:r>
            <a:endParaRPr lang="zh-CN" altLang="en-US" dirty="0" smtClean="0">
              <a:ea typeface="宋体" panose="02010600030101010101" pitchFamily="2" charset="-122"/>
              <a:sym typeface="+mn-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Elected Vice Chairs: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Rakesh </a:t>
            </a:r>
            <a:r>
              <a:rPr lang="en-US" altLang="en-US" sz="2000" kern="0" dirty="0" err="1" smtClean="0">
                <a:latin typeface="Arial" panose="020B0604020202020204" pitchFamily="34" charset="0"/>
              </a:rPr>
              <a:t>Taori</a:t>
            </a:r>
            <a:r>
              <a:rPr lang="en-US" altLang="en-US" sz="2000" kern="0" dirty="0" smtClean="0">
                <a:latin typeface="Arial" panose="020B0604020202020204" pitchFamily="34" charset="0"/>
              </a:rPr>
              <a:t> (Infineon)</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a:t>
            </a:r>
            <a:r>
              <a:rPr lang="en-US" altLang="en-US" sz="2000" kern="0" dirty="0">
                <a:latin typeface="Arial" panose="020B0604020202020204" pitchFamily="34" charset="0"/>
              </a:rPr>
              <a:t>Max (Ericsson)</a:t>
            </a: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Apr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algn="l" eaLnBrk="0" hangingPunct="0">
              <a:buClrTx/>
              <a:buSzTx/>
              <a:buFontTx/>
              <a:buChar char="–"/>
              <a:defRPr/>
            </a:pPr>
            <a:r>
              <a:rPr lang="en-US" altLang="en-GB" i="1" dirty="0">
                <a:solidFill>
                  <a:srgbClr val="00B050"/>
                </a:solidFill>
                <a:sym typeface="+mn-ea"/>
              </a:rPr>
              <a:t>11-24/0853, design target and device capabilities of AMP IoT, Weijie Xu (OPPO)</a:t>
            </a:r>
            <a:r>
              <a:rPr lang="en-US" altLang="en-GB" i="1" dirty="0">
                <a:sym typeface="+mn-ea"/>
              </a:rPr>
              <a:t> </a:t>
            </a:r>
            <a:endParaRPr lang="en-US" altLang="en-GB" i="1" dirty="0">
              <a:solidFill>
                <a:schemeClr val="tx1"/>
              </a:solidFill>
            </a:endParaRPr>
          </a:p>
          <a:p>
            <a:pPr lvl="1" algn="l" eaLnBrk="0" hangingPunct="0">
              <a:buClrTx/>
              <a:buSzTx/>
              <a:buFontTx/>
              <a:buChar char="–"/>
              <a:defRPr/>
            </a:pPr>
            <a:r>
              <a:rPr lang="en-US" altLang="en-GB" i="1" dirty="0">
                <a:solidFill>
                  <a:srgbClr val="00B050"/>
                </a:solidFill>
                <a:sym typeface="+mn-ea"/>
              </a:rPr>
              <a:t>11-24/0860, Coexistence considerations of AMP data communication, You-Wei Chen (MediaTek)</a:t>
            </a:r>
            <a:endParaRPr lang="en-US" altLang="en-GB" i="1" dirty="0">
              <a:solidFill>
                <a:srgbClr val="00B050"/>
              </a:solidFill>
            </a:endParaRPr>
          </a:p>
          <a:p>
            <a:pPr lvl="1" algn="l" eaLnBrk="0" hangingPunct="0">
              <a:buClrTx/>
              <a:buSzTx/>
              <a:buFontTx/>
              <a:buChar char="–"/>
              <a:defRPr/>
            </a:pPr>
            <a:r>
              <a:rPr lang="en-US" altLang="en-GB" i="1" dirty="0">
                <a:solidFill>
                  <a:srgbClr val="00B050"/>
                </a:solidFill>
                <a:sym typeface="+mn-ea"/>
              </a:rPr>
              <a:t>11-24/0861, AMP DL PPDU consideration, You-Wei Chen (MediaTek)</a:t>
            </a:r>
            <a:endParaRPr lang="en-US" altLang="en-GB" i="1" dirty="0">
              <a:solidFill>
                <a:srgbClr val="00B050"/>
              </a:solidFill>
            </a:endParaRPr>
          </a:p>
          <a:p>
            <a:pPr lvl="1" algn="l" eaLnBrk="0" hangingPunct="0">
              <a:buClrTx/>
              <a:buSzTx/>
              <a:buFontTx/>
              <a:defRPr/>
            </a:pPr>
            <a:r>
              <a:rPr lang="en-US" altLang="en-GB" i="1" dirty="0">
                <a:solidFill>
                  <a:srgbClr val="00B050"/>
                </a:solidFill>
                <a:sym typeface="+mn-ea"/>
              </a:rPr>
              <a:t>11-24/0867, Thoughts and Questions on AMP PHY, Pooria Pakrooh (</a:t>
            </a:r>
            <a:r>
              <a:rPr lang="en-US" altLang="en-GB" i="1" dirty="0" smtClean="0">
                <a:solidFill>
                  <a:srgbClr val="00B050"/>
                </a:solidFill>
                <a:sym typeface="+mn-ea"/>
              </a:rPr>
              <a:t>Qualcomm)</a:t>
            </a:r>
            <a:r>
              <a:rPr lang="en-US" altLang="en-GB" sz="20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May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lang="en-US" altLang="en-US" sz="2000" kern="0" dirty="0" smtClean="0">
                <a:latin typeface="Arial" panose="020B0604020202020204" pitchFamily="34" charset="0"/>
              </a:rPr>
              <a:t>	     Elected Vice Chairs:	</a:t>
            </a:r>
            <a:r>
              <a:rPr lang="en-US" altLang="en-US" sz="2000" kern="0" dirty="0">
                <a:latin typeface="Arial" panose="020B0604020202020204" pitchFamily="34" charset="0"/>
              </a:rPr>
              <a:t>Steve </a:t>
            </a:r>
            <a:r>
              <a:rPr lang="en-US" altLang="en-US" sz="2000" kern="0" dirty="0" err="1">
                <a:latin typeface="Arial" panose="020B0604020202020204" pitchFamily="34" charset="0"/>
              </a:rPr>
              <a:t>Shellhammer</a:t>
            </a:r>
            <a:r>
              <a:rPr lang="en-US" altLang="en-US" sz="2000" kern="0" dirty="0">
                <a:latin typeface="Arial" panose="020B0604020202020204" pitchFamily="34" charset="0"/>
              </a:rPr>
              <a:t> (Qualcomm), </a:t>
            </a:r>
          </a:p>
          <a:p>
            <a:pPr lvl="0">
              <a:lnSpc>
                <a:spcPct val="90000"/>
              </a:lnSpc>
              <a:buNone/>
              <a:defRPr/>
            </a:pPr>
            <a:r>
              <a:rPr lang="en-US" altLang="en-US" sz="2000" kern="0" dirty="0">
                <a:latin typeface="Arial" panose="020B0604020202020204" pitchFamily="34" charset="0"/>
              </a:rPr>
              <a:t>					Rakesh </a:t>
            </a:r>
            <a:r>
              <a:rPr lang="en-US" altLang="en-US" sz="2000" kern="0" dirty="0" err="1">
                <a:latin typeface="Arial" panose="020B0604020202020204" pitchFamily="34" charset="0"/>
              </a:rPr>
              <a:t>Taori</a:t>
            </a:r>
            <a:r>
              <a:rPr lang="en-US" altLang="en-US" sz="2000" kern="0" dirty="0">
                <a:latin typeface="Arial" panose="020B0604020202020204" pitchFamily="34" charset="0"/>
              </a:rPr>
              <a:t> (Infineon)</a:t>
            </a: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a:t>
            </a:r>
            <a:r>
              <a:rPr lang="en-US" altLang="en-US" sz="2000" kern="0" dirty="0">
                <a:latin typeface="Arial" panose="020B0604020202020204" pitchFamily="34" charset="0"/>
              </a:rPr>
              <a:t>Max (Ericsson)</a:t>
            </a: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TGbp Timeline motion</a:t>
            </a:r>
          </a:p>
          <a:p>
            <a:pPr eaLnBrk="0" hangingPunct="0">
              <a:defRPr/>
            </a:pPr>
            <a:r>
              <a:rPr lang="en-US" altLang="en-GB" dirty="0" smtClean="0"/>
              <a:t>Contribution </a:t>
            </a:r>
            <a:r>
              <a:rPr lang="en-US" altLang="en-GB" dirty="0" smtClean="0"/>
              <a:t>discussion</a:t>
            </a:r>
          </a:p>
          <a:p>
            <a:pPr lvl="1" eaLnBrk="0" hangingPunct="0">
              <a:defRPr/>
            </a:pPr>
            <a:r>
              <a:rPr lang="en-US" altLang="en-US" sz="2100" i="1" dirty="0" smtClean="0">
                <a:solidFill>
                  <a:srgbClr val="00B050"/>
                </a:solidFill>
                <a:sym typeface="+mn-ea"/>
              </a:rPr>
              <a:t>11-24/0826, Energy balance of the state-based AMP station, Solomon Trainin (Wiliot)</a:t>
            </a:r>
            <a:endParaRPr lang="en-US" altLang="en-US" sz="2100" i="1" dirty="0" smtClean="0">
              <a:solidFill>
                <a:srgbClr val="00B050"/>
              </a:solidFill>
            </a:endParaRPr>
          </a:p>
          <a:p>
            <a:pPr lvl="1" algn="l" eaLnBrk="0" hangingPunct="0">
              <a:buClrTx/>
              <a:buSzTx/>
              <a:buFontTx/>
              <a:buChar char="–"/>
              <a:defRPr/>
            </a:pPr>
            <a:r>
              <a:rPr lang="en-US" altLang="en-US" sz="2100" i="1" dirty="0" smtClean="0">
                <a:solidFill>
                  <a:srgbClr val="00B050"/>
                </a:solidFill>
                <a:sym typeface="+mn-ea"/>
              </a:rPr>
              <a:t>11-24/0871, AMP Device Initiated Secure Transaction, Hui Luo (Infineon Technologies)</a:t>
            </a:r>
            <a:endParaRPr lang="en-US" altLang="en-US" sz="2100" i="1" dirty="0" smtClean="0">
              <a:solidFill>
                <a:srgbClr val="00B050"/>
              </a:solidFill>
            </a:endParaRPr>
          </a:p>
          <a:p>
            <a:pPr lvl="1" algn="l" eaLnBrk="0" hangingPunct="0">
              <a:buClrTx/>
              <a:buSzTx/>
              <a:buFontTx/>
              <a:buChar char="–"/>
              <a:defRPr/>
            </a:pPr>
            <a:r>
              <a:rPr lang="en-US" altLang="en-US" sz="2100" i="1" dirty="0" smtClean="0">
                <a:solidFill>
                  <a:srgbClr val="00B050"/>
                </a:solidFill>
                <a:sym typeface="+mn-ea"/>
              </a:rPr>
              <a:t>11-24/0872, MAC aspects for AMP, Chuanfeng He (OPPO)</a:t>
            </a:r>
            <a:endParaRPr lang="en-US" altLang="en-US" sz="2100" i="1" dirty="0" smtClean="0">
              <a:solidFill>
                <a:srgbClr val="00B050"/>
              </a:solidFill>
            </a:endParaRPr>
          </a:p>
          <a:p>
            <a:pPr lvl="1" eaLnBrk="0" hangingPunct="0">
              <a:defRPr/>
            </a:pPr>
            <a:r>
              <a:rPr lang="en-US" altLang="en-US" sz="2100" i="1" dirty="0"/>
              <a:t>11-24/0900, </a:t>
            </a:r>
            <a:r>
              <a:rPr lang="en-US" altLang="zh-CN" sz="2100" i="1" dirty="0"/>
              <a:t>Wireless Power Transfer and Frequency Regulation, </a:t>
            </a:r>
            <a:r>
              <a:rPr lang="en-US" altLang="zh-CN" sz="2100" i="1" dirty="0" err="1"/>
              <a:t>Joerg</a:t>
            </a:r>
            <a:r>
              <a:rPr lang="en-US" altLang="zh-CN" sz="2100" i="1" dirty="0"/>
              <a:t> Robert (TU </a:t>
            </a:r>
            <a:r>
              <a:rPr lang="en-US" altLang="zh-CN" sz="2100" i="1" dirty="0" err="1"/>
              <a:t>Ilmenau</a:t>
            </a:r>
            <a:r>
              <a:rPr lang="en-US" altLang="zh-CN" sz="2100" i="1" dirty="0"/>
              <a:t>/</a:t>
            </a:r>
            <a:r>
              <a:rPr lang="en-US" altLang="zh-CN" sz="2100" i="1" dirty="0" err="1"/>
              <a:t>Fraunhofer</a:t>
            </a:r>
            <a:r>
              <a:rPr lang="en-US" altLang="zh-CN" sz="2100" i="1" dirty="0"/>
              <a:t> IIS)</a:t>
            </a:r>
            <a:endParaRPr lang="en-US" altLang="en-US" sz="2100" i="1" dirty="0"/>
          </a:p>
          <a:p>
            <a:pPr eaLnBrk="0" hangingPunct="0">
              <a:defRPr/>
            </a:pPr>
            <a:r>
              <a:rPr lang="en-US" altLang="en-GB" dirty="0"/>
              <a:t>SPs</a:t>
            </a:r>
          </a:p>
          <a:p>
            <a:pPr eaLnBrk="0" hangingPunct="0">
              <a:defRPr/>
            </a:pPr>
            <a:r>
              <a:rPr lang="en-US" altLang="en-GB" dirty="0"/>
              <a:t>Teleconference Plan</a:t>
            </a:r>
          </a:p>
          <a:p>
            <a:pPr eaLnBrk="0" hangingPunct="0">
              <a:defRPr/>
            </a:pPr>
            <a:r>
              <a:rPr lang="en-US" altLang="en-GB" dirty="0" smtClean="0"/>
              <a:t>Any </a:t>
            </a:r>
            <a:r>
              <a:rPr lang="en-US" altLang="en-GB" dirty="0" smtClean="0"/>
              <a:t>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extLst>
      <p:ext uri="{BB962C8B-B14F-4D97-AF65-F5344CB8AC3E}">
        <p14:creationId xmlns:p14="http://schemas.microsoft.com/office/powerpoint/2010/main" val="42189620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err="1" smtClean="0">
                <a:solidFill>
                  <a:schemeClr val="tx2"/>
                </a:solidFill>
                <a:latin typeface="Times New Roman" panose="02020603050405020304" pitchFamily="18" charset="0"/>
              </a:rPr>
              <a:t>TGbp</a:t>
            </a:r>
            <a:r>
              <a:rPr lang="en-US" altLang="en-US" sz="3200" b="1" dirty="0" smtClean="0">
                <a:solidFill>
                  <a:schemeClr val="tx2"/>
                </a:solidFill>
                <a:latin typeface="Times New Roman" panose="02020603050405020304" pitchFamily="18" charset="0"/>
              </a:rPr>
              <a:t> Timeline Plan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smtClean="0">
                <a:sym typeface="+mn-ea"/>
              </a:rPr>
              <a:t>Approve the </a:t>
            </a:r>
            <a:r>
              <a:rPr lang="en-US" altLang="en-GB" dirty="0" err="1" smtClean="0">
                <a:sym typeface="+mn-ea"/>
              </a:rPr>
              <a:t>TGbp</a:t>
            </a:r>
            <a:r>
              <a:rPr lang="en-US" altLang="en-GB" dirty="0" smtClean="0">
                <a:sym typeface="+mn-ea"/>
              </a:rPr>
              <a:t> initial timeline plan as illustrated in slide 33 as in </a:t>
            </a:r>
            <a:r>
              <a:rPr lang="en-US" altLang="en-GB" dirty="0" smtClean="0">
                <a:sym typeface="+mn-ea"/>
              </a:rPr>
              <a:t>11-24/0666r5.</a:t>
            </a:r>
            <a:endParaRPr lang="en-US" altLang="en-GB" dirty="0" smtClean="0">
              <a:sym typeface="+mn-ea"/>
            </a:endParaRPr>
          </a:p>
          <a:p>
            <a:pPr marL="0" lvl="0" indent="0" eaLnBrk="0" hangingPunct="0">
              <a:buNone/>
              <a:defRPr/>
            </a:pPr>
            <a:endParaRPr lang="en-US" altLang="en-GB" dirty="0" smtClean="0">
              <a:sym typeface="+mn-ea"/>
            </a:endParaRPr>
          </a:p>
          <a:p>
            <a:pPr marL="0" lvl="0" indent="0" eaLnBrk="0" hangingPunct="0">
              <a:buNone/>
              <a:defRPr/>
            </a:pPr>
            <a:r>
              <a:rPr lang="en-US" altLang="en-GB" dirty="0" smtClean="0">
                <a:sym typeface="+mn-ea"/>
              </a:rPr>
              <a:t>Note, the timeline plan is subject to change according to the 11bp developing progress.</a:t>
            </a:r>
          </a:p>
          <a:p>
            <a:pPr lvl="0" eaLnBrk="0" hangingPunct="0">
              <a:defRPr/>
            </a:pPr>
            <a:endParaRPr lang="en-US" altLang="en-GB" dirty="0" smtClean="0">
              <a:sym typeface="+mn-ea"/>
            </a:endParaRPr>
          </a:p>
          <a:p>
            <a:pPr lvl="0" eaLnBrk="0" hangingPunct="0">
              <a:defRPr/>
            </a:pPr>
            <a:endParaRPr lang="en-US" altLang="en-GB" dirty="0" smtClean="0">
              <a:sym typeface="+mn-ea"/>
            </a:endParaRPr>
          </a:p>
          <a:p>
            <a:pPr lvl="0" eaLnBrk="0" hangingPunct="0">
              <a:defRPr/>
            </a:pPr>
            <a:r>
              <a:rPr lang="en-US" altLang="en-GB" dirty="0" smtClean="0">
                <a:sym typeface="+mn-ea"/>
              </a:rPr>
              <a:t>Result: </a:t>
            </a:r>
            <a:r>
              <a:rPr lang="en-US" altLang="en-GB" dirty="0" smtClean="0">
                <a:sym typeface="+mn-ea"/>
              </a:rPr>
              <a:t>Approved with unanimous consent</a:t>
            </a:r>
            <a:endParaRPr lang="zh-CN" altLang="en-US" dirty="0" smtClean="0">
              <a:ea typeface="宋体" panose="02010600030101010101" pitchFamily="2" charset="-122"/>
              <a:sym typeface="+mn-ea"/>
            </a:endParaRPr>
          </a:p>
        </p:txBody>
      </p:sp>
    </p:spTree>
    <p:extLst>
      <p:ext uri="{BB962C8B-B14F-4D97-AF65-F5344CB8AC3E}">
        <p14:creationId xmlns:p14="http://schemas.microsoft.com/office/powerpoint/2010/main" val="6665506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Apr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a:t>
            </a:r>
            <a:r>
              <a:rPr lang="en-US" altLang="en-US" sz="2400" kern="0" dirty="0" smtClean="0">
                <a:solidFill>
                  <a:schemeClr val="tx1"/>
                </a:solidFill>
                <a:sym typeface="+mn-ea"/>
              </a:rPr>
              <a:t>11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9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a:t>
            </a:r>
            <a:endParaRPr lang="zh-CN" altLang="en-US" sz="2800" kern="0" dirty="0"/>
          </a:p>
        </p:txBody>
      </p:sp>
    </p:spTree>
    <p:extLst>
      <p:ext uri="{BB962C8B-B14F-4D97-AF65-F5344CB8AC3E}">
        <p14:creationId xmlns:p14="http://schemas.microsoft.com/office/powerpoint/2010/main" val="1034907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Apr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2567</TotalTime>
  <Words>3137</Words>
  <Application>Microsoft Office PowerPoint</Application>
  <PresentationFormat>宽屏</PresentationFormat>
  <Paragraphs>489</Paragraphs>
  <Slides>35</Slides>
  <Notes>0</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35</vt:i4>
      </vt:variant>
    </vt:vector>
  </HeadingPairs>
  <TitlesOfParts>
    <vt:vector size="48" baseType="lpstr">
      <vt:lpstr>Arial Unicode MS</vt:lpstr>
      <vt:lpstr>Monotype Sorts</vt:lpstr>
      <vt:lpstr>MS Gothic</vt:lpstr>
      <vt:lpstr>MS PGothic</vt:lpstr>
      <vt:lpstr>宋体</vt:lpstr>
      <vt:lpstr>Arial</vt:lpstr>
      <vt:lpstr>Arial Black</vt:lpstr>
      <vt:lpstr>Calibri</vt:lpstr>
      <vt:lpstr>Cambria</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248</cp:revision>
  <cp:lastPrinted>2014-11-04T15:04:00Z</cp:lastPrinted>
  <dcterms:created xsi:type="dcterms:W3CDTF">2007-04-17T18:10:00Z</dcterms:created>
  <dcterms:modified xsi:type="dcterms:W3CDTF">2024-05-16T14:12:49Z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