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10" r:id="rId16"/>
    <p:sldId id="1296" r:id="rId17"/>
    <p:sldId id="1283" r:id="rId18"/>
    <p:sldId id="1284" r:id="rId19"/>
    <p:sldId id="1344" r:id="rId20"/>
    <p:sldId id="1345" r:id="rId21"/>
    <p:sldId id="1297" r:id="rId22"/>
    <p:sldId id="1333" r:id="rId23"/>
    <p:sldId id="1334" r:id="rId24"/>
    <p:sldId id="1332" r:id="rId25"/>
    <p:sldId id="1287" r:id="rId26"/>
    <p:sldId id="1335" r:id="rId27"/>
    <p:sldId id="1336" r:id="rId28"/>
    <p:sldId id="1337" r:id="rId29"/>
    <p:sldId id="1338" r:id="rId30"/>
    <p:sldId id="1313" r:id="rId31"/>
    <p:sldId id="1339" r:id="rId32"/>
    <p:sldId id="1291" r:id="rId33"/>
    <p:sldId id="1346" r:id="rId34"/>
    <p:sldId id="1348" r:id="rId35"/>
    <p:sldId id="1347"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75" autoAdjust="0"/>
    <p:restoredTop sz="95405"/>
  </p:normalViewPr>
  <p:slideViewPr>
    <p:cSldViewPr showGuides="1">
      <p:cViewPr varScale="1">
        <p:scale>
          <a:sx n="83" d="100"/>
          <a:sy n="83" d="100"/>
        </p:scale>
        <p:origin x="92"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0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11-24/0722, Introduction to passive sub-1GHz RFID systems, Franz Amtmann (NXP) [60 mins]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11-24/0798, Close-range AMP WiFi Reader Feasibility Study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11-24/0835, Overview of S1G and RFID Spectrum,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11-24/0847, Initial Thoughts on 2.4 GHz Downlink AMP PPDU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11-24/0836, Thoughts on AMP UHF RFID Tags, Rojan Chitrakar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11-24/0841, 11bp timeline discussion, Lei Huang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11-24/0854, MSK Performance For 802.11bp,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11-24/0849, harmonization of waveform,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11-24/0851, uplink fdm for amp,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11-24/0853, design target and device capabilities of AMP IoT, Weijie Xu (OPPO) </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11-24/0860, Coexistence considerations of AMP data communication, You-Wei Chen (MediaTek)</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11-24/0861, AMP DL PPDU consideration, You-Wei Chen (MediaTek)</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11-24/0867, Thoughts and Questions on AMP PHY, Pooria Pakrooh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11-24/0826, Energy balance of the state-based AMP station, Solomon Trainin (Wiliot)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11-24/0871, AMP Device Initiated Secure Transaction,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11-24/0872, MAC aspects for AMP,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42240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Baltic III)</a:t>
            </a: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p>
          <a:p>
            <a:pPr lvl="0" eaLnBrk="0" hangingPunct="0">
              <a:lnSpc>
                <a:spcPct val="120000"/>
              </a:lnSpc>
              <a:spcBef>
                <a:spcPts val="600"/>
              </a:spcBef>
              <a:defRPr/>
            </a:pPr>
            <a:r>
              <a:rPr lang="en-US" altLang="en-GB" sz="1000" dirty="0" smtClean="0">
                <a:solidFill>
                  <a:schemeClr val="tx1"/>
                </a:solidFill>
              </a:rPr>
              <a:t>TGbp Secretary and Editor appointment and confirmation</a:t>
            </a:r>
          </a:p>
          <a:p>
            <a:pPr lvl="0" eaLnBrk="0" hangingPunct="0">
              <a:lnSpc>
                <a:spcPct val="120000"/>
              </a:lnSpc>
              <a:spcBef>
                <a:spcPts val="600"/>
              </a:spcBef>
              <a:defRPr/>
            </a:pPr>
            <a:r>
              <a:rPr lang="en-US" altLang="en-GB" sz="1000" dirty="0" smtClean="0">
                <a:solidFill>
                  <a:schemeClr val="tx1"/>
                </a:solidFill>
              </a:rPr>
              <a:t>TGbp kickoff summary and timeline plane</a:t>
            </a:r>
          </a:p>
          <a:p>
            <a:pPr lvl="0" eaLnBrk="0" hangingPunct="0">
              <a:lnSpc>
                <a:spcPct val="120000"/>
              </a:lnSpc>
              <a:spcBef>
                <a:spcPts val="600"/>
              </a:spcBef>
              <a:defRPr/>
            </a:pPr>
            <a:r>
              <a:rPr lang="en-US" altLang="en-GB" sz="1000" dirty="0" smtClean="0">
                <a:solidFill>
                  <a:schemeClr val="tx1"/>
                </a:solidFill>
              </a:rPr>
              <a:t>TGbp selection procedure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p>
          <a:p>
            <a:pPr eaLnBrk="0" hangingPunct="0">
              <a:lnSpc>
                <a:spcPct val="120000"/>
              </a:lnSpc>
              <a:spcBef>
                <a:spcPts val="600"/>
              </a:spcBef>
              <a:defRPr/>
            </a:pPr>
            <a:r>
              <a:rPr lang="en-US" altLang="en-GB" sz="1000" dirty="0" smtClean="0">
                <a:solidFill>
                  <a:schemeClr val="tx1"/>
                </a:solidFill>
              </a:rPr>
              <a:t>Contribution discussion</a:t>
            </a: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p>
          <a:p>
            <a:pPr lvl="0" eaLnBrk="0" hangingPunct="0">
              <a:lnSpc>
                <a:spcPct val="120000"/>
              </a:lnSpc>
              <a:spcBef>
                <a:spcPts val="600"/>
              </a:spcBef>
              <a:defRPr/>
            </a:pPr>
            <a:r>
              <a:rPr lang="en-GB" altLang="en-US" sz="1000" dirty="0">
                <a:solidFill>
                  <a:schemeClr val="tx1"/>
                </a:solidFill>
                <a:sym typeface="+mn-ea"/>
              </a:rPr>
              <a:t>Recess</a:t>
            </a: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p>
          <a:p>
            <a:pPr lvl="0" eaLnBrk="0" hangingPunct="0">
              <a:lnSpc>
                <a:spcPct val="120000"/>
              </a:lnSpc>
              <a:spcBef>
                <a:spcPts val="600"/>
              </a:spcBef>
              <a:defRPr/>
            </a:pPr>
            <a:r>
              <a:rPr lang="en-US" altLang="en-GB" sz="1000" dirty="0" smtClean="0">
                <a:sym typeface="+mn-ea"/>
              </a:rPr>
              <a:t>Contribution discussion</a:t>
            </a: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42494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a:sym typeface="+mn-ea"/>
              </a:rPr>
              <a:t>Timeline motion</a:t>
            </a:r>
          </a:p>
          <a:p>
            <a:pPr eaLnBrk="0" hangingPunct="0">
              <a:defRPr/>
            </a:pPr>
            <a:r>
              <a:rPr lang="en-US" altLang="en-GB" sz="1000" dirty="0" smtClean="0">
                <a:sym typeface="+mn-ea"/>
              </a:rPr>
              <a:t>Contribution discussion</a:t>
            </a:r>
          </a:p>
          <a:p>
            <a:pPr eaLnBrk="0" hangingPunct="0">
              <a:defRPr/>
            </a:pPr>
            <a:r>
              <a:rPr lang="en-US" altLang="en-GB" sz="1000" dirty="0" smtClean="0">
                <a:solidFill>
                  <a:schemeClr val="tx1"/>
                </a:solidFill>
                <a:sym typeface="+mn-ea"/>
              </a:rPr>
              <a:t>SPs</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Executive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TGbp Secretary and Editor appointment and confirmation</a:t>
            </a:r>
            <a:endParaRPr lang="en-GB" altLang="en-US" dirty="0" smtClean="0"/>
          </a:p>
          <a:p>
            <a:pPr lvl="0" eaLnBrk="0" hangingPunct="0">
              <a:defRPr/>
            </a:pPr>
            <a:r>
              <a:rPr lang="en-US" altLang="en-GB" dirty="0" smtClean="0"/>
              <a:t>TGbp kickoff summary</a:t>
            </a:r>
          </a:p>
          <a:p>
            <a:pPr lvl="0" eaLnBrk="0" hangingPunct="0">
              <a:defRPr/>
            </a:pPr>
            <a:r>
              <a:rPr lang="en-US" altLang="en-GB" dirty="0" smtClean="0"/>
              <a:t>TGbp timeline plan</a:t>
            </a:r>
          </a:p>
          <a:p>
            <a:pPr lvl="1" algn="l" eaLnBrk="0" hangingPunct="0">
              <a:buClrTx/>
              <a:buSzTx/>
              <a:buFontTx/>
              <a:defRPr/>
            </a:pPr>
            <a:r>
              <a:rPr lang="en-US" altLang="en-US" sz="2000" i="1" dirty="0">
                <a:solidFill>
                  <a:srgbClr val="00B050"/>
                </a:solidFill>
                <a:sym typeface="+mn-ea"/>
              </a:rPr>
              <a:t>11-24/0841, 11bp timeline discussion, Lei Huang (Huawei)</a:t>
            </a:r>
            <a:endParaRPr lang="en-US" altLang="en-US" sz="2000" i="1" dirty="0">
              <a:solidFill>
                <a:srgbClr val="00B050"/>
              </a:solidFill>
            </a:endParaRPr>
          </a:p>
          <a:p>
            <a:pPr lvl="0" eaLnBrk="0" hangingPunct="0">
              <a:defRPr/>
            </a:pPr>
            <a:r>
              <a:rPr lang="en-US" altLang="en-GB" dirty="0" smtClean="0"/>
              <a:t>TGbp selection procedure (11-24/0897)</a:t>
            </a:r>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p>
          <a:p>
            <a:pPr lvl="1" algn="l" eaLnBrk="0" hangingPunct="0">
              <a:buClrTx/>
              <a:buSzTx/>
              <a:buFontTx/>
              <a:buChar char="–"/>
              <a:defRPr/>
            </a:pPr>
            <a:r>
              <a:rPr lang="en-US" altLang="en-US" i="1" dirty="0" smtClean="0">
                <a:solidFill>
                  <a:srgbClr val="00B050"/>
                </a:solidFill>
                <a:sym typeface="+mn-ea"/>
              </a:rPr>
              <a:t>11-24/0835</a:t>
            </a:r>
            <a:r>
              <a:rPr lang="en-US" altLang="en-US" i="1" dirty="0">
                <a:solidFill>
                  <a:srgbClr val="00B050"/>
                </a:solidFill>
                <a:sym typeface="+mn-ea"/>
              </a:rPr>
              <a:t>, Overview of S1G and RFID Spectrum, Panpan Li (Huawei</a:t>
            </a:r>
            <a:r>
              <a:rPr lang="en-US" altLang="en-US" i="1" dirty="0" smtClean="0">
                <a:solidFill>
                  <a:srgbClr val="00B050"/>
                </a:solidFill>
                <a:sym typeface="+mn-ea"/>
              </a:rPr>
              <a:t>)</a:t>
            </a:r>
          </a:p>
          <a:p>
            <a:pPr lvl="1" eaLnBrk="0" hangingPunct="0">
              <a:defRPr/>
            </a:pPr>
            <a:r>
              <a:rPr lang="en-US" altLang="en-US" i="1" dirty="0">
                <a:solidFill>
                  <a:srgbClr val="00B050"/>
                </a:solidFill>
                <a:sym typeface="+mn-ea"/>
              </a:rPr>
              <a:t>11-24/0854, MSK Performance For 802.11bp, </a:t>
            </a:r>
            <a:r>
              <a:rPr lang="en-US" altLang="en-US" i="1" dirty="0" err="1">
                <a:solidFill>
                  <a:srgbClr val="00B050"/>
                </a:solidFill>
                <a:sym typeface="+mn-ea"/>
              </a:rPr>
              <a:t>Amichai</a:t>
            </a:r>
            <a:r>
              <a:rPr lang="en-US" altLang="en-US" i="1" dirty="0">
                <a:solidFill>
                  <a:srgbClr val="00B050"/>
                </a:solidFill>
                <a:sym typeface="+mn-ea"/>
              </a:rPr>
              <a:t> </a:t>
            </a:r>
            <a:r>
              <a:rPr lang="en-US" altLang="en-US" i="1" dirty="0" err="1">
                <a:solidFill>
                  <a:srgbClr val="00B050"/>
                </a:solidFill>
                <a:sym typeface="+mn-ea"/>
              </a:rPr>
              <a:t>Sanderovich</a:t>
            </a:r>
            <a:r>
              <a:rPr lang="en-US" altLang="en-US" i="1" dirty="0">
                <a:solidFill>
                  <a:srgbClr val="00B050"/>
                </a:solidFill>
                <a:sym typeface="+mn-ea"/>
              </a:rPr>
              <a:t> (</a:t>
            </a:r>
            <a:r>
              <a:rPr lang="en-US" altLang="en-US" i="1" dirty="0" err="1">
                <a:solidFill>
                  <a:srgbClr val="00B050"/>
                </a:solidFill>
                <a:sym typeface="+mn-ea"/>
              </a:rPr>
              <a:t>Wiliot</a:t>
            </a:r>
            <a:r>
              <a:rPr lang="en-US" altLang="en-US" i="1" dirty="0" smtClean="0">
                <a:solidFill>
                  <a:srgbClr val="00B050"/>
                </a:solidFill>
                <a:sym typeface="+mn-ea"/>
              </a:rPr>
              <a:t>)</a:t>
            </a:r>
            <a:endParaRPr lang="en-US" altLang="en-US" i="1"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Secretary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Sebastian Max as the TGbp Secretary</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Editor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a:t>
            </a:r>
            <a:r>
              <a:rPr lang="en-US" altLang="en-GB" dirty="0" err="1" smtClean="0"/>
              <a:t>Yinan</a:t>
            </a:r>
            <a:r>
              <a:rPr lang="en-US" altLang="en-GB" dirty="0" smtClean="0"/>
              <a:t> Qi as the TGbp Editor</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Proposal (vs. 11bd timeline)</a:t>
            </a:r>
            <a:endParaRPr lang="zh-CN" altLang="en-US" sz="2800" kern="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p>
          <a:p>
            <a:pPr lvl="1" eaLnBrk="0" hangingPunct="0">
              <a:defRPr/>
            </a:pPr>
            <a:r>
              <a:rPr lang="en-US" altLang="en-GB" sz="2000" dirty="0"/>
              <a:t>Organizing meetings on behalf of the Chair in case of the absence of the Chair</a:t>
            </a:r>
          </a:p>
          <a:p>
            <a:pPr lvl="1" eaLnBrk="0" hangingPunct="0">
              <a:defRPr/>
            </a:pPr>
            <a:r>
              <a:rPr lang="en-US" altLang="en-GB" dirty="0"/>
              <a:t>Helping on meeting management, including remote presenting, vote counting, etc.</a:t>
            </a:r>
          </a:p>
          <a:p>
            <a:pPr lvl="1" eaLnBrk="0" hangingPunct="0">
              <a:defRPr/>
            </a:pPr>
            <a:r>
              <a:rPr lang="en-US" altLang="en-GB" dirty="0"/>
              <a:t>Helping on organizing adhoc meetings if there’re.</a:t>
            </a:r>
          </a:p>
          <a:p>
            <a:pPr lvl="1" eaLnBrk="0" hangingPunct="0">
              <a:defRPr/>
            </a:pPr>
            <a:r>
              <a:rPr lang="en-US" altLang="en-GB" dirty="0"/>
              <a:t>Other TG management operations </a:t>
            </a:r>
          </a:p>
          <a:p>
            <a:pPr lvl="0" eaLnBrk="0" hangingPunct="0">
              <a:defRPr/>
            </a:pPr>
            <a:r>
              <a:rPr lang="en-US" altLang="en-GB" dirty="0"/>
              <a:t>Vice Chairs election:</a:t>
            </a:r>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 (Ericsson)</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11-24/0722, Introduction to passive sub-1GHz RFID systems, Franz Amtmann (NXP</a:t>
            </a:r>
            <a:r>
              <a:rPr lang="en-US" altLang="en-US" sz="2400" i="1" dirty="0" smtClean="0">
                <a:solidFill>
                  <a:srgbClr val="00B050"/>
                </a:solidFill>
                <a:sym typeface="+mn-ea"/>
              </a:rPr>
              <a:t>) – 1 hour</a:t>
            </a:r>
            <a:endParaRPr lang="en-US" altLang="en-US" sz="2400" i="1" dirty="0">
              <a:solidFill>
                <a:srgbClr val="00B050"/>
              </a:solidFill>
              <a:sym typeface="+mn-ea"/>
            </a:endParaRPr>
          </a:p>
          <a:p>
            <a:pPr lvl="1" algn="l" eaLnBrk="0" hangingPunct="0">
              <a:buClrTx/>
              <a:buSzTx/>
              <a:buFontTx/>
              <a:buChar char="–"/>
              <a:defRPr/>
            </a:pPr>
            <a:r>
              <a:rPr lang="en-US" altLang="en-US" sz="2400" i="1" dirty="0">
                <a:solidFill>
                  <a:srgbClr val="00B050"/>
                </a:solidFill>
                <a:sym typeface="+mn-ea"/>
              </a:rPr>
              <a:t>11-24/0847, Initial Thoughts on 2.4 GHz Downlink AMP PPDU Design, Bin Qian (Huawei)</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11-24/0836, Thoughts on AMP UHF RFID Tags, Rojan Chitrakar (Huawei)</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11-24/0798, Close-range AMP </a:t>
            </a:r>
            <a:r>
              <a:rPr lang="en-US" altLang="en-US" sz="2400" i="1" dirty="0" err="1">
                <a:solidFill>
                  <a:srgbClr val="00B050"/>
                </a:solidFill>
                <a:sym typeface="+mn-ea"/>
              </a:rPr>
              <a:t>WiFi</a:t>
            </a:r>
            <a:r>
              <a:rPr lang="en-US" altLang="en-US" sz="2400" i="1" dirty="0">
                <a:solidFill>
                  <a:srgbClr val="00B050"/>
                </a:solidFill>
                <a:sym typeface="+mn-ea"/>
              </a:rPr>
              <a:t> Reader Feasibility Study </a:t>
            </a:r>
            <a:r>
              <a:rPr lang="en-US" altLang="en-US" sz="2400" i="1" dirty="0" err="1">
                <a:solidFill>
                  <a:srgbClr val="00B050"/>
                </a:solidFill>
                <a:sym typeface="+mn-ea"/>
              </a:rPr>
              <a:t>followup</a:t>
            </a:r>
            <a:r>
              <a:rPr lang="en-US" altLang="en-US" sz="2400" i="1" dirty="0">
                <a:solidFill>
                  <a:srgbClr val="00B050"/>
                </a:solidFill>
                <a:sym typeface="+mn-ea"/>
              </a:rPr>
              <a:t>, </a:t>
            </a:r>
            <a:r>
              <a:rPr lang="en-US" altLang="en-US" sz="2400" i="1" dirty="0" err="1">
                <a:solidFill>
                  <a:srgbClr val="00B050"/>
                </a:solidFill>
                <a:sym typeface="+mn-ea"/>
              </a:rPr>
              <a:t>Rui</a:t>
            </a:r>
            <a:r>
              <a:rPr lang="en-US" altLang="en-US" sz="2400" i="1" dirty="0">
                <a:solidFill>
                  <a:srgbClr val="00B050"/>
                </a:solidFill>
                <a:sym typeface="+mn-ea"/>
              </a:rPr>
              <a:t> Cao (NXP) </a:t>
            </a:r>
            <a:endParaRPr lang="en-US" altLang="en-US" sz="2400" i="1" dirty="0" smtClean="0">
              <a:solidFill>
                <a:srgbClr val="00B050"/>
              </a:solidFill>
              <a:sym typeface="+mn-ea"/>
            </a:endParaRPr>
          </a:p>
          <a:p>
            <a:pPr lvl="1" algn="l" eaLnBrk="0" hangingPunct="0">
              <a:buClrTx/>
              <a:buSzTx/>
              <a:buFontTx/>
              <a:buChar char="–"/>
              <a:defRPr/>
            </a:pPr>
            <a:r>
              <a:rPr lang="en-US" altLang="en-US" sz="2400" i="1" dirty="0" smtClean="0">
                <a:solidFill>
                  <a:srgbClr val="00B050"/>
                </a:solidFill>
                <a:sym typeface="+mn-ea"/>
              </a:rPr>
              <a:t>11-24/0849</a:t>
            </a:r>
            <a:r>
              <a:rPr lang="en-US" altLang="en-US" sz="2400" i="1" dirty="0">
                <a:solidFill>
                  <a:srgbClr val="00B050"/>
                </a:solidFill>
                <a:sym typeface="+mn-ea"/>
              </a:rPr>
              <a:t>, harmonization of waveform, Yinan Qi (OPPO)</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11-24/0851, uplink fdm for amp, Yinan Qi (OPPO</a:t>
            </a:r>
            <a:r>
              <a:rPr lang="en-US" altLang="en-US" sz="2400" i="1" dirty="0" smtClean="0">
                <a:solidFill>
                  <a:srgbClr val="00B050"/>
                </a:solidFill>
                <a:sym typeface="+mn-ea"/>
              </a:rPr>
              <a:t>)</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Considering </a:t>
            </a:r>
            <a:r>
              <a:rPr lang="en-US" altLang="en-GB" i="1" dirty="0" smtClean="0">
                <a:sym typeface="+mn-ea"/>
              </a:rPr>
              <a:t>Steve </a:t>
            </a:r>
            <a:r>
              <a:rPr lang="en-US" altLang="en-GB" i="1" dirty="0" err="1" smtClean="0">
                <a:sym typeface="+mn-ea"/>
              </a:rPr>
              <a:t>Shellhammer</a:t>
            </a:r>
            <a:r>
              <a:rPr lang="en-US" altLang="en-GB" i="1" dirty="0" smtClean="0">
                <a:sym typeface="+mn-ea"/>
              </a:rPr>
              <a:t> </a:t>
            </a:r>
            <a:r>
              <a:rPr lang="en-US" altLang="en-GB" dirty="0" smtClean="0">
                <a:sym typeface="+mn-ea"/>
              </a:rPr>
              <a:t>and </a:t>
            </a:r>
            <a:r>
              <a:rPr lang="en-US" altLang="en-GB" i="1" dirty="0" smtClean="0">
                <a:sym typeface="+mn-ea"/>
              </a:rPr>
              <a:t>Rakesh </a:t>
            </a:r>
            <a:r>
              <a:rPr lang="en-US" altLang="en-GB" i="1" dirty="0" err="1" smtClean="0">
                <a:sym typeface="+mn-ea"/>
              </a:rPr>
              <a:t>Taori</a:t>
            </a:r>
            <a:r>
              <a:rPr lang="en-US" altLang="en-GB" i="1" dirty="0" smtClean="0">
                <a:sym typeface="+mn-ea"/>
              </a:rPr>
              <a:t> </a:t>
            </a:r>
            <a:r>
              <a:rPr lang="en-US" altLang="en-GB" dirty="0" smtClean="0">
                <a:sym typeface="+mn-ea"/>
              </a:rPr>
              <a:t>are the only two candidates, confirm </a:t>
            </a:r>
            <a:r>
              <a:rPr lang="en-US" altLang="en-GB" i="1" dirty="0" smtClean="0">
                <a:sym typeface="+mn-ea"/>
              </a:rPr>
              <a:t>Steve </a:t>
            </a:r>
            <a:r>
              <a:rPr lang="en-US" altLang="en-GB" i="1" dirty="0" err="1" smtClean="0">
                <a:sym typeface="+mn-ea"/>
              </a:rPr>
              <a:t>Shellhammer</a:t>
            </a:r>
            <a:r>
              <a:rPr lang="en-US" altLang="en-GB" dirty="0" smtClean="0">
                <a:sym typeface="+mn-ea"/>
              </a:rPr>
              <a:t> and </a:t>
            </a:r>
            <a:r>
              <a:rPr lang="en-US" altLang="en-GB" i="1" dirty="0" smtClean="0">
                <a:sym typeface="+mn-ea"/>
              </a:rPr>
              <a:t>Rakesh </a:t>
            </a:r>
            <a:r>
              <a:rPr lang="en-US" altLang="en-GB" i="1" dirty="0" err="1" smtClean="0">
                <a:sym typeface="+mn-ea"/>
              </a:rPr>
              <a:t>Taori</a:t>
            </a:r>
            <a:r>
              <a:rPr lang="en-US" altLang="en-GB" dirty="0" smtClean="0">
                <a:sym typeface="+mn-ea"/>
              </a:rPr>
              <a:t> to be the Vice Chairs of TGbp</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Approved with unanimous consent </a:t>
            </a:r>
            <a:endParaRPr lang="zh-CN" altLang="en-US" dirty="0" smtClean="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Elected Vice Chairs: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Rakesh </a:t>
            </a:r>
            <a:r>
              <a:rPr lang="en-US" altLang="en-US" sz="2000" kern="0" dirty="0" err="1" smtClean="0">
                <a:latin typeface="Arial" panose="020B0604020202020204" pitchFamily="34" charset="0"/>
              </a:rPr>
              <a:t>Taori</a:t>
            </a:r>
            <a:r>
              <a:rPr lang="en-US" altLang="en-US" sz="2000" kern="0" dirty="0" smtClean="0">
                <a:latin typeface="Arial" panose="020B0604020202020204" pitchFamily="34" charset="0"/>
              </a:rPr>
              <a:t> (Infineon)</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Apr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algn="l" eaLnBrk="0" hangingPunct="0">
              <a:buClrTx/>
              <a:buSzTx/>
              <a:buFontTx/>
              <a:buChar char="–"/>
              <a:defRPr/>
            </a:pPr>
            <a:r>
              <a:rPr lang="en-US" altLang="en-GB" i="1" dirty="0">
                <a:solidFill>
                  <a:srgbClr val="00B050"/>
                </a:solidFill>
                <a:sym typeface="+mn-ea"/>
              </a:rPr>
              <a:t>11-24/0853, design target and device capabilities of AMP IoT, Weijie Xu (OPPO)</a:t>
            </a:r>
            <a:r>
              <a:rPr lang="en-US" altLang="en-GB" i="1" dirty="0">
                <a:sym typeface="+mn-ea"/>
              </a:rPr>
              <a:t> </a:t>
            </a:r>
            <a:endParaRPr lang="en-US" altLang="en-GB" i="1" dirty="0">
              <a:solidFill>
                <a:schemeClr val="tx1"/>
              </a:solidFill>
            </a:endParaRPr>
          </a:p>
          <a:p>
            <a:pPr lvl="1" algn="l" eaLnBrk="0" hangingPunct="0">
              <a:buClrTx/>
              <a:buSzTx/>
              <a:buFontTx/>
              <a:buChar char="–"/>
              <a:defRPr/>
            </a:pPr>
            <a:r>
              <a:rPr lang="en-US" altLang="en-GB" i="1" dirty="0">
                <a:solidFill>
                  <a:srgbClr val="00B050"/>
                </a:solidFill>
                <a:sym typeface="+mn-ea"/>
              </a:rPr>
              <a:t>11-24/0860, Coexistence considerations of AMP data communication, You-Wei Chen (MediaTek)</a:t>
            </a:r>
            <a:endParaRPr lang="en-US" altLang="en-GB" i="1" dirty="0">
              <a:solidFill>
                <a:srgbClr val="00B050"/>
              </a:solidFill>
            </a:endParaRPr>
          </a:p>
          <a:p>
            <a:pPr lvl="1" algn="l" eaLnBrk="0" hangingPunct="0">
              <a:buClrTx/>
              <a:buSzTx/>
              <a:buFontTx/>
              <a:buChar char="–"/>
              <a:defRPr/>
            </a:pPr>
            <a:r>
              <a:rPr lang="en-US" altLang="en-GB" i="1" dirty="0">
                <a:solidFill>
                  <a:srgbClr val="00B050"/>
                </a:solidFill>
                <a:sym typeface="+mn-ea"/>
              </a:rPr>
              <a:t>11-24/0861, AMP DL PPDU consideration, You-Wei Chen (MediaTek)</a:t>
            </a:r>
            <a:endParaRPr lang="en-US" altLang="en-GB" i="1" dirty="0">
              <a:solidFill>
                <a:srgbClr val="00B050"/>
              </a:solidFill>
            </a:endParaRPr>
          </a:p>
          <a:p>
            <a:pPr lvl="1" algn="l" eaLnBrk="0" hangingPunct="0">
              <a:buClrTx/>
              <a:buSzTx/>
              <a:buFontTx/>
              <a:defRPr/>
            </a:pPr>
            <a:r>
              <a:rPr lang="en-US" altLang="en-GB" i="1" dirty="0">
                <a:solidFill>
                  <a:srgbClr val="00B050"/>
                </a:solidFill>
                <a:sym typeface="+mn-ea"/>
              </a:rPr>
              <a:t>11-24/0867, Thoughts and Questions on AMP PHY, Pooria Pakrooh (</a:t>
            </a:r>
            <a:r>
              <a:rPr lang="en-US" altLang="en-GB" i="1" dirty="0" smtClean="0">
                <a:solidFill>
                  <a:srgbClr val="00B050"/>
                </a:solidFill>
                <a:sym typeface="+mn-ea"/>
              </a:rPr>
              <a:t>Qualcomm)</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lang="en-US" altLang="en-US" sz="2000" kern="0" dirty="0" smtClean="0">
                <a:latin typeface="Arial" panose="020B0604020202020204" pitchFamily="34" charset="0"/>
              </a:rPr>
              <a:t>	     Elected Vice Chairs:	</a:t>
            </a:r>
            <a:r>
              <a:rPr lang="en-US" altLang="en-US" sz="2000" kern="0" dirty="0">
                <a:latin typeface="Arial" panose="020B0604020202020204" pitchFamily="34" charset="0"/>
              </a:rPr>
              <a:t>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 </a:t>
            </a:r>
          </a:p>
          <a:p>
            <a:pPr lvl="0">
              <a:lnSpc>
                <a:spcPct val="90000"/>
              </a:lnSpc>
              <a:buNone/>
              <a:defRPr/>
            </a:pPr>
            <a:r>
              <a:rPr lang="en-US" altLang="en-US" sz="2000" kern="0" dirty="0">
                <a:latin typeface="Arial" panose="020B0604020202020204" pitchFamily="34" charset="0"/>
              </a:rPr>
              <a:t>					Rakesh </a:t>
            </a:r>
            <a:r>
              <a:rPr lang="en-US" altLang="en-US" sz="2000" kern="0" dirty="0" err="1">
                <a:latin typeface="Arial" panose="020B0604020202020204" pitchFamily="34" charset="0"/>
              </a:rPr>
              <a:t>Taori</a:t>
            </a:r>
            <a:r>
              <a:rPr lang="en-US" altLang="en-US" sz="2000" kern="0" dirty="0">
                <a:latin typeface="Arial" panose="020B0604020202020204" pitchFamily="34" charset="0"/>
              </a:rPr>
              <a:t> (Infineon)</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TGbp Timeline motion</a:t>
            </a:r>
          </a:p>
          <a:p>
            <a:pPr eaLnBrk="0" hangingPunct="0">
              <a:defRPr/>
            </a:pPr>
            <a:r>
              <a:rPr lang="en-US" altLang="en-GB" dirty="0" smtClean="0"/>
              <a:t>Contribution </a:t>
            </a:r>
            <a:r>
              <a:rPr lang="en-US" altLang="en-GB" dirty="0" smtClean="0"/>
              <a:t>discussion</a:t>
            </a:r>
          </a:p>
          <a:p>
            <a:pPr lvl="1" eaLnBrk="0" hangingPunct="0">
              <a:defRPr/>
            </a:pPr>
            <a:r>
              <a:rPr lang="en-US" altLang="en-US" sz="2100" i="1" dirty="0" smtClean="0">
                <a:sym typeface="+mn-ea"/>
              </a:rPr>
              <a:t>11-24/0826, Energy balance of the state-based AMP station, Solomon Trainin (Wiliot)</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11-24/0871, AMP Device Initiated Secure Transaction, Hui Luo (Infineon Technologies)</a:t>
            </a:r>
            <a:endParaRPr lang="en-US" altLang="en-US" sz="2100" i="1" dirty="0" smtClean="0">
              <a:solidFill>
                <a:schemeClr val="tx1"/>
              </a:solidFill>
            </a:endParaRPr>
          </a:p>
          <a:p>
            <a:pPr lvl="1" algn="l" eaLnBrk="0" hangingPunct="0">
              <a:buClrTx/>
              <a:buSzTx/>
              <a:buFontTx/>
              <a:buChar char="–"/>
              <a:defRPr/>
            </a:pPr>
            <a:r>
              <a:rPr lang="en-US" altLang="en-US" sz="2100" i="1" dirty="0" smtClean="0">
                <a:sym typeface="+mn-ea"/>
              </a:rPr>
              <a:t>11-24/0872, MAC aspects for AMP, Chuanfeng He (OPPO)</a:t>
            </a:r>
            <a:endParaRPr lang="en-US" altLang="en-US" sz="2100" i="1" dirty="0" smtClean="0">
              <a:solidFill>
                <a:schemeClr val="tx1"/>
              </a:solidFill>
            </a:endParaRPr>
          </a:p>
          <a:p>
            <a:pPr lvl="1" eaLnBrk="0" hangingPunct="0">
              <a:defRPr/>
            </a:pPr>
            <a:r>
              <a:rPr lang="en-US" altLang="en-US" sz="2100" i="1" dirty="0"/>
              <a:t>11-24/0900, </a:t>
            </a:r>
            <a:r>
              <a:rPr lang="en-US" altLang="zh-CN" sz="2100" i="1" dirty="0"/>
              <a:t>Wireless Power Transfer and Frequency Regulation, </a:t>
            </a:r>
            <a:r>
              <a:rPr lang="en-US" altLang="zh-CN" sz="2100" i="1" dirty="0" err="1"/>
              <a:t>Joerg</a:t>
            </a:r>
            <a:r>
              <a:rPr lang="en-US" altLang="zh-CN" sz="2100" i="1" dirty="0"/>
              <a:t> Robert (TU </a:t>
            </a:r>
            <a:r>
              <a:rPr lang="en-US" altLang="zh-CN" sz="2100" i="1" dirty="0" err="1"/>
              <a:t>Ilmenau</a:t>
            </a:r>
            <a:r>
              <a:rPr lang="en-US" altLang="zh-CN" sz="2100" i="1" dirty="0"/>
              <a:t>/</a:t>
            </a:r>
            <a:r>
              <a:rPr lang="en-US" altLang="zh-CN" sz="2100" i="1" dirty="0" err="1"/>
              <a:t>Fraunhofer</a:t>
            </a:r>
            <a:r>
              <a:rPr lang="en-US" altLang="zh-CN" sz="2100" i="1" dirty="0"/>
              <a:t> IIS)</a:t>
            </a:r>
            <a:endParaRPr lang="en-US" altLang="en-US" sz="2100" i="1" dirty="0"/>
          </a:p>
          <a:p>
            <a:pPr eaLnBrk="0" hangingPunct="0">
              <a:defRPr/>
            </a:pPr>
            <a:r>
              <a:rPr lang="en-US" altLang="en-GB" dirty="0"/>
              <a:t>SPs</a:t>
            </a:r>
          </a:p>
          <a:p>
            <a:pPr eaLnBrk="0" hangingPunct="0">
              <a:defRPr/>
            </a:pPr>
            <a:r>
              <a:rPr lang="en-US" altLang="en-GB" dirty="0"/>
              <a:t>Teleconference Plan</a:t>
            </a: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extLst>
      <p:ext uri="{BB962C8B-B14F-4D97-AF65-F5344CB8AC3E}">
        <p14:creationId xmlns:p14="http://schemas.microsoft.com/office/powerpoint/2010/main" val="4218962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err="1" smtClean="0">
                <a:solidFill>
                  <a:schemeClr val="tx2"/>
                </a:solidFill>
                <a:latin typeface="Times New Roman" panose="02020603050405020304" pitchFamily="18" charset="0"/>
              </a:rPr>
              <a:t>TGbp</a:t>
            </a:r>
            <a:r>
              <a:rPr lang="en-US" altLang="en-US" sz="3200" b="1" dirty="0" smtClean="0">
                <a:solidFill>
                  <a:schemeClr val="tx2"/>
                </a:solidFill>
                <a:latin typeface="Times New Roman" panose="02020603050405020304" pitchFamily="18" charset="0"/>
              </a:rPr>
              <a:t> Timeline Plan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Approve the </a:t>
            </a:r>
            <a:r>
              <a:rPr lang="en-US" altLang="en-GB" dirty="0" err="1" smtClean="0">
                <a:sym typeface="+mn-ea"/>
              </a:rPr>
              <a:t>TGbp</a:t>
            </a:r>
            <a:r>
              <a:rPr lang="en-US" altLang="en-GB" dirty="0" smtClean="0">
                <a:sym typeface="+mn-ea"/>
              </a:rPr>
              <a:t> initial timeline plan as illustrated in slide 33 as in </a:t>
            </a:r>
            <a:r>
              <a:rPr lang="en-US" altLang="en-GB" dirty="0" smtClean="0">
                <a:sym typeface="+mn-ea"/>
              </a:rPr>
              <a:t>11-24/0666r5.</a:t>
            </a:r>
            <a:endParaRPr lang="en-US" altLang="en-GB" dirty="0" smtClean="0">
              <a:sym typeface="+mn-ea"/>
            </a:endParaRPr>
          </a:p>
          <a:p>
            <a:pPr marL="0" lvl="0" indent="0" eaLnBrk="0" hangingPunct="0">
              <a:buNone/>
              <a:defRPr/>
            </a:pPr>
            <a:endParaRPr lang="en-US" altLang="en-GB" dirty="0" smtClean="0">
              <a:sym typeface="+mn-ea"/>
            </a:endParaRPr>
          </a:p>
          <a:p>
            <a:pPr marL="0" lvl="0" indent="0" eaLnBrk="0" hangingPunct="0">
              <a:buNone/>
              <a:defRPr/>
            </a:pPr>
            <a:r>
              <a:rPr lang="en-US" altLang="en-GB" dirty="0" smtClean="0">
                <a:sym typeface="+mn-ea"/>
              </a:rPr>
              <a:t>Note, the timeline plan is subject to change according to the 11bp developing progress.</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t>
            </a:r>
            <a:r>
              <a:rPr lang="en-US" altLang="en-GB" dirty="0" smtClean="0">
                <a:sym typeface="+mn-ea"/>
              </a:rPr>
              <a:t>Approved with unanimous consent</a:t>
            </a:r>
            <a:endParaRPr lang="zh-CN" altLang="en-US" dirty="0" smtClean="0">
              <a:ea typeface="宋体" panose="02010600030101010101" pitchFamily="2" charset="-122"/>
              <a:sym typeface="+mn-ea"/>
            </a:endParaRPr>
          </a:p>
        </p:txBody>
      </p:sp>
    </p:spTree>
    <p:extLst>
      <p:ext uri="{BB962C8B-B14F-4D97-AF65-F5344CB8AC3E}">
        <p14:creationId xmlns:p14="http://schemas.microsoft.com/office/powerpoint/2010/main" val="666550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4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25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a:t>
            </a:r>
            <a:endParaRPr lang="zh-CN" altLang="en-US" sz="2800" kern="0" dirty="0"/>
          </a:p>
        </p:txBody>
      </p:sp>
    </p:spTree>
    <p:extLst>
      <p:ext uri="{BB962C8B-B14F-4D97-AF65-F5344CB8AC3E}">
        <p14:creationId xmlns:p14="http://schemas.microsoft.com/office/powerpoint/2010/main" val="1034907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2502</TotalTime>
  <Words>3137</Words>
  <Application>Microsoft Office PowerPoint</Application>
  <PresentationFormat>宽屏</PresentationFormat>
  <Paragraphs>489</Paragraphs>
  <Slides>35</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8" baseType="lpstr">
      <vt:lpstr>Arial Unicode MS</vt:lpstr>
      <vt:lpstr>Monotype Sorts</vt:lpstr>
      <vt:lpstr>MS Gothic</vt:lpstr>
      <vt:lpstr>MS PGothic</vt:lpstr>
      <vt:lpstr>宋体</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243</cp:revision>
  <cp:lastPrinted>2014-11-04T15:04:00Z</cp:lastPrinted>
  <dcterms:created xsi:type="dcterms:W3CDTF">2007-04-17T18:10:00Z</dcterms:created>
  <dcterms:modified xsi:type="dcterms:W3CDTF">2024-05-16T13:07:41Z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