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4"/>
  </p:notesMasterIdLst>
  <p:handoutMasterIdLst>
    <p:handoutMasterId r:id="rId35"/>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8" r:id="rId14"/>
    <p:sldId id="1279" r:id="rId15"/>
    <p:sldId id="1310" r:id="rId16"/>
    <p:sldId id="1296" r:id="rId17"/>
    <p:sldId id="1283" r:id="rId18"/>
    <p:sldId id="1284" r:id="rId19"/>
    <p:sldId id="1344" r:id="rId20"/>
    <p:sldId id="1345" r:id="rId21"/>
    <p:sldId id="1297" r:id="rId22"/>
    <p:sldId id="1333" r:id="rId23"/>
    <p:sldId id="1334" r:id="rId24"/>
    <p:sldId id="1332" r:id="rId25"/>
    <p:sldId id="1287" r:id="rId26"/>
    <p:sldId id="1335" r:id="rId27"/>
    <p:sldId id="1336" r:id="rId28"/>
    <p:sldId id="1337" r:id="rId29"/>
    <p:sldId id="1338" r:id="rId30"/>
    <p:sldId id="1313" r:id="rId31"/>
    <p:sldId id="1339" r:id="rId32"/>
    <p:sldId id="1291" r:id="rId33"/>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75" autoAdjust="0"/>
    <p:restoredTop sz="95405"/>
  </p:normalViewPr>
  <p:slideViewPr>
    <p:cSldViewPr showGuides="1">
      <p:cViewPr varScale="1">
        <p:scale>
          <a:sx n="83" d="100"/>
          <a:sy n="83" d="100"/>
        </p:scale>
        <p:origin x="92" y="208"/>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Apr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Apr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Apr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0666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May Interim 2024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2024-04-28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374"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p>
          <a:p>
            <a:pPr lvl="1">
              <a:lnSpc>
                <a:spcPct val="120000"/>
              </a:lnSpc>
              <a:spcBef>
                <a:spcPts val="0"/>
              </a:spcBef>
            </a:pPr>
            <a:r>
              <a:rPr lang="en-US" sz="1800" kern="0" dirty="0" smtClean="0"/>
              <a:t>Wait to be called on while standing/holding a microphone to make a comment</a:t>
            </a:r>
          </a:p>
          <a:p>
            <a:pPr lvl="1">
              <a:lnSpc>
                <a:spcPct val="120000"/>
              </a:lnSpc>
              <a:spcBef>
                <a:spcPts val="0"/>
              </a:spcBef>
            </a:pPr>
            <a:r>
              <a:rPr lang="en-US" sz="1800" kern="0" dirty="0" smtClean="0"/>
              <a:t>Repeat any questions that are inadvertently asked away from the microphone</a:t>
            </a:r>
          </a:p>
          <a:p>
            <a:pPr>
              <a:lnSpc>
                <a:spcPct val="120000"/>
              </a:lnSpc>
            </a:pPr>
            <a:r>
              <a:rPr lang="en-US" sz="2000" kern="0" dirty="0" smtClean="0"/>
              <a:t>Remote Attendees:</a:t>
            </a:r>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p>
          <a:p>
            <a:pPr lvl="1">
              <a:lnSpc>
                <a:spcPct val="120000"/>
              </a:lnSpc>
              <a:spcBef>
                <a:spcPts val="0"/>
              </a:spcBef>
            </a:pPr>
            <a:r>
              <a:rPr lang="en-US" sz="1800" kern="0" dirty="0" smtClean="0"/>
              <a:t>Wait to be called on to speak</a:t>
            </a:r>
          </a:p>
          <a:p>
            <a:pPr>
              <a:lnSpc>
                <a:spcPct val="120000"/>
              </a:lnSpc>
            </a:pPr>
            <a:r>
              <a:rPr lang="en-US" altLang="zh-CN" sz="2100" kern="0" dirty="0" smtClean="0"/>
              <a:t>Reference:</a:t>
            </a:r>
          </a:p>
          <a:p>
            <a:pPr marL="99695" indent="0">
              <a:lnSpc>
                <a:spcPct val="120000"/>
              </a:lnSpc>
            </a:pPr>
            <a:r>
              <a:rPr lang="en-US" altLang="zh-CN" sz="1800" b="0" u="sng" kern="0" dirty="0" smtClean="0">
                <a:hlinkClick r:id="rId2"/>
              </a:rPr>
              <a:t>https://mentor.ieee.org/802-ec/dcn/22/ec-22-0204-00-00EC-2022-nov-ieee-802-mixed-mode-plenary-meeting-av-training.pptx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a:t>
            </a:r>
            <a:r>
              <a:rPr lang="en-US" sz="3200" dirty="0" smtClean="0">
                <a:sym typeface="+mn-ea"/>
              </a:rPr>
              <a:t>May </a:t>
            </a:r>
            <a:r>
              <a:rPr lang="en-US" sz="3200" dirty="0">
                <a:sym typeface="+mn-ea"/>
              </a:rPr>
              <a:t>IEEE 802 interim</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May IEEE 802 interim 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2"/>
              </a:rPr>
              <a:t>https://mtgevents.com.au/ieee2024/reg/</a:t>
            </a:r>
            <a:endParaRPr lang="en-US" sz="2400" dirty="0">
              <a:sym typeface="+mn-ea"/>
            </a:endParaRPr>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11-24/0722, Introduction to passive sub-1GHz RFID systems, Franz Amtmann (NXP) [60 mins]</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11-24/0798, Close-range AMP WiFi Reader Feasibility Study followup, Rui Cao (NXP)</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11-24/0835, Overview of S1G and RFID Spectrum, Panpan Li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11-24/0847, Initial Thoughts on 2.4 GHz Downlink AMP PPDU Design, Bin Qian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11-24/0836, Thoughts on AMP UHF RFID Tags, Rojan Chitrakar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11-24/0841, 11bp timeline discussion, Lei Huang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11-24/0854, MSK Performance For 802.11bp, Amichai Sanderovich (Wiliot)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11-24/0849, harmonization of waveform, Yinan Qi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11-24/0851, uplink fdm for amp, Yinan Qi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11-24/0853, design target and device capabilities of AMP IoT, Weijie Xu (OPPO) </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11-24/0860, Coexistence considerations of AMP data communication, You-Wei Chen (MediaTek)</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11-24/0861, AMP DL PPDU consideration, You-Wei Chen (MediaTek)</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11-24/0867, Thoughts and Questions on AMP PHY, Pooria Pakrooh (Qualcomm)</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11-24/0826, Energy balance of the state-based AMP station, Solomon Trainin (Wiliot)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11-24/0871, AMP Device Initiated Secure Transaction, Hui Luo (Infineon Technologies)</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11-24/0872, MAC aspects for AMP, Chuanfeng He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11-24/0897, TGbp selection procedure, Bo Sun (</a:t>
            </a:r>
            <a:r>
              <a:rPr lang="en-US" altLang="en-US" sz="1600" kern="0" dirty="0" err="1">
                <a:solidFill>
                  <a:srgbClr val="00B050"/>
                </a:solidFill>
                <a:latin typeface="Calibri" panose="020F0502020204030204" pitchFamily="34" charset="0"/>
                <a:cs typeface="Calibri" panose="020F0502020204030204" pitchFamily="34" charset="0"/>
              </a:rPr>
              <a:t>Sanechips</a:t>
            </a:r>
            <a:r>
              <a:rPr lang="en-US" altLang="en-US" sz="16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11-24/0900, </a:t>
            </a:r>
            <a:r>
              <a:rPr lang="en-US" altLang="zh-CN" sz="1600" kern="0" dirty="0">
                <a:solidFill>
                  <a:schemeClr val="tx1"/>
                </a:solidFill>
                <a:latin typeface="Calibri" panose="020F0502020204030204" pitchFamily="34" charset="0"/>
                <a:cs typeface="Calibri" panose="020F0502020204030204" pitchFamily="34" charset="0"/>
              </a:rPr>
              <a:t>Wireless Power Transfer and Frequency Regulation, </a:t>
            </a:r>
            <a:r>
              <a:rPr lang="en-US" altLang="zh-CN" sz="1600" kern="0" dirty="0" err="1">
                <a:solidFill>
                  <a:schemeClr val="tx1"/>
                </a:solidFill>
                <a:latin typeface="Calibri" panose="020F0502020204030204" pitchFamily="34" charset="0"/>
                <a:cs typeface="Calibri" panose="020F0502020204030204" pitchFamily="34" charset="0"/>
              </a:rPr>
              <a:t>Joerg</a:t>
            </a:r>
            <a:r>
              <a:rPr lang="en-US" altLang="zh-CN" sz="1600" kern="0" dirty="0">
                <a:solidFill>
                  <a:schemeClr val="tx1"/>
                </a:solidFill>
                <a:latin typeface="Calibri" panose="020F0502020204030204" pitchFamily="34" charset="0"/>
                <a:cs typeface="Calibri" panose="020F0502020204030204" pitchFamily="34" charset="0"/>
              </a:rPr>
              <a:t> Robert (TU </a:t>
            </a:r>
            <a:r>
              <a:rPr lang="en-US" altLang="zh-CN" sz="1600" kern="0" dirty="0" err="1" smtClean="0">
                <a:solidFill>
                  <a:schemeClr val="tx1"/>
                </a:solidFill>
                <a:latin typeface="Calibri" panose="020F0502020204030204" pitchFamily="34" charset="0"/>
                <a:cs typeface="Calibri" panose="020F0502020204030204" pitchFamily="34" charset="0"/>
              </a:rPr>
              <a:t>Ilmenau</a:t>
            </a:r>
            <a:r>
              <a:rPr lang="en-US" altLang="zh-CN" sz="1600" kern="0" dirty="0" smtClean="0">
                <a:solidFill>
                  <a:schemeClr val="tx1"/>
                </a:solidFill>
                <a:latin typeface="Calibri" panose="020F0502020204030204" pitchFamily="34" charset="0"/>
                <a:cs typeface="Calibri" panose="020F0502020204030204" pitchFamily="34" charset="0"/>
              </a:rPr>
              <a:t>/</a:t>
            </a:r>
            <a:r>
              <a:rPr lang="en-US" altLang="zh-CN" sz="1600" kern="0" dirty="0" err="1" smtClean="0">
                <a:solidFill>
                  <a:schemeClr val="tx1"/>
                </a:solidFill>
                <a:latin typeface="Calibri" panose="020F0502020204030204" pitchFamily="34" charset="0"/>
                <a:cs typeface="Calibri" panose="020F0502020204030204" pitchFamily="34" charset="0"/>
              </a:rPr>
              <a:t>Fraunhofer</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a:solidFill>
                  <a:schemeClr val="tx1"/>
                </a:solidFill>
                <a:latin typeface="Calibri" panose="020F0502020204030204" pitchFamily="34" charset="0"/>
                <a:cs typeface="Calibri" panose="020F0502020204030204" pitchFamily="34" charset="0"/>
              </a:rPr>
              <a:t>IIS)</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TBC (call for submissions)</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936625" y="1422400"/>
            <a:ext cx="4864100" cy="4826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20000"/>
              </a:lnSpc>
              <a:spcBef>
                <a:spcPts val="600"/>
              </a:spcBef>
              <a:buNone/>
              <a:defRPr/>
            </a:pPr>
            <a:r>
              <a:rPr lang="en-US" altLang="en-GB" sz="1000" u="sng" dirty="0" smtClean="0">
                <a:solidFill>
                  <a:schemeClr val="tx1"/>
                </a:solidFill>
              </a:rPr>
              <a:t>Monday</a:t>
            </a:r>
            <a:r>
              <a:rPr lang="en-GB" altLang="en-US" sz="1000" u="sng" dirty="0" smtClean="0">
                <a:solidFill>
                  <a:schemeClr val="tx1"/>
                </a:solidFill>
              </a:rPr>
              <a:t> (AM2,  Baltic III)</a:t>
            </a:r>
          </a:p>
          <a:p>
            <a:pPr lvl="0" eaLnBrk="0" hangingPunct="0">
              <a:lnSpc>
                <a:spcPct val="120000"/>
              </a:lnSpc>
              <a:spcBef>
                <a:spcPts val="600"/>
              </a:spcBef>
              <a:defRPr/>
            </a:pPr>
            <a:r>
              <a:rPr lang="en-GB" altLang="en-US" sz="1000" dirty="0" smtClean="0">
                <a:solidFill>
                  <a:schemeClr val="tx1"/>
                </a:solidFill>
              </a:rPr>
              <a:t>Call </a:t>
            </a:r>
            <a:r>
              <a:rPr lang="en-US" altLang="en-GB" sz="1000" dirty="0">
                <a:solidFill>
                  <a:schemeClr val="tx1"/>
                </a:solidFill>
              </a:rPr>
              <a:t>meeting to order and remind the group to record </a:t>
            </a:r>
            <a:r>
              <a:rPr lang="en-US" altLang="en-GB" sz="1000" dirty="0" smtClean="0">
                <a:solidFill>
                  <a:schemeClr val="tx1"/>
                </a:solidFill>
              </a:rPr>
              <a:t>attendance </a:t>
            </a:r>
            <a:r>
              <a:rPr lang="en-US" altLang="en-GB" sz="1000" dirty="0">
                <a:solidFill>
                  <a:schemeClr val="tx1"/>
                </a:solidFill>
              </a:rPr>
              <a:t>on imat.ieee.org</a:t>
            </a:r>
            <a:endParaRPr lang="en-GB" altLang="en-US" sz="1000" dirty="0">
              <a:solidFill>
                <a:schemeClr val="tx1"/>
              </a:solidFill>
            </a:endParaRPr>
          </a:p>
          <a:p>
            <a:pPr lvl="0" eaLnBrk="0" hangingPunct="0">
              <a:lnSpc>
                <a:spcPct val="120000"/>
              </a:lnSpc>
              <a:spcBef>
                <a:spcPts val="600"/>
              </a:spcBef>
              <a:defRPr/>
            </a:pPr>
            <a:r>
              <a:rPr lang="en-GB" altLang="en-US" sz="1000" dirty="0">
                <a:solidFill>
                  <a:schemeClr val="tx1"/>
                </a:solidFill>
              </a:rPr>
              <a:t>IEEE-SA IPR policies </a:t>
            </a:r>
            <a:r>
              <a:rPr lang="en-US" altLang="en-GB" sz="1000" dirty="0">
                <a:solidFill>
                  <a:schemeClr val="tx1"/>
                </a:solidFill>
              </a:rPr>
              <a:t>and meeting rules</a:t>
            </a:r>
          </a:p>
          <a:p>
            <a:pPr lvl="0" eaLnBrk="0" hangingPunct="0">
              <a:lnSpc>
                <a:spcPct val="120000"/>
              </a:lnSpc>
              <a:spcBef>
                <a:spcPts val="600"/>
              </a:spcBef>
              <a:defRPr/>
            </a:pPr>
            <a:r>
              <a:rPr lang="en-US" altLang="en-GB" sz="1000" dirty="0" smtClean="0">
                <a:solidFill>
                  <a:schemeClr val="tx1"/>
                </a:solidFill>
              </a:rPr>
              <a:t>Approve weekly meeting </a:t>
            </a:r>
            <a:r>
              <a:rPr lang="en-GB" altLang="en-US" sz="1000" dirty="0" smtClean="0">
                <a:solidFill>
                  <a:schemeClr val="tx1"/>
                </a:solidFill>
              </a:rPr>
              <a:t>agenda</a:t>
            </a:r>
          </a:p>
          <a:p>
            <a:pPr lvl="0" eaLnBrk="0" hangingPunct="0">
              <a:lnSpc>
                <a:spcPct val="120000"/>
              </a:lnSpc>
              <a:spcBef>
                <a:spcPts val="600"/>
              </a:spcBef>
              <a:defRPr/>
            </a:pPr>
            <a:r>
              <a:rPr lang="en-US" altLang="en-GB" sz="1000" dirty="0" smtClean="0">
                <a:solidFill>
                  <a:schemeClr val="tx1"/>
                </a:solidFill>
              </a:rPr>
              <a:t>TGbp Secretary and Editor appointment and confirmation</a:t>
            </a:r>
          </a:p>
          <a:p>
            <a:pPr lvl="0" eaLnBrk="0" hangingPunct="0">
              <a:lnSpc>
                <a:spcPct val="120000"/>
              </a:lnSpc>
              <a:spcBef>
                <a:spcPts val="600"/>
              </a:spcBef>
              <a:defRPr/>
            </a:pPr>
            <a:r>
              <a:rPr lang="en-US" altLang="en-GB" sz="1000" dirty="0" smtClean="0">
                <a:solidFill>
                  <a:schemeClr val="tx1"/>
                </a:solidFill>
              </a:rPr>
              <a:t>TGbp kickoff summary and timeline plane</a:t>
            </a:r>
          </a:p>
          <a:p>
            <a:pPr lvl="0" eaLnBrk="0" hangingPunct="0">
              <a:lnSpc>
                <a:spcPct val="120000"/>
              </a:lnSpc>
              <a:spcBef>
                <a:spcPts val="600"/>
              </a:spcBef>
              <a:defRPr/>
            </a:pPr>
            <a:r>
              <a:rPr lang="en-US" altLang="en-GB" sz="1000" dirty="0" smtClean="0">
                <a:solidFill>
                  <a:schemeClr val="tx1"/>
                </a:solidFill>
              </a:rPr>
              <a:t>TGbp selection procedure</a:t>
            </a:r>
            <a:endParaRPr lang="en-GB" altLang="en-US" sz="1000" dirty="0" smtClean="0">
              <a:solidFill>
                <a:schemeClr val="tx1"/>
              </a:solidFill>
            </a:endParaRPr>
          </a:p>
          <a:p>
            <a:pPr eaLnBrk="0" hangingPunct="0">
              <a:lnSpc>
                <a:spcPct val="120000"/>
              </a:lnSpc>
              <a:spcBef>
                <a:spcPts val="600"/>
              </a:spcBef>
              <a:defRPr/>
            </a:pPr>
            <a:r>
              <a:rPr lang="en-US" altLang="en-GB" sz="1000" dirty="0" smtClean="0">
                <a:solidFill>
                  <a:schemeClr val="tx1"/>
                </a:solidFill>
              </a:rPr>
              <a:t>Call for Vice Chair candidates</a:t>
            </a:r>
          </a:p>
          <a:p>
            <a:pPr eaLnBrk="0" hangingPunct="0">
              <a:lnSpc>
                <a:spcPct val="120000"/>
              </a:lnSpc>
              <a:spcBef>
                <a:spcPts val="600"/>
              </a:spcBef>
              <a:defRPr/>
            </a:pPr>
            <a:r>
              <a:rPr lang="en-US" altLang="en-GB" sz="1000" dirty="0" smtClean="0">
                <a:solidFill>
                  <a:schemeClr val="tx1"/>
                </a:solidFill>
              </a:rPr>
              <a:t>Contribution discussion</a:t>
            </a:r>
          </a:p>
          <a:p>
            <a:pPr eaLnBrk="0" hangingPunct="0">
              <a:lnSpc>
                <a:spcPct val="120000"/>
              </a:lnSpc>
              <a:spcBef>
                <a:spcPts val="600"/>
              </a:spcBef>
              <a:defRPr/>
            </a:pPr>
            <a:r>
              <a:rPr lang="en-US" altLang="en-GB" sz="1000" dirty="0" smtClean="0">
                <a:solidFill>
                  <a:schemeClr val="tx1"/>
                </a:solidFill>
              </a:rPr>
              <a:t>Any </a:t>
            </a:r>
            <a:r>
              <a:rPr lang="en-US" altLang="en-GB" sz="1000" dirty="0">
                <a:solidFill>
                  <a:schemeClr val="tx1"/>
                </a:solidFill>
              </a:rPr>
              <a:t>other business?</a:t>
            </a:r>
          </a:p>
          <a:p>
            <a:pPr lvl="0" eaLnBrk="0" hangingPunct="0">
              <a:lnSpc>
                <a:spcPct val="120000"/>
              </a:lnSpc>
              <a:spcBef>
                <a:spcPts val="600"/>
              </a:spcBef>
              <a:defRPr/>
            </a:pPr>
            <a:r>
              <a:rPr lang="en-GB" altLang="en-US" sz="1000" dirty="0">
                <a:solidFill>
                  <a:schemeClr val="tx1"/>
                </a:solidFill>
                <a:sym typeface="+mn-ea"/>
              </a:rPr>
              <a:t>Recess</a:t>
            </a:r>
          </a:p>
          <a:p>
            <a:pPr lvl="0" eaLnBrk="0" hangingPunct="0">
              <a:lnSpc>
                <a:spcPct val="120000"/>
              </a:lnSpc>
              <a:spcBef>
                <a:spcPts val="600"/>
              </a:spcBef>
              <a:defRPr/>
            </a:pPr>
            <a:endParaRPr lang="en-GB" altLang="en-US" sz="1000" dirty="0">
              <a:solidFill>
                <a:schemeClr val="tx1"/>
              </a:solidFill>
              <a:sym typeface="+mn-ea"/>
            </a:endParaRPr>
          </a:p>
          <a:p>
            <a:pPr marL="0" lvl="0" indent="0" eaLnBrk="0" hangingPunct="0">
              <a:lnSpc>
                <a:spcPct val="120000"/>
              </a:lnSpc>
              <a:spcBef>
                <a:spcPts val="600"/>
              </a:spcBef>
              <a:buNone/>
              <a:defRPr/>
            </a:pPr>
            <a:r>
              <a:rPr lang="en-US" altLang="en-GB" sz="1000" u="sng" dirty="0" smtClean="0">
                <a:sym typeface="+mn-ea"/>
              </a:rPr>
              <a:t>Tuesday</a:t>
            </a:r>
            <a:r>
              <a:rPr lang="en-GB" altLang="en-US" sz="1000" u="sng" dirty="0" smtClean="0">
                <a:sym typeface="+mn-ea"/>
              </a:rPr>
              <a:t> (</a:t>
            </a:r>
            <a:r>
              <a:rPr lang="en-US" altLang="en-GB" sz="1000" u="sng" dirty="0" smtClean="0">
                <a:sym typeface="+mn-ea"/>
              </a:rPr>
              <a:t>AM2</a:t>
            </a:r>
            <a:r>
              <a:rPr lang="en-GB" altLang="en-US" sz="1000" u="sng" dirty="0" smtClean="0">
                <a:sym typeface="+mn-ea"/>
              </a:rPr>
              <a:t>, </a:t>
            </a:r>
            <a:r>
              <a:rPr lang="en-GB" altLang="en-US" sz="1000" u="sng" dirty="0"/>
              <a:t>Baltic III</a:t>
            </a:r>
            <a:r>
              <a:rPr lang="en-GB" altLang="en-US" sz="1000" u="sng" dirty="0" smtClean="0">
                <a:sym typeface="+mn-ea"/>
              </a:rPr>
              <a:t>)</a:t>
            </a:r>
            <a:endParaRPr lang="en-GB" altLang="en-US" sz="1000" u="sng" dirty="0" smtClean="0">
              <a:solidFill>
                <a:schemeClr val="tx1"/>
              </a:solidFill>
            </a:endParaRPr>
          </a:p>
          <a:p>
            <a:pPr lvl="0" eaLnBrk="0" hangingPunct="0">
              <a:lnSpc>
                <a:spcPct val="120000"/>
              </a:lnSpc>
              <a:spcBef>
                <a:spcPts val="600"/>
              </a:spcBef>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lnSpc>
                <a:spcPct val="120000"/>
              </a:lnSpc>
              <a:spcBef>
                <a:spcPts val="600"/>
              </a:spcBef>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lnSpc>
                <a:spcPct val="120000"/>
              </a:lnSpc>
              <a:spcBef>
                <a:spcPts val="600"/>
              </a:spcBef>
              <a:defRPr/>
            </a:pPr>
            <a:r>
              <a:rPr lang="en-US" altLang="en-GB" sz="1000" dirty="0" smtClean="0">
                <a:sym typeface="+mn-ea"/>
              </a:rPr>
              <a:t>Approve meeting </a:t>
            </a:r>
            <a:r>
              <a:rPr lang="en-GB" altLang="en-US" sz="1000" dirty="0" smtClean="0">
                <a:sym typeface="+mn-ea"/>
              </a:rPr>
              <a:t>agenda</a:t>
            </a:r>
          </a:p>
          <a:p>
            <a:pPr lvl="0" eaLnBrk="0" hangingPunct="0">
              <a:lnSpc>
                <a:spcPct val="120000"/>
              </a:lnSpc>
              <a:spcBef>
                <a:spcPts val="600"/>
              </a:spcBef>
              <a:defRPr/>
            </a:pPr>
            <a:r>
              <a:rPr lang="en-US" altLang="en-GB" sz="1000" dirty="0" smtClean="0">
                <a:sym typeface="+mn-ea"/>
              </a:rPr>
              <a:t>Contribution discussion</a:t>
            </a:r>
          </a:p>
          <a:p>
            <a:pPr lvl="0" eaLnBrk="0" hangingPunct="0">
              <a:lnSpc>
                <a:spcPct val="120000"/>
              </a:lnSpc>
              <a:spcBef>
                <a:spcPts val="600"/>
              </a:spcBef>
              <a:defRPr/>
            </a:pPr>
            <a:r>
              <a:rPr lang="en-US" altLang="en-GB" sz="1000" dirty="0" smtClean="0">
                <a:sym typeface="+mn-ea"/>
              </a:rPr>
              <a:t>Recess</a:t>
            </a:r>
            <a:endParaRPr lang="en-US" altLang="en-GB" sz="1000" dirty="0" smtClean="0">
              <a:solidFill>
                <a:schemeClr val="tx1"/>
              </a:solidFill>
              <a:sym typeface="+mn-ea"/>
            </a:endParaRPr>
          </a:p>
        </p:txBody>
      </p:sp>
      <p:sp>
        <p:nvSpPr>
          <p:cNvPr id="7" name="Rectangle 3"/>
          <p:cNvSpPr txBox="1">
            <a:spLocks noChangeArrowheads="1"/>
          </p:cNvSpPr>
          <p:nvPr/>
        </p:nvSpPr>
        <p:spPr bwMode="auto">
          <a:xfrm>
            <a:off x="6280150" y="1424940"/>
            <a:ext cx="5015230" cy="4801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en-GB" sz="1000" u="sng" dirty="0" smtClean="0">
                <a:sym typeface="+mn-ea"/>
              </a:rPr>
              <a:t>Wednesday</a:t>
            </a:r>
            <a:r>
              <a:rPr lang="en-GB" altLang="en-US" sz="1000" u="sng" dirty="0" smtClean="0">
                <a:sym typeface="+mn-ea"/>
              </a:rPr>
              <a:t> (AM</a:t>
            </a:r>
            <a:r>
              <a:rPr lang="en-US" altLang="en-GB" sz="1000" u="sng" dirty="0" smtClean="0">
                <a:sym typeface="+mn-ea"/>
              </a:rPr>
              <a:t>1</a:t>
            </a:r>
            <a:r>
              <a:rPr lang="en-US" altLang="en-US" sz="1000" u="sng" dirty="0" smtClean="0">
                <a:sym typeface="+mn-ea"/>
              </a:rPr>
              <a:t>, </a:t>
            </a:r>
            <a:r>
              <a:rPr lang="en-GB" altLang="en-US" sz="1000" u="sng" dirty="0"/>
              <a:t>Baltic III</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smtClean="0">
                <a:sym typeface="+mn-ea"/>
              </a:rPr>
              <a:t>agenda</a:t>
            </a:r>
          </a:p>
          <a:p>
            <a:pPr lvl="0" eaLnBrk="0" hangingPunct="0">
              <a:defRPr/>
            </a:pPr>
            <a:r>
              <a:rPr lang="en-US" altLang="en-GB" sz="1000" dirty="0" smtClean="0">
                <a:solidFill>
                  <a:schemeClr val="tx1"/>
                </a:solidFill>
              </a:rPr>
              <a:t>Vice Chair election and confirmation</a:t>
            </a:r>
            <a:endParaRPr lang="en-GB" altLang="en-US" sz="1000" dirty="0" smtClean="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Recess</a:t>
            </a:r>
          </a:p>
          <a:p>
            <a:pPr lvl="0" eaLnBrk="0" hangingPunct="0">
              <a:defRPr/>
            </a:pPr>
            <a:endParaRPr lang="en-GB" altLang="en-US" sz="1000" dirty="0" smtClean="0">
              <a:solidFill>
                <a:schemeClr val="tx1"/>
              </a:solidFill>
              <a:sym typeface="+mn-ea"/>
            </a:endParaRPr>
          </a:p>
          <a:p>
            <a:pPr marL="0" lvl="0" indent="0" eaLnBrk="0" hangingPunct="0">
              <a:buNone/>
              <a:defRPr/>
            </a:pPr>
            <a:r>
              <a:rPr lang="en-US" altLang="en-GB" sz="1000" u="sng" dirty="0" smtClean="0">
                <a:sym typeface="+mn-ea"/>
              </a:rPr>
              <a:t>Thursday</a:t>
            </a:r>
            <a:r>
              <a:rPr lang="en-GB" altLang="en-US" sz="1000" u="sng" dirty="0" smtClean="0">
                <a:sym typeface="+mn-ea"/>
              </a:rPr>
              <a:t> (AM</a:t>
            </a:r>
            <a:r>
              <a:rPr lang="en-US" altLang="en-GB" sz="1000" u="sng" dirty="0" smtClean="0">
                <a:sym typeface="+mn-ea"/>
              </a:rPr>
              <a:t>1</a:t>
            </a:r>
            <a:r>
              <a:rPr lang="en-US" altLang="en-US" sz="1000" u="sng" dirty="0" smtClean="0">
                <a:sym typeface="+mn-ea"/>
              </a:rPr>
              <a:t>, </a:t>
            </a:r>
            <a:r>
              <a:rPr lang="en-GB" altLang="en-US" sz="1000" u="sng" dirty="0"/>
              <a:t>Baltic III</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smtClean="0">
                <a:sym typeface="+mn-ea"/>
              </a:rPr>
              <a:t>agenda</a:t>
            </a:r>
            <a:endParaRPr lang="en-GB" altLang="en-US" sz="1000" dirty="0" smtClean="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Recess</a:t>
            </a:r>
            <a:endParaRPr lang="en-GB" altLang="en-US" sz="1000" dirty="0" smtClean="0">
              <a:solidFill>
                <a:schemeClr val="tx1"/>
              </a:solidFill>
              <a:sym typeface="+mn-ea"/>
            </a:endParaRPr>
          </a:p>
          <a:p>
            <a:pPr lvl="0" eaLnBrk="0" hangingPunct="0">
              <a:defRPr/>
            </a:pPr>
            <a:endParaRPr lang="en-GB" altLang="en-US" sz="1000" dirty="0" smtClean="0">
              <a:solidFill>
                <a:schemeClr val="tx1"/>
              </a:solidFill>
              <a:sym typeface="+mn-ea"/>
            </a:endParaRPr>
          </a:p>
          <a:p>
            <a:pPr marL="0" lvl="0" indent="0" eaLnBrk="0" hangingPunct="0">
              <a:buNone/>
              <a:defRPr/>
            </a:pPr>
            <a:r>
              <a:rPr lang="en-GB" altLang="en-US" sz="1000" u="sng" dirty="0" smtClean="0">
                <a:sym typeface="+mn-ea"/>
              </a:rPr>
              <a:t>Thursday (</a:t>
            </a:r>
            <a:r>
              <a:rPr lang="en-US" altLang="en-GB" sz="1000" u="sng" dirty="0" smtClean="0">
                <a:sym typeface="+mn-ea"/>
              </a:rPr>
              <a:t>P</a:t>
            </a:r>
            <a:r>
              <a:rPr lang="en-GB" altLang="en-US" sz="1000" u="sng" dirty="0" smtClean="0">
                <a:sym typeface="+mn-ea"/>
              </a:rPr>
              <a:t>M1, </a:t>
            </a:r>
            <a:r>
              <a:rPr lang="en-GB" altLang="en-US" sz="1000" u="sng" dirty="0"/>
              <a:t>Baltic III</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a:sym typeface="+mn-ea"/>
              </a:rPr>
              <a:t>agenda</a:t>
            </a:r>
            <a:endParaRPr lang="en-GB" altLang="en-US" sz="1000" dirty="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Timeline motion</a:t>
            </a:r>
          </a:p>
          <a:p>
            <a:pPr eaLnBrk="0" hangingPunct="0">
              <a:defRPr/>
            </a:pPr>
            <a:r>
              <a:rPr lang="en-US" altLang="en-GB" sz="1000" dirty="0" smtClean="0">
                <a:sym typeface="+mn-ea"/>
              </a:rPr>
              <a:t>Teleconference Plan</a:t>
            </a:r>
            <a:endParaRPr lang="en-US" altLang="en-GB" sz="1000" dirty="0" smtClean="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Adjourn</a:t>
            </a:r>
            <a:endParaRPr lang="en-GB" altLang="en-US" sz="1000" dirty="0" smtClean="0">
              <a:solidFill>
                <a:schemeClr val="tx1"/>
              </a:solidFill>
              <a:sym typeface="+mn-ea"/>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May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N/A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Executive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TGbp Secretary and Editor appointment and confirmation</a:t>
            </a:r>
            <a:endParaRPr lang="en-GB" altLang="en-US" dirty="0" smtClean="0"/>
          </a:p>
          <a:p>
            <a:pPr lvl="0" eaLnBrk="0" hangingPunct="0">
              <a:defRPr/>
            </a:pPr>
            <a:r>
              <a:rPr lang="en-US" altLang="en-GB" dirty="0" smtClean="0"/>
              <a:t>TGbp kickoff summary</a:t>
            </a:r>
          </a:p>
          <a:p>
            <a:pPr lvl="0" eaLnBrk="0" hangingPunct="0">
              <a:defRPr/>
            </a:pPr>
            <a:r>
              <a:rPr lang="en-US" altLang="en-GB" dirty="0" smtClean="0"/>
              <a:t>TGbp timeline plan</a:t>
            </a:r>
          </a:p>
          <a:p>
            <a:pPr lvl="1" algn="l" eaLnBrk="0" hangingPunct="0">
              <a:buClrTx/>
              <a:buSzTx/>
              <a:buFontTx/>
              <a:defRPr/>
            </a:pPr>
            <a:r>
              <a:rPr lang="en-US" altLang="en-US" sz="2000" i="1" dirty="0">
                <a:solidFill>
                  <a:srgbClr val="00B050"/>
                </a:solidFill>
                <a:sym typeface="+mn-ea"/>
              </a:rPr>
              <a:t>11-24/0841, 11bp timeline discussion, Lei Huang (Huawei)</a:t>
            </a:r>
            <a:endParaRPr lang="en-US" altLang="en-US" sz="2000" i="1" dirty="0">
              <a:solidFill>
                <a:srgbClr val="00B050"/>
              </a:solidFill>
            </a:endParaRPr>
          </a:p>
          <a:p>
            <a:pPr lvl="0" eaLnBrk="0" hangingPunct="0">
              <a:defRPr/>
            </a:pPr>
            <a:r>
              <a:rPr lang="en-US" altLang="en-GB" dirty="0" smtClean="0"/>
              <a:t>TGbp selection procedure (11-24/0897)</a:t>
            </a:r>
          </a:p>
          <a:p>
            <a:pPr lvl="0" eaLnBrk="0" hangingPunct="0">
              <a:defRPr/>
            </a:pPr>
            <a:r>
              <a:rPr lang="en-US" altLang="en-GB" dirty="0" smtClean="0"/>
              <a:t>Call for Vice Chair candidates</a:t>
            </a:r>
            <a:endParaRPr lang="en-GB" altLang="en-US" dirty="0" smtClean="0"/>
          </a:p>
          <a:p>
            <a:pPr eaLnBrk="0" hangingPunct="0">
              <a:defRPr/>
            </a:pPr>
            <a:r>
              <a:rPr lang="en-GB" altLang="en-US" dirty="0" smtClean="0"/>
              <a:t>Contribution discussion</a:t>
            </a:r>
          </a:p>
          <a:p>
            <a:pPr lvl="1" algn="l" eaLnBrk="0" hangingPunct="0">
              <a:buClrTx/>
              <a:buSzTx/>
              <a:buFontTx/>
              <a:buChar char="–"/>
              <a:defRPr/>
            </a:pPr>
            <a:r>
              <a:rPr lang="en-US" altLang="en-US" i="1" dirty="0" smtClean="0">
                <a:solidFill>
                  <a:srgbClr val="00B050"/>
                </a:solidFill>
                <a:sym typeface="+mn-ea"/>
              </a:rPr>
              <a:t>11-24/0835</a:t>
            </a:r>
            <a:r>
              <a:rPr lang="en-US" altLang="en-US" i="1" dirty="0">
                <a:solidFill>
                  <a:srgbClr val="00B050"/>
                </a:solidFill>
                <a:sym typeface="+mn-ea"/>
              </a:rPr>
              <a:t>, Overview of S1G and RFID Spectrum, Panpan Li (Huawei</a:t>
            </a:r>
            <a:r>
              <a:rPr lang="en-US" altLang="en-US" i="1" dirty="0" smtClean="0">
                <a:solidFill>
                  <a:srgbClr val="00B050"/>
                </a:solidFill>
                <a:sym typeface="+mn-ea"/>
              </a:rPr>
              <a:t>)</a:t>
            </a:r>
          </a:p>
          <a:p>
            <a:pPr lvl="1" eaLnBrk="0" hangingPunct="0">
              <a:defRPr/>
            </a:pPr>
            <a:r>
              <a:rPr lang="en-US" altLang="en-US" i="1" dirty="0">
                <a:solidFill>
                  <a:srgbClr val="00B050"/>
                </a:solidFill>
                <a:sym typeface="+mn-ea"/>
              </a:rPr>
              <a:t>11-24/0854, MSK Performance For 802.11bp, </a:t>
            </a:r>
            <a:r>
              <a:rPr lang="en-US" altLang="en-US" i="1" dirty="0" err="1">
                <a:solidFill>
                  <a:srgbClr val="00B050"/>
                </a:solidFill>
                <a:sym typeface="+mn-ea"/>
              </a:rPr>
              <a:t>Amichai</a:t>
            </a:r>
            <a:r>
              <a:rPr lang="en-US" altLang="en-US" i="1" dirty="0">
                <a:solidFill>
                  <a:srgbClr val="00B050"/>
                </a:solidFill>
                <a:sym typeface="+mn-ea"/>
              </a:rPr>
              <a:t> </a:t>
            </a:r>
            <a:r>
              <a:rPr lang="en-US" altLang="en-US" i="1" dirty="0" err="1">
                <a:solidFill>
                  <a:srgbClr val="00B050"/>
                </a:solidFill>
                <a:sym typeface="+mn-ea"/>
              </a:rPr>
              <a:t>Sanderovich</a:t>
            </a:r>
            <a:r>
              <a:rPr lang="en-US" altLang="en-US" i="1" dirty="0">
                <a:solidFill>
                  <a:srgbClr val="00B050"/>
                </a:solidFill>
                <a:sym typeface="+mn-ea"/>
              </a:rPr>
              <a:t> (</a:t>
            </a:r>
            <a:r>
              <a:rPr lang="en-US" altLang="en-US" i="1" dirty="0" err="1">
                <a:solidFill>
                  <a:srgbClr val="00B050"/>
                </a:solidFill>
                <a:sym typeface="+mn-ea"/>
              </a:rPr>
              <a:t>Wiliot</a:t>
            </a:r>
            <a:r>
              <a:rPr lang="en-US" altLang="en-US" i="1" dirty="0" smtClean="0">
                <a:solidFill>
                  <a:srgbClr val="00B050"/>
                </a:solidFill>
                <a:sym typeface="+mn-ea"/>
              </a:rPr>
              <a:t>)</a:t>
            </a:r>
            <a:endParaRPr lang="en-US" altLang="en-US" i="1" dirty="0">
              <a:solidFill>
                <a:srgbClr val="00B050"/>
              </a:solidFill>
            </a:endParaRP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TGbp Secretary Confirmation Motion</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smtClean="0"/>
              <a:t>Confirm Sebastian Max as the TGbp Secretary</a:t>
            </a:r>
          </a:p>
          <a:p>
            <a:pPr lvl="0" eaLnBrk="0" hangingPunct="0">
              <a:defRPr/>
            </a:pPr>
            <a:endParaRPr lang="en-US" altLang="en-GB" dirty="0" smtClean="0"/>
          </a:p>
          <a:p>
            <a:pPr lvl="0" eaLnBrk="0" hangingPunct="0">
              <a:defRPr/>
            </a:pPr>
            <a:r>
              <a:rPr lang="en-US" altLang="en-GB" dirty="0" smtClean="0"/>
              <a:t>Result: Approved with unanimous consent</a:t>
            </a:r>
            <a:endParaRPr lang="en-GB" altLang="en-US" dirty="0" smtClean="0"/>
          </a:p>
          <a:p>
            <a:pPr eaLnBrk="0" hangingPunct="0">
              <a:defRPr/>
            </a:pPr>
            <a:endParaRPr lang="en-GB"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TGbp Editor Confirmation Motion</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smtClean="0"/>
              <a:t>Confirm </a:t>
            </a:r>
            <a:r>
              <a:rPr lang="en-US" altLang="en-GB" dirty="0" err="1" smtClean="0"/>
              <a:t>Yinan</a:t>
            </a:r>
            <a:r>
              <a:rPr lang="en-US" altLang="en-GB" dirty="0" smtClean="0"/>
              <a:t> Qi as the TGbp Editor</a:t>
            </a:r>
          </a:p>
          <a:p>
            <a:pPr lvl="0" eaLnBrk="0" hangingPunct="0">
              <a:defRPr/>
            </a:pPr>
            <a:endParaRPr lang="en-US" altLang="en-GB" dirty="0" smtClean="0"/>
          </a:p>
          <a:p>
            <a:pPr lvl="0" eaLnBrk="0" hangingPunct="0">
              <a:defRPr/>
            </a:pPr>
            <a:r>
              <a:rPr lang="en-US" altLang="en-GB" dirty="0" smtClean="0"/>
              <a:t>Result: Approved with unanimous consent</a:t>
            </a:r>
            <a:endParaRPr lang="en-GB" altLang="en-US" dirty="0" smtClean="0"/>
          </a:p>
          <a:p>
            <a:pPr eaLnBrk="0" hangingPunct="0">
              <a:defRPr/>
            </a:pPr>
            <a:endParaRPr lang="en-GB" alt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Kickoff Summary</a:t>
            </a:r>
            <a:endParaRPr lang="zh-CN" altLang="en-US" sz="2800" kern="0" dirty="0"/>
          </a:p>
        </p:txBody>
      </p:sp>
      <p:sp>
        <p:nvSpPr>
          <p:cNvPr id="6" name="内容占位符 2"/>
          <p:cNvSpPr txBox="1"/>
          <p:nvPr/>
        </p:nvSpPr>
        <p:spPr>
          <a:xfrm>
            <a:off x="964565" y="1355090"/>
            <a:ext cx="10361930" cy="3150235"/>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1400" kern="0" dirty="0" smtClean="0">
                <a:sym typeface="+mn-ea"/>
              </a:rPr>
              <a:t>The AMP TIG was formed at the 2022 May session and kicked off during 2022 Jul session. And the AMP TIG completed its work in 2023 Mar session and decided to move forward to SG.</a:t>
            </a:r>
          </a:p>
          <a:p>
            <a:pPr marL="285750">
              <a:lnSpc>
                <a:spcPct val="120000"/>
              </a:lnSpc>
              <a:spcAft>
                <a:spcPts val="600"/>
              </a:spcAft>
              <a:buFontTx/>
              <a:buChar char="-"/>
              <a:defRPr/>
            </a:pPr>
            <a:r>
              <a:rPr lang="en-US" altLang="zh-CN" sz="1400" kern="0" dirty="0" smtClean="0">
                <a:sym typeface="+mn-ea"/>
              </a:rPr>
              <a:t>The AMP SG was formed in Mar 2023, and the AMP PAR/CSD was approved by IEEE SASB in Mar 2024 with the formation of TGbp.</a:t>
            </a:r>
          </a:p>
          <a:p>
            <a:pPr marL="586105" lvl="1">
              <a:lnSpc>
                <a:spcPct val="120000"/>
              </a:lnSpc>
              <a:spcAft>
                <a:spcPts val="600"/>
              </a:spcAft>
              <a:buFontTx/>
              <a:buChar char="-"/>
            </a:pPr>
            <a:r>
              <a:rPr lang="en-US" sz="1400" b="1" kern="0" dirty="0" smtClean="0">
                <a:solidFill>
                  <a:schemeClr val="tx1"/>
                </a:solidFill>
                <a:sym typeface="+mn-ea"/>
              </a:rPr>
              <a:t>5.2.b Scope of the project:</a:t>
            </a:r>
            <a:r>
              <a:rPr lang="en-US" sz="1400" kern="0" dirty="0" smtClean="0">
                <a:solidFill>
                  <a:schemeClr val="tx1"/>
                </a:solidFill>
                <a:sym typeface="+mn-ea"/>
              </a:rPr>
              <a:t> This amendment defines modifications to both the IEEE 802.11 Medium  Access Control layer (MAC) and Physical Layers (PHY) to enable the operation of an Ambient Power communication (AMP) station (STA) that is powered using energy harvesting. </a:t>
            </a:r>
            <a:endParaRPr lang="en-US" sz="1400" kern="0" dirty="0" smtClean="0">
              <a:solidFill>
                <a:schemeClr val="tx1"/>
              </a:solidFill>
            </a:endParaRPr>
          </a:p>
          <a:p>
            <a:pPr marL="586105" lvl="1">
              <a:lnSpc>
                <a:spcPct val="120000"/>
              </a:lnSpc>
              <a:spcAft>
                <a:spcPts val="600"/>
              </a:spcAft>
              <a:buFontTx/>
              <a:buChar char="-"/>
            </a:pPr>
            <a:r>
              <a:rPr lang="en-US" sz="1400" kern="0" dirty="0" smtClean="0">
                <a:solidFill>
                  <a:schemeClr val="tx1"/>
                </a:solidFill>
                <a:sym typeface="+mn-ea"/>
              </a:rPr>
              <a:t>Operation in sub-1 Gigahertz (GHz) and 2.4 GHz is defined. Specifically, at least one mode of data  communication in the sub-1 GHz band is defined and at least one mode of data communication in the 2.4 GHz band with the AMP communication access category (AC) being set to AC_BK (background) is defined. At least one mode of wireless power transfer in the sub-1 GHz band is defined to support RF energy harvesting.</a:t>
            </a:r>
            <a:endParaRPr lang="en-US" sz="1400" kern="0" dirty="0" smtClean="0">
              <a:solidFill>
                <a:schemeClr val="tx1"/>
              </a:solidFill>
            </a:endParaRPr>
          </a:p>
          <a:p>
            <a:pPr marL="586105" lvl="1">
              <a:lnSpc>
                <a:spcPct val="120000"/>
              </a:lnSpc>
              <a:spcAft>
                <a:spcPts val="600"/>
              </a:spcAft>
              <a:buFontTx/>
              <a:buChar char="-"/>
            </a:pPr>
            <a:r>
              <a:rPr lang="en-US" sz="1400" kern="0" dirty="0" smtClean="0">
                <a:solidFill>
                  <a:schemeClr val="tx1"/>
                </a:solidFill>
                <a:sym typeface="+mn-ea"/>
              </a:rPr>
              <a:t>This amendment defines mechanisms for the coexistence of an AMP STA and deployed STAs compliant with IEEE Std 802.11™-2020 that operate in the same radio frequency band as the AMP STA.</a:t>
            </a:r>
            <a:endParaRPr lang="en-US" altLang="zh-CN" sz="1400" kern="0" dirty="0" smtClean="0">
              <a:solidFill>
                <a:schemeClr val="tx1"/>
              </a:solidFill>
              <a:sym typeface="+mn-ea"/>
            </a:endParaRPr>
          </a:p>
        </p:txBody>
      </p:sp>
      <p:grpSp>
        <p:nvGrpSpPr>
          <p:cNvPr id="44" name="组合 43"/>
          <p:cNvGrpSpPr/>
          <p:nvPr/>
        </p:nvGrpSpPr>
        <p:grpSpPr>
          <a:xfrm>
            <a:off x="914536" y="5090586"/>
            <a:ext cx="10290810" cy="1383802"/>
            <a:chOff x="914536" y="5141523"/>
            <a:chExt cx="10290810" cy="1383802"/>
          </a:xfrm>
        </p:grpSpPr>
        <p:cxnSp>
          <p:nvCxnSpPr>
            <p:cNvPr id="7" name="直接箭头连接符 6"/>
            <p:cNvCxnSpPr/>
            <p:nvPr/>
          </p:nvCxnSpPr>
          <p:spPr bwMode="auto">
            <a:xfrm>
              <a:off x="990734" y="5893885"/>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8" name="文本框 7"/>
            <p:cNvSpPr txBox="1"/>
            <p:nvPr/>
          </p:nvSpPr>
          <p:spPr>
            <a:xfrm>
              <a:off x="1027715" y="6043056"/>
              <a:ext cx="990574" cy="276999"/>
            </a:xfrm>
            <a:prstGeom prst="rect">
              <a:avLst/>
            </a:prstGeom>
            <a:noFill/>
          </p:spPr>
          <p:txBody>
            <a:bodyPr wrap="square" rtlCol="0">
              <a:spAutoFit/>
            </a:bodyPr>
            <a:lstStyle/>
            <a:p>
              <a:r>
                <a:rPr lang="en-US" dirty="0" smtClean="0"/>
                <a:t>May 2023</a:t>
              </a:r>
              <a:endParaRPr lang="en-US" dirty="0"/>
            </a:p>
          </p:txBody>
        </p:sp>
        <p:sp>
          <p:nvSpPr>
            <p:cNvPr id="9" name="文本框 8"/>
            <p:cNvSpPr txBox="1"/>
            <p:nvPr/>
          </p:nvSpPr>
          <p:spPr>
            <a:xfrm>
              <a:off x="2550529" y="6043056"/>
              <a:ext cx="990574" cy="276999"/>
            </a:xfrm>
            <a:prstGeom prst="rect">
              <a:avLst/>
            </a:prstGeom>
            <a:noFill/>
          </p:spPr>
          <p:txBody>
            <a:bodyPr wrap="square" rtlCol="0">
              <a:spAutoFit/>
            </a:bodyPr>
            <a:lstStyle/>
            <a:p>
              <a:r>
                <a:rPr lang="en-US" dirty="0" smtClean="0"/>
                <a:t>Jul 2023</a:t>
              </a:r>
              <a:endParaRPr lang="en-US" dirty="0"/>
            </a:p>
          </p:txBody>
        </p:sp>
        <p:sp>
          <p:nvSpPr>
            <p:cNvPr id="10" name="文本框 9"/>
            <p:cNvSpPr txBox="1"/>
            <p:nvPr/>
          </p:nvSpPr>
          <p:spPr>
            <a:xfrm>
              <a:off x="4073343" y="6043056"/>
              <a:ext cx="990574" cy="276999"/>
            </a:xfrm>
            <a:prstGeom prst="rect">
              <a:avLst/>
            </a:prstGeom>
            <a:noFill/>
          </p:spPr>
          <p:txBody>
            <a:bodyPr wrap="square" rtlCol="0">
              <a:spAutoFit/>
            </a:bodyPr>
            <a:lstStyle/>
            <a:p>
              <a:r>
                <a:rPr lang="en-US" dirty="0" smtClean="0"/>
                <a:t>Sep 2023</a:t>
              </a:r>
              <a:endParaRPr lang="en-US" dirty="0"/>
            </a:p>
          </p:txBody>
        </p:sp>
        <p:sp>
          <p:nvSpPr>
            <p:cNvPr id="11" name="文本框 10"/>
            <p:cNvSpPr txBox="1"/>
            <p:nvPr/>
          </p:nvSpPr>
          <p:spPr>
            <a:xfrm>
              <a:off x="5596157" y="6043055"/>
              <a:ext cx="990574" cy="275590"/>
            </a:xfrm>
            <a:prstGeom prst="rect">
              <a:avLst/>
            </a:prstGeom>
            <a:noFill/>
          </p:spPr>
          <p:txBody>
            <a:bodyPr wrap="square" rtlCol="0">
              <a:spAutoFit/>
            </a:bodyPr>
            <a:lstStyle/>
            <a:p>
              <a:r>
                <a:rPr lang="en-US" dirty="0" smtClean="0">
                  <a:solidFill>
                    <a:schemeClr val="tx1"/>
                  </a:solidFill>
                </a:rPr>
                <a:t>Nov 2023</a:t>
              </a:r>
            </a:p>
          </p:txBody>
        </p:sp>
        <p:sp>
          <p:nvSpPr>
            <p:cNvPr id="12" name="文本框 11"/>
            <p:cNvSpPr txBox="1"/>
            <p:nvPr/>
          </p:nvSpPr>
          <p:spPr>
            <a:xfrm>
              <a:off x="7118971" y="6047525"/>
              <a:ext cx="990574" cy="276999"/>
            </a:xfrm>
            <a:prstGeom prst="rect">
              <a:avLst/>
            </a:prstGeom>
            <a:noFill/>
          </p:spPr>
          <p:txBody>
            <a:bodyPr wrap="square" rtlCol="0">
              <a:spAutoFit/>
            </a:bodyPr>
            <a:lstStyle/>
            <a:p>
              <a:r>
                <a:rPr lang="en-US" dirty="0" smtClean="0"/>
                <a:t>Jan 2024</a:t>
              </a:r>
              <a:endParaRPr lang="en-US" dirty="0"/>
            </a:p>
          </p:txBody>
        </p:sp>
        <p:sp>
          <p:nvSpPr>
            <p:cNvPr id="13" name="椭圆 12"/>
            <p:cNvSpPr/>
            <p:nvPr/>
          </p:nvSpPr>
          <p:spPr bwMode="auto">
            <a:xfrm>
              <a:off x="141991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4" name="椭圆 13"/>
            <p:cNvSpPr/>
            <p:nvPr/>
          </p:nvSpPr>
          <p:spPr bwMode="auto">
            <a:xfrm>
              <a:off x="2941145"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4462379"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983613"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750484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文本框 17"/>
            <p:cNvSpPr txBox="1"/>
            <p:nvPr/>
          </p:nvSpPr>
          <p:spPr>
            <a:xfrm>
              <a:off x="914536" y="5317815"/>
              <a:ext cx="1312346" cy="461665"/>
            </a:xfrm>
            <a:prstGeom prst="rect">
              <a:avLst/>
            </a:prstGeom>
            <a:noFill/>
          </p:spPr>
          <p:txBody>
            <a:bodyPr wrap="square" rtlCol="0">
              <a:spAutoFit/>
            </a:bodyPr>
            <a:lstStyle/>
            <a:p>
              <a:r>
                <a:rPr lang="en-US" dirty="0" smtClean="0">
                  <a:solidFill>
                    <a:srgbClr val="00B050"/>
                  </a:solidFill>
                </a:rPr>
                <a:t>SG Kick-off</a:t>
              </a:r>
            </a:p>
            <a:p>
              <a:r>
                <a:rPr lang="en-US" dirty="0" smtClean="0">
                  <a:solidFill>
                    <a:srgbClr val="00B050"/>
                  </a:solidFill>
                </a:rPr>
                <a:t>PAR/CSD draft</a:t>
              </a:r>
              <a:endParaRPr lang="en-US" dirty="0">
                <a:solidFill>
                  <a:srgbClr val="00B050"/>
                </a:solidFill>
              </a:endParaRPr>
            </a:p>
          </p:txBody>
        </p:sp>
        <p:sp>
          <p:nvSpPr>
            <p:cNvPr id="19" name="文本框 18"/>
            <p:cNvSpPr txBox="1"/>
            <p:nvPr/>
          </p:nvSpPr>
          <p:spPr>
            <a:xfrm>
              <a:off x="3940001" y="5317815"/>
              <a:ext cx="1089227" cy="461665"/>
            </a:xfrm>
            <a:prstGeom prst="rect">
              <a:avLst/>
            </a:prstGeom>
            <a:noFill/>
          </p:spPr>
          <p:txBody>
            <a:bodyPr wrap="square" rtlCol="0">
              <a:spAutoFit/>
            </a:bodyPr>
            <a:lstStyle/>
            <a:p>
              <a:r>
                <a:rPr lang="en-US" altLang="zh-CN" dirty="0">
                  <a:solidFill>
                    <a:srgbClr val="00B050"/>
                  </a:solidFill>
                </a:rPr>
                <a:t>PAR/CSD development</a:t>
              </a:r>
            </a:p>
          </p:txBody>
        </p:sp>
        <p:sp>
          <p:nvSpPr>
            <p:cNvPr id="22" name="文本框 21"/>
            <p:cNvSpPr txBox="1"/>
            <p:nvPr/>
          </p:nvSpPr>
          <p:spPr>
            <a:xfrm>
              <a:off x="2438496" y="5317815"/>
              <a:ext cx="990574" cy="461665"/>
            </a:xfrm>
            <a:prstGeom prst="rect">
              <a:avLst/>
            </a:prstGeom>
            <a:noFill/>
          </p:spPr>
          <p:txBody>
            <a:bodyPr wrap="square" rtlCol="0">
              <a:spAutoFit/>
            </a:bodyPr>
            <a:lstStyle/>
            <a:p>
              <a:r>
                <a:rPr lang="en-US" dirty="0" smtClean="0">
                  <a:solidFill>
                    <a:srgbClr val="00B050"/>
                  </a:solidFill>
                </a:rPr>
                <a:t>PAR/CSD development</a:t>
              </a:r>
              <a:endParaRPr lang="en-US" dirty="0">
                <a:solidFill>
                  <a:srgbClr val="00B050"/>
                </a:solidFill>
              </a:endParaRPr>
            </a:p>
          </p:txBody>
        </p:sp>
        <p:sp>
          <p:nvSpPr>
            <p:cNvPr id="24" name="文本框 23"/>
            <p:cNvSpPr txBox="1"/>
            <p:nvPr/>
          </p:nvSpPr>
          <p:spPr>
            <a:xfrm>
              <a:off x="10164597" y="6043055"/>
              <a:ext cx="990574" cy="275590"/>
            </a:xfrm>
            <a:prstGeom prst="rect">
              <a:avLst/>
            </a:prstGeom>
            <a:noFill/>
          </p:spPr>
          <p:txBody>
            <a:bodyPr wrap="square" rtlCol="0">
              <a:spAutoFit/>
            </a:bodyPr>
            <a:lstStyle/>
            <a:p>
              <a:r>
                <a:rPr lang="en-US" b="1" dirty="0" smtClean="0"/>
                <a:t>May 2024</a:t>
              </a:r>
            </a:p>
          </p:txBody>
        </p:sp>
        <p:sp>
          <p:nvSpPr>
            <p:cNvPr id="25" name="椭圆 24"/>
            <p:cNvSpPr/>
            <p:nvPr/>
          </p:nvSpPr>
          <p:spPr bwMode="auto">
            <a:xfrm>
              <a:off x="1054731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26" name="文本框 25"/>
            <p:cNvSpPr txBox="1"/>
            <p:nvPr/>
          </p:nvSpPr>
          <p:spPr>
            <a:xfrm>
              <a:off x="10183631" y="5502203"/>
              <a:ext cx="1021715" cy="275590"/>
            </a:xfrm>
            <a:prstGeom prst="rect">
              <a:avLst/>
            </a:prstGeom>
            <a:noFill/>
          </p:spPr>
          <p:txBody>
            <a:bodyPr wrap="square" rtlCol="0">
              <a:spAutoFit/>
            </a:bodyPr>
            <a:lstStyle/>
            <a:p>
              <a:r>
                <a:rPr lang="en-US" dirty="0" smtClean="0">
                  <a:solidFill>
                    <a:schemeClr val="tx1"/>
                  </a:solidFill>
                </a:rPr>
                <a:t>TGbp kickoff</a:t>
              </a:r>
            </a:p>
          </p:txBody>
        </p:sp>
        <p:sp>
          <p:nvSpPr>
            <p:cNvPr id="27" name="文本框 26"/>
            <p:cNvSpPr txBox="1"/>
            <p:nvPr/>
          </p:nvSpPr>
          <p:spPr>
            <a:xfrm>
              <a:off x="8641785" y="6043055"/>
              <a:ext cx="990574" cy="276999"/>
            </a:xfrm>
            <a:prstGeom prst="rect">
              <a:avLst/>
            </a:prstGeom>
            <a:noFill/>
          </p:spPr>
          <p:txBody>
            <a:bodyPr wrap="square" rtlCol="0">
              <a:spAutoFit/>
            </a:bodyPr>
            <a:lstStyle/>
            <a:p>
              <a:r>
                <a:rPr lang="en-US" dirty="0" smtClean="0"/>
                <a:t>Mar 2024</a:t>
              </a:r>
              <a:endParaRPr lang="en-US" dirty="0"/>
            </a:p>
          </p:txBody>
        </p:sp>
        <p:sp>
          <p:nvSpPr>
            <p:cNvPr id="28" name="椭圆 27"/>
            <p:cNvSpPr/>
            <p:nvPr/>
          </p:nvSpPr>
          <p:spPr bwMode="auto">
            <a:xfrm>
              <a:off x="902608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30" name="文本框 29"/>
            <p:cNvSpPr txBox="1"/>
            <p:nvPr/>
          </p:nvSpPr>
          <p:spPr>
            <a:xfrm>
              <a:off x="8641851" y="5141523"/>
              <a:ext cx="1273810" cy="645160"/>
            </a:xfrm>
            <a:prstGeom prst="rect">
              <a:avLst/>
            </a:prstGeom>
            <a:noFill/>
          </p:spPr>
          <p:txBody>
            <a:bodyPr wrap="square" rtlCol="0">
              <a:spAutoFit/>
            </a:bodyPr>
            <a:lstStyle/>
            <a:p>
              <a:r>
                <a:rPr lang="en-US" dirty="0" smtClean="0">
                  <a:solidFill>
                    <a:srgbClr val="00B050"/>
                  </a:solidFill>
                </a:rPr>
                <a:t>Comments reply and potential update</a:t>
              </a:r>
            </a:p>
          </p:txBody>
        </p:sp>
        <p:sp>
          <p:nvSpPr>
            <p:cNvPr id="32" name="文本框 31"/>
            <p:cNvSpPr txBox="1"/>
            <p:nvPr/>
          </p:nvSpPr>
          <p:spPr>
            <a:xfrm>
              <a:off x="5212215" y="5322393"/>
              <a:ext cx="1888866" cy="461665"/>
            </a:xfrm>
            <a:prstGeom prst="rect">
              <a:avLst/>
            </a:prstGeom>
            <a:noFill/>
          </p:spPr>
          <p:txBody>
            <a:bodyPr wrap="square" rtlCol="0">
              <a:spAutoFit/>
            </a:bodyPr>
            <a:lstStyle/>
            <a:p>
              <a:r>
                <a:rPr lang="en-US" dirty="0" smtClean="0">
                  <a:solidFill>
                    <a:srgbClr val="00B050"/>
                  </a:solidFill>
                </a:rPr>
                <a:t>WG approve PAR/CSD submitted to EC for review </a:t>
              </a:r>
              <a:endParaRPr lang="en-US" dirty="0">
                <a:solidFill>
                  <a:srgbClr val="00B050"/>
                </a:solidFill>
              </a:endParaRPr>
            </a:p>
          </p:txBody>
        </p:sp>
        <p:sp>
          <p:nvSpPr>
            <p:cNvPr id="33" name="文本框 32"/>
            <p:cNvSpPr txBox="1"/>
            <p:nvPr/>
          </p:nvSpPr>
          <p:spPr>
            <a:xfrm>
              <a:off x="7772536" y="5315394"/>
              <a:ext cx="960755" cy="460375"/>
            </a:xfrm>
            <a:prstGeom prst="rect">
              <a:avLst/>
            </a:prstGeom>
            <a:noFill/>
          </p:spPr>
          <p:txBody>
            <a:bodyPr wrap="square" rtlCol="0">
              <a:spAutoFit/>
            </a:bodyPr>
            <a:lstStyle/>
            <a:p>
              <a:r>
                <a:rPr lang="en-US" dirty="0" smtClean="0">
                  <a:solidFill>
                    <a:srgbClr val="00B050"/>
                  </a:solidFill>
                </a:rPr>
                <a:t>EC Review in Feb</a:t>
              </a:r>
            </a:p>
          </p:txBody>
        </p:sp>
        <p:sp>
          <p:nvSpPr>
            <p:cNvPr id="34" name="文本框 33"/>
            <p:cNvSpPr txBox="1"/>
            <p:nvPr/>
          </p:nvSpPr>
          <p:spPr>
            <a:xfrm>
              <a:off x="5943604" y="6248326"/>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6" name="直接连接符 35"/>
            <p:cNvCxnSpPr/>
            <p:nvPr/>
          </p:nvCxnSpPr>
          <p:spPr bwMode="auto">
            <a:xfrm>
              <a:off x="6373436" y="5867336"/>
              <a:ext cx="0" cy="380990"/>
            </a:xfrm>
            <a:prstGeom prst="line">
              <a:avLst/>
            </a:prstGeom>
            <a:solidFill>
              <a:srgbClr val="00B8FF"/>
            </a:solidFill>
            <a:ln w="28575" cap="flat" cmpd="sng" algn="ctr">
              <a:solidFill>
                <a:schemeClr val="tx1"/>
              </a:solidFill>
              <a:prstDash val="solid"/>
              <a:round/>
              <a:headEnd type="none" w="med" len="med"/>
              <a:tailEnd type="none" w="med" len="med"/>
            </a:ln>
          </p:spPr>
        </p:cxnSp>
        <p:sp>
          <p:nvSpPr>
            <p:cNvPr id="37" name="文本框 36"/>
            <p:cNvSpPr txBox="1"/>
            <p:nvPr/>
          </p:nvSpPr>
          <p:spPr>
            <a:xfrm>
              <a:off x="8999915" y="6236512"/>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8" name="直接连接符 37"/>
            <p:cNvCxnSpPr/>
            <p:nvPr/>
          </p:nvCxnSpPr>
          <p:spPr bwMode="auto">
            <a:xfrm>
              <a:off x="9429747" y="5867336"/>
              <a:ext cx="0" cy="452718"/>
            </a:xfrm>
            <a:prstGeom prst="line">
              <a:avLst/>
            </a:prstGeom>
            <a:solidFill>
              <a:srgbClr val="00B8FF"/>
            </a:solidFill>
            <a:ln w="28575" cap="flat" cmpd="sng" algn="ctr">
              <a:solidFill>
                <a:schemeClr val="tx1"/>
              </a:solidFill>
              <a:prstDash val="solid"/>
              <a:round/>
              <a:headEnd type="none" w="med" len="med"/>
              <a:tailEnd type="none" w="med" len="med"/>
            </a:ln>
          </p:spPr>
        </p:cxnSp>
      </p:grpSp>
      <p:sp>
        <p:nvSpPr>
          <p:cNvPr id="39"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1259205" y="1678305"/>
            <a:ext cx="9772650"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2024, [Dec 2018]</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2024, [Jan 2019]</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D0.1 										Mar, 2025, [</a:t>
            </a:r>
            <a:r>
              <a:rPr lang="en-US" altLang="en-US" sz="2000" kern="0" dirty="0">
                <a:solidFill>
                  <a:schemeClr val="tx1"/>
                </a:solidFill>
                <a:sym typeface="Wingdings" panose="05000000000000000000" pitchFamily="2" charset="2"/>
              </a:rPr>
              <a:t>Nov 2019]</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2026, [</a:t>
            </a:r>
            <a:r>
              <a:rPr lang="en-US" altLang="en-US" sz="2000" kern="0" dirty="0">
                <a:solidFill>
                  <a:schemeClr val="tx1"/>
                </a:solidFill>
                <a:cs typeface="+mn-ea"/>
                <a:sym typeface="Wingdings" panose="05000000000000000000" pitchFamily="2" charset="2"/>
              </a:rPr>
              <a:t>Oct 2020]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2026, [</a:t>
            </a:r>
            <a:r>
              <a:rPr lang="en-US" altLang="en-US" sz="2000" kern="0" dirty="0">
                <a:solidFill>
                  <a:schemeClr val="tx1"/>
                </a:solidFill>
                <a:cs typeface="+mn-ea"/>
                <a:sym typeface="Wingdings" panose="05000000000000000000" pitchFamily="2" charset="2"/>
              </a:rPr>
              <a:t>Jul 2021]</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2027, [Nov 1 to Nov 30, 2021]</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2027, [</a:t>
            </a:r>
            <a:r>
              <a:rPr lang="en-US" altLang="en-US" sz="2000" kern="0" dirty="0">
                <a:solidFill>
                  <a:schemeClr val="tx1"/>
                </a:solidFill>
                <a:cs typeface="+mn-ea"/>
                <a:sym typeface="Wingdings" panose="05000000000000000000" pitchFamily="2" charset="2"/>
              </a:rPr>
              <a:t>Apr 2022]</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2028,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2028,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2028, [</a:t>
            </a:r>
            <a:r>
              <a:rPr lang="en-US" altLang="en-US" sz="2000" kern="0" dirty="0">
                <a:solidFill>
                  <a:schemeClr val="tx1"/>
                </a:solidFill>
                <a:cs typeface="+mn-ea"/>
                <a:sym typeface="Wingdings" panose="05000000000000000000" pitchFamily="2" charset="2"/>
              </a:rPr>
              <a:t>Dec 2022]</a:t>
            </a: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 Proposal (vs. 11bd timeline)</a:t>
            </a:r>
            <a:endParaRPr lang="zh-CN" altLang="en-US" sz="2800" kern="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Call for TGbp Vice Chair Candidates</a:t>
            </a:r>
          </a:p>
        </p:txBody>
      </p:sp>
      <p:sp>
        <p:nvSpPr>
          <p:cNvPr id="6"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Number of Vice Chairs: </a:t>
            </a:r>
            <a:r>
              <a:rPr lang="en-US" altLang="en-GB" b="0" u="sng" dirty="0"/>
              <a:t>2</a:t>
            </a:r>
            <a:endParaRPr lang="en-US" altLang="en-GB" dirty="0"/>
          </a:p>
          <a:p>
            <a:pPr lvl="0" eaLnBrk="0" hangingPunct="0">
              <a:defRPr/>
            </a:pPr>
            <a:r>
              <a:rPr lang="en-US" altLang="en-GB" dirty="0"/>
              <a:t>Due: </a:t>
            </a:r>
            <a:r>
              <a:rPr lang="en-US" altLang="en-GB" sz="2000" b="0" u="sng" dirty="0"/>
              <a:t>end of May 14, Poland local time</a:t>
            </a:r>
            <a:r>
              <a:rPr lang="en-US" altLang="en-GB" b="0" u="sng" dirty="0"/>
              <a:t>.</a:t>
            </a:r>
            <a:endParaRPr lang="en-US" altLang="en-GB" b="0" dirty="0"/>
          </a:p>
          <a:p>
            <a:pPr lvl="0" eaLnBrk="0" hangingPunct="0">
              <a:defRPr/>
            </a:pPr>
            <a:r>
              <a:rPr lang="en-US" altLang="en-GB" dirty="0"/>
              <a:t>Election Time: </a:t>
            </a:r>
            <a:r>
              <a:rPr lang="en-US" altLang="en-GB" sz="2000" b="0" u="sng" dirty="0"/>
              <a:t>AM1, May 15 (Wed)</a:t>
            </a:r>
            <a:endParaRPr lang="en-US" altLang="en-GB" dirty="0"/>
          </a:p>
          <a:p>
            <a:pPr lvl="0" eaLnBrk="0" hangingPunct="0">
              <a:defRPr/>
            </a:pPr>
            <a:r>
              <a:rPr lang="en-US" altLang="en-GB" dirty="0"/>
              <a:t>Vice chairs’ responsibilities: </a:t>
            </a:r>
          </a:p>
          <a:p>
            <a:pPr lvl="1" eaLnBrk="0" hangingPunct="0">
              <a:defRPr/>
            </a:pPr>
            <a:r>
              <a:rPr lang="en-US" altLang="en-GB" sz="2000" dirty="0"/>
              <a:t>Organizing meetings on behalf of the Chair in case of the absence of the Chair</a:t>
            </a:r>
          </a:p>
          <a:p>
            <a:pPr lvl="1" eaLnBrk="0" hangingPunct="0">
              <a:defRPr/>
            </a:pPr>
            <a:r>
              <a:rPr lang="en-US" altLang="en-GB" dirty="0"/>
              <a:t>Helping on meeting management, including remote presenting, vote counting, etc.</a:t>
            </a:r>
          </a:p>
          <a:p>
            <a:pPr lvl="1" eaLnBrk="0" hangingPunct="0">
              <a:defRPr/>
            </a:pPr>
            <a:r>
              <a:rPr lang="en-US" altLang="en-GB" dirty="0"/>
              <a:t>Helping on organizing adhoc meetings if there’re.</a:t>
            </a:r>
          </a:p>
          <a:p>
            <a:pPr lvl="1" eaLnBrk="0" hangingPunct="0">
              <a:defRPr/>
            </a:pPr>
            <a:r>
              <a:rPr lang="en-US" altLang="en-GB" dirty="0"/>
              <a:t>Other TG management operations </a:t>
            </a:r>
          </a:p>
          <a:p>
            <a:pPr lvl="0" eaLnBrk="0" hangingPunct="0">
              <a:defRPr/>
            </a:pPr>
            <a:r>
              <a:rPr lang="en-US" altLang="en-GB" dirty="0"/>
              <a:t>Vice Chairs election:</a:t>
            </a:r>
          </a:p>
          <a:p>
            <a:pPr lvl="1" eaLnBrk="0" hangingPunct="0">
              <a:defRPr/>
            </a:pPr>
            <a:r>
              <a:rPr lang="en-US" altLang="en-GB" dirty="0"/>
              <a:t>If there’re </a:t>
            </a:r>
            <a:r>
              <a:rPr lang="en-US" altLang="en-GB" b="1" dirty="0"/>
              <a:t>NO</a:t>
            </a:r>
            <a:r>
              <a:rPr lang="en-US" altLang="en-GB" dirty="0"/>
              <a:t> more than 2 Vice Chair candidates, then directly go to TG motion to confirm the Vice Chairs</a:t>
            </a:r>
          </a:p>
          <a:p>
            <a:pPr lvl="1" eaLnBrk="0" hangingPunct="0">
              <a:defRPr/>
            </a:pPr>
            <a:r>
              <a:rPr lang="en-US" altLang="en-GB" dirty="0"/>
              <a:t>If there’re more than 2 Vice Chair candidates, then run election vote to decide the </a:t>
            </a:r>
            <a:r>
              <a:rPr lang="en-US" altLang="en-GB" dirty="0" smtClean="0"/>
              <a:t>Vice Chairs of top 2 supporting ratio.</a:t>
            </a:r>
            <a:endParaRPr lang="en-GB" alt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May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N/A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 (Ericsson)</a:t>
            </a: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a:t>
            </a:r>
            <a:endParaRPr lang="en-GB" altLang="en-US" sz="2400" dirty="0" smtClean="0"/>
          </a:p>
          <a:p>
            <a:pPr lvl="1" eaLnBrk="0" hangingPunct="0">
              <a:defRPr/>
            </a:pPr>
            <a:r>
              <a:rPr lang="en-US" altLang="en-US" sz="2400" i="1" dirty="0">
                <a:solidFill>
                  <a:srgbClr val="00B050"/>
                </a:solidFill>
                <a:sym typeface="+mn-ea"/>
              </a:rPr>
              <a:t>11-24/0722, Introduction to passive sub-1GHz RFID systems, Franz Amtmann (NXP</a:t>
            </a:r>
            <a:r>
              <a:rPr lang="en-US" altLang="en-US" sz="2400" i="1" dirty="0" smtClean="0">
                <a:solidFill>
                  <a:srgbClr val="00B050"/>
                </a:solidFill>
                <a:sym typeface="+mn-ea"/>
              </a:rPr>
              <a:t>) – 1 hour</a:t>
            </a:r>
            <a:endParaRPr lang="en-US" altLang="en-US" sz="2400" i="1" dirty="0">
              <a:solidFill>
                <a:srgbClr val="00B050"/>
              </a:solidFill>
              <a:sym typeface="+mn-ea"/>
            </a:endParaRPr>
          </a:p>
          <a:p>
            <a:pPr lvl="1" algn="l" eaLnBrk="0" hangingPunct="0">
              <a:buClrTx/>
              <a:buSzTx/>
              <a:buFontTx/>
              <a:buChar char="–"/>
              <a:defRPr/>
            </a:pPr>
            <a:r>
              <a:rPr lang="en-US" altLang="en-US" sz="2400" i="1" dirty="0">
                <a:solidFill>
                  <a:srgbClr val="00B050"/>
                </a:solidFill>
                <a:sym typeface="+mn-ea"/>
              </a:rPr>
              <a:t>11-24/0847, Initial Thoughts on 2.4 GHz Downlink AMP PPDU Design, Bin Qian (Huawei)</a:t>
            </a:r>
            <a:endParaRPr lang="en-US" altLang="en-US" sz="2400" i="1" dirty="0">
              <a:solidFill>
                <a:srgbClr val="00B050"/>
              </a:solidFill>
            </a:endParaRPr>
          </a:p>
          <a:p>
            <a:pPr lvl="1" algn="l" eaLnBrk="0" hangingPunct="0">
              <a:buClrTx/>
              <a:buSzTx/>
              <a:buFontTx/>
              <a:buChar char="–"/>
              <a:defRPr/>
            </a:pPr>
            <a:r>
              <a:rPr lang="en-US" altLang="en-US" sz="2400" i="1" dirty="0">
                <a:solidFill>
                  <a:srgbClr val="00B050"/>
                </a:solidFill>
                <a:sym typeface="+mn-ea"/>
              </a:rPr>
              <a:t>11-24/0836, Thoughts on AMP UHF RFID Tags, Rojan Chitrakar (Huawei)</a:t>
            </a:r>
            <a:endParaRPr lang="en-US" altLang="en-US" sz="2400" i="1" dirty="0">
              <a:solidFill>
                <a:srgbClr val="00B050"/>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endParaRPr lang="en-US" dirty="0" smtClean="0"/>
          </a:p>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May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a:t>
            </a:r>
            <a:r>
              <a:rPr lang="en-US" altLang="en-US" sz="2000" kern="0" dirty="0" smtClean="0">
                <a:latin typeface="Arial" panose="020B0604020202020204" pitchFamily="34" charset="0"/>
              </a:rPr>
              <a:t>Vice </a:t>
            </a:r>
            <a:r>
              <a:rPr lang="en-US" altLang="en-US" sz="2000" kern="0" dirty="0" smtClean="0">
                <a:latin typeface="Arial" panose="020B0604020202020204" pitchFamily="34" charset="0"/>
              </a:rPr>
              <a:t>Chair:	N/A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a:t>
            </a:r>
            <a:r>
              <a:rPr lang="en-US" altLang="en-US" sz="2000" kern="0" dirty="0">
                <a:latin typeface="Arial" panose="020B0604020202020204" pitchFamily="34" charset="0"/>
              </a:rPr>
              <a:t>Max (Ericsson)</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a:t>Vice Chair Election and Confirmation</a:t>
            </a:r>
            <a:endParaRPr lang="en-GB" altLang="en-US" dirty="0"/>
          </a:p>
          <a:p>
            <a:pPr eaLnBrk="0" hangingPunct="0">
              <a:defRPr/>
            </a:pPr>
            <a:r>
              <a:rPr lang="en-GB" altLang="en-US" sz="2400" dirty="0" smtClean="0">
                <a:sym typeface="+mn-ea"/>
              </a:rPr>
              <a:t>Contribution discussion</a:t>
            </a:r>
            <a:endParaRPr lang="en-GB" altLang="en-US" sz="2400" dirty="0" smtClean="0"/>
          </a:p>
          <a:p>
            <a:pPr lvl="1" eaLnBrk="0" hangingPunct="0">
              <a:defRPr/>
            </a:pPr>
            <a:r>
              <a:rPr lang="en-US" altLang="en-US" sz="2400" i="1" dirty="0">
                <a:sym typeface="+mn-ea"/>
              </a:rPr>
              <a:t>11-24/0798, Close-range AMP </a:t>
            </a:r>
            <a:r>
              <a:rPr lang="en-US" altLang="en-US" sz="2400" i="1" dirty="0" err="1">
                <a:sym typeface="+mn-ea"/>
              </a:rPr>
              <a:t>WiFi</a:t>
            </a:r>
            <a:r>
              <a:rPr lang="en-US" altLang="en-US" sz="2400" i="1" dirty="0">
                <a:sym typeface="+mn-ea"/>
              </a:rPr>
              <a:t> Reader Feasibility Study </a:t>
            </a:r>
            <a:r>
              <a:rPr lang="en-US" altLang="en-US" sz="2400" i="1" dirty="0" err="1">
                <a:sym typeface="+mn-ea"/>
              </a:rPr>
              <a:t>followup</a:t>
            </a:r>
            <a:r>
              <a:rPr lang="en-US" altLang="en-US" sz="2400" i="1" dirty="0">
                <a:sym typeface="+mn-ea"/>
              </a:rPr>
              <a:t>, </a:t>
            </a:r>
            <a:r>
              <a:rPr lang="en-US" altLang="en-US" sz="2400" i="1" dirty="0" err="1">
                <a:sym typeface="+mn-ea"/>
              </a:rPr>
              <a:t>Rui</a:t>
            </a:r>
            <a:r>
              <a:rPr lang="en-US" altLang="en-US" sz="2400" i="1" dirty="0">
                <a:sym typeface="+mn-ea"/>
              </a:rPr>
              <a:t> Cao (NXP) </a:t>
            </a:r>
            <a:endParaRPr lang="en-US" altLang="en-US" sz="2400" i="1" dirty="0" smtClean="0">
              <a:sym typeface="+mn-ea"/>
            </a:endParaRPr>
          </a:p>
          <a:p>
            <a:pPr lvl="1" algn="l" eaLnBrk="0" hangingPunct="0">
              <a:buClrTx/>
              <a:buSzTx/>
              <a:buFontTx/>
              <a:buChar char="–"/>
              <a:defRPr/>
            </a:pPr>
            <a:r>
              <a:rPr lang="en-US" altLang="en-US" sz="2400" i="1" dirty="0" smtClean="0">
                <a:sym typeface="+mn-ea"/>
              </a:rPr>
              <a:t>11-24/0849</a:t>
            </a:r>
            <a:r>
              <a:rPr lang="en-US" altLang="en-US" sz="2400" i="1" dirty="0">
                <a:sym typeface="+mn-ea"/>
              </a:rPr>
              <a:t>, harmonization of waveform, Yinan Qi (OPPO)</a:t>
            </a:r>
            <a:endParaRPr lang="en-US" altLang="en-US" sz="2400" i="1" dirty="0">
              <a:solidFill>
                <a:schemeClr val="tx1"/>
              </a:solidFill>
            </a:endParaRPr>
          </a:p>
          <a:p>
            <a:pPr lvl="1" algn="l" eaLnBrk="0" hangingPunct="0">
              <a:buClrTx/>
              <a:buSzTx/>
              <a:buFontTx/>
              <a:buChar char="–"/>
              <a:defRPr/>
            </a:pPr>
            <a:r>
              <a:rPr lang="en-US" altLang="en-US" sz="2400" i="1" dirty="0">
                <a:sym typeface="+mn-ea"/>
              </a:rPr>
              <a:t>11-24/0851, uplink fdm for amp, Yinan Qi (OPPO)</a:t>
            </a:r>
            <a:endParaRPr lang="en-US" altLang="en-US" sz="2400" i="1" dirty="0">
              <a:solidFill>
                <a:schemeClr val="tx1"/>
              </a:solidFill>
            </a:endParaRPr>
          </a:p>
          <a:p>
            <a:pPr lvl="1" eaLnBrk="0" hangingPunct="0">
              <a:defRPr/>
            </a:pPr>
            <a:r>
              <a:rPr lang="en-US" altLang="en-US" sz="2400" i="1" dirty="0">
                <a:sym typeface="+mn-ea"/>
              </a:rPr>
              <a:t>TBD</a:t>
            </a:r>
            <a:endParaRPr lang="en-US" altLang="en-US" sz="2400" i="1" dirty="0">
              <a:solidFill>
                <a:schemeClr val="tx1"/>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Vice Chairs Confirmation Motion</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smtClean="0">
                <a:sym typeface="+mn-ea"/>
              </a:rPr>
              <a:t>Considering </a:t>
            </a:r>
            <a:r>
              <a:rPr lang="en-US" altLang="en-GB" i="1" dirty="0" smtClean="0">
                <a:sym typeface="+mn-ea"/>
              </a:rPr>
              <a:t>Steve </a:t>
            </a:r>
            <a:r>
              <a:rPr lang="en-US" altLang="en-GB" i="1" dirty="0" err="1" smtClean="0">
                <a:sym typeface="+mn-ea"/>
              </a:rPr>
              <a:t>Shellhammer</a:t>
            </a:r>
            <a:r>
              <a:rPr lang="en-US" altLang="en-GB" i="1" dirty="0" smtClean="0">
                <a:sym typeface="+mn-ea"/>
              </a:rPr>
              <a:t> </a:t>
            </a:r>
            <a:r>
              <a:rPr lang="en-US" altLang="en-GB" dirty="0" smtClean="0">
                <a:sym typeface="+mn-ea"/>
              </a:rPr>
              <a:t>and </a:t>
            </a:r>
            <a:r>
              <a:rPr lang="en-US" altLang="en-GB" i="1" dirty="0" smtClean="0">
                <a:sym typeface="+mn-ea"/>
              </a:rPr>
              <a:t>Rakesh </a:t>
            </a:r>
            <a:r>
              <a:rPr lang="en-US" altLang="en-GB" i="1" dirty="0" err="1" smtClean="0">
                <a:sym typeface="+mn-ea"/>
              </a:rPr>
              <a:t>Taori</a:t>
            </a:r>
            <a:r>
              <a:rPr lang="en-US" altLang="en-GB" i="1" dirty="0" smtClean="0">
                <a:sym typeface="+mn-ea"/>
              </a:rPr>
              <a:t> </a:t>
            </a:r>
            <a:r>
              <a:rPr lang="en-US" altLang="en-GB" dirty="0" smtClean="0">
                <a:sym typeface="+mn-ea"/>
              </a:rPr>
              <a:t>are the only two candidates, c</a:t>
            </a:r>
            <a:r>
              <a:rPr lang="en-US" altLang="en-GB" dirty="0" smtClean="0">
                <a:sym typeface="+mn-ea"/>
              </a:rPr>
              <a:t>onfirm </a:t>
            </a:r>
            <a:r>
              <a:rPr lang="en-US" altLang="en-GB" i="1" dirty="0" smtClean="0">
                <a:sym typeface="+mn-ea"/>
              </a:rPr>
              <a:t>Steve </a:t>
            </a:r>
            <a:r>
              <a:rPr lang="en-US" altLang="en-GB" i="1" dirty="0" err="1" smtClean="0">
                <a:sym typeface="+mn-ea"/>
              </a:rPr>
              <a:t>Shellhammer</a:t>
            </a:r>
            <a:r>
              <a:rPr lang="en-US" altLang="en-GB" dirty="0" smtClean="0">
                <a:sym typeface="+mn-ea"/>
              </a:rPr>
              <a:t> </a:t>
            </a:r>
            <a:r>
              <a:rPr lang="en-US" altLang="en-GB" dirty="0" smtClean="0">
                <a:sym typeface="+mn-ea"/>
              </a:rPr>
              <a:t>and </a:t>
            </a:r>
            <a:r>
              <a:rPr lang="en-US" altLang="en-GB" i="1" dirty="0" smtClean="0">
                <a:sym typeface="+mn-ea"/>
              </a:rPr>
              <a:t>Rakesh </a:t>
            </a:r>
            <a:r>
              <a:rPr lang="en-US" altLang="en-GB" i="1" dirty="0" err="1" smtClean="0">
                <a:sym typeface="+mn-ea"/>
              </a:rPr>
              <a:t>Taori</a:t>
            </a:r>
            <a:r>
              <a:rPr lang="en-US" altLang="en-GB" dirty="0" smtClean="0">
                <a:sym typeface="+mn-ea"/>
              </a:rPr>
              <a:t> </a:t>
            </a:r>
            <a:r>
              <a:rPr lang="en-US" altLang="en-GB" dirty="0" smtClean="0">
                <a:sym typeface="+mn-ea"/>
              </a:rPr>
              <a:t>to be the Vice Chairs of TGbp</a:t>
            </a:r>
          </a:p>
          <a:p>
            <a:pPr lvl="0" eaLnBrk="0" hangingPunct="0">
              <a:defRPr/>
            </a:pPr>
            <a:endParaRPr lang="en-US" altLang="en-GB" dirty="0" smtClean="0">
              <a:sym typeface="+mn-ea"/>
            </a:endParaRPr>
          </a:p>
          <a:p>
            <a:pPr lvl="0" eaLnBrk="0" hangingPunct="0">
              <a:defRPr/>
            </a:pPr>
            <a:endParaRPr lang="en-US" altLang="en-GB" dirty="0" smtClean="0">
              <a:sym typeface="+mn-ea"/>
            </a:endParaRPr>
          </a:p>
          <a:p>
            <a:pPr lvl="0" eaLnBrk="0" hangingPunct="0">
              <a:defRPr/>
            </a:pPr>
            <a:r>
              <a:rPr lang="en-US" altLang="en-GB" dirty="0" smtClean="0">
                <a:sym typeface="+mn-ea"/>
              </a:rPr>
              <a:t>Result: Y/N/A </a:t>
            </a:r>
            <a:endParaRPr lang="zh-CN" altLang="en-US" dirty="0" smtClean="0">
              <a:ea typeface="宋体" panose="02010600030101010101" pitchFamily="2" charset="-122"/>
              <a:sym typeface="+mn-ea"/>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May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a:t>
            </a:r>
            <a:r>
              <a:rPr lang="en-US" altLang="en-US" sz="2000" kern="0" dirty="0" smtClean="0">
                <a:latin typeface="Arial" panose="020B0604020202020204" pitchFamily="34" charset="0"/>
              </a:rPr>
              <a:t>     Elected Vice Chairs:</a:t>
            </a:r>
            <a:r>
              <a:rPr lang="en-US" altLang="en-US" sz="2000" kern="0" dirty="0" smtClean="0">
                <a:latin typeface="Arial" panose="020B0604020202020204" pitchFamily="34" charset="0"/>
              </a:rPr>
              <a:t>	TBD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a:t>
            </a:r>
            <a:r>
              <a:rPr lang="en-US" altLang="en-US" sz="2000" kern="0" dirty="0">
                <a:latin typeface="Arial" panose="020B0604020202020204" pitchFamily="34" charset="0"/>
              </a:rPr>
              <a:t>Max (Ericsson)</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Apr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algn="l" eaLnBrk="0" hangingPunct="0">
              <a:buClrTx/>
              <a:buSzTx/>
              <a:buFontTx/>
              <a:defRPr/>
            </a:pPr>
            <a:r>
              <a:rPr lang="en-US" altLang="en-GB" dirty="0"/>
              <a:t>Contribution discussion</a:t>
            </a:r>
          </a:p>
          <a:p>
            <a:pPr lvl="1" algn="l" eaLnBrk="0" hangingPunct="0">
              <a:buClrTx/>
              <a:buSzTx/>
              <a:buFontTx/>
              <a:buChar char="–"/>
              <a:defRPr/>
            </a:pPr>
            <a:r>
              <a:rPr lang="en-US" altLang="en-GB" i="1" dirty="0">
                <a:sym typeface="+mn-ea"/>
              </a:rPr>
              <a:t>11-24/0853, design target and device capabilities of AMP IoT, Weijie Xu (OPPO) </a:t>
            </a:r>
            <a:endParaRPr lang="en-US" altLang="en-GB" i="1" dirty="0">
              <a:solidFill>
                <a:schemeClr val="tx1"/>
              </a:solidFill>
            </a:endParaRPr>
          </a:p>
          <a:p>
            <a:pPr lvl="1" algn="l" eaLnBrk="0" hangingPunct="0">
              <a:buClrTx/>
              <a:buSzTx/>
              <a:buFontTx/>
              <a:buChar char="–"/>
              <a:defRPr/>
            </a:pPr>
            <a:r>
              <a:rPr lang="en-US" altLang="en-GB" i="1" dirty="0">
                <a:sym typeface="+mn-ea"/>
              </a:rPr>
              <a:t>11-24/0860, Coexistence considerations of AMP data communication, You-Wei Chen (MediaTek)</a:t>
            </a:r>
            <a:endParaRPr lang="en-US" altLang="en-GB" i="1" dirty="0">
              <a:solidFill>
                <a:schemeClr val="tx1"/>
              </a:solidFill>
            </a:endParaRPr>
          </a:p>
          <a:p>
            <a:pPr lvl="1" algn="l" eaLnBrk="0" hangingPunct="0">
              <a:buClrTx/>
              <a:buSzTx/>
              <a:buFontTx/>
              <a:buChar char="–"/>
              <a:defRPr/>
            </a:pPr>
            <a:r>
              <a:rPr lang="en-US" altLang="en-GB" i="1" dirty="0">
                <a:sym typeface="+mn-ea"/>
              </a:rPr>
              <a:t>11-24/0861, AMP DL PPDU consideration, You-Wei Chen (MediaTek)</a:t>
            </a:r>
            <a:endParaRPr lang="en-US" altLang="en-GB" i="1" dirty="0">
              <a:solidFill>
                <a:schemeClr val="tx1"/>
              </a:solidFill>
            </a:endParaRPr>
          </a:p>
          <a:p>
            <a:pPr lvl="1" algn="l" eaLnBrk="0" hangingPunct="0">
              <a:buClrTx/>
              <a:buSzTx/>
              <a:buFontTx/>
              <a:defRPr/>
            </a:pPr>
            <a:r>
              <a:rPr lang="en-US" altLang="en-GB" i="1" dirty="0">
                <a:sym typeface="+mn-ea"/>
              </a:rPr>
              <a:t>11-24/0867, Thoughts and Questions on AMP PHY, Pooria Pakrooh (</a:t>
            </a:r>
            <a:r>
              <a:rPr lang="en-US" altLang="en-GB" i="1" dirty="0" smtClean="0">
                <a:sym typeface="+mn-ea"/>
              </a:rPr>
              <a:t>Qualcomm)</a:t>
            </a:r>
            <a:r>
              <a:rPr lang="en-US" altLang="en-GB" sz="2000" i="1"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May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a:t>
            </a:r>
            <a:r>
              <a:rPr lang="en-US" altLang="en-US" sz="2000" kern="0" dirty="0" smtClean="0">
                <a:latin typeface="Arial" panose="020B0604020202020204" pitchFamily="34" charset="0"/>
              </a:rPr>
              <a:t>     Elected Vice Chairs:</a:t>
            </a:r>
            <a:r>
              <a:rPr lang="en-US" altLang="en-US" sz="2000" kern="0" dirty="0" smtClean="0">
                <a:latin typeface="Arial" panose="020B0604020202020204" pitchFamily="34" charset="0"/>
              </a:rPr>
              <a:t>	TBD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a:latin typeface="Arial" panose="020B0604020202020204" pitchFamily="34" charset="0"/>
              </a:rPr>
              <a:t> Sebastian Max (Ericsson)</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smtClean="0"/>
              <a:t>TGbp Timeline motion</a:t>
            </a:r>
          </a:p>
          <a:p>
            <a:pPr eaLnBrk="0" hangingPunct="0">
              <a:defRPr/>
            </a:pPr>
            <a:r>
              <a:rPr lang="en-US" altLang="en-GB" dirty="0" smtClean="0"/>
              <a:t>Contribution discussion</a:t>
            </a:r>
          </a:p>
          <a:p>
            <a:pPr lvl="1" eaLnBrk="0" hangingPunct="0">
              <a:defRPr/>
            </a:pPr>
            <a:r>
              <a:rPr lang="en-US" altLang="en-US" sz="2100" i="1" dirty="0" smtClean="0">
                <a:sym typeface="+mn-ea"/>
              </a:rPr>
              <a:t>11-24/0826, Energy balance of the state-based AMP station, Solomon Trainin (Wiliot)</a:t>
            </a:r>
            <a:endParaRPr lang="en-US" altLang="en-US" sz="2100" i="1" dirty="0" smtClean="0">
              <a:solidFill>
                <a:schemeClr val="tx1"/>
              </a:solidFill>
            </a:endParaRPr>
          </a:p>
          <a:p>
            <a:pPr lvl="1" algn="l" eaLnBrk="0" hangingPunct="0">
              <a:buClrTx/>
              <a:buSzTx/>
              <a:buFontTx/>
              <a:buChar char="–"/>
              <a:defRPr/>
            </a:pPr>
            <a:r>
              <a:rPr lang="en-US" altLang="en-US" sz="2100" i="1" dirty="0" smtClean="0">
                <a:sym typeface="+mn-ea"/>
              </a:rPr>
              <a:t>11-24/0871, AMP Device Initiated Secure Transaction, Hui Luo (Infineon Technologies)</a:t>
            </a:r>
            <a:endParaRPr lang="en-US" altLang="en-US" sz="2100" i="1" dirty="0" smtClean="0">
              <a:solidFill>
                <a:schemeClr val="tx1"/>
              </a:solidFill>
            </a:endParaRPr>
          </a:p>
          <a:p>
            <a:pPr lvl="1" algn="l" eaLnBrk="0" hangingPunct="0">
              <a:buClrTx/>
              <a:buSzTx/>
              <a:buFontTx/>
              <a:buChar char="–"/>
              <a:defRPr/>
            </a:pPr>
            <a:r>
              <a:rPr lang="en-US" altLang="en-US" sz="2100" i="1" dirty="0" smtClean="0">
                <a:sym typeface="+mn-ea"/>
              </a:rPr>
              <a:t>11-24/0872, MAC aspects for AMP, Chuanfeng He (OPPO)</a:t>
            </a:r>
            <a:endParaRPr lang="en-US" altLang="en-US" sz="2100" i="1" dirty="0" smtClean="0">
              <a:solidFill>
                <a:schemeClr val="tx1"/>
              </a:solidFill>
            </a:endParaRPr>
          </a:p>
          <a:p>
            <a:pPr lvl="1" eaLnBrk="0" hangingPunct="0">
              <a:defRPr/>
            </a:pPr>
            <a:r>
              <a:rPr lang="en-US" altLang="en-US" sz="2100" i="1" dirty="0"/>
              <a:t>11-24/0900, </a:t>
            </a:r>
            <a:r>
              <a:rPr lang="en-US" altLang="zh-CN" sz="2100" i="1" dirty="0"/>
              <a:t>Wireless Power Transfer and Frequency Regulation, </a:t>
            </a:r>
            <a:r>
              <a:rPr lang="en-US" altLang="zh-CN" sz="2100" i="1" dirty="0" err="1"/>
              <a:t>Joerg</a:t>
            </a:r>
            <a:r>
              <a:rPr lang="en-US" altLang="zh-CN" sz="2100" i="1" dirty="0"/>
              <a:t> Robert (TU </a:t>
            </a:r>
            <a:r>
              <a:rPr lang="en-US" altLang="zh-CN" sz="2100" i="1" dirty="0" err="1"/>
              <a:t>Ilmenau</a:t>
            </a:r>
            <a:r>
              <a:rPr lang="en-US" altLang="zh-CN" sz="2100" i="1" dirty="0"/>
              <a:t>/</a:t>
            </a:r>
            <a:r>
              <a:rPr lang="en-US" altLang="zh-CN" sz="2100" i="1" dirty="0" err="1"/>
              <a:t>Fraunhofer</a:t>
            </a:r>
            <a:r>
              <a:rPr lang="en-US" altLang="zh-CN" sz="2100" i="1" dirty="0"/>
              <a:t> IIS)</a:t>
            </a:r>
            <a:endParaRPr lang="en-US" altLang="en-US" sz="2100" i="1" dirty="0"/>
          </a:p>
          <a:p>
            <a:pPr eaLnBrk="0" hangingPunct="0">
              <a:defRPr/>
            </a:pPr>
            <a:r>
              <a:rPr lang="en-US" altLang="en-GB" dirty="0" smtClean="0"/>
              <a:t>Teleconference 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1880</TotalTime>
  <Words>3022</Words>
  <Application>Microsoft Office PowerPoint</Application>
  <PresentationFormat>宽屏</PresentationFormat>
  <Paragraphs>454</Paragraphs>
  <Slides>32</Slides>
  <Notes>0</Notes>
  <HiddenSlides>0</HiddenSlides>
  <MMClips>0</MMClips>
  <ScaleCrop>false</ScaleCrop>
  <HeadingPairs>
    <vt:vector size="8" baseType="variant">
      <vt:variant>
        <vt:lpstr>已用的字体</vt:lpstr>
      </vt:variant>
      <vt:variant>
        <vt:i4>11</vt:i4>
      </vt:variant>
      <vt:variant>
        <vt:lpstr>主题</vt:lpstr>
      </vt:variant>
      <vt:variant>
        <vt:i4>1</vt:i4>
      </vt:variant>
      <vt:variant>
        <vt:lpstr>嵌入 OLE 服务器</vt:lpstr>
      </vt:variant>
      <vt:variant>
        <vt:i4>1</vt:i4>
      </vt:variant>
      <vt:variant>
        <vt:lpstr>幻灯片标题</vt:lpstr>
      </vt:variant>
      <vt:variant>
        <vt:i4>32</vt:i4>
      </vt:variant>
    </vt:vector>
  </HeadingPairs>
  <TitlesOfParts>
    <vt:vector size="45" baseType="lpstr">
      <vt:lpstr>Arial Unicode MS</vt:lpstr>
      <vt:lpstr>Monotype Sorts</vt:lpstr>
      <vt:lpstr>MS Gothic</vt:lpstr>
      <vt:lpstr>MS PGothic</vt:lpstr>
      <vt:lpstr>宋体</vt:lpstr>
      <vt:lpstr>Arial</vt:lpstr>
      <vt:lpstr>Arial Black</vt:lpstr>
      <vt:lpstr>Calibri</vt:lpstr>
      <vt:lpstr>Cambria</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Bo</cp:lastModifiedBy>
  <cp:revision>222</cp:revision>
  <cp:lastPrinted>2014-11-04T15:04:00Z</cp:lastPrinted>
  <dcterms:created xsi:type="dcterms:W3CDTF">2007-04-17T18:10:00Z</dcterms:created>
  <dcterms:modified xsi:type="dcterms:W3CDTF">2024-05-14T22:09:44Z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