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 id="2147483670" r:id="rId4"/>
    <p:sldMasterId id="2147483681" r:id="rId5"/>
  </p:sldMasterIdLst>
  <p:notesMasterIdLst>
    <p:notesMasterId r:id="rId38"/>
  </p:notesMasterIdLst>
  <p:handoutMasterIdLst>
    <p:handoutMasterId r:id="rId39"/>
  </p:handoutMasterIdLst>
  <p:sldIdLst>
    <p:sldId id="1263" r:id="rId6"/>
    <p:sldId id="1266" r:id="rId7"/>
    <p:sldId id="1267" r:id="rId8"/>
    <p:sldId id="1268" r:id="rId9"/>
    <p:sldId id="1269" r:id="rId10"/>
    <p:sldId id="1270" r:id="rId11"/>
    <p:sldId id="1271" r:id="rId12"/>
    <p:sldId id="1272" r:id="rId13"/>
    <p:sldId id="1273" r:id="rId14"/>
    <p:sldId id="1274" r:id="rId15"/>
    <p:sldId id="1275" r:id="rId16"/>
    <p:sldId id="1276" r:id="rId17"/>
    <p:sldId id="1278" r:id="rId18"/>
    <p:sldId id="1279" r:id="rId19"/>
    <p:sldId id="1310" r:id="rId20"/>
    <p:sldId id="1296" r:id="rId21"/>
    <p:sldId id="1283" r:id="rId22"/>
    <p:sldId id="1284" r:id="rId23"/>
    <p:sldId id="1344" r:id="rId24"/>
    <p:sldId id="1345" r:id="rId25"/>
    <p:sldId id="1297" r:id="rId26"/>
    <p:sldId id="1333" r:id="rId27"/>
    <p:sldId id="1334" r:id="rId28"/>
    <p:sldId id="1332" r:id="rId29"/>
    <p:sldId id="1287" r:id="rId30"/>
    <p:sldId id="1335" r:id="rId31"/>
    <p:sldId id="1337" r:id="rId32"/>
    <p:sldId id="1336" r:id="rId33"/>
    <p:sldId id="1338" r:id="rId34"/>
    <p:sldId id="1313" r:id="rId35"/>
    <p:sldId id="1339" r:id="rId36"/>
    <p:sldId id="1291" r:id="rId3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Master" Target="slideMasters/slideMaster3.xml"/><Relationship Id="rId39" Type="http://schemas.openxmlformats.org/officeDocument/2006/relationships/handoutMaster" Target="handoutMasters/handoutMaster1.xml"/><Relationship Id="rId38" Type="http://schemas.openxmlformats.org/officeDocument/2006/relationships/notesMaster" Target="notesMasters/notesMaster1.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Apr 2024</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9.xml"/><Relationship Id="rId8" Type="http://schemas.openxmlformats.org/officeDocument/2006/relationships/slideLayout" Target="../slideLayouts/slideLayout28.xml"/><Relationship Id="rId7" Type="http://schemas.openxmlformats.org/officeDocument/2006/relationships/slideLayout" Target="../slideLayouts/slideLayout27.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 Id="rId3" Type="http://schemas.openxmlformats.org/officeDocument/2006/relationships/slideLayout" Target="../slideLayouts/slideLayout23.xml"/><Relationship Id="rId2" Type="http://schemas.openxmlformats.org/officeDocument/2006/relationships/slideLayout" Target="../slideLayouts/slideLayout22.xml"/><Relationship Id="rId11" Type="http://schemas.openxmlformats.org/officeDocument/2006/relationships/theme" Target="../theme/theme3.xml"/><Relationship Id="rId10" Type="http://schemas.openxmlformats.org/officeDocument/2006/relationships/slideLayout" Target="../slideLayouts/slideLayout30.xml"/><Relationship Id="rId1"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39.xml"/><Relationship Id="rId8" Type="http://schemas.openxmlformats.org/officeDocument/2006/relationships/slideLayout" Target="../slideLayouts/slideLayout38.xml"/><Relationship Id="rId7" Type="http://schemas.openxmlformats.org/officeDocument/2006/relationships/slideLayout" Target="../slideLayouts/slideLayout37.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3" Type="http://schemas.openxmlformats.org/officeDocument/2006/relationships/slideLayout" Target="../slideLayouts/slideLayout33.xml"/><Relationship Id="rId2" Type="http://schemas.openxmlformats.org/officeDocument/2006/relationships/slideLayout" Target="../slideLayouts/slideLayout32.xml"/><Relationship Id="rId11" Type="http://schemas.openxmlformats.org/officeDocument/2006/relationships/theme" Target="../theme/theme4.xml"/><Relationship Id="rId10" Type="http://schemas.openxmlformats.org/officeDocument/2006/relationships/slideLayout" Target="../slideLayouts/slideLayout40.xml"/><Relationship Id="rId1"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PE85XZ"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2024-04-28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43"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May</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May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https://mtgevents.com.au/ieee2024/reg/</a:t>
            </a:r>
            <a:endParaRPr lang="en-US" sz="2400" dirty="0">
              <a:sym typeface="+mn-ea"/>
            </a:endParaRPr>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11-24/0722, Introduction to passive sub-1GHz RFID systems, Franz Amtmann (NXP) [60 mins]</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11-24/0798, Close-range AMP WiFi Reader Feasibility Study followup, Rui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11-24/0835, Overview of S1G and RFID Spectrum, Panpan Li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11-24/0847, Initial Thoughts on 2.4 GHz Downlink AMP PPDU Design, Bin Qian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11-24/0836, Thoughts on AMP UHF RFID Tags, Rojan Chitrakar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11-24/0841, 11bp timeline discussion, Lei Huang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11-24/0854, MSK Performance For 802.11bp, Amichai Sanderovich (Wiliot)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11-24/0849, harmonization of waveform, Yinan Qi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11-24/0851, uplink fdm for amp, Yinan Qi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11-24/0853, design target and device capabilities of AMP IoT, Weijie Xu (OPPO) </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11-24/0860, Coexistence considerations of AMP data communication, You-Wei Chen (MediaTek)</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11-24/0861, AMP DL PPDU consideration, You-Wei Chen (MediaTek)</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11-24/0867, Thoughts and Questions on AMP PHY, Pooria Pakrooh (Qualcomm)</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11-24/0826, Energy balance of the state-based AMP station, Solomon Trainin (Wiliot)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11-24/0871, AMP Device Initiated Secure Transaction, Hui Luo (Infineon Technologies)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11-24/0872, MAC aspects for AMP, Chuanfeng He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11-24/0897, TGbp selection procedure, Bo Sun (Sanechips)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42240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sz="1000" u="sng" dirty="0" smtClean="0">
                <a:solidFill>
                  <a:schemeClr val="tx1"/>
                </a:solidFill>
              </a:rPr>
              <a:t>Monday</a:t>
            </a:r>
            <a:r>
              <a:rPr lang="en-GB" altLang="en-US" sz="1000" u="sng" dirty="0" smtClean="0">
                <a:solidFill>
                  <a:schemeClr val="tx1"/>
                </a:solidFill>
              </a:rPr>
              <a:t> (AM2,  </a:t>
            </a:r>
            <a:r>
              <a:rPr lang="en-US" altLang="en-GB" sz="1000" u="sng" dirty="0" smtClean="0">
                <a:solidFill>
                  <a:schemeClr val="tx1"/>
                </a:solidFill>
              </a:rPr>
              <a:t>Centennial G</a:t>
            </a:r>
            <a:r>
              <a:rPr lang="en-GB" altLang="en-US" sz="1000" u="sng" dirty="0" smtClean="0">
                <a:solidFill>
                  <a:schemeClr val="tx1"/>
                </a:solidFill>
              </a:rPr>
              <a:t>)</a:t>
            </a:r>
            <a:endParaRPr lang="en-GB" altLang="en-US" sz="1000" u="sng" dirty="0" smtClean="0">
              <a:solidFill>
                <a:schemeClr val="tx1"/>
              </a:solidFill>
            </a:endParaRPr>
          </a:p>
          <a:p>
            <a:pPr lvl="0" eaLnBrk="0" hangingPunct="0">
              <a:lnSpc>
                <a:spcPct val="120000"/>
              </a:lnSpc>
              <a:spcBef>
                <a:spcPts val="600"/>
              </a:spcBef>
              <a:defRPr/>
            </a:pPr>
            <a:r>
              <a:rPr lang="en-GB" altLang="en-US" sz="1000" dirty="0" smtClean="0">
                <a:solidFill>
                  <a:schemeClr val="tx1"/>
                </a:solidFill>
              </a:rPr>
              <a:t>Call </a:t>
            </a:r>
            <a:r>
              <a:rPr lang="en-US" altLang="en-GB" sz="1000" dirty="0">
                <a:solidFill>
                  <a:schemeClr val="tx1"/>
                </a:solidFill>
              </a:rPr>
              <a:t>meeting to order and remind the group to record </a:t>
            </a:r>
            <a:r>
              <a:rPr lang="en-US" altLang="en-GB" sz="1000" dirty="0" smtClean="0">
                <a:solidFill>
                  <a:schemeClr val="tx1"/>
                </a:solidFill>
              </a:rPr>
              <a:t>attendance </a:t>
            </a:r>
            <a:r>
              <a:rPr lang="en-US" altLang="en-GB" sz="1000" dirty="0">
                <a:solidFill>
                  <a:schemeClr val="tx1"/>
                </a:solidFill>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olidFill>
                  <a:schemeClr val="tx1"/>
                </a:solidFill>
              </a:rPr>
              <a:t>IEEE-SA IPR policies </a:t>
            </a:r>
            <a:r>
              <a:rPr lang="en-US" altLang="en-GB" sz="1000" dirty="0">
                <a:solidFill>
                  <a:schemeClr val="tx1"/>
                </a:solidFill>
              </a:rPr>
              <a:t>and meeting rules</a:t>
            </a:r>
            <a:endParaRPr lang="en-US" altLang="en-GB" sz="1000" dirty="0">
              <a:solidFill>
                <a:schemeClr val="tx1"/>
              </a:solidFill>
            </a:endParaRPr>
          </a:p>
          <a:p>
            <a:pPr lvl="0" eaLnBrk="0" hangingPunct="0">
              <a:lnSpc>
                <a:spcPct val="120000"/>
              </a:lnSpc>
              <a:spcBef>
                <a:spcPts val="600"/>
              </a:spcBef>
              <a:defRPr/>
            </a:pPr>
            <a:r>
              <a:rPr lang="en-US" altLang="en-GB" sz="1000" dirty="0" smtClean="0">
                <a:solidFill>
                  <a:schemeClr val="tx1"/>
                </a:solidFill>
              </a:rPr>
              <a:t>Approve weekly meeting </a:t>
            </a:r>
            <a:r>
              <a:rPr lang="en-GB" altLang="en-US" sz="1000" dirty="0" smtClean="0">
                <a:solidFill>
                  <a:schemeClr val="tx1"/>
                </a:solidFill>
              </a:rPr>
              <a:t>agenda</a:t>
            </a:r>
            <a:endParaRPr lang="en-GB" altLang="en-US" sz="1000" dirty="0" smtClean="0">
              <a:solidFill>
                <a:schemeClr val="tx1"/>
              </a:solidFill>
            </a:endParaRPr>
          </a:p>
          <a:p>
            <a:pPr lvl="0" eaLnBrk="0" hangingPunct="0">
              <a:lnSpc>
                <a:spcPct val="120000"/>
              </a:lnSpc>
              <a:spcBef>
                <a:spcPts val="600"/>
              </a:spcBef>
              <a:defRPr/>
            </a:pPr>
            <a:r>
              <a:rPr lang="en-US" altLang="en-GB" sz="1000" dirty="0" smtClean="0">
                <a:solidFill>
                  <a:schemeClr val="tx1"/>
                </a:solidFill>
              </a:rPr>
              <a:t>TGbp Secretary and Editor appointment and confirmation</a:t>
            </a:r>
            <a:endParaRPr lang="en-US" altLang="en-GB" sz="1000" dirty="0" smtClean="0">
              <a:solidFill>
                <a:schemeClr val="tx1"/>
              </a:solidFill>
            </a:endParaRPr>
          </a:p>
          <a:p>
            <a:pPr lvl="0" eaLnBrk="0" hangingPunct="0">
              <a:lnSpc>
                <a:spcPct val="120000"/>
              </a:lnSpc>
              <a:spcBef>
                <a:spcPts val="600"/>
              </a:spcBef>
              <a:defRPr/>
            </a:pPr>
            <a:r>
              <a:rPr lang="en-US" altLang="en-GB" sz="1000" dirty="0" smtClean="0">
                <a:solidFill>
                  <a:schemeClr val="tx1"/>
                </a:solidFill>
              </a:rPr>
              <a:t>TGbp kickoff summary and timeline plane</a:t>
            </a:r>
            <a:endParaRPr lang="en-US" altLang="en-GB" sz="1000" dirty="0" smtClean="0">
              <a:solidFill>
                <a:schemeClr val="tx1"/>
              </a:solidFill>
            </a:endParaRPr>
          </a:p>
          <a:p>
            <a:pPr lvl="0" eaLnBrk="0" hangingPunct="0">
              <a:lnSpc>
                <a:spcPct val="120000"/>
              </a:lnSpc>
              <a:spcBef>
                <a:spcPts val="600"/>
              </a:spcBef>
              <a:defRPr/>
            </a:pPr>
            <a:r>
              <a:rPr lang="en-US" altLang="en-GB" sz="1000" dirty="0" smtClean="0">
                <a:solidFill>
                  <a:schemeClr val="tx1"/>
                </a:solidFill>
              </a:rPr>
              <a:t>TGbp selection procedure</a:t>
            </a:r>
            <a:endParaRPr lang="en-GB" altLang="en-US"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Call for Vice Chair candidates</a:t>
            </a:r>
            <a:endParaRPr lang="en-US" altLang="en-GB"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Contribution discussion</a:t>
            </a:r>
            <a:endParaRPr lang="en-US" altLang="en-GB"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Any </a:t>
            </a:r>
            <a:r>
              <a:rPr lang="en-US" altLang="en-GB" sz="1000" dirty="0">
                <a:solidFill>
                  <a:schemeClr val="tx1"/>
                </a:solidFill>
              </a:rPr>
              <a:t>other business?</a:t>
            </a:r>
            <a:endParaRPr lang="en-US" altLang="en-GB" sz="1000" dirty="0">
              <a:solidFill>
                <a:schemeClr val="tx1"/>
              </a:solidFill>
            </a:endParaRPr>
          </a:p>
          <a:p>
            <a:pPr lvl="0" eaLnBrk="0" hangingPunct="0">
              <a:lnSpc>
                <a:spcPct val="120000"/>
              </a:lnSpc>
              <a:spcBef>
                <a:spcPts val="600"/>
              </a:spcBef>
              <a:defRPr/>
            </a:pPr>
            <a:r>
              <a:rPr lang="en-GB" altLang="en-US" sz="1000" dirty="0">
                <a:solidFill>
                  <a:schemeClr val="tx1"/>
                </a:solidFill>
                <a:sym typeface="+mn-ea"/>
              </a:rPr>
              <a:t>Recess</a:t>
            </a:r>
            <a:endParaRPr lang="en-GB" altLang="en-US" sz="1000" dirty="0">
              <a:solidFill>
                <a:schemeClr val="tx1"/>
              </a:solidFill>
              <a:sym typeface="+mn-ea"/>
            </a:endParaRPr>
          </a:p>
          <a:p>
            <a:pPr lvl="0" eaLnBrk="0" hangingPunct="0">
              <a:lnSpc>
                <a:spcPct val="120000"/>
              </a:lnSpc>
              <a:spcBef>
                <a:spcPts val="600"/>
              </a:spcBef>
              <a:defRPr/>
            </a:pPr>
            <a:endParaRPr lang="en-GB" altLang="en-US" sz="1000" dirty="0">
              <a:solidFill>
                <a:schemeClr val="tx1"/>
              </a:solidFill>
              <a:sym typeface="+mn-ea"/>
            </a:endParaRPr>
          </a:p>
          <a:p>
            <a:pPr marL="0" lvl="0" indent="0" eaLnBrk="0" hangingPunct="0">
              <a:lnSpc>
                <a:spcPct val="120000"/>
              </a:lnSpc>
              <a:spcBef>
                <a:spcPts val="600"/>
              </a:spcBef>
              <a:buNone/>
              <a:defRPr/>
            </a:pPr>
            <a:r>
              <a:rPr lang="en-US" altLang="en-GB" sz="1000" u="sng" dirty="0" smtClean="0">
                <a:sym typeface="+mn-ea"/>
              </a:rPr>
              <a:t>Tuesday</a:t>
            </a:r>
            <a:r>
              <a:rPr lang="en-GB" altLang="en-US" sz="1000" u="sng" dirty="0" smtClean="0">
                <a:sym typeface="+mn-ea"/>
              </a:rPr>
              <a:t> (</a:t>
            </a:r>
            <a:r>
              <a:rPr lang="en-US" altLang="en-GB" sz="1000" u="sng" dirty="0" smtClean="0">
                <a:sym typeface="+mn-ea"/>
              </a:rPr>
              <a:t>AM2</a:t>
            </a:r>
            <a:r>
              <a:rPr lang="en-GB"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lnSpc>
                <a:spcPct val="120000"/>
              </a:lnSpc>
              <a:spcBef>
                <a:spcPts val="600"/>
              </a:spcBef>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lnSpc>
                <a:spcPct val="120000"/>
              </a:lnSpc>
              <a:spcBef>
                <a:spcPts val="600"/>
              </a:spcBef>
              <a:defRPr/>
            </a:pPr>
            <a:r>
              <a:rPr lang="en-US" altLang="en-GB" sz="1000" dirty="0" smtClean="0">
                <a:sym typeface="+mn-ea"/>
              </a:rPr>
              <a:t>Approve meeting </a:t>
            </a:r>
            <a:r>
              <a:rPr lang="en-GB" altLang="en-US" sz="1000" dirty="0" smtClean="0">
                <a:sym typeface="+mn-ea"/>
              </a:rPr>
              <a:t>agenda</a:t>
            </a:r>
            <a:endParaRPr lang="en-GB" altLang="en-US" sz="1000" dirty="0" smtClean="0">
              <a:sym typeface="+mn-ea"/>
            </a:endParaRPr>
          </a:p>
          <a:p>
            <a:pPr lvl="0" eaLnBrk="0" hangingPunct="0">
              <a:lnSpc>
                <a:spcPct val="120000"/>
              </a:lnSpc>
              <a:spcBef>
                <a:spcPts val="600"/>
              </a:spcBef>
              <a:defRPr/>
            </a:pPr>
            <a:r>
              <a:rPr lang="en-US" altLang="en-GB" sz="1000" dirty="0" smtClean="0">
                <a:sym typeface="+mn-ea"/>
              </a:rPr>
              <a:t>Contribution discussion</a:t>
            </a:r>
            <a:endParaRPr lang="en-US" altLang="en-GB" sz="1000" dirty="0" smtClean="0">
              <a:sym typeface="+mn-ea"/>
            </a:endParaRPr>
          </a:p>
          <a:p>
            <a:pPr lvl="0" eaLnBrk="0" hangingPunct="0">
              <a:lnSpc>
                <a:spcPct val="120000"/>
              </a:lnSpc>
              <a:spcBef>
                <a:spcPts val="600"/>
              </a:spcBef>
              <a:defRPr/>
            </a:pPr>
            <a:r>
              <a:rPr lang="en-US" altLang="en-GB" sz="1000" dirty="0" smtClean="0">
                <a:sym typeface="+mn-ea"/>
              </a:rPr>
              <a:t>Recess</a:t>
            </a:r>
            <a:endParaRPr lang="en-US" altLang="en-GB" sz="1000" dirty="0" smtClean="0">
              <a:solidFill>
                <a:schemeClr val="tx1"/>
              </a:solidFill>
              <a:sym typeface="+mn-ea"/>
            </a:endParaRPr>
          </a:p>
        </p:txBody>
      </p:sp>
      <p:sp>
        <p:nvSpPr>
          <p:cNvPr id="7" name="Rectangle 3"/>
          <p:cNvSpPr txBox="1">
            <a:spLocks noChangeArrowheads="1"/>
          </p:cNvSpPr>
          <p:nvPr/>
        </p:nvSpPr>
        <p:spPr bwMode="auto">
          <a:xfrm>
            <a:off x="6280150" y="1424940"/>
            <a:ext cx="5015230" cy="480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ym typeface="+mn-ea"/>
            </a:endParaRPr>
          </a:p>
          <a:p>
            <a:pPr lvl="0" eaLnBrk="0" hangingPunct="0">
              <a:defRPr/>
            </a:pPr>
            <a:r>
              <a:rPr lang="en-US" altLang="en-GB" sz="1000" dirty="0" smtClean="0">
                <a:solidFill>
                  <a:schemeClr val="tx1"/>
                </a:solidFill>
              </a:rPr>
              <a:t>Vice Chair election and confirmation</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Timeline motion</a:t>
            </a:r>
            <a:endParaRPr lang="en-US" altLang="en-GB" sz="1000" dirty="0" smtClean="0">
              <a:sym typeface="+mn-ea"/>
            </a:endParaRP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TGbp Secretary and Editor appointment and confirmation</a:t>
            </a:r>
            <a:endParaRPr lang="en-GB" altLang="en-US" dirty="0" smtClean="0"/>
          </a:p>
          <a:p>
            <a:pPr lvl="0" eaLnBrk="0" hangingPunct="0">
              <a:defRPr/>
            </a:pPr>
            <a:r>
              <a:rPr lang="en-US" altLang="en-GB" dirty="0" smtClean="0"/>
              <a:t>TGbp kickoff summary</a:t>
            </a:r>
            <a:endParaRPr lang="en-US" altLang="en-GB" dirty="0" smtClean="0"/>
          </a:p>
          <a:p>
            <a:pPr lvl="0" eaLnBrk="0" hangingPunct="0">
              <a:defRPr/>
            </a:pPr>
            <a:r>
              <a:rPr lang="en-US" altLang="en-GB" dirty="0" smtClean="0"/>
              <a:t>TGbp timeline plan</a:t>
            </a:r>
            <a:endParaRPr lang="en-US" altLang="en-GB" dirty="0" smtClean="0"/>
          </a:p>
          <a:p>
            <a:pPr lvl="1" algn="l" eaLnBrk="0" hangingPunct="0">
              <a:buClrTx/>
              <a:buSzTx/>
              <a:buFontTx/>
              <a:defRPr/>
            </a:pPr>
            <a:r>
              <a:rPr lang="en-US" altLang="en-US" sz="2000" i="1" dirty="0">
                <a:sym typeface="+mn-ea"/>
              </a:rPr>
              <a:t>11-24/0841, 11bp timeline discussion, Lei Huang (Huawei)</a:t>
            </a:r>
            <a:endParaRPr lang="en-US" altLang="en-US" sz="2000" i="1" dirty="0">
              <a:solidFill>
                <a:schemeClr val="tx1"/>
              </a:solidFill>
            </a:endParaRPr>
          </a:p>
          <a:p>
            <a:pPr lvl="0" eaLnBrk="0" hangingPunct="0">
              <a:defRPr/>
            </a:pPr>
            <a:r>
              <a:rPr lang="en-US" altLang="en-GB" dirty="0" smtClean="0"/>
              <a:t>TGbp selection procedure (11-24/0897)</a:t>
            </a:r>
            <a:endParaRPr lang="en-US" altLang="en-GB" dirty="0" smtClean="0"/>
          </a:p>
          <a:p>
            <a:pPr lvl="0" eaLnBrk="0" hangingPunct="0">
              <a:defRPr/>
            </a:pPr>
            <a:r>
              <a:rPr lang="en-US" altLang="en-GB" dirty="0" smtClean="0"/>
              <a:t>Call for Vice Chair candidates</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defRPr/>
            </a:pPr>
            <a:r>
              <a:rPr lang="en-US" altLang="en-US" i="1" dirty="0">
                <a:sym typeface="+mn-ea"/>
              </a:rPr>
              <a:t> </a:t>
            </a:r>
            <a:r>
              <a:rPr lang="en-US" altLang="en-US" i="1" dirty="0">
                <a:sym typeface="+mn-ea"/>
              </a:rPr>
              <a:t>11-24/0798, Close-range AMP WiFi Reader Feasibility Study followup, Rui Cao (NXP)</a:t>
            </a:r>
            <a:endParaRPr lang="en-US" altLang="en-US" i="1" dirty="0">
              <a:solidFill>
                <a:schemeClr val="tx1"/>
              </a:solidFill>
            </a:endParaRPr>
          </a:p>
          <a:p>
            <a:pPr lvl="1" algn="l" eaLnBrk="0" hangingPunct="0">
              <a:buClrTx/>
              <a:buSzTx/>
              <a:buFontTx/>
              <a:buChar char="–"/>
              <a:defRPr/>
            </a:pPr>
            <a:r>
              <a:rPr lang="en-US" altLang="en-US" i="1" dirty="0">
                <a:sym typeface="+mn-ea"/>
              </a:rPr>
              <a:t>11-24/0835, Overview of S1G and RFID Spectrum, Panpan Li (Huawei)</a:t>
            </a:r>
            <a:endParaRPr lang="en-US" altLang="en-US" i="1" dirty="0">
              <a:solidFill>
                <a:schemeClr val="tx1"/>
              </a:solidFill>
            </a:endParaRPr>
          </a:p>
          <a:p>
            <a:pPr lvl="1" algn="l" eaLnBrk="0" hangingPunct="0">
              <a:buClrTx/>
              <a:buSzTx/>
              <a:buFontTx/>
              <a:defRPr/>
            </a:pPr>
            <a:r>
              <a:rPr lang="en-US" altLang="en-US" i="1" dirty="0">
                <a:sym typeface="+mn-ea"/>
              </a:rPr>
              <a:t>TBD</a:t>
            </a:r>
            <a:endParaRPr lang="en-US" altLang="en-US" i="1" dirty="0"/>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Secretary Confirmation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[Candidate] as the TGbp Secretary</a:t>
            </a:r>
            <a:endParaRPr lang="en-US" altLang="en-GB" dirty="0" smtClean="0"/>
          </a:p>
          <a:p>
            <a:pPr lvl="0" eaLnBrk="0" hangingPunct="0">
              <a:defRPr/>
            </a:pPr>
            <a:endParaRPr lang="en-US" altLang="en-GB" dirty="0" smtClean="0"/>
          </a:p>
          <a:p>
            <a:pPr lvl="0" eaLnBrk="0" hangingPunct="0">
              <a:defRPr/>
            </a:pPr>
            <a:r>
              <a:rPr lang="en-US" altLang="en-GB" dirty="0" smtClean="0"/>
              <a:t>Result: Y/N/A</a:t>
            </a:r>
            <a:endParaRPr lang="en-GB" altLang="en-US" dirty="0" smtClean="0"/>
          </a:p>
          <a:p>
            <a:pPr eaLnBrk="0" hangingPunct="0">
              <a:defRPr/>
            </a:pP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Editor Confirmation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[Candidate] as the TGbp Editor</a:t>
            </a:r>
            <a:endParaRPr lang="en-US" altLang="en-GB" dirty="0" smtClean="0"/>
          </a:p>
          <a:p>
            <a:pPr lvl="0" eaLnBrk="0" hangingPunct="0">
              <a:defRPr/>
            </a:pPr>
            <a:endParaRPr lang="en-US" altLang="en-GB" dirty="0" smtClean="0"/>
          </a:p>
          <a:p>
            <a:pPr lvl="0" eaLnBrk="0" hangingPunct="0">
              <a:defRPr/>
            </a:pPr>
            <a:r>
              <a:rPr lang="en-US" altLang="en-GB" dirty="0" smtClean="0"/>
              <a:t>Result: Y/N/A</a:t>
            </a:r>
            <a:endParaRPr lang="en-GB" altLang="en-US" dirty="0" smtClean="0"/>
          </a:p>
          <a:p>
            <a:pPr eaLnBrk="0" hangingPunct="0">
              <a:defRPr/>
            </a:pP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Kickoff Summary</a:t>
            </a:r>
            <a:endParaRPr lang="zh-CN" altLang="en-US" sz="2800" kern="0" dirty="0"/>
          </a:p>
        </p:txBody>
      </p:sp>
      <p:sp>
        <p:nvSpPr>
          <p:cNvPr id="6" name="内容占位符 2"/>
          <p:cNvSpPr txBox="1"/>
          <p:nvPr/>
        </p:nvSpPr>
        <p:spPr>
          <a:xfrm>
            <a:off x="964565" y="1355090"/>
            <a:ext cx="10361930" cy="3150235"/>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400" kern="0" dirty="0" smtClean="0">
                <a:sym typeface="+mn-ea"/>
              </a:rPr>
              <a:t>The AMP TIG was formed at the 2022 May session and kicked off during 2022 Jul session. And the AMP TIG completed its work in 2023 Mar session and decided to move forward to SG.</a:t>
            </a:r>
            <a:endParaRPr lang="en-US" altLang="zh-CN" sz="1400" kern="0" dirty="0" smtClean="0">
              <a:sym typeface="+mn-ea"/>
            </a:endParaRPr>
          </a:p>
          <a:p>
            <a:pPr marL="285750">
              <a:lnSpc>
                <a:spcPct val="120000"/>
              </a:lnSpc>
              <a:spcAft>
                <a:spcPts val="600"/>
              </a:spcAft>
              <a:buFontTx/>
              <a:buChar char="-"/>
              <a:defRPr/>
            </a:pPr>
            <a:r>
              <a:rPr lang="en-US" altLang="zh-CN" sz="1400" kern="0" dirty="0" smtClean="0">
                <a:sym typeface="+mn-ea"/>
              </a:rPr>
              <a:t>The AMP SG was formed in Mar 2023, and the AMP PAR/CSD was approved by IEEE SASB in Mar 2024 with the formation of TGbp.</a:t>
            </a:r>
            <a:endParaRPr lang="en-US" altLang="zh-CN" sz="1400" kern="0" dirty="0" smtClean="0">
              <a:sym typeface="+mn-ea"/>
            </a:endParaRPr>
          </a:p>
          <a:p>
            <a:pPr marL="586105" lvl="1">
              <a:lnSpc>
                <a:spcPct val="120000"/>
              </a:lnSpc>
              <a:spcAft>
                <a:spcPts val="600"/>
              </a:spcAft>
              <a:buFontTx/>
              <a:buChar char="-"/>
            </a:pPr>
            <a:r>
              <a:rPr lang="en-US" sz="1400" b="1" kern="0" dirty="0" smtClean="0">
                <a:solidFill>
                  <a:schemeClr val="tx1"/>
                </a:solidFill>
                <a:sym typeface="+mn-ea"/>
              </a:rPr>
              <a:t>5.2.b Scope of the project:</a:t>
            </a:r>
            <a:r>
              <a:rPr lang="en-US" sz="1400" kern="0" dirty="0" smtClean="0">
                <a:solidFill>
                  <a:schemeClr val="tx1"/>
                </a:solidFill>
                <a:sym typeface="+mn-ea"/>
              </a:rPr>
              <a:t> This amendment defines modifications to both the IEEE 802.11 Medium  Access Control layer (MAC) and Physical Layers (PHY) to enable the operation of an Ambient Power communication (AMP) station (STA) that is powered using energy harvesting. </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Operation in sub-1 Gigahertz (GHz) and 2.4 GHz is defined. Specifically, at least one mode of data  communication in the sub-1 GHz band is defined and at least one mode of data communication in the 2.4 GHz band with the AMP communication access category (AC) being set to AC_BK (background) is defined. At least one mode of wireless power transfer in the sub-1 GHz band is defined to support RF energy harvesting.</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This amendment defines mechanisms for the coexistence of an AMP STA and deployed STAs compliant with IEEE Std 802.11™-2020 that operate in the same radio frequency band as the AMP STA.</a:t>
            </a:r>
            <a:endParaRPr lang="en-US" altLang="zh-CN" sz="1400" kern="0" dirty="0" smtClean="0">
              <a:solidFill>
                <a:schemeClr val="tx1"/>
              </a:solidFill>
              <a:sym typeface="+mn-ea"/>
            </a:endParaRPr>
          </a:p>
        </p:txBody>
      </p:sp>
      <p:grpSp>
        <p:nvGrpSpPr>
          <p:cNvPr id="44" name="组合 43"/>
          <p:cNvGrpSpPr/>
          <p:nvPr/>
        </p:nvGrpSpPr>
        <p:grpSpPr>
          <a:xfrm>
            <a:off x="914536" y="5090586"/>
            <a:ext cx="10290810" cy="1383802"/>
            <a:chOff x="914536" y="5141523"/>
            <a:chExt cx="10290810" cy="138380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5590"/>
            </a:xfrm>
            <a:prstGeom prst="rect">
              <a:avLst/>
            </a:prstGeom>
            <a:noFill/>
          </p:spPr>
          <p:txBody>
            <a:bodyPr wrap="square" rtlCol="0">
              <a:spAutoFit/>
            </a:bodyPr>
            <a:lstStyle/>
            <a:p>
              <a:r>
                <a:rPr lang="en-US" dirty="0" smtClean="0">
                  <a:solidFill>
                    <a:schemeClr val="tx1"/>
                  </a:solidFill>
                </a:rPr>
                <a:t>Nov 2023</a:t>
              </a:r>
              <a:endParaRPr lang="en-US" dirty="0" smtClean="0">
                <a:solidFill>
                  <a:schemeClr val="tx1"/>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endParaRPr lang="en-US" dirty="0" smtClean="0">
                <a:solidFill>
                  <a:srgbClr val="00B050"/>
                </a:solidFill>
              </a:endParaRP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endParaRPr lang="en-US" altLang="zh-CN" dirty="0">
                <a:solidFill>
                  <a:srgbClr val="00B050"/>
                </a:solidFill>
              </a:endParaRP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5590"/>
            </a:xfrm>
            <a:prstGeom prst="rect">
              <a:avLst/>
            </a:prstGeom>
            <a:noFill/>
          </p:spPr>
          <p:txBody>
            <a:bodyPr wrap="square" rtlCol="0">
              <a:spAutoFit/>
            </a:bodyPr>
            <a:lstStyle/>
            <a:p>
              <a:r>
                <a:rPr lang="en-US" b="1" dirty="0" smtClean="0"/>
                <a:t>May 2024</a:t>
              </a:r>
              <a:endParaRPr lang="en-US" b="1" dirty="0" smtClean="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631" y="5502203"/>
              <a:ext cx="1021715" cy="275590"/>
            </a:xfrm>
            <a:prstGeom prst="rect">
              <a:avLst/>
            </a:prstGeom>
            <a:noFill/>
          </p:spPr>
          <p:txBody>
            <a:bodyPr wrap="square" rtlCol="0">
              <a:spAutoFit/>
            </a:bodyPr>
            <a:lstStyle/>
            <a:p>
              <a:r>
                <a:rPr lang="en-US" dirty="0" smtClean="0">
                  <a:solidFill>
                    <a:schemeClr val="tx1"/>
                  </a:solidFill>
                </a:rPr>
                <a:t>TGbp kickoff</a:t>
              </a:r>
              <a:endParaRPr lang="en-US" dirty="0" smtClean="0">
                <a:solidFill>
                  <a:schemeClr val="tx1"/>
                </a:solidFill>
              </a:endParaRPr>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851" y="5141523"/>
              <a:ext cx="1273810" cy="645160"/>
            </a:xfrm>
            <a:prstGeom prst="rect">
              <a:avLst/>
            </a:prstGeom>
            <a:noFill/>
          </p:spPr>
          <p:txBody>
            <a:bodyPr wrap="square" rtlCol="0">
              <a:spAutoFit/>
            </a:bodyPr>
            <a:lstStyle/>
            <a:p>
              <a:r>
                <a:rPr lang="en-US" dirty="0" smtClean="0">
                  <a:solidFill>
                    <a:srgbClr val="00B050"/>
                  </a:solidFill>
                </a:rPr>
                <a:t>Comments reply and potential update</a:t>
              </a:r>
              <a:endParaRPr lang="en-US" dirty="0" smtClean="0">
                <a:solidFill>
                  <a:srgbClr val="00B05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772536" y="5315394"/>
              <a:ext cx="960755" cy="460375"/>
            </a:xfrm>
            <a:prstGeom prst="rect">
              <a:avLst/>
            </a:prstGeom>
            <a:noFill/>
          </p:spPr>
          <p:txBody>
            <a:bodyPr wrap="square" rtlCol="0">
              <a:spAutoFit/>
            </a:bodyPr>
            <a:lstStyle/>
            <a:p>
              <a:r>
                <a:rPr lang="en-US" dirty="0" smtClean="0">
                  <a:solidFill>
                    <a:srgbClr val="00B050"/>
                  </a:solidFill>
                </a:rPr>
                <a:t>EC Review in Feb</a:t>
              </a:r>
              <a:endParaRPr lang="en-US" dirty="0" smtClean="0">
                <a:solidFill>
                  <a:srgbClr val="00B05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Apr 2024</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1259205" y="1678305"/>
            <a:ext cx="9772650"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2024, [Dec 2018]</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2024, [Jan 2019]</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D0.1 										Mar, 2025, [</a:t>
            </a:r>
            <a:r>
              <a:rPr lang="en-US" altLang="en-US" sz="2000" kern="0" dirty="0">
                <a:solidFill>
                  <a:schemeClr val="tx1"/>
                </a:solidFill>
                <a:sym typeface="Wingdings" panose="05000000000000000000" pitchFamily="2" charset="2"/>
              </a:rPr>
              <a:t>Nov 2019]</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2026, [</a:t>
            </a:r>
            <a:r>
              <a:rPr lang="en-US" altLang="en-US" sz="2000" kern="0" dirty="0">
                <a:solidFill>
                  <a:schemeClr val="tx1"/>
                </a:solidFill>
                <a:cs typeface="+mn-ea"/>
                <a:sym typeface="Wingdings" panose="05000000000000000000" pitchFamily="2" charset="2"/>
              </a:rPr>
              <a:t>Oct 2020]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2026, [</a:t>
            </a:r>
            <a:r>
              <a:rPr lang="en-US" altLang="en-US" sz="2000" kern="0" dirty="0">
                <a:solidFill>
                  <a:schemeClr val="tx1"/>
                </a:solidFill>
                <a:cs typeface="+mn-ea"/>
                <a:sym typeface="Wingdings" panose="05000000000000000000" pitchFamily="2" charset="2"/>
              </a:rPr>
              <a:t>Jul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2027, [</a:t>
            </a:r>
            <a:r>
              <a:rPr lang="en-US" altLang="en-US" sz="2000" kern="0" dirty="0">
                <a:solidFill>
                  <a:schemeClr val="tx1"/>
                </a:solidFill>
                <a:cs typeface="+mn-ea"/>
                <a:sym typeface="Wingdings" panose="05000000000000000000" pitchFamily="2" charset="2"/>
              </a:rPr>
              <a:t>Nov 1 to Nov 30,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2027,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2028,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2028,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2028, [</a:t>
            </a:r>
            <a:r>
              <a:rPr lang="en-US" altLang="en-US" sz="2000" kern="0" dirty="0">
                <a:solidFill>
                  <a:schemeClr val="tx1"/>
                </a:solidFill>
                <a:cs typeface="+mn-ea"/>
                <a:sym typeface="Wingdings" panose="05000000000000000000" pitchFamily="2" charset="2"/>
              </a:rPr>
              <a:t>Dec 2022]</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(vs. 11bd timeline)</a:t>
            </a:r>
            <a:endParaRPr lang="zh-CN" altLang="en-US" sz="2800" kern="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Call for TGbp Vice Chair Candidates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Number of Vice Chairs: </a:t>
            </a:r>
            <a:r>
              <a:rPr lang="en-US" altLang="en-GB" b="0" u="sng" dirty="0"/>
              <a:t>2</a:t>
            </a:r>
            <a:endParaRPr lang="en-US" altLang="en-GB" dirty="0"/>
          </a:p>
          <a:p>
            <a:pPr lvl="0" eaLnBrk="0" hangingPunct="0">
              <a:defRPr/>
            </a:pPr>
            <a:r>
              <a:rPr lang="en-US" altLang="en-GB" dirty="0"/>
              <a:t>Due: </a:t>
            </a:r>
            <a:r>
              <a:rPr lang="en-US" altLang="en-GB" sz="2000" b="0" u="sng" dirty="0"/>
              <a:t>end of May 14, Poland local time</a:t>
            </a:r>
            <a:r>
              <a:rPr lang="en-US" altLang="en-GB" b="0" u="sng" dirty="0"/>
              <a:t>.</a:t>
            </a:r>
            <a:endParaRPr lang="en-US" altLang="en-GB" b="0" dirty="0"/>
          </a:p>
          <a:p>
            <a:pPr lvl="0" eaLnBrk="0" hangingPunct="0">
              <a:defRPr/>
            </a:pPr>
            <a:r>
              <a:rPr lang="en-US" altLang="en-GB" dirty="0"/>
              <a:t>Election Time: </a:t>
            </a:r>
            <a:r>
              <a:rPr lang="en-US" altLang="en-GB" sz="2000" b="0" u="sng" dirty="0"/>
              <a:t>AM1, May 15 (Wed)</a:t>
            </a:r>
            <a:endParaRPr lang="en-US" altLang="en-GB" dirty="0"/>
          </a:p>
          <a:p>
            <a:pPr lvl="0" eaLnBrk="0" hangingPunct="0">
              <a:defRPr/>
            </a:pPr>
            <a:r>
              <a:rPr lang="en-US" altLang="en-GB" dirty="0"/>
              <a:t>Vice chairs’ responsibilities: </a:t>
            </a:r>
            <a:endParaRPr lang="en-US" altLang="en-GB" dirty="0"/>
          </a:p>
          <a:p>
            <a:pPr lvl="1" eaLnBrk="0" hangingPunct="0">
              <a:defRPr/>
            </a:pPr>
            <a:r>
              <a:rPr lang="en-US" altLang="en-GB" sz="2000" dirty="0"/>
              <a:t>Organizing meetings on behalf of the Chair in case of the absence of the Chair</a:t>
            </a:r>
            <a:endParaRPr lang="en-US" altLang="en-GB" sz="2000" dirty="0"/>
          </a:p>
          <a:p>
            <a:pPr lvl="1" eaLnBrk="0" hangingPunct="0">
              <a:defRPr/>
            </a:pPr>
            <a:r>
              <a:rPr lang="en-US" altLang="en-GB" dirty="0"/>
              <a:t>Helping on meeting management, including remote presenting, vote counting, etc.</a:t>
            </a:r>
            <a:endParaRPr lang="en-US" altLang="en-GB" dirty="0"/>
          </a:p>
          <a:p>
            <a:pPr lvl="1" eaLnBrk="0" hangingPunct="0">
              <a:defRPr/>
            </a:pPr>
            <a:r>
              <a:rPr lang="en-US" altLang="en-GB" dirty="0"/>
              <a:t>Helping on organizing adhoc meetings if there’re.</a:t>
            </a:r>
            <a:endParaRPr lang="en-US" altLang="en-GB" dirty="0"/>
          </a:p>
          <a:p>
            <a:pPr lvl="1" eaLnBrk="0" hangingPunct="0">
              <a:defRPr/>
            </a:pPr>
            <a:r>
              <a:rPr lang="en-US" altLang="en-GB" dirty="0"/>
              <a:t>Other TG management operations </a:t>
            </a:r>
            <a:endParaRPr lang="en-US" altLang="en-GB" dirty="0"/>
          </a:p>
          <a:p>
            <a:pPr lvl="0" eaLnBrk="0" hangingPunct="0">
              <a:defRPr/>
            </a:pPr>
            <a:r>
              <a:rPr lang="en-US" altLang="en-GB" dirty="0"/>
              <a:t>Vice Chairs election:</a:t>
            </a:r>
            <a:endParaRPr lang="en-US" altLang="en-GB" dirty="0"/>
          </a:p>
          <a:p>
            <a:pPr lvl="1" eaLnBrk="0" hangingPunct="0">
              <a:defRPr/>
            </a:pPr>
            <a:r>
              <a:rPr lang="en-US" altLang="en-GB" dirty="0"/>
              <a:t>If there’re </a:t>
            </a:r>
            <a:r>
              <a:rPr lang="en-US" altLang="en-GB" b="1" dirty="0"/>
              <a:t>NO</a:t>
            </a:r>
            <a:r>
              <a:rPr lang="en-US" altLang="en-GB" dirty="0"/>
              <a:t> more than 2 Vice Chair candidates, then directly go to TG motion to confirm the Vice Chairs</a:t>
            </a:r>
            <a:endParaRPr lang="en-US" altLang="en-GB" dirty="0"/>
          </a:p>
          <a:p>
            <a:pPr lvl="1" eaLnBrk="0" hangingPunct="0">
              <a:defRPr/>
            </a:pPr>
            <a:r>
              <a:rPr lang="en-US" altLang="en-GB" dirty="0"/>
              <a:t>If there’re more than 2 Vice Chair candidates, then run election vote to decide the </a:t>
            </a:r>
            <a:r>
              <a:rPr lang="en-US" altLang="en-GB" dirty="0" smtClean="0"/>
              <a:t>Vice Chairs of top 2 supporting ratio.</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ym typeface="+mn-ea"/>
              </a:rPr>
              <a:t>11-24/0722, Introduction to passive sub-1GHz RFID systems, Franz Amtmann (NXP)</a:t>
            </a:r>
            <a:endParaRPr lang="en-US" altLang="en-US" sz="2400" i="1" dirty="0">
              <a:sym typeface="+mn-ea"/>
            </a:endParaRPr>
          </a:p>
          <a:p>
            <a:pPr lvl="1" algn="l" eaLnBrk="0" hangingPunct="0">
              <a:buClrTx/>
              <a:buSzTx/>
              <a:buFontTx/>
              <a:buChar char="–"/>
              <a:defRPr/>
            </a:pPr>
            <a:r>
              <a:rPr lang="en-US" altLang="en-US" sz="2400" i="1" dirty="0">
                <a:sym typeface="+mn-ea"/>
              </a:rPr>
              <a:t>11-24/0847, Initial Thoughts on 2.4 GHz Downlink AMP PPDU Design, Bin Qian (Huawei)</a:t>
            </a:r>
            <a:endParaRPr lang="en-US" altLang="en-US" sz="2400" i="1" dirty="0">
              <a:solidFill>
                <a:schemeClr val="tx1"/>
              </a:solidFill>
            </a:endParaRPr>
          </a:p>
          <a:p>
            <a:pPr lvl="1" algn="l" eaLnBrk="0" hangingPunct="0">
              <a:buClrTx/>
              <a:buSzTx/>
              <a:buFontTx/>
              <a:buChar char="–"/>
              <a:defRPr/>
            </a:pPr>
            <a:r>
              <a:rPr lang="en-US" altLang="en-US" sz="2400" i="1" dirty="0">
                <a:sym typeface="+mn-ea"/>
              </a:rPr>
              <a:t>11-24/0836, Thoughts on AMP UHF RFID Tags, Rojan Chitrakar (Huawei)</a:t>
            </a:r>
            <a:endParaRPr lang="en-US" altLang="en-US" sz="2400" i="1" dirty="0">
              <a:solidFill>
                <a:schemeClr val="tx1"/>
              </a:solidFill>
            </a:endParaRPr>
          </a:p>
          <a:p>
            <a:pPr lvl="1" eaLnBrk="0" hangingPunct="0">
              <a:defRPr/>
            </a:pPr>
            <a:r>
              <a:rPr lang="en-US" altLang="en-US" sz="2400" i="1" dirty="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Vice Chairs Confirmation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Confirm </a:t>
            </a:r>
            <a:r>
              <a:rPr lang="en-US" altLang="en-GB" i="1" dirty="0" smtClean="0">
                <a:sym typeface="+mn-ea"/>
              </a:rPr>
              <a:t>[Candidate A]</a:t>
            </a:r>
            <a:r>
              <a:rPr lang="en-US" altLang="en-GB" dirty="0" smtClean="0">
                <a:sym typeface="+mn-ea"/>
              </a:rPr>
              <a:t> and </a:t>
            </a:r>
            <a:r>
              <a:rPr lang="en-US" altLang="en-GB" i="1" dirty="0" smtClean="0">
                <a:sym typeface="+mn-ea"/>
              </a:rPr>
              <a:t>[Candidate B]</a:t>
            </a:r>
            <a:r>
              <a:rPr lang="en-US" altLang="en-GB" dirty="0" smtClean="0">
                <a:sym typeface="+mn-ea"/>
              </a:rPr>
              <a:t> to be the Vice Chairs of TGbp</a:t>
            </a:r>
            <a:endParaRPr lang="en-US" altLang="en-GB" dirty="0" smtClean="0">
              <a:sym typeface="+mn-ea"/>
            </a:endParaRP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Y/N/A </a:t>
            </a:r>
            <a:endParaRPr lang="zh-CN" altLang="en-US" dirty="0" smtClean="0">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US" altLang="en-GB" dirty="0"/>
              <a:t>Vice Chair Election and Confirmation</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ym typeface="+mn-ea"/>
              </a:rPr>
              <a:t>11-24/0854, MSK Performance For 802.11bp, Amichai Sanderovich (Wiliot)</a:t>
            </a:r>
            <a:endParaRPr lang="en-US" altLang="en-US" sz="2400" i="1" dirty="0">
              <a:solidFill>
                <a:schemeClr val="tx1"/>
              </a:solidFill>
            </a:endParaRPr>
          </a:p>
          <a:p>
            <a:pPr lvl="1" algn="l" eaLnBrk="0" hangingPunct="0">
              <a:buClrTx/>
              <a:buSzTx/>
              <a:buFontTx/>
              <a:buChar char="–"/>
              <a:defRPr/>
            </a:pPr>
            <a:r>
              <a:rPr lang="en-US" altLang="en-US" sz="2400" i="1" dirty="0">
                <a:sym typeface="+mn-ea"/>
              </a:rPr>
              <a:t>11-24/0849, harmonization of waveform, Yinan Qi (OPPO)</a:t>
            </a:r>
            <a:endParaRPr lang="en-US" altLang="en-US" sz="2400" i="1" dirty="0">
              <a:solidFill>
                <a:schemeClr val="tx1"/>
              </a:solidFill>
            </a:endParaRPr>
          </a:p>
          <a:p>
            <a:pPr lvl="1" algn="l" eaLnBrk="0" hangingPunct="0">
              <a:buClrTx/>
              <a:buSzTx/>
              <a:buFontTx/>
              <a:buChar char="–"/>
              <a:defRPr/>
            </a:pPr>
            <a:r>
              <a:rPr lang="en-US" altLang="en-US" sz="2400" i="1" dirty="0">
                <a:sym typeface="+mn-ea"/>
              </a:rPr>
              <a:t>11-24/0851, uplink fdm for amp, Yinan Qi (OPPO)</a:t>
            </a:r>
            <a:endParaRPr lang="en-US" altLang="en-US" sz="2400" i="1" dirty="0">
              <a:solidFill>
                <a:schemeClr val="tx1"/>
              </a:solidFill>
            </a:endParaRPr>
          </a:p>
          <a:p>
            <a:pPr lvl="1" eaLnBrk="0" hangingPunct="0">
              <a:defRPr/>
            </a:pPr>
            <a:r>
              <a:rPr lang="en-US" altLang="en-US" sz="2400" i="1" dirty="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a:t>
            </a:r>
            <a:r>
              <a:rPr lang="en-US" altLang="en-US" sz="3600" kern="0" dirty="0" smtClean="0">
                <a:latin typeface="Arial" panose="020B0604020202020204" pitchFamily="34" charset="0"/>
              </a:rPr>
              <a:t>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TBD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i="1" dirty="0">
                <a:sym typeface="+mn-ea"/>
              </a:rPr>
              <a:t>11-24/0853, design target and device capabilities of AMP IoT, Weijie Xu (OPPO) </a:t>
            </a:r>
            <a:endParaRPr lang="en-US" altLang="en-GB" i="1" dirty="0">
              <a:solidFill>
                <a:schemeClr val="tx1"/>
              </a:solidFill>
            </a:endParaRPr>
          </a:p>
          <a:p>
            <a:pPr lvl="1" algn="l" eaLnBrk="0" hangingPunct="0">
              <a:buClrTx/>
              <a:buSzTx/>
              <a:buFontTx/>
              <a:buChar char="–"/>
              <a:defRPr/>
            </a:pPr>
            <a:r>
              <a:rPr lang="en-US" altLang="en-GB" i="1" dirty="0">
                <a:sym typeface="+mn-ea"/>
              </a:rPr>
              <a:t>11-24/0860, Coexistence considerations of AMP data communication, You-Wei Chen (MediaTek)</a:t>
            </a:r>
            <a:endParaRPr lang="en-US" altLang="en-GB" i="1" dirty="0">
              <a:solidFill>
                <a:schemeClr val="tx1"/>
              </a:solidFill>
            </a:endParaRPr>
          </a:p>
          <a:p>
            <a:pPr lvl="1" algn="l" eaLnBrk="0" hangingPunct="0">
              <a:buClrTx/>
              <a:buSzTx/>
              <a:buFontTx/>
              <a:buChar char="–"/>
              <a:defRPr/>
            </a:pPr>
            <a:r>
              <a:rPr lang="en-US" altLang="en-GB" i="1" dirty="0">
                <a:sym typeface="+mn-ea"/>
              </a:rPr>
              <a:t>11-24/0861, AMP DL PPDU consideration, You-Wei Chen (MediaTek)</a:t>
            </a:r>
            <a:endParaRPr lang="en-US" altLang="en-GB" i="1" dirty="0">
              <a:solidFill>
                <a:schemeClr val="tx1"/>
              </a:solidFill>
            </a:endParaRPr>
          </a:p>
          <a:p>
            <a:pPr lvl="1" algn="l" eaLnBrk="0" hangingPunct="0">
              <a:buClrTx/>
              <a:buSzTx/>
              <a:buFontTx/>
              <a:defRPr/>
            </a:pPr>
            <a:r>
              <a:rPr lang="en-US" altLang="en-GB" i="1" dirty="0">
                <a:sym typeface="+mn-ea"/>
              </a:rPr>
              <a:t>11-24/0867, Thoughts and Questions on AMP PHY, Pooria Pakrooh (Qualcomm)</a:t>
            </a:r>
            <a:endParaRPr lang="en-US" altLang="en-GB" i="1" dirty="0"/>
          </a:p>
          <a:p>
            <a:pPr lvl="1" algn="l" eaLnBrk="0" hangingPunct="0">
              <a:buClrTx/>
              <a:buSzTx/>
              <a:buFontTx/>
              <a:defRPr/>
            </a:pPr>
            <a:r>
              <a:rPr lang="en-US" altLang="en-GB" sz="2000" i="1" dirty="0"/>
              <a:t>TBD	</a:t>
            </a:r>
            <a:endParaRPr lang="en-US" altLang="en-GB" sz="2000" i="1"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a:t>
            </a:r>
            <a:r>
              <a:rPr lang="en-US" altLang="en-US" sz="3600" kern="0" dirty="0" smtClean="0">
                <a:latin typeface="Arial" panose="020B0604020202020204" pitchFamily="34" charset="0"/>
              </a:rPr>
              <a:t>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TBD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TBD</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smtClean="0"/>
              <a:t>TGbp Timeline motion</a:t>
            </a:r>
            <a:endParaRPr lang="en-US" altLang="en-GB" dirty="0" smtClean="0"/>
          </a:p>
          <a:p>
            <a:pPr eaLnBrk="0" hangingPunct="0">
              <a:defRPr/>
            </a:pPr>
            <a:r>
              <a:rPr lang="en-US" altLang="en-GB" dirty="0" smtClean="0"/>
              <a:t>Contribution discussion</a:t>
            </a:r>
            <a:endParaRPr lang="en-US" altLang="en-GB" dirty="0" smtClean="0"/>
          </a:p>
          <a:p>
            <a:pPr lvl="1" eaLnBrk="0" hangingPunct="0">
              <a:defRPr/>
            </a:pPr>
            <a:r>
              <a:rPr lang="en-US" altLang="en-US" sz="2100" i="1" dirty="0" smtClean="0">
                <a:sym typeface="+mn-ea"/>
              </a:rPr>
              <a:t>11-24/0826, Energy balance of the state-based AMP station, Solomon Trainin (Wiliot)</a:t>
            </a:r>
            <a:endParaRPr lang="en-US" altLang="en-US" sz="2100" i="1" dirty="0" smtClean="0">
              <a:solidFill>
                <a:schemeClr val="tx1"/>
              </a:solidFill>
            </a:endParaRPr>
          </a:p>
          <a:p>
            <a:pPr lvl="1" algn="l" eaLnBrk="0" hangingPunct="0">
              <a:buClrTx/>
              <a:buSzTx/>
              <a:buFontTx/>
              <a:buChar char="–"/>
              <a:defRPr/>
            </a:pPr>
            <a:r>
              <a:rPr lang="en-US" altLang="en-US" sz="2100" i="1" dirty="0" smtClean="0">
                <a:sym typeface="+mn-ea"/>
              </a:rPr>
              <a:t>11-24/0871, AMP Device Initiated Secure Transaction, Hui Luo (Infineon Technologies)</a:t>
            </a:r>
            <a:endParaRPr lang="en-US" altLang="en-US" sz="2100" i="1" dirty="0" smtClean="0">
              <a:solidFill>
                <a:schemeClr val="tx1"/>
              </a:solidFill>
            </a:endParaRPr>
          </a:p>
          <a:p>
            <a:pPr lvl="1" algn="l" eaLnBrk="0" hangingPunct="0">
              <a:buClrTx/>
              <a:buSzTx/>
              <a:buFontTx/>
              <a:buChar char="–"/>
              <a:defRPr/>
            </a:pPr>
            <a:r>
              <a:rPr lang="en-US" altLang="en-US" sz="2100" i="1" dirty="0" smtClean="0">
                <a:sym typeface="+mn-ea"/>
              </a:rPr>
              <a:t>11-24/0872, MAC aspects for AMP, Chuanfeng He (OPPO)</a:t>
            </a:r>
            <a:endParaRPr lang="en-US" altLang="en-US" sz="2100" i="1" dirty="0" smtClean="0">
              <a:solidFill>
                <a:schemeClr val="tx1"/>
              </a:solidFill>
            </a:endParaRPr>
          </a:p>
          <a:p>
            <a:pPr lvl="1" eaLnBrk="0" hangingPunct="0">
              <a:defRPr/>
            </a:pPr>
            <a:r>
              <a:rPr lang="en-US" altLang="en-US" sz="2100" i="1" dirty="0" smtClean="0">
                <a:sym typeface="+mn-ea"/>
              </a:rPr>
              <a:t>TBD</a:t>
            </a:r>
            <a:endParaRPr lang="en-US" altLang="en-GB" sz="2100" i="1" dirty="0">
              <a:solidFill>
                <a:schemeClr val="tx1"/>
              </a:solidFill>
            </a:endParaRPr>
          </a:p>
          <a:p>
            <a:pPr eaLnBrk="0" hangingPunct="0">
              <a:defRPr/>
            </a:pPr>
            <a:r>
              <a:rPr lang="en-US" altLang="en-GB" dirty="0" smtClean="0"/>
              <a:t>Teleconference Plan</a:t>
            </a:r>
            <a:endParaRPr lang="en-US" altLang="en-GB" dirty="0" smtClean="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20668</Words>
  <Application>WPS 演示</Application>
  <PresentationFormat>宽屏</PresentationFormat>
  <Paragraphs>647</Paragraphs>
  <Slides>32</Slides>
  <Notes>0</Notes>
  <HiddenSlides>0</HiddenSlides>
  <MMClips>0</MMClips>
  <ScaleCrop>false</ScaleCrop>
  <HeadingPairs>
    <vt:vector size="8" baseType="variant">
      <vt:variant>
        <vt:lpstr>已用的字体</vt:lpstr>
      </vt:variant>
      <vt:variant>
        <vt:i4>15</vt:i4>
      </vt:variant>
      <vt:variant>
        <vt:lpstr>主题</vt:lpstr>
      </vt:variant>
      <vt:variant>
        <vt:i4>4</vt:i4>
      </vt:variant>
      <vt:variant>
        <vt:lpstr>嵌入 OLE 服务器</vt:lpstr>
      </vt:variant>
      <vt:variant>
        <vt:i4>1</vt:i4>
      </vt:variant>
      <vt:variant>
        <vt:lpstr>幻灯片标题</vt:lpstr>
      </vt:variant>
      <vt:variant>
        <vt:i4>32</vt:i4>
      </vt:variant>
    </vt:vector>
  </HeadingPairs>
  <TitlesOfParts>
    <vt:vector size="52"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2_802-11-Submission-16-9</vt:lpstr>
      <vt:lpstr>3_802-11-Submission-16-9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206</cp:revision>
  <cp:lastPrinted>2014-11-04T15:04:00Z</cp:lastPrinted>
  <dcterms:created xsi:type="dcterms:W3CDTF">2007-04-17T18:10:00Z</dcterms:created>
  <dcterms:modified xsi:type="dcterms:W3CDTF">2024-05-12T20:13:07Z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