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366"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2369" r:id="rId20"/>
    <p:sldId id="2370" r:id="rId21"/>
    <p:sldId id="293" r:id="rId22"/>
    <p:sldId id="304" r:id="rId23"/>
    <p:sldId id="305" r:id="rId24"/>
    <p:sldId id="2367" r:id="rId25"/>
    <p:sldId id="306"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28" autoAdjust="0"/>
    <p:restoredTop sz="94660"/>
  </p:normalViewPr>
  <p:slideViewPr>
    <p:cSldViewPr>
      <p:cViewPr varScale="1">
        <p:scale>
          <a:sx n="66" d="100"/>
          <a:sy n="66" d="100"/>
        </p:scale>
        <p:origin x="66"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802.11-24/0664r3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901-01-000m-proposed-update-for-figure-11-23-in-802-11revme-d5-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0545-00-0arc-arc-sc-mixed-mode-minutes-march-2024-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dcn/24/1-24-0026-01-Mntg-802-revc-d1-3-comments-pdis.od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2118-00-0arc-e2e-qos-enablement-and-related-topics-for-consideration-in-ieee802-11-mac-layer.pptx" TargetMode="External"/><Relationship Id="rId2" Type="http://schemas.openxmlformats.org/officeDocument/2006/relationships/hyperlink" Target="https://mentor.ieee.org/802.11/dcn/23/11-23-0838-01-0000-wba-liaison-re-qos.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80-01-0arc-l4s-over-wi-fi-links.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ARC-SC-agenda-May-2024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13 May 2024 (Mon), 13:30 CEST/</a:t>
            </a:r>
            <a:br>
              <a:rPr lang="en-US" altLang="en-US" dirty="0"/>
            </a:br>
            <a:r>
              <a:rPr lang="en-US" altLang="en-US" dirty="0"/>
              <a:t>16 May 2024 (Thurs), 8:00 CEST</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Monday PM1 and Thurs AM1</a:t>
            </a:r>
          </a:p>
          <a:p>
            <a:pPr marL="857250" lvl="1" indent="-457200">
              <a:lnSpc>
                <a:spcPct val="90000"/>
              </a:lnSpc>
              <a:spcBef>
                <a:spcPts val="300"/>
              </a:spcBef>
              <a:spcAft>
                <a:spcPts val="0"/>
              </a:spcAft>
              <a:buFont typeface="Arial" panose="020B0604020202020204" pitchFamily="34" charset="0"/>
              <a:buChar char="•"/>
              <a:defRPr/>
            </a:pPr>
            <a:r>
              <a:rPr lang="en-US" sz="2400" dirty="0"/>
              <a:t>Note: Wednesday PM2 is 802REVc, as an 802.1 meeting</a:t>
            </a:r>
            <a:endParaRPr lang="en-US" sz="2400" dirty="0">
              <a:solidFill>
                <a:srgbClr val="000000"/>
              </a:solidFill>
            </a:endParaRP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Leadership election(s)/appointments/confirmations (slides 19-20)</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(slides 21-22)</a:t>
            </a:r>
          </a:p>
          <a:p>
            <a:pPr marL="800100" lvl="1" indent="-342900" eaLnBrk="1" hangingPunct="1">
              <a:spcBef>
                <a:spcPts val="0"/>
              </a:spcBef>
              <a:spcAft>
                <a:spcPts val="0"/>
              </a:spcAft>
              <a:buFont typeface="Arial" panose="020B0604020202020204" pitchFamily="34" charset="0"/>
              <a:buChar char="•"/>
              <a:defRPr/>
            </a:pPr>
            <a:r>
              <a:rPr lang="en-US" sz="2400" dirty="0"/>
              <a:t>Figure 11-23 discussion: </a:t>
            </a:r>
            <a:r>
              <a:rPr lang="en-US" sz="2400" u="sng" dirty="0">
                <a:solidFill>
                  <a:srgbClr val="0563C1"/>
                </a:solidFill>
                <a:effectLst/>
                <a:latin typeface="Calibri" panose="020F0502020204030204" pitchFamily="34" charset="0"/>
                <a:ea typeface="Calibri" panose="020F0502020204030204" pitchFamily="34" charset="0"/>
                <a:hlinkClick r:id="rId3"/>
              </a:rPr>
              <a:t>11-24/0901r1</a:t>
            </a:r>
            <a:r>
              <a:rPr lang="en-US" sz="2400" u="sng" dirty="0">
                <a:solidFill>
                  <a:srgbClr val="0563C1"/>
                </a:solidFill>
                <a:effectLst/>
                <a:latin typeface="Calibri" panose="020F0502020204030204" pitchFamily="34" charset="0"/>
                <a:ea typeface="Calibri" panose="020F0502020204030204" pitchFamily="34" charset="0"/>
              </a:rPr>
              <a:t> </a:t>
            </a:r>
            <a:endParaRPr lang="en-US" sz="2400" dirty="0"/>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23): Defer to July</a:t>
            </a:r>
          </a:p>
          <a:p>
            <a:pPr marL="800100" lvl="1" indent="-342900" eaLnBrk="1" hangingPunct="1">
              <a:spcBef>
                <a:spcPts val="0"/>
              </a:spcBef>
              <a:spcAft>
                <a:spcPts val="0"/>
              </a:spcAft>
              <a:buFont typeface="Arial" panose="020B0604020202020204" pitchFamily="34" charset="0"/>
              <a:buChar char="•"/>
              <a:defRPr/>
            </a:pPr>
            <a:r>
              <a:rPr lang="en-US" sz="2400" dirty="0"/>
              <a:t>WBA liaison on QoS, and L4S (slide 24): Defer to July</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25)</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457200" lvl="3" indent="0">
              <a:spcBef>
                <a:spcPts val="300"/>
              </a:spcBef>
              <a:spcAft>
                <a:spcPts val="0"/>
              </a:spcAft>
              <a:defRPr/>
            </a:pPr>
            <a:r>
              <a:rPr lang="en-US" altLang="en-US" sz="2400" b="1" i="1" u="sng" dirty="0"/>
              <a:t>Is it time to push for contributions on these?</a:t>
            </a:r>
          </a:p>
          <a:p>
            <a:pPr marL="685800" lvl="2" indent="-342900">
              <a:lnSpc>
                <a:spcPct val="90000"/>
              </a:lnSpc>
              <a:buFont typeface="Arial" pitchFamily="34" charset="0"/>
              <a:buChar char="•"/>
              <a:defRPr/>
            </a:pPr>
            <a:r>
              <a:rPr lang="en-US" sz="2000" b="1" dirty="0"/>
              <a:t>Related to IEEE Std 802 updates (slide 20):</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kern="0" dirty="0"/>
              <a:t>802.11’s “Portal”, and mapping to/usage of IEEE Std 802 terminology</a:t>
            </a:r>
          </a:p>
          <a:p>
            <a:pPr marL="1143000" lvl="3" indent="-342900">
              <a:lnSpc>
                <a:spcPct val="90000"/>
              </a:lnSpc>
              <a:buFont typeface="Arial" pitchFamily="34" charset="0"/>
              <a:buChar char="•"/>
              <a:defRPr/>
            </a:pPr>
            <a:r>
              <a:rPr lang="en-US" sz="2000" b="1" dirty="0"/>
              <a:t>Access Domains: “802 Access Domains”?  In 802.11, an ESS?  TGbe implications?</a:t>
            </a:r>
          </a:p>
          <a:p>
            <a:pPr marL="1143000" lvl="3" indent="-342900">
              <a:lnSpc>
                <a:spcPct val="90000"/>
              </a:lnSpc>
              <a:buFont typeface="Arial" pitchFamily="34" charset="0"/>
              <a:buChar char="•"/>
              <a:defRPr/>
            </a:pPr>
            <a:r>
              <a:rPr lang="en-US" sz="2000" b="1" dirty="0"/>
              <a:t>Is the DS a bridge (small ‘b’)?</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Mar plenary: </a:t>
            </a:r>
            <a:r>
              <a:rPr lang="en-US" sz="2400" b="1" dirty="0">
                <a:solidFill>
                  <a:srgbClr val="000000"/>
                </a:solidFill>
                <a:hlinkClick r:id="rId2"/>
              </a:rPr>
              <a:t>11-24/0545r0</a:t>
            </a:r>
            <a:endParaRPr lang="en-US" sz="2400" b="1" dirty="0">
              <a:solidFill>
                <a:srgbClr val="000000"/>
              </a:solidFill>
              <a:highlight>
                <a:srgbClr val="FFFF00"/>
              </a:highlight>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Result: </a:t>
            </a:r>
            <a:r>
              <a:rPr lang="en-US" dirty="0">
                <a:highlight>
                  <a:srgbClr val="00FF00"/>
                </a:highlight>
              </a:rPr>
              <a:t>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err="1"/>
              <a:t>VChair</a:t>
            </a:r>
            <a:r>
              <a:rPr lang="en-US" sz="2800" dirty="0"/>
              <a:t> approved by SC election, confirmed by WG motion</a:t>
            </a:r>
          </a:p>
          <a:p>
            <a:pPr lvl="1">
              <a:lnSpc>
                <a:spcPct val="90000"/>
              </a:lnSpc>
              <a:spcBef>
                <a:spcPts val="300"/>
              </a:spcBef>
              <a:defRPr/>
            </a:pPr>
            <a:r>
              <a:rPr lang="en-US" sz="2400" dirty="0"/>
              <a:t>Current Vice Chair (Joe Levy) has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 appointed by SC Chair, confirmed by SC motion</a:t>
            </a:r>
          </a:p>
          <a:p>
            <a:pPr lvl="1" indent="-342900">
              <a:lnSpc>
                <a:spcPct val="90000"/>
              </a:lnSpc>
              <a:spcBef>
                <a:spcPts val="300"/>
              </a:spcBef>
              <a:defRPr/>
            </a:pPr>
            <a:r>
              <a:rPr lang="en-US" sz="2400" dirty="0"/>
              <a:t>Current Secretary (Joe Levy) is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Joseph Levy as ARC SC Vice Chair, and confirm Joseph Levy as ARC Secretary.</a:t>
            </a:r>
          </a:p>
          <a:p>
            <a:pPr marL="0" indent="0">
              <a:lnSpc>
                <a:spcPct val="90000"/>
              </a:lnSpc>
              <a:spcBef>
                <a:spcPts val="300"/>
              </a:spcBef>
              <a:defRPr/>
            </a:pPr>
            <a:endParaRPr lang="en-US" sz="2800" dirty="0"/>
          </a:p>
          <a:p>
            <a:pPr>
              <a:lnSpc>
                <a:spcPct val="80000"/>
              </a:lnSpc>
            </a:pPr>
            <a:r>
              <a:rPr lang="en-US" altLang="en-US" dirty="0"/>
              <a:t>Moved: Jon Rosdahl</a:t>
            </a:r>
          </a:p>
          <a:p>
            <a:pPr>
              <a:lnSpc>
                <a:spcPct val="80000"/>
              </a:lnSpc>
            </a:pPr>
            <a:r>
              <a:rPr lang="en-US" altLang="en-US" dirty="0"/>
              <a:t>Seconded: Jouni Malinen</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spcBef>
                <a:spcPts val="0"/>
              </a:spcBef>
              <a:spcAft>
                <a:spcPts val="600"/>
              </a:spcAft>
              <a:buFont typeface="Arial" panose="020B0604020202020204" pitchFamily="34" charset="0"/>
              <a:buChar char="•"/>
              <a:defRPr/>
            </a:pPr>
            <a:r>
              <a:rPr lang="en-US" sz="2200" dirty="0"/>
              <a:t>IEEE Std 802 is undergoing a revision update</a:t>
            </a:r>
          </a:p>
          <a:p>
            <a:pPr lvl="2">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spcBef>
                <a:spcPts val="0"/>
              </a:spcBef>
              <a:spcAft>
                <a:spcPts val="600"/>
              </a:spcAft>
              <a:buFont typeface="Arial" panose="020B0604020202020204" pitchFamily="34" charset="0"/>
              <a:buChar char="•"/>
              <a:defRPr/>
            </a:pPr>
            <a:r>
              <a:rPr lang="en-US" sz="2200" dirty="0"/>
              <a:t>Comment resolution will meet this week, Wednesday PM2</a:t>
            </a:r>
          </a:p>
          <a:p>
            <a:pPr lvl="1">
              <a:spcBef>
                <a:spcPts val="0"/>
              </a:spcBef>
              <a:spcAft>
                <a:spcPts val="600"/>
              </a:spcAft>
              <a:buFont typeface="Arial" panose="020B0604020202020204" pitchFamily="34" charset="0"/>
              <a:buChar char="•"/>
              <a:defRPr/>
            </a:pPr>
            <a:r>
              <a:rPr lang="en-US" sz="2200" dirty="0"/>
              <a:t>Comments submitted/disposition: </a:t>
            </a:r>
            <a:r>
              <a:rPr lang="en-US" sz="2200" dirty="0">
                <a:hlinkClick r:id="rId3"/>
              </a:rPr>
              <a:t>https://mentor.ieee.org/802.1/dcn/24/1-24-0026-01-Mntg-802-revc-d1-3-comments-pdis.ods</a:t>
            </a:r>
            <a:r>
              <a:rPr lang="en-US" sz="2200" u="sng" dirty="0">
                <a:solidFill>
                  <a:srgbClr val="0563C1"/>
                </a:solidFill>
                <a:latin typeface="Calibri" panose="020F0502020204030204" pitchFamily="34" charset="0"/>
                <a:cs typeface="Times New Roman" panose="02020603050405020304" pitchFamily="18" charset="0"/>
              </a:rPr>
              <a:t> </a:t>
            </a:r>
            <a:r>
              <a:rPr lang="en-US" sz="2200" dirty="0">
                <a:solidFill>
                  <a:srgbClr val="333333"/>
                </a:solidFill>
                <a:latin typeface="+mj-lt"/>
              </a:rPr>
              <a:t>(NOTE: WG1 document)</a:t>
            </a:r>
          </a:p>
          <a:p>
            <a:pPr>
              <a:spcBef>
                <a:spcPts val="0"/>
              </a:spcBef>
              <a:spcAft>
                <a:spcPts val="600"/>
              </a:spcAft>
              <a:buFont typeface="Arial" panose="020B0604020202020204" pitchFamily="34" charset="0"/>
              <a:buChar char="•"/>
              <a:defRPr/>
            </a:pPr>
            <a:r>
              <a:rPr lang="en-US" sz="3200" dirty="0">
                <a:solidFill>
                  <a:srgbClr val="333333"/>
                </a:solidFill>
                <a:latin typeface="+mj-lt"/>
              </a:rPr>
              <a:t>Review comments</a:t>
            </a:r>
            <a:r>
              <a:rPr lang="en-US" sz="2600" dirty="0">
                <a:solidFill>
                  <a:srgbClr val="333333"/>
                </a:solidFill>
                <a:latin typeface="+mj-lt"/>
              </a:rPr>
              <a:t> </a:t>
            </a:r>
            <a:r>
              <a:rPr lang="en-US" sz="2600" b="0" dirty="0">
                <a:solidFill>
                  <a:srgbClr val="333333"/>
                </a:solidFill>
                <a:latin typeface="+mj-lt"/>
              </a:rPr>
              <a:t>(especially from 802.11 members, but also others)</a:t>
            </a:r>
          </a:p>
          <a:p>
            <a:pPr lvl="1">
              <a:spcBef>
                <a:spcPts val="0"/>
              </a:spcBef>
              <a:spcAft>
                <a:spcPts val="600"/>
              </a:spcAft>
              <a:buFont typeface="Arial" panose="020B0604020202020204" pitchFamily="34" charset="0"/>
              <a:buChar char="•"/>
              <a:defRPr/>
            </a:pPr>
            <a:r>
              <a:rPr lang="en-US" sz="2200" dirty="0">
                <a:solidFill>
                  <a:srgbClr val="333333"/>
                </a:solidFill>
                <a:latin typeface="+mj-lt"/>
              </a:rPr>
              <a:t>Any comments we want to carry into the resolution meeting on Wed?</a:t>
            </a: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marL="0" indent="0"/>
            <a:r>
              <a:rPr lang="en-US" sz="2800" dirty="0">
                <a:ea typeface="ＭＳ Ｐゴシック" pitchFamily="2"/>
              </a:rPr>
              <a:t>Other 802.11 relevant (or perhaps unique) topics: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Review 802.1AC mapping from ISS to 802.11 MAC SAP interface</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Consider any changes to remove 802.2/LLC terms?</a:t>
            </a:r>
          </a:p>
          <a:p>
            <a:pPr marL="342900" lvl="3" indent="-342900">
              <a:spcBef>
                <a:spcPts val="600"/>
              </a:spcBef>
              <a:buFont typeface="Arial" panose="020B0604020202020204" pitchFamily="34" charset="0"/>
              <a:buChar char="•"/>
              <a:defRPr/>
            </a:pPr>
            <a:r>
              <a:rPr lang="en-US" sz="2400" dirty="0">
                <a:latin typeface="Times New Roman" panose="02020603050405020304" pitchFamily="18" charset="0"/>
                <a:cs typeface="+mn-cs"/>
              </a:rPr>
              <a:t>802.11’s “Portal”, and mapping to/usage of IEEE Std 802 terminology</a:t>
            </a:r>
          </a:p>
          <a:p>
            <a:pPr>
              <a:buFont typeface="Arial" panose="020B0604020202020204" pitchFamily="34" charset="0"/>
              <a:buChar char="•"/>
            </a:pPr>
            <a:r>
              <a:rPr lang="en-US" b="0" dirty="0">
                <a:latin typeface="Times New Roman" panose="02020603050405020304" pitchFamily="18" charset="0"/>
              </a:rPr>
              <a:t>Access Domains: “802 Access Domains”?</a:t>
            </a:r>
          </a:p>
          <a:p>
            <a:pPr lvl="1">
              <a:buFont typeface="Arial" panose="020B0604020202020204" pitchFamily="34" charset="0"/>
              <a:buChar char="•"/>
            </a:pPr>
            <a:r>
              <a:rPr lang="en-US" dirty="0">
                <a:latin typeface="Times New Roman" panose="02020603050405020304" pitchFamily="18" charset="0"/>
              </a:rPr>
              <a:t>Interconnection of Access Domains?</a:t>
            </a:r>
          </a:p>
          <a:p>
            <a:pPr lvl="1">
              <a:buFont typeface="Arial" panose="020B0604020202020204" pitchFamily="34" charset="0"/>
              <a:buChar char="•"/>
            </a:pPr>
            <a:r>
              <a:rPr lang="en-US" dirty="0">
                <a:latin typeface="Times New Roman" panose="02020603050405020304" pitchFamily="18" charset="0"/>
              </a:rPr>
              <a:t>In 802.11, Access Domain is BSS.  Is that still the view, for 802.11be/MLD?</a:t>
            </a:r>
          </a:p>
          <a:p>
            <a:pPr lvl="1">
              <a:buFont typeface="Arial" panose="020B0604020202020204" pitchFamily="34" charset="0"/>
              <a:buChar char="•"/>
            </a:pPr>
            <a:r>
              <a:rPr lang="en-US" dirty="0">
                <a:latin typeface="Times New Roman" panose="02020603050405020304" pitchFamily="18" charset="0"/>
              </a:rPr>
              <a:t>Other 802s?  802.3 Multi-carrier fiber – 1 Access Domain, or many?  We think it’s 1.  But, there are multiple transmitters, in parallel.</a:t>
            </a:r>
          </a:p>
          <a:p>
            <a:pPr>
              <a:buFont typeface="Arial" panose="020B0604020202020204" pitchFamily="34" charset="0"/>
              <a:buChar char="•"/>
            </a:pPr>
            <a:r>
              <a:rPr lang="en-US" b="0" dirty="0">
                <a:latin typeface="Times New Roman" panose="02020603050405020304" pitchFamily="18" charset="0"/>
              </a:rPr>
              <a:t>What if we make the DS a bridge (small ‘b’)?</a:t>
            </a:r>
          </a:p>
          <a:p>
            <a:pPr>
              <a:lnSpc>
                <a:spcPts val="2000"/>
              </a:lnSpc>
              <a:buFont typeface="Arial" panose="020B0604020202020204" pitchFamily="34" charset="0"/>
              <a:buChar char="•"/>
            </a:pPr>
            <a:endParaRPr lang="en-US" b="0" dirty="0">
              <a:latin typeface="Times New Roman" panose="02020603050405020304" pitchFamily="18" charset="0"/>
            </a:endParaRPr>
          </a:p>
          <a:p>
            <a:pPr marL="1143000" lvl="3" indent="-342900">
              <a:lnSpc>
                <a:spcPct val="90000"/>
              </a:lnSpc>
              <a:spcBef>
                <a:spcPts val="0"/>
              </a:spcBef>
              <a:spcAft>
                <a:spcPts val="600"/>
              </a:spcAft>
              <a:buFont typeface="Arial" pitchFamily="34" charset="0"/>
              <a:buChar char="•"/>
              <a:defRPr/>
            </a:pPr>
            <a:endParaRPr lang="en-US" sz="2400" dirty="0"/>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 – Deferred to July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600200"/>
            <a:ext cx="10361084" cy="4875214"/>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Bims)</a:t>
            </a:r>
          </a:p>
          <a:p>
            <a:pPr marL="628650" lvl="2" indent="-400050">
              <a:lnSpc>
                <a:spcPct val="90000"/>
              </a:lnSpc>
              <a:spcBef>
                <a:spcPts val="300"/>
              </a:spcBef>
              <a:buFont typeface="Arial" pitchFamily="34" charset="0"/>
              <a:buChar char="•"/>
              <a:defRPr/>
            </a:pPr>
            <a:r>
              <a:rPr lang="en-US" sz="2400" b="0" dirty="0"/>
              <a:t>Need help/support from volunteers to work on this</a:t>
            </a:r>
          </a:p>
          <a:p>
            <a:pPr marL="228600" lvl="2" indent="0">
              <a:lnSpc>
                <a:spcPct val="90000"/>
              </a:lnSpc>
              <a:spcBef>
                <a:spcPts val="300"/>
              </a:spcBef>
              <a:defRPr/>
            </a:pPr>
            <a:r>
              <a:rPr lang="en-US" sz="2400" b="1" dirty="0"/>
              <a:t>Annexes:</a:t>
            </a:r>
          </a:p>
          <a:p>
            <a:pPr marL="628650" lvl="2" indent="-400050">
              <a:lnSpc>
                <a:spcPct val="90000"/>
              </a:lnSpc>
              <a:spcBef>
                <a:spcPts val="300"/>
              </a:spcBef>
              <a:buFont typeface="Arial" pitchFamily="34" charset="0"/>
              <a:buChar char="•"/>
              <a:defRPr/>
            </a:pPr>
            <a:r>
              <a:rPr lang="en-US" sz="2400" b="0" dirty="0"/>
              <a:t>“Frame Exchange” and “Frame Exchange Sequence” concepts, introduction?  (Does .15 concept have any relevance/starting-point for this?)</a:t>
            </a:r>
          </a:p>
          <a:p>
            <a:pPr marL="628650" lvl="2" indent="-400050">
              <a:lnSpc>
                <a:spcPct val="90000"/>
              </a:lnSpc>
              <a:spcBef>
                <a:spcPts val="300"/>
              </a:spcBef>
              <a:buFont typeface="Arial" pitchFamily="34" charset="0"/>
              <a:buChar char="•"/>
              <a:defRPr/>
            </a:pPr>
            <a:r>
              <a:rPr lang="en-US" sz="2400" dirty="0"/>
              <a:t>List/”index” of frame exchanges, as a “novice” introduction/reference list?</a:t>
            </a:r>
          </a:p>
          <a:p>
            <a:pPr marL="628650" lvl="2" indent="-400050">
              <a:lnSpc>
                <a:spcPct val="90000"/>
              </a:lnSpc>
              <a:spcBef>
                <a:spcPts val="300"/>
              </a:spcBef>
              <a:buFont typeface="Arial" pitchFamily="34" charset="0"/>
              <a:buChar char="•"/>
              <a:defRPr/>
            </a:pPr>
            <a:r>
              <a:rPr lang="en-US" sz="2400" b="0" dirty="0"/>
              <a:t>Put a</a:t>
            </a:r>
            <a:r>
              <a:rPr lang="en-US" sz="2400" dirty="0"/>
              <a:t>n informative discussion of “architecture” (portal, etc.) versus “real-world” implementations, in an Annex also – but that’s a separate task, in a separate Annex</a:t>
            </a:r>
            <a:endParaRPr lang="en-US" sz="24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 – deferred to July</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Incoming liaison:</a:t>
            </a:r>
          </a:p>
          <a:p>
            <a:pPr marL="742950" lvl="2" indent="-400050" eaLnBrk="1" hangingPunct="1">
              <a:lnSpc>
                <a:spcPct val="90000"/>
              </a:lnSpc>
              <a:spcBef>
                <a:spcPts val="300"/>
              </a:spcBef>
              <a:buFont typeface="Arial" pitchFamily="34" charset="0"/>
              <a:buChar char="•"/>
              <a:defRPr/>
            </a:pPr>
            <a:r>
              <a:rPr lang="en-US" sz="2400" dirty="0">
                <a:hlinkClick r:id="rId2"/>
              </a:rPr>
              <a:t>11-23/0838r1</a:t>
            </a:r>
            <a:endParaRPr lang="en-US" sz="2400" dirty="0"/>
          </a:p>
          <a:p>
            <a:pPr marL="0" lvl="2" indent="0">
              <a:lnSpc>
                <a:spcPct val="90000"/>
              </a:lnSpc>
              <a:spcBef>
                <a:spcPts val="1200"/>
              </a:spcBef>
              <a:defRPr/>
            </a:pPr>
            <a:endParaRPr lang="en-US" sz="2800" b="1" dirty="0">
              <a:cs typeface="+mn-cs"/>
            </a:endParaRPr>
          </a:p>
          <a:p>
            <a:pPr marL="0" lvl="2" indent="0">
              <a:lnSpc>
                <a:spcPct val="90000"/>
              </a:lnSpc>
              <a:spcBef>
                <a:spcPts val="1200"/>
              </a:spcBef>
              <a:defRPr/>
            </a:pPr>
            <a:r>
              <a:rPr lang="en-US" sz="2800" b="1" dirty="0">
                <a:cs typeface="+mn-cs"/>
              </a:rPr>
              <a:t>Discussion: </a:t>
            </a:r>
          </a:p>
          <a:p>
            <a:pPr marL="742950" lvl="2" indent="-400050" eaLnBrk="1" hangingPunct="1">
              <a:lnSpc>
                <a:spcPct val="90000"/>
              </a:lnSpc>
              <a:spcBef>
                <a:spcPts val="300"/>
              </a:spcBef>
              <a:buFont typeface="Arial" pitchFamily="34" charset="0"/>
              <a:buChar char="•"/>
              <a:defRPr/>
            </a:pPr>
            <a:r>
              <a:rPr lang="en-US" sz="2400" dirty="0">
                <a:hlinkClick r:id="rId3"/>
              </a:rPr>
              <a:t>11-23/2118r0</a:t>
            </a:r>
            <a:r>
              <a:rPr lang="en-US" sz="2400" dirty="0"/>
              <a:t> (Ganesh Venkatesan)</a:t>
            </a:r>
          </a:p>
          <a:p>
            <a:pPr marL="742950" lvl="2" indent="-400050" eaLnBrk="1" hangingPunct="1">
              <a:lnSpc>
                <a:spcPct val="90000"/>
              </a:lnSpc>
              <a:spcBef>
                <a:spcPts val="300"/>
              </a:spcBef>
              <a:buFont typeface="Arial" pitchFamily="34" charset="0"/>
              <a:buChar char="•"/>
              <a:defRPr/>
            </a:pPr>
            <a:r>
              <a:rPr lang="en-US" sz="2400" dirty="0">
                <a:hlinkClick r:id="rId4"/>
              </a:rPr>
              <a:t>11-24/0080r1</a:t>
            </a:r>
            <a:r>
              <a:rPr lang="en-US" sz="2400" dirty="0"/>
              <a:t> (Ganesh Venkatesan)</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Anything on 802REV before May? </a:t>
            </a:r>
            <a:r>
              <a:rPr lang="en-US" altLang="en-US" dirty="0">
                <a:highlight>
                  <a:srgbClr val="00FF00"/>
                </a:highlight>
              </a:rPr>
              <a:t>None expected, might need a conference call (with 10 days notice) depending on how the 802REV recirc goes</a:t>
            </a:r>
          </a:p>
          <a:p>
            <a:pPr lvl="1" eaLnBrk="1" hangingPunct="1">
              <a:spcBef>
                <a:spcPts val="300"/>
              </a:spcBef>
            </a:pPr>
            <a:r>
              <a:rPr lang="en-US" altLang="en-US" dirty="0"/>
              <a:t>QoS topic</a:t>
            </a:r>
          </a:p>
          <a:p>
            <a:pPr eaLnBrk="1" hangingPunct="1">
              <a:spcBef>
                <a:spcPts val="300"/>
              </a:spcBef>
            </a:pPr>
            <a:r>
              <a:rPr lang="en-US" altLang="en-US" dirty="0"/>
              <a:t>July session planning</a:t>
            </a:r>
          </a:p>
          <a:p>
            <a:pPr lvl="1" eaLnBrk="1" hangingPunct="1">
              <a:spcBef>
                <a:spcPts val="300"/>
              </a:spcBef>
            </a:pPr>
            <a:r>
              <a:rPr lang="en-US" altLang="en-US" dirty="0"/>
              <a:t>1 or 2 slots? </a:t>
            </a:r>
            <a:r>
              <a:rPr lang="en-US" altLang="en-US" dirty="0">
                <a:highlight>
                  <a:srgbClr val="00FF00"/>
                </a:highlight>
              </a:rPr>
              <a:t>2</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May to July teleconference plan…  Any/How many telecons? </a:t>
            </a:r>
            <a:r>
              <a:rPr lang="en-US" altLang="en-US" dirty="0">
                <a:highlight>
                  <a:srgbClr val="00FF00"/>
                </a:highlight>
              </a:rPr>
              <a:t>none</a:t>
            </a:r>
            <a:r>
              <a:rPr lang="en-US" altLang="en-US" dirty="0"/>
              <a:t>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9" name="Content Placeholder 2">
            <a:extLst>
              <a:ext uri="{FF2B5EF4-FFF2-40B4-BE49-F238E27FC236}">
                <a16:creationId xmlns:a16="http://schemas.microsoft.com/office/drawing/2014/main" id="{8E9A08F8-4C6F-542D-D654-6AA6A733CD68}"/>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30852</TotalTime>
  <Words>2593</Words>
  <Application>Microsoft Office PowerPoint</Application>
  <PresentationFormat>Widescreen</PresentationFormat>
  <Paragraphs>270</Paragraphs>
  <Slides>25</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ARC-SC-agenda-May-2024</vt:lpstr>
      <vt:lpstr>Abstract</vt:lpstr>
      <vt:lpstr>IEEE 802.11   Architecture Standing Committee</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May 2024 (Mon), 13:30 CEST/ 16 May 2024 (Thurs), 8:00 CEST</vt:lpstr>
      <vt:lpstr>ARC (Architecture) – Other</vt:lpstr>
      <vt:lpstr>Prior meeting minutes</vt:lpstr>
      <vt:lpstr>Officer election/confirmations</vt:lpstr>
      <vt:lpstr>Officer election/confirmations</vt:lpstr>
      <vt:lpstr>IEEE Std 802 revision (P802REVc)</vt:lpstr>
      <vt:lpstr>P802REVc – Other ARC work</vt:lpstr>
      <vt:lpstr>Annex G way forward – Step 2 – Deferred to July</vt:lpstr>
      <vt:lpstr>WBA liaison on QoS (and L4S) – deferred to July</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163</cp:revision>
  <cp:lastPrinted>1601-01-01T00:00:00Z</cp:lastPrinted>
  <dcterms:created xsi:type="dcterms:W3CDTF">2021-01-26T19:12:38Z</dcterms:created>
  <dcterms:modified xsi:type="dcterms:W3CDTF">2024-05-15T14:31:05Z</dcterms:modified>
</cp:coreProperties>
</file>