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3" r:id="rId9"/>
    <p:sldId id="283" r:id="rId10"/>
    <p:sldId id="284" r:id="rId11"/>
    <p:sldId id="262" r:id="rId12"/>
    <p:sldId id="287" r:id="rId13"/>
    <p:sldId id="288" r:id="rId14"/>
    <p:sldId id="289" r:id="rId15"/>
    <p:sldId id="270" r:id="rId16"/>
    <p:sldId id="2398" r:id="rId17"/>
    <p:sldId id="314" r:id="rId18"/>
    <p:sldId id="2399"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76" d="100"/>
          <a:sy n="76" d="100"/>
        </p:scale>
        <p:origin x="336"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24/04/08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3465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802.11-24/0663r2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0651-41-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0669-02-00bh-ieee-802-11bh-lb284-comments.xls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TGbh-agenda-2024-Apr-9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9 Apr 2024</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(slide 16)</a:t>
            </a:r>
          </a:p>
          <a:p>
            <a:pPr marL="857250" lvl="1" indent="-457200">
              <a:lnSpc>
                <a:spcPct val="70000"/>
              </a:lnSpc>
              <a:spcBef>
                <a:spcPts val="300"/>
              </a:spcBef>
              <a:spcAft>
                <a:spcPts val="600"/>
              </a:spcAft>
              <a:buFont typeface="Arial" panose="020B0604020202020204" pitchFamily="34" charset="0"/>
              <a:buChar char="•"/>
              <a:defRPr/>
            </a:pPr>
            <a:r>
              <a:rPr lang="en-US" sz="2400" dirty="0"/>
              <a:t>Motions record: </a:t>
            </a:r>
            <a:r>
              <a:rPr lang="en-US" sz="2400" b="0" dirty="0">
                <a:hlinkClick r:id="rId3"/>
              </a:rPr>
              <a:t>11-22/0651r41</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dirty="0"/>
              <a:t>LB284 Passed: </a:t>
            </a:r>
            <a:r>
              <a:rPr lang="en-GB" b="0" dirty="0"/>
              <a:t>99.44% approval. A total of 20 comments received.</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dirty="0"/>
              <a:t>Comment Resolution, LB284 (D4.0)</a:t>
            </a:r>
          </a:p>
          <a:p>
            <a:pPr marL="857250" lvl="1" indent="-457200">
              <a:lnSpc>
                <a:spcPct val="70000"/>
              </a:lnSpc>
              <a:spcBef>
                <a:spcPts val="300"/>
              </a:spcBef>
              <a:spcAft>
                <a:spcPts val="600"/>
              </a:spcAft>
              <a:buFont typeface="Arial" panose="020B0604020202020204" pitchFamily="34" charset="0"/>
              <a:buChar char="•"/>
              <a:defRPr/>
            </a:pPr>
            <a:r>
              <a:rPr lang="en-US" sz="2400" dirty="0"/>
              <a:t>CRC process reminder (slide 17)</a:t>
            </a:r>
          </a:p>
          <a:p>
            <a:pPr marL="857250" lvl="1" indent="-457200">
              <a:lnSpc>
                <a:spcPct val="70000"/>
              </a:lnSpc>
              <a:spcBef>
                <a:spcPts val="300"/>
              </a:spcBef>
              <a:spcAft>
                <a:spcPts val="600"/>
              </a:spcAft>
              <a:buFont typeface="Arial" panose="020B0604020202020204" pitchFamily="34" charset="0"/>
              <a:buChar char="•"/>
              <a:defRPr/>
            </a:pPr>
            <a:r>
              <a:rPr lang="en-US" sz="2400" dirty="0"/>
              <a:t>Comments/comment resolution document: </a:t>
            </a:r>
            <a:r>
              <a:rPr lang="en-US" sz="2400" dirty="0">
                <a:hlinkClick r:id="rId4"/>
              </a:rPr>
              <a:t>11-24/0669r2</a:t>
            </a:r>
            <a:r>
              <a:rPr lang="en-US" sz="240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Comment review and resolution</a:t>
            </a:r>
          </a:p>
          <a:p>
            <a:pPr marL="857250" lvl="1" indent="-457200">
              <a:lnSpc>
                <a:spcPct val="70000"/>
              </a:lnSpc>
              <a:spcBef>
                <a:spcPts val="300"/>
              </a:spcBef>
              <a:spcAft>
                <a:spcPts val="600"/>
              </a:spcAft>
              <a:buFont typeface="Arial" panose="020B0604020202020204" pitchFamily="34" charset="0"/>
              <a:buChar char="•"/>
              <a:defRPr/>
            </a:pPr>
            <a:r>
              <a:rPr lang="en-US" sz="2400" dirty="0"/>
              <a:t>Motion to approve comment resolutions (see Motions deck)</a:t>
            </a:r>
          </a:p>
          <a:p>
            <a:pPr marL="457200" indent="-457200">
              <a:lnSpc>
                <a:spcPct val="70000"/>
              </a:lnSpc>
              <a:spcBef>
                <a:spcPts val="300"/>
              </a:spcBef>
              <a:spcAft>
                <a:spcPts val="600"/>
              </a:spcAft>
              <a:buFont typeface="Arial" panose="020B0604020202020204" pitchFamily="34" charset="0"/>
              <a:buChar char="•"/>
              <a:defRPr/>
            </a:pPr>
            <a:r>
              <a:rPr lang="en-US" dirty="0"/>
              <a:t>Initial SA letter ballot</a:t>
            </a:r>
          </a:p>
          <a:p>
            <a:pPr marL="857250" lvl="1" indent="-457200">
              <a:lnSpc>
                <a:spcPct val="70000"/>
              </a:lnSpc>
              <a:spcBef>
                <a:spcPts val="300"/>
              </a:spcBef>
              <a:spcAft>
                <a:spcPts val="600"/>
              </a:spcAft>
              <a:buFont typeface="Arial" panose="020B0604020202020204" pitchFamily="34" charset="0"/>
              <a:buChar char="•"/>
              <a:defRPr/>
            </a:pPr>
            <a:r>
              <a:rPr lang="en-US" sz="2400" dirty="0"/>
              <a:t>Motion to start Initial SA letter ballot (see Motions deck)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4" name="Rectangle 3">
            <a:extLst>
              <a:ext uri="{FF2B5EF4-FFF2-40B4-BE49-F238E27FC236}">
                <a16:creationId xmlns:a16="http://schemas.microsoft.com/office/drawing/2014/main" id="{805EF213-4B21-A60E-8F45-40AF020C264A}"/>
              </a:ext>
            </a:extLst>
          </p:cNvPr>
          <p:cNvSpPr txBox="1">
            <a:spLocks noChangeArrowheads="1"/>
          </p:cNvSpPr>
          <p:nvPr/>
        </p:nvSpPr>
        <p:spPr bwMode="auto">
          <a:xfrm>
            <a:off x="1905000" y="1295400"/>
            <a:ext cx="8382000"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spcBef>
                <a:spcPts val="0"/>
              </a:spcBef>
            </a:pPr>
            <a:endParaRPr lang="en-US" sz="1800" b="1" kern="0" dirty="0"/>
          </a:p>
          <a:p>
            <a:pPr lvl="1" algn="just">
              <a:spcBef>
                <a:spcPts val="0"/>
              </a:spcBef>
              <a:defRPr/>
            </a:pPr>
            <a:r>
              <a:rPr lang="en-US" altLang="zh-CN" sz="2400" kern="0" dirty="0">
                <a:latin typeface="Times New Roman"/>
                <a:ea typeface="MS Gothic"/>
              </a:rPr>
              <a:t>PAR approved					</a:t>
            </a:r>
            <a:r>
              <a:rPr lang="en-US" altLang="zh-CN" sz="2400" kern="0" dirty="0">
                <a:highlight>
                  <a:srgbClr val="00FF00"/>
                </a:highlight>
                <a:latin typeface="Times New Roman"/>
                <a:ea typeface="MS Gothic"/>
              </a:rPr>
              <a:t>Feb 2021</a:t>
            </a:r>
          </a:p>
          <a:p>
            <a:pPr lvl="1" algn="just">
              <a:spcBef>
                <a:spcPts val="0"/>
              </a:spcBef>
              <a:defRPr/>
            </a:pPr>
            <a:r>
              <a:rPr lang="en-US" altLang="zh-CN" sz="2400" kern="0" dirty="0">
                <a:latin typeface="Times New Roman"/>
                <a:ea typeface="MS Gothic"/>
              </a:rPr>
              <a:t>First TG meeting					</a:t>
            </a:r>
            <a:r>
              <a:rPr lang="en-US" altLang="zh-CN" sz="2400" kern="0" dirty="0">
                <a:highlight>
                  <a:srgbClr val="00FF00"/>
                </a:highlight>
                <a:latin typeface="Times New Roman"/>
                <a:ea typeface="MS Gothic"/>
              </a:rPr>
              <a:t>Mar 2021</a:t>
            </a:r>
          </a:p>
          <a:p>
            <a:pPr lvl="1" algn="just">
              <a:spcBef>
                <a:spcPts val="0"/>
              </a:spcBef>
              <a:defRPr/>
            </a:pPr>
            <a:r>
              <a:rPr lang="en-US" altLang="zh-CN" sz="2400" kern="0" dirty="0">
                <a:latin typeface="Times New Roman"/>
                <a:ea typeface="MS Gothic"/>
              </a:rPr>
              <a:t>D0.2 CC							</a:t>
            </a:r>
            <a:r>
              <a:rPr lang="en-US" altLang="zh-CN" sz="2400" kern="0" dirty="0">
                <a:highlight>
                  <a:srgbClr val="00FF00"/>
                </a:highlight>
                <a:latin typeface="Times New Roman"/>
                <a:ea typeface="MS Gothic"/>
                <a:sym typeface="Wingdings" panose="05000000000000000000" pitchFamily="2" charset="2"/>
              </a:rPr>
              <a:t>May 2022</a:t>
            </a:r>
            <a:endParaRPr lang="en-US" altLang="zh-CN" sz="2400" kern="0" dirty="0">
              <a:latin typeface="Times New Roman"/>
              <a:ea typeface="MS Gothic"/>
            </a:endParaRPr>
          </a:p>
          <a:p>
            <a:pPr lvl="1" algn="just">
              <a:spcBef>
                <a:spcPts val="0"/>
              </a:spcBef>
              <a:defRPr/>
            </a:pPr>
            <a:r>
              <a:rPr lang="en-US" altLang="zh-CN" sz="2400" kern="0" dirty="0">
                <a:latin typeface="Times New Roman"/>
                <a:ea typeface="MS Gothic"/>
              </a:rPr>
              <a:t>Initial WG Letter Ballot (D1.0)	</a:t>
            </a:r>
            <a:r>
              <a:rPr lang="en-US" altLang="zh-CN" sz="2400" kern="0" dirty="0">
                <a:highlight>
                  <a:srgbClr val="00FF00"/>
                </a:highlight>
                <a:latin typeface="Times New Roman"/>
                <a:ea typeface="MS Gothic"/>
              </a:rPr>
              <a:t>May 2023</a:t>
            </a:r>
          </a:p>
          <a:p>
            <a:pPr lvl="1" algn="just">
              <a:spcBef>
                <a:spcPts val="0"/>
              </a:spcBef>
              <a:defRPr/>
            </a:pPr>
            <a:r>
              <a:rPr lang="en-US" altLang="zh-CN" sz="2400" kern="0" dirty="0">
                <a:latin typeface="Times New Roman"/>
                <a:ea typeface="MS Gothic"/>
              </a:rPr>
              <a:t>Recirculation LB (D2.0)			</a:t>
            </a:r>
            <a:r>
              <a:rPr lang="en-US" altLang="zh-CN" sz="2400" kern="0" dirty="0">
                <a:highlight>
                  <a:srgbClr val="00FF00"/>
                </a:highlight>
                <a:latin typeface="Times New Roman"/>
                <a:ea typeface="MS Gothic"/>
              </a:rPr>
              <a:t>Nov 2023</a:t>
            </a:r>
          </a:p>
          <a:p>
            <a:pPr lvl="1" algn="just">
              <a:spcBef>
                <a:spcPts val="0"/>
              </a:spcBef>
              <a:defRPr/>
            </a:pPr>
            <a:r>
              <a:rPr lang="en-US" altLang="zh-CN" sz="2400" kern="0" dirty="0">
                <a:latin typeface="Times New Roman"/>
                <a:ea typeface="MS Gothic"/>
              </a:rPr>
              <a:t>Recirculation LB (D3.0)			</a:t>
            </a:r>
            <a:r>
              <a:rPr lang="en-US" altLang="zh-CN" sz="2400" kern="0" dirty="0">
                <a:highlight>
                  <a:srgbClr val="00FF00"/>
                </a:highlight>
                <a:latin typeface="Times New Roman"/>
                <a:ea typeface="MS Gothic"/>
              </a:rPr>
              <a:t>Jan 2024</a:t>
            </a:r>
          </a:p>
          <a:p>
            <a:pPr lvl="1" algn="just">
              <a:spcBef>
                <a:spcPts val="0"/>
              </a:spcBef>
              <a:defRPr/>
            </a:pPr>
            <a:r>
              <a:rPr lang="en-US" altLang="zh-CN" sz="2400" kern="0" dirty="0">
                <a:latin typeface="Times New Roman"/>
                <a:ea typeface="MS Gothic"/>
              </a:rPr>
              <a:t>Recirculation LB (D4.0)			</a:t>
            </a:r>
            <a:r>
              <a:rPr lang="en-US" altLang="zh-CN" sz="2400" kern="0" dirty="0">
                <a:highlight>
                  <a:srgbClr val="00FF00"/>
                </a:highlight>
                <a:latin typeface="Times New Roman"/>
                <a:ea typeface="MS Gothic"/>
              </a:rPr>
              <a:t>Mar 2024</a:t>
            </a:r>
          </a:p>
          <a:p>
            <a:pPr lvl="1" algn="just">
              <a:spcBef>
                <a:spcPts val="0"/>
              </a:spcBef>
              <a:defRPr/>
            </a:pPr>
            <a:r>
              <a:rPr lang="en-US" altLang="zh-CN" sz="2400" kern="0" dirty="0">
                <a:latin typeface="Times New Roman"/>
                <a:ea typeface="MS Gothic"/>
              </a:rPr>
              <a:t>Initial SA Ballot (D4.0)			</a:t>
            </a:r>
            <a:r>
              <a:rPr lang="en-US" altLang="zh-CN" sz="2400" kern="0" dirty="0">
                <a:highlight>
                  <a:srgbClr val="FFFF00"/>
                </a:highlight>
                <a:latin typeface="Times New Roman"/>
                <a:ea typeface="MS Gothic"/>
              </a:rPr>
              <a:t>Apr 2024</a:t>
            </a:r>
          </a:p>
          <a:p>
            <a:pPr lvl="1" algn="just">
              <a:spcBef>
                <a:spcPts val="0"/>
              </a:spcBef>
              <a:defRPr/>
            </a:pPr>
            <a:r>
              <a:rPr lang="en-US" altLang="zh-CN" sz="2400" kern="0" dirty="0">
                <a:latin typeface="Times New Roman"/>
                <a:ea typeface="MS Gothic"/>
              </a:rPr>
              <a:t>Recirculation SA LB (D5.0)		May 2024</a:t>
            </a:r>
          </a:p>
          <a:p>
            <a:pPr lvl="1" algn="just">
              <a:spcBef>
                <a:spcPts val="0"/>
              </a:spcBef>
              <a:defRPr/>
            </a:pPr>
            <a:r>
              <a:rPr lang="en-US" altLang="zh-CN" sz="2400" kern="0" dirty="0">
                <a:latin typeface="Times New Roman"/>
                <a:ea typeface="MS Gothic"/>
              </a:rPr>
              <a:t>Final 802.11 WG approval		Jul 2024</a:t>
            </a:r>
          </a:p>
          <a:p>
            <a:pPr lvl="1" algn="just">
              <a:spcBef>
                <a:spcPts val="0"/>
              </a:spcBef>
              <a:defRPr/>
            </a:pPr>
            <a:r>
              <a:rPr lang="en-US" altLang="zh-CN" sz="2400" kern="0" dirty="0">
                <a:latin typeface="Times New Roman"/>
                <a:ea typeface="MS Gothic"/>
              </a:rPr>
              <a:t>802 EC approval					Jul 2024</a:t>
            </a:r>
          </a:p>
          <a:p>
            <a:pPr lvl="1">
              <a:spcBef>
                <a:spcPts val="0"/>
              </a:spcBef>
              <a:defRPr/>
            </a:pPr>
            <a:r>
              <a:rPr lang="en-US" altLang="zh-CN" sz="2400" kern="0" dirty="0">
                <a:latin typeface="Times New Roman"/>
                <a:ea typeface="MS Gothic"/>
              </a:rPr>
              <a:t>RevCom and SASB approval		Sep 2024</a:t>
            </a:r>
          </a:p>
          <a:p>
            <a:pPr>
              <a:spcBef>
                <a:spcPts val="0"/>
              </a:spcBef>
            </a:pPr>
            <a:endParaRPr lang="en-US" kern="0" dirty="0"/>
          </a:p>
          <a:p>
            <a:pPr marL="457200" lvl="1" indent="0">
              <a:spcBef>
                <a:spcPts val="0"/>
              </a:spcBef>
            </a:pPr>
            <a:endParaRPr lang="en-US" kern="0" dirty="0"/>
          </a:p>
          <a:p>
            <a:pPr marL="457200" lvl="1" indent="0">
              <a:spcBef>
                <a:spcPts val="0"/>
              </a:spcBef>
            </a:pPr>
            <a:endParaRPr lang="en-US" kern="0" dirty="0"/>
          </a:p>
          <a:p>
            <a:pPr>
              <a:spcBef>
                <a:spcPts val="0"/>
              </a:spcBef>
            </a:pPr>
            <a:endParaRPr lang="en-US" u="sng" kern="0" dirty="0"/>
          </a:p>
        </p:txBody>
      </p:sp>
    </p:spTree>
    <p:extLst>
      <p:ext uri="{BB962C8B-B14F-4D97-AF65-F5344CB8AC3E}">
        <p14:creationId xmlns:p14="http://schemas.microsoft.com/office/powerpoint/2010/main" val="2690636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Conditional approval to start SA ballot</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indent="-285750">
              <a:spcBef>
                <a:spcPts val="0"/>
              </a:spcBef>
              <a:spcAft>
                <a:spcPts val="0"/>
              </a:spcAft>
              <a:buFont typeface="Symbol" panose="05050102010706020507" pitchFamily="18" charset="2"/>
              <a:buChar char=""/>
            </a:pPr>
            <a:r>
              <a:rPr lang="en-GB" sz="2000" dirty="0">
                <a:effectLst/>
                <a:latin typeface="Times New Roman" panose="02020603050405020304" pitchFamily="18" charset="0"/>
                <a:ea typeface="Times New Roman" panose="02020603050405020304" pitchFamily="18" charset="0"/>
              </a:rPr>
              <a:t>Conditions that need to be satisfied (per section 12 in </a:t>
            </a:r>
            <a:r>
              <a:rPr lang="en-GB" sz="2000" u="sng" dirty="0">
                <a:solidFill>
                  <a:srgbClr val="0000FF"/>
                </a:solidFill>
                <a:effectLst/>
                <a:latin typeface="Times New Roman" panose="02020603050405020304" pitchFamily="18" charset="0"/>
                <a:ea typeface="Times New Roman" panose="02020603050405020304" pitchFamily="18" charset="0"/>
                <a:hlinkClick r:id="rId3"/>
              </a:rPr>
              <a:t>LMSC operations manual</a:t>
            </a:r>
            <a:r>
              <a:rPr lang="en-GB" sz="2000" dirty="0">
                <a:effectLst/>
                <a:latin typeface="Times New Roman" panose="02020603050405020304" pitchFamily="18"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lvl="1" indent="-228600">
              <a:spcBef>
                <a:spcPts val="0"/>
              </a:spcBef>
              <a:spcAft>
                <a:spcPts val="0"/>
              </a:spcAft>
              <a:buFont typeface="Wingdings" panose="05000000000000000000" pitchFamily="2" charset="2"/>
              <a:buChar char=""/>
            </a:pPr>
            <a:r>
              <a:rPr lang="en-GB" dirty="0">
                <a:effectLst/>
                <a:latin typeface="Times New Roman" panose="02020603050405020304" pitchFamily="18" charset="0"/>
                <a:ea typeface="Times New Roman" panose="02020603050405020304" pitchFamily="18" charset="0"/>
              </a:rPr>
              <a:t>After resolution of the recirculation ballot is completed, the approval percentage is at least 75% and there are no new valid DISAPPROVE votes. </a:t>
            </a:r>
            <a:endParaRPr lang="en-US" sz="2400" dirty="0">
              <a:effectLst/>
              <a:latin typeface="Times New Roman" panose="02020603050405020304" pitchFamily="18" charset="0"/>
              <a:ea typeface="Times New Roman" panose="02020603050405020304" pitchFamily="18" charset="0"/>
            </a:endParaRPr>
          </a:p>
          <a:p>
            <a:pPr lvl="1" indent="-228600">
              <a:spcBef>
                <a:spcPts val="0"/>
              </a:spcBef>
              <a:spcAft>
                <a:spcPts val="0"/>
              </a:spcAft>
              <a:buFont typeface="Wingdings" panose="05000000000000000000" pitchFamily="2" charset="2"/>
              <a:buChar char=""/>
            </a:pPr>
            <a:r>
              <a:rPr lang="en-GB" dirty="0">
                <a:effectLst/>
                <a:latin typeface="Times New Roman" panose="02020603050405020304" pitchFamily="18" charset="0"/>
                <a:ea typeface="Times New Roman" panose="02020603050405020304" pitchFamily="18" charset="0"/>
              </a:rPr>
              <a:t>No technical changes, as determined by the Working Group Chair, were made as a result of the recirculation ballot. </a:t>
            </a:r>
            <a:endParaRPr lang="en-US" sz="2400" dirty="0">
              <a:effectLst/>
              <a:latin typeface="Times New Roman" panose="02020603050405020304" pitchFamily="18" charset="0"/>
              <a:ea typeface="Times New Roman" panose="02020603050405020304" pitchFamily="18" charset="0"/>
            </a:endParaRPr>
          </a:p>
          <a:p>
            <a:pPr lvl="1" indent="-228600">
              <a:spcBef>
                <a:spcPts val="0"/>
              </a:spcBef>
              <a:spcAft>
                <a:spcPts val="0"/>
              </a:spcAft>
              <a:buFont typeface="Wingdings" panose="05000000000000000000" pitchFamily="2" charset="2"/>
              <a:buChar char=""/>
            </a:pPr>
            <a:r>
              <a:rPr lang="en-GB" dirty="0">
                <a:effectLst/>
                <a:latin typeface="Times New Roman" panose="02020603050405020304" pitchFamily="18" charset="0"/>
                <a:ea typeface="Times New Roman" panose="02020603050405020304" pitchFamily="18" charset="0"/>
              </a:rPr>
              <a:t>No new valid DISAPPROVE comments on new issues that are not resolved to the satisfaction of the submitter from existing DISAPPROVE voters. </a:t>
            </a:r>
            <a:endParaRPr lang="en-US" sz="2400" dirty="0">
              <a:effectLst/>
              <a:latin typeface="Times New Roman" panose="02020603050405020304" pitchFamily="18" charset="0"/>
              <a:ea typeface="Times New Roman" panose="02020603050405020304" pitchFamily="18" charset="0"/>
            </a:endParaRPr>
          </a:p>
          <a:p>
            <a:pPr lvl="1" indent="-228600">
              <a:spcBef>
                <a:spcPts val="0"/>
              </a:spcBef>
              <a:spcAft>
                <a:spcPts val="0"/>
              </a:spcAft>
              <a:buFont typeface="Wingdings" panose="05000000000000000000" pitchFamily="2" charset="2"/>
              <a:buChar char=""/>
            </a:pPr>
            <a:r>
              <a:rPr lang="en-GB" dirty="0">
                <a:effectLst/>
                <a:latin typeface="Times New Roman" panose="02020603050405020304" pitchFamily="18" charset="0"/>
                <a:ea typeface="Times New Roman" panose="02020603050405020304" pitchFamily="18" charset="0"/>
              </a:rPr>
              <a:t>If the Working Group Chair determines that there is a new invalid DISAPPROVE comment or vote, the Working Group Chair shall promptly provide details to the IEEE 802 LMSC. </a:t>
            </a:r>
            <a:endParaRPr lang="en-US" sz="2400" dirty="0">
              <a:effectLst/>
              <a:latin typeface="Times New Roman" panose="02020603050405020304" pitchFamily="18" charset="0"/>
              <a:ea typeface="Times New Roman" panose="02020603050405020304" pitchFamily="18" charset="0"/>
            </a:endParaRPr>
          </a:p>
          <a:p>
            <a:pPr lvl="1" indent="-228600">
              <a:spcBef>
                <a:spcPts val="0"/>
              </a:spcBef>
              <a:spcAft>
                <a:spcPts val="0"/>
              </a:spcAft>
              <a:buFont typeface="Wingdings" panose="05000000000000000000" pitchFamily="2" charset="2"/>
              <a:buChar char=""/>
            </a:pPr>
            <a:r>
              <a:rPr lang="en-GB" dirty="0">
                <a:effectLst/>
                <a:latin typeface="Times New Roman" panose="02020603050405020304" pitchFamily="18" charset="0"/>
                <a:ea typeface="Times New Roman" panose="02020603050405020304" pitchFamily="18" charset="0"/>
              </a:rPr>
              <a:t>The Working Group Chair shall immediately report the results of the ballot to the IEEE 802 LMSC including: the date the ballot closed, vote tally and comments associated with any remaining disapproves (valid and invalid), the Working Group responses and the rationale for ruling any vote invalid. </a:t>
            </a:r>
            <a:endParaRPr lang="en-US" sz="2400" dirty="0">
              <a:effectLst/>
              <a:latin typeface="Times New Roman" panose="02020603050405020304" pitchFamily="18" charset="0"/>
              <a:ea typeface="Times New Roman" panose="02020603050405020304" pitchFamily="18" charset="0"/>
            </a:endParaRPr>
          </a:p>
          <a:p>
            <a:pPr indent="-285750">
              <a:spcBef>
                <a:spcPts val="0"/>
              </a:spcBef>
              <a:spcAft>
                <a:spcPts val="0"/>
              </a:spcAft>
              <a:buFont typeface="Symbol" panose="05050102010706020507" pitchFamily="18" charset="2"/>
              <a:buChar char=""/>
            </a:pPr>
            <a:r>
              <a:rPr lang="en-GB" sz="2000" dirty="0">
                <a:effectLst/>
                <a:latin typeface="Times New Roman" panose="02020603050405020304" pitchFamily="18" charset="0"/>
                <a:ea typeface="Times New Roman" panose="02020603050405020304" pitchFamily="18" charset="0"/>
              </a:rPr>
              <a:t>We are operating as a comment resolution committee (CRC) for this call.</a:t>
            </a:r>
            <a:endParaRPr lang="en-US" dirty="0">
              <a:effectLst/>
              <a:latin typeface="Times New Roman" panose="02020603050405020304" pitchFamily="18" charset="0"/>
              <a:ea typeface="Times New Roman" panose="02020603050405020304" pitchFamily="18" charset="0"/>
            </a:endParaRPr>
          </a:p>
          <a:p>
            <a:pPr marL="457200" indent="-457200">
              <a:spcBef>
                <a:spcPts val="300"/>
              </a:spcBef>
              <a:spcAft>
                <a:spcPts val="0"/>
              </a:spcAft>
              <a:buFont typeface="Arial" panose="020B0604020202020204" pitchFamily="34" charset="0"/>
              <a:buChar char="•"/>
              <a:defRPr/>
            </a:pPr>
            <a:endParaRPr lang="en-US"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dirty="0">
                <a:effectLst/>
                <a:latin typeface="Times New Roman" panose="02020603050405020304" pitchFamily="18" charset="0"/>
                <a:ea typeface="Times New Roman" panose="02020603050405020304" pitchFamily="18" charset="0"/>
              </a:rPr>
              <a:t>&lt;</a:t>
            </a:r>
            <a:r>
              <a:rPr lang="en-US" dirty="0" err="1">
                <a:effectLst/>
                <a:latin typeface="Times New Roman" panose="02020603050405020304" pitchFamily="18" charset="0"/>
                <a:ea typeface="Times New Roman" panose="02020603050405020304" pitchFamily="18" charset="0"/>
              </a:rPr>
              <a:t>tbd</a:t>
            </a:r>
            <a:r>
              <a:rPr lang="en-US" dirty="0">
                <a:effectLst/>
                <a:latin typeface="Times New Roman" panose="02020603050405020304" pitchFamily="18" charset="0"/>
                <a:ea typeface="Times New Roman" panose="02020603050405020304" pitchFamily="18" charset="0"/>
              </a:rPr>
              <a:t>&gt;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0098836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CRC, 9 Apr 2024,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CRC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9 Apr 2024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88804</TotalTime>
  <Words>2186</Words>
  <Application>Microsoft Office PowerPoint</Application>
  <PresentationFormat>Widescreen</PresentationFormat>
  <Paragraphs>203</Paragraphs>
  <Slides>20</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Arial</vt:lpstr>
      <vt:lpstr>Calibri</vt:lpstr>
      <vt:lpstr>Helvetica</vt:lpstr>
      <vt:lpstr>Monotype Sorts</vt:lpstr>
      <vt:lpstr>Symbol</vt:lpstr>
      <vt:lpstr>Times New Roman</vt:lpstr>
      <vt:lpstr>Wingdings</vt:lpstr>
      <vt:lpstr>Office Theme</vt:lpstr>
      <vt:lpstr>Document</vt:lpstr>
      <vt:lpstr>TGbh-agenda-2024-Apr-9</vt:lpstr>
      <vt:lpstr>Abstract</vt:lpstr>
      <vt:lpstr>IEEE 802.11 TGbh CRC   Randomized and Changing MAC Addresses (RCM)</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9 Apr 2024</vt:lpstr>
      <vt:lpstr>Timeline</vt:lpstr>
      <vt:lpstr>Conditional approval to start SA ballot</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559</cp:revision>
  <cp:lastPrinted>1601-01-01T00:00:00Z</cp:lastPrinted>
  <dcterms:created xsi:type="dcterms:W3CDTF">2021-01-26T19:12:38Z</dcterms:created>
  <dcterms:modified xsi:type="dcterms:W3CDTF">2024-04-09T01:36:39Z</dcterms:modified>
</cp:coreProperties>
</file>