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257" r:id="rId3"/>
    <p:sldId id="268" r:id="rId4"/>
    <p:sldId id="294" r:id="rId5"/>
    <p:sldId id="269" r:id="rId6"/>
    <p:sldId id="260" r:id="rId7"/>
    <p:sldId id="261" r:id="rId8"/>
    <p:sldId id="263" r:id="rId9"/>
    <p:sldId id="283" r:id="rId10"/>
    <p:sldId id="284" r:id="rId11"/>
    <p:sldId id="262" r:id="rId12"/>
    <p:sldId id="287" r:id="rId13"/>
    <p:sldId id="288" r:id="rId14"/>
    <p:sldId id="289" r:id="rId15"/>
    <p:sldId id="270" r:id="rId16"/>
    <p:sldId id="2398" r:id="rId17"/>
    <p:sldId id="314" r:id="rId18"/>
    <p:sldId id="310" r:id="rId19"/>
    <p:sldId id="311"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52" autoAdjust="0"/>
    <p:restoredTop sz="94660"/>
  </p:normalViewPr>
  <p:slideViewPr>
    <p:cSldViewPr>
      <p:cViewPr varScale="1">
        <p:scale>
          <a:sx n="82" d="100"/>
          <a:sy n="82" d="100"/>
        </p:scale>
        <p:origin x="96" y="27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24/04/05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16</a:t>
            </a:fld>
            <a:endParaRPr lang="en-US"/>
          </a:p>
        </p:txBody>
      </p:sp>
    </p:spTree>
    <p:extLst>
      <p:ext uri="{BB962C8B-B14F-4D97-AF65-F5344CB8AC3E}">
        <p14:creationId xmlns:p14="http://schemas.microsoft.com/office/powerpoint/2010/main" val="1714063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802.11-24/0663r0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April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2/11-22-0651-40-00bh-tgbh-motions-list.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TGbh-agenda-2024-Apr-9</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2024-04-05</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57101984"/>
              </p:ext>
            </p:extLst>
          </p:nvPr>
        </p:nvGraphicFramePr>
        <p:xfrm>
          <a:off x="989013" y="2413000"/>
          <a:ext cx="10210800" cy="2476500"/>
        </p:xfrm>
        <a:graphic>
          <a:graphicData uri="http://schemas.openxmlformats.org/presentationml/2006/ole">
            <mc:AlternateContent xmlns:mc="http://schemas.openxmlformats.org/markup-compatibility/2006">
              <mc:Choice xmlns:v="urn:schemas-microsoft-com:vml" Requires="v">
                <p:oleObj name="Document" r:id="rId3" imgW="10439485" imgH="2540557" progId="Word.Document.8">
                  <p:embed/>
                </p:oleObj>
              </mc:Choice>
              <mc:Fallback>
                <p:oleObj name="Document" r:id="rId3" imgW="10439485" imgH="2540557" progId="Word.Document.8">
                  <p:embed/>
                  <p:pic>
                    <p:nvPicPr>
                      <p:cNvPr id="0" name="Picture 3"/>
                      <p:cNvPicPr>
                        <a:picLocks noChangeAspect="1" noChangeArrowheads="1"/>
                      </p:cNvPicPr>
                      <p:nvPr/>
                    </p:nvPicPr>
                    <p:blipFill>
                      <a:blip r:embed="rId4"/>
                      <a:srcRect/>
                      <a:stretch>
                        <a:fillRect/>
                      </a:stretch>
                    </p:blipFill>
                    <p:spPr bwMode="auto">
                      <a:xfrm>
                        <a:off x="989013" y="2413000"/>
                        <a:ext cx="10210800" cy="247650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9 Apr 2024</a:t>
            </a:r>
            <a:endParaRPr lang="en-GB" dirty="0"/>
          </a:p>
        </p:txBody>
      </p:sp>
      <p:sp>
        <p:nvSpPr>
          <p:cNvPr id="4098" name="Rectangle 2"/>
          <p:cNvSpPr>
            <a:spLocks noGrp="1" noChangeArrowheads="1"/>
          </p:cNvSpPr>
          <p:nvPr>
            <p:ph idx="1"/>
          </p:nvPr>
        </p:nvSpPr>
        <p:spPr>
          <a:xfrm>
            <a:off x="685800" y="1371600"/>
            <a:ext cx="11049000" cy="50260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sz="2400" dirty="0"/>
              <a:t>Timeline update (slide 16)</a:t>
            </a:r>
          </a:p>
          <a:p>
            <a:pPr marL="857250" lvl="1" indent="-457200">
              <a:lnSpc>
                <a:spcPct val="70000"/>
              </a:lnSpc>
              <a:spcBef>
                <a:spcPts val="300"/>
              </a:spcBef>
              <a:spcAft>
                <a:spcPts val="600"/>
              </a:spcAft>
              <a:buFont typeface="Arial" panose="020B0604020202020204" pitchFamily="34" charset="0"/>
              <a:buChar char="•"/>
              <a:defRPr/>
            </a:pPr>
            <a:r>
              <a:rPr lang="en-US" sz="2400" dirty="0"/>
              <a:t>Motions record: </a:t>
            </a:r>
            <a:r>
              <a:rPr lang="en-US" sz="2400" b="0" dirty="0">
                <a:hlinkClick r:id="rId3"/>
              </a:rPr>
              <a:t>11-22/0651r40</a:t>
            </a:r>
            <a:endParaRPr lang="en-US" sz="2400" b="0" dirty="0"/>
          </a:p>
          <a:p>
            <a:pPr marL="457200" indent="-457200">
              <a:lnSpc>
                <a:spcPct val="70000"/>
              </a:lnSpc>
              <a:spcBef>
                <a:spcPts val="300"/>
              </a:spcBef>
              <a:spcAft>
                <a:spcPts val="600"/>
              </a:spcAft>
              <a:buFont typeface="Arial" panose="020B0604020202020204" pitchFamily="34" charset="0"/>
              <a:buChar char="•"/>
              <a:defRPr/>
            </a:pPr>
            <a:r>
              <a:rPr lang="en-US" dirty="0"/>
              <a:t>Comment Resolution, LB284 (D4.0)</a:t>
            </a:r>
          </a:p>
          <a:p>
            <a:pPr marL="857250" lvl="1" indent="-457200">
              <a:lnSpc>
                <a:spcPct val="70000"/>
              </a:lnSpc>
              <a:spcBef>
                <a:spcPts val="300"/>
              </a:spcBef>
              <a:spcAft>
                <a:spcPts val="600"/>
              </a:spcAft>
              <a:buFont typeface="Arial" panose="020B0604020202020204" pitchFamily="34" charset="0"/>
              <a:buChar char="•"/>
              <a:defRPr/>
            </a:pPr>
            <a:r>
              <a:rPr lang="en-US" sz="2400" dirty="0"/>
              <a:t>Comments/comment resolution document: &lt;</a:t>
            </a:r>
            <a:r>
              <a:rPr lang="en-US" sz="2400" dirty="0" err="1"/>
              <a:t>tbd</a:t>
            </a:r>
            <a:r>
              <a:rPr lang="en-US" sz="2400" dirty="0"/>
              <a:t>&gt;</a:t>
            </a:r>
          </a:p>
          <a:p>
            <a:pPr marL="857250" lvl="1" indent="-457200">
              <a:lnSpc>
                <a:spcPct val="70000"/>
              </a:lnSpc>
              <a:spcBef>
                <a:spcPts val="300"/>
              </a:spcBef>
              <a:spcAft>
                <a:spcPts val="600"/>
              </a:spcAft>
              <a:buFont typeface="Arial" panose="020B0604020202020204" pitchFamily="34" charset="0"/>
              <a:buChar char="•"/>
              <a:defRPr/>
            </a:pPr>
            <a:r>
              <a:rPr lang="en-US" sz="2400" dirty="0"/>
              <a:t>Comment review and resolution</a:t>
            </a:r>
          </a:p>
          <a:p>
            <a:pPr marL="857250" lvl="1" indent="-457200">
              <a:lnSpc>
                <a:spcPct val="70000"/>
              </a:lnSpc>
              <a:spcBef>
                <a:spcPts val="300"/>
              </a:spcBef>
              <a:spcAft>
                <a:spcPts val="600"/>
              </a:spcAft>
              <a:buFont typeface="Arial" panose="020B0604020202020204" pitchFamily="34" charset="0"/>
              <a:buChar char="•"/>
              <a:defRPr/>
            </a:pPr>
            <a:r>
              <a:rPr lang="en-US" sz="2400" dirty="0"/>
              <a:t>Motion to approve comment resolutions (see Motions deck)</a:t>
            </a:r>
          </a:p>
          <a:p>
            <a:pPr marL="457200" indent="-457200">
              <a:lnSpc>
                <a:spcPct val="70000"/>
              </a:lnSpc>
              <a:spcBef>
                <a:spcPts val="300"/>
              </a:spcBef>
              <a:spcAft>
                <a:spcPts val="600"/>
              </a:spcAft>
              <a:buFont typeface="Arial" panose="020B0604020202020204" pitchFamily="34" charset="0"/>
              <a:buChar char="•"/>
              <a:defRPr/>
            </a:pPr>
            <a:r>
              <a:rPr lang="en-US" dirty="0"/>
              <a:t>Initial SA letter ballot</a:t>
            </a:r>
          </a:p>
          <a:p>
            <a:pPr marL="857250" lvl="1" indent="-457200">
              <a:lnSpc>
                <a:spcPct val="70000"/>
              </a:lnSpc>
              <a:spcBef>
                <a:spcPts val="300"/>
              </a:spcBef>
              <a:spcAft>
                <a:spcPts val="600"/>
              </a:spcAft>
              <a:buFont typeface="Arial" panose="020B0604020202020204" pitchFamily="34" charset="0"/>
              <a:buChar char="•"/>
              <a:defRPr/>
            </a:pPr>
            <a:r>
              <a:rPr lang="en-US" sz="2400" dirty="0"/>
              <a:t>Motion to start Initial SA letter ballot (see Motions deck)</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4" name="Rectangle 3">
            <a:extLst>
              <a:ext uri="{FF2B5EF4-FFF2-40B4-BE49-F238E27FC236}">
                <a16:creationId xmlns:a16="http://schemas.microsoft.com/office/drawing/2014/main" id="{805EF213-4B21-A60E-8F45-40AF020C264A}"/>
              </a:ext>
            </a:extLst>
          </p:cNvPr>
          <p:cNvSpPr txBox="1">
            <a:spLocks noChangeArrowheads="1"/>
          </p:cNvSpPr>
          <p:nvPr/>
        </p:nvSpPr>
        <p:spPr bwMode="auto">
          <a:xfrm>
            <a:off x="1905000" y="1295400"/>
            <a:ext cx="8382000" cy="4876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spcBef>
                <a:spcPts val="0"/>
              </a:spcBef>
            </a:pPr>
            <a:endParaRPr lang="en-US" sz="1800" b="1" kern="0" dirty="0"/>
          </a:p>
          <a:p>
            <a:pPr lvl="1" algn="just">
              <a:spcBef>
                <a:spcPts val="0"/>
              </a:spcBef>
              <a:defRPr/>
            </a:pPr>
            <a:r>
              <a:rPr lang="en-US" altLang="zh-CN" sz="2400" kern="0" dirty="0">
                <a:latin typeface="Times New Roman"/>
                <a:ea typeface="MS Gothic"/>
              </a:rPr>
              <a:t>PAR approved					</a:t>
            </a:r>
            <a:r>
              <a:rPr lang="en-US" altLang="zh-CN" sz="2400" kern="0" dirty="0">
                <a:highlight>
                  <a:srgbClr val="00FF00"/>
                </a:highlight>
                <a:latin typeface="Times New Roman"/>
                <a:ea typeface="MS Gothic"/>
              </a:rPr>
              <a:t>Feb 2021</a:t>
            </a:r>
          </a:p>
          <a:p>
            <a:pPr lvl="1" algn="just">
              <a:spcBef>
                <a:spcPts val="0"/>
              </a:spcBef>
              <a:defRPr/>
            </a:pPr>
            <a:r>
              <a:rPr lang="en-US" altLang="zh-CN" sz="2400" kern="0" dirty="0">
                <a:latin typeface="Times New Roman"/>
                <a:ea typeface="MS Gothic"/>
              </a:rPr>
              <a:t>First TG meeting					</a:t>
            </a:r>
            <a:r>
              <a:rPr lang="en-US" altLang="zh-CN" sz="2400" kern="0" dirty="0">
                <a:highlight>
                  <a:srgbClr val="00FF00"/>
                </a:highlight>
                <a:latin typeface="Times New Roman"/>
                <a:ea typeface="MS Gothic"/>
              </a:rPr>
              <a:t>Mar 2021</a:t>
            </a:r>
          </a:p>
          <a:p>
            <a:pPr lvl="1" algn="just">
              <a:spcBef>
                <a:spcPts val="0"/>
              </a:spcBef>
              <a:defRPr/>
            </a:pPr>
            <a:r>
              <a:rPr lang="en-US" altLang="zh-CN" sz="2400" kern="0" dirty="0">
                <a:latin typeface="Times New Roman"/>
                <a:ea typeface="MS Gothic"/>
              </a:rPr>
              <a:t>D0.2 CC							</a:t>
            </a:r>
            <a:r>
              <a:rPr lang="en-US" altLang="zh-CN" sz="2400" kern="0" dirty="0">
                <a:highlight>
                  <a:srgbClr val="00FF00"/>
                </a:highlight>
                <a:latin typeface="Times New Roman"/>
                <a:ea typeface="MS Gothic"/>
                <a:sym typeface="Wingdings" panose="05000000000000000000" pitchFamily="2" charset="2"/>
              </a:rPr>
              <a:t>May 2022</a:t>
            </a:r>
            <a:endParaRPr lang="en-US" altLang="zh-CN" sz="2400" kern="0" dirty="0">
              <a:latin typeface="Times New Roman"/>
              <a:ea typeface="MS Gothic"/>
            </a:endParaRPr>
          </a:p>
          <a:p>
            <a:pPr lvl="1" algn="just">
              <a:spcBef>
                <a:spcPts val="0"/>
              </a:spcBef>
              <a:defRPr/>
            </a:pPr>
            <a:r>
              <a:rPr lang="en-US" altLang="zh-CN" sz="2400" kern="0" dirty="0">
                <a:latin typeface="Times New Roman"/>
                <a:ea typeface="MS Gothic"/>
              </a:rPr>
              <a:t>Initial WG Letter Ballot (D1.0)	</a:t>
            </a:r>
            <a:r>
              <a:rPr lang="en-US" altLang="zh-CN" sz="2400" kern="0" dirty="0">
                <a:highlight>
                  <a:srgbClr val="00FF00"/>
                </a:highlight>
                <a:latin typeface="Times New Roman"/>
                <a:ea typeface="MS Gothic"/>
              </a:rPr>
              <a:t>May 2023</a:t>
            </a:r>
          </a:p>
          <a:p>
            <a:pPr lvl="1" algn="just">
              <a:spcBef>
                <a:spcPts val="0"/>
              </a:spcBef>
              <a:defRPr/>
            </a:pPr>
            <a:r>
              <a:rPr lang="en-US" altLang="zh-CN" sz="2400" kern="0" dirty="0">
                <a:latin typeface="Times New Roman"/>
                <a:ea typeface="MS Gothic"/>
              </a:rPr>
              <a:t>Recirculation LB (D2.0)			</a:t>
            </a:r>
            <a:r>
              <a:rPr lang="en-US" altLang="zh-CN" sz="2400" kern="0" dirty="0">
                <a:highlight>
                  <a:srgbClr val="00FF00"/>
                </a:highlight>
                <a:latin typeface="Times New Roman"/>
                <a:ea typeface="MS Gothic"/>
              </a:rPr>
              <a:t>Nov 2023</a:t>
            </a:r>
          </a:p>
          <a:p>
            <a:pPr lvl="1" algn="just">
              <a:spcBef>
                <a:spcPts val="0"/>
              </a:spcBef>
              <a:defRPr/>
            </a:pPr>
            <a:r>
              <a:rPr lang="en-US" altLang="zh-CN" sz="2400" kern="0" dirty="0">
                <a:latin typeface="Times New Roman"/>
                <a:ea typeface="MS Gothic"/>
              </a:rPr>
              <a:t>Recirculation LB (D3.0)			</a:t>
            </a:r>
            <a:r>
              <a:rPr lang="en-US" altLang="zh-CN" sz="2400" kern="0" dirty="0">
                <a:highlight>
                  <a:srgbClr val="00FF00"/>
                </a:highlight>
                <a:latin typeface="Times New Roman"/>
                <a:ea typeface="MS Gothic"/>
              </a:rPr>
              <a:t>Jan 2024</a:t>
            </a:r>
          </a:p>
          <a:p>
            <a:pPr lvl="1" algn="just">
              <a:spcBef>
                <a:spcPts val="0"/>
              </a:spcBef>
              <a:defRPr/>
            </a:pPr>
            <a:r>
              <a:rPr lang="en-US" altLang="zh-CN" sz="2400" kern="0" dirty="0">
                <a:latin typeface="Times New Roman"/>
                <a:ea typeface="MS Gothic"/>
              </a:rPr>
              <a:t>Recirculation LB (D4.0)			</a:t>
            </a:r>
            <a:r>
              <a:rPr lang="en-US" altLang="zh-CN" sz="2400" kern="0" dirty="0">
                <a:highlight>
                  <a:srgbClr val="00FF00"/>
                </a:highlight>
                <a:latin typeface="Times New Roman"/>
                <a:ea typeface="MS Gothic"/>
              </a:rPr>
              <a:t>Mar 2024</a:t>
            </a:r>
          </a:p>
          <a:p>
            <a:pPr lvl="1" algn="just">
              <a:spcBef>
                <a:spcPts val="0"/>
              </a:spcBef>
              <a:defRPr/>
            </a:pPr>
            <a:r>
              <a:rPr lang="en-US" altLang="zh-CN" sz="2400" kern="0" dirty="0">
                <a:latin typeface="Times New Roman"/>
                <a:ea typeface="MS Gothic"/>
              </a:rPr>
              <a:t>Initial SA Ballot (D4.0)			</a:t>
            </a:r>
            <a:r>
              <a:rPr lang="en-US" altLang="zh-CN" sz="2400" kern="0" dirty="0">
                <a:highlight>
                  <a:srgbClr val="FFFF00"/>
                </a:highlight>
                <a:latin typeface="Times New Roman"/>
                <a:ea typeface="MS Gothic"/>
              </a:rPr>
              <a:t>Apr 2024</a:t>
            </a:r>
          </a:p>
          <a:p>
            <a:pPr lvl="1" algn="just">
              <a:spcBef>
                <a:spcPts val="0"/>
              </a:spcBef>
              <a:defRPr/>
            </a:pPr>
            <a:r>
              <a:rPr lang="en-US" altLang="zh-CN" sz="2400" kern="0" dirty="0">
                <a:latin typeface="Times New Roman"/>
                <a:ea typeface="MS Gothic"/>
              </a:rPr>
              <a:t>Recirculation SA LB (D5.0)		May 2024</a:t>
            </a:r>
          </a:p>
          <a:p>
            <a:pPr lvl="1" algn="just">
              <a:spcBef>
                <a:spcPts val="0"/>
              </a:spcBef>
              <a:defRPr/>
            </a:pPr>
            <a:r>
              <a:rPr lang="en-US" altLang="zh-CN" sz="2400" kern="0" dirty="0">
                <a:latin typeface="Times New Roman"/>
                <a:ea typeface="MS Gothic"/>
              </a:rPr>
              <a:t>Final 802.11 WG approval		Jul 2024</a:t>
            </a:r>
          </a:p>
          <a:p>
            <a:pPr lvl="1" algn="just">
              <a:spcBef>
                <a:spcPts val="0"/>
              </a:spcBef>
              <a:defRPr/>
            </a:pPr>
            <a:r>
              <a:rPr lang="en-US" altLang="zh-CN" sz="2400" kern="0" dirty="0">
                <a:latin typeface="Times New Roman"/>
                <a:ea typeface="MS Gothic"/>
              </a:rPr>
              <a:t>802 EC approval					Jul 2024</a:t>
            </a:r>
          </a:p>
          <a:p>
            <a:pPr lvl="1">
              <a:spcBef>
                <a:spcPts val="0"/>
              </a:spcBef>
              <a:defRPr/>
            </a:pPr>
            <a:r>
              <a:rPr lang="en-US" altLang="zh-CN" sz="2400" kern="0" dirty="0">
                <a:latin typeface="Times New Roman"/>
                <a:ea typeface="MS Gothic"/>
              </a:rPr>
              <a:t>RevCom and SASB approval		Sep 2024</a:t>
            </a:r>
          </a:p>
          <a:p>
            <a:pPr>
              <a:spcBef>
                <a:spcPts val="0"/>
              </a:spcBef>
            </a:pPr>
            <a:endParaRPr lang="en-US" kern="0" dirty="0"/>
          </a:p>
          <a:p>
            <a:pPr marL="457200" lvl="1" indent="0">
              <a:spcBef>
                <a:spcPts val="0"/>
              </a:spcBef>
            </a:pPr>
            <a:endParaRPr lang="en-US" kern="0" dirty="0"/>
          </a:p>
          <a:p>
            <a:pPr marL="457200" lvl="1" indent="0">
              <a:spcBef>
                <a:spcPts val="0"/>
              </a:spcBef>
            </a:pPr>
            <a:endParaRPr lang="en-US" kern="0" dirty="0"/>
          </a:p>
          <a:p>
            <a:pPr>
              <a:spcBef>
                <a:spcPts val="0"/>
              </a:spcBef>
            </a:pPr>
            <a:endParaRPr lang="en-US" u="sng" kern="0" dirty="0"/>
          </a:p>
        </p:txBody>
      </p:sp>
    </p:spTree>
    <p:extLst>
      <p:ext uri="{BB962C8B-B14F-4D97-AF65-F5344CB8AC3E}">
        <p14:creationId xmlns:p14="http://schemas.microsoft.com/office/powerpoint/2010/main" val="26906366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Resolution queue</a:t>
            </a:r>
            <a:endParaRPr lang="en-GB" dirty="0"/>
          </a:p>
        </p:txBody>
      </p:sp>
      <p:sp>
        <p:nvSpPr>
          <p:cNvPr id="4098" name="Rectangle 2"/>
          <p:cNvSpPr>
            <a:spLocks noGrp="1" noChangeArrowheads="1"/>
          </p:cNvSpPr>
          <p:nvPr>
            <p:ph idx="1"/>
          </p:nvPr>
        </p:nvSpPr>
        <p:spPr>
          <a:xfrm>
            <a:off x="685800" y="1219200"/>
            <a:ext cx="10820399" cy="5256214"/>
          </a:xfrm>
          <a:ln/>
        </p:spPr>
        <p:txBody>
          <a:bodyPr/>
          <a:lstStyle/>
          <a:p>
            <a:pPr marL="457200" indent="-457200">
              <a:spcBef>
                <a:spcPts val="300"/>
              </a:spcBef>
              <a:spcAft>
                <a:spcPts val="0"/>
              </a:spcAft>
              <a:buFont typeface="Arial" panose="020B0604020202020204" pitchFamily="34" charset="0"/>
              <a:buChar char="•"/>
              <a:defRPr/>
            </a:pPr>
            <a:r>
              <a:rPr lang="en-US" dirty="0">
                <a:effectLst/>
                <a:latin typeface="Times New Roman" panose="02020603050405020304" pitchFamily="18" charset="0"/>
                <a:ea typeface="Times New Roman" panose="02020603050405020304" pitchFamily="18" charset="0"/>
              </a:rPr>
              <a:t>&lt;</a:t>
            </a:r>
            <a:r>
              <a:rPr lang="en-US" dirty="0" err="1">
                <a:effectLst/>
                <a:latin typeface="Times New Roman" panose="02020603050405020304" pitchFamily="18" charset="0"/>
                <a:ea typeface="Times New Roman" panose="02020603050405020304" pitchFamily="18" charset="0"/>
              </a:rPr>
              <a:t>tbd</a:t>
            </a:r>
            <a:r>
              <a:rPr lang="en-US" dirty="0">
                <a:effectLst/>
                <a:latin typeface="Times New Roman" panose="02020603050405020304" pitchFamily="18" charset="0"/>
                <a:ea typeface="Times New Roman" panose="02020603050405020304" pitchFamily="18" charset="0"/>
              </a:rPr>
              <a:t>&gt;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CRC, 9 Apr 2024,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CRC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9 Apr 2024 Teleconference</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464650041"/>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84349</TotalTime>
  <Words>1960</Words>
  <Application>Microsoft Office PowerPoint</Application>
  <PresentationFormat>Widescreen</PresentationFormat>
  <Paragraphs>188</Paragraphs>
  <Slides>19</Slides>
  <Notes>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6" baseType="lpstr">
      <vt:lpstr>Arial</vt:lpstr>
      <vt:lpstr>Calibri</vt:lpstr>
      <vt:lpstr>Helvetica</vt:lpstr>
      <vt:lpstr>Monotype Sorts</vt:lpstr>
      <vt:lpstr>Times New Roman</vt:lpstr>
      <vt:lpstr>Office Theme</vt:lpstr>
      <vt:lpstr>Document</vt:lpstr>
      <vt:lpstr>TGbh-agenda-2024-Apr-9</vt:lpstr>
      <vt:lpstr>Abstract</vt:lpstr>
      <vt:lpstr>IEEE 802.11 TGbh CRC   Randomized and Changing MAC Addresses (RCM)</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9 Apr 2024</vt:lpstr>
      <vt:lpstr>Timeline</vt:lpstr>
      <vt:lpstr>Comment Resolution queue</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553</cp:revision>
  <cp:lastPrinted>1601-01-01T00:00:00Z</cp:lastPrinted>
  <dcterms:created xsi:type="dcterms:W3CDTF">2021-01-26T19:12:38Z</dcterms:created>
  <dcterms:modified xsi:type="dcterms:W3CDTF">2024-04-05T21:20:26Z</dcterms:modified>
</cp:coreProperties>
</file>