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9" r:id="rId21"/>
    <p:sldId id="2369" r:id="rId22"/>
    <p:sldId id="2370" r:id="rId23"/>
    <p:sldId id="2406" r:id="rId24"/>
    <p:sldId id="2407" r:id="rId25"/>
    <p:sldId id="2408" r:id="rId26"/>
    <p:sldId id="2399" r:id="rId27"/>
    <p:sldId id="2405" r:id="rId28"/>
    <p:sldId id="2410"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p:scale>
          <a:sx n="66" d="100"/>
          <a:sy n="66" d="100"/>
        </p:scale>
        <p:origin x="69" y="3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1695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802.11-24/0662r10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919-02-00bh-cr-on-activated-vs-supported.docx" TargetMode="External"/><Relationship Id="rId7" Type="http://schemas.openxmlformats.org/officeDocument/2006/relationships/hyperlink" Target="https://mentor.ieee.org/802.11/dcn/24/11-24-0916-00-00bh-cids-on-ir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891-01-00bh-cr-for-kek-size.docx" TargetMode="External"/><Relationship Id="rId5" Type="http://schemas.openxmlformats.org/officeDocument/2006/relationships/hyperlink" Target="https://mentor.ieee.org/802.11/dcn/24/11-24-0918-01-00bh-sa-cr-for-cid3132.docx" TargetMode="External"/><Relationship Id="rId4" Type="http://schemas.openxmlformats.org/officeDocument/2006/relationships/hyperlink" Target="https://mentor.ieee.org/802.11/dcn/24/11-24-0904-01-00bh-sa-cidr-3120.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919-03-00bh-cr-on-activated-vs-supported.docx" TargetMode="External"/><Relationship Id="rId3" Type="http://schemas.openxmlformats.org/officeDocument/2006/relationships/hyperlink" Target="https://mentor.ieee.org/802.11/dcn/24/11-24-0885-03-00bh-cr-for-sa-comments-in-12-2-12-1.docx" TargetMode="External"/><Relationship Id="rId7" Type="http://schemas.openxmlformats.org/officeDocument/2006/relationships/hyperlink" Target="https://mentor.ieee.org/802.11/dcn/24/11-24-0931-00-00bh-cids-3121-and-3122.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4/11-24-0884-00-00bh-p802-11bh-initial-sa-comments-personal-comments.xlsx" TargetMode="External"/><Relationship Id="rId11" Type="http://schemas.openxmlformats.org/officeDocument/2006/relationships/hyperlink" Target="https://mentor.ieee.org/802.11/dcn/24/11-24-0898-01-00bh-sa-cr-for-cid3131.docx" TargetMode="External"/><Relationship Id="rId5" Type="http://schemas.openxmlformats.org/officeDocument/2006/relationships/hyperlink" Target="https://mentor.ieee.org/802.11/dcn/24/11-24-0895-00-00bh-cr-for-sa-comments-in-11-10-9.docx" TargetMode="External"/><Relationship Id="rId10" Type="http://schemas.openxmlformats.org/officeDocument/2006/relationships/hyperlink" Target="https://mentor.ieee.org/802.11/dcn/24/11-24-0896-01-00bh-cid-3015-device-id-and-pasn.docx" TargetMode="External"/><Relationship Id="rId4" Type="http://schemas.openxmlformats.org/officeDocument/2006/relationships/hyperlink" Target="https://mentor.ieee.org/802.11/dcn/24/11-24-0893-00-00bh-cr-for-sa-comments-in-9-4-2.docx" TargetMode="External"/><Relationship Id="rId9" Type="http://schemas.openxmlformats.org/officeDocument/2006/relationships/hyperlink" Target="https://mentor.ieee.org/802.11/dcn/24/11-24-0789-01-00bh-cr-for-pasn-id.doc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mentor.ieee.org/802.11/dcn/24/11-24-0929-00-00bh-invitation-letter-for-june-tgbh-adhoc-sunnyvale.docx" TargetMode="External"/><Relationship Id="rId4" Type="http://schemas.openxmlformats.org/officeDocument/2006/relationships/hyperlink" Target="https://mentor.ieee.org/802.11/dcn/24/11-24-0883-03-00bh-p802-11bh-initial-sa-commen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43-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24/11-24-0883-03-00bh-p802-11bh-initial-sa-comments.xlsx" TargetMode="External"/><Relationship Id="rId4" Type="http://schemas.openxmlformats.org/officeDocument/2006/relationships/hyperlink" Target="https://mentor.ieee.org/802.11/dcn/24/11-24-0929-00-00bh-invitation-letter-for-june-tgbh-adhoc-sunnyvale.doc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 - 1</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strike="sngStrike" dirty="0">
                <a:hlinkClick r:id="rId3"/>
              </a:rPr>
              <a:t>https://mentor.ieee.org/802.11/dcn/24/11-24-0068-02-00bh-devid-in-assoc.docx</a:t>
            </a:r>
            <a:r>
              <a:rPr lang="en-US" sz="1800" strike="sngStrike" dirty="0"/>
              <a:t> (Harkins) - Wed AM1</a:t>
            </a:r>
            <a:endParaRPr lang="en-US" sz="1800" strike="sngStrike" dirty="0">
              <a:hlinkClick r:id="rId3"/>
            </a:endParaRPr>
          </a:p>
          <a:p>
            <a:pPr marL="457200" indent="-457200">
              <a:spcBef>
                <a:spcPts val="300"/>
              </a:spcBef>
              <a:spcAft>
                <a:spcPts val="0"/>
              </a:spcAft>
              <a:buFont typeface="Arial" panose="020B0604020202020204" pitchFamily="34" charset="0"/>
              <a:buChar char="•"/>
              <a:defRPr/>
            </a:pPr>
            <a:r>
              <a:rPr lang="en-US" sz="1800" strike="sngStrike" dirty="0">
                <a:hlinkClick r:id="rId4"/>
              </a:rPr>
              <a:t>https://mentor.ieee.org/802.11/dcn/24/11-24-0904-01-00bh-sa-cidr-3120.xlsx</a:t>
            </a:r>
            <a:r>
              <a:rPr lang="en-US" sz="1800" strike="sngStrike" dirty="0"/>
              <a:t> (de la Oliva)</a:t>
            </a:r>
            <a:endParaRPr lang="en-US" sz="1800" strike="sngStrike" dirty="0">
              <a:highlight>
                <a:srgbClr val="FFFF00"/>
              </a:highlight>
            </a:endParaRPr>
          </a:p>
          <a:p>
            <a:pPr marL="457200" indent="-457200">
              <a:spcBef>
                <a:spcPts val="300"/>
              </a:spcBef>
              <a:spcAft>
                <a:spcPts val="0"/>
              </a:spcAft>
              <a:buFont typeface="Arial" panose="020B0604020202020204" pitchFamily="34" charset="0"/>
              <a:buChar char="•"/>
              <a:defRPr/>
            </a:pPr>
            <a:r>
              <a:rPr lang="en-US" sz="1800" strike="sngStrike" dirty="0">
                <a:hlinkClick r:id="rId5"/>
              </a:rPr>
              <a:t>https://mentor.ieee.org/802.11/dcn/24/11-24-0918-01-00bh-sa-cr-for-cid3132.docx</a:t>
            </a:r>
            <a:r>
              <a:rPr lang="en-US" sz="1800" strike="sngStrike" dirty="0"/>
              <a:t> (Mutgan)</a:t>
            </a:r>
            <a:endParaRPr lang="en-US" sz="1800" strike="sngStrike" dirty="0">
              <a:highlight>
                <a:srgbClr val="FFFF00"/>
              </a:highlight>
            </a:endParaRPr>
          </a:p>
          <a:p>
            <a:pPr marL="457200" indent="-457200">
              <a:spcBef>
                <a:spcPts val="300"/>
              </a:spcBef>
              <a:spcAft>
                <a:spcPts val="0"/>
              </a:spcAft>
              <a:buFont typeface="Arial" panose="020B0604020202020204" pitchFamily="34" charset="0"/>
              <a:buChar char="•"/>
              <a:defRPr/>
            </a:pPr>
            <a:r>
              <a:rPr lang="en-US" sz="1800" u="sng" dirty="0">
                <a:solidFill>
                  <a:srgbClr val="0563C1"/>
                </a:solidFill>
                <a:effectLst/>
                <a:ea typeface="Calibri" panose="020F0502020204030204" pitchFamily="34" charset="0"/>
                <a:hlinkClick r:id="rId6"/>
              </a:rPr>
              <a:t>https://mentor.ieee.org/802.11/dcn/24/11-24-0891-01-00bh-cr-for-kek-size.docx</a:t>
            </a:r>
            <a:r>
              <a:rPr lang="en-US" sz="1800" dirty="0"/>
              <a:t> (Huang) - </a:t>
            </a:r>
            <a:r>
              <a:rPr lang="en-US" sz="1800" dirty="0">
                <a:highlight>
                  <a:srgbClr val="FFFF00"/>
                </a:highlight>
              </a:rPr>
              <a:t>bring back</a:t>
            </a:r>
            <a:endParaRPr lang="en-US" sz="1800" dirty="0"/>
          </a:p>
          <a:p>
            <a:pPr marL="457200" indent="-457200">
              <a:spcBef>
                <a:spcPts val="300"/>
              </a:spcBef>
              <a:spcAft>
                <a:spcPts val="0"/>
              </a:spcAft>
              <a:buFont typeface="Arial" panose="020B0604020202020204" pitchFamily="34" charset="0"/>
              <a:buChar char="•"/>
              <a:defRPr/>
            </a:pPr>
            <a:r>
              <a:rPr lang="en-US" sz="1800" b="1" dirty="0">
                <a:effectLst/>
                <a:ea typeface="MS Mincho" panose="02020609040205080304" pitchFamily="49" charset="-128"/>
                <a:hlinkClick r:id="rId7"/>
              </a:rPr>
              <a:t>https://mentor.ieee.org/802.11/dcn/24/11-24-0916-00-00bh-cids-on-irm.docx</a:t>
            </a:r>
            <a:r>
              <a:rPr lang="en-US" sz="1800" b="1" dirty="0">
                <a:effectLst/>
                <a:ea typeface="MS Mincho" panose="02020609040205080304" pitchFamily="49" charset="-128"/>
              </a:rPr>
              <a:t> (Smith)</a:t>
            </a: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 – page 2</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https://mentor.ieee.org/802.11/dcn/24/11-24-0885-03-00bh-cr-for-sa-comments-in-12-2-12-1.docx</a:t>
            </a:r>
            <a:r>
              <a:rPr lang="en-US" sz="1800" dirty="0"/>
              <a:t> (Yang)</a:t>
            </a:r>
          </a:p>
          <a:p>
            <a:pPr marL="457200" indent="-457200">
              <a:spcBef>
                <a:spcPts val="300"/>
              </a:spcBef>
              <a:spcAft>
                <a:spcPts val="0"/>
              </a:spcAft>
              <a:buFont typeface="Arial" panose="020B0604020202020204" pitchFamily="34" charset="0"/>
              <a:buChar char="•"/>
              <a:defRPr/>
            </a:pPr>
            <a:r>
              <a:rPr lang="en-US" sz="1800" dirty="0"/>
              <a:t> </a:t>
            </a:r>
            <a:r>
              <a:rPr lang="en-US" sz="1800" dirty="0">
                <a:hlinkClick r:id="rId4"/>
              </a:rPr>
              <a:t>https://mentor.ieee.org/802.11/dcn/24/11-24-0893-00-00bh-cr-for-sa-comments-in-9-4-2.docx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5"/>
              </a:rPr>
              <a:t>https://mentor.ieee.org/802.11/dcn/24/11-24-0895-00-00bh-cr-for-sa-comments-in-11-10-9.docx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r>
              <a:rPr lang="en-US" sz="1800" dirty="0">
                <a:hlinkClick r:id="rId7"/>
              </a:rPr>
              <a:t>https://mentor.ieee.org/802.11/dcn/24/11-24-0931-00-00bh-cids-3121-and-3122.docx</a:t>
            </a:r>
            <a:r>
              <a:rPr lang="en-US" sz="1800" dirty="0"/>
              <a:t> (de la Oliva)</a:t>
            </a:r>
          </a:p>
          <a:p>
            <a:pPr marL="457200" indent="-457200">
              <a:spcBef>
                <a:spcPts val="300"/>
              </a:spcBef>
              <a:spcAft>
                <a:spcPts val="0"/>
              </a:spcAft>
              <a:buFont typeface="Arial" panose="020B0604020202020204" pitchFamily="34" charset="0"/>
              <a:buChar char="•"/>
              <a:defRPr/>
            </a:pPr>
            <a:r>
              <a:rPr lang="en-US" sz="1800" dirty="0">
                <a:hlinkClick r:id="rId8"/>
              </a:rPr>
              <a:t>https://mentor.ieee.org/802.11/dcn/24/11-24-0919-03-00bh-cr-on-activated-vs-supported.docx</a:t>
            </a:r>
            <a:r>
              <a:rPr lang="en-US" sz="1800" dirty="0"/>
              <a:t> (Stacey) </a:t>
            </a:r>
            <a:r>
              <a:rPr lang="en-US" sz="1800" dirty="0">
                <a:highlight>
                  <a:srgbClr val="FFFF00"/>
                </a:highlight>
              </a:rPr>
              <a:t>brought back</a:t>
            </a:r>
          </a:p>
          <a:p>
            <a:pPr marL="457200" indent="-457200">
              <a:spcBef>
                <a:spcPts val="300"/>
              </a:spcBef>
              <a:spcAft>
                <a:spcPts val="0"/>
              </a:spcAft>
              <a:buFont typeface="Arial" panose="020B0604020202020204" pitchFamily="34" charset="0"/>
              <a:buChar char="•"/>
              <a:defRPr/>
            </a:pPr>
            <a:r>
              <a:rPr lang="en-US" sz="1800" dirty="0">
                <a:hlinkClick r:id="rId9"/>
              </a:rPr>
              <a:t>https://mentor.ieee.org/802.11/dcn/24/11-24-0789-01-00bh-cr-for-pasn-id.docm</a:t>
            </a:r>
            <a:r>
              <a:rPr lang="en-US" sz="1800" dirty="0"/>
              <a:t> (Li) </a:t>
            </a:r>
            <a:r>
              <a:rPr lang="en-US" sz="1800" dirty="0">
                <a:highlight>
                  <a:srgbClr val="FFFF00"/>
                </a:highlight>
              </a:rPr>
              <a:t>brought back</a:t>
            </a:r>
          </a:p>
          <a:p>
            <a:pPr marL="857250" lvl="1" indent="-457200">
              <a:spcBef>
                <a:spcPts val="300"/>
              </a:spcBef>
              <a:spcAft>
                <a:spcPts val="0"/>
              </a:spcAft>
              <a:buFont typeface="Arial" panose="020B0604020202020204" pitchFamily="34" charset="0"/>
              <a:buChar char="•"/>
              <a:defRPr/>
            </a:pPr>
            <a:r>
              <a:rPr lang="en-US" sz="1800" dirty="0"/>
              <a:t>(along with: </a:t>
            </a:r>
            <a:r>
              <a:rPr lang="en-US" sz="1800" strike="sngStrike" dirty="0">
                <a:hlinkClick r:id="rId10"/>
              </a:rPr>
              <a:t>https://mentor.ieee.org/802.11/dcn/24/11-24-0896-01-00bh-cid-3015-device-id-and-pasn.docx</a:t>
            </a:r>
            <a:r>
              <a:rPr lang="en-US" sz="1800" strike="sngStrike" dirty="0"/>
              <a:t> (Smith) )</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https://mentor.ieee.org/802.11/dcn/24/11-24-0898-01-00bh-sa-cr-for-cid3131.docx</a:t>
            </a:r>
            <a:r>
              <a:rPr lang="en-US" sz="1800" dirty="0"/>
              <a:t> (Mutgan) </a:t>
            </a:r>
            <a:r>
              <a:rPr lang="en-US" sz="1800" dirty="0">
                <a:highlight>
                  <a:srgbClr val="FFFF00"/>
                </a:highlight>
              </a:rPr>
              <a:t>brought back</a:t>
            </a: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019343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 Jouni Malinen</a:t>
            </a:r>
          </a:p>
          <a:p>
            <a:pPr>
              <a:lnSpc>
                <a:spcPct val="80000"/>
              </a:lnSpc>
            </a:pPr>
            <a:r>
              <a:rPr lang="en-US" altLang="en-US" dirty="0"/>
              <a:t>Seconded: Yan Li</a:t>
            </a:r>
          </a:p>
          <a:p>
            <a:pPr>
              <a:lnSpc>
                <a:spcPct val="80000"/>
              </a:lnSpc>
            </a:pPr>
            <a:r>
              <a:rPr lang="en-US" altLang="en-US" dirty="0"/>
              <a:t>Result: </a:t>
            </a:r>
            <a:r>
              <a:rPr lang="en-US" altLang="en-US" dirty="0">
                <a:highlight>
                  <a:srgbClr val="00FF00"/>
                </a:highlight>
              </a:rPr>
              <a:t>UC</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1257300" lvl="2" indent="-457200">
              <a:spcBef>
                <a:spcPts val="0"/>
              </a:spcBef>
              <a:spcAft>
                <a:spcPts val="0"/>
              </a:spcAft>
              <a:buFont typeface="Arial" panose="020B0604020202020204" pitchFamily="34" charset="0"/>
              <a:buChar char="•"/>
              <a:defRPr/>
            </a:pPr>
            <a:r>
              <a:rPr lang="en-US" sz="2200" dirty="0"/>
              <a:t>June ad hoc information and planning (motion on Thursday): </a:t>
            </a:r>
            <a:r>
              <a:rPr lang="en-US" sz="2200" dirty="0">
                <a:hlinkClick r:id="rId5"/>
              </a:rPr>
              <a:t>11-24/0929r0</a:t>
            </a:r>
            <a:r>
              <a:rPr lang="en-US" sz="2200" dirty="0"/>
              <a:t> </a:t>
            </a:r>
          </a:p>
          <a:p>
            <a:pPr marL="1257300" lvl="2" indent="-457200">
              <a:spcBef>
                <a:spcPts val="0"/>
              </a:spcBef>
              <a:spcAft>
                <a:spcPts val="0"/>
              </a:spcAft>
              <a:buFont typeface="Arial" panose="020B0604020202020204" pitchFamily="34" charset="0"/>
              <a:buChar char="•"/>
              <a:defRPr/>
            </a:pPr>
            <a:r>
              <a:rPr lang="en-US" sz="2200" dirty="0"/>
              <a:t>Pause for a check on status, and “way forward” plan, review tracking sheet</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11-22/0651r43</a:t>
            </a:r>
            <a:endParaRPr lang="en-US" sz="2000" b="0" dirty="0"/>
          </a:p>
          <a:p>
            <a:pPr marL="457200" indent="-457200">
              <a:spcBef>
                <a:spcPts val="0"/>
              </a:spcBef>
              <a:spcAft>
                <a:spcPts val="0"/>
              </a:spcAft>
              <a:buFont typeface="Arial" panose="020B0604020202020204" pitchFamily="34" charset="0"/>
              <a:buChar char="•"/>
              <a:defRPr/>
            </a:pPr>
            <a:r>
              <a:rPr lang="en-US" dirty="0"/>
              <a:t>Motions (see Motions deck, Motions 39, 40, 41)</a:t>
            </a:r>
          </a:p>
          <a:p>
            <a:pPr marL="457200" indent="-457200">
              <a:spcBef>
                <a:spcPts val="0"/>
              </a:spcBef>
              <a:spcAft>
                <a:spcPts val="0"/>
              </a:spcAft>
              <a:buFont typeface="Arial" panose="020B0604020202020204" pitchFamily="34" charset="0"/>
              <a:buChar char="•"/>
              <a:defRPr/>
            </a:pPr>
            <a:r>
              <a:rPr lang="en-US" dirty="0"/>
              <a:t>Ad-hoc meeting planning: </a:t>
            </a:r>
            <a:r>
              <a:rPr lang="en-US" b="0" dirty="0">
                <a:hlinkClick r:id="rId4"/>
              </a:rPr>
              <a:t>11-24/0929r0</a:t>
            </a:r>
            <a:r>
              <a:rPr lang="en-US" b="0" dirty="0"/>
              <a:t> </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July (following slide)</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000" dirty="0"/>
              <a:t>Comment resolution document: </a:t>
            </a:r>
            <a:r>
              <a:rPr lang="en-US" sz="2000" dirty="0">
                <a:hlinkClick r:id="rId5"/>
              </a:rPr>
              <a:t>11-24/0883r3</a:t>
            </a:r>
            <a:r>
              <a:rPr lang="en-US" sz="2000" dirty="0"/>
              <a:t> </a:t>
            </a:r>
          </a:p>
          <a:p>
            <a:pPr marL="857250" lvl="1" indent="-457200">
              <a:spcBef>
                <a:spcPts val="0"/>
              </a:spcBef>
              <a:spcAft>
                <a:spcPts val="0"/>
              </a:spcAft>
              <a:buFont typeface="Arial" panose="020B0604020202020204" pitchFamily="34" charset="0"/>
              <a:buChar char="•"/>
              <a:defRPr/>
            </a:pPr>
            <a:r>
              <a:rPr lang="en-US" sz="2000" dirty="0"/>
              <a:t>Review and disposition of Initial SA LB comments (slides 19-20)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May28, and June 4, for initial SA ballot resolutions</a:t>
            </a:r>
          </a:p>
          <a:p>
            <a:r>
              <a:rPr lang="en-US" sz="2800" dirty="0"/>
              <a:t>July 9 to review SA recirc comments, and prepare for July session</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5 Meeting slots</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 or additional SA ballot recirc</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104191</TotalTime>
  <Words>3148</Words>
  <Application>Microsoft Office PowerPoint</Application>
  <PresentationFormat>Widescreen</PresentationFormat>
  <Paragraphs>340</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 (updated May 14, 2024)</vt:lpstr>
      <vt:lpstr>Comment Resolution queue - 1</vt:lpstr>
      <vt:lpstr>Comment Resolution queue – page 2</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Teleconferences (as CRC)</vt:lpstr>
      <vt:lpstr>July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704</cp:revision>
  <cp:lastPrinted>1601-01-01T00:00:00Z</cp:lastPrinted>
  <dcterms:created xsi:type="dcterms:W3CDTF">2021-01-26T19:12:38Z</dcterms:created>
  <dcterms:modified xsi:type="dcterms:W3CDTF">2024-05-16T09:20:18Z</dcterms:modified>
</cp:coreProperties>
</file>