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369" r:id="rId21"/>
    <p:sldId id="2370" r:id="rId22"/>
    <p:sldId id="2406" r:id="rId23"/>
    <p:sldId id="2407" r:id="rId24"/>
    <p:sldId id="2408" r:id="rId25"/>
    <p:sldId id="2399" r:id="rId26"/>
    <p:sldId id="2405" r:id="rId27"/>
    <p:sldId id="2367" r:id="rId28"/>
    <p:sldId id="310" r:id="rId29"/>
    <p:sldId id="311"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66" d="100"/>
          <a:sy n="66" d="100"/>
        </p:scale>
        <p:origin x="69" y="3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680-00-00bh-802-11bh-crc-telecon-minutes-april-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916-00-00bh-cids-on-irm.docx" TargetMode="External"/><Relationship Id="rId13" Type="http://schemas.openxmlformats.org/officeDocument/2006/relationships/hyperlink" Target="https://mentor.ieee.org/802.11/dcn/24/11-24-0893-00-00bh-cr-for-sa-comments-in-9-4-2.docx" TargetMode="External"/><Relationship Id="rId3" Type="http://schemas.openxmlformats.org/officeDocument/2006/relationships/hyperlink" Target="https://mentor.ieee.org/802.11/dcn/24/11-24-0891-00-00bh-cr-for-kek-size.docx" TargetMode="External"/><Relationship Id="rId7" Type="http://schemas.openxmlformats.org/officeDocument/2006/relationships/hyperlink" Target="https://mentor.ieee.org/802.11/dcn/24/11-24-0904-00-00bh-sa-cidr-3120.xlsx" TargetMode="External"/><Relationship Id="rId12" Type="http://schemas.openxmlformats.org/officeDocument/2006/relationships/hyperlink" Target="https://mentor.ieee.org/802.11/dcn/24/11-24-0885-03-00bh-cr-for-sa-comments-in-12-2-1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0898-00-00bh-sa-cr-for-cid3131.docx" TargetMode="External"/><Relationship Id="rId11" Type="http://schemas.openxmlformats.org/officeDocument/2006/relationships/hyperlink" Target="https://mentor.ieee.org/802.11/dcn/24/11-24-0919-02-00bh-cr-on-activated-vs-supported.docx" TargetMode="External"/><Relationship Id="rId5" Type="http://schemas.openxmlformats.org/officeDocument/2006/relationships/hyperlink" Target="https://mentor.ieee.org/802.11/dcn/24/11-24-0896-01-00bh-cid-3015-device-id-and-pasn.docx" TargetMode="External"/><Relationship Id="rId10" Type="http://schemas.openxmlformats.org/officeDocument/2006/relationships/hyperlink" Target="https://mentor.ieee.org/802.11/dcn/24/11-24-0884-00-00bh-p802-11bh-initial-sa-comments-personal-comments.xlsx" TargetMode="External"/><Relationship Id="rId4" Type="http://schemas.openxmlformats.org/officeDocument/2006/relationships/hyperlink" Target="https://mentor.ieee.org/802.11/dcn/24/11-24-0789-00-00bh-cr-for-pasn-id.docx" TargetMode="External"/><Relationship Id="rId9" Type="http://schemas.openxmlformats.org/officeDocument/2006/relationships/hyperlink" Target="https://mentor.ieee.org/802.11/dcn/24/11-24-0918-00-00bh-sa-cr-for-cid3132.docx" TargetMode="External"/><Relationship Id="rId14" Type="http://schemas.openxmlformats.org/officeDocument/2006/relationships/hyperlink" Target="https://mentor.ieee.org/802.11/dcn/24/11-24-0895-00-00bh-cr-for-sa-comments-in-11-10-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883-03-00bh-p802-11bh-initial-sa-comments.xls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11-22/0651r42</a:t>
            </a:r>
            <a:r>
              <a:rPr lang="en-US" sz="2400" b="0" dirty="0"/>
              <a:t> </a:t>
            </a:r>
          </a:p>
          <a:p>
            <a:pPr marL="457200" indent="-457200">
              <a:spcBef>
                <a:spcPts val="0"/>
              </a:spcBef>
              <a:spcAft>
                <a:spcPts val="0"/>
              </a:spcAft>
              <a:buFont typeface="Arial" panose="020B0604020202020204" pitchFamily="34" charset="0"/>
              <a:buChar char="•"/>
              <a:defRPr/>
            </a:pPr>
            <a:r>
              <a:rPr lang="en-US" sz="2400" dirty="0"/>
              <a:t>Leadership election(s)/appointments/confirmations (slides 20-21)</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a:t>
            </a:r>
            <a:r>
              <a:rPr lang="en-US" sz="2800" dirty="0">
                <a:hlinkClick r:id="rId4"/>
              </a:rPr>
              <a:t>11-24/0680r0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u="sng" strike="sngStrike" dirty="0">
                <a:solidFill>
                  <a:srgbClr val="0563C1"/>
                </a:solidFill>
                <a:effectLst/>
                <a:ea typeface="Calibri" panose="020F0502020204030204" pitchFamily="34" charset="0"/>
                <a:hlinkClick r:id="rId3"/>
              </a:rPr>
              <a:t>https://mentor.ieee.org/802.11/dcn/24/11-24-0891-00-00bh-cr-for-kek-size.docx</a:t>
            </a:r>
            <a:r>
              <a:rPr lang="en-US" sz="1800" strike="sngStrike" dirty="0"/>
              <a:t> (Huang) </a:t>
            </a:r>
            <a:r>
              <a:rPr lang="en-US" sz="1800" dirty="0"/>
              <a:t>-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strike="sngStrike" dirty="0">
                <a:hlinkClick r:id="rId4"/>
              </a:rPr>
              <a:t>https://mentor.ieee.org/802.11/dcn/24/11-24-0789-00-00bh-cr-for-pasn-id.docx</a:t>
            </a:r>
            <a:r>
              <a:rPr lang="en-US" sz="1800" strike="sngStrike" dirty="0"/>
              <a:t> (Li) -</a:t>
            </a:r>
            <a:r>
              <a:rPr lang="en-US" sz="1800" dirty="0"/>
              <a:t>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strike="sngStrike" dirty="0">
                <a:hlinkClick r:id="rId5"/>
              </a:rPr>
              <a:t>https://mentor.ieee.org/802.11/dcn/24/11-24-0896-01-00bh-cid-3015-device-id-and-pasn.docx</a:t>
            </a:r>
            <a:r>
              <a:rPr lang="en-US" sz="1800" strike="sngStrike" dirty="0"/>
              <a:t> (Smith) -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strike="sngStrike" dirty="0">
                <a:hlinkClick r:id="rId6"/>
              </a:rPr>
              <a:t>https://mentor.ieee.org/802.11/dcn/24/11-24-0898-00-00bh-sa-cr-for-cid3131.docx</a:t>
            </a:r>
            <a:r>
              <a:rPr lang="en-US" sz="1800" strike="sngStrike" dirty="0"/>
              <a:t> (Mutgan)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strike="sngStrike" dirty="0">
                <a:hlinkClick r:id="rId7"/>
              </a:rPr>
              <a:t>https://mentor.ieee.org/802.11/dcn/24/11-24-0904-00-00bh-sa-cidr-3120.xlsx</a:t>
            </a:r>
            <a:r>
              <a:rPr lang="en-US" sz="1800" strike="sngStrike" dirty="0"/>
              <a:t> (de la Oliva)</a:t>
            </a:r>
          </a:p>
          <a:p>
            <a:pPr marL="457200" indent="-457200">
              <a:spcBef>
                <a:spcPts val="300"/>
              </a:spcBef>
              <a:spcAft>
                <a:spcPts val="0"/>
              </a:spcAft>
              <a:buFont typeface="Arial" panose="020B0604020202020204" pitchFamily="34" charset="0"/>
              <a:buChar char="•"/>
              <a:defRPr/>
            </a:pPr>
            <a:r>
              <a:rPr lang="en-US" sz="1800" b="1" strike="sngStrike" dirty="0">
                <a:effectLst/>
                <a:ea typeface="MS Mincho" panose="02020609040205080304" pitchFamily="49" charset="-128"/>
                <a:hlinkClick r:id="rId8"/>
              </a:rPr>
              <a:t>https://mentor.ieee.org/802.11/dcn/24/11-24-0916-00-00bh-cids-on-irm.docx</a:t>
            </a:r>
            <a:r>
              <a:rPr lang="en-US" sz="1800" b="1" strike="sngStrike" dirty="0">
                <a:effectLst/>
                <a:ea typeface="MS Mincho" panose="02020609040205080304" pitchFamily="49" charset="-128"/>
              </a:rPr>
              <a:t> (Smith)</a:t>
            </a:r>
          </a:p>
          <a:p>
            <a:pPr marL="457200" indent="-457200">
              <a:spcBef>
                <a:spcPts val="300"/>
              </a:spcBef>
              <a:spcAft>
                <a:spcPts val="0"/>
              </a:spcAft>
              <a:buFont typeface="Arial" panose="020B0604020202020204" pitchFamily="34" charset="0"/>
              <a:buChar char="•"/>
              <a:defRPr/>
            </a:pPr>
            <a:r>
              <a:rPr lang="en-US" sz="1800" strike="sngStrike" dirty="0">
                <a:hlinkClick r:id="rId9"/>
              </a:rPr>
              <a:t>https://mentor.ieee.org/802.11/dcn/24/11-24-0918-00-00bh-sa-cr-for-cid3132.docx</a:t>
            </a:r>
            <a:r>
              <a:rPr lang="en-US" sz="1800" strike="sngStrike" dirty="0"/>
              <a:t> (Mutgan)</a:t>
            </a:r>
          </a:p>
          <a:p>
            <a:pPr marL="457200" indent="-457200">
              <a:spcBef>
                <a:spcPts val="300"/>
              </a:spcBef>
              <a:spcAft>
                <a:spcPts val="0"/>
              </a:spcAft>
              <a:buFont typeface="Arial" panose="020B0604020202020204" pitchFamily="34" charset="0"/>
              <a:buChar char="•"/>
              <a:defRPr/>
            </a:pPr>
            <a:r>
              <a:rPr lang="en-US" sz="1800" dirty="0">
                <a:hlinkClick r:id="rId10"/>
              </a:rPr>
              <a:t>https://mentor.ieee.org/802.11/dcn/24/11-24-0884-00-00bh-p802-11bh-initial-sa-comments-personal-comments.xlsx</a:t>
            </a:r>
            <a:r>
              <a:rPr lang="en-US" sz="1800" dirty="0"/>
              <a:t> (Hamilton)</a:t>
            </a:r>
          </a:p>
          <a:p>
            <a:pPr marL="457200" indent="-457200">
              <a:spcBef>
                <a:spcPts val="300"/>
              </a:spcBef>
              <a:spcAft>
                <a:spcPts val="0"/>
              </a:spcAft>
              <a:buFont typeface="Arial" panose="020B0604020202020204" pitchFamily="34" charset="0"/>
              <a:buChar char="•"/>
              <a:defRPr/>
            </a:pPr>
            <a:r>
              <a:rPr lang="en-US" sz="1800" dirty="0">
                <a:hlinkClick r:id="rId11"/>
              </a:rPr>
              <a:t>https://mentor.ieee.org/802.11/dcn/24/11-24-0919-02-00bh-cr-on-activated-vs-supported.docx</a:t>
            </a:r>
            <a:r>
              <a:rPr lang="en-US" sz="1800" dirty="0"/>
              <a:t> (Stacey) - Wed AM1</a:t>
            </a:r>
          </a:p>
          <a:p>
            <a:pPr marL="457200" indent="-457200">
              <a:spcBef>
                <a:spcPts val="300"/>
              </a:spcBef>
              <a:spcAft>
                <a:spcPts val="0"/>
              </a:spcAft>
              <a:buFont typeface="Arial" panose="020B0604020202020204" pitchFamily="34" charset="0"/>
              <a:buChar char="•"/>
              <a:defRPr/>
            </a:pPr>
            <a:r>
              <a:rPr lang="en-US" sz="1800" dirty="0">
                <a:hlinkClick r:id="rId12"/>
              </a:rPr>
              <a:t>https://mentor.ieee.org/802.11/dcn/24/11-24-0885-03-00bh-cr-for-sa-comments-in-12-2-12-1.docx</a:t>
            </a:r>
            <a:r>
              <a:rPr lang="en-US" sz="1800" dirty="0"/>
              <a:t> (Yang) - Thurs PM1</a:t>
            </a:r>
          </a:p>
          <a:p>
            <a:pPr marL="457200" indent="-457200">
              <a:spcBef>
                <a:spcPts val="300"/>
              </a:spcBef>
              <a:spcAft>
                <a:spcPts val="0"/>
              </a:spcAft>
              <a:buFont typeface="Arial" panose="020B0604020202020204" pitchFamily="34" charset="0"/>
              <a:buChar char="•"/>
              <a:defRPr/>
            </a:pPr>
            <a:r>
              <a:rPr lang="en-US" sz="1800" dirty="0"/>
              <a:t> </a:t>
            </a:r>
            <a:r>
              <a:rPr lang="en-US" sz="1800" dirty="0">
                <a:hlinkClick r:id="rId13"/>
              </a:rPr>
              <a:t>https://mentor.ieee.org/802.11/dcn/24/11-24-0893-00-00bh-cr-for-sa-comments-in-9-4-2.docx</a:t>
            </a:r>
            <a:r>
              <a:rPr lang="en-US" sz="1800" dirty="0"/>
              <a:t> (Yang) - Thurs PM1</a:t>
            </a:r>
          </a:p>
          <a:p>
            <a:pPr marL="457200" indent="-457200">
              <a:spcBef>
                <a:spcPts val="300"/>
              </a:spcBef>
              <a:spcAft>
                <a:spcPts val="0"/>
              </a:spcAft>
              <a:buFont typeface="Arial" panose="020B0604020202020204" pitchFamily="34" charset="0"/>
              <a:buChar char="•"/>
              <a:defRPr/>
            </a:pPr>
            <a:r>
              <a:rPr lang="en-US" sz="1800" dirty="0">
                <a:hlinkClick r:id="rId14"/>
              </a:rPr>
              <a:t>https://mentor.ieee.org/802.11/dcn/24/11-24-0895-00-00bh-cr-for-sa-comments-in-11-10-9.docx</a:t>
            </a:r>
            <a:r>
              <a:rPr lang="en-US" sz="1800" dirty="0"/>
              <a:t> (Yang) - Thurs PM1</a:t>
            </a: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a:t>Vice Chairs approved by SC election, confirmed by WG motion</a:t>
            </a:r>
          </a:p>
          <a:p>
            <a:pPr lvl="1">
              <a:lnSpc>
                <a:spcPct val="90000"/>
              </a:lnSpc>
              <a:spcBef>
                <a:spcPts val="300"/>
              </a:spcBef>
              <a:defRPr/>
            </a:pPr>
            <a:r>
              <a:rPr lang="en-US" sz="2400" dirty="0"/>
              <a:t>Current Vice Chairs (Peter Yee and Stephen Orr) have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a:t>
            </a:r>
            <a:r>
              <a:rPr lang="en-US" sz="2800" dirty="0" err="1"/>
              <a:t>ies</a:t>
            </a:r>
            <a:r>
              <a:rPr lang="en-US" sz="2800" dirty="0"/>
              <a:t>) appointed by SC Chair, confirmed by SC motion</a:t>
            </a:r>
          </a:p>
          <a:p>
            <a:pPr lvl="1" indent="-342900">
              <a:lnSpc>
                <a:spcPct val="90000"/>
              </a:lnSpc>
              <a:spcBef>
                <a:spcPts val="300"/>
              </a:spcBef>
              <a:defRPr/>
            </a:pPr>
            <a:r>
              <a:rPr lang="en-US" sz="2400" dirty="0"/>
              <a:t>Jay Yang has volunteered for secretary, and Peter Yee has agreed to co-secretary; they are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and confirm Jay Yang and Peter Yee as TGbh Secretaries.</a:t>
            </a:r>
          </a:p>
          <a:p>
            <a:pPr marL="0" indent="0">
              <a:lnSpc>
                <a:spcPct val="90000"/>
              </a:lnSpc>
              <a:spcBef>
                <a:spcPts val="300"/>
              </a:spcBef>
              <a:defRPr/>
            </a:pPr>
            <a:endParaRPr lang="en-US" sz="2800" dirty="0"/>
          </a:p>
          <a:p>
            <a:pPr>
              <a:lnSpc>
                <a:spcPct val="80000"/>
              </a:lnSpc>
            </a:pPr>
            <a:r>
              <a:rPr lang="en-US" altLang="en-US" dirty="0"/>
              <a:t>Moved: Jouni Malinen</a:t>
            </a:r>
          </a:p>
          <a:p>
            <a:pPr>
              <a:lnSpc>
                <a:spcPct val="80000"/>
              </a:lnSpc>
            </a:pPr>
            <a:r>
              <a:rPr lang="en-US" altLang="en-US" dirty="0"/>
              <a:t>Seconded: Yan Li</a:t>
            </a:r>
          </a:p>
          <a:p>
            <a:pPr>
              <a:lnSpc>
                <a:spcPct val="80000"/>
              </a:lnSpc>
            </a:pPr>
            <a:r>
              <a:rPr lang="en-US" altLang="en-US" dirty="0"/>
              <a:t>Result: </a:t>
            </a:r>
            <a:r>
              <a:rPr lang="en-US" altLang="en-US" dirty="0">
                <a:highlight>
                  <a:srgbClr val="00FF00"/>
                </a:highlight>
              </a:rPr>
              <a:t>UC</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hlinkClick r:id="rId3"/>
              </a:rPr>
              <a:t> 11-22/0651r42</a:t>
            </a:r>
            <a:endParaRPr lang="en-US" sz="2000" b="0" dirty="0"/>
          </a:p>
          <a:p>
            <a:pPr marL="457200" indent="-457200">
              <a:spcBef>
                <a:spcPts val="0"/>
              </a:spcBef>
              <a:spcAft>
                <a:spcPts val="0"/>
              </a:spcAft>
              <a:buFont typeface="Arial" panose="020B0604020202020204" pitchFamily="34" charset="0"/>
              <a:buChar char="•"/>
              <a:defRPr/>
            </a:pPr>
            <a:r>
              <a:rPr lang="en-US" dirty="0"/>
              <a:t>Comment resolution,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Initial SA LB comments, Comment resolution document: </a:t>
            </a:r>
            <a:r>
              <a:rPr lang="en-US" sz="2000" dirty="0">
                <a:hlinkClick r:id="rId4"/>
              </a:rPr>
              <a:t>11-24/0883r1</a:t>
            </a:r>
            <a:endParaRPr lang="en-US" dirty="0">
              <a:latin typeface="+mj-lt"/>
            </a:endParaRP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SA recirculation motion (see Motions deck)</a:t>
            </a:r>
          </a:p>
          <a:p>
            <a:pPr marL="457200" indent="-457200">
              <a:spcBef>
                <a:spcPts val="0"/>
              </a:spcBef>
              <a:spcAft>
                <a:spcPts val="0"/>
              </a:spcAft>
              <a:buFont typeface="Arial" panose="020B0604020202020204" pitchFamily="34" charset="0"/>
              <a:buChar char="•"/>
              <a:defRPr/>
            </a:pPr>
            <a:r>
              <a:rPr lang="en-US" dirty="0"/>
              <a:t>Ad-hoc meeting motion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Ad-hoc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Request WG approval of TGbh (as CRC) ad hoc: </a:t>
            </a:r>
          </a:p>
          <a:p>
            <a:pPr marL="457200" indent="-457200">
              <a:buFont typeface="Arial" panose="020B0604020202020204" pitchFamily="34" charset="0"/>
              <a:buChar char="•"/>
            </a:pPr>
            <a:r>
              <a:rPr lang="en-US" sz="2800" dirty="0"/>
              <a:t>June 18-20, for resolution of SA first recirc ballot comments, and start SA second recirc on a D6.0 (if needed)</a:t>
            </a:r>
          </a:p>
          <a:p>
            <a:pPr marL="457200" indent="-457200">
              <a:buFont typeface="Arial" panose="020B0604020202020204" pitchFamily="34" charset="0"/>
              <a:buChar char="•"/>
            </a:pPr>
            <a:r>
              <a:rPr lang="en-US" sz="2800" dirty="0"/>
              <a:t>CommScope, Sunnyvale, CA, USA</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 (hope we don’t need them)</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101930</TotalTime>
  <Words>3069</Words>
  <Application>Microsoft Office PowerPoint</Application>
  <PresentationFormat>Widescreen</PresentationFormat>
  <Paragraphs>328</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 (updated May 14, 2024)</vt:lpstr>
      <vt:lpstr>Comment Resolution queue</vt:lpstr>
      <vt:lpstr>Officer election/confirmations</vt:lpstr>
      <vt:lpstr>Officer election/confirmations</vt:lpstr>
      <vt:lpstr>TGbh Agenda – 14 May 2024, 8:00-10:00 CEST</vt:lpstr>
      <vt:lpstr>TGbh Agenda – 14 May 2024, 13:30-15:30 CEST</vt:lpstr>
      <vt:lpstr>TGbh Agenda – 15 May 2024, 8:00-10:00 CEST</vt:lpstr>
      <vt:lpstr>TGbh Agenda – 16 May 2024, 13:30-15:30 CEST</vt:lpstr>
      <vt:lpstr>TGbh Ad-hoc</vt:lpstr>
      <vt:lpstr>July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695</cp:revision>
  <cp:lastPrinted>1601-01-01T00:00:00Z</cp:lastPrinted>
  <dcterms:created xsi:type="dcterms:W3CDTF">2021-01-26T19:12:38Z</dcterms:created>
  <dcterms:modified xsi:type="dcterms:W3CDTF">2024-05-14T19:40:05Z</dcterms:modified>
</cp:coreProperties>
</file>