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257" r:id="rId3"/>
    <p:sldId id="268" r:id="rId4"/>
    <p:sldId id="2366" r:id="rId5"/>
    <p:sldId id="294" r:id="rId6"/>
    <p:sldId id="269" r:id="rId7"/>
    <p:sldId id="260" r:id="rId8"/>
    <p:sldId id="261" r:id="rId9"/>
    <p:sldId id="263" r:id="rId10"/>
    <p:sldId id="283" r:id="rId11"/>
    <p:sldId id="284" r:id="rId12"/>
    <p:sldId id="262" r:id="rId13"/>
    <p:sldId id="287" r:id="rId14"/>
    <p:sldId id="288" r:id="rId15"/>
    <p:sldId id="289" r:id="rId16"/>
    <p:sldId id="270" r:id="rId17"/>
    <p:sldId id="301" r:id="rId18"/>
    <p:sldId id="2398" r:id="rId19"/>
    <p:sldId id="2404" r:id="rId20"/>
    <p:sldId id="2369" r:id="rId21"/>
    <p:sldId id="2370" r:id="rId22"/>
    <p:sldId id="2406" r:id="rId23"/>
    <p:sldId id="2407" r:id="rId24"/>
    <p:sldId id="2408" r:id="rId25"/>
    <p:sldId id="2399" r:id="rId26"/>
    <p:sldId id="2405" r:id="rId27"/>
    <p:sldId id="2367" r:id="rId28"/>
    <p:sldId id="310" r:id="rId29"/>
    <p:sldId id="311" r:id="rId3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138" autoAdjust="0"/>
    <p:restoredTop sz="94660"/>
  </p:normalViewPr>
  <p:slideViewPr>
    <p:cSldViewPr>
      <p:cViewPr varScale="1">
        <p:scale>
          <a:sx n="78" d="100"/>
          <a:sy n="78" d="100"/>
        </p:scale>
        <p:origin x="288" y="39"/>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385" y="4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24/05/12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20</a:t>
            </a:fld>
            <a:endParaRPr lang="en-US" altLang="en-US" dirty="0"/>
          </a:p>
        </p:txBody>
      </p:sp>
      <p:sp>
        <p:nvSpPr>
          <p:cNvPr id="34822" name="Rectangle 2"/>
          <p:cNvSpPr>
            <a:spLocks noGrp="1" noRot="1" noChangeAspect="1" noChangeArrowheads="1" noTextEdit="1"/>
          </p:cNvSpPr>
          <p:nvPr>
            <p:ph type="sldImg"/>
          </p:nvPr>
        </p:nvSpPr>
        <p:spPr>
          <a:xfrm>
            <a:off x="382588" y="700088"/>
            <a:ext cx="617220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9789139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21</a:t>
            </a:fld>
            <a:endParaRPr lang="en-US" altLang="en-US" dirty="0"/>
          </a:p>
        </p:txBody>
      </p:sp>
      <p:sp>
        <p:nvSpPr>
          <p:cNvPr id="34822" name="Rectangle 2"/>
          <p:cNvSpPr>
            <a:spLocks noGrp="1" noRot="1" noChangeAspect="1" noChangeArrowheads="1" noTextEdit="1"/>
          </p:cNvSpPr>
          <p:nvPr>
            <p:ph type="sldImg"/>
          </p:nvPr>
        </p:nvSpPr>
        <p:spPr>
          <a:xfrm>
            <a:off x="382588" y="700088"/>
            <a:ext cx="617220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5245279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58939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733961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496784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33156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003114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714063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787043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802.11-24/0662r3</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May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2/11-22-0651-42-00bh-tgbh-motions-list.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4/11-24-0883-01-00bh-p802-11bh-initial-sa-comments.xls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4/11-24-0290-00-00bh-minutes-tgbh-plenary-meeting-march-2024.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24/11-24-0680-00-00bh-802-11bh-crc-telecon-minutes-april-9-2024.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4/11-24-0885-01-00bh-cr-for-sa-comments-in-12-2-12-1.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24/11-24-0891-00-00bh-cr-for-kek-size.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2/11-22-0651-42-00bh-tgbh-motions-list.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11/dcn/24/11-24-0883-01-00bh-p802-11bh-initial-sa-comments.xls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2/11-22-0651-42-00bh-tgbh-motions-list.ppt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mentor.ieee.org/802.11/dcn/24/11-24-0883-01-00bh-p802-11bh-initial-sa-comments.xls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2/11-22-0651-42-00bh-tgbh-motions-list.ppt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s://mentor.ieee.org/802.11/dcn/24/11-24-0883-01-00bh-p802-11bh-initial-sa-comments.xls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2/11-22-0651-42-00bh-tgbh-motions-list.ppt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s://mentor.ieee.org/802.11/dcn/24/11-24-0883-01-00bh-p802-11bh-initial-sa-comments.xlsx"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mtgevents.com.au/ieee2024/"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TGbh-agenda-2024-May-Session</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2024-05-12</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557101984"/>
              </p:ext>
            </p:extLst>
          </p:nvPr>
        </p:nvGraphicFramePr>
        <p:xfrm>
          <a:off x="989013" y="2413000"/>
          <a:ext cx="10210800" cy="2476500"/>
        </p:xfrm>
        <a:graphic>
          <a:graphicData uri="http://schemas.openxmlformats.org/presentationml/2006/ole">
            <mc:AlternateContent xmlns:mc="http://schemas.openxmlformats.org/markup-compatibility/2006">
              <mc:Choice xmlns:v="urn:schemas-microsoft-com:vml" Requires="v">
                <p:oleObj name="Document" r:id="rId3" imgW="10439485" imgH="2540557" progId="Word.Document.8">
                  <p:embed/>
                </p:oleObj>
              </mc:Choice>
              <mc:Fallback>
                <p:oleObj name="Document" r:id="rId3" imgW="10439485" imgH="2540557" progId="Word.Document.8">
                  <p:embed/>
                  <p:pic>
                    <p:nvPicPr>
                      <p:cNvPr id="0" name="Picture 3"/>
                      <p:cNvPicPr>
                        <a:picLocks noChangeAspect="1" noChangeArrowheads="1"/>
                      </p:cNvPicPr>
                      <p:nvPr/>
                    </p:nvPicPr>
                    <p:blipFill>
                      <a:blip r:embed="rId4"/>
                      <a:srcRect/>
                      <a:stretch>
                        <a:fillRect/>
                      </a:stretch>
                    </p:blipFill>
                    <p:spPr bwMode="auto">
                      <a:xfrm>
                        <a:off x="989013" y="2413000"/>
                        <a:ext cx="10210800" cy="247650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13 May 2024, 19:30-21:30 CEST</a:t>
            </a:r>
            <a:endParaRPr lang="en-GB" dirty="0"/>
          </a:p>
        </p:txBody>
      </p:sp>
      <p:sp>
        <p:nvSpPr>
          <p:cNvPr id="4098" name="Rectangle 2"/>
          <p:cNvSpPr>
            <a:spLocks noGrp="1" noChangeArrowheads="1"/>
          </p:cNvSpPr>
          <p:nvPr>
            <p:ph idx="1"/>
          </p:nvPr>
        </p:nvSpPr>
        <p:spPr>
          <a:xfrm>
            <a:off x="685800" y="1524000"/>
            <a:ext cx="11049000" cy="4951414"/>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400" dirty="0"/>
              <a:t>May session meetings: Monday, 19:30-21:30; Tuesday, 8:00-10:00 and 13:30-15:30; Wednesday, 8:00-10:00; Thursday 13:30-15:30</a:t>
            </a:r>
          </a:p>
          <a:p>
            <a:pPr marL="857250" lvl="1" indent="-457200">
              <a:spcBef>
                <a:spcPts val="0"/>
              </a:spcBef>
              <a:spcAft>
                <a:spcPts val="0"/>
              </a:spcAft>
              <a:buFont typeface="Arial" panose="020B0604020202020204" pitchFamily="34" charset="0"/>
              <a:buChar char="•"/>
              <a:defRPr/>
            </a:pPr>
            <a:r>
              <a:rPr lang="en-US" altLang="en-US" sz="2400" dirty="0"/>
              <a:t>Approve March Plenary and teleconference minutes (next slide)</a:t>
            </a:r>
          </a:p>
          <a:p>
            <a:pPr marL="857250" lvl="1" indent="-457200">
              <a:spcBef>
                <a:spcPts val="0"/>
              </a:spcBef>
              <a:spcAft>
                <a:spcPts val="0"/>
              </a:spcAft>
              <a:buFont typeface="Arial" panose="020B0604020202020204" pitchFamily="34" charset="0"/>
              <a:buChar char="•"/>
              <a:defRPr/>
            </a:pPr>
            <a:r>
              <a:rPr lang="en-US" sz="2400" dirty="0"/>
              <a:t>Timeline reminder (slide 18)</a:t>
            </a:r>
          </a:p>
          <a:p>
            <a:pPr marL="857250" lvl="1" indent="-457200">
              <a:spcBef>
                <a:spcPts val="0"/>
              </a:spcBef>
              <a:spcAft>
                <a:spcPts val="0"/>
              </a:spcAft>
              <a:buFont typeface="Arial" panose="020B0604020202020204" pitchFamily="34" charset="0"/>
              <a:buChar char="•"/>
              <a:defRPr/>
            </a:pPr>
            <a:r>
              <a:rPr lang="en-US" sz="2400" dirty="0"/>
              <a:t>Motions record:</a:t>
            </a:r>
            <a:r>
              <a:rPr lang="en-US" sz="2400" b="0" dirty="0"/>
              <a:t> </a:t>
            </a:r>
            <a:r>
              <a:rPr lang="en-US" sz="2400" b="0" dirty="0">
                <a:hlinkClick r:id="rId3"/>
              </a:rPr>
              <a:t>11-22/0651r42</a:t>
            </a:r>
            <a:r>
              <a:rPr lang="en-US" sz="2400" b="0" dirty="0"/>
              <a:t> </a:t>
            </a:r>
          </a:p>
          <a:p>
            <a:pPr marL="457200" indent="-457200">
              <a:spcBef>
                <a:spcPts val="0"/>
              </a:spcBef>
              <a:spcAft>
                <a:spcPts val="0"/>
              </a:spcAft>
              <a:buFont typeface="Arial" panose="020B0604020202020204" pitchFamily="34" charset="0"/>
              <a:buChar char="•"/>
              <a:defRPr/>
            </a:pPr>
            <a:r>
              <a:rPr lang="en-US" sz="2400" dirty="0"/>
              <a:t>Leadership election(s)/appointments/confirmations (slides 20-21)</a:t>
            </a:r>
          </a:p>
          <a:p>
            <a:pPr marL="457200" indent="-457200">
              <a:spcBef>
                <a:spcPts val="0"/>
              </a:spcBef>
              <a:spcAft>
                <a:spcPts val="0"/>
              </a:spcAft>
              <a:buFont typeface="Arial" panose="020B0604020202020204" pitchFamily="34" charset="0"/>
              <a:buChar char="•"/>
              <a:defRPr/>
            </a:pPr>
            <a:r>
              <a:rPr lang="en-US" dirty="0"/>
              <a:t>Comment Resolution</a:t>
            </a:r>
          </a:p>
          <a:p>
            <a:pPr marL="857250" lvl="1" indent="-457200">
              <a:spcBef>
                <a:spcPts val="0"/>
              </a:spcBef>
              <a:spcAft>
                <a:spcPts val="0"/>
              </a:spcAft>
              <a:buFont typeface="Arial" panose="020B0604020202020204" pitchFamily="34" charset="0"/>
              <a:buChar char="•"/>
              <a:defRPr/>
            </a:pPr>
            <a:r>
              <a:rPr lang="en-US" sz="2400" dirty="0"/>
              <a:t>Comment resolution document: </a:t>
            </a:r>
            <a:r>
              <a:rPr lang="en-US" sz="2400" dirty="0">
                <a:hlinkClick r:id="rId4"/>
              </a:rPr>
              <a:t>11-24/0883r1</a:t>
            </a:r>
            <a:r>
              <a:rPr lang="en-US" sz="2400" dirty="0"/>
              <a:t> </a:t>
            </a:r>
          </a:p>
          <a:p>
            <a:pPr marL="857250" lvl="1" indent="-457200">
              <a:spcBef>
                <a:spcPts val="0"/>
              </a:spcBef>
              <a:spcAft>
                <a:spcPts val="0"/>
              </a:spcAft>
              <a:buFont typeface="Arial" panose="020B0604020202020204" pitchFamily="34" charset="0"/>
              <a:buChar char="•"/>
              <a:defRPr/>
            </a:pPr>
            <a:r>
              <a:rPr lang="en-US" sz="2400" dirty="0"/>
              <a:t>Review and disposition of Initial SA LB comments (slide 19)</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676400"/>
            <a:ext cx="10361084" cy="4799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800" dirty="0"/>
              <a:t>March plenary session: </a:t>
            </a:r>
            <a:r>
              <a:rPr lang="en-US" sz="2800" dirty="0">
                <a:hlinkClick r:id="rId3"/>
              </a:rPr>
              <a:t>11-24/0290r0</a:t>
            </a:r>
            <a:r>
              <a:rPr lang="en-US" sz="2800" dirty="0"/>
              <a:t>  </a:t>
            </a:r>
          </a:p>
          <a:p>
            <a:pPr marL="857250" lvl="1" indent="-457200">
              <a:lnSpc>
                <a:spcPct val="90000"/>
              </a:lnSpc>
              <a:spcBef>
                <a:spcPts val="0"/>
              </a:spcBef>
              <a:spcAft>
                <a:spcPts val="600"/>
              </a:spcAft>
              <a:buFont typeface="Arial" panose="020B0604020202020204" pitchFamily="34" charset="0"/>
              <a:buChar char="•"/>
              <a:defRPr/>
            </a:pPr>
            <a:r>
              <a:rPr lang="en-US" sz="28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800" dirty="0"/>
              <a:t>April 9: </a:t>
            </a:r>
            <a:r>
              <a:rPr lang="en-US" sz="2800" dirty="0">
                <a:hlinkClick r:id="rId4"/>
              </a:rPr>
              <a:t>11-24/0680r0</a:t>
            </a:r>
            <a:r>
              <a:rPr lang="en-US" sz="2800" dirty="0"/>
              <a:t> </a:t>
            </a:r>
          </a:p>
          <a:p>
            <a:pPr marL="457200" indent="-457200">
              <a:lnSpc>
                <a:spcPct val="90000"/>
              </a:lnSpc>
              <a:spcBef>
                <a:spcPts val="0"/>
              </a:spcBef>
              <a:spcAft>
                <a:spcPts val="600"/>
              </a:spcAft>
              <a:buFont typeface="Arial" panose="020B0604020202020204" pitchFamily="34" charset="0"/>
              <a:buChar char="•"/>
              <a:defRPr/>
            </a:pPr>
            <a:r>
              <a:rPr lang="en-US" sz="2800" dirty="0"/>
              <a:t>Result:</a:t>
            </a:r>
            <a:endParaRPr lang="en-US" sz="2800" dirty="0">
              <a:highlight>
                <a:srgbClr val="00FF00"/>
              </a:highlight>
            </a:endParaRP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17</a:t>
            </a:fld>
            <a:endParaRPr lang="en-GB" dirty="0"/>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a:t>
            </a:r>
            <a:r>
              <a:rPr lang="en-US" altLang="zh-CN" sz="2400" dirty="0">
                <a:highlight>
                  <a:srgbClr val="00FF00"/>
                </a:highlight>
                <a:latin typeface="Times New Roman"/>
                <a:ea typeface="MS Gothic"/>
              </a:rPr>
              <a:t>Nov 2023</a:t>
            </a:r>
          </a:p>
          <a:p>
            <a:pPr lvl="1" algn="just">
              <a:spcBef>
                <a:spcPts val="0"/>
              </a:spcBef>
              <a:defRPr/>
            </a:pPr>
            <a:r>
              <a:rPr lang="en-US" altLang="zh-CN" sz="2400" dirty="0">
                <a:latin typeface="Times New Roman"/>
                <a:ea typeface="MS Gothic"/>
              </a:rPr>
              <a:t>Recirculation LB (D3.0)			</a:t>
            </a:r>
            <a:r>
              <a:rPr lang="en-US" altLang="zh-CN" sz="2400" dirty="0">
                <a:highlight>
                  <a:srgbClr val="00FF00"/>
                </a:highlight>
                <a:latin typeface="Times New Roman"/>
                <a:ea typeface="MS Gothic"/>
              </a:rPr>
              <a:t>Jan 2024</a:t>
            </a:r>
          </a:p>
          <a:p>
            <a:pPr lvl="1" algn="just">
              <a:spcBef>
                <a:spcPts val="0"/>
              </a:spcBef>
              <a:defRPr/>
            </a:pPr>
            <a:r>
              <a:rPr lang="en-US" altLang="zh-CN" sz="2400" dirty="0">
                <a:latin typeface="Times New Roman"/>
                <a:ea typeface="MS Gothic"/>
              </a:rPr>
              <a:t>Recirculation LB (D4.0)			</a:t>
            </a:r>
            <a:r>
              <a:rPr lang="en-US" altLang="zh-CN" sz="2400" dirty="0">
                <a:highlight>
                  <a:srgbClr val="00FF00"/>
                </a:highlight>
                <a:latin typeface="Times New Roman"/>
                <a:ea typeface="MS Gothic"/>
              </a:rPr>
              <a:t>Mar 2024</a:t>
            </a:r>
          </a:p>
          <a:p>
            <a:pPr lvl="1" algn="just">
              <a:spcBef>
                <a:spcPts val="0"/>
              </a:spcBef>
              <a:defRPr/>
            </a:pPr>
            <a:r>
              <a:rPr lang="en-US" altLang="zh-CN" sz="2400" dirty="0">
                <a:latin typeface="Times New Roman"/>
                <a:ea typeface="MS Gothic"/>
              </a:rPr>
              <a:t>Initial SA Ballot (D4.0)			</a:t>
            </a:r>
            <a:r>
              <a:rPr lang="en-US" altLang="zh-CN" sz="2400" dirty="0">
                <a:highlight>
                  <a:srgbClr val="00FF00"/>
                </a:highlight>
                <a:latin typeface="Times New Roman"/>
                <a:ea typeface="MS Gothic"/>
              </a:rPr>
              <a:t>Apr 2024</a:t>
            </a:r>
          </a:p>
          <a:p>
            <a:pPr lvl="1" algn="just">
              <a:spcBef>
                <a:spcPts val="0"/>
              </a:spcBef>
              <a:defRPr/>
            </a:pPr>
            <a:r>
              <a:rPr lang="en-US" altLang="zh-CN" sz="2400" dirty="0">
                <a:latin typeface="Times New Roman"/>
                <a:ea typeface="MS Gothic"/>
              </a:rPr>
              <a:t>Recirculation SA LB (D5.0)		</a:t>
            </a:r>
            <a:r>
              <a:rPr lang="en-US" altLang="zh-CN" sz="2400" dirty="0">
                <a:highlight>
                  <a:srgbClr val="FFFF00"/>
                </a:highlight>
                <a:latin typeface="Times New Roman"/>
                <a:ea typeface="MS Gothic"/>
              </a:rPr>
              <a:t>May 2024</a:t>
            </a:r>
          </a:p>
          <a:p>
            <a:pPr lvl="1" algn="just">
              <a:spcBef>
                <a:spcPts val="0"/>
              </a:spcBef>
              <a:defRPr/>
            </a:pPr>
            <a:r>
              <a:rPr lang="en-US" altLang="zh-CN" sz="2400" dirty="0">
                <a:latin typeface="Times New Roman"/>
                <a:ea typeface="MS Gothic"/>
              </a:rPr>
              <a:t>Final 802.11 WG approval		Jul 2024</a:t>
            </a:r>
          </a:p>
          <a:p>
            <a:pPr lvl="1" algn="just">
              <a:spcBef>
                <a:spcPts val="0"/>
              </a:spcBef>
              <a:defRPr/>
            </a:pPr>
            <a:r>
              <a:rPr lang="en-US" altLang="zh-CN" sz="2400" dirty="0">
                <a:latin typeface="Times New Roman"/>
                <a:ea typeface="MS Gothic"/>
              </a:rPr>
              <a:t>802 EC approval					Jul 2024</a:t>
            </a:r>
          </a:p>
          <a:p>
            <a:pPr lvl="1">
              <a:spcBef>
                <a:spcPts val="0"/>
              </a:spcBef>
              <a:defRPr/>
            </a:pPr>
            <a:r>
              <a:rPr lang="en-US" altLang="zh-CN" sz="2400" dirty="0">
                <a:latin typeface="Times New Roman"/>
                <a:ea typeface="MS Gothic"/>
              </a:rPr>
              <a:t>RevCom and SASB approval		Sep 2024</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26906366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Resolution queue</a:t>
            </a:r>
            <a:endParaRPr lang="en-GB" dirty="0"/>
          </a:p>
        </p:txBody>
      </p:sp>
      <p:sp>
        <p:nvSpPr>
          <p:cNvPr id="4098" name="Rectangle 2"/>
          <p:cNvSpPr>
            <a:spLocks noGrp="1" noChangeArrowheads="1"/>
          </p:cNvSpPr>
          <p:nvPr>
            <p:ph idx="1"/>
          </p:nvPr>
        </p:nvSpPr>
        <p:spPr>
          <a:xfrm>
            <a:off x="685800" y="1219200"/>
            <a:ext cx="10820399" cy="5256214"/>
          </a:xfrm>
          <a:ln/>
        </p:spPr>
        <p:txBody>
          <a:bodyPr/>
          <a:lstStyle/>
          <a:p>
            <a:pPr marL="457200" indent="-457200">
              <a:spcBef>
                <a:spcPts val="300"/>
              </a:spcBef>
              <a:spcAft>
                <a:spcPts val="0"/>
              </a:spcAft>
              <a:buFont typeface="Arial" panose="020B0604020202020204" pitchFamily="34" charset="0"/>
              <a:buChar char="•"/>
              <a:defRPr/>
            </a:pPr>
            <a:r>
              <a:rPr lang="en-US" sz="1800" dirty="0">
                <a:hlinkClick r:id="rId3"/>
              </a:rPr>
              <a:t>https://mentor.ieee.org/802.11/dcn/24/11-24-0885-01-00bh-cr-for-sa-comments-in-12-2-12-1.docx</a:t>
            </a:r>
            <a:r>
              <a:rPr lang="en-US" sz="1800" dirty="0"/>
              <a:t> (Yang) - Mon EVE</a:t>
            </a:r>
          </a:p>
          <a:p>
            <a:pPr marL="457200" indent="-457200">
              <a:spcBef>
                <a:spcPts val="300"/>
              </a:spcBef>
              <a:spcAft>
                <a:spcPts val="0"/>
              </a:spcAft>
              <a:buFont typeface="Arial" panose="020B0604020202020204" pitchFamily="34" charset="0"/>
              <a:buChar char="•"/>
              <a:defRPr/>
            </a:pPr>
            <a:r>
              <a:rPr lang="en-US" sz="1800" u="sng" dirty="0">
                <a:solidFill>
                  <a:srgbClr val="0563C1"/>
                </a:solidFill>
                <a:effectLst/>
                <a:ea typeface="Calibri" panose="020F0502020204030204" pitchFamily="34" charset="0"/>
                <a:hlinkClick r:id="rId4"/>
              </a:rPr>
              <a:t>https://mentor.ieee.org/802.11/dcn/24/11-24-0891-00-00bh-cr-for-kek-size.docx</a:t>
            </a:r>
            <a:r>
              <a:rPr lang="en-US" sz="1800" dirty="0"/>
              <a:t> (Huang) - Tues AM1</a:t>
            </a:r>
          </a:p>
          <a:p>
            <a:pPr marL="457200" indent="-457200">
              <a:spcBef>
                <a:spcPts val="300"/>
              </a:spcBef>
              <a:spcAft>
                <a:spcPts val="0"/>
              </a:spcAft>
              <a:buFont typeface="Arial" panose="020B0604020202020204" pitchFamily="34" charset="0"/>
              <a:buChar char="•"/>
              <a:defRPr/>
            </a:pPr>
            <a:r>
              <a:rPr lang="en-US" sz="1800" dirty="0"/>
              <a:t>11-24/789r0 (Li) – Mon EVE</a:t>
            </a:r>
          </a:p>
          <a:p>
            <a:pPr marL="457200" indent="-457200">
              <a:spcBef>
                <a:spcPts val="300"/>
              </a:spcBef>
              <a:spcAft>
                <a:spcPts val="0"/>
              </a:spcAft>
              <a:buFont typeface="Arial" panose="020B0604020202020204" pitchFamily="34" charset="0"/>
              <a:buChar char="•"/>
              <a:defRPr/>
            </a:pPr>
            <a:r>
              <a:rPr lang="en-US" sz="1800" dirty="0"/>
              <a:t>11-24/884r0 (Hamilton) – Mon EVE</a:t>
            </a:r>
          </a:p>
          <a:p>
            <a:pPr marL="457200" indent="-457200">
              <a:spcBef>
                <a:spcPts val="300"/>
              </a:spcBef>
              <a:spcAft>
                <a:spcPts val="0"/>
              </a:spcAft>
              <a:buFont typeface="Arial" panose="020B0604020202020204" pitchFamily="34" charset="0"/>
              <a:buChar char="•"/>
              <a:defRPr/>
            </a:pPr>
            <a:r>
              <a:rPr lang="en-US" sz="1800" dirty="0"/>
              <a:t>11-24/893r0 (Yang) – Mon EVE?</a:t>
            </a:r>
          </a:p>
          <a:p>
            <a:pPr marL="457200" indent="-457200">
              <a:spcBef>
                <a:spcPts val="300"/>
              </a:spcBef>
              <a:spcAft>
                <a:spcPts val="0"/>
              </a:spcAft>
              <a:buFont typeface="Arial" panose="020B0604020202020204" pitchFamily="34" charset="0"/>
              <a:buChar char="•"/>
              <a:defRPr/>
            </a:pPr>
            <a:endParaRPr lang="en-US" sz="1800" b="1" dirty="0">
              <a:effectLst/>
              <a:ea typeface="MS Mincho" panose="02020609040205080304" pitchFamily="49" charset="-128"/>
            </a:endParaRPr>
          </a:p>
          <a:p>
            <a:pPr marL="457200" indent="-457200">
              <a:spcBef>
                <a:spcPts val="300"/>
              </a:spcBef>
              <a:spcAft>
                <a:spcPts val="0"/>
              </a:spcAft>
              <a:buFont typeface="Arial" panose="020B0604020202020204" pitchFamily="34" charset="0"/>
              <a:buChar char="•"/>
              <a:defRPr/>
            </a:pPr>
            <a:endParaRPr lang="en-US" dirty="0"/>
          </a:p>
          <a:p>
            <a:pPr marL="457200" indent="-457200">
              <a:spcBef>
                <a:spcPts val="300"/>
              </a:spcBef>
              <a:spcAft>
                <a:spcPts val="0"/>
              </a:spcAft>
              <a:buFont typeface="Arial" panose="020B0604020202020204" pitchFamily="34" charset="0"/>
              <a:buChar char="•"/>
              <a:defRPr/>
            </a:pPr>
            <a:endParaRPr lang="en-US" sz="16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14787582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May 2024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2209800" y="609600"/>
            <a:ext cx="7772400" cy="533400"/>
          </a:xfrm>
        </p:spPr>
        <p:txBody>
          <a:bodyPr/>
          <a:lstStyle/>
          <a:p>
            <a:pPr eaLnBrk="1" hangingPunct="1"/>
            <a:r>
              <a:rPr lang="en-US" altLang="en-US" dirty="0"/>
              <a:t>Officer election/confirmations</a:t>
            </a:r>
          </a:p>
        </p:txBody>
      </p:sp>
      <p:sp>
        <p:nvSpPr>
          <p:cNvPr id="11267" name="Rectangle 3"/>
          <p:cNvSpPr>
            <a:spLocks noGrp="1" noChangeArrowheads="1"/>
          </p:cNvSpPr>
          <p:nvPr>
            <p:ph idx="1"/>
          </p:nvPr>
        </p:nvSpPr>
        <p:spPr>
          <a:xfrm>
            <a:off x="1866900" y="1219200"/>
            <a:ext cx="8458200" cy="5257800"/>
          </a:xfrm>
        </p:spPr>
        <p:txBody>
          <a:bodyPr/>
          <a:lstStyle/>
          <a:p>
            <a:pPr marL="0" indent="0">
              <a:lnSpc>
                <a:spcPct val="90000"/>
              </a:lnSpc>
              <a:spcBef>
                <a:spcPts val="300"/>
              </a:spcBef>
              <a:defRPr/>
            </a:pPr>
            <a:r>
              <a:rPr lang="en-US" sz="2800" dirty="0"/>
              <a:t>Chair appointed by WG Chair, confirmed by WG motion</a:t>
            </a:r>
          </a:p>
          <a:p>
            <a:pPr lvl="1">
              <a:lnSpc>
                <a:spcPct val="90000"/>
              </a:lnSpc>
              <a:spcBef>
                <a:spcPts val="300"/>
              </a:spcBef>
              <a:defRPr/>
            </a:pPr>
            <a:r>
              <a:rPr lang="en-US" sz="2400" dirty="0"/>
              <a:t>Current Chair (Mark Hamilton) has been appointed</a:t>
            </a:r>
          </a:p>
          <a:p>
            <a:pPr marL="0" indent="0">
              <a:lnSpc>
                <a:spcPct val="90000"/>
              </a:lnSpc>
              <a:spcBef>
                <a:spcPts val="300"/>
              </a:spcBef>
              <a:defRPr/>
            </a:pPr>
            <a:r>
              <a:rPr lang="en-US" sz="2800" dirty="0"/>
              <a:t>Vice Chairs approved by SC election, confirmed by WG motion</a:t>
            </a:r>
          </a:p>
          <a:p>
            <a:pPr lvl="1">
              <a:lnSpc>
                <a:spcPct val="90000"/>
              </a:lnSpc>
              <a:spcBef>
                <a:spcPts val="300"/>
              </a:spcBef>
              <a:defRPr/>
            </a:pPr>
            <a:r>
              <a:rPr lang="en-US" sz="2400" dirty="0"/>
              <a:t>Current Vice Chairs (Peter Yee and Stephen Orr) have self-nominated</a:t>
            </a:r>
          </a:p>
          <a:p>
            <a:pPr lvl="1">
              <a:lnSpc>
                <a:spcPct val="90000"/>
              </a:lnSpc>
              <a:spcBef>
                <a:spcPts val="300"/>
              </a:spcBef>
              <a:defRPr/>
            </a:pPr>
            <a:r>
              <a:rPr lang="en-US" sz="2400" dirty="0"/>
              <a:t>Any other nominations?</a:t>
            </a:r>
          </a:p>
          <a:p>
            <a:pPr lvl="1">
              <a:lnSpc>
                <a:spcPct val="90000"/>
              </a:lnSpc>
              <a:spcBef>
                <a:spcPts val="300"/>
              </a:spcBef>
              <a:defRPr/>
            </a:pPr>
            <a:r>
              <a:rPr lang="en-US" sz="2400" dirty="0"/>
              <a:t>Election: (next slide)</a:t>
            </a:r>
          </a:p>
          <a:p>
            <a:pPr marL="0" indent="0">
              <a:lnSpc>
                <a:spcPct val="90000"/>
              </a:lnSpc>
              <a:spcBef>
                <a:spcPts val="300"/>
              </a:spcBef>
              <a:defRPr/>
            </a:pPr>
            <a:r>
              <a:rPr lang="en-US" sz="2800" dirty="0"/>
              <a:t>Secretary(</a:t>
            </a:r>
            <a:r>
              <a:rPr lang="en-US" sz="2800" dirty="0" err="1"/>
              <a:t>ies</a:t>
            </a:r>
            <a:r>
              <a:rPr lang="en-US" sz="2800" dirty="0"/>
              <a:t>) appointed by SC Chair, confirmed by SC motion</a:t>
            </a:r>
          </a:p>
          <a:p>
            <a:pPr lvl="1" indent="-342900">
              <a:lnSpc>
                <a:spcPct val="90000"/>
              </a:lnSpc>
              <a:spcBef>
                <a:spcPts val="300"/>
              </a:spcBef>
              <a:defRPr/>
            </a:pPr>
            <a:r>
              <a:rPr lang="en-US" sz="2400" dirty="0"/>
              <a:t>Jay Yang has volunteered for secretary, and Peter Yee has agreed to co-secretary; they are hereby appointed</a:t>
            </a:r>
          </a:p>
          <a:p>
            <a:pPr lvl="1" indent="-342900">
              <a:lnSpc>
                <a:spcPct val="90000"/>
              </a:lnSpc>
              <a:spcBef>
                <a:spcPts val="300"/>
              </a:spcBef>
              <a:defRPr/>
            </a:pPr>
            <a:r>
              <a:rPr lang="en-US" sz="2400" dirty="0"/>
              <a:t>Confirmation: (next slide)</a:t>
            </a:r>
          </a:p>
          <a:p>
            <a:pPr marL="342900" lvl="1" indent="-342900">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6343440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2209800" y="609600"/>
            <a:ext cx="7772400" cy="533400"/>
          </a:xfrm>
        </p:spPr>
        <p:txBody>
          <a:bodyPr/>
          <a:lstStyle/>
          <a:p>
            <a:pPr eaLnBrk="1" hangingPunct="1"/>
            <a:r>
              <a:rPr lang="en-US" altLang="en-US" dirty="0"/>
              <a:t>Officer election/confirmations</a:t>
            </a:r>
          </a:p>
        </p:txBody>
      </p:sp>
      <p:sp>
        <p:nvSpPr>
          <p:cNvPr id="11267" name="Rectangle 3"/>
          <p:cNvSpPr>
            <a:spLocks noGrp="1" noChangeArrowheads="1"/>
          </p:cNvSpPr>
          <p:nvPr>
            <p:ph idx="1"/>
          </p:nvPr>
        </p:nvSpPr>
        <p:spPr>
          <a:xfrm>
            <a:off x="1866900" y="1219200"/>
            <a:ext cx="8458200" cy="5257800"/>
          </a:xfrm>
        </p:spPr>
        <p:txBody>
          <a:bodyPr/>
          <a:lstStyle/>
          <a:p>
            <a:pPr marL="0" indent="0">
              <a:lnSpc>
                <a:spcPct val="90000"/>
              </a:lnSpc>
              <a:spcBef>
                <a:spcPts val="300"/>
              </a:spcBef>
              <a:defRPr/>
            </a:pPr>
            <a:r>
              <a:rPr lang="en-US" sz="2800" dirty="0"/>
              <a:t>Motion: Approve Peter Yee and Stephen Orr as TGbh Vice Chairs, and confirm Jay Yang and Peter Yee as TGbh Secretaries.</a:t>
            </a:r>
          </a:p>
          <a:p>
            <a:pPr marL="0" indent="0">
              <a:lnSpc>
                <a:spcPct val="90000"/>
              </a:lnSpc>
              <a:spcBef>
                <a:spcPts val="300"/>
              </a:spcBef>
              <a:defRPr/>
            </a:pPr>
            <a:endParaRPr lang="en-US" sz="2800" dirty="0"/>
          </a:p>
          <a:p>
            <a:pPr>
              <a:lnSpc>
                <a:spcPct val="80000"/>
              </a:lnSpc>
            </a:pPr>
            <a:r>
              <a:rPr lang="en-US" altLang="en-US" dirty="0"/>
              <a:t>Moved:</a:t>
            </a:r>
          </a:p>
          <a:p>
            <a:pPr>
              <a:lnSpc>
                <a:spcPct val="80000"/>
              </a:lnSpc>
            </a:pPr>
            <a:r>
              <a:rPr lang="en-US" altLang="en-US" dirty="0"/>
              <a:t>Seconded:</a:t>
            </a:r>
          </a:p>
          <a:p>
            <a:pPr>
              <a:lnSpc>
                <a:spcPct val="80000"/>
              </a:lnSpc>
            </a:pPr>
            <a:r>
              <a:rPr lang="en-US" altLang="en-US" dirty="0"/>
              <a:t>Result:</a:t>
            </a:r>
          </a:p>
          <a:p>
            <a:pPr marL="0" indent="0">
              <a:lnSpc>
                <a:spcPct val="90000"/>
              </a:lnSpc>
              <a:spcBef>
                <a:spcPts val="300"/>
              </a:spcBef>
              <a:defRPr/>
            </a:pPr>
            <a:endParaRPr lang="en-US" dirty="0"/>
          </a:p>
          <a:p>
            <a:pPr marL="342900" lvl="1" indent="-342900">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6502508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14 May 2024, 8:00-10:00 CEST</a:t>
            </a:r>
            <a:endParaRPr lang="en-GB" dirty="0"/>
          </a:p>
        </p:txBody>
      </p:sp>
      <p:sp>
        <p:nvSpPr>
          <p:cNvPr id="4098" name="Rectangle 2"/>
          <p:cNvSpPr>
            <a:spLocks noGrp="1" noChangeArrowheads="1"/>
          </p:cNvSpPr>
          <p:nvPr>
            <p:ph idx="1"/>
          </p:nvPr>
        </p:nvSpPr>
        <p:spPr>
          <a:xfrm>
            <a:off x="685800" y="1524000"/>
            <a:ext cx="11049000" cy="4951414"/>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400" dirty="0"/>
              <a:t>May session meetings: Monday, 19:30-21:30; Tuesday, 8:00-10:00 and 13:30-15:30; Wednesday, 8:00-10:00; Thursday 13:30-15:30</a:t>
            </a:r>
          </a:p>
          <a:p>
            <a:pPr marL="857250" lvl="1" indent="-457200">
              <a:spcBef>
                <a:spcPts val="0"/>
              </a:spcBef>
              <a:spcAft>
                <a:spcPts val="0"/>
              </a:spcAft>
              <a:buFont typeface="Arial" panose="020B0604020202020204" pitchFamily="34" charset="0"/>
              <a:buChar char="•"/>
              <a:defRPr/>
            </a:pPr>
            <a:r>
              <a:rPr lang="en-US" sz="2400" dirty="0"/>
              <a:t>Timeline reminder (slide 18)</a:t>
            </a:r>
          </a:p>
          <a:p>
            <a:pPr marL="857250" lvl="1" indent="-457200">
              <a:spcBef>
                <a:spcPts val="0"/>
              </a:spcBef>
              <a:spcAft>
                <a:spcPts val="0"/>
              </a:spcAft>
              <a:buFont typeface="Arial" panose="020B0604020202020204" pitchFamily="34" charset="0"/>
              <a:buChar char="•"/>
              <a:defRPr/>
            </a:pPr>
            <a:r>
              <a:rPr lang="en-US" sz="2400" dirty="0"/>
              <a:t>Motions record: </a:t>
            </a:r>
            <a:r>
              <a:rPr lang="en-US" sz="2400" b="0" dirty="0">
                <a:hlinkClick r:id="rId3"/>
              </a:rPr>
              <a:t>11-22/0651r42</a:t>
            </a:r>
            <a:endParaRPr lang="en-US" sz="2400" b="0" dirty="0"/>
          </a:p>
          <a:p>
            <a:pPr marL="457200" indent="-457200">
              <a:spcBef>
                <a:spcPts val="0"/>
              </a:spcBef>
              <a:spcAft>
                <a:spcPts val="0"/>
              </a:spcAft>
              <a:buFont typeface="Arial" panose="020B0604020202020204" pitchFamily="34" charset="0"/>
              <a:buChar char="•"/>
              <a:defRPr/>
            </a:pPr>
            <a:r>
              <a:rPr lang="en-US" dirty="0"/>
              <a:t>Comment Resolution</a:t>
            </a:r>
          </a:p>
          <a:p>
            <a:pPr marL="857250" lvl="1" indent="-457200">
              <a:spcBef>
                <a:spcPts val="0"/>
              </a:spcBef>
              <a:spcAft>
                <a:spcPts val="0"/>
              </a:spcAft>
              <a:buFont typeface="Arial" panose="020B0604020202020204" pitchFamily="34" charset="0"/>
              <a:buChar char="•"/>
              <a:defRPr/>
            </a:pPr>
            <a:r>
              <a:rPr lang="en-US" sz="2400" dirty="0"/>
              <a:t>Comment resolution document: </a:t>
            </a:r>
            <a:r>
              <a:rPr lang="en-US" sz="2400" dirty="0">
                <a:hlinkClick r:id="rId4"/>
              </a:rPr>
              <a:t>11-24/0883r1</a:t>
            </a:r>
            <a:endParaRPr lang="en-US" sz="2400" dirty="0"/>
          </a:p>
          <a:p>
            <a:pPr marL="857250" lvl="1" indent="-457200">
              <a:spcBef>
                <a:spcPts val="0"/>
              </a:spcBef>
              <a:spcAft>
                <a:spcPts val="0"/>
              </a:spcAft>
              <a:buFont typeface="Arial" panose="020B0604020202020204" pitchFamily="34" charset="0"/>
              <a:buChar char="•"/>
              <a:defRPr/>
            </a:pPr>
            <a:r>
              <a:rPr lang="en-US" sz="2400" dirty="0"/>
              <a:t>Review and disposition of Initial SA LB comments (slide 19)</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19849851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14 May 2024, 13:30-15:30 CEST</a:t>
            </a:r>
            <a:endParaRPr lang="en-GB" dirty="0"/>
          </a:p>
        </p:txBody>
      </p:sp>
      <p:sp>
        <p:nvSpPr>
          <p:cNvPr id="4098" name="Rectangle 2"/>
          <p:cNvSpPr>
            <a:spLocks noGrp="1" noChangeArrowheads="1"/>
          </p:cNvSpPr>
          <p:nvPr>
            <p:ph idx="1"/>
          </p:nvPr>
        </p:nvSpPr>
        <p:spPr>
          <a:xfrm>
            <a:off x="685800" y="1524000"/>
            <a:ext cx="11049000" cy="4951414"/>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400" dirty="0"/>
              <a:t>May session meetings: Monday, 19:30-21:30; Tuesday, 8:00-10:00 and 13:30-15:30; Wednesday, 8:00-10:00; Thursday 13:30-15:30</a:t>
            </a:r>
          </a:p>
          <a:p>
            <a:pPr marL="857250" lvl="1" indent="-457200">
              <a:spcBef>
                <a:spcPts val="0"/>
              </a:spcBef>
              <a:spcAft>
                <a:spcPts val="0"/>
              </a:spcAft>
              <a:buFont typeface="Arial" panose="020B0604020202020204" pitchFamily="34" charset="0"/>
              <a:buChar char="•"/>
              <a:defRPr/>
            </a:pPr>
            <a:r>
              <a:rPr lang="en-US" sz="2400" dirty="0"/>
              <a:t>Timeline reminder (slide 18)</a:t>
            </a:r>
          </a:p>
          <a:p>
            <a:pPr marL="857250" lvl="1" indent="-457200">
              <a:spcBef>
                <a:spcPts val="0"/>
              </a:spcBef>
              <a:spcAft>
                <a:spcPts val="0"/>
              </a:spcAft>
              <a:buFont typeface="Arial" panose="020B0604020202020204" pitchFamily="34" charset="0"/>
              <a:buChar char="•"/>
              <a:defRPr/>
            </a:pPr>
            <a:r>
              <a:rPr lang="en-US" sz="2400" dirty="0"/>
              <a:t>Motions record: </a:t>
            </a:r>
            <a:r>
              <a:rPr lang="en-US" sz="2400" b="0" dirty="0">
                <a:hlinkClick r:id="rId3"/>
              </a:rPr>
              <a:t>11-22/0651r42</a:t>
            </a:r>
            <a:endParaRPr lang="en-US" sz="2400" b="0" dirty="0"/>
          </a:p>
          <a:p>
            <a:pPr marL="457200" indent="-457200">
              <a:spcBef>
                <a:spcPts val="0"/>
              </a:spcBef>
              <a:spcAft>
                <a:spcPts val="0"/>
              </a:spcAft>
              <a:buFont typeface="Arial" panose="020B0604020202020204" pitchFamily="34" charset="0"/>
              <a:buChar char="•"/>
              <a:defRPr/>
            </a:pPr>
            <a:r>
              <a:rPr lang="en-US" dirty="0"/>
              <a:t>Comment Resolution</a:t>
            </a:r>
          </a:p>
          <a:p>
            <a:pPr marL="857250" lvl="1" indent="-457200">
              <a:spcBef>
                <a:spcPts val="0"/>
              </a:spcBef>
              <a:spcAft>
                <a:spcPts val="0"/>
              </a:spcAft>
              <a:buFont typeface="Arial" panose="020B0604020202020204" pitchFamily="34" charset="0"/>
              <a:buChar char="•"/>
              <a:defRPr/>
            </a:pPr>
            <a:r>
              <a:rPr lang="en-US" sz="2400" dirty="0"/>
              <a:t>Comment resolution document: </a:t>
            </a:r>
            <a:r>
              <a:rPr lang="en-US" sz="2400" dirty="0">
                <a:hlinkClick r:id="rId4"/>
              </a:rPr>
              <a:t>11-24/0883r1</a:t>
            </a:r>
            <a:endParaRPr lang="en-US" sz="2400" dirty="0"/>
          </a:p>
          <a:p>
            <a:pPr marL="857250" lvl="1" indent="-457200">
              <a:spcBef>
                <a:spcPts val="0"/>
              </a:spcBef>
              <a:spcAft>
                <a:spcPts val="0"/>
              </a:spcAft>
              <a:buFont typeface="Arial" panose="020B0604020202020204" pitchFamily="34" charset="0"/>
              <a:buChar char="•"/>
              <a:defRPr/>
            </a:pPr>
            <a:r>
              <a:rPr lang="en-US" sz="2400" dirty="0"/>
              <a:t>Review and disposition of Initial SA LB comments (slide 19)</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5996415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15 May 2024, 8:00-10:00 CEST</a:t>
            </a:r>
            <a:endParaRPr lang="en-GB" dirty="0"/>
          </a:p>
        </p:txBody>
      </p:sp>
      <p:sp>
        <p:nvSpPr>
          <p:cNvPr id="4098" name="Rectangle 2"/>
          <p:cNvSpPr>
            <a:spLocks noGrp="1" noChangeArrowheads="1"/>
          </p:cNvSpPr>
          <p:nvPr>
            <p:ph idx="1"/>
          </p:nvPr>
        </p:nvSpPr>
        <p:spPr>
          <a:xfrm>
            <a:off x="685800" y="1524000"/>
            <a:ext cx="11049000" cy="4951414"/>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400" dirty="0"/>
              <a:t>May session meetings: Monday, 19:30-21:30; Tuesday, 8:00-10:00 and 13:30-15:30; Wednesday, 8:00-10:00; Thursday 13:30-15:30</a:t>
            </a:r>
          </a:p>
          <a:p>
            <a:pPr marL="857250" lvl="1" indent="-457200">
              <a:spcBef>
                <a:spcPts val="0"/>
              </a:spcBef>
              <a:spcAft>
                <a:spcPts val="0"/>
              </a:spcAft>
              <a:buFont typeface="Arial" panose="020B0604020202020204" pitchFamily="34" charset="0"/>
              <a:buChar char="•"/>
              <a:defRPr/>
            </a:pPr>
            <a:r>
              <a:rPr lang="en-US" sz="2400" dirty="0"/>
              <a:t>Timeline reminder (slide 18)</a:t>
            </a:r>
          </a:p>
          <a:p>
            <a:pPr marL="857250" lvl="1" indent="-457200">
              <a:spcBef>
                <a:spcPts val="0"/>
              </a:spcBef>
              <a:spcAft>
                <a:spcPts val="0"/>
              </a:spcAft>
              <a:buFont typeface="Arial" panose="020B0604020202020204" pitchFamily="34" charset="0"/>
              <a:buChar char="•"/>
              <a:defRPr/>
            </a:pPr>
            <a:r>
              <a:rPr lang="en-US" sz="2400" dirty="0"/>
              <a:t>Motions record: </a:t>
            </a:r>
            <a:r>
              <a:rPr lang="en-US" sz="2400" b="0" dirty="0">
                <a:hlinkClick r:id="rId3"/>
              </a:rPr>
              <a:t>11-22/0651r42</a:t>
            </a:r>
            <a:endParaRPr lang="en-US" sz="2400" b="0" dirty="0"/>
          </a:p>
          <a:p>
            <a:pPr marL="457200" indent="-457200">
              <a:spcBef>
                <a:spcPts val="0"/>
              </a:spcBef>
              <a:spcAft>
                <a:spcPts val="0"/>
              </a:spcAft>
              <a:buFont typeface="Arial" panose="020B0604020202020204" pitchFamily="34" charset="0"/>
              <a:buChar char="•"/>
              <a:defRPr/>
            </a:pPr>
            <a:r>
              <a:rPr lang="en-US" dirty="0"/>
              <a:t>Comment Resolution</a:t>
            </a:r>
          </a:p>
          <a:p>
            <a:pPr marL="857250" lvl="1" indent="-457200">
              <a:spcBef>
                <a:spcPts val="0"/>
              </a:spcBef>
              <a:spcAft>
                <a:spcPts val="0"/>
              </a:spcAft>
              <a:buFont typeface="Arial" panose="020B0604020202020204" pitchFamily="34" charset="0"/>
              <a:buChar char="•"/>
              <a:defRPr/>
            </a:pPr>
            <a:r>
              <a:rPr lang="en-US" sz="2400" dirty="0"/>
              <a:t>Comment resolution document: </a:t>
            </a:r>
            <a:r>
              <a:rPr lang="en-US" sz="2400" dirty="0">
                <a:hlinkClick r:id="rId4"/>
              </a:rPr>
              <a:t>11-24/0883r1</a:t>
            </a:r>
            <a:endParaRPr lang="en-US" sz="2400" dirty="0"/>
          </a:p>
          <a:p>
            <a:pPr marL="857250" lvl="1" indent="-457200">
              <a:spcBef>
                <a:spcPts val="0"/>
              </a:spcBef>
              <a:spcAft>
                <a:spcPts val="0"/>
              </a:spcAft>
              <a:buFont typeface="Arial" panose="020B0604020202020204" pitchFamily="34" charset="0"/>
              <a:buChar char="•"/>
              <a:defRPr/>
            </a:pPr>
            <a:r>
              <a:rPr lang="en-US" sz="2400" dirty="0"/>
              <a:t>Review and disposition of Initial SA LB comments (slide 19)</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19554020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16 May 2024, 13:30-15:30 CEST</a:t>
            </a:r>
            <a:endParaRPr lang="en-GB" dirty="0"/>
          </a:p>
        </p:txBody>
      </p:sp>
      <p:sp>
        <p:nvSpPr>
          <p:cNvPr id="4098" name="Rectangle 2"/>
          <p:cNvSpPr>
            <a:spLocks noGrp="1" noChangeArrowheads="1"/>
          </p:cNvSpPr>
          <p:nvPr>
            <p:ph idx="1"/>
          </p:nvPr>
        </p:nvSpPr>
        <p:spPr>
          <a:xfrm>
            <a:off x="685800" y="1236662"/>
            <a:ext cx="11049000" cy="5160966"/>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000" dirty="0"/>
              <a:t>May session meetings: Monday, 19:30-21:30; Tuesday, 8:00-10:00 and 13:30-15:30; Wednesday, 8:00-10:00; Thursday 13:30-15:30</a:t>
            </a:r>
          </a:p>
          <a:p>
            <a:pPr marL="857250" lvl="1" indent="-457200">
              <a:spcBef>
                <a:spcPts val="0"/>
              </a:spcBef>
              <a:spcAft>
                <a:spcPts val="0"/>
              </a:spcAft>
              <a:buFont typeface="Arial" panose="020B0604020202020204" pitchFamily="34" charset="0"/>
              <a:buChar char="•"/>
              <a:defRPr/>
            </a:pPr>
            <a:r>
              <a:rPr lang="en-US" sz="2000" dirty="0"/>
              <a:t>Timeline reminder (slide 18)</a:t>
            </a:r>
          </a:p>
          <a:p>
            <a:pPr marL="857250" lvl="1" indent="-457200">
              <a:spcBef>
                <a:spcPts val="0"/>
              </a:spcBef>
              <a:spcAft>
                <a:spcPts val="0"/>
              </a:spcAft>
              <a:buFont typeface="Arial" panose="020B0604020202020204" pitchFamily="34" charset="0"/>
              <a:buChar char="•"/>
              <a:defRPr/>
            </a:pPr>
            <a:r>
              <a:rPr lang="en-US" sz="2000" dirty="0"/>
              <a:t>Motions record:</a:t>
            </a:r>
            <a:r>
              <a:rPr lang="en-US" sz="2000" b="0" dirty="0">
                <a:hlinkClick r:id="rId3"/>
              </a:rPr>
              <a:t> 11-22/0651r42</a:t>
            </a:r>
            <a:endParaRPr lang="en-US" sz="2000" b="0" dirty="0"/>
          </a:p>
          <a:p>
            <a:pPr marL="457200" indent="-457200">
              <a:spcBef>
                <a:spcPts val="0"/>
              </a:spcBef>
              <a:spcAft>
                <a:spcPts val="0"/>
              </a:spcAft>
              <a:buFont typeface="Arial" panose="020B0604020202020204" pitchFamily="34" charset="0"/>
              <a:buChar char="•"/>
              <a:defRPr/>
            </a:pPr>
            <a:r>
              <a:rPr lang="en-US" dirty="0"/>
              <a:t>Comment resolution, finalize</a:t>
            </a:r>
          </a:p>
          <a:p>
            <a:pPr marL="857250" lvl="1" indent="-457200">
              <a:spcBef>
                <a:spcPts val="0"/>
              </a:spcBef>
              <a:spcAft>
                <a:spcPts val="0"/>
              </a:spcAft>
              <a:buFont typeface="Arial" panose="020B0604020202020204" pitchFamily="34" charset="0"/>
              <a:buChar char="•"/>
              <a:defRPr/>
            </a:pPr>
            <a:r>
              <a:rPr lang="en-US" dirty="0">
                <a:latin typeface="+mj-lt"/>
              </a:rPr>
              <a:t>Review disposition of Initial SA LB comments, Comment resolution document: </a:t>
            </a:r>
            <a:r>
              <a:rPr lang="en-US" sz="2000" dirty="0">
                <a:hlinkClick r:id="rId4"/>
              </a:rPr>
              <a:t>11-24/0883r1</a:t>
            </a:r>
            <a:endParaRPr lang="en-US" dirty="0">
              <a:latin typeface="+mj-lt"/>
            </a:endParaRPr>
          </a:p>
          <a:p>
            <a:pPr marL="457200" indent="-457200">
              <a:spcBef>
                <a:spcPts val="0"/>
              </a:spcBef>
              <a:spcAft>
                <a:spcPts val="0"/>
              </a:spcAft>
              <a:buFont typeface="Arial" panose="020B0604020202020204" pitchFamily="34" charset="0"/>
              <a:buChar char="•"/>
              <a:defRPr/>
            </a:pPr>
            <a:r>
              <a:rPr lang="en-US" b="1" dirty="0"/>
              <a:t>Comment resolution approval motion (see Motions deck)</a:t>
            </a:r>
          </a:p>
          <a:p>
            <a:pPr marL="457200" indent="-457200">
              <a:spcBef>
                <a:spcPts val="0"/>
              </a:spcBef>
              <a:spcAft>
                <a:spcPts val="0"/>
              </a:spcAft>
              <a:buFont typeface="Arial" panose="020B0604020202020204" pitchFamily="34" charset="0"/>
              <a:buChar char="•"/>
              <a:defRPr/>
            </a:pPr>
            <a:r>
              <a:rPr lang="en-US" dirty="0"/>
              <a:t>SA recirculation motion (see Motions deck)</a:t>
            </a:r>
          </a:p>
          <a:p>
            <a:pPr marL="457200" indent="-457200">
              <a:spcBef>
                <a:spcPts val="0"/>
              </a:spcBef>
              <a:spcAft>
                <a:spcPts val="0"/>
              </a:spcAft>
              <a:buFont typeface="Arial" panose="020B0604020202020204" pitchFamily="34" charset="0"/>
              <a:buChar char="•"/>
              <a:defRPr/>
            </a:pPr>
            <a:r>
              <a:rPr lang="en-US" dirty="0"/>
              <a:t>Ad-hoc meeting motion (see Motions deck)</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38924132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Ad-hoc</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Request WG approval of TGbh (as CRC) ad hoc: </a:t>
            </a:r>
          </a:p>
          <a:p>
            <a:pPr marL="457200" indent="-457200">
              <a:buFont typeface="Arial" panose="020B0604020202020204" pitchFamily="34" charset="0"/>
              <a:buChar char="•"/>
            </a:pPr>
            <a:r>
              <a:rPr lang="en-US" sz="2800" dirty="0"/>
              <a:t>June 18-20, for resolution of SA first recirc ballot comments, and start SA second recirc on a D6.0 (if needed)</a:t>
            </a:r>
          </a:p>
          <a:p>
            <a:pPr marL="457200" indent="-457200">
              <a:buFont typeface="Arial" panose="020B0604020202020204" pitchFamily="34" charset="0"/>
              <a:buChar char="•"/>
            </a:pPr>
            <a:r>
              <a:rPr lang="en-US" sz="2800" dirty="0"/>
              <a:t>CommScope, Sunnyvale, CA, USA</a:t>
            </a:r>
          </a:p>
          <a:p>
            <a:r>
              <a:rPr lang="en-US" sz="2800" dirty="0"/>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215137011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July plenary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4 Meeting slots (hope we don’t need them)</a:t>
            </a:r>
          </a:p>
          <a:p>
            <a:r>
              <a:rPr lang="en-US" sz="2800" dirty="0"/>
              <a:t>Avoid conflicts with (TGs): </a:t>
            </a:r>
          </a:p>
          <a:p>
            <a:pPr marL="457200" indent="-457200">
              <a:buFont typeface="Arial" panose="020B0604020202020204" pitchFamily="34" charset="0"/>
              <a:buChar char="•"/>
            </a:pPr>
            <a:r>
              <a:rPr lang="en-US" sz="2800" dirty="0"/>
              <a:t>	TGbi, REVme, ARC </a:t>
            </a:r>
          </a:p>
          <a:p>
            <a:pPr marL="457200" indent="-457200">
              <a:buFont typeface="Arial" panose="020B0604020202020204" pitchFamily="34" charset="0"/>
              <a:buChar char="•"/>
            </a:pPr>
            <a:r>
              <a:rPr lang="en-US" sz="2800" dirty="0"/>
              <a:t>	TGbn, TGbe(MAC/Joint) if/as much as possible</a:t>
            </a:r>
          </a:p>
          <a:p>
            <a:endParaRPr lang="en-US" sz="2800" dirty="0"/>
          </a:p>
          <a:p>
            <a:r>
              <a:rPr lang="en-US" sz="2800" dirty="0"/>
              <a:t>Goals:</a:t>
            </a:r>
          </a:p>
          <a:p>
            <a:pPr marL="457200" indent="-457200">
              <a:buFont typeface="Arial" panose="020B0604020202020204" pitchFamily="34" charset="0"/>
              <a:buChar char="•"/>
            </a:pPr>
            <a:r>
              <a:rPr lang="en-US" sz="2800" dirty="0"/>
              <a:t>WG approval to submit to RevCom</a:t>
            </a:r>
            <a:endParaRPr lang="en-US" sz="2800" dirty="0">
              <a:highlight>
                <a:srgbClr val="FFFF00"/>
              </a:highlight>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May 2024 Session</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May IEEE 802 session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
        <p:nvSpPr>
          <p:cNvPr id="8" name="Content Placeholder 2">
            <a:extLst>
              <a:ext uri="{FF2B5EF4-FFF2-40B4-BE49-F238E27FC236}">
                <a16:creationId xmlns:a16="http://schemas.microsoft.com/office/drawing/2014/main" id="{4554726A-EE50-6F48-C172-8606B4E122DE}"/>
              </a:ext>
            </a:extLst>
          </p:cNvPr>
          <p:cNvSpPr txBox="1">
            <a:spLocks/>
          </p:cNvSpPr>
          <p:nvPr/>
        </p:nvSpPr>
        <p:spPr bwMode="auto">
          <a:xfrm>
            <a:off x="915458" y="1905000"/>
            <a:ext cx="10361084" cy="45704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dirty="0"/>
              <a:t>This meeting is part of the May IEEE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https://mtgevents.com.au/ieee2024/</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kern="0"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98880</TotalTime>
  <Words>2871</Words>
  <Application>Microsoft Office PowerPoint</Application>
  <PresentationFormat>Widescreen</PresentationFormat>
  <Paragraphs>324</Paragraphs>
  <Slides>29</Slides>
  <Notes>18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6" baseType="lpstr">
      <vt:lpstr>Arial</vt:lpstr>
      <vt:lpstr>Calibri</vt:lpstr>
      <vt:lpstr>Helvetica</vt:lpstr>
      <vt:lpstr>Monotype Sorts</vt:lpstr>
      <vt:lpstr>Times New Roman</vt:lpstr>
      <vt:lpstr>Office Theme</vt:lpstr>
      <vt:lpstr>Document</vt:lpstr>
      <vt:lpstr>TGbh-agenda-2024-May-Session</vt:lpstr>
      <vt:lpstr>Abstract</vt:lpstr>
      <vt:lpstr>IEEE 802.11 TGbh   Randomized and Changing MAC Addresses (RCM)</vt:lpstr>
      <vt:lpstr>Registration for the May IEEE 802 session</vt:lpstr>
      <vt:lpstr>Attendance, etc.</vt:lpstr>
      <vt:lpstr>Meeting Protocol</vt:lpstr>
      <vt:lpstr>Participants have a duty to inform the IEEE</vt:lpstr>
      <vt:lpstr>Ways to inform IEEE</vt:lpstr>
      <vt:lpstr>Patent-related information</vt:lpstr>
      <vt:lpstr>IEEE SA Copyright Policy</vt:lpstr>
      <vt:lpstr>IEEE SA Copyright Policy</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13 May 2024, 19:30-21:30 CEST</vt:lpstr>
      <vt:lpstr>Approve prior TGbh minutes</vt:lpstr>
      <vt:lpstr>Timeline</vt:lpstr>
      <vt:lpstr>Comment Resolution queue</vt:lpstr>
      <vt:lpstr>Officer election/confirmations</vt:lpstr>
      <vt:lpstr>Officer election/confirmations</vt:lpstr>
      <vt:lpstr>TGbh Agenda – 14 May 2024, 8:00-10:00 CEST</vt:lpstr>
      <vt:lpstr>TGbh Agenda – 14 May 2024, 13:30-15:30 CEST</vt:lpstr>
      <vt:lpstr>TGbh Agenda – 15 May 2024, 8:00-10:00 CEST</vt:lpstr>
      <vt:lpstr>TGbh Agenda – 16 May 2024, 13:30-15:30 CEST</vt:lpstr>
      <vt:lpstr>TGbh Ad-hoc</vt:lpstr>
      <vt:lpstr>July plenary session plan</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676</cp:revision>
  <cp:lastPrinted>1601-01-01T00:00:00Z</cp:lastPrinted>
  <dcterms:created xsi:type="dcterms:W3CDTF">2021-01-26T19:12:38Z</dcterms:created>
  <dcterms:modified xsi:type="dcterms:W3CDTF">2024-05-12T15:51:36Z</dcterms:modified>
</cp:coreProperties>
</file>