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58" r:id="rId4"/>
    <p:sldId id="2366" r:id="rId5"/>
    <p:sldId id="267" r:id="rId6"/>
    <p:sldId id="268" r:id="rId7"/>
    <p:sldId id="269" r:id="rId8"/>
    <p:sldId id="270" r:id="rId9"/>
    <p:sldId id="271" r:id="rId10"/>
    <p:sldId id="272" r:id="rId11"/>
    <p:sldId id="273" r:id="rId12"/>
    <p:sldId id="274" r:id="rId13"/>
    <p:sldId id="275" r:id="rId14"/>
    <p:sldId id="276" r:id="rId15"/>
    <p:sldId id="2415" r:id="rId16"/>
    <p:sldId id="2424" r:id="rId17"/>
    <p:sldId id="2423" r:id="rId18"/>
    <p:sldId id="2422" r:id="rId19"/>
    <p:sldId id="2421" r:id="rId20"/>
    <p:sldId id="2418" r:id="rId21"/>
    <p:sldId id="2374" r:id="rId22"/>
    <p:sldId id="2377" r:id="rId23"/>
    <p:sldId id="2420" r:id="rId24"/>
    <p:sldId id="2425" r:id="rId25"/>
    <p:sldId id="278" r:id="rId26"/>
    <p:sldId id="279"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p:cViewPr varScale="1">
        <p:scale>
          <a:sx n="98" d="100"/>
          <a:sy n="98" d="100"/>
        </p:scale>
        <p:origin x="96" y="28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1965E8BB-9797-4135-84DB-E67BD9BC708D}"/>
    <pc:docChg chg="modMainMaster">
      <pc:chgData name="Ansley, Carol (CCI-Atlanta)" userId="cbcdc21a-90c4-4b2f-81f7-da4165205229" providerId="ADAL" clId="{1965E8BB-9797-4135-84DB-E67BD9BC708D}" dt="2024-05-16T06:46:35.699" v="1" actId="20577"/>
      <pc:docMkLst>
        <pc:docMk/>
      </pc:docMkLst>
      <pc:sldMasterChg chg="modSp mod">
        <pc:chgData name="Ansley, Carol (CCI-Atlanta)" userId="cbcdc21a-90c4-4b2f-81f7-da4165205229" providerId="ADAL" clId="{1965E8BB-9797-4135-84DB-E67BD9BC708D}" dt="2024-05-16T06:46:35.699" v="1" actId="20577"/>
        <pc:sldMasterMkLst>
          <pc:docMk/>
          <pc:sldMasterMk cId="0" sldId="2147483648"/>
        </pc:sldMasterMkLst>
        <pc:spChg chg="mod">
          <ac:chgData name="Ansley, Carol (CCI-Atlanta)" userId="cbcdc21a-90c4-4b2f-81f7-da4165205229" providerId="ADAL" clId="{1965E8BB-9797-4135-84DB-E67BD9BC708D}" dt="2024-05-16T06:46:35.699" v="1" actId="20577"/>
          <ac:spMkLst>
            <pc:docMk/>
            <pc:sldMasterMk cId="0" sldId="2147483648"/>
            <ac:spMk id="10"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00738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241191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009784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17451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26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802.11-24/661r6</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2024</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tgevents.com.au/ieee202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Interim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2024-05-14</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marL="318239" indent="-314278">
              <a:spcBef>
                <a:spcPts val="600"/>
              </a:spcBef>
              <a:defRPr sz="1600" b="1" spc="-1">
                <a:latin typeface="Times New Roman"/>
                <a:ea typeface="Times New Roman"/>
                <a:cs typeface="Times New Roman"/>
                <a:sym typeface="Times New Roman"/>
              </a:defRPr>
            </a:pPr>
            <a:r>
              <a:rPr lang="en-US" dirty="0"/>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rPr lang="en-US" dirty="0"/>
              <a:t>•     </a:t>
            </a:r>
            <a:r>
              <a:rPr lang="en-US" i="0" dirty="0"/>
              <a:t>Participants in the IEEE standards development individual process shall act based on their qualifications and experience. (</a:t>
            </a:r>
            <a:r>
              <a:rPr lang="en-US" i="0" u="sng" dirty="0">
                <a:solidFill>
                  <a:srgbClr val="0000FF"/>
                </a:solidFill>
                <a:uFill>
                  <a:solidFill>
                    <a:srgbClr val="0000FF"/>
                  </a:solidFill>
                </a:uFill>
                <a:hlinkClick r:id="rId2"/>
              </a:rPr>
              <a:t>https://standards.ieee.org/develop/policies/bylaws/sb_bylaws.pdf</a:t>
            </a:r>
            <a:r>
              <a:rPr lang="en-US" i="0" u="sng" dirty="0">
                <a:solidFill>
                  <a:srgbClr val="CCCCFF"/>
                </a:solidFill>
              </a:rPr>
              <a:t> </a:t>
            </a:r>
            <a:r>
              <a:rPr lang="en-US" i="0" dirty="0"/>
              <a:t>section 5.2.1)</a:t>
            </a:r>
          </a:p>
          <a:p>
            <a:pPr marL="318239" indent="-314278">
              <a:spcBef>
                <a:spcPts val="600"/>
              </a:spcBef>
              <a:defRPr sz="1400" b="1" spc="-1">
                <a:latin typeface="Times New Roman"/>
                <a:ea typeface="Times New Roman"/>
                <a:cs typeface="Times New Roman"/>
                <a:sym typeface="Times New Roman"/>
              </a:defRPr>
            </a:pPr>
            <a:r>
              <a:rPr lang="en-US" dirty="0"/>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rPr lang="en-US" dirty="0"/>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rPr lang="en-US" dirty="0"/>
              <a:t>•    Participants shall not direct the actions or votes of any other member of an IEEE 802 Working Group or retaliate against any other member for their actions or votes within IEEE 802 Working Group meetings, see </a:t>
            </a:r>
            <a:r>
              <a:rPr lang="en-US" u="sng" dirty="0">
                <a:solidFill>
                  <a:srgbClr val="0000FF"/>
                </a:solidFill>
                <a:uFill>
                  <a:solidFill>
                    <a:srgbClr val="0000FF"/>
                  </a:solidFill>
                </a:uFill>
                <a:hlinkClick r:id="rId3"/>
              </a:rPr>
              <a:t>https://standards.ieee.org/develop/policies/bylaws/sb_bylaws.pdf </a:t>
            </a:r>
            <a:r>
              <a:rPr lang="en-US" dirty="0"/>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rPr lang="en-US" dirty="0"/>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rPr lang="en-US" dirty="0"/>
              <a:t>(Latest revision of IEEE 802 LMSC Working Group Policies and Procedures: </a:t>
            </a:r>
            <a:r>
              <a:rPr lang="en-US" u="sng" dirty="0">
                <a:solidFill>
                  <a:srgbClr val="0000FF"/>
                </a:solidFill>
                <a:uFill>
                  <a:solidFill>
                    <a:srgbClr val="0000FF"/>
                  </a:solidFill>
                </a:uFill>
                <a:hlinkClick r:id="rId4"/>
              </a:rPr>
              <a:t>http://www.ieee802.org/devdocs.shtml</a:t>
            </a:r>
            <a:r>
              <a:rPr lang="en-US" dirty="0"/>
              <a:t>)</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600" dirty="0"/>
          </a:p>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tx1"/>
                </a:solidFill>
              </a:rPr>
              <a:t>TGbi Agenda – May 16, 2024 – AM1</a:t>
            </a:r>
          </a:p>
        </p:txBody>
      </p:sp>
      <p:sp>
        <p:nvSpPr>
          <p:cNvPr id="9218" name="Rectangle 2"/>
          <p:cNvSpPr>
            <a:spLocks noGrp="1" noChangeArrowheads="1"/>
          </p:cNvSpPr>
          <p:nvPr>
            <p:ph idx="1"/>
          </p:nvPr>
        </p:nvSpPr>
        <p:spPr>
          <a:xfrm>
            <a:off x="914401" y="1338927"/>
            <a:ext cx="10361084" cy="4833271"/>
          </a:xfrm>
          <a:ln/>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tx1"/>
                </a:solidFill>
                <a:latin typeface="Times New Roman" panose="02020603050405020304" pitchFamily="18" charset="0"/>
                <a:cs typeface="Times New Roman" panose="02020603050405020304" pitchFamily="18" charset="0"/>
                <a:sym typeface="Arial"/>
              </a:rPr>
              <a:t>Agenda approval –  approved by unanimous consent (13 participants on-line, 8 participants in the room)</a:t>
            </a:r>
            <a:endParaRPr lang="en-US" sz="16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tx1"/>
                </a:solidFill>
                <a:latin typeface="Times New Roman" panose="02020603050405020304" pitchFamily="18" charset="0"/>
                <a:cs typeface="Times New Roman" panose="02020603050405020304" pitchFamily="18" charset="0"/>
                <a:sym typeface="Times New Roman"/>
              </a:rPr>
              <a:t>Thursday		AM1 – review doc status for comment collection</a:t>
            </a:r>
          </a:p>
          <a:p>
            <a:pPr marL="457200" lvl="2" indent="-342900">
              <a:buFont typeface="Arial" panose="020B0604020202020204" pitchFamily="34" charset="0"/>
              <a:buChar char="•"/>
              <a:defRPr sz="1500" spc="-1">
                <a:latin typeface="Arial"/>
                <a:ea typeface="Arial"/>
                <a:cs typeface="Arial"/>
                <a:sym typeface="Arial"/>
              </a:defRPr>
            </a:pPr>
            <a:endParaRPr lang="en-US" sz="18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tx1"/>
                </a:solidFill>
                <a:latin typeface="Times New Roman"/>
                <a:cs typeface="Times New Roman"/>
                <a:sym typeface="Times New Roman"/>
              </a:rPr>
              <a:t>Discussion</a:t>
            </a:r>
            <a:endParaRPr lang="en-US" spc="-1" dirty="0">
              <a:solidFill>
                <a:schemeClr val="tx1"/>
              </a:solidFill>
              <a:latin typeface="Times New Roman"/>
              <a:cs typeface="Times New Roman"/>
              <a:sym typeface="Times New Roman"/>
            </a:endParaRPr>
          </a:p>
          <a:p>
            <a:pPr marL="342900" lvl="1" indent="-342900">
              <a:buFont typeface="Arial" panose="020B0604020202020204" pitchFamily="34" charset="0"/>
              <a:buChar char="•"/>
              <a:defRPr sz="1500" spc="-1">
                <a:latin typeface="Arial"/>
                <a:ea typeface="Arial"/>
                <a:cs typeface="Arial"/>
                <a:sym typeface="Arial"/>
              </a:defRPr>
            </a:pPr>
            <a:r>
              <a:rPr lang="en-US" sz="1500" spc="-1" dirty="0">
                <a:solidFill>
                  <a:schemeClr val="tx1"/>
                </a:solidFill>
                <a:latin typeface="Times New Roman" panose="02020603050405020304" pitchFamily="18" charset="0"/>
                <a:cs typeface="Times New Roman" panose="02020603050405020304" pitchFamily="18" charset="0"/>
                <a:sym typeface="Arial"/>
              </a:rPr>
              <a:t>Phil Hawkes 24/930r0 – deferred</a:t>
            </a:r>
          </a:p>
          <a:p>
            <a:pPr marL="342900" lvl="1" indent="-342900">
              <a:buFont typeface="Arial" panose="020B0604020202020204" pitchFamily="34" charset="0"/>
              <a:buChar char="•"/>
              <a:defRPr sz="1500" spc="-1">
                <a:latin typeface="Arial"/>
                <a:ea typeface="Arial"/>
                <a:cs typeface="Arial"/>
                <a:sym typeface="Arial"/>
              </a:defRPr>
            </a:pPr>
            <a:r>
              <a:rPr lang="en-US" sz="1500" spc="-1" dirty="0">
                <a:solidFill>
                  <a:schemeClr val="tx1"/>
                </a:solidFill>
                <a:latin typeface="Times New Roman" panose="02020603050405020304" pitchFamily="18" charset="0"/>
                <a:cs typeface="Times New Roman" panose="02020603050405020304" pitchFamily="18" charset="0"/>
                <a:sym typeface="Arial"/>
              </a:rPr>
              <a:t>24/604r10 -&gt; 24/604r11</a:t>
            </a:r>
          </a:p>
          <a:p>
            <a:pPr marL="342900" lvl="1" indent="-342900">
              <a:buFont typeface="Arial" panose="020B0604020202020204" pitchFamily="34" charset="0"/>
              <a:buChar char="•"/>
              <a:defRPr sz="1500" spc="-1">
                <a:latin typeface="Arial"/>
                <a:ea typeface="Arial"/>
                <a:cs typeface="Arial"/>
                <a:sym typeface="Arial"/>
              </a:defRPr>
            </a:pPr>
            <a:r>
              <a:rPr lang="en-US" sz="1500" spc="-1" dirty="0">
                <a:solidFill>
                  <a:schemeClr val="tx1"/>
                </a:solidFill>
                <a:latin typeface="Times New Roman" panose="02020603050405020304" pitchFamily="18" charset="0"/>
                <a:cs typeface="Times New Roman" panose="02020603050405020304" pitchFamily="18" charset="0"/>
                <a:sym typeface="Arial"/>
              </a:rPr>
              <a:t>Discuss motioning the creation of D0.4 – motion passed</a:t>
            </a:r>
          </a:p>
          <a:p>
            <a:pPr marL="342900" lvl="1" indent="-342900">
              <a:buFont typeface="Arial" panose="020B0604020202020204" pitchFamily="34" charset="0"/>
              <a:buChar char="•"/>
              <a:defRPr sz="1500" spc="-1">
                <a:latin typeface="Arial"/>
                <a:ea typeface="Arial"/>
                <a:cs typeface="Arial"/>
                <a:sym typeface="Arial"/>
              </a:defRPr>
            </a:pPr>
            <a:r>
              <a:rPr lang="en-US" sz="1500" spc="-1" dirty="0">
                <a:solidFill>
                  <a:schemeClr val="tx1"/>
                </a:solidFill>
                <a:latin typeface="Times New Roman" panose="02020603050405020304" pitchFamily="18" charset="0"/>
                <a:cs typeface="Times New Roman" panose="02020603050405020304" pitchFamily="18" charset="0"/>
                <a:sym typeface="Arial"/>
              </a:rPr>
              <a:t>Agreed to 2 telecons before the next F2F for other topics and reviewing results of the comment collection (avoid </a:t>
            </a:r>
            <a:r>
              <a:rPr lang="en-US" sz="1500" spc="-1" dirty="0" err="1">
                <a:solidFill>
                  <a:schemeClr val="tx1"/>
                </a:solidFill>
                <a:latin typeface="Times New Roman" panose="02020603050405020304" pitchFamily="18" charset="0"/>
                <a:cs typeface="Times New Roman" panose="02020603050405020304" pitchFamily="18" charset="0"/>
                <a:sym typeface="Arial"/>
              </a:rPr>
              <a:t>TGbn</a:t>
            </a:r>
            <a:r>
              <a:rPr lang="en-US" sz="1500" spc="-1" dirty="0">
                <a:solidFill>
                  <a:schemeClr val="tx1"/>
                </a:solidFill>
                <a:latin typeface="Times New Roman" panose="02020603050405020304" pitchFamily="18" charset="0"/>
                <a:cs typeface="Times New Roman" panose="02020603050405020304" pitchFamily="18" charset="0"/>
                <a:sym typeface="Arial"/>
              </a:rPr>
              <a:t> &amp; </a:t>
            </a:r>
            <a:r>
              <a:rPr lang="en-US" sz="1500" spc="-1" dirty="0" err="1">
                <a:solidFill>
                  <a:schemeClr val="tx1"/>
                </a:solidFill>
                <a:latin typeface="Times New Roman" panose="02020603050405020304" pitchFamily="18" charset="0"/>
                <a:cs typeface="Times New Roman" panose="02020603050405020304" pitchFamily="18" charset="0"/>
                <a:sym typeface="Arial"/>
              </a:rPr>
              <a:t>TGbp</a:t>
            </a:r>
            <a:r>
              <a:rPr lang="en-US" sz="1500" spc="-1" dirty="0">
                <a:solidFill>
                  <a:schemeClr val="tx1"/>
                </a:solidFill>
                <a:latin typeface="Times New Roman" panose="02020603050405020304" pitchFamily="18" charset="0"/>
                <a:cs typeface="Times New Roman" panose="02020603050405020304" pitchFamily="18" charset="0"/>
                <a:sym typeface="Arial"/>
              </a:rPr>
              <a:t>, tentative 2</a:t>
            </a:r>
            <a:r>
              <a:rPr lang="en-US" sz="1500" spc="-1" baseline="30000" dirty="0">
                <a:solidFill>
                  <a:schemeClr val="tx1"/>
                </a:solidFill>
                <a:latin typeface="Times New Roman" panose="02020603050405020304" pitchFamily="18" charset="0"/>
                <a:cs typeface="Times New Roman" panose="02020603050405020304" pitchFamily="18" charset="0"/>
                <a:sym typeface="Arial"/>
              </a:rPr>
              <a:t>nd</a:t>
            </a:r>
            <a:r>
              <a:rPr lang="en-US" sz="1500" spc="-1" dirty="0">
                <a:solidFill>
                  <a:schemeClr val="tx1"/>
                </a:solidFill>
                <a:latin typeface="Times New Roman" panose="02020603050405020304" pitchFamily="18" charset="0"/>
                <a:cs typeface="Times New Roman" panose="02020603050405020304" pitchFamily="18" charset="0"/>
                <a:sym typeface="Arial"/>
              </a:rPr>
              <a:t> week of June, 2</a:t>
            </a:r>
            <a:r>
              <a:rPr lang="en-US" sz="1500" spc="-1" baseline="30000" dirty="0">
                <a:solidFill>
                  <a:schemeClr val="tx1"/>
                </a:solidFill>
                <a:latin typeface="Times New Roman" panose="02020603050405020304" pitchFamily="18" charset="0"/>
                <a:cs typeface="Times New Roman" panose="02020603050405020304" pitchFamily="18" charset="0"/>
                <a:sym typeface="Arial"/>
              </a:rPr>
              <a:t>nd</a:t>
            </a:r>
            <a:r>
              <a:rPr lang="en-US" sz="1500" spc="-1" dirty="0">
                <a:solidFill>
                  <a:schemeClr val="tx1"/>
                </a:solidFill>
                <a:latin typeface="Times New Roman" panose="02020603050405020304" pitchFamily="18" charset="0"/>
                <a:cs typeface="Times New Roman" panose="02020603050405020304" pitchFamily="18" charset="0"/>
                <a:sym typeface="Arial"/>
              </a:rPr>
              <a:t> week of July)</a:t>
            </a:r>
          </a:p>
          <a:p>
            <a:pPr marL="342900" lvl="1" indent="-342900">
              <a:buFont typeface="Arial" panose="020B0604020202020204" pitchFamily="34" charset="0"/>
              <a:buChar char="•"/>
              <a:defRPr sz="1500" spc="-1">
                <a:latin typeface="Arial"/>
                <a:ea typeface="Arial"/>
                <a:cs typeface="Arial"/>
                <a:sym typeface="Arial"/>
              </a:defRPr>
            </a:pPr>
            <a:endParaRPr lang="en-US" sz="15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500" spc="-1" dirty="0">
                <a:solidFill>
                  <a:schemeClr val="tx1"/>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b="1" spc="-1" dirty="0">
                <a:solidFill>
                  <a:schemeClr val="tx1"/>
                </a:solidFill>
                <a:latin typeface="Times New Roman" panose="02020603050405020304" pitchFamily="18" charset="0"/>
                <a:cs typeface="Times New Roman" panose="02020603050405020304" pitchFamily="18" charset="0"/>
                <a:sym typeface="Arial"/>
              </a:rPr>
              <a:t>Adjourn</a:t>
            </a:r>
            <a:endParaRPr lang="en-US" sz="1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24986834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May 15, 2024 – PM2</a:t>
            </a:r>
          </a:p>
        </p:txBody>
      </p:sp>
      <p:sp>
        <p:nvSpPr>
          <p:cNvPr id="9218" name="Rectangle 2"/>
          <p:cNvSpPr>
            <a:spLocks noGrp="1" noChangeArrowheads="1"/>
          </p:cNvSpPr>
          <p:nvPr>
            <p:ph idx="1"/>
          </p:nvPr>
        </p:nvSpPr>
        <p:spPr>
          <a:xfrm>
            <a:off x="914401" y="1338927"/>
            <a:ext cx="10361084" cy="4833271"/>
          </a:xfrm>
          <a:ln/>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(29 participants on-line, 12 participants in the room)</a:t>
            </a: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AM1 – review doc status for comment collection</a:t>
            </a:r>
          </a:p>
          <a:p>
            <a:pPr marL="457200" lvl="2" indent="-342900">
              <a:buFont typeface="Arial" panose="020B0604020202020204" pitchFamily="34" charset="0"/>
              <a:buChar char="•"/>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pc="-1" dirty="0">
              <a:solidFill>
                <a:schemeClr val="bg1">
                  <a:lumMod val="50000"/>
                </a:schemeClr>
              </a:solidFill>
              <a:latin typeface="Times New Roman"/>
              <a:cs typeface="Times New Roman"/>
              <a:sym typeface="Times New Roman"/>
            </a:endParaRPr>
          </a:p>
          <a:p>
            <a:pPr marL="342900" lvl="1"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Arial"/>
              </a:rPr>
              <a:t>Ugo Campiglio 24/550r1 - presented</a:t>
            </a:r>
          </a:p>
          <a:p>
            <a:pPr marL="342900" lvl="1"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Arial"/>
              </a:rPr>
              <a:t>Po-Kai Huang 24/762r2 – presented, ran straw poll (16Y, 2 N, 11 abstain)</a:t>
            </a:r>
          </a:p>
          <a:p>
            <a:pPr marL="342900" lvl="1" indent="-342900">
              <a:buFont typeface="Arial" panose="020B0604020202020204" pitchFamily="34" charset="0"/>
              <a:buChar char="•"/>
              <a:defRPr sz="1500" spc="-1">
                <a:latin typeface="Arial"/>
                <a:ea typeface="Arial"/>
                <a:cs typeface="Arial"/>
                <a:sym typeface="Arial"/>
              </a:defRPr>
            </a:pPr>
            <a:r>
              <a:rPr lang="en-US" sz="1500" spc="-1" dirty="0">
                <a:solidFill>
                  <a:schemeClr val="bg1">
                    <a:lumMod val="50000"/>
                  </a:schemeClr>
                </a:solidFill>
                <a:latin typeface="Times New Roman" panose="02020603050405020304" pitchFamily="18" charset="0"/>
                <a:cs typeface="Times New Roman" panose="02020603050405020304" pitchFamily="18" charset="0"/>
                <a:sym typeface="Arial"/>
              </a:rPr>
              <a:t>Phil Hawkes 24/930r0 – presented, questions to start tomorrow</a:t>
            </a:r>
          </a:p>
          <a:p>
            <a:pPr marL="342900" lvl="1" indent="-342900">
              <a:buFont typeface="Arial" panose="020B0604020202020204" pitchFamily="34" charset="0"/>
              <a:buChar char="•"/>
              <a:defRPr sz="1500" spc="-1">
                <a:latin typeface="Arial"/>
                <a:ea typeface="Arial"/>
                <a:cs typeface="Arial"/>
                <a:sym typeface="Arial"/>
              </a:defRPr>
            </a:pPr>
            <a:r>
              <a:rPr lang="en-US" sz="15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sz="1800" dirty="0">
              <a:solidFill>
                <a:schemeClr val="bg1">
                  <a:lumMod val="50000"/>
                </a:schemeClr>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7421945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May 14, 2024 – PM2</a:t>
            </a:r>
          </a:p>
        </p:txBody>
      </p:sp>
      <p:sp>
        <p:nvSpPr>
          <p:cNvPr id="9218" name="Rectangle 2"/>
          <p:cNvSpPr>
            <a:spLocks noGrp="1" noChangeArrowheads="1"/>
          </p:cNvSpPr>
          <p:nvPr>
            <p:ph idx="1"/>
          </p:nvPr>
        </p:nvSpPr>
        <p:spPr>
          <a:xfrm>
            <a:off x="914401" y="1338927"/>
            <a:ext cx="10361084" cy="4833271"/>
          </a:xfrm>
          <a:ln/>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(27 participants on-line, 12 participants in the room)</a:t>
            </a: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Wednesday		PM2 – </a:t>
            </a:r>
            <a:r>
              <a:rPr lang="en-US" spc="-1" dirty="0">
                <a:solidFill>
                  <a:schemeClr val="bg1">
                    <a:lumMod val="50000"/>
                  </a:schemeClr>
                </a:solidFill>
                <a:latin typeface="Times New Roman" panose="02020603050405020304" pitchFamily="18" charset="0"/>
                <a:cs typeface="Times New Roman" panose="02020603050405020304" pitchFamily="18" charset="0"/>
                <a:sym typeface="Arial"/>
              </a:rPr>
              <a:t>Ugo Campiglio 24/550r1, Po-Kai Huang 24/762r2</a:t>
            </a:r>
            <a:endPar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AM1 - </a:t>
            </a: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pc="-1" dirty="0">
              <a:solidFill>
                <a:schemeClr val="bg1">
                  <a:lumMod val="50000"/>
                </a:schemeClr>
              </a:solidFill>
              <a:latin typeface="Times New Roman"/>
              <a:cs typeface="Times New Roman"/>
              <a:sym typeface="Times New Roman"/>
            </a:endParaRPr>
          </a:p>
          <a:p>
            <a:pPr marL="342900" lvl="1" indent="-342900">
              <a:buFont typeface="Arial" panose="020B0604020202020204" pitchFamily="34" charset="0"/>
              <a:buChar char="•"/>
              <a:defRPr sz="1500" spc="-1">
                <a:latin typeface="Arial"/>
                <a:ea typeface="Arial"/>
                <a:cs typeface="Arial"/>
                <a:sym typeface="Arial"/>
              </a:defRPr>
            </a:pPr>
            <a:r>
              <a:rPr lang="en-US" sz="1500" spc="-1" dirty="0">
                <a:solidFill>
                  <a:schemeClr val="bg1">
                    <a:lumMod val="50000"/>
                  </a:schemeClr>
                </a:solidFill>
                <a:latin typeface="Times New Roman" panose="02020603050405020304" pitchFamily="18" charset="0"/>
                <a:cs typeface="Times New Roman" panose="02020603050405020304" pitchFamily="18" charset="0"/>
                <a:sym typeface="Times New Roman"/>
              </a:rPr>
              <a:t>Jerome Henry </a:t>
            </a:r>
            <a:r>
              <a:rPr lang="en-US" sz="1500" spc="-1" dirty="0">
                <a:solidFill>
                  <a:schemeClr val="bg1">
                    <a:lumMod val="50000"/>
                  </a:schemeClr>
                </a:solidFill>
                <a:latin typeface="Times New Roman" panose="02020603050405020304" pitchFamily="18" charset="0"/>
                <a:cs typeface="Times New Roman" panose="02020603050405020304" pitchFamily="18" charset="0"/>
                <a:sym typeface="Arial"/>
              </a:rPr>
              <a:t>24/604r8 – presented</a:t>
            </a:r>
          </a:p>
          <a:p>
            <a:pPr marL="342900" lvl="1" indent="-342900">
              <a:buFont typeface="Arial" panose="020B0604020202020204" pitchFamily="34" charset="0"/>
              <a:buChar char="•"/>
              <a:defRPr sz="1500" spc="-1">
                <a:latin typeface="Arial"/>
                <a:ea typeface="Arial"/>
                <a:cs typeface="Arial"/>
                <a:sym typeface="Arial"/>
              </a:defRPr>
            </a:pPr>
            <a:r>
              <a:rPr lang="en-US" sz="1500" spc="-1" dirty="0">
                <a:solidFill>
                  <a:schemeClr val="bg1">
                    <a:lumMod val="50000"/>
                  </a:schemeClr>
                </a:solidFill>
                <a:latin typeface="Times New Roman" panose="02020603050405020304" pitchFamily="18" charset="0"/>
                <a:cs typeface="Times New Roman" panose="02020603050405020304" pitchFamily="18" charset="0"/>
                <a:sym typeface="Arial"/>
              </a:rPr>
              <a:t>Phil Hawkes – 24/553r5 – presented, straw poll on inclusion of r6 (23 Y, 0 N, 7 abstain)</a:t>
            </a:r>
          </a:p>
          <a:p>
            <a:pPr marL="342900" lvl="1" indent="-342900">
              <a:buFont typeface="Arial" panose="020B0604020202020204" pitchFamily="34" charset="0"/>
              <a:buChar char="•"/>
              <a:defRPr sz="1500" spc="-1">
                <a:latin typeface="Arial"/>
                <a:ea typeface="Arial"/>
                <a:cs typeface="Arial"/>
                <a:sym typeface="Arial"/>
              </a:defRPr>
            </a:pPr>
            <a:r>
              <a:rPr lang="en-US" sz="15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sz="1800" dirty="0">
              <a:solidFill>
                <a:schemeClr val="bg1">
                  <a:lumMod val="50000"/>
                </a:schemeClr>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7497921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May 14, 2024 – AM2</a:t>
            </a:r>
          </a:p>
        </p:txBody>
      </p:sp>
      <p:sp>
        <p:nvSpPr>
          <p:cNvPr id="9218" name="Rectangle 2"/>
          <p:cNvSpPr>
            <a:spLocks noGrp="1" noChangeArrowheads="1"/>
          </p:cNvSpPr>
          <p:nvPr>
            <p:ph idx="1"/>
          </p:nvPr>
        </p:nvSpPr>
        <p:spPr>
          <a:xfrm>
            <a:off x="914401" y="1338927"/>
            <a:ext cx="10361084" cy="4833271"/>
          </a:xfrm>
          <a:ln/>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(17 participants on-line, 11 participants in the room)</a:t>
            </a: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PM2 – Jerome Henry </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24/604r8</a:t>
            </a:r>
            <a:endPar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Wednesday		PM2 – </a:t>
            </a:r>
            <a:r>
              <a:rPr lang="en-US" spc="-1" dirty="0">
                <a:solidFill>
                  <a:schemeClr val="bg1">
                    <a:lumMod val="50000"/>
                  </a:schemeClr>
                </a:solidFill>
                <a:latin typeface="Times New Roman" panose="02020603050405020304" pitchFamily="18" charset="0"/>
                <a:cs typeface="Times New Roman" panose="02020603050405020304" pitchFamily="18" charset="0"/>
                <a:sym typeface="Arial"/>
              </a:rPr>
              <a:t>Ugo Campiglio 24/550r1, Po-Kai Huang 24/762r2</a:t>
            </a:r>
            <a:endPar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AM1 - </a:t>
            </a: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pc="-1" dirty="0">
              <a:solidFill>
                <a:schemeClr val="bg1">
                  <a:lumMod val="50000"/>
                </a:schemeClr>
              </a:solidFill>
              <a:latin typeface="Times New Roman"/>
              <a:cs typeface="Times New Roman"/>
              <a:sym typeface="Times New Roman"/>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Times New Roman"/>
              </a:rPr>
              <a:t>24/796r0 - Carol Ansley - presented</a:t>
            </a: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Times New Roman"/>
              </a:rPr>
              <a:t>24/886r0 – Antonio de la Oliva - presented</a:t>
            </a: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Times New Roman"/>
              </a:rPr>
              <a:t>24/915r0 – Jarkko </a:t>
            </a:r>
            <a:r>
              <a:rPr lang="en-US" sz="1600"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Kneckt</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Times New Roman"/>
              </a:rPr>
              <a:t> - presented</a:t>
            </a: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sz="1800" dirty="0">
              <a:solidFill>
                <a:schemeClr val="bg1">
                  <a:lumMod val="50000"/>
                </a:schemeClr>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19</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23177918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2024 May Interim</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May 13, 2024 – AM2</a:t>
            </a:r>
          </a:p>
        </p:txBody>
      </p:sp>
      <p:sp>
        <p:nvSpPr>
          <p:cNvPr id="9218" name="Rectangle 2"/>
          <p:cNvSpPr>
            <a:spLocks noGrp="1" noChangeArrowheads="1"/>
          </p:cNvSpPr>
          <p:nvPr>
            <p:ph idx="1"/>
          </p:nvPr>
        </p:nvSpPr>
        <p:spPr>
          <a:xfrm>
            <a:off x="914401" y="1338927"/>
            <a:ext cx="10361084" cy="4833271"/>
          </a:xfrm>
          <a:ln/>
        </p:spPr>
        <p:txBody>
          <a:bodyPr>
            <a:normAutofit fontScale="775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8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(23 participants on-line, 18 participants in the room)</a:t>
            </a:r>
          </a:p>
          <a:p>
            <a:pPr marL="0" lvl="1" indent="0">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Approval of accumulated minutes: </a:t>
            </a:r>
            <a:r>
              <a:rPr lang="en-US" sz="1800" spc="-1" dirty="0">
                <a:solidFill>
                  <a:schemeClr val="bg1">
                    <a:lumMod val="50000"/>
                  </a:schemeClr>
                </a:solidFill>
                <a:latin typeface="Times New Roman" panose="02020603050405020304" pitchFamily="18" charset="0"/>
                <a:cs typeface="Times New Roman" panose="02020603050405020304" pitchFamily="18" charset="0"/>
              </a:rPr>
              <a:t>447r0 (Mar. 7 telecon), 24/552r1 (March plenary minutes), 24/700r0 (Apr. 4 telecon), 24/701r0 (Apr. 11 telecon), 24/808r0 (Apr. 25 telecon), 24/809r0 (May 9 telecon)</a:t>
            </a:r>
          </a:p>
          <a:p>
            <a:pPr marL="5715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Election of Vice Chair – Jerome Henry, Antonio de la Oliva nominated, approved by acclamation</a:t>
            </a: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Confirmation of Secretary – Stephane Baron asked to continue, approved by acclamation</a:t>
            </a:r>
          </a:p>
          <a:p>
            <a:pPr marL="5715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AM2 – Carol Ansley 24/796r0, 24/886 – Antonio de la Oliva</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PM2 – </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24/604r8</a:t>
            </a:r>
            <a:endPar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Wednesday	PM2 – </a:t>
            </a:r>
            <a:r>
              <a:rPr lang="en-US" spc="-1" dirty="0">
                <a:solidFill>
                  <a:schemeClr val="bg1">
                    <a:lumMod val="50000"/>
                  </a:schemeClr>
                </a:solidFill>
                <a:latin typeface="Times New Roman" panose="02020603050405020304" pitchFamily="18" charset="0"/>
                <a:cs typeface="Times New Roman" panose="02020603050405020304" pitchFamily="18" charset="0"/>
                <a:sym typeface="Arial"/>
              </a:rPr>
              <a:t>Ugo Campiglio 24/550r1</a:t>
            </a:r>
            <a:endPar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AM1 - </a:t>
            </a: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pc="-1" dirty="0">
              <a:solidFill>
                <a:schemeClr val="bg1">
                  <a:lumMod val="50000"/>
                </a:schemeClr>
              </a:solidFill>
              <a:latin typeface="Times New Roman"/>
              <a:cs typeface="Times New Roman"/>
              <a:sym typeface="Times New Roman"/>
            </a:endParaRP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MLD MACs and Links Discussion – discussed, potential follow up later in week</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24/553r4 – Phil Hawkes - presented</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sz="1800" dirty="0">
              <a:solidFill>
                <a:schemeClr val="bg1">
                  <a:lumMod val="50000"/>
                </a:schemeClr>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20</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9585769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strike="sngStrike" dirty="0">
                <a:solidFill>
                  <a:srgbClr val="FF0000"/>
                </a:solidFill>
              </a:rPr>
              <a:t>March </a:t>
            </a:r>
            <a:r>
              <a:rPr lang="en-US" strike="sngStrike">
                <a:solidFill>
                  <a:srgbClr val="FF0000"/>
                </a:solidFill>
              </a:rPr>
              <a:t>2024 </a:t>
            </a:r>
            <a:r>
              <a:rPr lang="en-US">
                <a:solidFill>
                  <a:srgbClr val="FF0000"/>
                </a:solidFill>
              </a:rPr>
              <a:t>May 2024</a:t>
            </a:r>
            <a:endParaRPr lang="en-US" dirty="0">
              <a:solidFill>
                <a:srgbClr val="FF0000"/>
              </a:solidFill>
            </a:endParaRPr>
          </a:p>
          <a:p>
            <a:r>
              <a:rPr lang="en-US" dirty="0"/>
              <a:t>LB initial:   						</a:t>
            </a:r>
            <a:r>
              <a:rPr lang="en-US" dirty="0">
                <a:solidFill>
                  <a:srgbClr val="FF0000"/>
                </a:solidFill>
              </a:rPr>
              <a:t>July 2024</a:t>
            </a:r>
          </a:p>
          <a:p>
            <a:r>
              <a:rPr lang="en-US" dirty="0"/>
              <a:t>LB re-circ:  						December 2024 </a:t>
            </a:r>
          </a:p>
          <a:p>
            <a:r>
              <a:rPr lang="en-US" dirty="0"/>
              <a:t>Ballot Pool: 						January 2025</a:t>
            </a:r>
          </a:p>
          <a:p>
            <a:r>
              <a:rPr lang="en-US" dirty="0"/>
              <a:t>MDR: 							January 2025</a:t>
            </a:r>
          </a:p>
          <a:p>
            <a:r>
              <a:rPr lang="en-US" dirty="0"/>
              <a:t>SA ballot: 						May 2025</a:t>
            </a:r>
          </a:p>
          <a:p>
            <a:r>
              <a:rPr lang="en-US" dirty="0"/>
              <a:t>SA re-circ: 						July 2025 </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42</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and teleconference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24/447r0 (Mar. 7 telecon), 24/552r1 (March plenary minutes), 24/700r0 (Apr. 4 telecon), 24/701r0 (Apr. 11 telecon), 24/808r0 (Apr. 25 telecon), 24/809r0 (May 9 telecon)</a:t>
            </a:r>
          </a:p>
          <a:p>
            <a:endParaRPr lang="en-US" sz="1800" b="0" dirty="0">
              <a:solidFill>
                <a:schemeClr val="tx1"/>
              </a:solidFill>
            </a:endParaRPr>
          </a:p>
          <a:p>
            <a:endParaRPr lang="en-US" sz="1800" b="0" dirty="0">
              <a:solidFill>
                <a:schemeClr val="tx1"/>
              </a:solidFill>
            </a:endParaRPr>
          </a:p>
          <a:p>
            <a:r>
              <a:rPr lang="en-US" sz="1800" b="0" dirty="0"/>
              <a:t>Mover:  Po-Kai Huang</a:t>
            </a:r>
          </a:p>
          <a:p>
            <a:r>
              <a:rPr lang="en-US" sz="1800" b="0" dirty="0"/>
              <a:t>Second:   Jerome Henry</a:t>
            </a:r>
          </a:p>
          <a:p>
            <a:r>
              <a:rPr lang="en-US" sz="1800" b="0" dirty="0"/>
              <a:t>Approved by unanimous consent</a:t>
            </a:r>
            <a:endParaRPr lang="en-US" sz="1800" b="0" strike="sngStrike" dirty="0"/>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43</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directing the Editor to create a Draft 0.4 with the texts that have been approved during this plenary and in earlier teleconferences.</a:t>
            </a:r>
          </a:p>
          <a:p>
            <a:pPr marL="0" indent="0">
              <a:buNone/>
            </a:pPr>
            <a:r>
              <a:rPr lang="en-US" sz="1800" b="0" dirty="0">
                <a:solidFill>
                  <a:schemeClr val="tx1"/>
                </a:solidFill>
                <a:sym typeface="Arial"/>
              </a:rPr>
              <a:t>Specifically: 24/604r11, 24/553r6, 24/762r2, 24/637r1</a:t>
            </a:r>
            <a:endParaRPr lang="en-US" sz="1800" b="0" dirty="0">
              <a:solidFill>
                <a:schemeClr val="tx1"/>
              </a:solidFill>
            </a:endParaRPr>
          </a:p>
          <a:p>
            <a:endParaRPr lang="en-US" sz="1800" b="0" dirty="0">
              <a:solidFill>
                <a:schemeClr val="tx1"/>
              </a:solidFill>
            </a:endParaRPr>
          </a:p>
          <a:p>
            <a:r>
              <a:rPr lang="en-US" sz="1800" b="0" dirty="0"/>
              <a:t>Mover: Jerome Henry	</a:t>
            </a:r>
          </a:p>
          <a:p>
            <a:r>
              <a:rPr lang="en-US" sz="1800" b="0" dirty="0"/>
              <a:t>Second:   Po-Kai Huang</a:t>
            </a:r>
          </a:p>
          <a:p>
            <a:r>
              <a:rPr lang="en-US" sz="1800" b="0" dirty="0"/>
              <a:t>Approved by unanimous consent,   </a:t>
            </a:r>
            <a:r>
              <a:rPr lang="en-US" sz="1800" b="0" strike="sngStrike" dirty="0"/>
              <a:t>xx Yes, xx No, xx A</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6650533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44</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releasing Draft0.4 for comment collection to the 802.11 Working Group.</a:t>
            </a:r>
            <a:endParaRPr lang="en-US" sz="1800" b="0" dirty="0">
              <a:solidFill>
                <a:schemeClr val="tx1"/>
              </a:solidFill>
            </a:endParaRPr>
          </a:p>
          <a:p>
            <a:endParaRPr lang="en-US" sz="1800" b="0" dirty="0">
              <a:solidFill>
                <a:schemeClr val="tx1"/>
              </a:solidFill>
            </a:endParaRPr>
          </a:p>
          <a:p>
            <a:r>
              <a:rPr lang="en-US" sz="1800" b="0" dirty="0"/>
              <a:t>Mover: 	Po-Kai Huang</a:t>
            </a:r>
          </a:p>
          <a:p>
            <a:r>
              <a:rPr lang="en-US" sz="1800" b="0" dirty="0"/>
              <a:t>Second:	Antonio de la Oliva</a:t>
            </a:r>
          </a:p>
          <a:p>
            <a:r>
              <a:rPr lang="en-US" sz="1800" b="0" strike="sngStrike" dirty="0"/>
              <a:t>Approved by unanimous consent</a:t>
            </a:r>
            <a:r>
              <a:rPr lang="en-US" sz="1800" b="0" dirty="0"/>
              <a:t>,   14 Yes, 0 No, 0 A</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3929485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May IEEE 802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May IEEE 802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https://mtgevents.com.au/ieee2024/</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5982</TotalTime>
  <Words>2869</Words>
  <Application>Microsoft Office PowerPoint</Application>
  <PresentationFormat>Widescreen</PresentationFormat>
  <Paragraphs>306</Paragraphs>
  <Slides>26</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4" baseType="lpstr">
      <vt:lpstr>Arial</vt:lpstr>
      <vt:lpstr>Calibri</vt:lpstr>
      <vt:lpstr>Helvetica Neue</vt:lpstr>
      <vt:lpstr>Monotype Sorts</vt:lpstr>
      <vt:lpstr>Symbol</vt:lpstr>
      <vt:lpstr>Times New Roman</vt:lpstr>
      <vt:lpstr>Office Theme</vt:lpstr>
      <vt:lpstr>Document</vt:lpstr>
      <vt:lpstr>May Interim Session Agenda</vt:lpstr>
      <vt:lpstr>Abstract</vt:lpstr>
      <vt:lpstr>IEEE 802.11   Enhanced Data Privacy Task Group</vt:lpstr>
      <vt:lpstr>Registration for the May IEEE 802 interim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May 16, 2024 – AM1</vt:lpstr>
      <vt:lpstr>TGbi Agenda – May 15, 2024 – PM2</vt:lpstr>
      <vt:lpstr>TGbi Agenda – May 14, 2024 – PM2</vt:lpstr>
      <vt:lpstr>TGbi Agenda – May 14, 2024 – AM2</vt:lpstr>
      <vt:lpstr>TGbi Agenda – May 13, 2024 – AM2</vt:lpstr>
      <vt:lpstr>Timeline</vt:lpstr>
      <vt:lpstr>Motion # 42</vt:lpstr>
      <vt:lpstr>Motion # 43</vt:lpstr>
      <vt:lpstr>Motion # 44</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Ansley, Carol (CCI-Atlanta)</cp:lastModifiedBy>
  <cp:revision>52</cp:revision>
  <cp:lastPrinted>1601-01-01T00:00:00Z</cp:lastPrinted>
  <dcterms:created xsi:type="dcterms:W3CDTF">2023-11-10T19:40:49Z</dcterms:created>
  <dcterms:modified xsi:type="dcterms:W3CDTF">2024-05-16T06:47:03Z</dcterms:modified>
  <cp:category>Name, Affiliation</cp:category>
</cp:coreProperties>
</file>