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58" r:id="rId4"/>
    <p:sldId id="2366" r:id="rId5"/>
    <p:sldId id="267" r:id="rId6"/>
    <p:sldId id="268" r:id="rId7"/>
    <p:sldId id="269" r:id="rId8"/>
    <p:sldId id="270" r:id="rId9"/>
    <p:sldId id="271" r:id="rId10"/>
    <p:sldId id="272" r:id="rId11"/>
    <p:sldId id="273" r:id="rId12"/>
    <p:sldId id="274" r:id="rId13"/>
    <p:sldId id="275" r:id="rId14"/>
    <p:sldId id="276" r:id="rId15"/>
    <p:sldId id="2415" r:id="rId16"/>
    <p:sldId id="2418" r:id="rId17"/>
    <p:sldId id="2374" r:id="rId18"/>
    <p:sldId id="2377" r:id="rId19"/>
    <p:sldId id="2420" r:id="rId20"/>
    <p:sldId id="278" r:id="rId21"/>
    <p:sldId id="279"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p:cViewPr varScale="1">
        <p:scale>
          <a:sx n="128" d="100"/>
          <a:sy n="128" d="100"/>
        </p:scale>
        <p:origin x="200" y="1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5/12/24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26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802.11-24/661r0</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2024</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tgevents.com.au/ieee202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Interim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2024-05-13</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marL="318239" indent="-314278">
              <a:spcBef>
                <a:spcPts val="600"/>
              </a:spcBef>
              <a:defRPr sz="1600" b="1" spc="-1">
                <a:latin typeface="Times New Roman"/>
                <a:ea typeface="Times New Roman"/>
                <a:cs typeface="Times New Roman"/>
                <a:sym typeface="Times New Roman"/>
              </a:defRPr>
            </a:pPr>
            <a:r>
              <a:rPr lang="en-US" dirty="0"/>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rPr lang="en-US" dirty="0"/>
              <a:t>•     </a:t>
            </a:r>
            <a:r>
              <a:rPr lang="en-US" i="0" dirty="0"/>
              <a:t>Participants in the IEEE standards development individual process shall act based on their qualifications and experience. (</a:t>
            </a:r>
            <a:r>
              <a:rPr lang="en-US" i="0" u="sng" dirty="0">
                <a:solidFill>
                  <a:srgbClr val="0000FF"/>
                </a:solidFill>
                <a:uFill>
                  <a:solidFill>
                    <a:srgbClr val="0000FF"/>
                  </a:solidFill>
                </a:uFill>
                <a:hlinkClick r:id="rId2"/>
              </a:rPr>
              <a:t>https://standards.ieee.org/develop/policies/bylaws/sb_bylaws.pdf</a:t>
            </a:r>
            <a:r>
              <a:rPr lang="en-US" i="0" u="sng" dirty="0">
                <a:solidFill>
                  <a:srgbClr val="CCCCFF"/>
                </a:solidFill>
              </a:rPr>
              <a:t> </a:t>
            </a:r>
            <a:r>
              <a:rPr lang="en-US" i="0" dirty="0"/>
              <a:t>section 5.2.1)</a:t>
            </a:r>
          </a:p>
          <a:p>
            <a:pPr marL="318239" indent="-314278">
              <a:spcBef>
                <a:spcPts val="600"/>
              </a:spcBef>
              <a:defRPr sz="1400" b="1" spc="-1">
                <a:latin typeface="Times New Roman"/>
                <a:ea typeface="Times New Roman"/>
                <a:cs typeface="Times New Roman"/>
                <a:sym typeface="Times New Roman"/>
              </a:defRPr>
            </a:pPr>
            <a:r>
              <a:rPr lang="en-US" dirty="0"/>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rPr lang="en-US" dirty="0"/>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rPr lang="en-US" dirty="0"/>
              <a:t>•    Participants shall not direct the actions or votes of any other member of an IEEE 802 Working Group or retaliate against any other member for their actions or votes within IEEE 802 Working Group meetings, see </a:t>
            </a:r>
            <a:r>
              <a:rPr lang="en-US" u="sng" dirty="0">
                <a:solidFill>
                  <a:srgbClr val="0000FF"/>
                </a:solidFill>
                <a:uFill>
                  <a:solidFill>
                    <a:srgbClr val="0000FF"/>
                  </a:solidFill>
                </a:uFill>
                <a:hlinkClick r:id="rId3"/>
              </a:rPr>
              <a:t>https://standards.ieee.org/develop/policies/bylaws/sb_bylaws.pdf </a:t>
            </a:r>
            <a:r>
              <a:rPr lang="en-US" dirty="0"/>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rPr lang="en-US" dirty="0"/>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rPr lang="en-US" dirty="0"/>
              <a:t>(Latest revision of IEEE 802 LMSC Working Group Policies and Procedures: </a:t>
            </a:r>
            <a:r>
              <a:rPr lang="en-US" u="sng" dirty="0">
                <a:solidFill>
                  <a:srgbClr val="0000FF"/>
                </a:solidFill>
                <a:uFill>
                  <a:solidFill>
                    <a:srgbClr val="0000FF"/>
                  </a:solidFill>
                </a:uFill>
                <a:hlinkClick r:id="rId4"/>
              </a:rPr>
              <a:t>http://www.ieee802.org/devdocs.shtml</a:t>
            </a:r>
            <a:r>
              <a:rPr lang="en-US" dirty="0"/>
              <a:t>)</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solidFill>
              </a:rPr>
              <a:t>TGbi Agenda – May 13, 2024 – AM2</a:t>
            </a:r>
          </a:p>
        </p:txBody>
      </p:sp>
      <p:sp>
        <p:nvSpPr>
          <p:cNvPr id="9218" name="Rectangle 2"/>
          <p:cNvSpPr>
            <a:spLocks noGrp="1" noChangeArrowheads="1"/>
          </p:cNvSpPr>
          <p:nvPr>
            <p:ph idx="1"/>
          </p:nvPr>
        </p:nvSpPr>
        <p:spPr>
          <a:xfrm>
            <a:off x="914401" y="1338927"/>
            <a:ext cx="10361084" cy="4833271"/>
          </a:xfrm>
          <a:ln/>
        </p:spPr>
        <p:txBody>
          <a:bodyPr>
            <a:normAutofit fontScale="850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800" b="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800" b="0" spc="-1" dirty="0">
                <a:solidFill>
                  <a:schemeClr val="tx1"/>
                </a:solidFill>
                <a:latin typeface="Times New Roman" panose="02020603050405020304" pitchFamily="18" charset="0"/>
                <a:cs typeface="Times New Roman" panose="02020603050405020304" pitchFamily="18" charset="0"/>
                <a:sym typeface="Arial"/>
              </a:rPr>
              <a:t>(xx participants on-line, x participants in the room)</a:t>
            </a:r>
          </a:p>
          <a:p>
            <a:pPr marL="0" lvl="1" indent="0">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Approval of accumulated minutes: </a:t>
            </a:r>
            <a:r>
              <a:rPr lang="en-US" sz="1800" spc="-1" dirty="0">
                <a:solidFill>
                  <a:schemeClr val="tx1"/>
                </a:solidFill>
                <a:latin typeface="Times New Roman" panose="02020603050405020304" pitchFamily="18" charset="0"/>
                <a:cs typeface="Times New Roman" panose="02020603050405020304" pitchFamily="18" charset="0"/>
              </a:rPr>
              <a:t>447r0 (Mar. 7 telecon), 24/552r1 (March plenary minutes), 24/700r0 (Apr. 4 telecon), 24/701r0 (Apr. 11 telecon), 24/808r0 (Apr. 25 telecon)</a:t>
            </a:r>
          </a:p>
          <a:p>
            <a:pPr marL="5715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Election of Vice Chair(s)</a:t>
            </a: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Confirmation of Secretary</a:t>
            </a:r>
          </a:p>
          <a:p>
            <a:pPr marL="5715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tx1"/>
                </a:solidFill>
                <a:latin typeface="Times New Roman" panose="02020603050405020304" pitchFamily="18" charset="0"/>
                <a:cs typeface="Times New Roman" panose="02020603050405020304" pitchFamily="18" charset="0"/>
                <a:sym typeface="Times New Roman"/>
              </a:rPr>
              <a:t>Tuesday 	AM2 – Carol Ansley 24/796r0, 24/886?</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tx1"/>
                </a:solidFill>
                <a:latin typeface="Times New Roman" panose="02020603050405020304" pitchFamily="18" charset="0"/>
                <a:cs typeface="Times New Roman" panose="02020603050405020304" pitchFamily="18" charset="0"/>
                <a:sym typeface="Times New Roman"/>
              </a:rPr>
              <a:t>Tuesday	PM2 – </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tx1"/>
                </a:solidFill>
                <a:latin typeface="Times New Roman" panose="02020603050405020304" pitchFamily="18" charset="0"/>
                <a:cs typeface="Times New Roman" panose="02020603050405020304" pitchFamily="18" charset="0"/>
                <a:sym typeface="Times New Roman"/>
              </a:rPr>
              <a:t>Wednesday	PM2 – </a:t>
            </a:r>
            <a:r>
              <a:rPr lang="en-US" spc="-1" dirty="0" err="1">
                <a:solidFill>
                  <a:schemeClr val="tx1"/>
                </a:solidFill>
                <a:latin typeface="Times New Roman" panose="02020603050405020304" pitchFamily="18" charset="0"/>
                <a:cs typeface="Times New Roman" panose="02020603050405020304" pitchFamily="18" charset="0"/>
                <a:sym typeface="Arial"/>
              </a:rPr>
              <a:t>Ugi</a:t>
            </a:r>
            <a:r>
              <a:rPr lang="en-US" spc="-1" dirty="0">
                <a:solidFill>
                  <a:schemeClr val="tx1"/>
                </a:solidFill>
                <a:latin typeface="Times New Roman" panose="02020603050405020304" pitchFamily="18" charset="0"/>
                <a:cs typeface="Times New Roman" panose="02020603050405020304" pitchFamily="18" charset="0"/>
                <a:sym typeface="Arial"/>
              </a:rPr>
              <a:t> Campiglio 24/550r1</a:t>
            </a:r>
            <a:endParaRPr lang="en-US" spc="-1" dirty="0">
              <a:solidFill>
                <a:schemeClr val="tx1"/>
              </a:solidFill>
              <a:latin typeface="Times New Roman" panose="02020603050405020304" pitchFamily="18" charset="0"/>
              <a:cs typeface="Times New Roman" panose="02020603050405020304" pitchFamily="18" charset="0"/>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tx1"/>
                </a:solidFill>
                <a:latin typeface="Times New Roman" panose="02020603050405020304" pitchFamily="18" charset="0"/>
                <a:cs typeface="Times New Roman" panose="02020603050405020304" pitchFamily="18" charset="0"/>
                <a:sym typeface="Times New Roman"/>
              </a:rPr>
              <a:t>Thursday	AM1 - </a:t>
            </a:r>
          </a:p>
          <a:p>
            <a:pPr marL="0" lvl="1" indent="0">
              <a:defRPr sz="1500" spc="-1">
                <a:latin typeface="Arial"/>
                <a:ea typeface="Arial"/>
                <a:cs typeface="Arial"/>
                <a:sym typeface="Arial"/>
              </a:defRPr>
            </a:pPr>
            <a:endParaRPr lang="en-US" sz="18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a:solidFill>
                  <a:schemeClr val="tx1"/>
                </a:solidFill>
                <a:latin typeface="Times New Roman"/>
                <a:cs typeface="Times New Roman"/>
                <a:sym typeface="Times New Roman"/>
              </a:rPr>
              <a:t>Discussion</a:t>
            </a:r>
            <a:endParaRPr lang="en-US" spc="-1" dirty="0">
              <a:solidFill>
                <a:schemeClr val="tx1"/>
              </a:solidFill>
              <a:latin typeface="Times New Roman"/>
              <a:cs typeface="Times New Roman"/>
              <a:sym typeface="Times New Roman"/>
            </a:endParaRP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Arial"/>
              </a:rPr>
              <a:t>Continuation of discussion of 24/604 – Jerome?</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b="1" spc="-1" dirty="0">
                <a:solidFill>
                  <a:schemeClr val="tx1"/>
                </a:solidFill>
                <a:latin typeface="Times New Roman" panose="02020603050405020304" pitchFamily="18" charset="0"/>
                <a:cs typeface="Times New Roman" panose="02020603050405020304" pitchFamily="18" charset="0"/>
                <a:sym typeface="Arial"/>
              </a:rPr>
              <a:t>Adjourn</a:t>
            </a:r>
            <a:endParaRPr lang="en-US" sz="1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9585769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strike="sngStrike" dirty="0">
                <a:solidFill>
                  <a:srgbClr val="FF0000"/>
                </a:solidFill>
              </a:rPr>
              <a:t>March </a:t>
            </a:r>
            <a:r>
              <a:rPr lang="en-US" strike="sngStrike">
                <a:solidFill>
                  <a:srgbClr val="FF0000"/>
                </a:solidFill>
              </a:rPr>
              <a:t>2024 </a:t>
            </a:r>
            <a:r>
              <a:rPr lang="en-US">
                <a:solidFill>
                  <a:srgbClr val="FF0000"/>
                </a:solidFill>
              </a:rPr>
              <a:t>May 2024</a:t>
            </a:r>
            <a:endParaRPr lang="en-US" dirty="0">
              <a:solidFill>
                <a:srgbClr val="FF0000"/>
              </a:solidFill>
            </a:endParaRPr>
          </a:p>
          <a:p>
            <a:r>
              <a:rPr lang="en-US" dirty="0"/>
              <a:t>LB initial:   						</a:t>
            </a:r>
            <a:r>
              <a:rPr lang="en-US" dirty="0">
                <a:solidFill>
                  <a:srgbClr val="FF0000"/>
                </a:solidFill>
              </a:rPr>
              <a:t>July 2024</a:t>
            </a:r>
          </a:p>
          <a:p>
            <a:r>
              <a:rPr lang="en-US" dirty="0"/>
              <a:t>LB re-circ:  						December 2024 </a:t>
            </a:r>
          </a:p>
          <a:p>
            <a:r>
              <a:rPr lang="en-US" dirty="0"/>
              <a:t>Ballot Pool: 						January 2025</a:t>
            </a:r>
          </a:p>
          <a:p>
            <a:r>
              <a:rPr lang="en-US" dirty="0"/>
              <a:t>MDR: 							January 2025</a:t>
            </a:r>
          </a:p>
          <a:p>
            <a:r>
              <a:rPr lang="en-US" dirty="0"/>
              <a:t>SA ballot: 						May 2025</a:t>
            </a:r>
          </a:p>
          <a:p>
            <a:r>
              <a:rPr lang="en-US" dirty="0"/>
              <a:t>SA re-circ: 						July 2025 </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42</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and teleconference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24/447r0 (Mar. 7 telecon), 24/552r1 (March plenary minutes), 24/700r0 (Apr. 4 telecon), 24/701r0 (Apr. 11 telecon), 24/808r0 (Apr. 25 telecon)</a:t>
            </a:r>
          </a:p>
          <a:p>
            <a:endParaRPr lang="en-US" sz="1800" b="0" dirty="0">
              <a:solidFill>
                <a:schemeClr val="tx1"/>
              </a:solidFill>
            </a:endParaRPr>
          </a:p>
          <a:p>
            <a:r>
              <a:rPr lang="en-US" sz="1800" b="0" dirty="0"/>
              <a:t>Mover:  </a:t>
            </a:r>
          </a:p>
          <a:p>
            <a:r>
              <a:rPr lang="en-US" sz="1800" b="0" dirty="0"/>
              <a:t>Second:   </a:t>
            </a:r>
          </a:p>
          <a:p>
            <a:r>
              <a:rPr lang="en-US" sz="1800" b="0" strike="sngStrike" dirty="0"/>
              <a:t>Approved by unanimous consent,  xx Yes, xx No, x A</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xx</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directing the Editor to create a Draft 0.4 with the texts that have been approved during this plenary and in earlier teleconferences.</a:t>
            </a:r>
          </a:p>
          <a:p>
            <a:pPr marL="0" indent="0">
              <a:buNone/>
            </a:pPr>
            <a:r>
              <a:rPr lang="en-US" sz="1800" b="0" dirty="0">
                <a:solidFill>
                  <a:schemeClr val="tx1"/>
                </a:solidFill>
                <a:sym typeface="Arial"/>
              </a:rPr>
              <a:t>Specifically: 24/568r2, 24/150r5, 23/1664r7, 23/68r4</a:t>
            </a:r>
            <a:endParaRPr lang="en-US" sz="1800" b="0" dirty="0">
              <a:solidFill>
                <a:schemeClr val="tx1"/>
              </a:solidFill>
            </a:endParaRPr>
          </a:p>
          <a:p>
            <a:endParaRPr lang="en-US" sz="1800" b="0" dirty="0">
              <a:solidFill>
                <a:schemeClr val="tx1"/>
              </a:solidFill>
            </a:endParaRPr>
          </a:p>
          <a:p>
            <a:r>
              <a:rPr lang="en-US" sz="1800" b="0" dirty="0"/>
              <a:t>Mover: 	</a:t>
            </a:r>
          </a:p>
          <a:p>
            <a:r>
              <a:rPr lang="en-US" sz="1800" b="0" dirty="0"/>
              <a:t>Second:   </a:t>
            </a:r>
          </a:p>
          <a:p>
            <a:r>
              <a:rPr lang="en-US" sz="1800" b="0" strike="sngStrike" dirty="0"/>
              <a:t>Approved by unanimous consent</a:t>
            </a:r>
            <a:r>
              <a:rPr lang="en-US" sz="1800" b="0" dirty="0"/>
              <a:t>,   </a:t>
            </a:r>
            <a:r>
              <a:rPr lang="en-US" sz="1800" b="0" strike="sngStrike" dirty="0"/>
              <a:t>xx Yes, xx No, xx A</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665053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2024 May Interim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Previous term Vice Chairs: Jerome Henry  Stephen McCann</a:t>
            </a:r>
          </a:p>
          <a:p>
            <a:pPr algn="ctr">
              <a:spcBef>
                <a:spcPts val="400"/>
              </a:spcBef>
              <a:defRPr sz="2000" b="1" spc="-1">
                <a:latin typeface="Times New Roman"/>
                <a:ea typeface="Times New Roman"/>
                <a:cs typeface="Times New Roman"/>
                <a:sym typeface="Times New Roman"/>
              </a:defRPr>
            </a:pPr>
            <a:r>
              <a:rPr lang="en-US" dirty="0"/>
              <a:t>Previous term 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May IEEE 802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May IEEE 802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https://mtgevents.com.au/ieee2024/</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4393</TotalTime>
  <Words>2348</Words>
  <Application>Microsoft Macintosh PowerPoint</Application>
  <PresentationFormat>Widescreen</PresentationFormat>
  <Paragraphs>213</Paragraphs>
  <Slides>21</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9" baseType="lpstr">
      <vt:lpstr>Arial</vt:lpstr>
      <vt:lpstr>Calibri</vt:lpstr>
      <vt:lpstr>Helvetica Neue</vt:lpstr>
      <vt:lpstr>Monotype Sorts</vt:lpstr>
      <vt:lpstr>Symbol</vt:lpstr>
      <vt:lpstr>Times New Roman</vt:lpstr>
      <vt:lpstr>Office Theme</vt:lpstr>
      <vt:lpstr>Document</vt:lpstr>
      <vt:lpstr>May Interim Session Agenda</vt:lpstr>
      <vt:lpstr>Abstract</vt:lpstr>
      <vt:lpstr>IEEE 802.11   Enhanced Data Privacy Task Group</vt:lpstr>
      <vt:lpstr>Registration for the May IEEE 802 interim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May 13, 2024 – AM2</vt:lpstr>
      <vt:lpstr>Timeline</vt:lpstr>
      <vt:lpstr>Motion # 42</vt:lpstr>
      <vt:lpstr>Motion # xx</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Carol Ansley</cp:lastModifiedBy>
  <cp:revision>46</cp:revision>
  <cp:lastPrinted>1601-01-01T00:00:00Z</cp:lastPrinted>
  <dcterms:created xsi:type="dcterms:W3CDTF">2023-11-10T19:40:49Z</dcterms:created>
  <dcterms:modified xsi:type="dcterms:W3CDTF">2024-05-12T15:07:00Z</dcterms:modified>
  <cp:category>Name, Affiliation</cp:category>
</cp:coreProperties>
</file>