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304" r:id="rId5"/>
    <p:sldId id="311" r:id="rId6"/>
    <p:sldId id="303" r:id="rId7"/>
    <p:sldId id="312" r:id="rId8"/>
    <p:sldId id="308" r:id="rId9"/>
    <p:sldId id="301" r:id="rId10"/>
    <p:sldId id="309" r:id="rId11"/>
    <p:sldId id="298" r:id="rId12"/>
    <p:sldId id="299" r:id="rId13"/>
    <p:sldId id="277" r:id="rId14"/>
    <p:sldId id="264" r:id="rId15"/>
    <p:sldId id="275" r:id="rId16"/>
    <p:sldId id="305" r:id="rId17"/>
    <p:sldId id="293" r:id="rId18"/>
    <p:sldId id="294" r:id="rId19"/>
    <p:sldId id="295" r:id="rId20"/>
    <p:sldId id="310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FF"/>
    <a:srgbClr val="0066FF"/>
    <a:srgbClr val="3333FF"/>
    <a:srgbClr val="FF33CC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98" d="100"/>
          <a:sy n="98" d="100"/>
        </p:scale>
        <p:origin x="56" y="16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7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5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0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53860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007" y="6477815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802.11-24/0650r1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1102519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cs typeface="Arial" panose="020B0604020202020204" pitchFamily="34" charset="0"/>
              </a:rPr>
              <a:t>A case for opportunistic relaying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0033"/>
            <a:ext cx="6400800" cy="357188"/>
          </a:xfrm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dirty="0"/>
              <a:t>Date:</a:t>
            </a:r>
            <a:r>
              <a:rPr lang="en-GB" sz="1500" b="0" dirty="0"/>
              <a:t> 2024-04-02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05084"/>
              </p:ext>
            </p:extLst>
          </p:nvPr>
        </p:nvGraphicFramePr>
        <p:xfrm>
          <a:off x="704850" y="3319463"/>
          <a:ext cx="76723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cument" r:id="rId4" imgW="10544480" imgH="2774201" progId="Word.Document.8">
                  <p:embed/>
                </p:oleObj>
              </mc:Choice>
              <mc:Fallback>
                <p:oleObj name="Document" r:id="rId4" imgW="10544480" imgH="277420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319463"/>
                        <a:ext cx="7672388" cy="200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331" y="2982020"/>
            <a:ext cx="10858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9120" tIns="34560" rIns="69120" bIns="34560"/>
          <a:lstStyle/>
          <a:p>
            <a:pPr>
              <a:spcBef>
                <a:spcPts val="375"/>
              </a:spcBef>
              <a:tabLst>
                <a:tab pos="257175" algn="l"/>
                <a:tab pos="942975" algn="l"/>
                <a:tab pos="1628775" algn="l"/>
                <a:tab pos="2314575" algn="l"/>
                <a:tab pos="3000375" algn="l"/>
                <a:tab pos="3686175" algn="l"/>
                <a:tab pos="4371975" algn="l"/>
                <a:tab pos="5057775" algn="l"/>
                <a:tab pos="5743575" algn="l"/>
                <a:tab pos="6429375" algn="l"/>
                <a:tab pos="7115175" algn="l"/>
                <a:tab pos="780097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UL simulation (2/3)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7C4903-1F48-4A7E-8BEA-0A300EE2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15902"/>
            <a:ext cx="3886200" cy="20372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B653D0-27E0-4B93-8206-3899D13BB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8" y="2529034"/>
            <a:ext cx="4753769" cy="220958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A36F19C-734F-4E58-8E08-471BDBC5E7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905000"/>
            <a:ext cx="7770813" cy="3510216"/>
          </a:xfrm>
          <a:ln/>
        </p:spPr>
        <p:txBody>
          <a:bodyPr/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A realization of spatially correlated shadowing between AP and STA locations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200" dirty="0"/>
              <a:t>Since </a:t>
            </a:r>
            <a:r>
              <a:rPr lang="en-US" sz="1200" dirty="0" err="1"/>
              <a:t>i.i.d</a:t>
            </a:r>
            <a:r>
              <a:rPr lang="en-US" sz="1200" dirty="0"/>
              <a:t> shadowing as typically modeled would give too optimistic selection diversity gain, shadowing is modeled as spatially correlated</a:t>
            </a:r>
            <a:endParaRPr lang="en-US" sz="12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9605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UL simulation (3/3)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CCD55A81-CFB9-4B2A-A7DE-9ADC14E889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828800"/>
            <a:ext cx="4571999" cy="4113213"/>
          </a:xfrm>
          <a:ln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Legends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1" dirty="0">
                <a:solidFill>
                  <a:srgbClr val="0066CC"/>
                </a:solidFill>
              </a:rPr>
              <a:t>Direct:</a:t>
            </a:r>
            <a:r>
              <a:rPr lang="en-GB" dirty="0">
                <a:solidFill>
                  <a:srgbClr val="0066CC"/>
                </a:solidFill>
              </a:rPr>
              <a:t> </a:t>
            </a:r>
            <a:r>
              <a:rPr lang="en-GB" dirty="0"/>
              <a:t>UL throughput if End STA transmits directly to AP (baseline)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1" dirty="0">
                <a:solidFill>
                  <a:srgbClr val="7030A0"/>
                </a:solidFill>
              </a:rPr>
              <a:t>Thru-relay (</a:t>
            </a:r>
            <a:r>
              <a:rPr lang="en-GB" b="1" i="1" dirty="0">
                <a:solidFill>
                  <a:srgbClr val="7030A0"/>
                </a:solidFill>
              </a:rPr>
              <a:t>N</a:t>
            </a:r>
            <a:r>
              <a:rPr lang="en-GB" b="1" dirty="0">
                <a:solidFill>
                  <a:srgbClr val="7030A0"/>
                </a:solidFill>
              </a:rPr>
              <a:t> candidates): </a:t>
            </a:r>
            <a:r>
              <a:rPr lang="en-GB" dirty="0"/>
              <a:t>Max of (1) and (2) below</a:t>
            </a:r>
          </a:p>
          <a:p>
            <a:pPr marL="942975" lvl="2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End-to-end UL throughput through the best relay out of N relay candidates </a:t>
            </a:r>
          </a:p>
          <a:p>
            <a:pPr marL="942975" lvl="2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UL throughput of direct link</a:t>
            </a:r>
          </a:p>
          <a:p>
            <a:pPr marL="942975" lvl="2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400" b="0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Takeaways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dirty="0"/>
              <a:t>Significant throughput gain even with 4 to 8 relay candidates in the whole house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Selecting the best relay out of 4 candidates gives</a:t>
            </a:r>
          </a:p>
          <a:p>
            <a:pPr marL="885825" lvl="2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b="0" dirty="0"/>
              <a:t>Median UL through</a:t>
            </a:r>
            <a:r>
              <a:rPr lang="en-GB" sz="1400" dirty="0"/>
              <a:t>put gain 80% </a:t>
            </a:r>
          </a:p>
          <a:p>
            <a:pPr marL="885825" lvl="2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b="0" dirty="0"/>
              <a:t>10%-tile UL throughput gain 160%</a:t>
            </a:r>
          </a:p>
          <a:p>
            <a:pPr marL="885825" lvl="2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b="0" dirty="0"/>
              <a:t>In 90% of the situations, Thru-relay UL throughput is better than Direct UL throughput</a:t>
            </a:r>
          </a:p>
          <a:p>
            <a:pPr marL="1228725" lvl="3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900" dirty="0"/>
              <a:t>I.e., high probability of using a relay instead of going direct to AP</a:t>
            </a:r>
            <a:r>
              <a:rPr lang="en-GB" sz="900" b="0" dirty="0"/>
              <a:t> 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EBC81D-107B-4259-9B58-188CF5E3EC09}"/>
              </a:ext>
            </a:extLst>
          </p:cNvPr>
          <p:cNvGrpSpPr/>
          <p:nvPr/>
        </p:nvGrpSpPr>
        <p:grpSpPr>
          <a:xfrm>
            <a:off x="5257800" y="1371600"/>
            <a:ext cx="3685550" cy="3047999"/>
            <a:chOff x="5257800" y="1371600"/>
            <a:chExt cx="3685550" cy="30479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60C8C4-254D-43B4-89EC-01172800AD03}"/>
                </a:ext>
              </a:extLst>
            </p:cNvPr>
            <p:cNvGrpSpPr/>
            <p:nvPr/>
          </p:nvGrpSpPr>
          <p:grpSpPr>
            <a:xfrm>
              <a:off x="5257800" y="1371600"/>
              <a:ext cx="3685550" cy="3047999"/>
              <a:chOff x="5257800" y="1371600"/>
              <a:chExt cx="3685550" cy="30479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436FBBB-EBCD-4957-B34C-ECCBA0A70D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166" t="3505" r="64167"/>
              <a:stretch/>
            </p:blipFill>
            <p:spPr>
              <a:xfrm>
                <a:off x="5257800" y="1371600"/>
                <a:ext cx="3581400" cy="304799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6887C83-892C-4FBB-9C0B-9B5150258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8600" y="3505200"/>
                <a:ext cx="1094750" cy="528765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C5E811-9A40-4A34-BDA7-050FEE5025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784692"/>
              <a:ext cx="1051560" cy="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7DF0D1-90E2-498A-B754-11F51D98F2E4}"/>
                    </a:ext>
                  </a:extLst>
                </p:cNvPr>
                <p:cNvSpPr txBox="1"/>
                <p:nvPr/>
              </p:nvSpPr>
              <p:spPr>
                <a:xfrm>
                  <a:off x="6698791" y="2735818"/>
                  <a:ext cx="704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80%</m:t>
                        </m:r>
                      </m:oMath>
                    </m:oMathPara>
                  </a14:m>
                  <a:endParaRPr lang="en-US" sz="18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7DF0D1-90E2-498A-B754-11F51D98F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791" y="2735818"/>
                  <a:ext cx="7040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75CF1F5-2C24-4816-938A-1F2AA5505D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6460" y="3818205"/>
              <a:ext cx="1161288" cy="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3B07CB5-7E05-4D36-ADC4-009A7BC4AEE1}"/>
                    </a:ext>
                  </a:extLst>
                </p:cNvPr>
                <p:cNvSpPr txBox="1"/>
                <p:nvPr/>
              </p:nvSpPr>
              <p:spPr>
                <a:xfrm>
                  <a:off x="6064424" y="3509833"/>
                  <a:ext cx="832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160%</m:t>
                        </m:r>
                      </m:oMath>
                    </m:oMathPara>
                  </a14:m>
                  <a:endParaRPr lang="en-US" sz="18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3B07CB5-7E05-4D36-ADC4-009A7BC4A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424" y="3509833"/>
                  <a:ext cx="8322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227F43-CBDC-4189-8FD9-A0A56B2AF8A8}"/>
              </a:ext>
            </a:extLst>
          </p:cNvPr>
          <p:cNvGrpSpPr/>
          <p:nvPr/>
        </p:nvGrpSpPr>
        <p:grpSpPr>
          <a:xfrm>
            <a:off x="5867400" y="4495800"/>
            <a:ext cx="2912369" cy="1762860"/>
            <a:chOff x="5867400" y="4495800"/>
            <a:chExt cx="2912369" cy="17628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B9C0EE-A2F4-4D47-BAA3-C29619C01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5833" t="50000" r="7518"/>
            <a:stretch/>
          </p:blipFill>
          <p:spPr>
            <a:xfrm>
              <a:off x="5867400" y="4495800"/>
              <a:ext cx="2912369" cy="176286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9250B8-A66E-4B39-999A-086CFE61AA9C}"/>
                </a:ext>
              </a:extLst>
            </p:cNvPr>
            <p:cNvSpPr/>
            <p:nvPr/>
          </p:nvSpPr>
          <p:spPr bwMode="auto">
            <a:xfrm>
              <a:off x="6639021" y="4716780"/>
              <a:ext cx="116109" cy="116109"/>
            </a:xfrm>
            <a:prstGeom prst="ellipse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868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Other scenarios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06888" y="649446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9283E248-6C68-4DEB-97C8-2414A57BC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828800"/>
            <a:ext cx="7770813" cy="4113213"/>
          </a:xfrm>
          <a:ln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Relay benefit for high mobility STAs (e.g., HMD): Break NLOS high-mobility channel b/w AP and HMD into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High mobility LOS channel b/w Relay STA and HMD STA, and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Low mobility NLOS (or possibly LOS) channel b/w AP and Relay STA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300038" lvl="1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MLO (NSTR and STR) between 1st hop and 2nd hop: further throughput &amp; latency improvement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Channel and bandwidth adaptation of 1st hop (Relay STA—End STA link)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System-wide analysis with multiple active STA and OBSS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EB436-D994-4051-A083-CF357276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38" y="2971800"/>
            <a:ext cx="50232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0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Enabling a nearby user device (non-AP STAs) to act as a relay between the AP and the end STA can significantly improve throughput in the low to median SNR regime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Network burden to network asset: This relay feature turns large number of 802.11 devices (including inactive/idle ones) present in a BSS into a network asset.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Since devices in poor coverage utilize more resources, such relays have a system-wide benefit.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From the POV of end user: even though the user is active on one device, the user’s other nearby devices can still contribute to improving user’s throughput, especially when user is in poor coverage.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Through relay selection from amongst the nearby devices, this relay feature enables harvesting a form of multiuser diversity at the scale of </a:t>
            </a:r>
            <a:r>
              <a:rPr lang="en-GB" sz="1500" u="sng" dirty="0"/>
              <a:t>shadowing fading and wall-loss</a:t>
            </a:r>
            <a:r>
              <a:rPr lang="en-GB" sz="1500" dirty="0"/>
              <a:t>, even from </a:t>
            </a:r>
            <a:r>
              <a:rPr lang="en-GB" sz="1500" u="sng" dirty="0"/>
              <a:t>inactive/idle devices</a:t>
            </a:r>
            <a:r>
              <a:rPr lang="en-GB" sz="1500" dirty="0"/>
              <a:t>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Defining such a relay feature in 802.11bn would significantly deliver on </a:t>
            </a:r>
            <a:r>
              <a:rPr lang="en-GB" sz="1500" dirty="0" err="1"/>
              <a:t>RvR</a:t>
            </a:r>
            <a:r>
              <a:rPr lang="en-GB" sz="1500" dirty="0"/>
              <a:t> promise.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9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[1] </a:t>
            </a:r>
            <a:r>
              <a:rPr lang="en-US" dirty="0"/>
              <a:t>UHR Rate-vs-Range Enhancement with Relay, IEEE 802.11-22/1908r1</a:t>
            </a:r>
          </a:p>
          <a:p>
            <a:pPr marL="0" indent="0"/>
            <a:r>
              <a:rPr lang="en-GB" dirty="0"/>
              <a:t>[2]	IEEE 802.11ax Channel Model Document, IEEE 802.11-14/0882r4</a:t>
            </a:r>
          </a:p>
          <a:p>
            <a:pPr marL="0" indent="0"/>
            <a:r>
              <a:rPr lang="en-GB" dirty="0"/>
              <a:t>[3] Study on channel model for frequencies from 0.5 to 100 GHz</a:t>
            </a:r>
            <a:r>
              <a:rPr lang="en-US" dirty="0"/>
              <a:t>, 3GPP TR 	38.901</a:t>
            </a: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2896393"/>
            <a:ext cx="7770813" cy="1065213"/>
          </a:xfrm>
        </p:spPr>
        <p:txBody>
          <a:bodyPr/>
          <a:lstStyle/>
          <a:p>
            <a:r>
              <a:rPr lang="en-US" sz="6000" dirty="0"/>
              <a:t>Appendix</a:t>
            </a:r>
            <a:endParaRPr lang="en-GB" sz="6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808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400" dirty="0"/>
              <a:t>Opportunistically using a nearby non-AP STA as relay (1/4)</a:t>
            </a:r>
            <a:endParaRPr lang="en-GB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3466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How does Relay improve end-to-end throughput: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Distance:</a:t>
            </a:r>
            <a:r>
              <a:rPr lang="en-US" sz="1400" dirty="0"/>
              <a:t> Cut longer Direct link into two shorter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Walls: </a:t>
            </a:r>
            <a:r>
              <a:rPr lang="en-US" sz="1400" dirty="0"/>
              <a:t>Distribute the walls between AP and End STA across two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Selection diversity across Shadow fading realization of relay candidates</a:t>
            </a:r>
          </a:p>
          <a:p>
            <a:pPr marL="642938" lvl="1" indent="-342900" algn="just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5535C2-6F66-47D4-9B5F-B58E160D5D6C}"/>
              </a:ext>
            </a:extLst>
          </p:cNvPr>
          <p:cNvGrpSpPr/>
          <p:nvPr/>
        </p:nvGrpSpPr>
        <p:grpSpPr>
          <a:xfrm>
            <a:off x="1143000" y="1610260"/>
            <a:ext cx="7162800" cy="1570677"/>
            <a:chOff x="743609" y="3705341"/>
            <a:chExt cx="7162800" cy="15706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7A309B-788A-4BC6-A89D-AA81CC48B500}"/>
                </a:ext>
              </a:extLst>
            </p:cNvPr>
            <p:cNvSpPr txBox="1"/>
            <p:nvPr/>
          </p:nvSpPr>
          <p:spPr>
            <a:xfrm>
              <a:off x="4562235" y="3705341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Rly candidate STAs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C70C034-1251-4F78-A9D3-512590D8864D}"/>
                </a:ext>
              </a:extLst>
            </p:cNvPr>
            <p:cNvGrpSpPr/>
            <p:nvPr/>
          </p:nvGrpSpPr>
          <p:grpSpPr>
            <a:xfrm>
              <a:off x="743609" y="4308454"/>
              <a:ext cx="7162800" cy="967564"/>
              <a:chOff x="743609" y="4308454"/>
              <a:chExt cx="7162800" cy="967564"/>
            </a:xfrm>
          </p:grpSpPr>
          <p:sp>
            <p:nvSpPr>
              <p:cNvPr id="40" name="Flowchart: Summing Junction 39">
                <a:extLst>
                  <a:ext uri="{FF2B5EF4-FFF2-40B4-BE49-F238E27FC236}">
                    <a16:creationId xmlns:a16="http://schemas.microsoft.com/office/drawing/2014/main" id="{9C7DEE74-E74A-403F-A898-848816E37F14}"/>
                  </a:ext>
                </a:extLst>
              </p:cNvPr>
              <p:cNvSpPr/>
              <p:nvPr/>
            </p:nvSpPr>
            <p:spPr>
              <a:xfrm>
                <a:off x="832317" y="4882294"/>
                <a:ext cx="182880" cy="182880"/>
              </a:xfrm>
              <a:prstGeom prst="flowChartSummingJunction">
                <a:avLst/>
              </a:prstGeom>
              <a:solidFill>
                <a:srgbClr val="00B05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lowchart: Or 40">
                <a:extLst>
                  <a:ext uri="{FF2B5EF4-FFF2-40B4-BE49-F238E27FC236}">
                    <a16:creationId xmlns:a16="http://schemas.microsoft.com/office/drawing/2014/main" id="{F12369AA-4B67-43B1-B148-69604FB0EC16}"/>
                  </a:ext>
                </a:extLst>
              </p:cNvPr>
              <p:cNvSpPr/>
              <p:nvPr/>
            </p:nvSpPr>
            <p:spPr>
              <a:xfrm>
                <a:off x="5696609" y="4308454"/>
                <a:ext cx="182880" cy="182880"/>
              </a:xfrm>
              <a:prstGeom prst="flowChar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lowchart: Sort 41">
                <a:extLst>
                  <a:ext uri="{FF2B5EF4-FFF2-40B4-BE49-F238E27FC236}">
                    <a16:creationId xmlns:a16="http://schemas.microsoft.com/office/drawing/2014/main" id="{E9A2B3C9-5874-4048-A0EB-F42181D3DFC0}"/>
                  </a:ext>
                </a:extLst>
              </p:cNvPr>
              <p:cNvSpPr/>
              <p:nvPr/>
            </p:nvSpPr>
            <p:spPr>
              <a:xfrm>
                <a:off x="7192535" y="4756662"/>
                <a:ext cx="137160" cy="274320"/>
              </a:xfrm>
              <a:prstGeom prst="flowChartSort">
                <a:avLst/>
              </a:prstGeom>
              <a:solidFill>
                <a:srgbClr val="00206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609005-1B9A-4D55-8879-DA66B0BF216B}"/>
                  </a:ext>
                </a:extLst>
              </p:cNvPr>
              <p:cNvSpPr txBox="1"/>
              <p:nvPr/>
            </p:nvSpPr>
            <p:spPr>
              <a:xfrm>
                <a:off x="743609" y="4458873"/>
                <a:ext cx="536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AP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0D9DD3-1CC7-4249-806D-18224CC38DE3}"/>
                  </a:ext>
                </a:extLst>
              </p:cNvPr>
              <p:cNvSpPr txBox="1"/>
              <p:nvPr/>
            </p:nvSpPr>
            <p:spPr>
              <a:xfrm>
                <a:off x="7015035" y="4457281"/>
                <a:ext cx="8913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End STA</a:t>
                </a:r>
              </a:p>
            </p:txBody>
          </p:sp>
          <p:sp>
            <p:nvSpPr>
              <p:cNvPr id="47" name="Flowchart: Or 46">
                <a:extLst>
                  <a:ext uri="{FF2B5EF4-FFF2-40B4-BE49-F238E27FC236}">
                    <a16:creationId xmlns:a16="http://schemas.microsoft.com/office/drawing/2014/main" id="{41C94EDF-1BE7-4538-B38D-8774A70AAC13}"/>
                  </a:ext>
                </a:extLst>
              </p:cNvPr>
              <p:cNvSpPr/>
              <p:nvPr/>
            </p:nvSpPr>
            <p:spPr>
              <a:xfrm>
                <a:off x="5449595" y="4718722"/>
                <a:ext cx="182880" cy="182880"/>
              </a:xfrm>
              <a:prstGeom prst="flowChar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Or 47">
                <a:extLst>
                  <a:ext uri="{FF2B5EF4-FFF2-40B4-BE49-F238E27FC236}">
                    <a16:creationId xmlns:a16="http://schemas.microsoft.com/office/drawing/2014/main" id="{445CE523-3255-44BD-8201-92304E53FAB2}"/>
                  </a:ext>
                </a:extLst>
              </p:cNvPr>
              <p:cNvSpPr/>
              <p:nvPr/>
            </p:nvSpPr>
            <p:spPr>
              <a:xfrm>
                <a:off x="6001409" y="5093138"/>
                <a:ext cx="182880" cy="182880"/>
              </a:xfrm>
              <a:prstGeom prst="flowChar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24" name="Right Brace 9223">
            <a:extLst>
              <a:ext uri="{FF2B5EF4-FFF2-40B4-BE49-F238E27FC236}">
                <a16:creationId xmlns:a16="http://schemas.microsoft.com/office/drawing/2014/main" id="{E92297A7-F3A7-4B68-ABF2-26DD483478BC}"/>
              </a:ext>
            </a:extLst>
          </p:cNvPr>
          <p:cNvSpPr/>
          <p:nvPr/>
        </p:nvSpPr>
        <p:spPr bwMode="auto">
          <a:xfrm rot="16200000">
            <a:off x="6016805" y="1603196"/>
            <a:ext cx="207467" cy="811076"/>
          </a:xfrm>
          <a:prstGeom prst="rightBrace">
            <a:avLst/>
          </a:prstGeom>
          <a:noFill/>
          <a:ln w="28575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E3B262-1525-425F-8893-3B0F02BA4A04}"/>
              </a:ext>
            </a:extLst>
          </p:cNvPr>
          <p:cNvCxnSpPr>
            <a:cxnSpLocks/>
            <a:stCxn id="42" idx="1"/>
            <a:endCxn id="48" idx="6"/>
          </p:cNvCxnSpPr>
          <p:nvPr/>
        </p:nvCxnSpPr>
        <p:spPr>
          <a:xfrm flipH="1">
            <a:off x="6583680" y="2798741"/>
            <a:ext cx="1008246" cy="290756"/>
          </a:xfrm>
          <a:prstGeom prst="straightConnector1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rgbClr val="FF66FF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327E47B-E420-49C4-9222-0B8E858DE8DD}"/>
              </a:ext>
            </a:extLst>
          </p:cNvPr>
          <p:cNvSpPr txBox="1"/>
          <p:nvPr/>
        </p:nvSpPr>
        <p:spPr>
          <a:xfrm>
            <a:off x="6664012" y="2939454"/>
            <a:ext cx="119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</a:t>
            </a:r>
            <a:r>
              <a:rPr kumimoji="0" lang="en-US" sz="1600" b="1" i="0" u="none" strike="noStrike" kern="0" cap="none" spc="0" normalizeH="0" baseline="30000" noProof="0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hop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4C5CD681-A919-4021-AABB-950163F375A0}"/>
              </a:ext>
            </a:extLst>
          </p:cNvPr>
          <p:cNvSpPr txBox="1"/>
          <p:nvPr/>
        </p:nvSpPr>
        <p:spPr>
          <a:xfrm>
            <a:off x="5155722" y="3301794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</a:defRPr>
            </a:lvl1pPr>
          </a:lstStyle>
          <a:p>
            <a:r>
              <a:rPr lang="en-US" dirty="0">
                <a:solidFill>
                  <a:srgbClr val="FF9966"/>
                </a:solidFill>
              </a:rPr>
              <a:t>Selected rly STA</a:t>
            </a:r>
          </a:p>
        </p:txBody>
      </p:sp>
      <p:cxnSp>
        <p:nvCxnSpPr>
          <p:cNvPr id="9229" name="Straight Arrow Connector 9228">
            <a:extLst>
              <a:ext uri="{FF2B5EF4-FFF2-40B4-BE49-F238E27FC236}">
                <a16:creationId xmlns:a16="http://schemas.microsoft.com/office/drawing/2014/main" id="{AE2A72D7-6147-499A-B324-3B38AEBB1892}"/>
              </a:ext>
            </a:extLst>
          </p:cNvPr>
          <p:cNvCxnSpPr>
            <a:cxnSpLocks/>
          </p:cNvCxnSpPr>
          <p:nvPr/>
        </p:nvCxnSpPr>
        <p:spPr bwMode="auto">
          <a:xfrm flipV="1">
            <a:off x="6226461" y="3200400"/>
            <a:ext cx="174339" cy="2233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B0DB86B-A490-42F3-AA6C-93FF651219FA}"/>
              </a:ext>
            </a:extLst>
          </p:cNvPr>
          <p:cNvCxnSpPr>
            <a:cxnSpLocks/>
            <a:stCxn id="40" idx="6"/>
            <a:endCxn id="48" idx="2"/>
          </p:cNvCxnSpPr>
          <p:nvPr/>
        </p:nvCxnSpPr>
        <p:spPr>
          <a:xfrm>
            <a:off x="1414588" y="2878653"/>
            <a:ext cx="4986212" cy="210844"/>
          </a:xfrm>
          <a:prstGeom prst="straightConnector1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5D1864B-5773-416E-BE0A-F2ACB847AF5C}"/>
              </a:ext>
            </a:extLst>
          </p:cNvPr>
          <p:cNvSpPr txBox="1"/>
          <p:nvPr/>
        </p:nvSpPr>
        <p:spPr>
          <a:xfrm>
            <a:off x="3779226" y="2737148"/>
            <a:ext cx="137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  <a:r>
              <a:rPr kumimoji="0" lang="en-US" sz="1600" b="1" i="0" u="none" strike="noStrike" kern="0" cap="none" spc="0" normalizeH="0" baseline="30000" noProof="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nd</a:t>
            </a: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hop</a:t>
            </a:r>
          </a:p>
        </p:txBody>
      </p:sp>
      <p:sp>
        <p:nvSpPr>
          <p:cNvPr id="9234" name="Freeform: Shape 9233">
            <a:extLst>
              <a:ext uri="{FF2B5EF4-FFF2-40B4-BE49-F238E27FC236}">
                <a16:creationId xmlns:a16="http://schemas.microsoft.com/office/drawing/2014/main" id="{3BB62665-07A7-4E5E-9B00-04A88D116F4A}"/>
              </a:ext>
            </a:extLst>
          </p:cNvPr>
          <p:cNvSpPr/>
          <p:nvPr/>
        </p:nvSpPr>
        <p:spPr bwMode="auto">
          <a:xfrm>
            <a:off x="1440611" y="2872596"/>
            <a:ext cx="6167887" cy="962246"/>
          </a:xfrm>
          <a:custGeom>
            <a:avLst/>
            <a:gdLst>
              <a:gd name="connsiteX0" fmla="*/ 6167887 w 6167887"/>
              <a:gd name="connsiteY0" fmla="*/ 0 h 962246"/>
              <a:gd name="connsiteX1" fmla="*/ 5796951 w 6167887"/>
              <a:gd name="connsiteY1" fmla="*/ 500332 h 962246"/>
              <a:gd name="connsiteX2" fmla="*/ 5072332 w 6167887"/>
              <a:gd name="connsiteY2" fmla="*/ 923027 h 962246"/>
              <a:gd name="connsiteX3" fmla="*/ 3226280 w 6167887"/>
              <a:gd name="connsiteY3" fmla="*/ 914400 h 962246"/>
              <a:gd name="connsiteX4" fmla="*/ 1958197 w 6167887"/>
              <a:gd name="connsiteY4" fmla="*/ 664234 h 962246"/>
              <a:gd name="connsiteX5" fmla="*/ 0 w 6167887"/>
              <a:gd name="connsiteY5" fmla="*/ 34506 h 9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7887" h="962246">
                <a:moveTo>
                  <a:pt x="6167887" y="0"/>
                </a:moveTo>
                <a:cubicBezTo>
                  <a:pt x="6073715" y="173247"/>
                  <a:pt x="5979544" y="346494"/>
                  <a:pt x="5796951" y="500332"/>
                </a:cubicBezTo>
                <a:cubicBezTo>
                  <a:pt x="5614358" y="654170"/>
                  <a:pt x="5500777" y="854016"/>
                  <a:pt x="5072332" y="923027"/>
                </a:cubicBezTo>
                <a:cubicBezTo>
                  <a:pt x="4643887" y="992038"/>
                  <a:pt x="3745302" y="957532"/>
                  <a:pt x="3226280" y="914400"/>
                </a:cubicBezTo>
                <a:cubicBezTo>
                  <a:pt x="2707258" y="871268"/>
                  <a:pt x="2495910" y="810883"/>
                  <a:pt x="1958197" y="664234"/>
                </a:cubicBezTo>
                <a:cubicBezTo>
                  <a:pt x="1420484" y="517585"/>
                  <a:pt x="710242" y="276045"/>
                  <a:pt x="0" y="34506"/>
                </a:cubicBezTo>
              </a:path>
            </a:pathLst>
          </a:custGeom>
          <a:noFill/>
          <a:ln w="25400" cap="flat" cmpd="sng" algn="ctr">
            <a:solidFill>
              <a:srgbClr val="92D050"/>
            </a:solidFill>
            <a:prstDash val="dash"/>
            <a:miter lim="800000"/>
            <a:headEnd type="triangl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3D7B87-F48C-4017-98D5-C65384A37217}"/>
              </a:ext>
            </a:extLst>
          </p:cNvPr>
          <p:cNvSpPr txBox="1"/>
          <p:nvPr/>
        </p:nvSpPr>
        <p:spPr>
          <a:xfrm rot="471380">
            <a:off x="3884007" y="3713127"/>
            <a:ext cx="137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Direct link</a:t>
            </a:r>
          </a:p>
        </p:txBody>
      </p:sp>
    </p:spTree>
    <p:extLst>
      <p:ext uri="{BB962C8B-B14F-4D97-AF65-F5344CB8AC3E}">
        <p14:creationId xmlns:p14="http://schemas.microsoft.com/office/powerpoint/2010/main" val="403868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Distance (2/4)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D2BA5-04DC-49F4-B16A-D54FB0E9099F}"/>
              </a:ext>
            </a:extLst>
          </p:cNvPr>
          <p:cNvGrpSpPr/>
          <p:nvPr/>
        </p:nvGrpSpPr>
        <p:grpSpPr>
          <a:xfrm>
            <a:off x="1724948" y="1732389"/>
            <a:ext cx="5996912" cy="1315611"/>
            <a:chOff x="248113" y="4120726"/>
            <a:chExt cx="5996912" cy="131561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B0C99CC-6346-4761-B4A3-44506F137B84}"/>
                </a:ext>
              </a:extLst>
            </p:cNvPr>
            <p:cNvGrpSpPr/>
            <p:nvPr/>
          </p:nvGrpSpPr>
          <p:grpSpPr>
            <a:xfrm>
              <a:off x="248113" y="4120726"/>
              <a:ext cx="5996912" cy="1315611"/>
              <a:chOff x="743609" y="4458873"/>
              <a:chExt cx="5996912" cy="131561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4784A4-F78F-435B-BD84-3E870A53B0FA}"/>
                  </a:ext>
                </a:extLst>
              </p:cNvPr>
              <p:cNvSpPr txBox="1"/>
              <p:nvPr/>
            </p:nvSpPr>
            <p:spPr>
              <a:xfrm>
                <a:off x="3052670" y="4540744"/>
                <a:ext cx="1374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STA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8CACF4F-BCBD-4553-BC5E-4425C5D01361}"/>
                  </a:ext>
                </a:extLst>
              </p:cNvPr>
              <p:cNvGrpSpPr/>
              <p:nvPr/>
            </p:nvGrpSpPr>
            <p:grpSpPr>
              <a:xfrm>
                <a:off x="743609" y="4458873"/>
                <a:ext cx="5996912" cy="606301"/>
                <a:chOff x="743609" y="4458873"/>
                <a:chExt cx="5996912" cy="606301"/>
              </a:xfrm>
            </p:grpSpPr>
            <p:sp>
              <p:nvSpPr>
                <p:cNvPr id="30" name="Flowchart: Summing Junction 29">
                  <a:extLst>
                    <a:ext uri="{FF2B5EF4-FFF2-40B4-BE49-F238E27FC236}">
                      <a16:creationId xmlns:a16="http://schemas.microsoft.com/office/drawing/2014/main" id="{9C43B6DB-6148-44D3-BAE7-13A256952AE2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lowchart: Or 30">
                  <a:extLst>
                    <a:ext uri="{FF2B5EF4-FFF2-40B4-BE49-F238E27FC236}">
                      <a16:creationId xmlns:a16="http://schemas.microsoft.com/office/drawing/2014/main" id="{9B9A6328-FBEA-41B6-BFF4-162753202201}"/>
                    </a:ext>
                  </a:extLst>
                </p:cNvPr>
                <p:cNvSpPr/>
                <p:nvPr/>
              </p:nvSpPr>
              <p:spPr>
                <a:xfrm>
                  <a:off x="3648430" y="4867873"/>
                  <a:ext cx="182880" cy="182880"/>
                </a:xfrm>
                <a:prstGeom prst="flowChartOr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lowchart: Sort 31">
                  <a:extLst>
                    <a:ext uri="{FF2B5EF4-FFF2-40B4-BE49-F238E27FC236}">
                      <a16:creationId xmlns:a16="http://schemas.microsoft.com/office/drawing/2014/main" id="{3CF375DF-144A-403D-B5F4-D4797420333E}"/>
                    </a:ext>
                  </a:extLst>
                </p:cNvPr>
                <p:cNvSpPr/>
                <p:nvPr/>
              </p:nvSpPr>
              <p:spPr>
                <a:xfrm>
                  <a:off x="6026647" y="4776433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8B9FC788-025C-4C52-B0FB-7DC01D538BCA}"/>
                    </a:ext>
                  </a:extLst>
                </p:cNvPr>
                <p:cNvCxnSpPr>
                  <a:cxnSpLocks/>
                  <a:stCxn id="30" idx="6"/>
                  <a:endCxn id="31" idx="2"/>
                </p:cNvCxnSpPr>
                <p:nvPr/>
              </p:nvCxnSpPr>
              <p:spPr>
                <a:xfrm flipV="1">
                  <a:off x="1015197" y="4959313"/>
                  <a:ext cx="2633233" cy="14421"/>
                </a:xfrm>
                <a:prstGeom prst="straightConnector1">
                  <a:avLst/>
                </a:prstGeom>
                <a:solidFill>
                  <a:srgbClr val="FF0000">
                    <a:alpha val="25000"/>
                  </a:srgbClr>
                </a:solidFill>
                <a:ln w="25400" cap="flat" cmpd="sng" algn="ctr">
                  <a:solidFill>
                    <a:srgbClr val="00B05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F46CDEDF-F3A7-46FB-A4F6-7785FCB884D3}"/>
                    </a:ext>
                  </a:extLst>
                </p:cNvPr>
                <p:cNvCxnSpPr>
                  <a:cxnSpLocks/>
                  <a:stCxn id="32" idx="1"/>
                  <a:endCxn id="31" idx="6"/>
                </p:cNvCxnSpPr>
                <p:nvPr/>
              </p:nvCxnSpPr>
              <p:spPr>
                <a:xfrm flipH="1">
                  <a:off x="3831310" y="4913593"/>
                  <a:ext cx="2195337" cy="45720"/>
                </a:xfrm>
                <a:prstGeom prst="straightConnector1">
                  <a:avLst/>
                </a:prstGeom>
                <a:solidFill>
                  <a:srgbClr val="FF0000">
                    <a:alpha val="25000"/>
                  </a:srgbClr>
                </a:solidFill>
                <a:ln w="25400" cap="flat" cmpd="sng" algn="ctr">
                  <a:solidFill>
                    <a:srgbClr val="FF66FF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E68DC05-009B-4288-B1EF-BA02400E7838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D8C9E49-2D57-4826-817D-1643950F01EB}"/>
                    </a:ext>
                  </a:extLst>
                </p:cNvPr>
                <p:cNvSpPr txBox="1"/>
                <p:nvPr/>
              </p:nvSpPr>
              <p:spPr>
                <a:xfrm>
                  <a:off x="5849147" y="4477052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788BA0-6206-4BFD-A3B2-6136E5D8985A}"/>
                  </a:ext>
                </a:extLst>
              </p:cNvPr>
              <p:cNvSpPr txBox="1"/>
              <p:nvPr/>
            </p:nvSpPr>
            <p:spPr>
              <a:xfrm>
                <a:off x="1457661" y="4681346"/>
                <a:ext cx="1374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</a:t>
                </a:r>
                <a:r>
                  <a:rPr kumimoji="0" lang="en-US" sz="1600" b="1" i="0" u="none" strike="noStrike" kern="0" cap="none" spc="0" normalizeH="0" baseline="3000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nd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hop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062C9-28E4-4F49-9891-29DD7B6A4E7E}"/>
                  </a:ext>
                </a:extLst>
              </p:cNvPr>
              <p:cNvSpPr txBox="1"/>
              <p:nvPr/>
            </p:nvSpPr>
            <p:spPr>
              <a:xfrm>
                <a:off x="4558712" y="4638090"/>
                <a:ext cx="1191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</a:t>
                </a:r>
                <a:r>
                  <a:rPr kumimoji="0" lang="en-US" sz="1600" b="1" i="0" u="none" strike="noStrike" kern="0" cap="none" spc="0" normalizeH="0" baseline="30000" noProof="0" dirty="0">
                    <a:ln>
                      <a:solidFill>
                        <a:srgbClr val="7030A0"/>
                      </a:solidFill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hop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6D20-ACB1-4F2D-BE62-70E577E3ED51}"/>
                  </a:ext>
                </a:extLst>
              </p:cNvPr>
              <p:cNvSpPr txBox="1"/>
              <p:nvPr/>
            </p:nvSpPr>
            <p:spPr>
              <a:xfrm>
                <a:off x="3052670" y="5405152"/>
                <a:ext cx="1374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Direct link</a:t>
                </a: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26E2BB-ADAF-48E9-A99B-66357704B91E}"/>
                </a:ext>
              </a:extLst>
            </p:cNvPr>
            <p:cNvSpPr/>
            <p:nvPr/>
          </p:nvSpPr>
          <p:spPr>
            <a:xfrm>
              <a:off x="535258" y="4585380"/>
              <a:ext cx="4982365" cy="847981"/>
            </a:xfrm>
            <a:custGeom>
              <a:avLst/>
              <a:gdLst>
                <a:gd name="connsiteX0" fmla="*/ 108146 w 5103892"/>
                <a:gd name="connsiteY0" fmla="*/ 62447 h 1036783"/>
                <a:gd name="connsiteX1" fmla="*/ 331170 w 5103892"/>
                <a:gd name="connsiteY1" fmla="*/ 254248 h 1036783"/>
                <a:gd name="connsiteX2" fmla="*/ 2878109 w 5103892"/>
                <a:gd name="connsiteY2" fmla="*/ 1034834 h 1036783"/>
                <a:gd name="connsiteX3" fmla="*/ 5103892 w 5103892"/>
                <a:gd name="connsiteY3" fmla="*/ 0 h 1036783"/>
                <a:gd name="connsiteX0" fmla="*/ 113251 w 5095616"/>
                <a:gd name="connsiteY0" fmla="*/ 115973 h 1036758"/>
                <a:gd name="connsiteX1" fmla="*/ 322894 w 5095616"/>
                <a:gd name="connsiteY1" fmla="*/ 254248 h 1036758"/>
                <a:gd name="connsiteX2" fmla="*/ 2869833 w 5095616"/>
                <a:gd name="connsiteY2" fmla="*/ 1034834 h 1036758"/>
                <a:gd name="connsiteX3" fmla="*/ 5095616 w 5095616"/>
                <a:gd name="connsiteY3" fmla="*/ 0 h 1036758"/>
                <a:gd name="connsiteX0" fmla="*/ 25086 w 5007451"/>
                <a:gd name="connsiteY0" fmla="*/ 115973 h 1036758"/>
                <a:gd name="connsiteX1" fmla="*/ 234729 w 5007451"/>
                <a:gd name="connsiteY1" fmla="*/ 254248 h 1036758"/>
                <a:gd name="connsiteX2" fmla="*/ 2781668 w 5007451"/>
                <a:gd name="connsiteY2" fmla="*/ 1034834 h 1036758"/>
                <a:gd name="connsiteX3" fmla="*/ 5007451 w 5007451"/>
                <a:gd name="connsiteY3" fmla="*/ 0 h 1036758"/>
                <a:gd name="connsiteX0" fmla="*/ 0 w 4982365"/>
                <a:gd name="connsiteY0" fmla="*/ 115973 h 1042380"/>
                <a:gd name="connsiteX1" fmla="*/ 686916 w 4982365"/>
                <a:gd name="connsiteY1" fmla="*/ 450509 h 1042380"/>
                <a:gd name="connsiteX2" fmla="*/ 2756582 w 4982365"/>
                <a:gd name="connsiteY2" fmla="*/ 1034834 h 1042380"/>
                <a:gd name="connsiteX3" fmla="*/ 4982365 w 4982365"/>
                <a:gd name="connsiteY3" fmla="*/ 0 h 1042380"/>
                <a:gd name="connsiteX0" fmla="*/ 0 w 4982365"/>
                <a:gd name="connsiteY0" fmla="*/ 115973 h 1042973"/>
                <a:gd name="connsiteX1" fmla="*/ 686916 w 4982365"/>
                <a:gd name="connsiteY1" fmla="*/ 463891 h 1042973"/>
                <a:gd name="connsiteX2" fmla="*/ 2756582 w 4982365"/>
                <a:gd name="connsiteY2" fmla="*/ 1034834 h 1042973"/>
                <a:gd name="connsiteX3" fmla="*/ 4982365 w 4982365"/>
                <a:gd name="connsiteY3" fmla="*/ 0 h 1042973"/>
                <a:gd name="connsiteX0" fmla="*/ 0 w 4982365"/>
                <a:gd name="connsiteY0" fmla="*/ 115973 h 1044037"/>
                <a:gd name="connsiteX1" fmla="*/ 664614 w 4982365"/>
                <a:gd name="connsiteY1" fmla="*/ 486193 h 1044037"/>
                <a:gd name="connsiteX2" fmla="*/ 2756582 w 4982365"/>
                <a:gd name="connsiteY2" fmla="*/ 1034834 h 1044037"/>
                <a:gd name="connsiteX3" fmla="*/ 4982365 w 4982365"/>
                <a:gd name="connsiteY3" fmla="*/ 0 h 1044037"/>
                <a:gd name="connsiteX0" fmla="*/ 0 w 4982365"/>
                <a:gd name="connsiteY0" fmla="*/ 115973 h 1035202"/>
                <a:gd name="connsiteX1" fmla="*/ 2756582 w 4982365"/>
                <a:gd name="connsiteY1" fmla="*/ 1034834 h 1035202"/>
                <a:gd name="connsiteX2" fmla="*/ 4982365 w 4982365"/>
                <a:gd name="connsiteY2" fmla="*/ 0 h 1035202"/>
                <a:gd name="connsiteX0" fmla="*/ 0 w 4982365"/>
                <a:gd name="connsiteY0" fmla="*/ 115973 h 847981"/>
                <a:gd name="connsiteX1" fmla="*/ 2769964 w 4982365"/>
                <a:gd name="connsiteY1" fmla="*/ 847493 h 847981"/>
                <a:gd name="connsiteX2" fmla="*/ 4982365 w 4982365"/>
                <a:gd name="connsiteY2" fmla="*/ 0 h 84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365" h="847981">
                  <a:moveTo>
                    <a:pt x="0" y="115973"/>
                  </a:moveTo>
                  <a:cubicBezTo>
                    <a:pt x="574288" y="307402"/>
                    <a:pt x="1939570" y="866822"/>
                    <a:pt x="2769964" y="847493"/>
                  </a:cubicBezTo>
                  <a:cubicBezTo>
                    <a:pt x="3489589" y="766461"/>
                    <a:pt x="4267200" y="496229"/>
                    <a:pt x="4982365" y="0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22160CD-D6F5-4A8C-8941-8F9427F95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5" y="3352800"/>
            <a:ext cx="6019800" cy="1371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/>
              <p:nvPr/>
            </p:nvSpPr>
            <p:spPr>
              <a:xfrm>
                <a:off x="5505761" y="4648200"/>
                <a:ext cx="3185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Thru-relay rate &gt; Direct rate </a:t>
                </a: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   in low SNR region.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61" y="4648200"/>
                <a:ext cx="3185698" cy="646331"/>
              </a:xfrm>
              <a:prstGeom prst="rect">
                <a:avLst/>
              </a:prstGeom>
              <a:blipFill>
                <a:blip r:embed="rId3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Walls (3/4)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22160CD-D6F5-4A8C-8941-8F9427F95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5" y="3952809"/>
            <a:ext cx="6019800" cy="1304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/>
              <p:nvPr/>
            </p:nvSpPr>
            <p:spPr>
              <a:xfrm>
                <a:off x="5505761" y="5155876"/>
                <a:ext cx="3185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Thru-relay rate &gt; direct rate </a:t>
                </a: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   in mid and low SNR region.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61" y="5155876"/>
                <a:ext cx="3185698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2007EAC-D2D9-4F80-AC38-A7889D33BF3A}"/>
              </a:ext>
            </a:extLst>
          </p:cNvPr>
          <p:cNvGrpSpPr/>
          <p:nvPr/>
        </p:nvGrpSpPr>
        <p:grpSpPr>
          <a:xfrm>
            <a:off x="1724948" y="1744640"/>
            <a:ext cx="5996912" cy="1912960"/>
            <a:chOff x="1724948" y="1500912"/>
            <a:chExt cx="5996912" cy="19129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5D2BA5-04DC-49F4-B16A-D54FB0E9099F}"/>
                </a:ext>
              </a:extLst>
            </p:cNvPr>
            <p:cNvGrpSpPr/>
            <p:nvPr/>
          </p:nvGrpSpPr>
          <p:grpSpPr>
            <a:xfrm>
              <a:off x="1724948" y="1732389"/>
              <a:ext cx="5996912" cy="1315611"/>
              <a:chOff x="248113" y="4120726"/>
              <a:chExt cx="5996912" cy="131561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B0C99CC-6346-4761-B4A3-44506F137B84}"/>
                  </a:ext>
                </a:extLst>
              </p:cNvPr>
              <p:cNvGrpSpPr/>
              <p:nvPr/>
            </p:nvGrpSpPr>
            <p:grpSpPr>
              <a:xfrm>
                <a:off x="248113" y="4120726"/>
                <a:ext cx="5996912" cy="1315611"/>
                <a:chOff x="743609" y="4458873"/>
                <a:chExt cx="5996912" cy="131561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4784A4-F78F-435B-BD84-3E870A53B0FA}"/>
                    </a:ext>
                  </a:extLst>
                </p:cNvPr>
                <p:cNvSpPr txBox="1"/>
                <p:nvPr/>
              </p:nvSpPr>
              <p:spPr>
                <a:xfrm>
                  <a:off x="3052670" y="4540744"/>
                  <a:ext cx="1374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Rly STA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38CACF4F-BCBD-4553-BC5E-4425C5D01361}"/>
                    </a:ext>
                  </a:extLst>
                </p:cNvPr>
                <p:cNvGrpSpPr/>
                <p:nvPr/>
              </p:nvGrpSpPr>
              <p:grpSpPr>
                <a:xfrm>
                  <a:off x="743609" y="4458873"/>
                  <a:ext cx="5996912" cy="606301"/>
                  <a:chOff x="743609" y="4458873"/>
                  <a:chExt cx="5996912" cy="606301"/>
                </a:xfrm>
              </p:grpSpPr>
              <p:sp>
                <p:nvSpPr>
                  <p:cNvPr id="30" name="Flowchart: Summing Junction 29">
                    <a:extLst>
                      <a:ext uri="{FF2B5EF4-FFF2-40B4-BE49-F238E27FC236}">
                        <a16:creationId xmlns:a16="http://schemas.microsoft.com/office/drawing/2014/main" id="{9C43B6DB-6148-44D3-BAE7-13A256952AE2}"/>
                      </a:ext>
                    </a:extLst>
                  </p:cNvPr>
                  <p:cNvSpPr/>
                  <p:nvPr/>
                </p:nvSpPr>
                <p:spPr>
                  <a:xfrm>
                    <a:off x="832317" y="4882294"/>
                    <a:ext cx="182880" cy="182880"/>
                  </a:xfrm>
                  <a:prstGeom prst="flowChartSummingJunction">
                    <a:avLst/>
                  </a:prstGeom>
                  <a:solidFill>
                    <a:srgbClr val="00B05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lowchart: Or 30">
                    <a:extLst>
                      <a:ext uri="{FF2B5EF4-FFF2-40B4-BE49-F238E27FC236}">
                        <a16:creationId xmlns:a16="http://schemas.microsoft.com/office/drawing/2014/main" id="{9B9A6328-FBEA-41B6-BFF4-162753202201}"/>
                      </a:ext>
                    </a:extLst>
                  </p:cNvPr>
                  <p:cNvSpPr/>
                  <p:nvPr/>
                </p:nvSpPr>
                <p:spPr>
                  <a:xfrm>
                    <a:off x="3648430" y="4867873"/>
                    <a:ext cx="182880" cy="182880"/>
                  </a:xfrm>
                  <a:prstGeom prst="flowChartOr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lowchart: Sort 31">
                    <a:extLst>
                      <a:ext uri="{FF2B5EF4-FFF2-40B4-BE49-F238E27FC236}">
                        <a16:creationId xmlns:a16="http://schemas.microsoft.com/office/drawing/2014/main" id="{3CF375DF-144A-403D-B5F4-D4797420333E}"/>
                      </a:ext>
                    </a:extLst>
                  </p:cNvPr>
                  <p:cNvSpPr/>
                  <p:nvPr/>
                </p:nvSpPr>
                <p:spPr>
                  <a:xfrm>
                    <a:off x="6026647" y="4776433"/>
                    <a:ext cx="137160" cy="274320"/>
                  </a:xfrm>
                  <a:prstGeom prst="flowChartSort">
                    <a:avLst/>
                  </a:prstGeom>
                  <a:solidFill>
                    <a:srgbClr val="00206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8B9FC788-025C-4C52-B0FB-7DC01D538BCA}"/>
                      </a:ext>
                    </a:extLst>
                  </p:cNvPr>
                  <p:cNvCxnSpPr>
                    <a:cxnSpLocks/>
                    <a:stCxn id="30" idx="6"/>
                    <a:endCxn id="31" idx="2"/>
                  </p:cNvCxnSpPr>
                  <p:nvPr/>
                </p:nvCxnSpPr>
                <p:spPr>
                  <a:xfrm flipV="1">
                    <a:off x="1015197" y="4959313"/>
                    <a:ext cx="2633233" cy="14421"/>
                  </a:xfrm>
                  <a:prstGeom prst="straightConnector1">
                    <a:avLst/>
                  </a:prstGeom>
                  <a:solidFill>
                    <a:srgbClr val="FF0000">
                      <a:alpha val="25000"/>
                    </a:srgbClr>
                  </a:solidFill>
                  <a:ln w="25400" cap="flat" cmpd="sng" algn="ctr">
                    <a:solidFill>
                      <a:srgbClr val="00B050"/>
                    </a:solidFill>
                    <a:prstDash val="solid"/>
                    <a:miter lim="800000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F46CDEDF-F3A7-46FB-A4F6-7785FCB884D3}"/>
                      </a:ext>
                    </a:extLst>
                  </p:cNvPr>
                  <p:cNvCxnSpPr>
                    <a:cxnSpLocks/>
                    <a:stCxn id="32" idx="1"/>
                    <a:endCxn id="31" idx="6"/>
                  </p:cNvCxnSpPr>
                  <p:nvPr/>
                </p:nvCxnSpPr>
                <p:spPr>
                  <a:xfrm flipH="1">
                    <a:off x="3831310" y="4913593"/>
                    <a:ext cx="2195337" cy="45720"/>
                  </a:xfrm>
                  <a:prstGeom prst="straightConnector1">
                    <a:avLst/>
                  </a:prstGeom>
                  <a:solidFill>
                    <a:srgbClr val="FF0000">
                      <a:alpha val="25000"/>
                    </a:srgbClr>
                  </a:solidFill>
                  <a:ln w="25400" cap="flat" cmpd="sng" algn="ctr">
                    <a:solidFill>
                      <a:srgbClr val="FF66FF"/>
                    </a:solidFill>
                    <a:prstDash val="solid"/>
                    <a:miter lim="800000"/>
                    <a:headEnd type="triangle"/>
                    <a:tailEnd type="triangle"/>
                  </a:ln>
                  <a:effectLst/>
                </p:spPr>
              </p:cxn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E68DC05-009B-4288-B1EF-BA02400E7838}"/>
                      </a:ext>
                    </a:extLst>
                  </p:cNvPr>
                  <p:cNvSpPr txBox="1"/>
                  <p:nvPr/>
                </p:nvSpPr>
                <p:spPr>
                  <a:xfrm>
                    <a:off x="743609" y="4458873"/>
                    <a:ext cx="53655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</a:rPr>
                      <a:t>AP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BD8C9E49-2D57-4826-817D-1643950F01EB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147" y="4477052"/>
                    <a:ext cx="89137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</a:rPr>
                      <a:t>End STA</a:t>
                    </a:r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788BA0-6206-4BFD-A3B2-6136E5D8985A}"/>
                    </a:ext>
                  </a:extLst>
                </p:cNvPr>
                <p:cNvSpPr txBox="1"/>
                <p:nvPr/>
              </p:nvSpPr>
              <p:spPr>
                <a:xfrm>
                  <a:off x="1457661" y="4681346"/>
                  <a:ext cx="1374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2</a:t>
                  </a:r>
                  <a:r>
                    <a:rPr kumimoji="0" lang="en-US" sz="1600" b="1" i="0" u="none" strike="noStrike" kern="0" cap="none" spc="0" normalizeH="0" baseline="3000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nd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 hop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63062C9-28E4-4F49-9891-29DD7B6A4E7E}"/>
                    </a:ext>
                  </a:extLst>
                </p:cNvPr>
                <p:cNvSpPr txBox="1"/>
                <p:nvPr/>
              </p:nvSpPr>
              <p:spPr>
                <a:xfrm>
                  <a:off x="4558712" y="4638090"/>
                  <a:ext cx="11917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66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1</a:t>
                  </a:r>
                  <a:r>
                    <a:rPr kumimoji="0" lang="en-US" sz="1600" b="1" i="0" u="none" strike="noStrike" kern="0" cap="none" spc="0" normalizeH="0" baseline="3000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66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st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66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 hop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0566D20-ACB1-4F2D-BE62-70E577E3ED51}"/>
                    </a:ext>
                  </a:extLst>
                </p:cNvPr>
                <p:cNvSpPr txBox="1"/>
                <p:nvPr/>
              </p:nvSpPr>
              <p:spPr>
                <a:xfrm>
                  <a:off x="3052670" y="5405152"/>
                  <a:ext cx="13743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Direct link</a:t>
                  </a:r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926E2BB-ADAF-48E9-A99B-66357704B91E}"/>
                  </a:ext>
                </a:extLst>
              </p:cNvPr>
              <p:cNvSpPr/>
              <p:nvPr/>
            </p:nvSpPr>
            <p:spPr>
              <a:xfrm>
                <a:off x="535258" y="4585380"/>
                <a:ext cx="4982365" cy="847981"/>
              </a:xfrm>
              <a:custGeom>
                <a:avLst/>
                <a:gdLst>
                  <a:gd name="connsiteX0" fmla="*/ 108146 w 5103892"/>
                  <a:gd name="connsiteY0" fmla="*/ 62447 h 1036783"/>
                  <a:gd name="connsiteX1" fmla="*/ 331170 w 5103892"/>
                  <a:gd name="connsiteY1" fmla="*/ 254248 h 1036783"/>
                  <a:gd name="connsiteX2" fmla="*/ 2878109 w 5103892"/>
                  <a:gd name="connsiteY2" fmla="*/ 1034834 h 1036783"/>
                  <a:gd name="connsiteX3" fmla="*/ 5103892 w 5103892"/>
                  <a:gd name="connsiteY3" fmla="*/ 0 h 1036783"/>
                  <a:gd name="connsiteX0" fmla="*/ 113251 w 5095616"/>
                  <a:gd name="connsiteY0" fmla="*/ 115973 h 1036758"/>
                  <a:gd name="connsiteX1" fmla="*/ 322894 w 5095616"/>
                  <a:gd name="connsiteY1" fmla="*/ 254248 h 1036758"/>
                  <a:gd name="connsiteX2" fmla="*/ 2869833 w 5095616"/>
                  <a:gd name="connsiteY2" fmla="*/ 1034834 h 1036758"/>
                  <a:gd name="connsiteX3" fmla="*/ 5095616 w 5095616"/>
                  <a:gd name="connsiteY3" fmla="*/ 0 h 1036758"/>
                  <a:gd name="connsiteX0" fmla="*/ 25086 w 5007451"/>
                  <a:gd name="connsiteY0" fmla="*/ 115973 h 1036758"/>
                  <a:gd name="connsiteX1" fmla="*/ 234729 w 5007451"/>
                  <a:gd name="connsiteY1" fmla="*/ 254248 h 1036758"/>
                  <a:gd name="connsiteX2" fmla="*/ 2781668 w 5007451"/>
                  <a:gd name="connsiteY2" fmla="*/ 1034834 h 1036758"/>
                  <a:gd name="connsiteX3" fmla="*/ 5007451 w 5007451"/>
                  <a:gd name="connsiteY3" fmla="*/ 0 h 1036758"/>
                  <a:gd name="connsiteX0" fmla="*/ 0 w 4982365"/>
                  <a:gd name="connsiteY0" fmla="*/ 115973 h 1042380"/>
                  <a:gd name="connsiteX1" fmla="*/ 686916 w 4982365"/>
                  <a:gd name="connsiteY1" fmla="*/ 450509 h 1042380"/>
                  <a:gd name="connsiteX2" fmla="*/ 2756582 w 4982365"/>
                  <a:gd name="connsiteY2" fmla="*/ 1034834 h 1042380"/>
                  <a:gd name="connsiteX3" fmla="*/ 4982365 w 4982365"/>
                  <a:gd name="connsiteY3" fmla="*/ 0 h 1042380"/>
                  <a:gd name="connsiteX0" fmla="*/ 0 w 4982365"/>
                  <a:gd name="connsiteY0" fmla="*/ 115973 h 1042973"/>
                  <a:gd name="connsiteX1" fmla="*/ 686916 w 4982365"/>
                  <a:gd name="connsiteY1" fmla="*/ 463891 h 1042973"/>
                  <a:gd name="connsiteX2" fmla="*/ 2756582 w 4982365"/>
                  <a:gd name="connsiteY2" fmla="*/ 1034834 h 1042973"/>
                  <a:gd name="connsiteX3" fmla="*/ 4982365 w 4982365"/>
                  <a:gd name="connsiteY3" fmla="*/ 0 h 1042973"/>
                  <a:gd name="connsiteX0" fmla="*/ 0 w 4982365"/>
                  <a:gd name="connsiteY0" fmla="*/ 115973 h 1044037"/>
                  <a:gd name="connsiteX1" fmla="*/ 664614 w 4982365"/>
                  <a:gd name="connsiteY1" fmla="*/ 486193 h 1044037"/>
                  <a:gd name="connsiteX2" fmla="*/ 2756582 w 4982365"/>
                  <a:gd name="connsiteY2" fmla="*/ 1034834 h 1044037"/>
                  <a:gd name="connsiteX3" fmla="*/ 4982365 w 4982365"/>
                  <a:gd name="connsiteY3" fmla="*/ 0 h 1044037"/>
                  <a:gd name="connsiteX0" fmla="*/ 0 w 4982365"/>
                  <a:gd name="connsiteY0" fmla="*/ 115973 h 1035202"/>
                  <a:gd name="connsiteX1" fmla="*/ 2756582 w 4982365"/>
                  <a:gd name="connsiteY1" fmla="*/ 1034834 h 1035202"/>
                  <a:gd name="connsiteX2" fmla="*/ 4982365 w 4982365"/>
                  <a:gd name="connsiteY2" fmla="*/ 0 h 1035202"/>
                  <a:gd name="connsiteX0" fmla="*/ 0 w 4982365"/>
                  <a:gd name="connsiteY0" fmla="*/ 115973 h 847981"/>
                  <a:gd name="connsiteX1" fmla="*/ 2769964 w 4982365"/>
                  <a:gd name="connsiteY1" fmla="*/ 847493 h 847981"/>
                  <a:gd name="connsiteX2" fmla="*/ 4982365 w 4982365"/>
                  <a:gd name="connsiteY2" fmla="*/ 0 h 84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365" h="847981">
                    <a:moveTo>
                      <a:pt x="0" y="115973"/>
                    </a:moveTo>
                    <a:cubicBezTo>
                      <a:pt x="574288" y="307402"/>
                      <a:pt x="1939570" y="866822"/>
                      <a:pt x="2769964" y="847493"/>
                    </a:cubicBezTo>
                    <a:cubicBezTo>
                      <a:pt x="3489589" y="766461"/>
                      <a:pt x="4267200" y="496229"/>
                      <a:pt x="4982365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92D050"/>
                </a:solidFill>
                <a:prstDash val="dash"/>
                <a:miter lim="800000"/>
                <a:headEnd type="triangle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3F239-76E1-4A67-BC0A-7F3850FFFB3C}"/>
                </a:ext>
              </a:extLst>
            </p:cNvPr>
            <p:cNvSpPr/>
            <p:nvPr/>
          </p:nvSpPr>
          <p:spPr>
            <a:xfrm>
              <a:off x="3820209" y="1500912"/>
              <a:ext cx="176964" cy="19129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Wall, 7dB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1250D2-0EA1-4D00-9AA4-3D1A67E53E7C}"/>
                </a:ext>
              </a:extLst>
            </p:cNvPr>
            <p:cNvSpPr/>
            <p:nvPr/>
          </p:nvSpPr>
          <p:spPr>
            <a:xfrm>
              <a:off x="5505761" y="1500912"/>
              <a:ext cx="176964" cy="19129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Wall, 7dB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29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Walls (cont.)  (4/4)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F4006-B497-4EB2-8D83-27D9A14B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5009" y="1600200"/>
            <a:ext cx="3986515" cy="12883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BA74E4-4C45-457A-ACF6-7E751CD61C79}"/>
              </a:ext>
            </a:extLst>
          </p:cNvPr>
          <p:cNvGrpSpPr/>
          <p:nvPr/>
        </p:nvGrpSpPr>
        <p:grpSpPr>
          <a:xfrm>
            <a:off x="2209800" y="2819400"/>
            <a:ext cx="4191000" cy="3378677"/>
            <a:chOff x="4800600" y="2971800"/>
            <a:chExt cx="4191000" cy="33786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7D14D7-9999-4957-8E99-0B39ACFF6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31" t="4507" r="7931"/>
            <a:stretch/>
          </p:blipFill>
          <p:spPr>
            <a:xfrm>
              <a:off x="4800600" y="2971800"/>
              <a:ext cx="4191000" cy="3378677"/>
            </a:xfrm>
            <a:prstGeom prst="rect">
              <a:avLst/>
            </a:prstGeom>
          </p:spPr>
        </p:pic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E825D6E7-4B04-4F17-B1F7-B9FA1502912B}"/>
                </a:ext>
              </a:extLst>
            </p:cNvPr>
            <p:cNvSpPr/>
            <p:nvPr/>
          </p:nvSpPr>
          <p:spPr>
            <a:xfrm rot="5400000">
              <a:off x="5948522" y="5301670"/>
              <a:ext cx="179808" cy="1713652"/>
            </a:xfrm>
            <a:prstGeom prst="rightBrac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2D8284-95D4-4216-85D8-55A49D1EF23A}"/>
                </a:ext>
              </a:extLst>
            </p:cNvPr>
            <p:cNvSpPr txBox="1"/>
            <p:nvPr/>
          </p:nvSpPr>
          <p:spPr>
            <a:xfrm>
              <a:off x="5257800" y="5677540"/>
              <a:ext cx="1614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FF00FF"/>
                  </a:solidFill>
                  <a:latin typeface="Calibri" panose="020F0502020204030204"/>
                  <a:ea typeface="+mn-ea"/>
                </a:rPr>
                <a:t>Coverage extension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215478-7B56-48A1-8067-52F1BF287CAD}"/>
                </a:ext>
              </a:extLst>
            </p:cNvPr>
            <p:cNvGrpSpPr/>
            <p:nvPr/>
          </p:nvGrpSpPr>
          <p:grpSpPr>
            <a:xfrm>
              <a:off x="7162800" y="3810000"/>
              <a:ext cx="609600" cy="1681725"/>
              <a:chOff x="9612347" y="3601335"/>
              <a:chExt cx="609600" cy="219200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DEB570-E391-4A42-8C08-EFA203BFA47A}"/>
                  </a:ext>
                </a:extLst>
              </p:cNvPr>
              <p:cNvSpPr txBox="1"/>
              <p:nvPr/>
            </p:nvSpPr>
            <p:spPr>
              <a:xfrm rot="16200000">
                <a:off x="8923495" y="4376567"/>
                <a:ext cx="2073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Capacity gain near edge of coverage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472A59B-29B4-4C2F-A5CD-723AD3842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8103" y="5129561"/>
                <a:ext cx="0" cy="60017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49E9CED-8E9D-4D23-8DF2-87394ECEF7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2347" y="4215161"/>
                <a:ext cx="0" cy="15781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2AAE14E-C01A-4314-8547-E6A8229B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76401"/>
            <a:ext cx="4362830" cy="441801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Near edge of coverage, two-hop relaying can significantly improve both coverage &amp; capacity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2x—4x capacity gain when direct link is around MCS2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Coverage extension of &gt;10dB</a:t>
            </a:r>
            <a:endParaRPr lang="en-GB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7577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Ubiquity of 802.11 user devices can be exploited by opportunistic two-hop relaying to improve throughput for devices in low to median SNR regime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Selecting a suitable nearby user device as relay can produce a similar gain as the user moving a few meters to get out of adversely shadowed or blocked location to a </a:t>
            </a:r>
            <a:r>
              <a:rPr lang="en-GB" b="0" dirty="0" err="1"/>
              <a:t>favorable</a:t>
            </a:r>
            <a:r>
              <a:rPr lang="en-GB" b="0" dirty="0"/>
              <a:t> location.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Opportunistic relaying using a nearby device can also be used to break a high-mobility NLOS channel (e.g., HMD to AP) into two hops: LOS with high mobility (e.g., HMD to laptop) and NLOS with low mobility (laptop to AP)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Such two-hop opportunistic relaying produces a throughput benefit not just for the user with poor SNR, but also for the entire network, due to reduced channel utilization and interference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technique for 2-hop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2AAE14E-C01A-4314-8547-E6A8229B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76401"/>
            <a:ext cx="7619998" cy="441801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Configure relay node with a small forwarding buffer </a:t>
            </a:r>
            <a:r>
              <a:rPr lang="en-US" sz="1500" u="sng" dirty="0"/>
              <a:t>threshold</a:t>
            </a:r>
            <a:r>
              <a:rPr lang="en-US" sz="1500" dirty="0"/>
              <a:t> (e.g., sufficient to hold a few PPDUs from the ingress link)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If relay buffer exceeds threshold, disallow (turn off) ingress link to the relay.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I.e., ingress link to relay will contend for channel only if relay buffer is under the threshold</a:t>
            </a: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/>
              <a:t>This ensures that in the long-run, throughputs on the ingress link and the egress link of relay (the 1</a:t>
            </a:r>
            <a:r>
              <a:rPr lang="en-GB" sz="1500" baseline="30000" dirty="0"/>
              <a:t>st</a:t>
            </a:r>
            <a:r>
              <a:rPr lang="en-GB" sz="1500" dirty="0"/>
              <a:t> hop and the 2</a:t>
            </a:r>
            <a:r>
              <a:rPr lang="en-GB" sz="1500" baseline="30000" dirty="0"/>
              <a:t>nd</a:t>
            </a:r>
            <a:r>
              <a:rPr lang="en-GB" sz="1500" dirty="0"/>
              <a:t> hop in terminology introduced earlier) are equal.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GB" sz="1200" dirty="0"/>
              <a:t>All the data that the relay received on ingress link, the relay forward on the egress link (except for a small amount of data possibly still in relay’s forwarding buffer)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613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3200" dirty="0"/>
              <a:t>Opportunistically using a nearby non-AP STA as relay</a:t>
            </a:r>
            <a:endParaRPr lang="en-GB" sz="3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1180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Terminology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End STA: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non-AP STA with poor SNR that needs a relay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9966"/>
                </a:solidFill>
              </a:rPr>
              <a:t>Relay candidate STAs:</a:t>
            </a:r>
            <a:r>
              <a:rPr lang="en-US" sz="1600" dirty="0">
                <a:solidFill>
                  <a:srgbClr val="FF9966"/>
                </a:solidFill>
              </a:rPr>
              <a:t> </a:t>
            </a:r>
            <a:r>
              <a:rPr lang="en-US" sz="1600" dirty="0"/>
              <a:t>non-AP STAs that can act as a relay b/w the AP and End STA</a:t>
            </a:r>
          </a:p>
          <a:p>
            <a:pPr marL="728663" lvl="2" indent="-128588" algn="just">
              <a:buFont typeface="Arial" panose="020B0604020202020204" pitchFamily="34" charset="0"/>
              <a:buChar char="•"/>
            </a:pPr>
            <a:r>
              <a:rPr lang="en-US" sz="1400" dirty="0"/>
              <a:t>E.g. other mobile devices owned by user and family, laptops, appliances in the house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33CC"/>
                </a:solidFill>
              </a:rPr>
              <a:t>1</a:t>
            </a:r>
            <a:r>
              <a:rPr lang="en-US" sz="1600" b="1" baseline="30000" dirty="0">
                <a:solidFill>
                  <a:srgbClr val="FF33CC"/>
                </a:solidFill>
              </a:rPr>
              <a:t>st</a:t>
            </a:r>
            <a:r>
              <a:rPr lang="en-US" sz="1600" b="1" dirty="0">
                <a:solidFill>
                  <a:srgbClr val="FF33CC"/>
                </a:solidFill>
              </a:rPr>
              <a:t> Hop:</a:t>
            </a:r>
            <a:r>
              <a:rPr lang="en-US" sz="1600" dirty="0">
                <a:solidFill>
                  <a:srgbClr val="FF33CC"/>
                </a:solidFill>
              </a:rPr>
              <a:t> </a:t>
            </a:r>
            <a:r>
              <a:rPr lang="en-US" sz="1600" dirty="0"/>
              <a:t>Link between End STA and selected Relay STA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2</a:t>
            </a:r>
            <a:r>
              <a:rPr lang="en-US" sz="1600" b="1" baseline="30000" dirty="0">
                <a:solidFill>
                  <a:srgbClr val="00B050"/>
                </a:solidFill>
              </a:rPr>
              <a:t>nd</a:t>
            </a:r>
            <a:r>
              <a:rPr lang="en-US" sz="1600" b="1" dirty="0">
                <a:solidFill>
                  <a:srgbClr val="00B050"/>
                </a:solidFill>
              </a:rPr>
              <a:t> Hop: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Link between Selected Relay STA and AP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92D050"/>
                </a:solidFill>
              </a:rPr>
              <a:t>Direct link: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/>
              <a:t>Link </a:t>
            </a:r>
            <a:r>
              <a:rPr lang="en-US" sz="1400" dirty="0"/>
              <a:t>between End STA and AP</a:t>
            </a:r>
          </a:p>
          <a:p>
            <a:pPr marL="300038" lvl="1" indent="0" algn="just"/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62FF06-CC2E-4693-936E-DDF07E519C8E}"/>
              </a:ext>
            </a:extLst>
          </p:cNvPr>
          <p:cNvGrpSpPr/>
          <p:nvPr/>
        </p:nvGrpSpPr>
        <p:grpSpPr>
          <a:xfrm>
            <a:off x="1143000" y="1718801"/>
            <a:ext cx="7162800" cy="2472199"/>
            <a:chOff x="1143000" y="1610260"/>
            <a:chExt cx="7162800" cy="24721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619619-ADAB-424C-AC7C-0AA1D4CC3A0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22749A-8A1E-493A-A819-574B8CD80302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7BC49FA-CA76-4AFB-BDDB-A73D26DDE507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50" name="Flowchart: Summing Junction 49">
                  <a:extLst>
                    <a:ext uri="{FF2B5EF4-FFF2-40B4-BE49-F238E27FC236}">
                      <a16:creationId xmlns:a16="http://schemas.microsoft.com/office/drawing/2014/main" id="{2A9FF3B6-2E6E-4DDB-A65E-CC29B31DA759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lowchart: Or 50">
                  <a:extLst>
                    <a:ext uri="{FF2B5EF4-FFF2-40B4-BE49-F238E27FC236}">
                      <a16:creationId xmlns:a16="http://schemas.microsoft.com/office/drawing/2014/main" id="{06DF8D45-8CBF-4AFF-AB35-0F79FF090E9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lowchart: Sort 51">
                  <a:extLst>
                    <a:ext uri="{FF2B5EF4-FFF2-40B4-BE49-F238E27FC236}">
                      <a16:creationId xmlns:a16="http://schemas.microsoft.com/office/drawing/2014/main" id="{B44B5824-22EF-47A4-BD78-E5FE551286C7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2ABC8E7-8138-4924-BE89-57B8CB3FAAF3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988E6D4-6AE1-40FF-901D-E4F3B153CF84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55" name="Flowchart: Or 54">
                  <a:extLst>
                    <a:ext uri="{FF2B5EF4-FFF2-40B4-BE49-F238E27FC236}">
                      <a16:creationId xmlns:a16="http://schemas.microsoft.com/office/drawing/2014/main" id="{197CCA41-05A8-47DE-87BE-A541A2D15D0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lowchart: Or 55">
                  <a:extLst>
                    <a:ext uri="{FF2B5EF4-FFF2-40B4-BE49-F238E27FC236}">
                      <a16:creationId xmlns:a16="http://schemas.microsoft.com/office/drawing/2014/main" id="{897722D2-096A-46FD-A307-0D28190D9CEF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9958BF2-A5DD-4E65-8B83-19BE08553581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DC88775-D99A-4D6E-88FE-A7237B24A6C3}"/>
                </a:ext>
              </a:extLst>
            </p:cNvPr>
            <p:cNvCxnSpPr>
              <a:cxnSpLocks/>
              <a:stCxn id="52" idx="1"/>
              <a:endCxn id="56" idx="6"/>
            </p:cNvCxnSpPr>
            <p:nvPr/>
          </p:nvCxnSpPr>
          <p:spPr>
            <a:xfrm flipH="1">
              <a:off x="6583680" y="2798741"/>
              <a:ext cx="1008246" cy="290756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66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D89ACF-0CE9-4433-8FC6-295A6BF7BCDF}"/>
                </a:ext>
              </a:extLst>
            </p:cNvPr>
            <p:cNvSpPr txBox="1"/>
            <p:nvPr/>
          </p:nvSpPr>
          <p:spPr>
            <a:xfrm>
              <a:off x="6664012" y="2939454"/>
              <a:ext cx="119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2AEC98-C4C2-4CC0-BB8E-9F04D34CD93F}"/>
                </a:ext>
              </a:extLst>
            </p:cNvPr>
            <p:cNvSpPr txBox="1"/>
            <p:nvPr/>
          </p:nvSpPr>
          <p:spPr>
            <a:xfrm>
              <a:off x="5155722" y="3301794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defRPr>
              </a:lvl1pPr>
            </a:lstStyle>
            <a:p>
              <a:r>
                <a:rPr lang="en-US" dirty="0">
                  <a:solidFill>
                    <a:srgbClr val="FF9966"/>
                  </a:solidFill>
                </a:rPr>
                <a:t>Selected rly STA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463C1DB-1DF5-4CD1-B078-4BCAC733A0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6461" y="3200400"/>
              <a:ext cx="174339" cy="2233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15A13AE-C1FA-4ABE-827E-087FA9CB7EF7}"/>
                </a:ext>
              </a:extLst>
            </p:cNvPr>
            <p:cNvCxnSpPr>
              <a:cxnSpLocks/>
              <a:stCxn id="50" idx="6"/>
              <a:endCxn id="56" idx="2"/>
            </p:cNvCxnSpPr>
            <p:nvPr/>
          </p:nvCxnSpPr>
          <p:spPr>
            <a:xfrm>
              <a:off x="1414588" y="2878653"/>
              <a:ext cx="4986212" cy="210844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BA2F90-6A8D-43C7-AC83-B300B1AB26C2}"/>
                </a:ext>
              </a:extLst>
            </p:cNvPr>
            <p:cNvSpPr txBox="1"/>
            <p:nvPr/>
          </p:nvSpPr>
          <p:spPr>
            <a:xfrm>
              <a:off x="3779226" y="2737148"/>
              <a:ext cx="137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nd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07CE0D6-E51C-4AC2-B54E-07E6B7A53093}"/>
                </a:ext>
              </a:extLst>
            </p:cNvPr>
            <p:cNvSpPr/>
            <p:nvPr/>
          </p:nvSpPr>
          <p:spPr bwMode="auto">
            <a:xfrm>
              <a:off x="1440611" y="2872596"/>
              <a:ext cx="6167887" cy="962246"/>
            </a:xfrm>
            <a:custGeom>
              <a:avLst/>
              <a:gdLst>
                <a:gd name="connsiteX0" fmla="*/ 6167887 w 6167887"/>
                <a:gd name="connsiteY0" fmla="*/ 0 h 962246"/>
                <a:gd name="connsiteX1" fmla="*/ 5796951 w 6167887"/>
                <a:gd name="connsiteY1" fmla="*/ 500332 h 962246"/>
                <a:gd name="connsiteX2" fmla="*/ 5072332 w 6167887"/>
                <a:gd name="connsiteY2" fmla="*/ 923027 h 962246"/>
                <a:gd name="connsiteX3" fmla="*/ 3226280 w 6167887"/>
                <a:gd name="connsiteY3" fmla="*/ 914400 h 962246"/>
                <a:gd name="connsiteX4" fmla="*/ 1958197 w 6167887"/>
                <a:gd name="connsiteY4" fmla="*/ 664234 h 962246"/>
                <a:gd name="connsiteX5" fmla="*/ 0 w 6167887"/>
                <a:gd name="connsiteY5" fmla="*/ 34506 h 96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887" h="962246">
                  <a:moveTo>
                    <a:pt x="6167887" y="0"/>
                  </a:moveTo>
                  <a:cubicBezTo>
                    <a:pt x="6073715" y="173247"/>
                    <a:pt x="5979544" y="346494"/>
                    <a:pt x="5796951" y="500332"/>
                  </a:cubicBezTo>
                  <a:cubicBezTo>
                    <a:pt x="5614358" y="654170"/>
                    <a:pt x="5500777" y="854016"/>
                    <a:pt x="5072332" y="923027"/>
                  </a:cubicBezTo>
                  <a:cubicBezTo>
                    <a:pt x="4643887" y="992038"/>
                    <a:pt x="3745302" y="957532"/>
                    <a:pt x="3226280" y="914400"/>
                  </a:cubicBezTo>
                  <a:cubicBezTo>
                    <a:pt x="2707258" y="871268"/>
                    <a:pt x="2495910" y="810883"/>
                    <a:pt x="1958197" y="664234"/>
                  </a:cubicBezTo>
                  <a:cubicBezTo>
                    <a:pt x="1420484" y="517585"/>
                    <a:pt x="710242" y="276045"/>
                    <a:pt x="0" y="34506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B5BC68-6936-41B3-AD09-132419441A9A}"/>
                </a:ext>
              </a:extLst>
            </p:cNvPr>
            <p:cNvSpPr txBox="1"/>
            <p:nvPr/>
          </p:nvSpPr>
          <p:spPr>
            <a:xfrm rot="471380">
              <a:off x="3884007" y="3713127"/>
              <a:ext cx="137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Direct link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2"/>
            <a:ext cx="8075616" cy="1065213"/>
          </a:xfrm>
        </p:spPr>
        <p:txBody>
          <a:bodyPr/>
          <a:lstStyle/>
          <a:p>
            <a:r>
              <a:rPr lang="en-US" dirty="0"/>
              <a:t>Opportunistically using a nearby non-AP STA as relay (1/4)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3466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How does Relay improve end-to-end throughput: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Distance:</a:t>
            </a:r>
            <a:r>
              <a:rPr lang="en-US" sz="1400" dirty="0"/>
              <a:t> Cut longer Direct link into two shorter (albeit half-duplex)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Walls: </a:t>
            </a:r>
            <a:r>
              <a:rPr lang="en-US" sz="1400" dirty="0"/>
              <a:t>Distribute the walls between AP and End STA across two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Multiuser (selection) diversity across shadow fading realization of relay candidates</a:t>
            </a:r>
          </a:p>
          <a:p>
            <a:pPr marL="642938" lvl="1" indent="-342900" algn="just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C251D-F2AA-45F4-B3B6-7F96A2C9A86E}"/>
              </a:ext>
            </a:extLst>
          </p:cNvPr>
          <p:cNvGrpSpPr/>
          <p:nvPr/>
        </p:nvGrpSpPr>
        <p:grpSpPr>
          <a:xfrm>
            <a:off x="1143000" y="1718801"/>
            <a:ext cx="7162800" cy="2472199"/>
            <a:chOff x="1143000" y="1610260"/>
            <a:chExt cx="7162800" cy="2472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E3B262-1525-425F-8893-3B0F02BA4A04}"/>
                </a:ext>
              </a:extLst>
            </p:cNvPr>
            <p:cNvCxnSpPr>
              <a:cxnSpLocks/>
              <a:stCxn id="42" idx="1"/>
              <a:endCxn id="48" idx="6"/>
            </p:cNvCxnSpPr>
            <p:nvPr/>
          </p:nvCxnSpPr>
          <p:spPr>
            <a:xfrm flipH="1">
              <a:off x="6583680" y="2798741"/>
              <a:ext cx="1008246" cy="290756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66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27E47B-E420-49C4-9222-0B8E858DE8DD}"/>
                </a:ext>
              </a:extLst>
            </p:cNvPr>
            <p:cNvSpPr txBox="1"/>
            <p:nvPr/>
          </p:nvSpPr>
          <p:spPr>
            <a:xfrm>
              <a:off x="6664012" y="2939454"/>
              <a:ext cx="119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27" name="TextBox 9226">
              <a:extLst>
                <a:ext uri="{FF2B5EF4-FFF2-40B4-BE49-F238E27FC236}">
                  <a16:creationId xmlns:a16="http://schemas.microsoft.com/office/drawing/2014/main" id="{4C5CD681-A919-4021-AABB-950163F375A0}"/>
                </a:ext>
              </a:extLst>
            </p:cNvPr>
            <p:cNvSpPr txBox="1"/>
            <p:nvPr/>
          </p:nvSpPr>
          <p:spPr>
            <a:xfrm>
              <a:off x="5155722" y="3301794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defRPr>
              </a:lvl1pPr>
            </a:lstStyle>
            <a:p>
              <a:r>
                <a:rPr lang="en-US" dirty="0">
                  <a:solidFill>
                    <a:srgbClr val="FF9966"/>
                  </a:solidFill>
                </a:rPr>
                <a:t>Selected rly STA</a:t>
              </a:r>
            </a:p>
          </p:txBody>
        </p:sp>
        <p:cxnSp>
          <p:nvCxnSpPr>
            <p:cNvPr id="9229" name="Straight Arrow Connector 9228">
              <a:extLst>
                <a:ext uri="{FF2B5EF4-FFF2-40B4-BE49-F238E27FC236}">
                  <a16:creationId xmlns:a16="http://schemas.microsoft.com/office/drawing/2014/main" id="{AE2A72D7-6147-499A-B324-3B38AEBB18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6461" y="3200400"/>
              <a:ext cx="174339" cy="2233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B0DB86B-A490-42F3-AA6C-93FF651219FA}"/>
                </a:ext>
              </a:extLst>
            </p:cNvPr>
            <p:cNvCxnSpPr>
              <a:cxnSpLocks/>
              <a:stCxn id="40" idx="6"/>
              <a:endCxn id="48" idx="2"/>
            </p:cNvCxnSpPr>
            <p:nvPr/>
          </p:nvCxnSpPr>
          <p:spPr>
            <a:xfrm>
              <a:off x="1414588" y="2878653"/>
              <a:ext cx="4986212" cy="210844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D1864B-5773-416E-BE0A-F2ACB847AF5C}"/>
                </a:ext>
              </a:extLst>
            </p:cNvPr>
            <p:cNvSpPr txBox="1"/>
            <p:nvPr/>
          </p:nvSpPr>
          <p:spPr>
            <a:xfrm>
              <a:off x="3779226" y="2737148"/>
              <a:ext cx="137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nd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34" name="Freeform: Shape 9233">
              <a:extLst>
                <a:ext uri="{FF2B5EF4-FFF2-40B4-BE49-F238E27FC236}">
                  <a16:creationId xmlns:a16="http://schemas.microsoft.com/office/drawing/2014/main" id="{3BB62665-07A7-4E5E-9B00-04A88D116F4A}"/>
                </a:ext>
              </a:extLst>
            </p:cNvPr>
            <p:cNvSpPr/>
            <p:nvPr/>
          </p:nvSpPr>
          <p:spPr bwMode="auto">
            <a:xfrm>
              <a:off x="1440611" y="2872596"/>
              <a:ext cx="6167887" cy="962246"/>
            </a:xfrm>
            <a:custGeom>
              <a:avLst/>
              <a:gdLst>
                <a:gd name="connsiteX0" fmla="*/ 6167887 w 6167887"/>
                <a:gd name="connsiteY0" fmla="*/ 0 h 962246"/>
                <a:gd name="connsiteX1" fmla="*/ 5796951 w 6167887"/>
                <a:gd name="connsiteY1" fmla="*/ 500332 h 962246"/>
                <a:gd name="connsiteX2" fmla="*/ 5072332 w 6167887"/>
                <a:gd name="connsiteY2" fmla="*/ 923027 h 962246"/>
                <a:gd name="connsiteX3" fmla="*/ 3226280 w 6167887"/>
                <a:gd name="connsiteY3" fmla="*/ 914400 h 962246"/>
                <a:gd name="connsiteX4" fmla="*/ 1958197 w 6167887"/>
                <a:gd name="connsiteY4" fmla="*/ 664234 h 962246"/>
                <a:gd name="connsiteX5" fmla="*/ 0 w 6167887"/>
                <a:gd name="connsiteY5" fmla="*/ 34506 h 96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887" h="962246">
                  <a:moveTo>
                    <a:pt x="6167887" y="0"/>
                  </a:moveTo>
                  <a:cubicBezTo>
                    <a:pt x="6073715" y="173247"/>
                    <a:pt x="5979544" y="346494"/>
                    <a:pt x="5796951" y="500332"/>
                  </a:cubicBezTo>
                  <a:cubicBezTo>
                    <a:pt x="5614358" y="654170"/>
                    <a:pt x="5500777" y="854016"/>
                    <a:pt x="5072332" y="923027"/>
                  </a:cubicBezTo>
                  <a:cubicBezTo>
                    <a:pt x="4643887" y="992038"/>
                    <a:pt x="3745302" y="957532"/>
                    <a:pt x="3226280" y="914400"/>
                  </a:cubicBezTo>
                  <a:cubicBezTo>
                    <a:pt x="2707258" y="871268"/>
                    <a:pt x="2495910" y="810883"/>
                    <a:pt x="1958197" y="664234"/>
                  </a:cubicBezTo>
                  <a:cubicBezTo>
                    <a:pt x="1420484" y="517585"/>
                    <a:pt x="710242" y="276045"/>
                    <a:pt x="0" y="34506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3D7B87-F48C-4017-98D5-C65384A37217}"/>
                </a:ext>
              </a:extLst>
            </p:cNvPr>
            <p:cNvSpPr txBox="1"/>
            <p:nvPr/>
          </p:nvSpPr>
          <p:spPr>
            <a:xfrm rot="471380">
              <a:off x="3884007" y="3713127"/>
              <a:ext cx="137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Direct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46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2"/>
            <a:ext cx="8075616" cy="1065213"/>
          </a:xfrm>
        </p:spPr>
        <p:txBody>
          <a:bodyPr/>
          <a:lstStyle/>
          <a:p>
            <a:r>
              <a:rPr lang="en-US" dirty="0"/>
              <a:t>Opportunistically using a nearby non-AP STA as relay (1/4)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3466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How does Relay improve end-to-end throughput: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Distance:</a:t>
            </a:r>
            <a:r>
              <a:rPr lang="en-US" sz="1400" dirty="0"/>
              <a:t> Cut longer Direct link into two shorter (albeit half-duplex)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Walls: </a:t>
            </a:r>
            <a:r>
              <a:rPr lang="en-US" sz="1400" dirty="0"/>
              <a:t>Distribute the walls between AP and End STA across two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Multiuser (selection) diversity across shadow fading realization of relay candidates</a:t>
            </a:r>
          </a:p>
          <a:p>
            <a:pPr marL="642938" lvl="1" indent="-342900" algn="just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C251D-F2AA-45F4-B3B6-7F96A2C9A86E}"/>
              </a:ext>
            </a:extLst>
          </p:cNvPr>
          <p:cNvGrpSpPr/>
          <p:nvPr/>
        </p:nvGrpSpPr>
        <p:grpSpPr>
          <a:xfrm>
            <a:off x="1143000" y="1718801"/>
            <a:ext cx="7162800" cy="2472199"/>
            <a:chOff x="1143000" y="1610260"/>
            <a:chExt cx="7162800" cy="2472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E3B262-1525-425F-8893-3B0F02BA4A04}"/>
                </a:ext>
              </a:extLst>
            </p:cNvPr>
            <p:cNvCxnSpPr>
              <a:cxnSpLocks/>
              <a:stCxn id="42" idx="1"/>
              <a:endCxn id="48" idx="6"/>
            </p:cNvCxnSpPr>
            <p:nvPr/>
          </p:nvCxnSpPr>
          <p:spPr>
            <a:xfrm flipH="1">
              <a:off x="6583680" y="2798741"/>
              <a:ext cx="1008246" cy="290756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66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27E47B-E420-49C4-9222-0B8E858DE8DD}"/>
                </a:ext>
              </a:extLst>
            </p:cNvPr>
            <p:cNvSpPr txBox="1"/>
            <p:nvPr/>
          </p:nvSpPr>
          <p:spPr>
            <a:xfrm>
              <a:off x="6664012" y="2939454"/>
              <a:ext cx="119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27" name="TextBox 9226">
              <a:extLst>
                <a:ext uri="{FF2B5EF4-FFF2-40B4-BE49-F238E27FC236}">
                  <a16:creationId xmlns:a16="http://schemas.microsoft.com/office/drawing/2014/main" id="{4C5CD681-A919-4021-AABB-950163F375A0}"/>
                </a:ext>
              </a:extLst>
            </p:cNvPr>
            <p:cNvSpPr txBox="1"/>
            <p:nvPr/>
          </p:nvSpPr>
          <p:spPr>
            <a:xfrm>
              <a:off x="5155722" y="3301794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defRPr>
              </a:lvl1pPr>
            </a:lstStyle>
            <a:p>
              <a:r>
                <a:rPr lang="en-US" dirty="0">
                  <a:solidFill>
                    <a:srgbClr val="FF9966"/>
                  </a:solidFill>
                </a:rPr>
                <a:t>Selected rly STA</a:t>
              </a:r>
            </a:p>
          </p:txBody>
        </p:sp>
        <p:cxnSp>
          <p:nvCxnSpPr>
            <p:cNvPr id="9229" name="Straight Arrow Connector 9228">
              <a:extLst>
                <a:ext uri="{FF2B5EF4-FFF2-40B4-BE49-F238E27FC236}">
                  <a16:creationId xmlns:a16="http://schemas.microsoft.com/office/drawing/2014/main" id="{AE2A72D7-6147-499A-B324-3B38AEBB18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6461" y="3200400"/>
              <a:ext cx="174339" cy="2233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B0DB86B-A490-42F3-AA6C-93FF651219FA}"/>
                </a:ext>
              </a:extLst>
            </p:cNvPr>
            <p:cNvCxnSpPr>
              <a:cxnSpLocks/>
              <a:stCxn id="40" idx="6"/>
              <a:endCxn id="48" idx="2"/>
            </p:cNvCxnSpPr>
            <p:nvPr/>
          </p:nvCxnSpPr>
          <p:spPr>
            <a:xfrm>
              <a:off x="1414588" y="2878653"/>
              <a:ext cx="4986212" cy="210844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D1864B-5773-416E-BE0A-F2ACB847AF5C}"/>
                </a:ext>
              </a:extLst>
            </p:cNvPr>
            <p:cNvSpPr txBox="1"/>
            <p:nvPr/>
          </p:nvSpPr>
          <p:spPr>
            <a:xfrm>
              <a:off x="3779226" y="2737148"/>
              <a:ext cx="137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nd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34" name="Freeform: Shape 9233">
              <a:extLst>
                <a:ext uri="{FF2B5EF4-FFF2-40B4-BE49-F238E27FC236}">
                  <a16:creationId xmlns:a16="http://schemas.microsoft.com/office/drawing/2014/main" id="{3BB62665-07A7-4E5E-9B00-04A88D116F4A}"/>
                </a:ext>
              </a:extLst>
            </p:cNvPr>
            <p:cNvSpPr/>
            <p:nvPr/>
          </p:nvSpPr>
          <p:spPr bwMode="auto">
            <a:xfrm>
              <a:off x="1440611" y="2872596"/>
              <a:ext cx="6167887" cy="962246"/>
            </a:xfrm>
            <a:custGeom>
              <a:avLst/>
              <a:gdLst>
                <a:gd name="connsiteX0" fmla="*/ 6167887 w 6167887"/>
                <a:gd name="connsiteY0" fmla="*/ 0 h 962246"/>
                <a:gd name="connsiteX1" fmla="*/ 5796951 w 6167887"/>
                <a:gd name="connsiteY1" fmla="*/ 500332 h 962246"/>
                <a:gd name="connsiteX2" fmla="*/ 5072332 w 6167887"/>
                <a:gd name="connsiteY2" fmla="*/ 923027 h 962246"/>
                <a:gd name="connsiteX3" fmla="*/ 3226280 w 6167887"/>
                <a:gd name="connsiteY3" fmla="*/ 914400 h 962246"/>
                <a:gd name="connsiteX4" fmla="*/ 1958197 w 6167887"/>
                <a:gd name="connsiteY4" fmla="*/ 664234 h 962246"/>
                <a:gd name="connsiteX5" fmla="*/ 0 w 6167887"/>
                <a:gd name="connsiteY5" fmla="*/ 34506 h 96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887" h="962246">
                  <a:moveTo>
                    <a:pt x="6167887" y="0"/>
                  </a:moveTo>
                  <a:cubicBezTo>
                    <a:pt x="6073715" y="173247"/>
                    <a:pt x="5979544" y="346494"/>
                    <a:pt x="5796951" y="500332"/>
                  </a:cubicBezTo>
                  <a:cubicBezTo>
                    <a:pt x="5614358" y="654170"/>
                    <a:pt x="5500777" y="854016"/>
                    <a:pt x="5072332" y="923027"/>
                  </a:cubicBezTo>
                  <a:cubicBezTo>
                    <a:pt x="4643887" y="992038"/>
                    <a:pt x="3745302" y="957532"/>
                    <a:pt x="3226280" y="914400"/>
                  </a:cubicBezTo>
                  <a:cubicBezTo>
                    <a:pt x="2707258" y="871268"/>
                    <a:pt x="2495910" y="810883"/>
                    <a:pt x="1958197" y="664234"/>
                  </a:cubicBezTo>
                  <a:cubicBezTo>
                    <a:pt x="1420484" y="517585"/>
                    <a:pt x="710242" y="276045"/>
                    <a:pt x="0" y="34506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3D7B87-F48C-4017-98D5-C65384A37217}"/>
                </a:ext>
              </a:extLst>
            </p:cNvPr>
            <p:cNvSpPr txBox="1"/>
            <p:nvPr/>
          </p:nvSpPr>
          <p:spPr>
            <a:xfrm rot="471380">
              <a:off x="3884007" y="3713127"/>
              <a:ext cx="137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Direct link</a:t>
              </a:r>
            </a:p>
          </p:txBody>
        </p:sp>
      </p:grpSp>
      <p:sp>
        <p:nvSpPr>
          <p:cNvPr id="3" name="Right Brace 2">
            <a:extLst>
              <a:ext uri="{FF2B5EF4-FFF2-40B4-BE49-F238E27FC236}">
                <a16:creationId xmlns:a16="http://schemas.microsoft.com/office/drawing/2014/main" id="{FD878B02-0734-45F6-9866-B21DE838641D}"/>
              </a:ext>
            </a:extLst>
          </p:cNvPr>
          <p:cNvSpPr/>
          <p:nvPr/>
        </p:nvSpPr>
        <p:spPr bwMode="auto">
          <a:xfrm>
            <a:off x="7086600" y="4572000"/>
            <a:ext cx="152400" cy="60960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52692-99EA-45AE-B891-A5598DB3930A}"/>
              </a:ext>
            </a:extLst>
          </p:cNvPr>
          <p:cNvSpPr txBox="1"/>
          <p:nvPr/>
        </p:nvSpPr>
        <p:spPr>
          <a:xfrm>
            <a:off x="7239000" y="470147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See appendix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C2AB20-9319-4F74-B4F4-34AAC87BF701}"/>
              </a:ext>
            </a:extLst>
          </p:cNvPr>
          <p:cNvSpPr/>
          <p:nvPr/>
        </p:nvSpPr>
        <p:spPr>
          <a:xfrm>
            <a:off x="900267" y="5211403"/>
            <a:ext cx="6912768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41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3. Opportunistic relaying exploits multiuser diversity at the scale of shadow fading (2/4)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1" y="1905000"/>
                <a:ext cx="7770813" cy="3510216"/>
              </a:xfrm>
              <a:ln/>
            </p:spPr>
            <p:txBody>
              <a:bodyPr/>
              <a:lstStyle/>
              <a:p>
                <a:pPr marL="128588" indent="-128588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Suppose there 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b="0" dirty="0"/>
                  <a:t> Relay Candidate STAs located near the End STA 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b="0" dirty="0"/>
                  <a:t>For Relay Candidate at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b="0" dirty="0"/>
                  <a:t> from AP, large-scale pathloss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𝑆𝐹</m:t>
                        </m:r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b="0" dirty="0"/>
                  <a:t>where the shadowing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</m:sub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b="0" dirty="0"/>
                  <a:t> is modeled </a:t>
                </a:r>
                <a:r>
                  <a:rPr lang="en-US" sz="1300" b="0" dirty="0" err="1"/>
                  <a:t>i.i.d</a:t>
                </a:r>
                <a:r>
                  <a:rPr lang="en-US" sz="1300" b="0" dirty="0"/>
                  <a:t> across (relay candidate) STAs [2]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dirty="0"/>
                  <a:t>Suppose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128588" indent="-128588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Selecting a relay STA offers a way to exploit </a:t>
                </a:r>
                <a:r>
                  <a:rPr lang="en-US" sz="1600" b="0" i="1" dirty="0"/>
                  <a:t>multiuser diversity at the scale of shadow fading, even from inactive nearby STAs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b="0" dirty="0">
                    <a:solidFill>
                      <a:schemeClr val="tx1"/>
                    </a:solidFill>
                  </a:rPr>
                  <a:t>E.g., consider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3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05000"/>
                <a:ext cx="7770813" cy="3510216"/>
              </a:xfrm>
              <a:blipFill>
                <a:blip r:embed="rId3"/>
                <a:stretch>
                  <a:fillRect l="-314" t="-522" r="-392" b="-1304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89EAE-CE22-4DFF-B09D-FAA2DB253A40}"/>
              </a:ext>
            </a:extLst>
          </p:cNvPr>
          <p:cNvGrpSpPr/>
          <p:nvPr/>
        </p:nvGrpSpPr>
        <p:grpSpPr>
          <a:xfrm>
            <a:off x="1143000" y="2941592"/>
            <a:ext cx="7162800" cy="1706608"/>
            <a:chOff x="1143000" y="1610260"/>
            <a:chExt cx="7162800" cy="170660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/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blipFill>
                  <a:blip r:embed="rId4"/>
                  <a:stretch>
                    <a:fillRect l="-2222" r="-444" b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Straight Connector 9216">
              <a:extLst>
                <a:ext uri="{FF2B5EF4-FFF2-40B4-BE49-F238E27FC236}">
                  <a16:creationId xmlns:a16="http://schemas.microsoft.com/office/drawing/2014/main" id="{8C81CD7C-2A33-4B5B-AB94-3448FFC384DB}"/>
                </a:ext>
              </a:extLst>
            </p:cNvPr>
            <p:cNvCxnSpPr>
              <a:cxnSpLocks/>
              <a:stCxn id="41" idx="2"/>
              <a:endCxn id="40" idx="6"/>
            </p:cNvCxnSpPr>
            <p:nvPr/>
          </p:nvCxnSpPr>
          <p:spPr bwMode="auto">
            <a:xfrm flipH="1">
              <a:off x="1414588" y="2304813"/>
              <a:ext cx="4681412" cy="5738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1" name="Straight Connector 9220">
              <a:extLst>
                <a:ext uri="{FF2B5EF4-FFF2-40B4-BE49-F238E27FC236}">
                  <a16:creationId xmlns:a16="http://schemas.microsoft.com/office/drawing/2014/main" id="{54E5827C-38FB-45BA-8D47-C84FBBDF1D87}"/>
                </a:ext>
              </a:extLst>
            </p:cNvPr>
            <p:cNvCxnSpPr>
              <a:stCxn id="40" idx="6"/>
              <a:endCxn id="47" idx="2"/>
            </p:cNvCxnSpPr>
            <p:nvPr/>
          </p:nvCxnSpPr>
          <p:spPr bwMode="auto">
            <a:xfrm flipV="1">
              <a:off x="1414588" y="2715081"/>
              <a:ext cx="4434398" cy="16357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3" name="Straight Connector 9222">
              <a:extLst>
                <a:ext uri="{FF2B5EF4-FFF2-40B4-BE49-F238E27FC236}">
                  <a16:creationId xmlns:a16="http://schemas.microsoft.com/office/drawing/2014/main" id="{CB52FE95-071A-41B4-85A5-DECF5D0684C1}"/>
                </a:ext>
              </a:extLst>
            </p:cNvPr>
            <p:cNvCxnSpPr>
              <a:stCxn id="40" idx="6"/>
              <a:endCxn id="48" idx="2"/>
            </p:cNvCxnSpPr>
            <p:nvPr/>
          </p:nvCxnSpPr>
          <p:spPr bwMode="auto">
            <a:xfrm>
              <a:off x="1414588" y="2878653"/>
              <a:ext cx="4986212" cy="2108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/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blipFill>
                  <a:blip r:embed="rId5"/>
                  <a:stretch>
                    <a:fillRect l="-2242" r="-897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/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blipFill>
                  <a:blip r:embed="rId6"/>
                  <a:stretch>
                    <a:fillRect l="-2703" r="-450" b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3. Opportunistic relaying exploits multiuser diversity at the scale of shadow fading (3/4)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1" y="1905000"/>
                <a:ext cx="5333999" cy="3510216"/>
              </a:xfrm>
              <a:ln/>
            </p:spPr>
            <p:txBody>
              <a:bodyPr/>
              <a:lstStyle/>
              <a:p>
                <a:pPr marL="128588" indent="-128588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Selecting a relay STA offers a way to exploit </a:t>
                </a:r>
                <a:r>
                  <a:rPr lang="en-US" sz="1600" b="0" i="1" dirty="0"/>
                  <a:t>multiuser diversity at the scale of shadow fading, even from inactive nearby STAs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E.g., consider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400" b="0" i="1" dirty="0">
                  <a:solidFill>
                    <a:schemeClr val="tx1"/>
                  </a:solidFill>
                </a:endParaRP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ra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𝑆𝐹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endParaRPr lang="en-US" sz="1400" dirty="0"/>
              </a:p>
              <a:p>
                <a:pPr marL="300038" lvl="1" indent="0" algn="just"/>
                <a:r>
                  <a:rPr lang="en-US" sz="1400" dirty="0"/>
                  <a:t> 	for </a:t>
                </a:r>
                <a:r>
                  <a:rPr lang="en-US" sz="1400" dirty="0" err="1"/>
                  <a:t>i.i.d</a:t>
                </a:r>
                <a:r>
                  <a:rPr lang="en-US" sz="1400" dirty="0"/>
                  <a:t> shadow fading across relay candidates</a:t>
                </a: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05000"/>
                <a:ext cx="5333999" cy="3510216"/>
              </a:xfrm>
              <a:blipFill>
                <a:blip r:embed="rId3"/>
                <a:stretch>
                  <a:fillRect l="-457" t="-522" r="-5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0EF28-DAB6-4797-8F1B-3850A3F70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8530"/>
          <a:stretch/>
        </p:blipFill>
        <p:spPr>
          <a:xfrm>
            <a:off x="2239956" y="3581400"/>
            <a:ext cx="4210066" cy="2691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E4A05-F63B-4AC3-94A9-A082096A7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709" y="2111763"/>
            <a:ext cx="3276911" cy="81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5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3. Opportunistic relaying exploits multiuser diversity at the scale of shadow fading (4/4)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1905000"/>
            <a:ext cx="7770813" cy="3510216"/>
          </a:xfrm>
          <a:ln/>
        </p:spPr>
        <p:txBody>
          <a:bodyPr/>
          <a:lstStyle/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00038" lvl="1" indent="0" algn="just"/>
            <a:endParaRPr lang="en-US" sz="13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Selecting a relay STA offers a way to exploit </a:t>
            </a:r>
            <a:r>
              <a:rPr lang="en-US" sz="1600" b="0" i="1" dirty="0"/>
              <a:t>multiuser diversity at the scale of shadow fading, even from inactive nearby STAs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en-US" sz="1600" b="0" i="1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Selecting a nearby STA as relay produces a similar gain as the user moving a few meters to get out of adversely shadowed location to a favorable location</a:t>
            </a:r>
          </a:p>
          <a:p>
            <a:pPr marL="0" indent="0" algn="just"/>
            <a:endParaRPr lang="en-US" sz="1600" b="0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Even though the user is using End STA, now user’s nearby devices are also able to help improve end-to-end throughput! (through relay selection diversity)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89EAE-CE22-4DFF-B09D-FAA2DB253A40}"/>
              </a:ext>
            </a:extLst>
          </p:cNvPr>
          <p:cNvGrpSpPr/>
          <p:nvPr/>
        </p:nvGrpSpPr>
        <p:grpSpPr>
          <a:xfrm>
            <a:off x="1143000" y="2133600"/>
            <a:ext cx="7162800" cy="1706608"/>
            <a:chOff x="1143000" y="1610260"/>
            <a:chExt cx="7162800" cy="170660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/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blipFill>
                  <a:blip r:embed="rId3"/>
                  <a:stretch>
                    <a:fillRect l="-2222" r="-444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Straight Connector 9216">
              <a:extLst>
                <a:ext uri="{FF2B5EF4-FFF2-40B4-BE49-F238E27FC236}">
                  <a16:creationId xmlns:a16="http://schemas.microsoft.com/office/drawing/2014/main" id="{8C81CD7C-2A33-4B5B-AB94-3448FFC384DB}"/>
                </a:ext>
              </a:extLst>
            </p:cNvPr>
            <p:cNvCxnSpPr>
              <a:cxnSpLocks/>
              <a:stCxn id="41" idx="2"/>
              <a:endCxn id="40" idx="6"/>
            </p:cNvCxnSpPr>
            <p:nvPr/>
          </p:nvCxnSpPr>
          <p:spPr bwMode="auto">
            <a:xfrm flipH="1">
              <a:off x="1414588" y="2304813"/>
              <a:ext cx="4681412" cy="5738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1" name="Straight Connector 9220">
              <a:extLst>
                <a:ext uri="{FF2B5EF4-FFF2-40B4-BE49-F238E27FC236}">
                  <a16:creationId xmlns:a16="http://schemas.microsoft.com/office/drawing/2014/main" id="{54E5827C-38FB-45BA-8D47-C84FBBDF1D87}"/>
                </a:ext>
              </a:extLst>
            </p:cNvPr>
            <p:cNvCxnSpPr>
              <a:stCxn id="40" idx="6"/>
              <a:endCxn id="47" idx="2"/>
            </p:cNvCxnSpPr>
            <p:nvPr/>
          </p:nvCxnSpPr>
          <p:spPr bwMode="auto">
            <a:xfrm flipV="1">
              <a:off x="1414588" y="2715081"/>
              <a:ext cx="4434398" cy="16357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3" name="Straight Connector 9222">
              <a:extLst>
                <a:ext uri="{FF2B5EF4-FFF2-40B4-BE49-F238E27FC236}">
                  <a16:creationId xmlns:a16="http://schemas.microsoft.com/office/drawing/2014/main" id="{CB52FE95-071A-41B4-85A5-DECF5D0684C1}"/>
                </a:ext>
              </a:extLst>
            </p:cNvPr>
            <p:cNvCxnSpPr>
              <a:stCxn id="40" idx="6"/>
              <a:endCxn id="48" idx="2"/>
            </p:cNvCxnSpPr>
            <p:nvPr/>
          </p:nvCxnSpPr>
          <p:spPr bwMode="auto">
            <a:xfrm>
              <a:off x="1414588" y="2878653"/>
              <a:ext cx="4986212" cy="2108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/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blipFill>
                  <a:blip r:embed="rId4"/>
                  <a:stretch>
                    <a:fillRect l="-2242" r="-897"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/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blipFill>
                  <a:blip r:embed="rId5"/>
                  <a:stretch>
                    <a:fillRect l="-2703" r="-45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83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UL simulation (1/3)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May, 2024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7C4903-1F48-4A7E-8BEA-0A300EE2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1447800"/>
            <a:ext cx="3597278" cy="1885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D793832-3241-405E-9E49-7A87B6112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163168"/>
                  </p:ext>
                </p:extLst>
              </p:nvPr>
            </p:nvGraphicFramePr>
            <p:xfrm>
              <a:off x="1295400" y="3355365"/>
              <a:ext cx="6477000" cy="3142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9000">
                      <a:extLst>
                        <a:ext uri="{9D8B030D-6E8A-4147-A177-3AD203B41FA5}">
                          <a16:colId xmlns:a16="http://schemas.microsoft.com/office/drawing/2014/main" val="3300616647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1026190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455833120"/>
                        </a:ext>
                      </a:extLst>
                    </a:gridCol>
                  </a:tblGrid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634009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Building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20m x 10m, with grid of rooms 5m x 5m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As shown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163507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AP, End STA 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17m apart, fixed as shown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AP height 2m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550945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Relay candidate locations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sz="800" dirty="0"/>
                            <a:t> STAs uniformly dropped around building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2,4,8,12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1792161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Channel 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 (ax)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19150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Wall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5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3677782"/>
                      </a:ext>
                    </a:extLst>
                  </a:tr>
                  <a:tr h="380418">
                    <a:tc>
                      <a:txBody>
                        <a:bodyPr/>
                        <a:lstStyle/>
                        <a:p>
                          <a:r>
                            <a:rPr lang="en-US" sz="800" b="1" dirty="0"/>
                            <a:t>Shadow fading spatial autocorrelation at distance </a:t>
                          </a:r>
                          <a14:m>
                            <m:oMath xmlns:m="http://schemas.openxmlformats.org/officeDocument/2006/math"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oMath>
                          </a14:m>
                          <a:r>
                            <a:rPr lang="en-US" sz="800" b="1" dirty="0"/>
                            <a:t> 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f>
                                <m:f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𝑆𝐹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𝑆𝐹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𝑆𝐹</m:t>
                                      </m:r>
                                    </m:sub>
                                    <m:sup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3 </m:t>
                                      </m:r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800" dirty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𝑆𝐹</m:t>
                                  </m:r>
                                </m:sub>
                              </m:sSub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</m:oMath>
                          </a14:m>
                          <a:r>
                            <a:rPr lang="en-US" sz="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Since </a:t>
                          </a:r>
                          <a:r>
                            <a:rPr lang="en-US" sz="800" dirty="0" err="1"/>
                            <a:t>i.i.d</a:t>
                          </a:r>
                          <a:r>
                            <a:rPr lang="en-US" sz="800" dirty="0"/>
                            <a:t> shadowing could give too optimistic selection diversity. See [3].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95895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Max Tx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23dBm. End STA and Rly STAs 20dBm.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582158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RX antenna gain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3dB. End STA and Rly STAs 0dB.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8786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D793832-3241-405E-9E49-7A87B6112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163168"/>
                  </p:ext>
                </p:extLst>
              </p:nvPr>
            </p:nvGraphicFramePr>
            <p:xfrm>
              <a:off x="1295400" y="3355365"/>
              <a:ext cx="6477000" cy="3142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9000">
                      <a:extLst>
                        <a:ext uri="{9D8B030D-6E8A-4147-A177-3AD203B41FA5}">
                          <a16:colId xmlns:a16="http://schemas.microsoft.com/office/drawing/2014/main" val="3300616647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1026190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455833120"/>
                        </a:ext>
                      </a:extLst>
                    </a:gridCol>
                  </a:tblGrid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634009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Building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20m x 10m, with grid of rooms 5m x 5m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As shown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163507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AP, End STA 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17m apart, fixed as shown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AP height 2m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550945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Relay candidate locations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00000" r="-101127" b="-5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65" t="-300000" r="-1412" b="-52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792161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Channel 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 (ax)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19150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Wall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5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3677782"/>
                      </a:ext>
                    </a:extLst>
                  </a:tr>
                  <a:tr h="418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" t="-488406" r="-201695" b="-1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88406" r="-101127" b="-1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Since </a:t>
                          </a:r>
                          <a:r>
                            <a:rPr lang="en-US" sz="800" dirty="0" err="1"/>
                            <a:t>i.i.d</a:t>
                          </a:r>
                          <a:r>
                            <a:rPr lang="en-US" sz="800" dirty="0"/>
                            <a:t> shadowing could give too optimistic selection diversity. See [3].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95895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Max Tx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23dBm. End STA and Rly STAs 20dBm.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582158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RX antenna gain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3dB. End STA and Rly STAs 0dB.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8786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178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6553</TotalTime>
  <Words>2096</Words>
  <Application>Microsoft Office PowerPoint</Application>
  <PresentationFormat>On-screen Show (4:3)</PresentationFormat>
  <Paragraphs>337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맑은 고딕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A case for opportunistic relaying</vt:lpstr>
      <vt:lpstr>Abstract</vt:lpstr>
      <vt:lpstr>Opportunistically using a nearby non-AP STA as relay</vt:lpstr>
      <vt:lpstr>Opportunistically using a nearby non-AP STA as relay (1/4)</vt:lpstr>
      <vt:lpstr>Opportunistically using a nearby non-AP STA as relay (1/4)</vt:lpstr>
      <vt:lpstr>3. Opportunistic relaying exploits multiuser diversity at the scale of shadow fading (2/4)</vt:lpstr>
      <vt:lpstr>3. Opportunistic relaying exploits multiuser diversity at the scale of shadow fading (3/4)</vt:lpstr>
      <vt:lpstr>3. Opportunistic relaying exploits multiuser diversity at the scale of shadow fading (4/4)</vt:lpstr>
      <vt:lpstr>Opportunistic relaying – UL simulation (1/3)</vt:lpstr>
      <vt:lpstr>Opportunistic relaying – UL simulation (2/3)</vt:lpstr>
      <vt:lpstr>Opportunistic relaying – UL simulation (3/3)</vt:lpstr>
      <vt:lpstr>Opportunistic relaying – Other scenarios</vt:lpstr>
      <vt:lpstr>Conclusion</vt:lpstr>
      <vt:lpstr>References</vt:lpstr>
      <vt:lpstr>Appendix</vt:lpstr>
      <vt:lpstr>Opportunistically using a nearby non-AP STA as relay (1/4)</vt:lpstr>
      <vt:lpstr>1. Distance (2/4)</vt:lpstr>
      <vt:lpstr>2. Walls (3/4)</vt:lpstr>
      <vt:lpstr>2. Walls (cont.)  (4/4)</vt:lpstr>
      <vt:lpstr>Simulation technique for 2-hop communication</vt:lpstr>
    </vt:vector>
  </TitlesOfParts>
  <Company>Samsung Research America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Preallocation of subband for DSO</dc:title>
  <dc:creator>Vishnu Vardhan Ratnam</dc:creator>
  <cp:lastModifiedBy>Bilal Sadiq</cp:lastModifiedBy>
  <cp:revision>255</cp:revision>
  <cp:lastPrinted>1601-01-01T00:00:00Z</cp:lastPrinted>
  <dcterms:created xsi:type="dcterms:W3CDTF">2023-10-26T23:59:45Z</dcterms:created>
  <dcterms:modified xsi:type="dcterms:W3CDTF">2024-05-10T16:32:30Z</dcterms:modified>
</cp:coreProperties>
</file>