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50" r:id="rId4"/>
    <p:sldId id="2587" r:id="rId5"/>
    <p:sldId id="2680" r:id="rId6"/>
    <p:sldId id="2692" r:id="rId7"/>
    <p:sldId id="2585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50"/>
            <p14:sldId id="2587"/>
            <p14:sldId id="2680"/>
            <p14:sldId id="2692"/>
            <p14:sldId id="25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FD038-F410-42C1-B643-2B78BEF0980F}" v="7" dt="2024-05-16T14:31:16.409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92" d="100"/>
          <a:sy n="92" d="100"/>
        </p:scale>
        <p:origin x="706" y="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LB286 CR Progress</a:t>
            </a:r>
          </a:p>
        </c:rich>
      </c:tx>
      <c:layout>
        <c:manualLayout>
          <c:xMode val="edge"/>
          <c:yMode val="edge"/>
          <c:x val="0.20078966603314033"/>
          <c:y val="9.0147155852162722E-2"/>
        </c:manualLayout>
      </c:layout>
      <c:overlay val="0"/>
      <c:spPr>
        <a:solidFill>
          <a:schemeClr val="accent3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373972772311743E-2"/>
          <c:y val="0.16508726055401121"/>
          <c:w val="0.87565527499184226"/>
          <c:h val="0.6117452922025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LB286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Editorial</c:v>
                </c:pt>
                <c:pt idx="2">
                  <c:v>Technical</c:v>
                </c:pt>
                <c:pt idx="3">
                  <c:v>General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134</c:v>
                </c:pt>
                <c:pt idx="1">
                  <c:v>53</c:v>
                </c:pt>
                <c:pt idx="2">
                  <c:v>72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7-438F-8548-607474C058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completion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Editorial</c:v>
                </c:pt>
                <c:pt idx="2">
                  <c:v>Technical</c:v>
                </c:pt>
                <c:pt idx="3">
                  <c:v>General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52</c:v>
                </c:pt>
                <c:pt idx="1">
                  <c:v>0</c:v>
                </c:pt>
                <c:pt idx="2">
                  <c:v>45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47-438F-8548-607474C05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3807904"/>
        <c:axId val="1153808864"/>
      </c:barChart>
      <c:catAx>
        <c:axId val="11538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808864"/>
        <c:crosses val="autoZero"/>
        <c:auto val="1"/>
        <c:lblAlgn val="ctr"/>
        <c:lblOffset val="100"/>
        <c:noMultiLvlLbl val="0"/>
      </c:catAx>
      <c:valAx>
        <c:axId val="115380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80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LB286 CR Progress</a:t>
            </a:r>
          </a:p>
        </c:rich>
      </c:tx>
      <c:layout>
        <c:manualLayout>
          <c:xMode val="edge"/>
          <c:yMode val="edge"/>
          <c:x val="0.20078966603314033"/>
          <c:y val="9.0147155852162722E-2"/>
        </c:manualLayout>
      </c:layout>
      <c:overlay val="0"/>
      <c:spPr>
        <a:solidFill>
          <a:schemeClr val="accent3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373972772311743E-2"/>
          <c:y val="0.16508726055401121"/>
          <c:w val="0.87565527499184226"/>
          <c:h val="0.6117452922025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LB286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Editorial</c:v>
                </c:pt>
                <c:pt idx="2">
                  <c:v>Technical</c:v>
                </c:pt>
                <c:pt idx="3">
                  <c:v>General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134</c:v>
                </c:pt>
                <c:pt idx="1">
                  <c:v>53</c:v>
                </c:pt>
                <c:pt idx="2">
                  <c:v>72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7-4D46-9EA5-47884D18E5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completion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Overall</c:v>
                </c:pt>
                <c:pt idx="1">
                  <c:v>Editorial</c:v>
                </c:pt>
                <c:pt idx="2">
                  <c:v>Technical</c:v>
                </c:pt>
                <c:pt idx="3">
                  <c:v>General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52</c:v>
                </c:pt>
                <c:pt idx="1">
                  <c:v>0</c:v>
                </c:pt>
                <c:pt idx="2">
                  <c:v>45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C7-4D46-9EA5-47884D18E5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3807904"/>
        <c:axId val="1153808864"/>
      </c:barChart>
      <c:catAx>
        <c:axId val="115380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808864"/>
        <c:crosses val="autoZero"/>
        <c:auto val="1"/>
        <c:lblAlgn val="ctr"/>
        <c:lblOffset val="100"/>
        <c:noMultiLvlLbl val="0"/>
      </c:catAx>
      <c:valAx>
        <c:axId val="115380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380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802.11-24/643r0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May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395815"/>
              </p:ext>
            </p:extLst>
          </p:nvPr>
        </p:nvGraphicFramePr>
        <p:xfrm>
          <a:off x="993775" y="3159881"/>
          <a:ext cx="10510837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73432" imgH="2553940" progId="Word.Document.8">
                  <p:embed/>
                </p:oleObj>
              </mc:Choice>
              <mc:Fallback>
                <p:oleObj name="Document" r:id="rId3" imgW="10773432" imgH="25539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159881"/>
                        <a:ext cx="10510837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514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May 2024 interim meeting.</a:t>
            </a:r>
          </a:p>
          <a:p>
            <a:pPr indent="12700" algn="just">
              <a:spcBef>
                <a:spcPct val="20000"/>
              </a:spcBef>
            </a:pPr>
            <a:endParaRPr 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May Meeting Progress and Targets Towards the July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8640960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kern="0" dirty="0"/>
              <a:t>Work completed during this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kern="0" dirty="0"/>
              <a:t>Reviewed, and approved resolution to 50 Technical and General CIDs, roughly 2/3 of the received T/G comments.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Reviewed 7 CR submissions and approved 10 motions.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Conducted vice chairs and secretary re-affirmation vote.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Initiated Mandatory Draft Review and SA ballot pool formation.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06D744F-6229-E3A9-C138-A4F8E19F47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382311"/>
              </p:ext>
            </p:extLst>
          </p:nvPr>
        </p:nvGraphicFramePr>
        <p:xfrm>
          <a:off x="7192996" y="3468990"/>
          <a:ext cx="4661211" cy="295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7D86314-4CEF-D27C-30E9-FF1B7F40E78E}"/>
              </a:ext>
            </a:extLst>
          </p:cNvPr>
          <p:cNvSpPr txBox="1">
            <a:spLocks/>
          </p:cNvSpPr>
          <p:nvPr/>
        </p:nvSpPr>
        <p:spPr bwMode="auto">
          <a:xfrm>
            <a:off x="191345" y="3717032"/>
            <a:ext cx="7001652" cy="20329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Reviewed and considered progress – no change to timelines.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627060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678962"/>
          </a:xfrm>
        </p:spPr>
        <p:txBody>
          <a:bodyPr/>
          <a:lstStyle/>
          <a:p>
            <a:r>
              <a:rPr lang="en-US" dirty="0"/>
              <a:t>May Meeting Progress and Targets Towards the July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7776864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expected towards July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80% of LB286 technical and general CR (targeting recirculation out of July).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95% of LB286 editorial CR.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 feedback from MDR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Address 70% of feedback collected in the MDR process.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2A7D834-FADF-FF8B-D177-5AC486159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1382311"/>
              </p:ext>
            </p:extLst>
          </p:nvPr>
        </p:nvGraphicFramePr>
        <p:xfrm>
          <a:off x="7192996" y="3468990"/>
          <a:ext cx="4661211" cy="2958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35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</a:t>
            </a:r>
            <a:r>
              <a:rPr lang="en-US"/>
              <a:t>(previous)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F89E2DDE-8ACD-3FED-CF0F-6DB75B96C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F26C83E6-9B8E-0A9C-7F87-FF8F3BA9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00650BE-08FB-CB96-BC5D-989DEC23D1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743BA-E8AE-C177-7159-C87179743B5F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5CE6954-FDCC-5374-FCDA-B41048169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BEDE620C-94EC-4F5F-964C-C55943428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3418C8-0519-12D6-514D-5108F7D6D136}"/>
              </a:ext>
            </a:extLst>
          </p:cNvPr>
          <p:cNvSpPr/>
          <p:nvPr/>
        </p:nvSpPr>
        <p:spPr>
          <a:xfrm>
            <a:off x="2133167" y="3298940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5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1612A4-07EB-1F0A-D76D-C9BD05850E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BA46E3-5383-EB29-BEA4-05B6B9822161}"/>
              </a:ext>
            </a:extLst>
          </p:cNvPr>
          <p:cNvGrpSpPr/>
          <p:nvPr/>
        </p:nvGrpSpPr>
        <p:grpSpPr>
          <a:xfrm>
            <a:off x="6491434" y="2187710"/>
            <a:ext cx="846911" cy="583719"/>
            <a:chOff x="7321734" y="2168072"/>
            <a:chExt cx="846911" cy="583719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EBE38FB-862D-F7EA-9496-BC4C3964FD4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5" name="Text Box 26">
              <a:extLst>
                <a:ext uri="{FF2B5EF4-FFF2-40B4-BE49-F238E27FC236}">
                  <a16:creationId xmlns:a16="http://schemas.microsoft.com/office/drawing/2014/main" id="{3365A062-102D-1834-A813-C4D3B9BF37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Recirc 03/24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E50FFE-09D5-3FE8-6FED-726676D84E3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3602578"/>
            <a:ext cx="393192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6055001" y="3810213"/>
            <a:ext cx="822960" cy="2668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F7A5DDD-FDCA-651B-4F6E-2B38E380AE54}"/>
              </a:ext>
            </a:extLst>
          </p:cNvPr>
          <p:cNvGrpSpPr/>
          <p:nvPr/>
        </p:nvGrpSpPr>
        <p:grpSpPr>
          <a:xfrm>
            <a:off x="7846162" y="2131684"/>
            <a:ext cx="1050648" cy="1087354"/>
            <a:chOff x="8705473" y="2168072"/>
            <a:chExt cx="1050648" cy="1087354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D6EC8B7-F456-EBF3-CCF0-C1C70888510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227118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7" name="Text Box 26">
              <a:extLst>
                <a:ext uri="{FF2B5EF4-FFF2-40B4-BE49-F238E27FC236}">
                  <a16:creationId xmlns:a16="http://schemas.microsoft.com/office/drawing/2014/main" id="{A60D0AB6-5A3D-7C69-D9E1-817205D9A9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909210" y="2361161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Initial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07/24</a:t>
              </a:r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5B8D61D-2138-73A3-1D8C-C7684FBF6F8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958729" y="2671707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16" name="Text Box 26">
              <a:extLst>
                <a:ext uri="{FF2B5EF4-FFF2-40B4-BE49-F238E27FC236}">
                  <a16:creationId xmlns:a16="http://schemas.microsoft.com/office/drawing/2014/main" id="{B0BF20E2-E0A8-8D6F-3244-243AA2E39C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05473" y="2864796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WG ballot 7/24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6888088" y="4501170"/>
            <a:ext cx="1304375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6885205" y="4159943"/>
            <a:ext cx="677543" cy="2417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9EADD2-CC4F-C24E-8232-55230CB6EA9B}"/>
              </a:ext>
            </a:extLst>
          </p:cNvPr>
          <p:cNvGrpSpPr/>
          <p:nvPr/>
        </p:nvGrpSpPr>
        <p:grpSpPr>
          <a:xfrm>
            <a:off x="6470224" y="2735131"/>
            <a:ext cx="846911" cy="429831"/>
            <a:chOff x="7321734" y="2168072"/>
            <a:chExt cx="846911" cy="429831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3F5E3CB-F677-C745-D20E-C8A417C548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9D19D750-E3E8-6118-AD44-DC0FEB693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start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02E0EA-8455-6517-69C1-C28F8C82F1C6}"/>
              </a:ext>
            </a:extLst>
          </p:cNvPr>
          <p:cNvGrpSpPr/>
          <p:nvPr/>
        </p:nvGrpSpPr>
        <p:grpSpPr>
          <a:xfrm>
            <a:off x="7118015" y="2739043"/>
            <a:ext cx="846911" cy="429831"/>
            <a:chOff x="7321734" y="2168072"/>
            <a:chExt cx="846911" cy="429831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2CF913C1-0695-71EF-803F-F0FD2B3181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2" name="Text Box 26">
              <a:extLst>
                <a:ext uri="{FF2B5EF4-FFF2-40B4-BE49-F238E27FC236}">
                  <a16:creationId xmlns:a16="http://schemas.microsoft.com/office/drawing/2014/main" id="{2110EAA4-D4E4-0F99-78FF-A4B093A97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cmp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8475807" y="4501170"/>
            <a:ext cx="548640" cy="26685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9022777" y="449427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10167180" y="2170682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11/24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797528" y="2639129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544272" y="2832218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</p:spTree>
    <p:extLst>
      <p:ext uri="{BB962C8B-B14F-4D97-AF65-F5344CB8AC3E}">
        <p14:creationId xmlns:p14="http://schemas.microsoft.com/office/powerpoint/2010/main" val="374664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83E7-3A0B-4238-818F-C4D271BA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66606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 (updated)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5EF855-DA72-576E-0DFC-4AF2E178E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969" y="1700807"/>
            <a:ext cx="10285409" cy="4169797"/>
          </a:xfrm>
          <a:prstGeom prst="rect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0DE2D2-B929-A3D9-DCCA-042F8A735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5142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EB89CE-A539-831C-C499-61A3A9BA62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9648" y="1694141"/>
            <a:ext cx="1265494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CCEDC9-AF1A-2744-A58C-A51A8132C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541" y="1694141"/>
            <a:ext cx="127261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100F3-DB67-A234-D869-051CE120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8974" y="1694140"/>
            <a:ext cx="1372566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2023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D37167-5F2A-F8D9-C366-8C0EE0BC5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597" y="1694140"/>
            <a:ext cx="1215378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2023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08B82-46DC-48CE-056D-06B922C22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5255" y="1694140"/>
            <a:ext cx="1288633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A7E2BD-48DF-F8D8-2295-DA5029A2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8220" y="1700808"/>
            <a:ext cx="1304652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Q3 2024</a:t>
            </a:r>
          </a:p>
        </p:txBody>
      </p:sp>
      <p:sp>
        <p:nvSpPr>
          <p:cNvPr id="24" name="Line 15">
            <a:extLst>
              <a:ext uri="{FF2B5EF4-FFF2-40B4-BE49-F238E27FC236}">
                <a16:creationId xmlns:a16="http://schemas.microsoft.com/office/drawing/2014/main" id="{7CF910CB-6231-089E-1BCA-6DD466928C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86718" y="172815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6" name="Line 14">
            <a:extLst>
              <a:ext uri="{FF2B5EF4-FFF2-40B4-BE49-F238E27FC236}">
                <a16:creationId xmlns:a16="http://schemas.microsoft.com/office/drawing/2014/main" id="{959E0FD8-604C-681E-5960-8784CF4CAE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96263" y="1728155"/>
            <a:ext cx="7937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F89E2DDE-8ACD-3FED-CF0F-6DB75B96C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896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639E277B-95ED-9E3B-A7B2-72214D0D2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1210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Line 15">
            <a:extLst>
              <a:ext uri="{FF2B5EF4-FFF2-40B4-BE49-F238E27FC236}">
                <a16:creationId xmlns:a16="http://schemas.microsoft.com/office/drawing/2014/main" id="{2F725920-71A3-D2D7-622F-BCFB710C5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55001" y="1728155"/>
            <a:ext cx="0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0" name="Line 15">
            <a:extLst>
              <a:ext uri="{FF2B5EF4-FFF2-40B4-BE49-F238E27FC236}">
                <a16:creationId xmlns:a16="http://schemas.microsoft.com/office/drawing/2014/main" id="{A926A33B-8DAE-1859-B396-0B57B9B3CB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22878" y="1694141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3A0B94-1D55-E0CF-18E6-2689CCB13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4353" y="1683662"/>
            <a:ext cx="1304652" cy="389474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rgbClr val="FFFFFF"/>
              </a:buClr>
              <a:buFont typeface="Times" panose="02020603050405020304" pitchFamily="18" charset="0"/>
              <a:buNone/>
            </a:pPr>
            <a:r>
              <a:rPr lang="en-US" altLang="en-US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Q4 2024</a:t>
            </a:r>
          </a:p>
        </p:txBody>
      </p:sp>
      <p:sp>
        <p:nvSpPr>
          <p:cNvPr id="41" name="Line 15">
            <a:extLst>
              <a:ext uri="{FF2B5EF4-FFF2-40B4-BE49-F238E27FC236}">
                <a16:creationId xmlns:a16="http://schemas.microsoft.com/office/drawing/2014/main" id="{053822A8-72CF-97E5-2EF1-BB5F76DE75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19011" y="1676995"/>
            <a:ext cx="3175" cy="414245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4" tIns="45716" rIns="91434" bIns="45716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42" name="Text Box 26">
            <a:extLst>
              <a:ext uri="{FF2B5EF4-FFF2-40B4-BE49-F238E27FC236}">
                <a16:creationId xmlns:a16="http://schemas.microsoft.com/office/drawing/2014/main" id="{F26C83E6-9B8E-0A9C-7F87-FF8F3BA9EFC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03899" y="2361161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000650BE-08FB-CB96-BC5D-989DEC23D1D4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92268" y="2170682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2E743BA-E8AE-C177-7159-C87179743B5F}"/>
              </a:ext>
            </a:extLst>
          </p:cNvPr>
          <p:cNvSpPr/>
          <p:nvPr/>
        </p:nvSpPr>
        <p:spPr>
          <a:xfrm>
            <a:off x="1030624" y="3060111"/>
            <a:ext cx="1111020" cy="17340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99000">
                <a:schemeClr val="accent1"/>
              </a:gs>
              <a:gs pos="10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35CE6954-FDCC-5374-FCDA-B4104816996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18875" y="219773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69" name="Text Box 26">
            <a:extLst>
              <a:ext uri="{FF2B5EF4-FFF2-40B4-BE49-F238E27FC236}">
                <a16:creationId xmlns:a16="http://schemas.microsoft.com/office/drawing/2014/main" id="{BEDE620C-94EC-4F5F-964C-C559434283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601364" y="2361161"/>
            <a:ext cx="125619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13418C8-0519-12D6-514D-5108F7D6D136}"/>
              </a:ext>
            </a:extLst>
          </p:cNvPr>
          <p:cNvSpPr/>
          <p:nvPr/>
        </p:nvSpPr>
        <p:spPr>
          <a:xfrm>
            <a:off x="2133167" y="3948461"/>
            <a:ext cx="896112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82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amendment text development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C1612A4-07EB-1F0A-D76D-C9BD05850E7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9481" y="3249993"/>
            <a:ext cx="10972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26A92764-F114-9E79-FAEC-12F7F3BA9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5888" y="2181161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3" name="Text Box 26">
            <a:extLst>
              <a:ext uri="{FF2B5EF4-FFF2-40B4-BE49-F238E27FC236}">
                <a16:creationId xmlns:a16="http://schemas.microsoft.com/office/drawing/2014/main" id="{2E5EF2A9-C6DB-4D2C-54D0-C5C3AA82E8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682632" y="2361161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WG ballot</a:t>
            </a:r>
          </a:p>
        </p:txBody>
      </p:sp>
      <p:sp>
        <p:nvSpPr>
          <p:cNvPr id="74" name="Isosceles Triangle 73">
            <a:extLst>
              <a:ext uri="{FF2B5EF4-FFF2-40B4-BE49-F238E27FC236}">
                <a16:creationId xmlns:a16="http://schemas.microsoft.com/office/drawing/2014/main" id="{7EBE38FB-862D-F7EA-9496-BC4C3964FD4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219499" y="2187710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5" name="Text Box 26">
            <a:extLst>
              <a:ext uri="{FF2B5EF4-FFF2-40B4-BE49-F238E27FC236}">
                <a16:creationId xmlns:a16="http://schemas.microsoft.com/office/drawing/2014/main" id="{3365A062-102D-1834-A813-C4D3B9BF37F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05273" y="2380799"/>
            <a:ext cx="846911" cy="39063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en-GB"/>
            </a:defPPr>
            <a:lvl1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defRPr sz="1100" kern="0">
                <a:solidFill>
                  <a:srgbClr val="000000"/>
                </a:solidFill>
                <a:latin typeface="Times New Roman"/>
                <a:ea typeface="MS Gothic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Recirc 03/24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EE50FFE-09D5-3FE8-6FED-726676D84E30}"/>
              </a:ext>
            </a:extLst>
          </p:cNvPr>
          <p:cNvCxnSpPr>
            <a:cxnSpLocks/>
          </p:cNvCxnSpPr>
          <p:nvPr/>
        </p:nvCxnSpPr>
        <p:spPr bwMode="auto">
          <a:xfrm flipV="1">
            <a:off x="2141712" y="4252099"/>
            <a:ext cx="585216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ED43BC3B-76A3-7EC9-8880-D99BCC601081}"/>
              </a:ext>
            </a:extLst>
          </p:cNvPr>
          <p:cNvSpPr/>
          <p:nvPr/>
        </p:nvSpPr>
        <p:spPr>
          <a:xfrm>
            <a:off x="6055001" y="4459734"/>
            <a:ext cx="1371600" cy="26685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D2.0 </a:t>
            </a:r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9D6EC8B7-F456-EBF3-CCF0-C1C70888510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929687" y="219382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7" name="Text Box 26">
            <a:extLst>
              <a:ext uri="{FF2B5EF4-FFF2-40B4-BE49-F238E27FC236}">
                <a16:creationId xmlns:a16="http://schemas.microsoft.com/office/drawing/2014/main" id="{A60D0AB6-5A3D-7C69-D9E1-817205D9A9F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611779" y="238690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Initial SA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07/24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85B8D61D-2138-73A3-1D8C-C7684FBF6F8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661298" y="270892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B0BF20E2-E0A8-8D6F-3244-243AA2E39C1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408042" y="290200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Final WG ballot 7/24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F4CEFA-24DB-B718-6CB4-42572EC91263}"/>
              </a:ext>
            </a:extLst>
          </p:cNvPr>
          <p:cNvSpPr/>
          <p:nvPr/>
        </p:nvSpPr>
        <p:spPr>
          <a:xfrm>
            <a:off x="7410322" y="5373180"/>
            <a:ext cx="1371600" cy="2668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40000">
                <a:schemeClr val="accent1"/>
              </a:gs>
              <a:gs pos="69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11bk D3.0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4DEE5D-91E7-90BF-A2A0-F99364717F3C}"/>
              </a:ext>
            </a:extLst>
          </p:cNvPr>
          <p:cNvSpPr/>
          <p:nvPr/>
        </p:nvSpPr>
        <p:spPr>
          <a:xfrm>
            <a:off x="7938736" y="4910596"/>
            <a:ext cx="822960" cy="24173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MDR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9EADD2-CC4F-C24E-8232-55230CB6EA9B}"/>
              </a:ext>
            </a:extLst>
          </p:cNvPr>
          <p:cNvGrpSpPr/>
          <p:nvPr/>
        </p:nvGrpSpPr>
        <p:grpSpPr>
          <a:xfrm>
            <a:off x="7608168" y="3497409"/>
            <a:ext cx="846911" cy="429831"/>
            <a:chOff x="7321734" y="2168072"/>
            <a:chExt cx="846911" cy="429831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43F5E3CB-F677-C745-D20E-C8A417C548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22" name="Text Box 26">
              <a:extLst>
                <a:ext uri="{FF2B5EF4-FFF2-40B4-BE49-F238E27FC236}">
                  <a16:creationId xmlns:a16="http://schemas.microsoft.com/office/drawing/2014/main" id="{9D19D750-E3E8-6118-AD44-DC0FEB693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start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02E0EA-8455-6517-69C1-C28F8C82F1C6}"/>
              </a:ext>
            </a:extLst>
          </p:cNvPr>
          <p:cNvGrpSpPr/>
          <p:nvPr/>
        </p:nvGrpSpPr>
        <p:grpSpPr>
          <a:xfrm>
            <a:off x="8374617" y="3501008"/>
            <a:ext cx="846911" cy="429831"/>
            <a:chOff x="7321734" y="2168072"/>
            <a:chExt cx="846911" cy="429831"/>
          </a:xfrm>
        </p:grpSpPr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2CF913C1-0695-71EF-803F-F0FD2B3181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635960" y="2168072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2" name="Text Box 26">
              <a:extLst>
                <a:ext uri="{FF2B5EF4-FFF2-40B4-BE49-F238E27FC236}">
                  <a16:creationId xmlns:a16="http://schemas.microsoft.com/office/drawing/2014/main" id="{2110EAA4-D4E4-0F99-78FF-A4B093A97B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321734" y="2361161"/>
              <a:ext cx="846911" cy="236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MDR </a:t>
              </a:r>
              <a:r>
                <a:rPr lang="en-US" altLang="en-US" sz="1000" dirty="0" err="1">
                  <a:latin typeface="Arial" panose="020B0604020202020204" pitchFamily="34" charset="0"/>
                  <a:cs typeface="Arial" panose="020B0604020202020204" pitchFamily="34" charset="0"/>
                </a:rPr>
                <a:t>cmp</a:t>
              </a:r>
              <a:endParaRPr lang="en-US" alt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16A9EB5-357B-C1F0-C6F4-C069F8E97C1D}"/>
              </a:ext>
            </a:extLst>
          </p:cNvPr>
          <p:cNvSpPr/>
          <p:nvPr/>
        </p:nvSpPr>
        <p:spPr>
          <a:xfrm>
            <a:off x="9032838" y="5366281"/>
            <a:ext cx="548640" cy="27375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D4.0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0CD3C97-315D-979C-8B97-BC99B751C835}"/>
              </a:ext>
            </a:extLst>
          </p:cNvPr>
          <p:cNvSpPr/>
          <p:nvPr/>
        </p:nvSpPr>
        <p:spPr>
          <a:xfrm>
            <a:off x="9579808" y="5366282"/>
            <a:ext cx="548640" cy="27375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 D5.0 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DCEDEF3-C383-F27C-599A-3C64AC93950E}"/>
              </a:ext>
            </a:extLst>
          </p:cNvPr>
          <p:cNvGrpSpPr/>
          <p:nvPr/>
        </p:nvGrpSpPr>
        <p:grpSpPr>
          <a:xfrm>
            <a:off x="10167180" y="2232818"/>
            <a:ext cx="846911" cy="583719"/>
            <a:chOff x="8748009" y="2135494"/>
            <a:chExt cx="846911" cy="583719"/>
          </a:xfrm>
        </p:grpSpPr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BE275D04-0E55-783A-2F10-024343DE6C2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9065917" y="2135494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38" name="Text Box 26">
              <a:extLst>
                <a:ext uri="{FF2B5EF4-FFF2-40B4-BE49-F238E27FC236}">
                  <a16:creationId xmlns:a16="http://schemas.microsoft.com/office/drawing/2014/main" id="{925CCA4D-2238-A360-9DEE-5E20B6E274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8748009" y="2328583"/>
              <a:ext cx="846911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Final SA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11/24</a:t>
              </a:r>
            </a:p>
          </p:txBody>
        </p:sp>
      </p:grp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AC2FE1C4-C3F9-35B8-7706-22D6CDA0ECD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59408" y="271273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40" name="Text Box 26">
            <a:extLst>
              <a:ext uri="{FF2B5EF4-FFF2-40B4-BE49-F238E27FC236}">
                <a16:creationId xmlns:a16="http://schemas.microsoft.com/office/drawing/2014/main" id="{6C22E9D8-CD61-9ED2-FCE5-B0D7BA4FC6A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106152" y="2905819"/>
            <a:ext cx="846911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US" alt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Recir</a:t>
            </a:r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10/24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2B0BAAA-5A8A-A4AA-3819-F13D9F3D7FF0}"/>
              </a:ext>
            </a:extLst>
          </p:cNvPr>
          <p:cNvCxnSpPr>
            <a:cxnSpLocks/>
          </p:cNvCxnSpPr>
          <p:nvPr/>
        </p:nvCxnSpPr>
        <p:spPr bwMode="auto">
          <a:xfrm flipV="1">
            <a:off x="6039272" y="4743072"/>
            <a:ext cx="137160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00E14D7-3DAE-7A86-C68B-AC0B40A9F897}"/>
              </a:ext>
            </a:extLst>
          </p:cNvPr>
          <p:cNvCxnSpPr>
            <a:cxnSpLocks/>
          </p:cNvCxnSpPr>
          <p:nvPr/>
        </p:nvCxnSpPr>
        <p:spPr bwMode="auto">
          <a:xfrm flipV="1">
            <a:off x="7446268" y="5181281"/>
            <a:ext cx="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AE9E037-61B9-03A2-3325-E7554105BB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442236" y="5660582"/>
            <a:ext cx="64008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4F6F6F8-1DDC-5815-387B-7B872545E5C3}"/>
              </a:ext>
            </a:extLst>
          </p:cNvPr>
          <p:cNvCxnSpPr>
            <a:cxnSpLocks/>
          </p:cNvCxnSpPr>
          <p:nvPr/>
        </p:nvCxnSpPr>
        <p:spPr bwMode="auto">
          <a:xfrm flipV="1">
            <a:off x="7934762" y="5167580"/>
            <a:ext cx="9144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9226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June 4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	10:00 am PT/13:00 ET (2hrs)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June 11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	10:00 am PT/13:00 ET (2hrs)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June 25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	10:00 am PT/13:00 ET (2hrs)</a:t>
            </a:r>
            <a:r>
              <a:rPr lang="en-US" altLang="en-US" sz="2000" b="0" kern="0" baseline="30000" dirty="0">
                <a:solidFill>
                  <a:schemeClr val="tx1"/>
                </a:solidFill>
              </a:rPr>
              <a:t> ┼</a:t>
            </a:r>
            <a:r>
              <a:rPr lang="en-US" altLang="en-US" kern="0" dirty="0"/>
              <a:t>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July 9</a:t>
            </a:r>
            <a:r>
              <a:rPr lang="en-US" altLang="en-US" kern="0" baseline="30000" dirty="0"/>
              <a:t>th</a:t>
            </a:r>
            <a:r>
              <a:rPr lang="en-US" altLang="en-US" kern="0" dirty="0"/>
              <a:t> 		10:00 am PT/13:00 ET (2hrs)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pPr marL="457200" lvl="1" indent="0"/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1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22210</TotalTime>
  <Words>494</Words>
  <Application>Microsoft Office PowerPoint</Application>
  <PresentationFormat>Widescreen</PresentationFormat>
  <Paragraphs>123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Times</vt:lpstr>
      <vt:lpstr>Times New Roman</vt:lpstr>
      <vt:lpstr>Office Theme</vt:lpstr>
      <vt:lpstr>Document</vt:lpstr>
      <vt:lpstr>TGbk 320MHz Positioning May Meeting Closing Report</vt:lpstr>
      <vt:lpstr>Abstract</vt:lpstr>
      <vt:lpstr>May Meeting Progress and Targets Towards the July Meeting</vt:lpstr>
      <vt:lpstr>May Meeting Progress and Targets Towards the July Meeting</vt:lpstr>
      <vt:lpstr>TGbk Projected Timeline (previous)</vt:lpstr>
      <vt:lpstr>TGbk Projected Timeline (updated)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303</cp:revision>
  <cp:lastPrinted>1601-01-01T00:00:00Z</cp:lastPrinted>
  <dcterms:created xsi:type="dcterms:W3CDTF">2018-08-06T10:28:59Z</dcterms:created>
  <dcterms:modified xsi:type="dcterms:W3CDTF">2024-05-16T14:33:34Z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