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50" r:id="rId4"/>
    <p:sldId id="2587" r:id="rId5"/>
    <p:sldId id="2680" r:id="rId6"/>
    <p:sldId id="2692" r:id="rId7"/>
    <p:sldId id="258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87"/>
            <p14:sldId id="2680"/>
            <p14:sldId id="2692"/>
            <p14:sldId id="25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FD038-F410-42C1-B643-2B78BEF0980F}" v="7" dt="2024-05-16T14:31:16.40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2" d="100"/>
          <a:sy n="92" d="100"/>
        </p:scale>
        <p:origin x="70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LB286 CR Progress</a:t>
            </a:r>
          </a:p>
        </c:rich>
      </c:tx>
      <c:layout>
        <c:manualLayout>
          <c:xMode val="edge"/>
          <c:yMode val="edge"/>
          <c:x val="0.20078966603314033"/>
          <c:y val="9.0147155852162722E-2"/>
        </c:manualLayout>
      </c:layout>
      <c:overlay val="0"/>
      <c:spPr>
        <a:solidFill>
          <a:schemeClr val="accent3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373972772311743E-2"/>
          <c:y val="0.16508726055401121"/>
          <c:w val="0.87565527499184226"/>
          <c:h val="0.61174529220252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LB286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Editorial</c:v>
                </c:pt>
                <c:pt idx="2">
                  <c:v>Technical</c:v>
                </c:pt>
                <c:pt idx="3">
                  <c:v>General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134</c:v>
                </c:pt>
                <c:pt idx="1">
                  <c:v>53</c:v>
                </c:pt>
                <c:pt idx="2">
                  <c:v>72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7-438F-8548-607474C058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 completion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Editorial</c:v>
                </c:pt>
                <c:pt idx="2">
                  <c:v>Technical</c:v>
                </c:pt>
                <c:pt idx="3">
                  <c:v>General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52</c:v>
                </c:pt>
                <c:pt idx="1">
                  <c:v>0</c:v>
                </c:pt>
                <c:pt idx="2">
                  <c:v>45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7-438F-8548-607474C058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3807904"/>
        <c:axId val="1153808864"/>
      </c:barChart>
      <c:catAx>
        <c:axId val="115380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808864"/>
        <c:crosses val="autoZero"/>
        <c:auto val="1"/>
        <c:lblAlgn val="ctr"/>
        <c:lblOffset val="100"/>
        <c:noMultiLvlLbl val="0"/>
      </c:catAx>
      <c:valAx>
        <c:axId val="115380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80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LB286 CR Progress</a:t>
            </a:r>
          </a:p>
        </c:rich>
      </c:tx>
      <c:layout>
        <c:manualLayout>
          <c:xMode val="edge"/>
          <c:yMode val="edge"/>
          <c:x val="0.20078966603314033"/>
          <c:y val="9.0147155852162722E-2"/>
        </c:manualLayout>
      </c:layout>
      <c:overlay val="0"/>
      <c:spPr>
        <a:solidFill>
          <a:schemeClr val="accent3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373972772311743E-2"/>
          <c:y val="0.16508726055401121"/>
          <c:w val="0.87565527499184226"/>
          <c:h val="0.61174529220252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LB286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Editorial</c:v>
                </c:pt>
                <c:pt idx="2">
                  <c:v>Technical</c:v>
                </c:pt>
                <c:pt idx="3">
                  <c:v>General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134</c:v>
                </c:pt>
                <c:pt idx="1">
                  <c:v>53</c:v>
                </c:pt>
                <c:pt idx="2">
                  <c:v>72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C7-4D46-9EA5-47884D18E5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 completion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Overall</c:v>
                </c:pt>
                <c:pt idx="1">
                  <c:v>Editorial</c:v>
                </c:pt>
                <c:pt idx="2">
                  <c:v>Technical</c:v>
                </c:pt>
                <c:pt idx="3">
                  <c:v>General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52</c:v>
                </c:pt>
                <c:pt idx="1">
                  <c:v>0</c:v>
                </c:pt>
                <c:pt idx="2">
                  <c:v>45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C7-4D46-9EA5-47884D18E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3807904"/>
        <c:axId val="1153808864"/>
      </c:barChart>
      <c:catAx>
        <c:axId val="115380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808864"/>
        <c:crosses val="autoZero"/>
        <c:auto val="1"/>
        <c:lblAlgn val="ctr"/>
        <c:lblOffset val="100"/>
        <c:noMultiLvlLbl val="0"/>
      </c:catAx>
      <c:valAx>
        <c:axId val="115380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80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May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May 2024 interim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May Meeting Progress and Targets Towards the July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8640960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kern="0" dirty="0"/>
              <a:t>Work completed during this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Reviewed, and approved resolution to 50 Technical and General CIDs, roughly 2/3 of the received T/G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Reviewed 7 CR submissions and approved 10 motions.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Conducted vice chairs and secretary re-affirmation vote.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Initiated Mandatory Draft Review and SA ballot pool formation.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06D744F-6229-E3A9-C138-A4F8E19F47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1382311"/>
              </p:ext>
            </p:extLst>
          </p:nvPr>
        </p:nvGraphicFramePr>
        <p:xfrm>
          <a:off x="7192996" y="3468990"/>
          <a:ext cx="4661211" cy="2958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D86314-4CEF-D27C-30E9-FF1B7F40E78E}"/>
              </a:ext>
            </a:extLst>
          </p:cNvPr>
          <p:cNvSpPr txBox="1">
            <a:spLocks/>
          </p:cNvSpPr>
          <p:nvPr/>
        </p:nvSpPr>
        <p:spPr bwMode="auto">
          <a:xfrm>
            <a:off x="191345" y="3717032"/>
            <a:ext cx="7001652" cy="20329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Reviewed and considered progress – no change to timelines.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May Meeting Progress and Targets Towards the July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777686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expected towards July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80% of LB286 technical and general CR (targeting recirculation out of July).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95% of LB286 editorial CR.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feedback from MDR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Address 70% of feedback collected in the MDR process.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2A7D834-FADF-FF8B-D177-5AC4861593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1382311"/>
              </p:ext>
            </p:extLst>
          </p:nvPr>
        </p:nvGraphicFramePr>
        <p:xfrm>
          <a:off x="7192996" y="3468990"/>
          <a:ext cx="4661211" cy="2958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035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</a:t>
            </a:r>
            <a:r>
              <a:rPr lang="en-US"/>
              <a:t>(previous)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298940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BA46E3-5383-EB29-BEA4-05B6B9822161}"/>
              </a:ext>
            </a:extLst>
          </p:cNvPr>
          <p:cNvGrpSpPr/>
          <p:nvPr/>
        </p:nvGrpSpPr>
        <p:grpSpPr>
          <a:xfrm>
            <a:off x="6491434" y="2187710"/>
            <a:ext cx="846911" cy="583719"/>
            <a:chOff x="7321734" y="2168072"/>
            <a:chExt cx="846911" cy="583719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EBE38FB-862D-F7EA-9496-BC4C3964FD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5" name="Text Box 26">
              <a:extLst>
                <a:ext uri="{FF2B5EF4-FFF2-40B4-BE49-F238E27FC236}">
                  <a16:creationId xmlns:a16="http://schemas.microsoft.com/office/drawing/2014/main" id="{3365A062-102D-1834-A813-C4D3B9BF3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Recirc 03/24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3602578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3810213"/>
            <a:ext cx="82296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7A5DDD-FDCA-651B-4F6E-2B38E380AE54}"/>
              </a:ext>
            </a:extLst>
          </p:cNvPr>
          <p:cNvGrpSpPr/>
          <p:nvPr/>
        </p:nvGrpSpPr>
        <p:grpSpPr>
          <a:xfrm>
            <a:off x="7846162" y="2131684"/>
            <a:ext cx="1050648" cy="1087354"/>
            <a:chOff x="8705473" y="2168072"/>
            <a:chExt cx="1050648" cy="108735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D6EC8B7-F456-EBF3-CCF0-C1C7088851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27118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7" name="Text Box 26">
              <a:extLst>
                <a:ext uri="{FF2B5EF4-FFF2-40B4-BE49-F238E27FC236}">
                  <a16:creationId xmlns:a16="http://schemas.microsoft.com/office/drawing/2014/main" id="{A60D0AB6-5A3D-7C69-D9E1-817205D9A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909210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Initial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07/24</a:t>
              </a:r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5B8D61D-2138-73A3-1D8C-C7684FBF6F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958729" y="2671707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6" name="Text Box 26">
              <a:extLst>
                <a:ext uri="{FF2B5EF4-FFF2-40B4-BE49-F238E27FC236}">
                  <a16:creationId xmlns:a16="http://schemas.microsoft.com/office/drawing/2014/main" id="{B0BF20E2-E0A8-8D6F-3244-243AA2E39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05473" y="2864796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WG ballot 7/24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6888088" y="4501170"/>
            <a:ext cx="1304375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6885205" y="4159943"/>
            <a:ext cx="677543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9EADD2-CC4F-C24E-8232-55230CB6EA9B}"/>
              </a:ext>
            </a:extLst>
          </p:cNvPr>
          <p:cNvGrpSpPr/>
          <p:nvPr/>
        </p:nvGrpSpPr>
        <p:grpSpPr>
          <a:xfrm>
            <a:off x="6470224" y="2735131"/>
            <a:ext cx="846911" cy="429831"/>
            <a:chOff x="7321734" y="2168072"/>
            <a:chExt cx="846911" cy="42983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3F5E3CB-F677-C745-D20E-C8A417C548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9D19D750-E3E8-6118-AD44-DC0FEB693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start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02E0EA-8455-6517-69C1-C28F8C82F1C6}"/>
              </a:ext>
            </a:extLst>
          </p:cNvPr>
          <p:cNvGrpSpPr/>
          <p:nvPr/>
        </p:nvGrpSpPr>
        <p:grpSpPr>
          <a:xfrm>
            <a:off x="7118015" y="2739043"/>
            <a:ext cx="846911" cy="429831"/>
            <a:chOff x="7321734" y="2168072"/>
            <a:chExt cx="846911" cy="429831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CF913C1-0695-71EF-803F-F0FD2B3181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2110EAA4-D4E4-0F99-78FF-A4B093A97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8475807" y="4501170"/>
            <a:ext cx="548640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022777" y="449427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10167180" y="2170682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97528" y="2639129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272" y="2832218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</p:spTree>
    <p:extLst>
      <p:ext uri="{BB962C8B-B14F-4D97-AF65-F5344CB8AC3E}">
        <p14:creationId xmlns:p14="http://schemas.microsoft.com/office/powerpoint/2010/main" val="374664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948461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82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7EBE38FB-862D-F7EA-9496-BC4C3964F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19499" y="218771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5" name="Text Box 26">
            <a:extLst>
              <a:ext uri="{FF2B5EF4-FFF2-40B4-BE49-F238E27FC236}">
                <a16:creationId xmlns:a16="http://schemas.microsoft.com/office/drawing/2014/main" id="{3365A062-102D-1834-A813-C4D3B9BF37F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05273" y="2380799"/>
            <a:ext cx="846911" cy="3906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GB"/>
            </a:defPPr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 sz="1100" kern="0">
                <a:solidFill>
                  <a:srgbClr val="000000"/>
                </a:solidFill>
                <a:latin typeface="Times New Roman"/>
                <a:ea typeface="MS Gothic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Recirc 03/24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4252099"/>
            <a:ext cx="5852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4459734"/>
            <a:ext cx="137160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9D6EC8B7-F456-EBF3-CCF0-C1C7088851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29687" y="219382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7" name="Text Box 26">
            <a:extLst>
              <a:ext uri="{FF2B5EF4-FFF2-40B4-BE49-F238E27FC236}">
                <a16:creationId xmlns:a16="http://schemas.microsoft.com/office/drawing/2014/main" id="{A60D0AB6-5A3D-7C69-D9E1-817205D9A9F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11779" y="238690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SA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07/24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5B8D61D-2138-73A3-1D8C-C7684FBF6F8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61298" y="270892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B0BF20E2-E0A8-8D6F-3244-243AA2E39C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408042" y="290200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WG ballot 7/24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7410322" y="5373180"/>
            <a:ext cx="137160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69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7938736" y="4910596"/>
            <a:ext cx="822960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9EADD2-CC4F-C24E-8232-55230CB6EA9B}"/>
              </a:ext>
            </a:extLst>
          </p:cNvPr>
          <p:cNvGrpSpPr/>
          <p:nvPr/>
        </p:nvGrpSpPr>
        <p:grpSpPr>
          <a:xfrm>
            <a:off x="7608168" y="3497409"/>
            <a:ext cx="846911" cy="429831"/>
            <a:chOff x="7321734" y="2168072"/>
            <a:chExt cx="846911" cy="42983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3F5E3CB-F677-C745-D20E-C8A417C548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9D19D750-E3E8-6118-AD44-DC0FEB693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start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02E0EA-8455-6517-69C1-C28F8C82F1C6}"/>
              </a:ext>
            </a:extLst>
          </p:cNvPr>
          <p:cNvGrpSpPr/>
          <p:nvPr/>
        </p:nvGrpSpPr>
        <p:grpSpPr>
          <a:xfrm>
            <a:off x="8374617" y="3501008"/>
            <a:ext cx="846911" cy="429831"/>
            <a:chOff x="7321734" y="2168072"/>
            <a:chExt cx="846911" cy="429831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CF913C1-0695-71EF-803F-F0FD2B3181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2110EAA4-D4E4-0F99-78FF-A4B093A97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9032838" y="5366281"/>
            <a:ext cx="548640" cy="27375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579808" y="536628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10167180" y="2232818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359408" y="271273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106152" y="290581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B0BAAA-5A8A-A4AA-3819-F13D9F3D7FF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39272" y="4743072"/>
            <a:ext cx="13716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0E14D7-3DAE-7A86-C68B-AC0B40A9F897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6268" y="5181281"/>
            <a:ext cx="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AE9E037-61B9-03A2-3325-E7554105BB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2236" y="5660582"/>
            <a:ext cx="6400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F6F6F8-1DDC-5815-387B-7B872545E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7934762" y="5167580"/>
            <a:ext cx="9144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9226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June 4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10:00 am PT/13:00 ET (2hrs)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June 11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10:00 am PT/13:00 ET (2hrs)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June 25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10:00 am PT/13:00 ET (2hrs)</a:t>
            </a:r>
            <a:r>
              <a:rPr lang="en-US" altLang="en-US" sz="2000" b="0" kern="0" baseline="30000" dirty="0">
                <a:solidFill>
                  <a:schemeClr val="tx1"/>
                </a:solidFill>
              </a:rPr>
              <a:t> ┼</a:t>
            </a:r>
            <a:r>
              <a:rPr lang="en-US" altLang="en-US" kern="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July 9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10:00 am PT/13:00 ET (2hrs)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  <a:p>
            <a:pPr marL="457200" lvl="1" indent="0"/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22210</TotalTime>
  <Words>494</Words>
  <Application>Microsoft Office PowerPoint</Application>
  <PresentationFormat>Widescreen</PresentationFormat>
  <Paragraphs>123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Times</vt:lpstr>
      <vt:lpstr>Times New Roman</vt:lpstr>
      <vt:lpstr>Office Theme</vt:lpstr>
      <vt:lpstr>Document</vt:lpstr>
      <vt:lpstr>TGbk 320MHz Positioning May Meeting Closing Report</vt:lpstr>
      <vt:lpstr>Abstract</vt:lpstr>
      <vt:lpstr>May Meeting Progress and Targets Towards the July Meeting</vt:lpstr>
      <vt:lpstr>May Meeting Progress and Targets Towards the July Meeting</vt:lpstr>
      <vt:lpstr>TGbk Projected Timeline (previous)</vt:lpstr>
      <vt:lpstr>TGbk Projected Timeline (updated)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303</cp:revision>
  <cp:lastPrinted>1601-01-01T00:00:00Z</cp:lastPrinted>
  <dcterms:created xsi:type="dcterms:W3CDTF">2018-08-06T10:28:59Z</dcterms:created>
  <dcterms:modified xsi:type="dcterms:W3CDTF">2024-05-16T14:33:34Z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