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5"/>
  </p:notesMasterIdLst>
  <p:handoutMasterIdLst>
    <p:handoutMasterId r:id="rId86"/>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90" r:id="rId29"/>
    <p:sldId id="679" r:id="rId30"/>
    <p:sldId id="2691" r:id="rId31"/>
    <p:sldId id="680" r:id="rId32"/>
    <p:sldId id="2530" r:id="rId33"/>
    <p:sldId id="2531" r:id="rId34"/>
    <p:sldId id="2533" r:id="rId35"/>
    <p:sldId id="2673" r:id="rId36"/>
    <p:sldId id="2535" r:id="rId37"/>
    <p:sldId id="2536" r:id="rId38"/>
    <p:sldId id="2537" r:id="rId39"/>
    <p:sldId id="2551" r:id="rId40"/>
    <p:sldId id="2527" r:id="rId41"/>
    <p:sldId id="2675" r:id="rId42"/>
    <p:sldId id="2676" r:id="rId43"/>
    <p:sldId id="2661" r:id="rId44"/>
    <p:sldId id="2695" r:id="rId45"/>
    <p:sldId id="2680" r:id="rId46"/>
    <p:sldId id="2692" r:id="rId47"/>
    <p:sldId id="2693" r:id="rId48"/>
    <p:sldId id="2585" r:id="rId49"/>
    <p:sldId id="2666" r:id="rId50"/>
    <p:sldId id="2667" r:id="rId51"/>
    <p:sldId id="2682" r:id="rId52"/>
    <p:sldId id="2683" r:id="rId53"/>
    <p:sldId id="2702" r:id="rId54"/>
    <p:sldId id="2686" r:id="rId55"/>
    <p:sldId id="2687" r:id="rId56"/>
    <p:sldId id="2688" r:id="rId57"/>
    <p:sldId id="2689" r:id="rId58"/>
    <p:sldId id="2696" r:id="rId59"/>
    <p:sldId id="2697" r:id="rId60"/>
    <p:sldId id="2698" r:id="rId61"/>
    <p:sldId id="2699" r:id="rId62"/>
    <p:sldId id="2700" r:id="rId63"/>
    <p:sldId id="2701" r:id="rId64"/>
    <p:sldId id="2703" r:id="rId65"/>
    <p:sldId id="2704" r:id="rId66"/>
    <p:sldId id="2709" r:id="rId67"/>
    <p:sldId id="2705" r:id="rId68"/>
    <p:sldId id="2706" r:id="rId69"/>
    <p:sldId id="2707" r:id="rId70"/>
    <p:sldId id="2708" r:id="rId71"/>
    <p:sldId id="2710" r:id="rId72"/>
    <p:sldId id="2711" r:id="rId73"/>
    <p:sldId id="2713" r:id="rId74"/>
    <p:sldId id="2717" r:id="rId75"/>
    <p:sldId id="2714" r:id="rId76"/>
    <p:sldId id="2715" r:id="rId77"/>
    <p:sldId id="2716" r:id="rId78"/>
    <p:sldId id="315" r:id="rId79"/>
    <p:sldId id="480" r:id="rId80"/>
    <p:sldId id="259" r:id="rId81"/>
    <p:sldId id="260" r:id="rId82"/>
    <p:sldId id="261" r:id="rId83"/>
    <p:sldId id="2525" r:id="rId8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95"/>
            <p14:sldId id="2680"/>
            <p14:sldId id="2692"/>
            <p14:sldId id="2693"/>
            <p14:sldId id="2585"/>
            <p14:sldId id="2666"/>
            <p14:sldId id="2667"/>
          </p14:sldIdLst>
        </p14:section>
        <p14:section name="June 4th Telecon" id="{BDD9CEBF-8F3B-4936-9F2B-278A7813EF07}">
          <p14:sldIdLst>
            <p14:sldId id="2682"/>
            <p14:sldId id="2683"/>
            <p14:sldId id="2702"/>
            <p14:sldId id="2686"/>
            <p14:sldId id="2687"/>
            <p14:sldId id="2688"/>
            <p14:sldId id="2689"/>
          </p14:sldIdLst>
        </p14:section>
        <p14:section name="June 11th Telecon" id="{68D3A698-F35E-4A13-866A-405E17E21E3E}">
          <p14:sldIdLst>
            <p14:sldId id="2696"/>
            <p14:sldId id="2697"/>
            <p14:sldId id="2698"/>
            <p14:sldId id="2699"/>
            <p14:sldId id="2700"/>
            <p14:sldId id="2701"/>
          </p14:sldIdLst>
        </p14:section>
        <p14:section name="June 25th Telecon" id="{9573D6E6-84DF-43D7-BBAC-430DDFF68983}">
          <p14:sldIdLst>
            <p14:sldId id="2703"/>
            <p14:sldId id="2704"/>
            <p14:sldId id="2709"/>
            <p14:sldId id="2705"/>
            <p14:sldId id="2706"/>
            <p14:sldId id="2707"/>
            <p14:sldId id="2708"/>
          </p14:sldIdLst>
        </p14:section>
        <p14:section name="July 9th Telecon" id="{1794919F-404F-44D6-8797-C2C4C8D1C489}">
          <p14:sldIdLst>
            <p14:sldId id="2710"/>
            <p14:sldId id="2711"/>
            <p14:sldId id="2713"/>
            <p14:sldId id="2717"/>
            <p14:sldId id="2714"/>
            <p14:sldId id="2715"/>
            <p14:sldId id="2716"/>
          </p14:sldIdLst>
        </p14:section>
        <p14:section name="Backup" id="{62682A0D-7317-4EE9-B56C-63AD74488E19}">
          <p14:sldIdLst>
            <p14:sldId id="315"/>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LB286 CR Progress</a:t>
            </a:r>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LB286</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Current completion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52</c:v>
                </c:pt>
                <c:pt idx="1">
                  <c:v>0</c:v>
                </c:pt>
                <c:pt idx="2">
                  <c:v>45</c:v>
                </c:pt>
                <c:pt idx="3">
                  <c:v>7</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3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1268875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002349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1191726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2024-07-08</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(7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Recess (17:40)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51867258"/>
              </p:ext>
            </p:extLst>
          </p:nvPr>
        </p:nvGraphicFramePr>
        <p:xfrm>
          <a:off x="914401" y="1260086"/>
          <a:ext cx="10460566" cy="19201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91856625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925579400"/>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8395772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3282136305"/>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303172063"/>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timelines (5min – special order)</a:t>
            </a:r>
          </a:p>
          <a:p>
            <a:pPr algn="just">
              <a:spcBef>
                <a:spcPct val="20000"/>
              </a:spcBef>
              <a:buFontTx/>
              <a:buChar char="•"/>
            </a:pPr>
            <a:r>
              <a:rPr lang="en-US" sz="1600" b="0" dirty="0"/>
              <a:t>Review progress made during the week (5 min – special order)</a:t>
            </a:r>
          </a:p>
          <a:p>
            <a:pPr algn="just">
              <a:spcBef>
                <a:spcPct val="20000"/>
              </a:spcBef>
              <a:buFontTx/>
              <a:buChar char="•"/>
            </a:pPr>
            <a:r>
              <a:rPr lang="en-US" sz="1600" b="0" dirty="0"/>
              <a:t>Review targets toward the July meeting (5min – special order)</a:t>
            </a:r>
          </a:p>
          <a:p>
            <a:pPr algn="just">
              <a:spcBef>
                <a:spcPct val="20000"/>
              </a:spcBef>
              <a:buFontTx/>
              <a:buChar char="•"/>
            </a:pPr>
            <a:r>
              <a:rPr lang="en-US" sz="1600" b="0" dirty="0"/>
              <a:t>Schedule telecons for the May to July timeframe.</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550927"/>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 Post the IEEE week</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43/72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7/9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0/53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44</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1922523742"/>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1349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795-36E1-2CAD-2431-B70B119DB691}"/>
              </a:ext>
            </a:extLst>
          </p:cNvPr>
          <p:cNvSpPr>
            <a:spLocks noGrp="1"/>
          </p:cNvSpPr>
          <p:nvPr>
            <p:ph type="title"/>
          </p:nvPr>
        </p:nvSpPr>
        <p:spPr/>
        <p:txBody>
          <a:bodyPr/>
          <a:lstStyle/>
          <a:p>
            <a:r>
              <a:rPr lang="en-US" dirty="0"/>
              <a:t>Closing report</a:t>
            </a:r>
          </a:p>
        </p:txBody>
      </p:sp>
      <p:sp>
        <p:nvSpPr>
          <p:cNvPr id="3" name="Content Placeholder 2">
            <a:extLst>
              <a:ext uri="{FF2B5EF4-FFF2-40B4-BE49-F238E27FC236}">
                <a16:creationId xmlns:a16="http://schemas.microsoft.com/office/drawing/2014/main" id="{717D8F88-8D1F-A0D4-EB9D-8CFFA077F63A}"/>
              </a:ext>
            </a:extLst>
          </p:cNvPr>
          <p:cNvSpPr>
            <a:spLocks noGrp="1"/>
          </p:cNvSpPr>
          <p:nvPr>
            <p:ph idx="1"/>
          </p:nvPr>
        </p:nvSpPr>
        <p:spPr/>
        <p:txBody>
          <a:bodyPr/>
          <a:lstStyle/>
          <a:p>
            <a:pPr>
              <a:buFont typeface="Arial" panose="020B0604020202020204" pitchFamily="34" charset="0"/>
              <a:buChar char="•"/>
            </a:pPr>
            <a:r>
              <a:rPr lang="en-US" dirty="0"/>
              <a:t>Work Completed this week:</a:t>
            </a:r>
          </a:p>
          <a:p>
            <a:pPr lvl="1">
              <a:buFont typeface="Arial" panose="020B0604020202020204" pitchFamily="34" charset="0"/>
              <a:buChar char="•"/>
            </a:pPr>
            <a:r>
              <a:rPr lang="en-US" dirty="0"/>
              <a:t>Completed roughly 2/3 of the received T/G comments </a:t>
            </a:r>
          </a:p>
          <a:p>
            <a:pPr lvl="1">
              <a:buFont typeface="Arial" panose="020B0604020202020204" pitchFamily="34" charset="0"/>
              <a:buChar char="•"/>
            </a:pPr>
            <a:r>
              <a:rPr lang="en-US" dirty="0"/>
              <a:t>Conducted vice chairs and secretary re-affirmation vote</a:t>
            </a:r>
          </a:p>
          <a:p>
            <a:pPr lvl="1">
              <a:buFont typeface="Arial" panose="020B0604020202020204" pitchFamily="34" charset="0"/>
              <a:buChar char="•"/>
            </a:pPr>
            <a:r>
              <a:rPr lang="en-US" dirty="0"/>
              <a:t>Initiated Mandatory Draft Review</a:t>
            </a:r>
          </a:p>
          <a:p>
            <a:pPr>
              <a:buFont typeface="Arial" panose="020B0604020202020204" pitchFamily="34" charset="0"/>
              <a:buChar char="•"/>
            </a:pPr>
            <a:endParaRPr lang="en-US" dirty="0"/>
          </a:p>
          <a:p>
            <a:pPr>
              <a:buFont typeface="Arial" panose="020B0604020202020204" pitchFamily="34" charset="0"/>
              <a:buChar char="•"/>
            </a:pPr>
            <a:r>
              <a:rPr lang="en-US" dirty="0"/>
              <a:t>Targets towards the July meeting:</a:t>
            </a:r>
          </a:p>
          <a:p>
            <a:pPr lvl="1">
              <a:buFont typeface="Arial" panose="020B0604020202020204" pitchFamily="34" charset="0"/>
              <a:buChar char="•"/>
            </a:pPr>
            <a:r>
              <a:rPr lang="en-US" dirty="0"/>
              <a:t>Complete 80% of LB286 technical and general CR (targeting recirculation out of July).</a:t>
            </a:r>
          </a:p>
          <a:p>
            <a:pPr lvl="1">
              <a:buFont typeface="Arial" panose="020B0604020202020204" pitchFamily="34" charset="0"/>
              <a:buChar char="•"/>
            </a:pPr>
            <a:r>
              <a:rPr lang="en-US" dirty="0"/>
              <a:t>Complete 95% of LB286 editorial CR.</a:t>
            </a:r>
          </a:p>
          <a:p>
            <a:pPr lvl="1">
              <a:buFont typeface="Arial" panose="020B0604020202020204" pitchFamily="34" charset="0"/>
              <a:buChar char="•"/>
            </a:pPr>
            <a:r>
              <a:rPr lang="en-US" dirty="0"/>
              <a:t>Review feedback from MDR </a:t>
            </a:r>
          </a:p>
          <a:p>
            <a:pPr lvl="1">
              <a:buFont typeface="Arial" panose="020B0604020202020204" pitchFamily="34" charset="0"/>
              <a:buChar char="•"/>
            </a:pPr>
            <a:r>
              <a:rPr lang="en-US" dirty="0"/>
              <a:t>Address 70% of feedback collected in the MDR process.</a:t>
            </a:r>
          </a:p>
        </p:txBody>
      </p:sp>
      <p:sp>
        <p:nvSpPr>
          <p:cNvPr id="4" name="Slide Number Placeholder 3">
            <a:extLst>
              <a:ext uri="{FF2B5EF4-FFF2-40B4-BE49-F238E27FC236}">
                <a16:creationId xmlns:a16="http://schemas.microsoft.com/office/drawing/2014/main" id="{284E6596-9BAA-6D86-D320-D956869AD82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01ACE58-1D94-3985-CCB1-603E0E7EF0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C3383A-5A71-3B98-B858-8AB80A9520B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6351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May 28</a:t>
            </a:r>
            <a:r>
              <a:rPr lang="en-US" altLang="en-US" strike="sngStrike" kern="0" baseline="30000" dirty="0"/>
              <a:t>th</a:t>
            </a:r>
            <a:r>
              <a:rPr lang="en-US" altLang="en-US" strike="sngStrike" kern="0" dirty="0"/>
              <a:t> 		10:00 am PT/13:00 ET (2hrs) </a:t>
            </a:r>
            <a:r>
              <a:rPr lang="en-US" altLang="en-US" kern="0" dirty="0"/>
              <a:t>–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strike="sngStrike" kern="0" dirty="0"/>
              <a:t>June 18</a:t>
            </a:r>
            <a:r>
              <a:rPr lang="en-US" altLang="en-US" strike="sngStrike" kern="0" baseline="30000" dirty="0"/>
              <a:t>th</a:t>
            </a:r>
            <a:r>
              <a:rPr lang="en-US" altLang="en-US" strike="sngStrike" kern="0" dirty="0"/>
              <a:t> 		10:00 am PT/13:00 ET (2hrs)</a:t>
            </a:r>
            <a:r>
              <a:rPr lang="en-US" altLang="en-US" kern="0" dirty="0"/>
              <a:t>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strike="sngStrike" kern="0" dirty="0"/>
              <a:t>July 2</a:t>
            </a:r>
            <a:r>
              <a:rPr lang="en-US" altLang="en-US" strike="sngStrike" kern="0" baseline="30000" dirty="0"/>
              <a:t>nd</a:t>
            </a:r>
            <a:r>
              <a:rPr lang="en-US" altLang="en-US" strike="sngStrike" kern="0" dirty="0"/>
              <a:t>		10:00 am PT/13:00 ET (2hrs)</a:t>
            </a:r>
            <a:r>
              <a:rPr lang="en-US" altLang="en-US" kern="0" dirty="0"/>
              <a:t> - Independence day on the 4</a:t>
            </a:r>
            <a:r>
              <a:rPr lang="en-US" altLang="en-US" kern="0" baseline="30000" dirty="0"/>
              <a:t>th</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interim session:</a:t>
            </a:r>
            <a:endParaRPr lang="en-US" sz="2000" b="0" dirty="0"/>
          </a:p>
          <a:p>
            <a:pPr>
              <a:buFont typeface="Arial" panose="020B0604020202020204" pitchFamily="34" charset="0"/>
              <a:buChar char="•"/>
            </a:pPr>
            <a:r>
              <a:rPr lang="en-US" sz="2000" b="0" dirty="0"/>
              <a:t>This meeting is part of the May IEEE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80535226"/>
              </p:ext>
            </p:extLst>
          </p:nvPr>
        </p:nvGraphicFramePr>
        <p:xfrm>
          <a:off x="563035" y="1556792"/>
          <a:ext cx="10460566" cy="185403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1st time, 1.5 </a:t>
                      </a:r>
                      <a:r>
                        <a:rPr lang="en-US" sz="1400" kern="1200" dirty="0" err="1">
                          <a:solidFill>
                            <a:schemeClr val="dk1"/>
                          </a:solidFill>
                          <a:latin typeface="+mn-lt"/>
                          <a:ea typeface="+mn-ea"/>
                          <a:cs typeface="+mn-cs"/>
                        </a:rPr>
                        <a:t>hrs</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29679604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time permits</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 - for future meeting</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932FC-D35E-7698-6D93-0EC100BA0F0D}"/>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A4AE4693-2D37-47EF-BD30-50C4C42D5AFE}"/>
              </a:ext>
            </a:extLst>
          </p:cNvPr>
          <p:cNvSpPr>
            <a:spLocks noGrp="1"/>
          </p:cNvSpPr>
          <p:nvPr>
            <p:ph idx="1"/>
          </p:nvPr>
        </p:nvSpPr>
        <p:spPr/>
        <p:txBody>
          <a:bodyPr/>
          <a:lstStyle/>
          <a:p>
            <a:r>
              <a:rPr lang="en-US" dirty="0" err="1"/>
              <a:t>Strawpoll</a:t>
            </a:r>
            <a:endParaRPr lang="en-US" dirty="0"/>
          </a:p>
          <a:p>
            <a:r>
              <a:rPr lang="en-US" dirty="0"/>
              <a:t>We agree to the resolutions depicted in 11-24-951r1 .</a:t>
            </a:r>
          </a:p>
          <a:p>
            <a:endParaRPr lang="en-US" dirty="0"/>
          </a:p>
          <a:p>
            <a:r>
              <a:rPr lang="en-US" dirty="0"/>
              <a:t>Results (Y/N/A): 4/0/0</a:t>
            </a:r>
          </a:p>
        </p:txBody>
      </p:sp>
      <p:sp>
        <p:nvSpPr>
          <p:cNvPr id="4" name="Slide Number Placeholder 3">
            <a:extLst>
              <a:ext uri="{FF2B5EF4-FFF2-40B4-BE49-F238E27FC236}">
                <a16:creationId xmlns:a16="http://schemas.microsoft.com/office/drawing/2014/main" id="{0475AFA7-A5D6-727C-FA90-DE2015ECFA2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64C80DB-B456-EEF9-6F08-32E3139A6D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CE5C7C1-867F-5A68-C017-6FF5FA7441F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86589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July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256058851"/>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Continue</a:t>
                      </a:r>
                    </a:p>
                  </a:txBody>
                  <a:tcPr/>
                </a:tc>
                <a:extLst>
                  <a:ext uri="{0D108BD9-81ED-4DB2-BD59-A6C34878D82A}">
                    <a16:rowId xmlns:a16="http://schemas.microsoft.com/office/drawing/2014/main" val="3392044796"/>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Continue </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11</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03742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11</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424479298"/>
              </p:ext>
            </p:extLst>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1.5hr</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89489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July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642464649"/>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For </a:t>
                      </a:r>
                      <a:r>
                        <a:rPr lang="en-US" sz="1400" kern="1200" dirty="0" err="1">
                          <a:solidFill>
                            <a:schemeClr val="dk1"/>
                          </a:solidFill>
                          <a:latin typeface="+mn-lt"/>
                          <a:ea typeface="+mn-ea"/>
                          <a:cs typeface="+mn-cs"/>
                        </a:rPr>
                        <a:t>strawpoll</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a:t>
                      </a: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38360012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719626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933167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347050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25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874320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1.5hr</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40844910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D01E-DA69-1880-C207-52EF8C5ACD7E}"/>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1ED251A7-C38A-FEBC-A571-F399709BB7D0}"/>
              </a:ext>
            </a:extLst>
          </p:cNvPr>
          <p:cNvSpPr>
            <a:spLocks noGrp="1"/>
          </p:cNvSpPr>
          <p:nvPr>
            <p:ph idx="1"/>
          </p:nvPr>
        </p:nvSpPr>
        <p:spPr/>
        <p:txBody>
          <a:bodyPr/>
          <a:lstStyle/>
          <a:p>
            <a:r>
              <a:rPr lang="en-US" dirty="0" err="1"/>
              <a:t>Strawpoll</a:t>
            </a:r>
            <a:endParaRPr lang="en-US" dirty="0"/>
          </a:p>
          <a:p>
            <a:pPr marL="0" indent="0"/>
            <a:r>
              <a:rPr lang="en-US" sz="2000" b="0" dirty="0"/>
              <a:t>We agree to the resolutions depicted in document 11-24-958r2 for CIDs 2041, 2071, 2075, 2076, 2078, 2112, 2115, 2117, 2118, 2119, 2121, 2127, 2132 (13 CIDs total).</a:t>
            </a:r>
          </a:p>
          <a:p>
            <a:endParaRPr lang="en-US" dirty="0"/>
          </a:p>
          <a:p>
            <a:r>
              <a:rPr lang="en-US" dirty="0"/>
              <a:t>Results </a:t>
            </a:r>
            <a:r>
              <a:rPr lang="en-US" b="0" dirty="0"/>
              <a:t>(Y/N/A)</a:t>
            </a:r>
            <a:r>
              <a:rPr lang="en-US" dirty="0"/>
              <a:t>: </a:t>
            </a:r>
            <a:r>
              <a:rPr lang="en-US" b="0" dirty="0"/>
              <a:t>unanimous</a:t>
            </a:r>
          </a:p>
        </p:txBody>
      </p:sp>
      <p:sp>
        <p:nvSpPr>
          <p:cNvPr id="4" name="Slide Number Placeholder 3">
            <a:extLst>
              <a:ext uri="{FF2B5EF4-FFF2-40B4-BE49-F238E27FC236}">
                <a16:creationId xmlns:a16="http://schemas.microsoft.com/office/drawing/2014/main" id="{C87E2958-9CB3-BAAF-8757-0D9D93FB227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F8ADEE4-CFE9-DFB0-7FFB-31559C40AD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B5E0E1-BF30-B284-C40D-2A7C03FC718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731834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July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For </a:t>
                      </a:r>
                      <a:r>
                        <a:rPr lang="en-US" sz="1400" kern="1200" dirty="0" err="1">
                          <a:solidFill>
                            <a:schemeClr val="dk1"/>
                          </a:solidFill>
                          <a:latin typeface="+mn-lt"/>
                          <a:ea typeface="+mn-ea"/>
                          <a:cs typeface="+mn-cs"/>
                        </a:rPr>
                        <a:t>strawpoll</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a:t>
                      </a: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54659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25</a:t>
            </a:r>
            <a:r>
              <a:rPr lang="en-US" altLang="en-US" strike="sngStrike" kern="0" baseline="30000" dirty="0"/>
              <a:t>th</a:t>
            </a:r>
            <a:r>
              <a:rPr lang="en-US" altLang="en-US" strike="sngStrike" kern="0" dirty="0"/>
              <a:t> 		10:00 am PT/13:00 ET (2hrs)</a:t>
            </a:r>
            <a:r>
              <a:rPr lang="en-US" altLang="en-US" sz="1800" b="0" strike="sngStrike" kern="0" baseline="30000" dirty="0">
                <a:solidFill>
                  <a:schemeClr val="tx1"/>
                </a:solidFill>
              </a:rPr>
              <a:t> </a:t>
            </a:r>
            <a:r>
              <a:rPr lang="en-US" altLang="en-US" sz="1800" b="0" kern="0" baseline="30000" dirty="0">
                <a:solidFill>
                  <a:schemeClr val="tx1"/>
                </a:solidFill>
              </a:rPr>
              <a:t>┼</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8781206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18510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71265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Work towards D3.0 LB286 completion and MDR feedback (Roy – 35min).</a:t>
            </a:r>
          </a:p>
          <a:p>
            <a:pPr algn="just">
              <a:spcBef>
                <a:spcPct val="20000"/>
              </a:spcBef>
              <a:buFontTx/>
              <a:buChar char="•"/>
            </a:pPr>
            <a:r>
              <a:rPr lang="en-US" sz="1600" b="0" dirty="0"/>
              <a:t>Re-run </a:t>
            </a:r>
            <a:r>
              <a:rPr lang="en-US" sz="1600" b="0" dirty="0" err="1"/>
              <a:t>strawpoll</a:t>
            </a:r>
            <a:r>
              <a:rPr lang="en-US" sz="1600" b="0" dirty="0"/>
              <a:t> for 11-24-958 (5min)</a:t>
            </a:r>
          </a:p>
          <a:p>
            <a:pPr algn="just">
              <a:spcBef>
                <a:spcPct val="20000"/>
              </a:spcBef>
              <a:buFontTx/>
              <a:buChar char="•"/>
            </a:pPr>
            <a:r>
              <a:rPr lang="en-US" sz="1600" b="0" dirty="0"/>
              <a:t>Continue LB286 CR per submissions queue.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(1min)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255842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9</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699899278"/>
              </p:ext>
            </p:extLst>
          </p:nvPr>
        </p:nvGraphicFramePr>
        <p:xfrm>
          <a:off x="563035" y="1556792"/>
          <a:ext cx="10460566" cy="10310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Completion</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37556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July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69586426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04129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D01E-DA69-1880-C207-52EF8C5ACD7E}"/>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1ED251A7-C38A-FEBC-A571-F399709BB7D0}"/>
              </a:ext>
            </a:extLst>
          </p:cNvPr>
          <p:cNvSpPr>
            <a:spLocks noGrp="1"/>
          </p:cNvSpPr>
          <p:nvPr>
            <p:ph idx="1"/>
          </p:nvPr>
        </p:nvSpPr>
        <p:spPr/>
        <p:txBody>
          <a:bodyPr/>
          <a:lstStyle/>
          <a:p>
            <a:r>
              <a:rPr lang="en-US" dirty="0" err="1"/>
              <a:t>Strawpoll</a:t>
            </a:r>
            <a:endParaRPr lang="en-US" dirty="0"/>
          </a:p>
          <a:p>
            <a:pPr marL="0" indent="0"/>
            <a:r>
              <a:rPr lang="en-US" sz="2000" b="0" dirty="0"/>
              <a:t>We agree to the resolutions depicted in document 11-24-958r2 for CIDs 2041, 2071, 2075, 2076, 2078, 2112, 2115, 2117, 2118, 2119, 2121, 2127, 2132 (13 CIDs total).</a:t>
            </a:r>
          </a:p>
          <a:p>
            <a:endParaRPr lang="en-US" dirty="0"/>
          </a:p>
          <a:p>
            <a:r>
              <a:rPr lang="en-US" dirty="0"/>
              <a:t>Results </a:t>
            </a:r>
            <a:r>
              <a:rPr lang="en-US" b="0" dirty="0"/>
              <a:t>(Y/N/A)</a:t>
            </a:r>
            <a:r>
              <a:rPr lang="en-US" dirty="0"/>
              <a:t>: </a:t>
            </a:r>
            <a:r>
              <a:rPr lang="en-US" b="0" dirty="0"/>
              <a:t>7/0/0</a:t>
            </a:r>
          </a:p>
        </p:txBody>
      </p:sp>
      <p:sp>
        <p:nvSpPr>
          <p:cNvPr id="4" name="Slide Number Placeholder 3">
            <a:extLst>
              <a:ext uri="{FF2B5EF4-FFF2-40B4-BE49-F238E27FC236}">
                <a16:creationId xmlns:a16="http://schemas.microsoft.com/office/drawing/2014/main" id="{C87E2958-9CB3-BAAF-8757-0D9D93FB227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1F8ADEE4-CFE9-DFB0-7FFB-31559C40AD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B5E0E1-BF30-B284-C40D-2A7C03FC718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172986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25</a:t>
            </a:r>
            <a:r>
              <a:rPr lang="en-US" altLang="en-US" strike="sngStrike" kern="0" baseline="30000" dirty="0"/>
              <a:t>th</a:t>
            </a:r>
            <a:r>
              <a:rPr lang="en-US" altLang="en-US" strike="sngStrike" kern="0" dirty="0"/>
              <a:t> 		10:00 am PT/13:00 ET (2hrs)</a:t>
            </a:r>
            <a:r>
              <a:rPr lang="en-US" altLang="en-US" sz="1800" b="0" strike="sngStrike" kern="0" baseline="30000" dirty="0">
                <a:solidFill>
                  <a:schemeClr val="tx1"/>
                </a:solidFill>
              </a:rPr>
              <a:t> </a:t>
            </a:r>
            <a:r>
              <a:rPr lang="en-US" altLang="en-US" sz="1800" b="0" kern="0" baseline="30000" dirty="0">
                <a:solidFill>
                  <a:schemeClr val="tx1"/>
                </a:solidFill>
              </a:rPr>
              <a:t>┼</a:t>
            </a:r>
            <a:r>
              <a:rPr lang="en-US" altLang="en-US" kern="0" dirty="0"/>
              <a:t>  </a:t>
            </a:r>
          </a:p>
          <a:p>
            <a:pPr lvl="1">
              <a:buFont typeface="Arial" panose="020B0604020202020204" pitchFamily="34" charset="0"/>
              <a:buChar char="•"/>
            </a:pPr>
            <a:r>
              <a:rPr lang="en-US" altLang="en-US" strike="sngStrike" kern="0" dirty="0"/>
              <a:t>July 9</a:t>
            </a:r>
            <a:r>
              <a:rPr lang="en-US" altLang="en-US" strike="sngStrike" kern="0" baseline="30000" dirty="0"/>
              <a:t>th</a:t>
            </a:r>
            <a:r>
              <a:rPr lang="en-US" altLang="en-US" strike="sngStrike"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8971271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466303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1100718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170942</TotalTime>
  <Words>6740</Words>
  <Application>Microsoft Office PowerPoint</Application>
  <PresentationFormat>Widescreen</PresentationFormat>
  <Paragraphs>1122</Paragraphs>
  <Slides>83</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93"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LB 286 Status Post the IEEE week</vt:lpstr>
      <vt:lpstr>TGbk Projected Timeline (previous)</vt:lpstr>
      <vt:lpstr>TGbk Projected Timeline (updated)</vt:lpstr>
      <vt:lpstr>Closing report</vt:lpstr>
      <vt:lpstr>Scheduled TGbk telecons</vt:lpstr>
      <vt:lpstr>PowerPoint Presentation</vt:lpstr>
      <vt:lpstr>PowerPoint Presentation</vt:lpstr>
      <vt:lpstr>June 4th Telecon</vt:lpstr>
      <vt:lpstr>Submission List for the June 4th Telecon</vt:lpstr>
      <vt:lpstr>Submission 11-24-951</vt:lpstr>
      <vt:lpstr>Submission pipeline</vt:lpstr>
      <vt:lpstr>Scheduled TGbk telecons</vt:lpstr>
      <vt:lpstr>PowerPoint Presentation</vt:lpstr>
      <vt:lpstr>PowerPoint Presentation</vt:lpstr>
      <vt:lpstr>June 11th Telecon</vt:lpstr>
      <vt:lpstr>Submission List for the June 11th Telecon</vt:lpstr>
      <vt:lpstr>Submission pipeline</vt:lpstr>
      <vt:lpstr>Scheduled TGbk telecons</vt:lpstr>
      <vt:lpstr>PowerPoint Presentation</vt:lpstr>
      <vt:lpstr>PowerPoint Presentation</vt:lpstr>
      <vt:lpstr>June 25th Telecon</vt:lpstr>
      <vt:lpstr>Submission List for the June 25th Telecon</vt:lpstr>
      <vt:lpstr>Submission 11-24-958</vt:lpstr>
      <vt:lpstr>Submission pipeline</vt:lpstr>
      <vt:lpstr>Scheduled TGbk telecons</vt:lpstr>
      <vt:lpstr>PowerPoint Presentation</vt:lpstr>
      <vt:lpstr>PowerPoint Presentation</vt:lpstr>
      <vt:lpstr>July 9th Telecon</vt:lpstr>
      <vt:lpstr>Submission List for the July 9th Telecon</vt:lpstr>
      <vt:lpstr>Submission pipeline</vt:lpstr>
      <vt:lpstr>Submission 11-24-958</vt:lpstr>
      <vt:lpstr>Scheduled TGbk telecons</vt:lpstr>
      <vt:lpstr>PowerPoint Presentation</vt:lpstr>
      <vt:lpstr>PowerPoint Presentation</vt:lpstr>
      <vt:lpstr>Backup</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773</cp:revision>
  <cp:lastPrinted>1601-01-01T00:00:00Z</cp:lastPrinted>
  <dcterms:created xsi:type="dcterms:W3CDTF">2018-08-06T10:28:59Z</dcterms:created>
  <dcterms:modified xsi:type="dcterms:W3CDTF">2024-07-09T20:00:12Z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