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4"/>
  </p:notesMasterIdLst>
  <p:handoutMasterIdLst>
    <p:handoutMasterId r:id="rId85"/>
  </p:handoutMasterIdLst>
  <p:sldIdLst>
    <p:sldId id="256" r:id="rId2"/>
    <p:sldId id="265" r:id="rId3"/>
    <p:sldId id="2566" r:id="rId4"/>
    <p:sldId id="257" r:id="rId5"/>
    <p:sldId id="2366" r:id="rId6"/>
    <p:sldId id="2367"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569" r:id="rId24"/>
    <p:sldId id="345" r:id="rId25"/>
    <p:sldId id="690" r:id="rId26"/>
    <p:sldId id="694" r:id="rId27"/>
    <p:sldId id="2568" r:id="rId28"/>
    <p:sldId id="2690" r:id="rId29"/>
    <p:sldId id="679" r:id="rId30"/>
    <p:sldId id="2691" r:id="rId31"/>
    <p:sldId id="680" r:id="rId32"/>
    <p:sldId id="2530" r:id="rId33"/>
    <p:sldId id="2531" r:id="rId34"/>
    <p:sldId id="2533" r:id="rId35"/>
    <p:sldId id="2673" r:id="rId36"/>
    <p:sldId id="2535" r:id="rId37"/>
    <p:sldId id="2536" r:id="rId38"/>
    <p:sldId id="2537" r:id="rId39"/>
    <p:sldId id="2551" r:id="rId40"/>
    <p:sldId id="2527" r:id="rId41"/>
    <p:sldId id="2675" r:id="rId42"/>
    <p:sldId id="2676" r:id="rId43"/>
    <p:sldId id="2661" r:id="rId44"/>
    <p:sldId id="2695" r:id="rId45"/>
    <p:sldId id="2680" r:id="rId46"/>
    <p:sldId id="2692" r:id="rId47"/>
    <p:sldId id="2693" r:id="rId48"/>
    <p:sldId id="2585" r:id="rId49"/>
    <p:sldId id="2666" r:id="rId50"/>
    <p:sldId id="2667" r:id="rId51"/>
    <p:sldId id="2682" r:id="rId52"/>
    <p:sldId id="2683" r:id="rId53"/>
    <p:sldId id="2702" r:id="rId54"/>
    <p:sldId id="2686" r:id="rId55"/>
    <p:sldId id="2687" r:id="rId56"/>
    <p:sldId id="2688" r:id="rId57"/>
    <p:sldId id="2689" r:id="rId58"/>
    <p:sldId id="2696" r:id="rId59"/>
    <p:sldId id="2697" r:id="rId60"/>
    <p:sldId id="2698" r:id="rId61"/>
    <p:sldId id="2699" r:id="rId62"/>
    <p:sldId id="2700" r:id="rId63"/>
    <p:sldId id="2701" r:id="rId64"/>
    <p:sldId id="2703" r:id="rId65"/>
    <p:sldId id="2704" r:id="rId66"/>
    <p:sldId id="2709" r:id="rId67"/>
    <p:sldId id="2705" r:id="rId68"/>
    <p:sldId id="2706" r:id="rId69"/>
    <p:sldId id="2707" r:id="rId70"/>
    <p:sldId id="2708" r:id="rId71"/>
    <p:sldId id="2710" r:id="rId72"/>
    <p:sldId id="2711" r:id="rId73"/>
    <p:sldId id="2713" r:id="rId74"/>
    <p:sldId id="2714" r:id="rId75"/>
    <p:sldId id="2715" r:id="rId76"/>
    <p:sldId id="2716" r:id="rId77"/>
    <p:sldId id="315" r:id="rId78"/>
    <p:sldId id="480" r:id="rId79"/>
    <p:sldId id="259" r:id="rId80"/>
    <p:sldId id="260" r:id="rId81"/>
    <p:sldId id="261" r:id="rId82"/>
    <p:sldId id="2525" r:id="rId8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Lst>
        </p14:section>
        <p14:section name="May 13th - May IEEE meeting week" id="{DE843586-E506-4D30-A655-52B441F0114A}">
          <p14:sldIdLst>
            <p14:sldId id="690"/>
            <p14:sldId id="694"/>
            <p14:sldId id="2568"/>
            <p14:sldId id="2690"/>
            <p14:sldId id="679"/>
            <p14:sldId id="2691"/>
            <p14:sldId id="680"/>
          </p14:sldIdLst>
        </p14:section>
        <p14:section name="May 14th - May IEEE meeting week" id="{D686ED55-D2EA-43E3-A87F-725BDBE41CF2}">
          <p14:sldIdLst>
            <p14:sldId id="2530"/>
            <p14:sldId id="2531"/>
            <p14:sldId id="2533"/>
            <p14:sldId id="2673"/>
            <p14:sldId id="2535"/>
          </p14:sldIdLst>
        </p14:section>
        <p14:section name="May 15th - May IEEE meeting week" id="{8E838D38-B45C-442C-8603-25CE94919C41}">
          <p14:sldIdLst>
            <p14:sldId id="2536"/>
            <p14:sldId id="2537"/>
            <p14:sldId id="2551"/>
            <p14:sldId id="2527"/>
          </p14:sldIdLst>
        </p14:section>
        <p14:section name="May 16th PM1 - May IEEE meeting week" id="{492F3795-E898-442D-B3B2-67D17FBA806D}">
          <p14:sldIdLst>
            <p14:sldId id="2675"/>
            <p14:sldId id="2676"/>
            <p14:sldId id="2661"/>
            <p14:sldId id="2695"/>
            <p14:sldId id="2680"/>
            <p14:sldId id="2692"/>
            <p14:sldId id="2693"/>
            <p14:sldId id="2585"/>
            <p14:sldId id="2666"/>
            <p14:sldId id="2667"/>
          </p14:sldIdLst>
        </p14:section>
        <p14:section name="June 4th Telecon" id="{BDD9CEBF-8F3B-4936-9F2B-278A7813EF07}">
          <p14:sldIdLst>
            <p14:sldId id="2682"/>
            <p14:sldId id="2683"/>
            <p14:sldId id="2702"/>
            <p14:sldId id="2686"/>
            <p14:sldId id="2687"/>
            <p14:sldId id="2688"/>
            <p14:sldId id="2689"/>
          </p14:sldIdLst>
        </p14:section>
        <p14:section name="June 11th Telecon" id="{68D3A698-F35E-4A13-866A-405E17E21E3E}">
          <p14:sldIdLst>
            <p14:sldId id="2696"/>
            <p14:sldId id="2697"/>
            <p14:sldId id="2698"/>
            <p14:sldId id="2699"/>
            <p14:sldId id="2700"/>
            <p14:sldId id="2701"/>
          </p14:sldIdLst>
        </p14:section>
        <p14:section name="June 25th Telecon" id="{9573D6E6-84DF-43D7-BBAC-430DDFF68983}">
          <p14:sldIdLst>
            <p14:sldId id="2703"/>
            <p14:sldId id="2704"/>
            <p14:sldId id="2709"/>
            <p14:sldId id="2705"/>
            <p14:sldId id="2706"/>
            <p14:sldId id="2707"/>
            <p14:sldId id="2708"/>
          </p14:sldIdLst>
        </p14:section>
        <p14:section name="June 9th Telecon" id="{1794919F-404F-44D6-8797-C2C4C8D1C489}">
          <p14:sldIdLst>
            <p14:sldId id="2710"/>
            <p14:sldId id="2711"/>
            <p14:sldId id="2713"/>
            <p14:sldId id="2714"/>
            <p14:sldId id="2715"/>
            <p14:sldId id="2716"/>
          </p14:sldIdLst>
        </p14:section>
        <p14:section name="Backup" id="{62682A0D-7317-4EE9-B56C-63AD74488E19}">
          <p14:sldIdLst>
            <p14:sldId id="315"/>
            <p14:sldId id="480"/>
            <p14:sldId id="259"/>
            <p14:sldId id="260"/>
            <p14:sldId id="261"/>
            <p14:sldId id="252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94" autoAdjust="0"/>
    <p:restoredTop sz="96807" autoAdjust="0"/>
  </p:normalViewPr>
  <p:slideViewPr>
    <p:cSldViewPr>
      <p:cViewPr varScale="1">
        <p:scale>
          <a:sx n="107" d="100"/>
          <a:sy n="107" d="100"/>
        </p:scale>
        <p:origin x="870" y="102"/>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notesMaster" Target="notesMasters/notesMaster1.xml"/><Relationship Id="rId89"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dirty="0"/>
              <a:t>LB286 Comment distribution</a:t>
            </a:r>
          </a:p>
        </c:rich>
      </c:tx>
      <c:layout>
        <c:manualLayout>
          <c:xMode val="edge"/>
          <c:yMode val="edge"/>
          <c:x val="0.22590917603390298"/>
          <c:y val="2.0166828901130137E-2"/>
        </c:manualLayout>
      </c:layout>
      <c:overlay val="0"/>
      <c:spPr>
        <a:solidFill>
          <a:schemeClr val="accent3"/>
        </a:solid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1644698269027496E-2"/>
          <c:y val="0.18612609968266008"/>
          <c:w val="0.87427896029289942"/>
          <c:h val="0.64267959593882018"/>
        </c:manualLayout>
      </c:layout>
      <c:barChart>
        <c:barDir val="col"/>
        <c:grouping val="clustered"/>
        <c:varyColors val="0"/>
        <c:ser>
          <c:idx val="0"/>
          <c:order val="0"/>
          <c:tx>
            <c:strRef>
              <c:f>Sheet1!$B$1</c:f>
              <c:strCache>
                <c:ptCount val="1"/>
                <c:pt idx="0">
                  <c:v>Overall</c:v>
                </c:pt>
              </c:strCache>
            </c:strRef>
          </c:tx>
          <c:spPr>
            <a:solidFill>
              <a:srgbClr val="00B050"/>
            </a:solidFill>
            <a:ln>
              <a:noFill/>
            </a:ln>
            <a:effectLst/>
          </c:spPr>
          <c:invertIfNegative val="0"/>
          <c:dPt>
            <c:idx val="0"/>
            <c:invertIfNegative val="0"/>
            <c:bubble3D val="0"/>
            <c:spPr>
              <a:solidFill>
                <a:srgbClr val="00B050"/>
              </a:solidFill>
              <a:ln>
                <a:noFill/>
              </a:ln>
              <a:effectLst/>
            </c:spPr>
            <c:extLst>
              <c:ext xmlns:c16="http://schemas.microsoft.com/office/drawing/2014/chart" uri="{C3380CC4-5D6E-409C-BE32-E72D297353CC}">
                <c16:uniqueId val="{00000001-9B84-4ADD-B688-DF487A1A8A3E}"/>
              </c:ext>
            </c:extLst>
          </c:dPt>
          <c:cat>
            <c:strRef>
              <c:f>Sheet1!$A$2:$A$5</c:f>
              <c:strCache>
                <c:ptCount val="1"/>
                <c:pt idx="0">
                  <c:v>Comments totals</c:v>
                </c:pt>
              </c:strCache>
            </c:strRef>
          </c:cat>
          <c:val>
            <c:numRef>
              <c:f>Sheet1!$B$2:$B$5</c:f>
              <c:numCache>
                <c:formatCode>General</c:formatCode>
                <c:ptCount val="4"/>
                <c:pt idx="0">
                  <c:v>134</c:v>
                </c:pt>
              </c:numCache>
            </c:numRef>
          </c:val>
          <c:extLst>
            <c:ext xmlns:c16="http://schemas.microsoft.com/office/drawing/2014/chart" uri="{C3380CC4-5D6E-409C-BE32-E72D297353CC}">
              <c16:uniqueId val="{00000002-9B84-4ADD-B688-DF487A1A8A3E}"/>
            </c:ext>
          </c:extLst>
        </c:ser>
        <c:ser>
          <c:idx val="1"/>
          <c:order val="1"/>
          <c:tx>
            <c:strRef>
              <c:f>Sheet1!$C$1</c:f>
              <c:strCache>
                <c:ptCount val="1"/>
                <c:pt idx="0">
                  <c:v>Editorial</c:v>
                </c:pt>
              </c:strCache>
            </c:strRef>
          </c:tx>
          <c:spPr>
            <a:solidFill>
              <a:schemeClr val="accent6">
                <a:shade val="86000"/>
              </a:schemeClr>
            </a:solidFill>
            <a:ln>
              <a:noFill/>
            </a:ln>
            <a:effectLst/>
          </c:spPr>
          <c:invertIfNegative val="0"/>
          <c:cat>
            <c:strRef>
              <c:f>Sheet1!$A$2:$A$5</c:f>
              <c:strCache>
                <c:ptCount val="1"/>
                <c:pt idx="0">
                  <c:v>Comments totals</c:v>
                </c:pt>
              </c:strCache>
            </c:strRef>
          </c:cat>
          <c:val>
            <c:numRef>
              <c:f>Sheet1!$C$2:$C$5</c:f>
              <c:numCache>
                <c:formatCode>General</c:formatCode>
                <c:ptCount val="4"/>
                <c:pt idx="0">
                  <c:v>53</c:v>
                </c:pt>
              </c:numCache>
            </c:numRef>
          </c:val>
          <c:extLst>
            <c:ext xmlns:c16="http://schemas.microsoft.com/office/drawing/2014/chart" uri="{C3380CC4-5D6E-409C-BE32-E72D297353CC}">
              <c16:uniqueId val="{00000003-9B84-4ADD-B688-DF487A1A8A3E}"/>
            </c:ext>
          </c:extLst>
        </c:ser>
        <c:ser>
          <c:idx val="2"/>
          <c:order val="2"/>
          <c:tx>
            <c:strRef>
              <c:f>Sheet1!$D$1</c:f>
              <c:strCache>
                <c:ptCount val="1"/>
                <c:pt idx="0">
                  <c:v>Technical</c:v>
                </c:pt>
              </c:strCache>
            </c:strRef>
          </c:tx>
          <c:spPr>
            <a:solidFill>
              <a:srgbClr val="FFFF00"/>
            </a:solidFill>
            <a:ln>
              <a:noFill/>
            </a:ln>
            <a:effectLst/>
          </c:spPr>
          <c:invertIfNegative val="0"/>
          <c:cat>
            <c:strRef>
              <c:f>Sheet1!$A$2:$A$5</c:f>
              <c:strCache>
                <c:ptCount val="1"/>
                <c:pt idx="0">
                  <c:v>Comments totals</c:v>
                </c:pt>
              </c:strCache>
            </c:strRef>
          </c:cat>
          <c:val>
            <c:numRef>
              <c:f>Sheet1!$D$2:$D$5</c:f>
              <c:numCache>
                <c:formatCode>General</c:formatCode>
                <c:ptCount val="4"/>
                <c:pt idx="0">
                  <c:v>72</c:v>
                </c:pt>
              </c:numCache>
            </c:numRef>
          </c:val>
          <c:extLst>
            <c:ext xmlns:c16="http://schemas.microsoft.com/office/drawing/2014/chart" uri="{C3380CC4-5D6E-409C-BE32-E72D297353CC}">
              <c16:uniqueId val="{00000004-9B84-4ADD-B688-DF487A1A8A3E}"/>
            </c:ext>
          </c:extLst>
        </c:ser>
        <c:ser>
          <c:idx val="3"/>
          <c:order val="3"/>
          <c:tx>
            <c:strRef>
              <c:f>Sheet1!$E$1</c:f>
              <c:strCache>
                <c:ptCount val="1"/>
                <c:pt idx="0">
                  <c:v>General</c:v>
                </c:pt>
              </c:strCache>
            </c:strRef>
          </c:tx>
          <c:spPr>
            <a:solidFill>
              <a:srgbClr val="FF0000"/>
            </a:solidFill>
            <a:ln>
              <a:noFill/>
            </a:ln>
            <a:effectLst/>
          </c:spPr>
          <c:invertIfNegative val="0"/>
          <c:cat>
            <c:strRef>
              <c:f>Sheet1!$A$2:$A$5</c:f>
              <c:strCache>
                <c:ptCount val="1"/>
                <c:pt idx="0">
                  <c:v>Comments totals</c:v>
                </c:pt>
              </c:strCache>
            </c:strRef>
          </c:cat>
          <c:val>
            <c:numRef>
              <c:f>Sheet1!$E$2:$E$5</c:f>
              <c:numCache>
                <c:formatCode>General</c:formatCode>
                <c:ptCount val="4"/>
                <c:pt idx="0">
                  <c:v>9</c:v>
                </c:pt>
              </c:numCache>
            </c:numRef>
          </c:val>
          <c:extLst>
            <c:ext xmlns:c16="http://schemas.microsoft.com/office/drawing/2014/chart" uri="{C3380CC4-5D6E-409C-BE32-E72D297353CC}">
              <c16:uniqueId val="{00000005-9B84-4ADD-B688-DF487A1A8A3E}"/>
            </c:ext>
          </c:extLst>
        </c:ser>
        <c:dLbls>
          <c:showLegendKey val="0"/>
          <c:showVal val="0"/>
          <c:showCatName val="0"/>
          <c:showSerName val="0"/>
          <c:showPercent val="0"/>
          <c:showBubbleSize val="0"/>
        </c:dLbls>
        <c:gapWidth val="219"/>
        <c:overlap val="-27"/>
        <c:axId val="111570256"/>
        <c:axId val="163424447"/>
      </c:barChart>
      <c:catAx>
        <c:axId val="111570256"/>
        <c:scaling>
          <c:orientation val="minMax"/>
        </c:scaling>
        <c:delete val="1"/>
        <c:axPos val="b"/>
        <c:numFmt formatCode="General" sourceLinked="1"/>
        <c:majorTickMark val="none"/>
        <c:minorTickMark val="none"/>
        <c:tickLblPos val="nextTo"/>
        <c:crossAx val="163424447"/>
        <c:crosses val="autoZero"/>
        <c:auto val="1"/>
        <c:lblAlgn val="ctr"/>
        <c:lblOffset val="100"/>
        <c:noMultiLvlLbl val="0"/>
      </c:catAx>
      <c:valAx>
        <c:axId val="1634244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1570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dirty="0"/>
              <a:t>LB279 to</a:t>
            </a:r>
            <a:r>
              <a:rPr lang="en-US" b="1" baseline="0" dirty="0"/>
              <a:t> LB 286 Acceptance Progress</a:t>
            </a:r>
            <a:endParaRPr lang="en-US" b="1" dirty="0"/>
          </a:p>
        </c:rich>
      </c:tx>
      <c:layout>
        <c:manualLayout>
          <c:xMode val="edge"/>
          <c:yMode val="edge"/>
          <c:x val="0.20078966603314033"/>
          <c:y val="9.0147155852162722E-2"/>
        </c:manualLayout>
      </c:layout>
      <c:overlay val="0"/>
      <c:spPr>
        <a:solidFill>
          <a:schemeClr val="accent3"/>
        </a:solid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4373972772311743E-2"/>
          <c:y val="0.16508726055401121"/>
          <c:w val="0.87565527499184226"/>
          <c:h val="0.6117452922025246"/>
        </c:manualLayout>
      </c:layout>
      <c:barChart>
        <c:barDir val="col"/>
        <c:grouping val="clustered"/>
        <c:varyColors val="0"/>
        <c:ser>
          <c:idx val="0"/>
          <c:order val="0"/>
          <c:tx>
            <c:strRef>
              <c:f>Sheet1!$B$1</c:f>
              <c:strCache>
                <c:ptCount val="1"/>
                <c:pt idx="0">
                  <c:v>LB279</c:v>
                </c:pt>
              </c:strCache>
            </c:strRef>
          </c:tx>
          <c:spPr>
            <a:solidFill>
              <a:schemeClr val="accent2">
                <a:lumMod val="75000"/>
              </a:schemeClr>
            </a:solidFill>
            <a:ln>
              <a:noFill/>
            </a:ln>
            <a:effectLst/>
          </c:spPr>
          <c:invertIfNegative val="0"/>
          <c:cat>
            <c:strRef>
              <c:f>Sheet1!$A$2:$A$5</c:f>
              <c:strCache>
                <c:ptCount val="4"/>
                <c:pt idx="0">
                  <c:v>Overall</c:v>
                </c:pt>
                <c:pt idx="1">
                  <c:v>Editorial</c:v>
                </c:pt>
                <c:pt idx="2">
                  <c:v>Technical</c:v>
                </c:pt>
                <c:pt idx="3">
                  <c:v>General</c:v>
                </c:pt>
              </c:strCache>
            </c:strRef>
          </c:cat>
          <c:val>
            <c:numRef>
              <c:f>Sheet1!$B$2:$B$5</c:f>
              <c:numCache>
                <c:formatCode>General</c:formatCode>
                <c:ptCount val="4"/>
                <c:pt idx="0">
                  <c:v>401</c:v>
                </c:pt>
                <c:pt idx="1">
                  <c:v>226</c:v>
                </c:pt>
                <c:pt idx="2">
                  <c:v>163</c:v>
                </c:pt>
                <c:pt idx="3">
                  <c:v>12</c:v>
                </c:pt>
              </c:numCache>
            </c:numRef>
          </c:val>
          <c:extLst>
            <c:ext xmlns:c16="http://schemas.microsoft.com/office/drawing/2014/chart" uri="{C3380CC4-5D6E-409C-BE32-E72D297353CC}">
              <c16:uniqueId val="{00000000-B67E-416A-ABCA-1A5FE8CB5E2D}"/>
            </c:ext>
          </c:extLst>
        </c:ser>
        <c:ser>
          <c:idx val="1"/>
          <c:order val="1"/>
          <c:tx>
            <c:strRef>
              <c:f>Sheet1!$C$1</c:f>
              <c:strCache>
                <c:ptCount val="1"/>
                <c:pt idx="0">
                  <c:v>LB286</c:v>
                </c:pt>
              </c:strCache>
            </c:strRef>
          </c:tx>
          <c:spPr>
            <a:solidFill>
              <a:srgbClr val="00B050"/>
            </a:solidFill>
            <a:ln>
              <a:noFill/>
            </a:ln>
            <a:effectLst/>
          </c:spPr>
          <c:invertIfNegative val="0"/>
          <c:cat>
            <c:strRef>
              <c:f>Sheet1!$A$2:$A$5</c:f>
              <c:strCache>
                <c:ptCount val="4"/>
                <c:pt idx="0">
                  <c:v>Overall</c:v>
                </c:pt>
                <c:pt idx="1">
                  <c:v>Editorial</c:v>
                </c:pt>
                <c:pt idx="2">
                  <c:v>Technical</c:v>
                </c:pt>
                <c:pt idx="3">
                  <c:v>General</c:v>
                </c:pt>
              </c:strCache>
            </c:strRef>
          </c:cat>
          <c:val>
            <c:numRef>
              <c:f>Sheet1!$C$2:$C$5</c:f>
              <c:numCache>
                <c:formatCode>General</c:formatCode>
                <c:ptCount val="4"/>
                <c:pt idx="0">
                  <c:v>134</c:v>
                </c:pt>
                <c:pt idx="1">
                  <c:v>53</c:v>
                </c:pt>
                <c:pt idx="2">
                  <c:v>72</c:v>
                </c:pt>
                <c:pt idx="3">
                  <c:v>9</c:v>
                </c:pt>
              </c:numCache>
            </c:numRef>
          </c:val>
          <c:extLst>
            <c:ext xmlns:c16="http://schemas.microsoft.com/office/drawing/2014/chart" uri="{C3380CC4-5D6E-409C-BE32-E72D297353CC}">
              <c16:uniqueId val="{00000001-B67E-416A-ABCA-1A5FE8CB5E2D}"/>
            </c:ext>
          </c:extLst>
        </c:ser>
        <c:dLbls>
          <c:showLegendKey val="0"/>
          <c:showVal val="0"/>
          <c:showCatName val="0"/>
          <c:showSerName val="0"/>
          <c:showPercent val="0"/>
          <c:showBubbleSize val="0"/>
        </c:dLbls>
        <c:gapWidth val="219"/>
        <c:overlap val="-27"/>
        <c:axId val="1153807904"/>
        <c:axId val="1153808864"/>
      </c:barChart>
      <c:catAx>
        <c:axId val="1153807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8864"/>
        <c:crosses val="autoZero"/>
        <c:auto val="1"/>
        <c:lblAlgn val="ctr"/>
        <c:lblOffset val="100"/>
        <c:noMultiLvlLbl val="0"/>
      </c:catAx>
      <c:valAx>
        <c:axId val="11538088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79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dirty="0"/>
              <a:t>LB286 CR Progress</a:t>
            </a:r>
          </a:p>
        </c:rich>
      </c:tx>
      <c:layout>
        <c:manualLayout>
          <c:xMode val="edge"/>
          <c:yMode val="edge"/>
          <c:x val="0.20078966603314033"/>
          <c:y val="9.0147155852162722E-2"/>
        </c:manualLayout>
      </c:layout>
      <c:overlay val="0"/>
      <c:spPr>
        <a:solidFill>
          <a:schemeClr val="accent3"/>
        </a:solid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4373972772311743E-2"/>
          <c:y val="0.16508726055401121"/>
          <c:w val="0.87565527499184226"/>
          <c:h val="0.6117452922025246"/>
        </c:manualLayout>
      </c:layout>
      <c:barChart>
        <c:barDir val="col"/>
        <c:grouping val="clustered"/>
        <c:varyColors val="0"/>
        <c:ser>
          <c:idx val="0"/>
          <c:order val="0"/>
          <c:tx>
            <c:strRef>
              <c:f>Sheet1!$B$1</c:f>
              <c:strCache>
                <c:ptCount val="1"/>
                <c:pt idx="0">
                  <c:v>LB286</c:v>
                </c:pt>
              </c:strCache>
            </c:strRef>
          </c:tx>
          <c:spPr>
            <a:solidFill>
              <a:schemeClr val="accent2">
                <a:lumMod val="75000"/>
              </a:schemeClr>
            </a:solidFill>
            <a:ln>
              <a:noFill/>
            </a:ln>
            <a:effectLst/>
          </c:spPr>
          <c:invertIfNegative val="0"/>
          <c:cat>
            <c:strRef>
              <c:f>Sheet1!$A$2:$A$5</c:f>
              <c:strCache>
                <c:ptCount val="4"/>
                <c:pt idx="0">
                  <c:v>Overall</c:v>
                </c:pt>
                <c:pt idx="1">
                  <c:v>Editorial</c:v>
                </c:pt>
                <c:pt idx="2">
                  <c:v>Technical</c:v>
                </c:pt>
                <c:pt idx="3">
                  <c:v>General</c:v>
                </c:pt>
              </c:strCache>
            </c:strRef>
          </c:cat>
          <c:val>
            <c:numRef>
              <c:f>Sheet1!$B$2:$B$5</c:f>
              <c:numCache>
                <c:formatCode>General</c:formatCode>
                <c:ptCount val="4"/>
                <c:pt idx="0">
                  <c:v>134</c:v>
                </c:pt>
                <c:pt idx="1">
                  <c:v>53</c:v>
                </c:pt>
                <c:pt idx="2">
                  <c:v>72</c:v>
                </c:pt>
                <c:pt idx="3">
                  <c:v>9</c:v>
                </c:pt>
              </c:numCache>
            </c:numRef>
          </c:val>
          <c:extLst>
            <c:ext xmlns:c16="http://schemas.microsoft.com/office/drawing/2014/chart" uri="{C3380CC4-5D6E-409C-BE32-E72D297353CC}">
              <c16:uniqueId val="{00000000-B67E-416A-ABCA-1A5FE8CB5E2D}"/>
            </c:ext>
          </c:extLst>
        </c:ser>
        <c:ser>
          <c:idx val="1"/>
          <c:order val="1"/>
          <c:tx>
            <c:strRef>
              <c:f>Sheet1!$C$1</c:f>
              <c:strCache>
                <c:ptCount val="1"/>
                <c:pt idx="0">
                  <c:v>Current completion</c:v>
                </c:pt>
              </c:strCache>
            </c:strRef>
          </c:tx>
          <c:spPr>
            <a:solidFill>
              <a:srgbClr val="00B050"/>
            </a:solidFill>
            <a:ln>
              <a:noFill/>
            </a:ln>
            <a:effectLst/>
          </c:spPr>
          <c:invertIfNegative val="0"/>
          <c:cat>
            <c:strRef>
              <c:f>Sheet1!$A$2:$A$5</c:f>
              <c:strCache>
                <c:ptCount val="4"/>
                <c:pt idx="0">
                  <c:v>Overall</c:v>
                </c:pt>
                <c:pt idx="1">
                  <c:v>Editorial</c:v>
                </c:pt>
                <c:pt idx="2">
                  <c:v>Technical</c:v>
                </c:pt>
                <c:pt idx="3">
                  <c:v>General</c:v>
                </c:pt>
              </c:strCache>
            </c:strRef>
          </c:cat>
          <c:val>
            <c:numRef>
              <c:f>Sheet1!$C$2:$C$5</c:f>
              <c:numCache>
                <c:formatCode>General</c:formatCode>
                <c:ptCount val="4"/>
                <c:pt idx="0">
                  <c:v>52</c:v>
                </c:pt>
                <c:pt idx="1">
                  <c:v>0</c:v>
                </c:pt>
                <c:pt idx="2">
                  <c:v>45</c:v>
                </c:pt>
                <c:pt idx="3">
                  <c:v>7</c:v>
                </c:pt>
              </c:numCache>
            </c:numRef>
          </c:val>
          <c:extLst>
            <c:ext xmlns:c16="http://schemas.microsoft.com/office/drawing/2014/chart" uri="{C3380CC4-5D6E-409C-BE32-E72D297353CC}">
              <c16:uniqueId val="{00000001-B67E-416A-ABCA-1A5FE8CB5E2D}"/>
            </c:ext>
          </c:extLst>
        </c:ser>
        <c:dLbls>
          <c:showLegendKey val="0"/>
          <c:showVal val="0"/>
          <c:showCatName val="0"/>
          <c:showSerName val="0"/>
          <c:showPercent val="0"/>
          <c:showBubbleSize val="0"/>
        </c:dLbls>
        <c:gapWidth val="219"/>
        <c:overlap val="-27"/>
        <c:axId val="1153807904"/>
        <c:axId val="1153808864"/>
      </c:barChart>
      <c:catAx>
        <c:axId val="1153807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8864"/>
        <c:crosses val="autoZero"/>
        <c:auto val="1"/>
        <c:lblAlgn val="ctr"/>
        <c:lblOffset val="100"/>
        <c:noMultiLvlLbl val="0"/>
      </c:catAx>
      <c:valAx>
        <c:axId val="11538088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79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9">
  <a:schemeClr val="accent6"/>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7/8/2024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7841955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14931452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233914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52</a:t>
            </a:fld>
            <a:endParaRPr lang="en-US"/>
          </a:p>
        </p:txBody>
      </p:sp>
    </p:spTree>
    <p:extLst>
      <p:ext uri="{BB962C8B-B14F-4D97-AF65-F5344CB8AC3E}">
        <p14:creationId xmlns:p14="http://schemas.microsoft.com/office/powerpoint/2010/main" val="36141335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59</a:t>
            </a:fld>
            <a:endParaRPr lang="en-US"/>
          </a:p>
        </p:txBody>
      </p:sp>
    </p:spTree>
    <p:extLst>
      <p:ext uri="{BB962C8B-B14F-4D97-AF65-F5344CB8AC3E}">
        <p14:creationId xmlns:p14="http://schemas.microsoft.com/office/powerpoint/2010/main" val="12688755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30023496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72</a:t>
            </a:fld>
            <a:endParaRPr lang="en-US"/>
          </a:p>
        </p:txBody>
      </p:sp>
    </p:spTree>
    <p:extLst>
      <p:ext uri="{BB962C8B-B14F-4D97-AF65-F5344CB8AC3E}">
        <p14:creationId xmlns:p14="http://schemas.microsoft.com/office/powerpoint/2010/main" val="11917267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79</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80</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81</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014947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36511784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2024</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2024</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2024</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802.11-24/642r9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touchpoint.eventsair.com/2024-may-ieee-802-wireless-interim-session/reg/Site/Register"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4619000005&amp;t=47200043"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May Interim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2024-07-08</a:t>
            </a:r>
          </a:p>
        </p:txBody>
      </p:sp>
      <p:sp>
        <p:nvSpPr>
          <p:cNvPr id="6" name="Date Placeholder 3"/>
          <p:cNvSpPr>
            <a:spLocks noGrp="1"/>
          </p:cNvSpPr>
          <p:nvPr>
            <p:ph type="dt" idx="10"/>
          </p:nvPr>
        </p:nvSpPr>
        <p:spPr/>
        <p:txBody>
          <a:bodyPr/>
          <a:lstStyle/>
          <a:p>
            <a:r>
              <a:rPr lang="en-US"/>
              <a:t>July 2024</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May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May and July 2024</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May IEEE  802.11 Plenary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sz="1800" b="0" dirty="0"/>
              <a:t>Approval of previous meeting minutes and motion from telecon that met draft text threshold (10min)</a:t>
            </a:r>
          </a:p>
          <a:p>
            <a:pPr algn="just">
              <a:spcBef>
                <a:spcPct val="20000"/>
              </a:spcBef>
              <a:buFontTx/>
              <a:buChar char="•"/>
            </a:pPr>
            <a:r>
              <a:rPr lang="en-US" sz="1800" b="0" dirty="0"/>
              <a:t>Review LB286 and progress made from LB279 (10 min) and MDR plans.</a:t>
            </a:r>
          </a:p>
          <a:p>
            <a:pPr algn="just">
              <a:spcBef>
                <a:spcPct val="20000"/>
              </a:spcBef>
              <a:buFontTx/>
              <a:buChar char="•"/>
            </a:pPr>
            <a:r>
              <a:rPr lang="en-US" sz="1800" b="0" dirty="0"/>
              <a:t>Re-affirmation of TG vice chairs and secretary. </a:t>
            </a:r>
          </a:p>
          <a:p>
            <a:pPr algn="just">
              <a:spcBef>
                <a:spcPct val="20000"/>
              </a:spcBef>
              <a:buFontTx/>
              <a:buChar char="•"/>
            </a:pPr>
            <a:r>
              <a:rPr lang="en-US" sz="1800" b="0" dirty="0"/>
              <a:t>LB286 Comment resolution.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dirty="0"/>
              <a:t>Conduct group comment resolution, to the extent possible.</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15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924054327"/>
              </p:ext>
            </p:extLst>
          </p:nvPr>
        </p:nvGraphicFramePr>
        <p:xfrm>
          <a:off x="907229" y="1265032"/>
          <a:ext cx="10475382" cy="3383104"/>
        </p:xfrm>
        <a:graphic>
          <a:graphicData uri="http://schemas.openxmlformats.org/drawingml/2006/table">
            <a:tbl>
              <a:tblPr firstRow="1" bandRow="1">
                <a:tableStyleId>{21E4AEA4-8DFA-4A89-87EB-49C32662AFE0}</a:tableStyleId>
              </a:tblPr>
              <a:tblGrid>
                <a:gridCol w="1222888">
                  <a:extLst>
                    <a:ext uri="{9D8B030D-6E8A-4147-A177-3AD203B41FA5}">
                      <a16:colId xmlns:a16="http://schemas.microsoft.com/office/drawing/2014/main" val="20000"/>
                    </a:ext>
                  </a:extLst>
                </a:gridCol>
                <a:gridCol w="1733635">
                  <a:extLst>
                    <a:ext uri="{9D8B030D-6E8A-4147-A177-3AD203B41FA5}">
                      <a16:colId xmlns:a16="http://schemas.microsoft.com/office/drawing/2014/main" val="20001"/>
                    </a:ext>
                  </a:extLst>
                </a:gridCol>
                <a:gridCol w="5765804">
                  <a:extLst>
                    <a:ext uri="{9D8B030D-6E8A-4147-A177-3AD203B41FA5}">
                      <a16:colId xmlns:a16="http://schemas.microsoft.com/office/drawing/2014/main" val="20002"/>
                    </a:ext>
                  </a:extLst>
                </a:gridCol>
                <a:gridCol w="1753055">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11-24-642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874132184"/>
                  </a:ext>
                </a:extLst>
              </a:tr>
              <a:tr h="0">
                <a:tc>
                  <a:txBody>
                    <a:bodyPr/>
                    <a:lstStyle/>
                    <a:p>
                      <a:r>
                        <a:rPr lang="en-US" sz="1400" dirty="0"/>
                        <a:t>11-24-754</a:t>
                      </a:r>
                    </a:p>
                  </a:txBody>
                  <a:tcPr marT="45712" marB="45712"/>
                </a:tc>
                <a:tc>
                  <a:txBody>
                    <a:bodyPr/>
                    <a:lstStyle/>
                    <a:p>
                      <a:r>
                        <a:rPr lang="en-US" sz="1400" dirty="0"/>
                        <a:t>Roy Want</a:t>
                      </a:r>
                    </a:p>
                  </a:txBody>
                  <a:tcPr marT="45712" marB="45712"/>
                </a:tc>
                <a:tc>
                  <a:txBody>
                    <a:bodyPr/>
                    <a:lstStyle/>
                    <a:p>
                      <a:r>
                        <a:rPr lang="en-US" sz="1400" dirty="0"/>
                        <a:t>CR DB</a:t>
                      </a:r>
                    </a:p>
                  </a:txBody>
                  <a:tcPr marT="45712" marB="45712"/>
                </a:tc>
                <a:tc>
                  <a:txBody>
                    <a:bodyPr/>
                    <a:lstStyle/>
                    <a:p>
                      <a:r>
                        <a:rPr lang="en-US" sz="1400" dirty="0"/>
                        <a:t>CR</a:t>
                      </a:r>
                    </a:p>
                  </a:txBody>
                  <a:tcPr marT="45712" marB="45712"/>
                </a:tc>
                <a:extLst>
                  <a:ext uri="{0D108BD9-81ED-4DB2-BD59-A6C34878D82A}">
                    <a16:rowId xmlns:a16="http://schemas.microsoft.com/office/drawing/2014/main" val="535303451"/>
                  </a:ext>
                </a:extLst>
              </a:tr>
              <a:tr h="0">
                <a:tc>
                  <a:txBody>
                    <a:bodyPr/>
                    <a:lstStyle/>
                    <a:p>
                      <a:r>
                        <a:rPr lang="en-US" sz="1400" kern="1200" dirty="0">
                          <a:solidFill>
                            <a:schemeClr val="dk1"/>
                          </a:solidFill>
                          <a:latin typeface="+mn-lt"/>
                          <a:ea typeface="+mn-ea"/>
                          <a:cs typeface="+mn-cs"/>
                        </a:rPr>
                        <a:t>11-24-785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kern="1200" dirty="0">
                          <a:solidFill>
                            <a:schemeClr val="dk1"/>
                          </a:solidFill>
                          <a:latin typeface="+mn-lt"/>
                          <a:ea typeface="+mn-ea"/>
                          <a:cs typeface="+mn-cs"/>
                        </a:rPr>
                        <a:t>LB286 Comment Resolution Section 11</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 – follow up</a:t>
                      </a:r>
                    </a:p>
                  </a:txBody>
                  <a:tcPr marT="45712" marB="45712"/>
                </a:tc>
                <a:extLst>
                  <a:ext uri="{0D108BD9-81ED-4DB2-BD59-A6C34878D82A}">
                    <a16:rowId xmlns:a16="http://schemas.microsoft.com/office/drawing/2014/main" val="1237629070"/>
                  </a:ext>
                </a:extLst>
              </a:tr>
              <a:tr h="0">
                <a:tc>
                  <a:txBody>
                    <a:bodyPr/>
                    <a:lstStyle/>
                    <a:p>
                      <a:r>
                        <a:rPr lang="en-US" sz="1400" kern="1200" dirty="0">
                          <a:solidFill>
                            <a:schemeClr val="dk1"/>
                          </a:solidFill>
                          <a:latin typeface="+mn-lt"/>
                          <a:ea typeface="+mn-ea"/>
                          <a:cs typeface="+mn-cs"/>
                        </a:rPr>
                        <a:t>11-24-787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1</a:t>
                      </a:r>
                    </a:p>
                  </a:txBody>
                  <a:tcPr marT="45712" marB="45712"/>
                </a:tc>
                <a:tc>
                  <a:txBody>
                    <a:bodyPr/>
                    <a:lstStyle/>
                    <a:p>
                      <a:r>
                        <a:rPr lang="en-US" sz="1400" kern="1200" dirty="0">
                          <a:solidFill>
                            <a:schemeClr val="dk1"/>
                          </a:solidFill>
                          <a:latin typeface="+mn-lt"/>
                          <a:ea typeface="+mn-ea"/>
                          <a:cs typeface="+mn-cs"/>
                        </a:rPr>
                        <a:t>CR – for completion</a:t>
                      </a:r>
                    </a:p>
                  </a:txBody>
                  <a:tcPr marT="45712" marB="45712"/>
                </a:tc>
                <a:extLst>
                  <a:ext uri="{0D108BD9-81ED-4DB2-BD59-A6C34878D82A}">
                    <a16:rowId xmlns:a16="http://schemas.microsoft.com/office/drawing/2014/main" val="2037088717"/>
                  </a:ext>
                </a:extLst>
              </a:tr>
              <a:tr h="0">
                <a:tc>
                  <a:txBody>
                    <a:bodyPr/>
                    <a:lstStyle/>
                    <a:p>
                      <a:r>
                        <a:rPr lang="en-US" sz="1400" dirty="0"/>
                        <a:t>11-24-788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2</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2081334288"/>
                  </a:ext>
                </a:extLst>
              </a:tr>
              <a:tr h="0">
                <a:tc>
                  <a:txBody>
                    <a:bodyPr/>
                    <a:lstStyle/>
                    <a:p>
                      <a:r>
                        <a:rPr lang="en-US" sz="1400" dirty="0"/>
                        <a:t>11-24-845</a:t>
                      </a:r>
                    </a:p>
                  </a:txBody>
                  <a:tcPr marT="45712" marB="45712"/>
                </a:tc>
                <a:tc>
                  <a:txBody>
                    <a:bodyPr/>
                    <a:lstStyle/>
                    <a:p>
                      <a:r>
                        <a:rPr lang="en-US" sz="1400" dirty="0"/>
                        <a:t>Christian Berger</a:t>
                      </a:r>
                    </a:p>
                  </a:txBody>
                  <a:tcPr marT="45712" marB="45712"/>
                </a:tc>
                <a:tc>
                  <a:txBody>
                    <a:bodyPr/>
                    <a:lstStyle/>
                    <a:p>
                      <a:r>
                        <a:rPr lang="en-US" sz="1400" dirty="0"/>
                        <a:t>LB286 Comment Resolution Section 3 and 36</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545775103"/>
                  </a:ext>
                </a:extLst>
              </a:tr>
              <a:tr h="0">
                <a:tc>
                  <a:txBody>
                    <a:bodyPr/>
                    <a:lstStyle/>
                    <a:p>
                      <a:r>
                        <a:rPr lang="fr-FR" sz="1400" dirty="0"/>
                        <a:t>11-24-846</a:t>
                      </a:r>
                      <a:endParaRPr lang="en-US" sz="1400" dirty="0"/>
                    </a:p>
                  </a:txBody>
                  <a:tcPr marT="45712" marB="45712"/>
                </a:tc>
                <a:tc>
                  <a:txBody>
                    <a:bodyPr/>
                    <a:lstStyle/>
                    <a:p>
                      <a:r>
                        <a:rPr lang="en-US" sz="1400" dirty="0"/>
                        <a:t>Christian Berger</a:t>
                      </a:r>
                    </a:p>
                  </a:txBody>
                  <a:tcPr marT="45712" marB="45712"/>
                </a:tc>
                <a:tc>
                  <a:txBody>
                    <a:bodyPr/>
                    <a:lstStyle/>
                    <a:p>
                      <a:r>
                        <a:rPr lang="fr-FR" sz="1400" dirty="0"/>
                        <a:t>LB286 Comment Resolution Section 11 Part 2</a:t>
                      </a:r>
                      <a:endParaRPr lang="en-US" sz="1400" dirty="0"/>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11033840"/>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237258439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551324123"/>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13</a:t>
            </a:r>
            <a:r>
              <a:rPr lang="en-US" altLang="en-US" baseline="30000" dirty="0">
                <a:solidFill>
                  <a:schemeClr val="tx2"/>
                </a:solidFill>
              </a:rPr>
              <a:t>th</a:t>
            </a:r>
            <a:r>
              <a:rPr lang="en-US" altLang="en-US" dirty="0">
                <a:solidFill>
                  <a:schemeClr val="tx2"/>
                </a:solidFill>
              </a:rPr>
              <a:t> PM1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the week (7 min).</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Approval of previous meeting minutes and motion from telecon that met draft text threshold (10min)</a:t>
            </a:r>
          </a:p>
          <a:p>
            <a:pPr algn="just">
              <a:spcBef>
                <a:spcPct val="20000"/>
              </a:spcBef>
              <a:buFontTx/>
              <a:buChar char="•"/>
            </a:pPr>
            <a:r>
              <a:rPr lang="en-US" sz="1600" b="0" dirty="0"/>
              <a:t>Review LB286 and progress made from LB279 (10 min) and MDR plans – editor.</a:t>
            </a:r>
          </a:p>
          <a:p>
            <a:pPr algn="just">
              <a:spcBef>
                <a:spcPct val="20000"/>
              </a:spcBef>
              <a:buFontTx/>
              <a:buChar char="•"/>
            </a:pPr>
            <a:r>
              <a:rPr lang="en-US" sz="1600" b="0" dirty="0"/>
              <a:t>Re-affirmation of TG vice chairs and secretary. </a:t>
            </a:r>
          </a:p>
          <a:p>
            <a:pPr algn="just">
              <a:spcBef>
                <a:spcPct val="20000"/>
              </a:spcBef>
              <a:buFontTx/>
              <a:buChar char="•"/>
            </a:pPr>
            <a:r>
              <a:rPr lang="en-US" sz="1600" b="0" dirty="0"/>
              <a:t>LB286 Comment resolution (as time permits)</a:t>
            </a:r>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13</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5340449"/>
              </p:ext>
            </p:extLst>
          </p:nvPr>
        </p:nvGraphicFramePr>
        <p:xfrm>
          <a:off x="914401" y="1260086"/>
          <a:ext cx="10460566" cy="1859184"/>
        </p:xfrm>
        <a:graphic>
          <a:graphicData uri="http://schemas.openxmlformats.org/drawingml/2006/table">
            <a:tbl>
              <a:tblPr firstRow="1" bandRow="1">
                <a:tableStyleId>{21E4AEA4-8DFA-4A89-87EB-49C32662AFE0}</a:tableStyleId>
              </a:tblPr>
              <a:tblGrid>
                <a:gridCol w="1077143">
                  <a:extLst>
                    <a:ext uri="{9D8B030D-6E8A-4147-A177-3AD203B41FA5}">
                      <a16:colId xmlns:a16="http://schemas.microsoft.com/office/drawing/2014/main" val="20000"/>
                    </a:ext>
                  </a:extLst>
                </a:gridCol>
                <a:gridCol w="1572762">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11-24-642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281966889"/>
                  </a:ext>
                </a:extLst>
              </a:tr>
              <a:tr h="0">
                <a:tc>
                  <a:txBody>
                    <a:bodyPr/>
                    <a:lstStyle/>
                    <a:p>
                      <a:r>
                        <a:rPr lang="en-US" sz="1400" dirty="0"/>
                        <a:t>11-24-754</a:t>
                      </a:r>
                    </a:p>
                  </a:txBody>
                  <a:tcPr marT="45712" marB="45712"/>
                </a:tc>
                <a:tc>
                  <a:txBody>
                    <a:bodyPr/>
                    <a:lstStyle/>
                    <a:p>
                      <a:r>
                        <a:rPr lang="en-US" sz="1400" dirty="0"/>
                        <a:t>Roy Want</a:t>
                      </a:r>
                    </a:p>
                  </a:txBody>
                  <a:tcPr marT="45712" marB="45712"/>
                </a:tc>
                <a:tc>
                  <a:txBody>
                    <a:bodyPr/>
                    <a:lstStyle/>
                    <a:p>
                      <a:r>
                        <a:rPr lang="en-US" sz="1400" dirty="0"/>
                        <a:t>CR DB</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408709058"/>
                  </a:ext>
                </a:extLst>
              </a:tr>
              <a:tr h="0">
                <a:tc>
                  <a:txBody>
                    <a:bodyPr/>
                    <a:lstStyle/>
                    <a:p>
                      <a:r>
                        <a:rPr lang="en-US" sz="1400" kern="1200" dirty="0">
                          <a:solidFill>
                            <a:schemeClr val="dk1"/>
                          </a:solidFill>
                          <a:latin typeface="+mn-lt"/>
                          <a:ea typeface="+mn-ea"/>
                          <a:cs typeface="+mn-cs"/>
                        </a:rPr>
                        <a:t>11-24-787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1hr</a:t>
                      </a:r>
                    </a:p>
                  </a:txBody>
                  <a:tcPr marT="45712" marB="45712"/>
                </a:tc>
                <a:extLst>
                  <a:ext uri="{0D108BD9-81ED-4DB2-BD59-A6C34878D82A}">
                    <a16:rowId xmlns:a16="http://schemas.microsoft.com/office/drawing/2014/main" val="3066023250"/>
                  </a:ext>
                </a:extLst>
              </a:tr>
              <a:tr h="0">
                <a:tc>
                  <a:txBody>
                    <a:bodyPr/>
                    <a:lstStyle/>
                    <a:p>
                      <a:r>
                        <a:rPr lang="en-US" sz="1400" dirty="0"/>
                        <a:t>11-24-788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28304536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7EFF-F822-6147-2BE9-657BF13E47AD}"/>
              </a:ext>
            </a:extLst>
          </p:cNvPr>
          <p:cNvSpPr>
            <a:spLocks noGrp="1"/>
          </p:cNvSpPr>
          <p:nvPr>
            <p:ph type="title"/>
          </p:nvPr>
        </p:nvSpPr>
        <p:spPr/>
        <p:txBody>
          <a:bodyPr/>
          <a:lstStyle/>
          <a:p>
            <a:r>
              <a:rPr lang="en-US" dirty="0"/>
              <a:t>Consider Motions</a:t>
            </a:r>
          </a:p>
        </p:txBody>
      </p:sp>
      <p:sp>
        <p:nvSpPr>
          <p:cNvPr id="3" name="Content Placeholder 2">
            <a:extLst>
              <a:ext uri="{FF2B5EF4-FFF2-40B4-BE49-F238E27FC236}">
                <a16:creationId xmlns:a16="http://schemas.microsoft.com/office/drawing/2014/main" id="{1DB6B5C0-7FA0-1961-22AC-BD91DFBC4AB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C2AB14F-A01A-601F-04DF-25756772787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6A95684-4936-0F17-83CD-CC73353DA3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1072792-6289-0072-04A9-D2237AAB71A8}"/>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9460009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LB 286 Results</a:t>
            </a:r>
          </a:p>
        </p:txBody>
      </p:sp>
      <p:sp>
        <p:nvSpPr>
          <p:cNvPr id="4098" name="Rectangle 2"/>
          <p:cNvSpPr>
            <a:spLocks noGrp="1" noChangeArrowheads="1"/>
          </p:cNvSpPr>
          <p:nvPr>
            <p:ph idx="1"/>
          </p:nvPr>
        </p:nvSpPr>
        <p:spPr>
          <a:xfrm>
            <a:off x="191344" y="1628800"/>
            <a:ext cx="9433048" cy="2231771"/>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LB286 results coming out of the March meeting: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97% approval</a:t>
            </a:r>
            <a:r>
              <a:rPr lang="en-US" dirty="0"/>
              <a:t>, 3% disapprove, 9.4% abstain.</a:t>
            </a:r>
            <a:endParaRPr lang="en-US"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Comments received: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Technical: 72 (163)</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General: 9 (12)</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Editorial 53 (226)</a:t>
            </a:r>
            <a:endParaRPr lang="en-US" b="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10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July 2024</a:t>
            </a:r>
            <a:endParaRPr lang="en-GB" dirty="0"/>
          </a:p>
        </p:txBody>
      </p:sp>
      <p:graphicFrame>
        <p:nvGraphicFramePr>
          <p:cNvPr id="2" name="Chart 1">
            <a:extLst>
              <a:ext uri="{FF2B5EF4-FFF2-40B4-BE49-F238E27FC236}">
                <a16:creationId xmlns:a16="http://schemas.microsoft.com/office/drawing/2014/main" id="{449CEF1F-AC4C-3343-3628-12BD01E882FF}"/>
              </a:ext>
            </a:extLst>
          </p:cNvPr>
          <p:cNvGraphicFramePr/>
          <p:nvPr/>
        </p:nvGraphicFramePr>
        <p:xfrm>
          <a:off x="7622650" y="902075"/>
          <a:ext cx="3801904" cy="25189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a:extLst>
              <a:ext uri="{FF2B5EF4-FFF2-40B4-BE49-F238E27FC236}">
                <a16:creationId xmlns:a16="http://schemas.microsoft.com/office/drawing/2014/main" id="{34FCDD0E-8FCF-57EE-55D1-D0B74A61D7A3}"/>
              </a:ext>
            </a:extLst>
          </p:cNvPr>
          <p:cNvGraphicFramePr/>
          <p:nvPr/>
        </p:nvGraphicFramePr>
        <p:xfrm>
          <a:off x="7192996" y="3468990"/>
          <a:ext cx="4661211" cy="295849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8718780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sz="3200" dirty="0"/>
              <a:t>Re-affirmation of TG vice chairs and secretary.</a:t>
            </a:r>
            <a:endParaRPr lang="en-US"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pPr>
              <a:buFont typeface="Arial" panose="020B0604020202020204" pitchFamily="34" charset="0"/>
              <a:buChar char="•"/>
            </a:pPr>
            <a:r>
              <a:rPr lang="en-US" dirty="0"/>
              <a:t>TG Vice-Chair is elected by a TG majority approval and confirmed by a WG majority approval.  </a:t>
            </a:r>
            <a:r>
              <a:rPr lang="en-US" dirty="0">
                <a:highlight>
                  <a:srgbClr val="FFFF00"/>
                </a:highlight>
              </a:rPr>
              <a:t>The TG Vice-Chair is reaffirmed every 2 years; </a:t>
            </a:r>
            <a:r>
              <a:rPr lang="en-US" dirty="0"/>
              <a:t>one session after the WG Chair is elected.</a:t>
            </a:r>
          </a:p>
          <a:p>
            <a:pPr>
              <a:buFont typeface="Arial" panose="020B0604020202020204" pitchFamily="34" charset="0"/>
              <a:buChar char="•"/>
            </a:pPr>
            <a:r>
              <a:rPr lang="en-US" dirty="0"/>
              <a:t>The TG Secretary shall be appointed by the TG Chair and confirmed by a TG motion that is approved with a minimum 50% majority. </a:t>
            </a:r>
            <a:r>
              <a:rPr lang="en-US" dirty="0">
                <a:highlight>
                  <a:srgbClr val="FFFF00"/>
                </a:highlight>
              </a:rPr>
              <a:t>The TG Secretary is re-affirmed every 2 years; </a:t>
            </a:r>
            <a:r>
              <a:rPr lang="en-US" dirty="0"/>
              <a:t>one session after the WG Chair is elected. </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200" b="0" dirty="0">
                <a:cs typeface="Times New Roman" panose="02020603050405020304" pitchFamily="18" charset="0"/>
              </a:rPr>
              <a:t>Chair Jonathan Segev (Intel)</a:t>
            </a:r>
          </a:p>
          <a:p>
            <a:pPr algn="ctr">
              <a:lnSpc>
                <a:spcPct val="90000"/>
              </a:lnSpc>
              <a:buFontTx/>
              <a:buNone/>
            </a:pPr>
            <a:r>
              <a:rPr lang="en-US" altLang="en-US" sz="3200" b="0" dirty="0">
                <a:cs typeface="Times New Roman" panose="02020603050405020304" pitchFamily="18" charset="0"/>
              </a:rPr>
              <a:t>Vice Chair Assaf Kasher (Self)</a:t>
            </a:r>
          </a:p>
          <a:p>
            <a:pPr algn="ctr">
              <a:lnSpc>
                <a:spcPct val="90000"/>
              </a:lnSpc>
              <a:buFontTx/>
              <a:buNone/>
            </a:pPr>
            <a:r>
              <a:rPr lang="en-US" altLang="en-US" sz="3200" b="0" dirty="0">
                <a:cs typeface="Times New Roman" panose="02020603050405020304" pitchFamily="18" charset="0"/>
              </a:rPr>
              <a:t>Vice Chair Ali Raissinia (Qualcomm)</a:t>
            </a:r>
          </a:p>
          <a:p>
            <a:pPr algn="ctr">
              <a:lnSpc>
                <a:spcPct val="90000"/>
              </a:lnSpc>
              <a:buFontTx/>
              <a:buNone/>
            </a:pPr>
            <a:r>
              <a:rPr lang="en-US" altLang="en-US" sz="3200" b="0" dirty="0">
                <a:cs typeface="Times New Roman" panose="02020603050405020304" pitchFamily="18" charset="0"/>
              </a:rPr>
              <a:t>Technical Editor Roy Want (Google)</a:t>
            </a:r>
          </a:p>
          <a:p>
            <a:pPr algn="ctr">
              <a:lnSpc>
                <a:spcPct val="90000"/>
              </a:lnSpc>
              <a:buFontTx/>
              <a:buNone/>
            </a:pPr>
            <a:r>
              <a:rPr lang="en-US" altLang="en-US" sz="32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5739787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14</a:t>
            </a:r>
            <a:r>
              <a:rPr lang="en-US" altLang="en-US" baseline="30000" dirty="0">
                <a:solidFill>
                  <a:schemeClr val="tx2"/>
                </a:solidFill>
              </a:rPr>
              <a:t>th</a:t>
            </a:r>
            <a:r>
              <a:rPr lang="en-US" altLang="en-US" dirty="0">
                <a:solidFill>
                  <a:schemeClr val="tx2"/>
                </a:solidFill>
              </a:rPr>
              <a:t> PM1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(10 min).</a:t>
            </a:r>
          </a:p>
          <a:p>
            <a:pPr algn="just">
              <a:spcBef>
                <a:spcPct val="20000"/>
              </a:spcBef>
              <a:buFontTx/>
              <a:buChar char="•"/>
            </a:pPr>
            <a:r>
              <a:rPr lang="en-US" sz="1600" b="0" dirty="0"/>
              <a:t>Approval of telecon minutes </a:t>
            </a:r>
          </a:p>
          <a:p>
            <a:pPr algn="just">
              <a:spcBef>
                <a:spcPct val="20000"/>
              </a:spcBef>
              <a:buFontTx/>
              <a:buChar char="•"/>
            </a:pPr>
            <a:r>
              <a:rPr lang="en-US" sz="1600" b="0" dirty="0"/>
              <a:t>Continue CR per CR submissions pipeline (as time permits)</a:t>
            </a:r>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14</a:t>
            </a:r>
            <a:r>
              <a:rPr lang="en-US" altLang="en-US" baseline="30000" dirty="0">
                <a:solidFill>
                  <a:schemeClr val="tx2"/>
                </a:solidFill>
              </a:rPr>
              <a:t>th</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2641552"/>
              </p:ext>
            </p:extLst>
          </p:nvPr>
        </p:nvGraphicFramePr>
        <p:xfrm>
          <a:off x="914401" y="1260086"/>
          <a:ext cx="10460566" cy="155440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11-24-642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r>
                        <a:rPr lang="en-US" sz="1400" dirty="0"/>
                        <a:t>11-24-788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1hr</a:t>
                      </a:r>
                    </a:p>
                  </a:txBody>
                  <a:tcPr marT="45712" marB="45712"/>
                </a:tc>
                <a:extLst>
                  <a:ext uri="{0D108BD9-81ED-4DB2-BD59-A6C34878D82A}">
                    <a16:rowId xmlns:a16="http://schemas.microsoft.com/office/drawing/2014/main" val="1731993483"/>
                  </a:ext>
                </a:extLst>
              </a:tr>
              <a:tr h="0">
                <a:tc>
                  <a:txBody>
                    <a:bodyPr/>
                    <a:lstStyle/>
                    <a:p>
                      <a:r>
                        <a:rPr lang="en-US" sz="1400" dirty="0"/>
                        <a:t>11-24-845</a:t>
                      </a:r>
                    </a:p>
                  </a:txBody>
                  <a:tcPr marT="45712" marB="45712"/>
                </a:tc>
                <a:tc>
                  <a:txBody>
                    <a:bodyPr/>
                    <a:lstStyle/>
                    <a:p>
                      <a:r>
                        <a:rPr lang="en-US" sz="1400" dirty="0"/>
                        <a:t>Christian Berger</a:t>
                      </a:r>
                    </a:p>
                  </a:txBody>
                  <a:tcPr marT="45712" marB="45712"/>
                </a:tc>
                <a:tc>
                  <a:txBody>
                    <a:bodyPr/>
                    <a:lstStyle/>
                    <a:p>
                      <a:r>
                        <a:rPr lang="en-US" sz="1400" dirty="0"/>
                        <a:t>LB286 Comment Resolution Section 3 and 36</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2355332635"/>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Consider telecon minutes </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6041332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15</a:t>
            </a:r>
            <a:r>
              <a:rPr lang="en-US" altLang="en-US" baseline="30000" dirty="0">
                <a:solidFill>
                  <a:schemeClr val="tx2"/>
                </a:solidFill>
              </a:rPr>
              <a:t>th</a:t>
            </a:r>
            <a:r>
              <a:rPr lang="en-US" altLang="en-US" dirty="0">
                <a:solidFill>
                  <a:schemeClr val="tx2"/>
                </a:solidFill>
              </a:rPr>
              <a:t> PM2</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(4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(7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Recess (17:40)</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8750959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15</a:t>
            </a:r>
            <a:r>
              <a:rPr lang="en-US" altLang="en-US" baseline="30000" dirty="0">
                <a:solidFill>
                  <a:schemeClr val="tx2"/>
                </a:solidFill>
              </a:rPr>
              <a:t>th</a:t>
            </a:r>
            <a:r>
              <a:rPr lang="en-US" altLang="en-US" dirty="0">
                <a:solidFill>
                  <a:schemeClr val="tx2"/>
                </a:solidFill>
              </a:rPr>
              <a:t> PM2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251867258"/>
              </p:ext>
            </p:extLst>
          </p:nvPr>
        </p:nvGraphicFramePr>
        <p:xfrm>
          <a:off x="914401" y="1260086"/>
          <a:ext cx="10460566" cy="1920144"/>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320663">
                  <a:extLst>
                    <a:ext uri="{9D8B030D-6E8A-4147-A177-3AD203B41FA5}">
                      <a16:colId xmlns:a16="http://schemas.microsoft.com/office/drawing/2014/main" val="3219614300"/>
                    </a:ext>
                  </a:extLst>
                </a:gridCol>
                <a:gridCol w="1678567">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11-24-642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91856625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2925579400"/>
                  </a:ext>
                </a:extLst>
              </a:tr>
              <a:tr h="0">
                <a:tc>
                  <a:txBody>
                    <a:bodyPr/>
                    <a:lstStyle/>
                    <a:p>
                      <a:r>
                        <a:rPr lang="en-US" sz="1400" kern="1200" dirty="0">
                          <a:solidFill>
                            <a:schemeClr val="dk1"/>
                          </a:solidFill>
                          <a:latin typeface="+mn-lt"/>
                          <a:ea typeface="+mn-ea"/>
                          <a:cs typeface="+mn-cs"/>
                        </a:rPr>
                        <a:t>11-24-785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kern="1200" dirty="0">
                          <a:solidFill>
                            <a:schemeClr val="dk1"/>
                          </a:solidFill>
                          <a:latin typeface="+mn-lt"/>
                          <a:ea typeface="+mn-ea"/>
                          <a:cs typeface="+mn-cs"/>
                        </a:rPr>
                        <a:t>LB286 Comment Resolution Section 11</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 – follow up</a:t>
                      </a:r>
                    </a:p>
                  </a:txBody>
                  <a:tcPr marT="45712" marB="45712"/>
                </a:tc>
                <a:tc>
                  <a:txBody>
                    <a:bodyPr/>
                    <a:lstStyle/>
                    <a:p>
                      <a:r>
                        <a:rPr lang="en-US" sz="1400" dirty="0"/>
                        <a:t>For completion </a:t>
                      </a:r>
                    </a:p>
                  </a:txBody>
                  <a:tcPr marT="45712" marB="45712"/>
                </a:tc>
                <a:extLst>
                  <a:ext uri="{0D108BD9-81ED-4DB2-BD59-A6C34878D82A}">
                    <a16:rowId xmlns:a16="http://schemas.microsoft.com/office/drawing/2014/main" val="83957728"/>
                  </a:ext>
                </a:extLst>
              </a:tr>
              <a:tr h="0">
                <a:tc>
                  <a:txBody>
                    <a:bodyPr/>
                    <a:lstStyle/>
                    <a:p>
                      <a:r>
                        <a:rPr lang="en-US" sz="1400" dirty="0"/>
                        <a:t>11-24-845</a:t>
                      </a:r>
                    </a:p>
                  </a:txBody>
                  <a:tcPr marT="45712" marB="45712"/>
                </a:tc>
                <a:tc>
                  <a:txBody>
                    <a:bodyPr/>
                    <a:lstStyle/>
                    <a:p>
                      <a:r>
                        <a:rPr lang="en-US" sz="1400" dirty="0"/>
                        <a:t>Christian Berger</a:t>
                      </a:r>
                    </a:p>
                  </a:txBody>
                  <a:tcPr marT="45712" marB="45712"/>
                </a:tc>
                <a:tc>
                  <a:txBody>
                    <a:bodyPr/>
                    <a:lstStyle/>
                    <a:p>
                      <a:r>
                        <a:rPr lang="en-US" sz="1400" dirty="0"/>
                        <a:t>LB286 Comment Resolution Section 3 and 36</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For completion </a:t>
                      </a:r>
                    </a:p>
                  </a:txBody>
                  <a:tcPr marT="45712" marB="45712"/>
                </a:tc>
                <a:extLst>
                  <a:ext uri="{0D108BD9-81ED-4DB2-BD59-A6C34878D82A}">
                    <a16:rowId xmlns:a16="http://schemas.microsoft.com/office/drawing/2014/main" val="3282136305"/>
                  </a:ext>
                </a:extLst>
              </a:tr>
              <a:tr h="0">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303172063"/>
                  </a:ext>
                </a:extLst>
              </a:tr>
            </a:tbl>
          </a:graphicData>
        </a:graphic>
      </p:graphicFrame>
    </p:spTree>
    <p:extLst>
      <p:ext uri="{BB962C8B-B14F-4D97-AF65-F5344CB8AC3E}">
        <p14:creationId xmlns:p14="http://schemas.microsoft.com/office/powerpoint/2010/main" val="45154488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523464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May 2024 IEEE 802.11 meeting week, and teleconferences running between the May and July 2024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16</a:t>
            </a:r>
            <a:r>
              <a:rPr lang="en-US" altLang="en-US" baseline="30000" dirty="0">
                <a:solidFill>
                  <a:schemeClr val="tx2"/>
                </a:solidFill>
              </a:rPr>
              <a:t>th</a:t>
            </a:r>
            <a:r>
              <a:rPr lang="en-US" altLang="en-US" dirty="0">
                <a:solidFill>
                  <a:schemeClr val="tx2"/>
                </a:solidFill>
              </a:rPr>
              <a:t> PM1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Review timelines (5min – special order)</a:t>
            </a:r>
          </a:p>
          <a:p>
            <a:pPr algn="just">
              <a:spcBef>
                <a:spcPct val="20000"/>
              </a:spcBef>
              <a:buFontTx/>
              <a:buChar char="•"/>
            </a:pPr>
            <a:r>
              <a:rPr lang="en-US" sz="1600" b="0" dirty="0"/>
              <a:t>Review progress made during the week (5 min – special order)</a:t>
            </a:r>
          </a:p>
          <a:p>
            <a:pPr algn="just">
              <a:spcBef>
                <a:spcPct val="20000"/>
              </a:spcBef>
              <a:buFontTx/>
              <a:buChar char="•"/>
            </a:pPr>
            <a:r>
              <a:rPr lang="en-US" sz="1600" b="0" dirty="0"/>
              <a:t>Review targets toward the July meeting (5min – special order)</a:t>
            </a:r>
          </a:p>
          <a:p>
            <a:pPr algn="just">
              <a:spcBef>
                <a:spcPct val="20000"/>
              </a:spcBef>
              <a:buFontTx/>
              <a:buChar char="•"/>
            </a:pPr>
            <a:r>
              <a:rPr lang="en-US" sz="1600" b="0" dirty="0"/>
              <a:t>Schedule telecons for the May to July timeframe.</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40528271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16</a:t>
            </a:r>
            <a:r>
              <a:rPr lang="en-US" altLang="en-US" baseline="30000" dirty="0">
                <a:solidFill>
                  <a:schemeClr val="tx2"/>
                </a:solidFill>
              </a:rPr>
              <a:t>th</a:t>
            </a:r>
            <a:r>
              <a:rPr lang="en-US" altLang="en-US" dirty="0">
                <a:solidFill>
                  <a:schemeClr val="tx2"/>
                </a:solidFill>
              </a:rPr>
              <a:t> PM1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2550927"/>
              </p:ext>
            </p:extLst>
          </p:nvPr>
        </p:nvGraphicFramePr>
        <p:xfrm>
          <a:off x="914401" y="1260086"/>
          <a:ext cx="10460566" cy="2224928"/>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11-24-642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r>
                        <a:rPr lang="fr-FR" sz="1400" dirty="0"/>
                        <a:t>11-24-846</a:t>
                      </a:r>
                      <a:endParaRPr lang="en-US" sz="1400" dirty="0"/>
                    </a:p>
                  </a:txBody>
                  <a:tcPr marT="45712" marB="45712"/>
                </a:tc>
                <a:tc>
                  <a:txBody>
                    <a:bodyPr/>
                    <a:lstStyle/>
                    <a:p>
                      <a:r>
                        <a:rPr lang="en-US" sz="1400" dirty="0"/>
                        <a:t>Christian Berger</a:t>
                      </a:r>
                    </a:p>
                  </a:txBody>
                  <a:tcPr marT="45712" marB="45712"/>
                </a:tc>
                <a:tc>
                  <a:txBody>
                    <a:bodyPr/>
                    <a:lstStyle/>
                    <a:p>
                      <a:r>
                        <a:rPr lang="fr-FR" sz="1400" dirty="0"/>
                        <a:t>LB286 Comment Resolution Section 11 Part 2</a:t>
                      </a:r>
                      <a:endParaRPr lang="en-US" sz="1400" dirty="0"/>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highlight>
                          <a:srgbClr val="FFFF00"/>
                        </a:highlight>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369369368"/>
                  </a:ext>
                </a:extLst>
              </a:tr>
              <a:tr h="0">
                <a:tc>
                  <a:txBody>
                    <a:bodyPr/>
                    <a:lstStyle/>
                    <a:p>
                      <a:endParaRPr lang="en-US"/>
                    </a:p>
                  </a:txBody>
                  <a:tcPr marT="45712" marB="45712"/>
                </a:tc>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164140012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68550318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LB 286 Status Post the IEEE week</a:t>
            </a:r>
          </a:p>
        </p:txBody>
      </p:sp>
      <p:sp>
        <p:nvSpPr>
          <p:cNvPr id="4098" name="Rectangle 2"/>
          <p:cNvSpPr>
            <a:spLocks noGrp="1" noChangeArrowheads="1"/>
          </p:cNvSpPr>
          <p:nvPr>
            <p:ph idx="1"/>
          </p:nvPr>
        </p:nvSpPr>
        <p:spPr>
          <a:xfrm>
            <a:off x="191344" y="1628800"/>
            <a:ext cx="9433048" cy="2231771"/>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LB286 results coming out of the March meeting: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97% approval</a:t>
            </a:r>
            <a:r>
              <a:rPr lang="en-US" dirty="0"/>
              <a:t>, 3% disapprove, 9.4% abstain.</a:t>
            </a:r>
            <a:endParaRPr lang="en-US"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Comments received: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Technical: 43/72</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General: 7/9</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Editorial 0/53</a:t>
            </a:r>
            <a:endParaRPr lang="en-US" b="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10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44</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July 2024</a:t>
            </a:r>
            <a:endParaRPr lang="en-GB" dirty="0"/>
          </a:p>
        </p:txBody>
      </p:sp>
      <p:graphicFrame>
        <p:nvGraphicFramePr>
          <p:cNvPr id="10" name="Chart 9">
            <a:extLst>
              <a:ext uri="{FF2B5EF4-FFF2-40B4-BE49-F238E27FC236}">
                <a16:creationId xmlns:a16="http://schemas.microsoft.com/office/drawing/2014/main" id="{34FCDD0E-8FCF-57EE-55D1-D0B74A61D7A3}"/>
              </a:ext>
            </a:extLst>
          </p:cNvPr>
          <p:cNvGraphicFramePr/>
          <p:nvPr>
            <p:extLst>
              <p:ext uri="{D42A27DB-BD31-4B8C-83A1-F6EECF244321}">
                <p14:modId xmlns:p14="http://schemas.microsoft.com/office/powerpoint/2010/main" val="1922523742"/>
              </p:ext>
            </p:extLst>
          </p:nvPr>
        </p:nvGraphicFramePr>
        <p:xfrm>
          <a:off x="7192996" y="3468990"/>
          <a:ext cx="4661211" cy="295849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413493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a:t>
            </a:r>
            <a:r>
              <a:rPr lang="en-US"/>
              <a:t>(previous)</a:t>
            </a:r>
            <a:endParaRPr lang="en-US" dirty="0"/>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July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84353" y="1683662"/>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298940"/>
            <a:ext cx="896112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5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grpSp>
        <p:nvGrpSpPr>
          <p:cNvPr id="19" name="Group 18">
            <a:extLst>
              <a:ext uri="{FF2B5EF4-FFF2-40B4-BE49-F238E27FC236}">
                <a16:creationId xmlns:a16="http://schemas.microsoft.com/office/drawing/2014/main" id="{E7BA46E3-5383-EB29-BEA4-05B6B9822161}"/>
              </a:ext>
            </a:extLst>
          </p:cNvPr>
          <p:cNvGrpSpPr/>
          <p:nvPr/>
        </p:nvGrpSpPr>
        <p:grpSpPr>
          <a:xfrm>
            <a:off x="6491434" y="2187710"/>
            <a:ext cx="846911" cy="583719"/>
            <a:chOff x="7321734" y="2168072"/>
            <a:chExt cx="846911" cy="583719"/>
          </a:xfrm>
        </p:grpSpPr>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635960" y="2168072"/>
              <a:ext cx="216000" cy="180000"/>
            </a:xfrm>
            <a:prstGeom prst="triangle">
              <a:avLst>
                <a:gd name="adj" fmla="val 50000"/>
              </a:avLst>
            </a:prstGeom>
            <a:solidFill>
              <a:srgbClr val="00B05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7321734"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Recirc 03/24</a:t>
              </a:r>
            </a:p>
          </p:txBody>
        </p:sp>
      </p:gr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3602578"/>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ED43BC3B-76A3-7EC9-8880-D99BCC601081}"/>
              </a:ext>
            </a:extLst>
          </p:cNvPr>
          <p:cNvSpPr/>
          <p:nvPr/>
        </p:nvSpPr>
        <p:spPr>
          <a:xfrm>
            <a:off x="6055001" y="3810213"/>
            <a:ext cx="822960" cy="266859"/>
          </a:xfrm>
          <a:prstGeom prst="rect">
            <a:avLst/>
          </a:prstGeom>
          <a:solidFill>
            <a:schemeClr val="accent1"/>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grpSp>
        <p:nvGrpSpPr>
          <p:cNvPr id="33" name="Group 32">
            <a:extLst>
              <a:ext uri="{FF2B5EF4-FFF2-40B4-BE49-F238E27FC236}">
                <a16:creationId xmlns:a16="http://schemas.microsoft.com/office/drawing/2014/main" id="{5F7A5DDD-FDCA-651B-4F6E-2B38E380AE54}"/>
              </a:ext>
            </a:extLst>
          </p:cNvPr>
          <p:cNvGrpSpPr/>
          <p:nvPr/>
        </p:nvGrpSpPr>
        <p:grpSpPr>
          <a:xfrm>
            <a:off x="7846162" y="2131684"/>
            <a:ext cx="1050648" cy="1087354"/>
            <a:chOff x="8705473" y="2168072"/>
            <a:chExt cx="1050648" cy="1087354"/>
          </a:xfrm>
        </p:grpSpPr>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9227118"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8909210"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07/24</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8958729" y="2671707"/>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8705473" y="2864796"/>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WG ballot 7/24</a:t>
              </a:r>
            </a:p>
          </p:txBody>
        </p:sp>
      </p:grpSp>
      <p:sp>
        <p:nvSpPr>
          <p:cNvPr id="17" name="Rectangle 16">
            <a:extLst>
              <a:ext uri="{FF2B5EF4-FFF2-40B4-BE49-F238E27FC236}">
                <a16:creationId xmlns:a16="http://schemas.microsoft.com/office/drawing/2014/main" id="{8DF4CEFA-24DB-B718-6CB4-42572EC91263}"/>
              </a:ext>
            </a:extLst>
          </p:cNvPr>
          <p:cNvSpPr/>
          <p:nvPr/>
        </p:nvSpPr>
        <p:spPr>
          <a:xfrm>
            <a:off x="6888088" y="4501170"/>
            <a:ext cx="1304375" cy="266858"/>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6885205" y="4159943"/>
            <a:ext cx="677543" cy="241730"/>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grpSp>
        <p:nvGrpSpPr>
          <p:cNvPr id="20" name="Group 19">
            <a:extLst>
              <a:ext uri="{FF2B5EF4-FFF2-40B4-BE49-F238E27FC236}">
                <a16:creationId xmlns:a16="http://schemas.microsoft.com/office/drawing/2014/main" id="{029EADD2-CC4F-C24E-8232-55230CB6EA9B}"/>
              </a:ext>
            </a:extLst>
          </p:cNvPr>
          <p:cNvGrpSpPr/>
          <p:nvPr/>
        </p:nvGrpSpPr>
        <p:grpSpPr>
          <a:xfrm>
            <a:off x="6470224" y="2735131"/>
            <a:ext cx="846911" cy="429831"/>
            <a:chOff x="7321734" y="2168072"/>
            <a:chExt cx="846911" cy="429831"/>
          </a:xfrm>
        </p:grpSpPr>
        <p:sp>
          <p:nvSpPr>
            <p:cNvPr id="21" name="Isosceles Triangle 20">
              <a:extLst>
                <a:ext uri="{FF2B5EF4-FFF2-40B4-BE49-F238E27FC236}">
                  <a16:creationId xmlns:a16="http://schemas.microsoft.com/office/drawing/2014/main" id="{43F5E3CB-F677-C745-D20E-C8A417C54820}"/>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22" name="Text Box 26">
              <a:extLst>
                <a:ext uri="{FF2B5EF4-FFF2-40B4-BE49-F238E27FC236}">
                  <a16:creationId xmlns:a16="http://schemas.microsoft.com/office/drawing/2014/main" id="{9D19D750-E3E8-6118-AD44-DC0FEB6935A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start</a:t>
              </a:r>
            </a:p>
          </p:txBody>
        </p:sp>
      </p:grpSp>
      <p:grpSp>
        <p:nvGrpSpPr>
          <p:cNvPr id="23" name="Group 22">
            <a:extLst>
              <a:ext uri="{FF2B5EF4-FFF2-40B4-BE49-F238E27FC236}">
                <a16:creationId xmlns:a16="http://schemas.microsoft.com/office/drawing/2014/main" id="{EC02E0EA-8455-6517-69C1-C28F8C82F1C6}"/>
              </a:ext>
            </a:extLst>
          </p:cNvPr>
          <p:cNvGrpSpPr/>
          <p:nvPr/>
        </p:nvGrpSpPr>
        <p:grpSpPr>
          <a:xfrm>
            <a:off x="7118015" y="2739043"/>
            <a:ext cx="846911" cy="429831"/>
            <a:chOff x="7321734" y="2168072"/>
            <a:chExt cx="846911" cy="429831"/>
          </a:xfrm>
        </p:grpSpPr>
        <p:sp>
          <p:nvSpPr>
            <p:cNvPr id="25" name="Isosceles Triangle 24">
              <a:extLst>
                <a:ext uri="{FF2B5EF4-FFF2-40B4-BE49-F238E27FC236}">
                  <a16:creationId xmlns:a16="http://schemas.microsoft.com/office/drawing/2014/main" id="{2CF913C1-0695-71EF-803F-F0FD2B318186}"/>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2" name="Text Box 26">
              <a:extLst>
                <a:ext uri="{FF2B5EF4-FFF2-40B4-BE49-F238E27FC236}">
                  <a16:creationId xmlns:a16="http://schemas.microsoft.com/office/drawing/2014/main" id="{2110EAA4-D4E4-0F99-78FF-A4B093A97B3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a:t>
              </a:r>
              <a:r>
                <a:rPr lang="en-US" altLang="en-US" sz="1000" dirty="0" err="1">
                  <a:latin typeface="Arial" panose="020B0604020202020204" pitchFamily="34" charset="0"/>
                  <a:cs typeface="Arial" panose="020B0604020202020204" pitchFamily="34" charset="0"/>
                </a:rPr>
                <a:t>cmp</a:t>
              </a:r>
              <a:endParaRPr lang="en-US" altLang="en-US" sz="1000" dirty="0">
                <a:latin typeface="Arial" panose="020B0604020202020204" pitchFamily="34" charset="0"/>
                <a:cs typeface="Arial" panose="020B0604020202020204" pitchFamily="34" charset="0"/>
              </a:endParaRPr>
            </a:p>
          </p:txBody>
        </p:sp>
      </p:grpSp>
      <p:sp>
        <p:nvSpPr>
          <p:cNvPr id="34" name="Rectangle 33">
            <a:extLst>
              <a:ext uri="{FF2B5EF4-FFF2-40B4-BE49-F238E27FC236}">
                <a16:creationId xmlns:a16="http://schemas.microsoft.com/office/drawing/2014/main" id="{816A9EB5-357B-C1F0-C6F4-C069F8E97C1D}"/>
              </a:ext>
            </a:extLst>
          </p:cNvPr>
          <p:cNvSpPr/>
          <p:nvPr/>
        </p:nvSpPr>
        <p:spPr>
          <a:xfrm>
            <a:off x="8475807" y="4501170"/>
            <a:ext cx="548640" cy="266858"/>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D4.0 </a:t>
            </a:r>
          </a:p>
        </p:txBody>
      </p:sp>
      <p:sp>
        <p:nvSpPr>
          <p:cNvPr id="35" name="Rectangle 34">
            <a:extLst>
              <a:ext uri="{FF2B5EF4-FFF2-40B4-BE49-F238E27FC236}">
                <a16:creationId xmlns:a16="http://schemas.microsoft.com/office/drawing/2014/main" id="{C0CD3C97-315D-979C-8B97-BC99B751C835}"/>
              </a:ext>
            </a:extLst>
          </p:cNvPr>
          <p:cNvSpPr/>
          <p:nvPr/>
        </p:nvSpPr>
        <p:spPr>
          <a:xfrm>
            <a:off x="9022777" y="4494272"/>
            <a:ext cx="548640" cy="273755"/>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D5.0 </a:t>
            </a:r>
          </a:p>
        </p:txBody>
      </p:sp>
      <p:grpSp>
        <p:nvGrpSpPr>
          <p:cNvPr id="43" name="Group 42">
            <a:extLst>
              <a:ext uri="{FF2B5EF4-FFF2-40B4-BE49-F238E27FC236}">
                <a16:creationId xmlns:a16="http://schemas.microsoft.com/office/drawing/2014/main" id="{CDCEDEF3-C383-F27C-599A-3C64AC93950E}"/>
              </a:ext>
            </a:extLst>
          </p:cNvPr>
          <p:cNvGrpSpPr/>
          <p:nvPr/>
        </p:nvGrpSpPr>
        <p:grpSpPr>
          <a:xfrm>
            <a:off x="10167180" y="2170682"/>
            <a:ext cx="846911" cy="583719"/>
            <a:chOff x="8748009" y="2135494"/>
            <a:chExt cx="846911" cy="583719"/>
          </a:xfrm>
        </p:grpSpPr>
        <p:sp>
          <p:nvSpPr>
            <p:cNvPr id="37" name="Isosceles Triangle 36">
              <a:extLst>
                <a:ext uri="{FF2B5EF4-FFF2-40B4-BE49-F238E27FC236}">
                  <a16:creationId xmlns:a16="http://schemas.microsoft.com/office/drawing/2014/main" id="{BE275D04-0E55-783A-2F10-024343DE6C21}"/>
                </a:ext>
              </a:extLst>
            </p:cNvPr>
            <p:cNvSpPr>
              <a:spLocks noChangeArrowheads="1"/>
            </p:cNvSpPr>
            <p:nvPr/>
          </p:nvSpPr>
          <p:spPr bwMode="auto">
            <a:xfrm flipH="1">
              <a:off x="9065917" y="213549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8" name="Text Box 26">
              <a:extLst>
                <a:ext uri="{FF2B5EF4-FFF2-40B4-BE49-F238E27FC236}">
                  <a16:creationId xmlns:a16="http://schemas.microsoft.com/office/drawing/2014/main" id="{925CCA4D-2238-A360-9DEE-5E20B6E27453}"/>
                </a:ext>
              </a:extLst>
            </p:cNvPr>
            <p:cNvSpPr txBox="1">
              <a:spLocks noChangeArrowheads="1"/>
            </p:cNvSpPr>
            <p:nvPr/>
          </p:nvSpPr>
          <p:spPr bwMode="auto">
            <a:xfrm flipH="1">
              <a:off x="8748009" y="2328583"/>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a:p>
              <a:pPr algn="ctr"/>
              <a:r>
                <a:rPr lang="en-US" altLang="en-US" sz="1000" dirty="0">
                  <a:latin typeface="Arial" panose="020B0604020202020204" pitchFamily="34" charset="0"/>
                  <a:cs typeface="Arial" panose="020B0604020202020204" pitchFamily="34" charset="0"/>
                </a:rPr>
                <a:t>11/24</a:t>
              </a:r>
            </a:p>
          </p:txBody>
        </p:sp>
      </p:grpSp>
      <p:sp>
        <p:nvSpPr>
          <p:cNvPr id="39" name="Isosceles Triangle 38">
            <a:extLst>
              <a:ext uri="{FF2B5EF4-FFF2-40B4-BE49-F238E27FC236}">
                <a16:creationId xmlns:a16="http://schemas.microsoft.com/office/drawing/2014/main" id="{AC2FE1C4-C3F9-35B8-7706-22D6CDA0ECD9}"/>
              </a:ext>
            </a:extLst>
          </p:cNvPr>
          <p:cNvSpPr>
            <a:spLocks noChangeArrowheads="1"/>
          </p:cNvSpPr>
          <p:nvPr/>
        </p:nvSpPr>
        <p:spPr bwMode="auto">
          <a:xfrm flipH="1">
            <a:off x="8797528" y="2639129"/>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0" name="Text Box 26">
            <a:extLst>
              <a:ext uri="{FF2B5EF4-FFF2-40B4-BE49-F238E27FC236}">
                <a16:creationId xmlns:a16="http://schemas.microsoft.com/office/drawing/2014/main" id="{6C22E9D8-CD61-9ED2-FCE5-B0D7BA4FC6A1}"/>
              </a:ext>
            </a:extLst>
          </p:cNvPr>
          <p:cNvSpPr txBox="1">
            <a:spLocks noChangeArrowheads="1"/>
          </p:cNvSpPr>
          <p:nvPr/>
        </p:nvSpPr>
        <p:spPr bwMode="auto">
          <a:xfrm flipH="1">
            <a:off x="8544272" y="2832218"/>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SA </a:t>
            </a:r>
            <a:r>
              <a:rPr lang="en-US" altLang="en-US" sz="1000" dirty="0" err="1">
                <a:latin typeface="Arial" panose="020B0604020202020204" pitchFamily="34" charset="0"/>
                <a:cs typeface="Arial" panose="020B0604020202020204" pitchFamily="34" charset="0"/>
              </a:rPr>
              <a:t>Recir</a:t>
            </a:r>
            <a:r>
              <a:rPr lang="en-US" altLang="en-US" sz="1000" dirty="0">
                <a:latin typeface="Arial" panose="020B0604020202020204" pitchFamily="34" charset="0"/>
                <a:cs typeface="Arial" panose="020B0604020202020204" pitchFamily="34" charset="0"/>
              </a:rPr>
              <a:t>.</a:t>
            </a:r>
          </a:p>
          <a:p>
            <a:pPr algn="ctr"/>
            <a:r>
              <a:rPr lang="en-US" altLang="en-US" sz="1000" dirty="0">
                <a:latin typeface="Arial" panose="020B0604020202020204" pitchFamily="34" charset="0"/>
                <a:cs typeface="Arial" panose="020B0604020202020204" pitchFamily="34" charset="0"/>
              </a:rPr>
              <a:t>10/24</a:t>
            </a:r>
          </a:p>
        </p:txBody>
      </p:sp>
    </p:spTree>
    <p:extLst>
      <p:ext uri="{BB962C8B-B14F-4D97-AF65-F5344CB8AC3E}">
        <p14:creationId xmlns:p14="http://schemas.microsoft.com/office/powerpoint/2010/main" val="374664097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(updated)</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July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84353" y="1683662"/>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948461"/>
            <a:ext cx="896112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82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219499" y="2187710"/>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6905273" y="2380799"/>
            <a:ext cx="846911" cy="390630"/>
          </a:xfrm>
          <a:prstGeom prst="rect">
            <a:avLst/>
          </a:prstGeom>
          <a:noFill/>
          <a:ln w="9525" cap="flat" cmpd="sng" algn="ctr">
            <a:noFill/>
            <a:prstDash val="solid"/>
          </a:ln>
          <a:effectLst/>
        </p:spPr>
        <p:txBody>
          <a:bodyPr anchor="ctr"/>
          <a:lstStyle>
            <a:defPPr>
              <a:defRPr lang="en-GB"/>
            </a:defPPr>
            <a:lvl1pPr algn="ctr" defTabSz="914400" eaLnBrk="1" fontAlgn="auto" hangingPunct="1">
              <a:spcBef>
                <a:spcPts val="0"/>
              </a:spcBef>
              <a:spcAft>
                <a:spcPts val="0"/>
              </a:spcAft>
              <a:buClrTx/>
              <a:buSzTx/>
              <a:defRPr sz="1100" kern="0">
                <a:solidFill>
                  <a:srgbClr val="000000"/>
                </a:solidFill>
                <a:latin typeface="Times New Roman"/>
                <a:ea typeface="MS Gothic"/>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Recirc 03/24</a:t>
            </a:r>
          </a:p>
        </p:txBody>
      </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4252099"/>
            <a:ext cx="585216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ED43BC3B-76A3-7EC9-8880-D99BCC601081}"/>
              </a:ext>
            </a:extLst>
          </p:cNvPr>
          <p:cNvSpPr/>
          <p:nvPr/>
        </p:nvSpPr>
        <p:spPr>
          <a:xfrm>
            <a:off x="6055001" y="4459734"/>
            <a:ext cx="1371600" cy="266859"/>
          </a:xfrm>
          <a:prstGeom prst="rect">
            <a:avLst/>
          </a:prstGeom>
          <a:solidFill>
            <a:schemeClr val="accent1"/>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8929687" y="219382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8611779" y="2386909"/>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07/24</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8661298" y="270892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8408042" y="2902009"/>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WG ballot 7/24</a:t>
            </a:r>
          </a:p>
        </p:txBody>
      </p:sp>
      <p:sp>
        <p:nvSpPr>
          <p:cNvPr id="17" name="Rectangle 16">
            <a:extLst>
              <a:ext uri="{FF2B5EF4-FFF2-40B4-BE49-F238E27FC236}">
                <a16:creationId xmlns:a16="http://schemas.microsoft.com/office/drawing/2014/main" id="{8DF4CEFA-24DB-B718-6CB4-42572EC91263}"/>
              </a:ext>
            </a:extLst>
          </p:cNvPr>
          <p:cNvSpPr/>
          <p:nvPr/>
        </p:nvSpPr>
        <p:spPr>
          <a:xfrm>
            <a:off x="7410322" y="5373180"/>
            <a:ext cx="137160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69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7938736" y="4910596"/>
            <a:ext cx="822960" cy="241730"/>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grpSp>
        <p:nvGrpSpPr>
          <p:cNvPr id="20" name="Group 19">
            <a:extLst>
              <a:ext uri="{FF2B5EF4-FFF2-40B4-BE49-F238E27FC236}">
                <a16:creationId xmlns:a16="http://schemas.microsoft.com/office/drawing/2014/main" id="{029EADD2-CC4F-C24E-8232-55230CB6EA9B}"/>
              </a:ext>
            </a:extLst>
          </p:cNvPr>
          <p:cNvGrpSpPr/>
          <p:nvPr/>
        </p:nvGrpSpPr>
        <p:grpSpPr>
          <a:xfrm>
            <a:off x="7608168" y="3497409"/>
            <a:ext cx="846911" cy="429831"/>
            <a:chOff x="7321734" y="2168072"/>
            <a:chExt cx="846911" cy="429831"/>
          </a:xfrm>
        </p:grpSpPr>
        <p:sp>
          <p:nvSpPr>
            <p:cNvPr id="21" name="Isosceles Triangle 20">
              <a:extLst>
                <a:ext uri="{FF2B5EF4-FFF2-40B4-BE49-F238E27FC236}">
                  <a16:creationId xmlns:a16="http://schemas.microsoft.com/office/drawing/2014/main" id="{43F5E3CB-F677-C745-D20E-C8A417C54820}"/>
                </a:ext>
              </a:extLst>
            </p:cNvPr>
            <p:cNvSpPr>
              <a:spLocks noChangeArrowheads="1"/>
            </p:cNvSpPr>
            <p:nvPr/>
          </p:nvSpPr>
          <p:spPr bwMode="auto">
            <a:xfrm flipH="1">
              <a:off x="7635960" y="2168072"/>
              <a:ext cx="216000" cy="180000"/>
            </a:xfrm>
            <a:prstGeom prst="triangle">
              <a:avLst>
                <a:gd name="adj" fmla="val 50000"/>
              </a:avLst>
            </a:prstGeom>
            <a:solidFill>
              <a:srgbClr val="00B05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22" name="Text Box 26">
              <a:extLst>
                <a:ext uri="{FF2B5EF4-FFF2-40B4-BE49-F238E27FC236}">
                  <a16:creationId xmlns:a16="http://schemas.microsoft.com/office/drawing/2014/main" id="{9D19D750-E3E8-6118-AD44-DC0FEB6935A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start</a:t>
              </a:r>
            </a:p>
          </p:txBody>
        </p:sp>
      </p:grpSp>
      <p:grpSp>
        <p:nvGrpSpPr>
          <p:cNvPr id="23" name="Group 22">
            <a:extLst>
              <a:ext uri="{FF2B5EF4-FFF2-40B4-BE49-F238E27FC236}">
                <a16:creationId xmlns:a16="http://schemas.microsoft.com/office/drawing/2014/main" id="{EC02E0EA-8455-6517-69C1-C28F8C82F1C6}"/>
              </a:ext>
            </a:extLst>
          </p:cNvPr>
          <p:cNvGrpSpPr/>
          <p:nvPr/>
        </p:nvGrpSpPr>
        <p:grpSpPr>
          <a:xfrm>
            <a:off x="8374617" y="3501008"/>
            <a:ext cx="846911" cy="429831"/>
            <a:chOff x="7321734" y="2168072"/>
            <a:chExt cx="846911" cy="429831"/>
          </a:xfrm>
        </p:grpSpPr>
        <p:sp>
          <p:nvSpPr>
            <p:cNvPr id="25" name="Isosceles Triangle 24">
              <a:extLst>
                <a:ext uri="{FF2B5EF4-FFF2-40B4-BE49-F238E27FC236}">
                  <a16:creationId xmlns:a16="http://schemas.microsoft.com/office/drawing/2014/main" id="{2CF913C1-0695-71EF-803F-F0FD2B318186}"/>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2" name="Text Box 26">
              <a:extLst>
                <a:ext uri="{FF2B5EF4-FFF2-40B4-BE49-F238E27FC236}">
                  <a16:creationId xmlns:a16="http://schemas.microsoft.com/office/drawing/2014/main" id="{2110EAA4-D4E4-0F99-78FF-A4B093A97B3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a:t>
              </a:r>
              <a:r>
                <a:rPr lang="en-US" altLang="en-US" sz="1000" dirty="0" err="1">
                  <a:latin typeface="Arial" panose="020B0604020202020204" pitchFamily="34" charset="0"/>
                  <a:cs typeface="Arial" panose="020B0604020202020204" pitchFamily="34" charset="0"/>
                </a:rPr>
                <a:t>cmp</a:t>
              </a:r>
              <a:endParaRPr lang="en-US" altLang="en-US" sz="1000" dirty="0">
                <a:latin typeface="Arial" panose="020B0604020202020204" pitchFamily="34" charset="0"/>
                <a:cs typeface="Arial" panose="020B0604020202020204" pitchFamily="34" charset="0"/>
              </a:endParaRPr>
            </a:p>
          </p:txBody>
        </p:sp>
      </p:grpSp>
      <p:sp>
        <p:nvSpPr>
          <p:cNvPr id="34" name="Rectangle 33">
            <a:extLst>
              <a:ext uri="{FF2B5EF4-FFF2-40B4-BE49-F238E27FC236}">
                <a16:creationId xmlns:a16="http://schemas.microsoft.com/office/drawing/2014/main" id="{816A9EB5-357B-C1F0-C6F4-C069F8E97C1D}"/>
              </a:ext>
            </a:extLst>
          </p:cNvPr>
          <p:cNvSpPr/>
          <p:nvPr/>
        </p:nvSpPr>
        <p:spPr>
          <a:xfrm>
            <a:off x="9032838" y="5366281"/>
            <a:ext cx="548640" cy="273757"/>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D4.0 </a:t>
            </a:r>
          </a:p>
        </p:txBody>
      </p:sp>
      <p:sp>
        <p:nvSpPr>
          <p:cNvPr id="35" name="Rectangle 34">
            <a:extLst>
              <a:ext uri="{FF2B5EF4-FFF2-40B4-BE49-F238E27FC236}">
                <a16:creationId xmlns:a16="http://schemas.microsoft.com/office/drawing/2014/main" id="{C0CD3C97-315D-979C-8B97-BC99B751C835}"/>
              </a:ext>
            </a:extLst>
          </p:cNvPr>
          <p:cNvSpPr/>
          <p:nvPr/>
        </p:nvSpPr>
        <p:spPr>
          <a:xfrm>
            <a:off x="9579808" y="5366282"/>
            <a:ext cx="548640" cy="273755"/>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D5.0 </a:t>
            </a:r>
          </a:p>
        </p:txBody>
      </p:sp>
      <p:grpSp>
        <p:nvGrpSpPr>
          <p:cNvPr id="43" name="Group 42">
            <a:extLst>
              <a:ext uri="{FF2B5EF4-FFF2-40B4-BE49-F238E27FC236}">
                <a16:creationId xmlns:a16="http://schemas.microsoft.com/office/drawing/2014/main" id="{CDCEDEF3-C383-F27C-599A-3C64AC93950E}"/>
              </a:ext>
            </a:extLst>
          </p:cNvPr>
          <p:cNvGrpSpPr/>
          <p:nvPr/>
        </p:nvGrpSpPr>
        <p:grpSpPr>
          <a:xfrm>
            <a:off x="10167180" y="2232818"/>
            <a:ext cx="846911" cy="583719"/>
            <a:chOff x="8748009" y="2135494"/>
            <a:chExt cx="846911" cy="583719"/>
          </a:xfrm>
        </p:grpSpPr>
        <p:sp>
          <p:nvSpPr>
            <p:cNvPr id="37" name="Isosceles Triangle 36">
              <a:extLst>
                <a:ext uri="{FF2B5EF4-FFF2-40B4-BE49-F238E27FC236}">
                  <a16:creationId xmlns:a16="http://schemas.microsoft.com/office/drawing/2014/main" id="{BE275D04-0E55-783A-2F10-024343DE6C21}"/>
                </a:ext>
              </a:extLst>
            </p:cNvPr>
            <p:cNvSpPr>
              <a:spLocks noChangeArrowheads="1"/>
            </p:cNvSpPr>
            <p:nvPr/>
          </p:nvSpPr>
          <p:spPr bwMode="auto">
            <a:xfrm flipH="1">
              <a:off x="9065917" y="213549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8" name="Text Box 26">
              <a:extLst>
                <a:ext uri="{FF2B5EF4-FFF2-40B4-BE49-F238E27FC236}">
                  <a16:creationId xmlns:a16="http://schemas.microsoft.com/office/drawing/2014/main" id="{925CCA4D-2238-A360-9DEE-5E20B6E27453}"/>
                </a:ext>
              </a:extLst>
            </p:cNvPr>
            <p:cNvSpPr txBox="1">
              <a:spLocks noChangeArrowheads="1"/>
            </p:cNvSpPr>
            <p:nvPr/>
          </p:nvSpPr>
          <p:spPr bwMode="auto">
            <a:xfrm flipH="1">
              <a:off x="8748009" y="2328583"/>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a:p>
              <a:pPr algn="ctr"/>
              <a:r>
                <a:rPr lang="en-US" altLang="en-US" sz="1000" dirty="0">
                  <a:latin typeface="Arial" panose="020B0604020202020204" pitchFamily="34" charset="0"/>
                  <a:cs typeface="Arial" panose="020B0604020202020204" pitchFamily="34" charset="0"/>
                </a:rPr>
                <a:t>11/24</a:t>
              </a:r>
            </a:p>
          </p:txBody>
        </p:sp>
      </p:grpSp>
      <p:sp>
        <p:nvSpPr>
          <p:cNvPr id="39" name="Isosceles Triangle 38">
            <a:extLst>
              <a:ext uri="{FF2B5EF4-FFF2-40B4-BE49-F238E27FC236}">
                <a16:creationId xmlns:a16="http://schemas.microsoft.com/office/drawing/2014/main" id="{AC2FE1C4-C3F9-35B8-7706-22D6CDA0ECD9}"/>
              </a:ext>
            </a:extLst>
          </p:cNvPr>
          <p:cNvSpPr>
            <a:spLocks noChangeArrowheads="1"/>
          </p:cNvSpPr>
          <p:nvPr/>
        </p:nvSpPr>
        <p:spPr bwMode="auto">
          <a:xfrm flipH="1">
            <a:off x="9359408" y="271273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0" name="Text Box 26">
            <a:extLst>
              <a:ext uri="{FF2B5EF4-FFF2-40B4-BE49-F238E27FC236}">
                <a16:creationId xmlns:a16="http://schemas.microsoft.com/office/drawing/2014/main" id="{6C22E9D8-CD61-9ED2-FCE5-B0D7BA4FC6A1}"/>
              </a:ext>
            </a:extLst>
          </p:cNvPr>
          <p:cNvSpPr txBox="1">
            <a:spLocks noChangeArrowheads="1"/>
          </p:cNvSpPr>
          <p:nvPr/>
        </p:nvSpPr>
        <p:spPr bwMode="auto">
          <a:xfrm flipH="1">
            <a:off x="9106152" y="2905819"/>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SA </a:t>
            </a:r>
            <a:r>
              <a:rPr lang="en-US" altLang="en-US" sz="1000" dirty="0" err="1">
                <a:latin typeface="Arial" panose="020B0604020202020204" pitchFamily="34" charset="0"/>
                <a:cs typeface="Arial" panose="020B0604020202020204" pitchFamily="34" charset="0"/>
              </a:rPr>
              <a:t>Recir</a:t>
            </a:r>
            <a:r>
              <a:rPr lang="en-US" altLang="en-US" sz="1000" dirty="0">
                <a:latin typeface="Arial" panose="020B0604020202020204" pitchFamily="34" charset="0"/>
                <a:cs typeface="Arial" panose="020B0604020202020204" pitchFamily="34" charset="0"/>
              </a:rPr>
              <a:t>.</a:t>
            </a:r>
          </a:p>
          <a:p>
            <a:pPr algn="ctr"/>
            <a:r>
              <a:rPr lang="en-US" altLang="en-US" sz="1000" dirty="0">
                <a:latin typeface="Arial" panose="020B0604020202020204" pitchFamily="34" charset="0"/>
                <a:cs typeface="Arial" panose="020B0604020202020204" pitchFamily="34" charset="0"/>
              </a:rPr>
              <a:t>10/24</a:t>
            </a:r>
          </a:p>
        </p:txBody>
      </p:sp>
      <p:cxnSp>
        <p:nvCxnSpPr>
          <p:cNvPr id="36" name="Straight Connector 35">
            <a:extLst>
              <a:ext uri="{FF2B5EF4-FFF2-40B4-BE49-F238E27FC236}">
                <a16:creationId xmlns:a16="http://schemas.microsoft.com/office/drawing/2014/main" id="{A2B0BAAA-5A8A-A4AA-3819-F13D9F3D7FF0}"/>
              </a:ext>
            </a:extLst>
          </p:cNvPr>
          <p:cNvCxnSpPr>
            <a:cxnSpLocks/>
          </p:cNvCxnSpPr>
          <p:nvPr/>
        </p:nvCxnSpPr>
        <p:spPr bwMode="auto">
          <a:xfrm flipV="1">
            <a:off x="6039272" y="4743072"/>
            <a:ext cx="13716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Connector 44">
            <a:extLst>
              <a:ext uri="{FF2B5EF4-FFF2-40B4-BE49-F238E27FC236}">
                <a16:creationId xmlns:a16="http://schemas.microsoft.com/office/drawing/2014/main" id="{D00E14D7-3DAE-7A86-C68B-AC0B40A9F897}"/>
              </a:ext>
            </a:extLst>
          </p:cNvPr>
          <p:cNvCxnSpPr>
            <a:cxnSpLocks/>
          </p:cNvCxnSpPr>
          <p:nvPr/>
        </p:nvCxnSpPr>
        <p:spPr bwMode="auto">
          <a:xfrm flipV="1">
            <a:off x="7446268" y="5181281"/>
            <a:ext cx="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Connector 45">
            <a:extLst>
              <a:ext uri="{FF2B5EF4-FFF2-40B4-BE49-F238E27FC236}">
                <a16:creationId xmlns:a16="http://schemas.microsoft.com/office/drawing/2014/main" id="{5AE9E037-61B9-03A2-3325-E7554105BBD8}"/>
              </a:ext>
            </a:extLst>
          </p:cNvPr>
          <p:cNvCxnSpPr>
            <a:cxnSpLocks/>
          </p:cNvCxnSpPr>
          <p:nvPr/>
        </p:nvCxnSpPr>
        <p:spPr bwMode="auto">
          <a:xfrm flipV="1">
            <a:off x="7442236" y="5660582"/>
            <a:ext cx="6400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Connector 46">
            <a:extLst>
              <a:ext uri="{FF2B5EF4-FFF2-40B4-BE49-F238E27FC236}">
                <a16:creationId xmlns:a16="http://schemas.microsoft.com/office/drawing/2014/main" id="{C4F6F6F8-1DDC-5815-387B-7B872545E5C3}"/>
              </a:ext>
            </a:extLst>
          </p:cNvPr>
          <p:cNvCxnSpPr>
            <a:cxnSpLocks/>
          </p:cNvCxnSpPr>
          <p:nvPr/>
        </p:nvCxnSpPr>
        <p:spPr bwMode="auto">
          <a:xfrm flipV="1">
            <a:off x="7934762" y="5167580"/>
            <a:ext cx="9144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09226052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8E795-36E1-2CAD-2431-B70B119DB691}"/>
              </a:ext>
            </a:extLst>
          </p:cNvPr>
          <p:cNvSpPr>
            <a:spLocks noGrp="1"/>
          </p:cNvSpPr>
          <p:nvPr>
            <p:ph type="title"/>
          </p:nvPr>
        </p:nvSpPr>
        <p:spPr/>
        <p:txBody>
          <a:bodyPr/>
          <a:lstStyle/>
          <a:p>
            <a:r>
              <a:rPr lang="en-US" dirty="0"/>
              <a:t>Closing report</a:t>
            </a:r>
          </a:p>
        </p:txBody>
      </p:sp>
      <p:sp>
        <p:nvSpPr>
          <p:cNvPr id="3" name="Content Placeholder 2">
            <a:extLst>
              <a:ext uri="{FF2B5EF4-FFF2-40B4-BE49-F238E27FC236}">
                <a16:creationId xmlns:a16="http://schemas.microsoft.com/office/drawing/2014/main" id="{717D8F88-8D1F-A0D4-EB9D-8CFFA077F63A}"/>
              </a:ext>
            </a:extLst>
          </p:cNvPr>
          <p:cNvSpPr>
            <a:spLocks noGrp="1"/>
          </p:cNvSpPr>
          <p:nvPr>
            <p:ph idx="1"/>
          </p:nvPr>
        </p:nvSpPr>
        <p:spPr/>
        <p:txBody>
          <a:bodyPr/>
          <a:lstStyle/>
          <a:p>
            <a:pPr>
              <a:buFont typeface="Arial" panose="020B0604020202020204" pitchFamily="34" charset="0"/>
              <a:buChar char="•"/>
            </a:pPr>
            <a:r>
              <a:rPr lang="en-US" dirty="0"/>
              <a:t>Work Completed this week:</a:t>
            </a:r>
          </a:p>
          <a:p>
            <a:pPr lvl="1">
              <a:buFont typeface="Arial" panose="020B0604020202020204" pitchFamily="34" charset="0"/>
              <a:buChar char="•"/>
            </a:pPr>
            <a:r>
              <a:rPr lang="en-US" dirty="0"/>
              <a:t>Completed roughly 2/3 of the received T/G comments </a:t>
            </a:r>
          </a:p>
          <a:p>
            <a:pPr lvl="1">
              <a:buFont typeface="Arial" panose="020B0604020202020204" pitchFamily="34" charset="0"/>
              <a:buChar char="•"/>
            </a:pPr>
            <a:r>
              <a:rPr lang="en-US" dirty="0"/>
              <a:t>Conducted vice chairs and secretary re-affirmation vote</a:t>
            </a:r>
          </a:p>
          <a:p>
            <a:pPr lvl="1">
              <a:buFont typeface="Arial" panose="020B0604020202020204" pitchFamily="34" charset="0"/>
              <a:buChar char="•"/>
            </a:pPr>
            <a:r>
              <a:rPr lang="en-US" dirty="0"/>
              <a:t>Initiated Mandatory Draft Review</a:t>
            </a:r>
          </a:p>
          <a:p>
            <a:pPr>
              <a:buFont typeface="Arial" panose="020B0604020202020204" pitchFamily="34" charset="0"/>
              <a:buChar char="•"/>
            </a:pPr>
            <a:endParaRPr lang="en-US" dirty="0"/>
          </a:p>
          <a:p>
            <a:pPr>
              <a:buFont typeface="Arial" panose="020B0604020202020204" pitchFamily="34" charset="0"/>
              <a:buChar char="•"/>
            </a:pPr>
            <a:r>
              <a:rPr lang="en-US" dirty="0"/>
              <a:t>Targets towards the July meeting:</a:t>
            </a:r>
          </a:p>
          <a:p>
            <a:pPr lvl="1">
              <a:buFont typeface="Arial" panose="020B0604020202020204" pitchFamily="34" charset="0"/>
              <a:buChar char="•"/>
            </a:pPr>
            <a:r>
              <a:rPr lang="en-US" dirty="0"/>
              <a:t>Complete 80% of LB286 technical and general CR (targeting recirculation out of July).</a:t>
            </a:r>
          </a:p>
          <a:p>
            <a:pPr lvl="1">
              <a:buFont typeface="Arial" panose="020B0604020202020204" pitchFamily="34" charset="0"/>
              <a:buChar char="•"/>
            </a:pPr>
            <a:r>
              <a:rPr lang="en-US" dirty="0"/>
              <a:t>Complete 95% of LB286 editorial CR.</a:t>
            </a:r>
          </a:p>
          <a:p>
            <a:pPr lvl="1">
              <a:buFont typeface="Arial" panose="020B0604020202020204" pitchFamily="34" charset="0"/>
              <a:buChar char="•"/>
            </a:pPr>
            <a:r>
              <a:rPr lang="en-US" dirty="0"/>
              <a:t>Review feedback from MDR </a:t>
            </a:r>
          </a:p>
          <a:p>
            <a:pPr lvl="1">
              <a:buFont typeface="Arial" panose="020B0604020202020204" pitchFamily="34" charset="0"/>
              <a:buChar char="•"/>
            </a:pPr>
            <a:r>
              <a:rPr lang="en-US" dirty="0"/>
              <a:t>Address 70% of feedback collected in the MDR process.</a:t>
            </a:r>
          </a:p>
        </p:txBody>
      </p:sp>
      <p:sp>
        <p:nvSpPr>
          <p:cNvPr id="4" name="Slide Number Placeholder 3">
            <a:extLst>
              <a:ext uri="{FF2B5EF4-FFF2-40B4-BE49-F238E27FC236}">
                <a16:creationId xmlns:a16="http://schemas.microsoft.com/office/drawing/2014/main" id="{284E6596-9BAA-6D86-D320-D956869AD822}"/>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D01ACE58-1D94-3985-CCB1-603E0E7EF00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4C3383A-5A71-3B98-B858-8AB80A9520B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6635196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July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27160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strike="sngStrike" kern="0" dirty="0"/>
              <a:t>May 28</a:t>
            </a:r>
            <a:r>
              <a:rPr lang="en-US" altLang="en-US" strike="sngStrike" kern="0" baseline="30000" dirty="0"/>
              <a:t>th</a:t>
            </a:r>
            <a:r>
              <a:rPr lang="en-US" altLang="en-US" strike="sngStrike" kern="0" dirty="0"/>
              <a:t> 		10:00 am PT/13:00 ET (2hrs) </a:t>
            </a:r>
            <a:r>
              <a:rPr lang="en-US" altLang="en-US" kern="0" dirty="0"/>
              <a:t>– Memorial day on the 27</a:t>
            </a:r>
            <a:r>
              <a:rPr lang="en-US" altLang="en-US" kern="0" baseline="30000" dirty="0"/>
              <a:t>th</a:t>
            </a:r>
            <a:r>
              <a:rPr lang="en-US" altLang="en-US" kern="0" dirty="0"/>
              <a:t> </a:t>
            </a:r>
          </a:p>
          <a:p>
            <a:pPr lvl="1">
              <a:buFont typeface="Arial" panose="020B0604020202020204" pitchFamily="34" charset="0"/>
              <a:buChar char="•"/>
            </a:pPr>
            <a:r>
              <a:rPr lang="en-US" altLang="en-US" kern="0" dirty="0"/>
              <a:t>June 4</a:t>
            </a:r>
            <a:r>
              <a:rPr lang="en-US" altLang="en-US" kern="0" baseline="30000" dirty="0"/>
              <a:t>th</a:t>
            </a:r>
            <a:r>
              <a:rPr lang="en-US" altLang="en-US" kern="0" dirty="0"/>
              <a:t> 		10:00 am PT/13:00 ET (2hrs)</a:t>
            </a:r>
          </a:p>
          <a:p>
            <a:pPr lvl="1">
              <a:buFont typeface="Arial" panose="020B0604020202020204" pitchFamily="34" charset="0"/>
              <a:buChar char="•"/>
            </a:pPr>
            <a:r>
              <a:rPr lang="en-US" altLang="en-US" kern="0" dirty="0"/>
              <a:t>June 11</a:t>
            </a:r>
            <a:r>
              <a:rPr lang="en-US" altLang="en-US" kern="0" baseline="30000" dirty="0"/>
              <a:t>th</a:t>
            </a:r>
            <a:r>
              <a:rPr lang="en-US" altLang="en-US" kern="0" dirty="0"/>
              <a:t> 		10:00 am PT/13:00 ET (2hrs)</a:t>
            </a:r>
          </a:p>
          <a:p>
            <a:pPr lvl="1">
              <a:buFont typeface="Arial" panose="020B0604020202020204" pitchFamily="34" charset="0"/>
              <a:buChar char="•"/>
            </a:pPr>
            <a:r>
              <a:rPr lang="en-US" altLang="en-US" strike="sngStrike" kern="0" dirty="0"/>
              <a:t>June 18</a:t>
            </a:r>
            <a:r>
              <a:rPr lang="en-US" altLang="en-US" strike="sngStrike" kern="0" baseline="30000" dirty="0"/>
              <a:t>th</a:t>
            </a:r>
            <a:r>
              <a:rPr lang="en-US" altLang="en-US" strike="sngStrike" kern="0" dirty="0"/>
              <a:t> 		10:00 am PT/13:00 ET (2hrs)</a:t>
            </a:r>
            <a:r>
              <a:rPr lang="en-US" altLang="en-US" kern="0" dirty="0"/>
              <a:t> – Juneteenth on the 18</a:t>
            </a:r>
            <a:r>
              <a:rPr lang="en-US" altLang="en-US" kern="0" baseline="30000" dirty="0"/>
              <a:t>th</a:t>
            </a:r>
            <a:r>
              <a:rPr lang="en-US" altLang="en-US" kern="0" dirty="0"/>
              <a:t> </a:t>
            </a:r>
          </a:p>
          <a:p>
            <a:pPr lvl="1">
              <a:buFont typeface="Arial" panose="020B0604020202020204" pitchFamily="34" charset="0"/>
              <a:buChar char="•"/>
            </a:pPr>
            <a:r>
              <a:rPr lang="en-US" altLang="en-US" kern="0" dirty="0"/>
              <a:t>June 25</a:t>
            </a:r>
            <a:r>
              <a:rPr lang="en-US" altLang="en-US" kern="0" baseline="30000" dirty="0"/>
              <a:t>th</a:t>
            </a:r>
            <a:r>
              <a:rPr lang="en-US" altLang="en-US" kern="0" dirty="0"/>
              <a:t> 		10:00 am PT/13:00 ET (2hrs)</a:t>
            </a:r>
            <a:r>
              <a:rPr lang="en-US" altLang="en-US" sz="2000" b="0" kern="0" baseline="30000" dirty="0">
                <a:solidFill>
                  <a:schemeClr val="tx1"/>
                </a:solidFill>
              </a:rPr>
              <a:t> ┼</a:t>
            </a:r>
            <a:r>
              <a:rPr lang="en-US" altLang="en-US" kern="0" dirty="0"/>
              <a:t>  </a:t>
            </a:r>
          </a:p>
          <a:p>
            <a:pPr lvl="1">
              <a:buFont typeface="Arial" panose="020B0604020202020204" pitchFamily="34" charset="0"/>
              <a:buChar char="•"/>
            </a:pPr>
            <a:r>
              <a:rPr lang="en-US" altLang="en-US" strike="sngStrike" kern="0" dirty="0"/>
              <a:t>July 2</a:t>
            </a:r>
            <a:r>
              <a:rPr lang="en-US" altLang="en-US" strike="sngStrike" kern="0" baseline="30000" dirty="0"/>
              <a:t>nd</a:t>
            </a:r>
            <a:r>
              <a:rPr lang="en-US" altLang="en-US" strike="sngStrike" kern="0" dirty="0"/>
              <a:t>		10:00 am PT/13:00 ET (2hrs)</a:t>
            </a:r>
            <a:r>
              <a:rPr lang="en-US" altLang="en-US" kern="0" dirty="0"/>
              <a:t> - Independence day on the 4</a:t>
            </a:r>
            <a:r>
              <a:rPr lang="en-US" altLang="en-US" kern="0" baseline="30000" dirty="0"/>
              <a:t>th</a:t>
            </a:r>
            <a:r>
              <a:rPr lang="en-US" altLang="en-US" kern="0" dirty="0"/>
              <a:t> </a:t>
            </a:r>
          </a:p>
          <a:p>
            <a:pPr lvl="1">
              <a:buFont typeface="Arial" panose="020B0604020202020204" pitchFamily="34" charset="0"/>
              <a:buChar char="•"/>
            </a:pPr>
            <a:r>
              <a:rPr lang="en-US" altLang="en-US" kern="0" dirty="0"/>
              <a:t>July 9</a:t>
            </a:r>
            <a:r>
              <a:rPr lang="en-US" altLang="en-US" kern="0" baseline="30000" dirty="0"/>
              <a:t>th</a:t>
            </a:r>
            <a:r>
              <a:rPr lang="en-US" altLang="en-US" kern="0" dirty="0"/>
              <a:t> 		10:00 am PT/13:00 ET (2hrs)</a:t>
            </a:r>
          </a:p>
          <a:p>
            <a:pPr lvl="1">
              <a:buFont typeface="Arial" panose="020B0604020202020204" pitchFamily="34" charset="0"/>
              <a:buChar char="•"/>
            </a:pPr>
            <a:endParaRPr lang="en-US" altLang="en-US" kern="0" dirty="0"/>
          </a:p>
          <a:p>
            <a:pPr marL="457200" lvl="1" indent="0"/>
            <a:endParaRPr lang="en-US" altLang="en-US" kern="0" dirty="0"/>
          </a:p>
          <a:p>
            <a:pPr lvl="1">
              <a:buFont typeface="Arial" panose="020B0604020202020204" pitchFamily="34" charset="0"/>
              <a:buChar char="•"/>
            </a:pPr>
            <a:endParaRPr lang="en-US" altLang="en-US" kern="0" baseline="30000" dirty="0"/>
          </a:p>
          <a:p>
            <a:pPr marL="0" indent="0"/>
            <a:endParaRPr lang="en-US" altLang="en-US" sz="2000" b="0"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84775"/>
          </a:xfrm>
          <a:prstGeom prst="rect">
            <a:avLst/>
          </a:prstGeom>
          <a:noFill/>
        </p:spPr>
        <p:txBody>
          <a:bodyPr wrap="square" rtlCol="0">
            <a:spAutoFit/>
          </a:bodyPr>
          <a:lstStyle/>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74659262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5504482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for the May IEEE 802 wireless interim session:</a:t>
            </a:r>
            <a:endParaRPr lang="en-US" sz="2000" b="0" dirty="0"/>
          </a:p>
          <a:p>
            <a:pPr>
              <a:buFont typeface="Arial" panose="020B0604020202020204" pitchFamily="34" charset="0"/>
              <a:buChar char="•"/>
            </a:pPr>
            <a:r>
              <a:rPr lang="en-US" sz="2000" b="0" dirty="0"/>
              <a:t>This meeting is part of the May IEEE 802 interim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a:t>
            </a:r>
            <a:r>
              <a:rPr lang="en-US" sz="2000" b="0" dirty="0">
                <a:hlinkClick r:id="rId2"/>
              </a:rPr>
              <a:t>here</a:t>
            </a:r>
            <a:r>
              <a:rPr lang="en-US" sz="2000" b="0" dirty="0"/>
              <a:t>.</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60825482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June 4</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(1min)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Continue LB286 CR per announced submissions.</a:t>
            </a:r>
          </a:p>
          <a:p>
            <a:pPr algn="just">
              <a:spcBef>
                <a:spcPct val="20000"/>
              </a:spcBef>
              <a:buFontTx/>
              <a:buChar char="•"/>
            </a:pPr>
            <a:r>
              <a:rPr lang="en-US" sz="1600" b="0" dirty="0"/>
              <a:t>Review submission pipeline – special order (3min)</a:t>
            </a:r>
          </a:p>
          <a:p>
            <a:pPr algn="just">
              <a:spcBef>
                <a:spcPct val="20000"/>
              </a:spcBef>
              <a:buFontTx/>
              <a:buChar char="•"/>
            </a:pPr>
            <a:r>
              <a:rPr lang="en-US" sz="1600" b="0" dirty="0"/>
              <a:t>Review telecons times – special order (2min)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62528541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June 4</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graphicFrame>
        <p:nvGraphicFramePr>
          <p:cNvPr id="9" name="Table 8">
            <a:extLst>
              <a:ext uri="{FF2B5EF4-FFF2-40B4-BE49-F238E27FC236}">
                <a16:creationId xmlns:a16="http://schemas.microsoft.com/office/drawing/2014/main" id="{6FE6361A-A12D-831B-EB4E-D9E3C9E2F3FD}"/>
              </a:ext>
            </a:extLst>
          </p:cNvPr>
          <p:cNvGraphicFramePr>
            <a:graphicFrameLocks noGrp="1"/>
          </p:cNvGraphicFramePr>
          <p:nvPr>
            <p:extLst>
              <p:ext uri="{D42A27DB-BD31-4B8C-83A1-F6EECF244321}">
                <p14:modId xmlns:p14="http://schemas.microsoft.com/office/powerpoint/2010/main" val="280535226"/>
              </p:ext>
            </p:extLst>
          </p:nvPr>
        </p:nvGraphicFramePr>
        <p:xfrm>
          <a:off x="563035" y="1556792"/>
          <a:ext cx="10460566" cy="1854033"/>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3591725">
                  <a:extLst>
                    <a:ext uri="{9D8B030D-6E8A-4147-A177-3AD203B41FA5}">
                      <a16:colId xmlns:a16="http://schemas.microsoft.com/office/drawing/2014/main" val="1530723214"/>
                    </a:ext>
                  </a:extLst>
                </a:gridCol>
                <a:gridCol w="1952890">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758797864"/>
                  </a:ext>
                </a:extLst>
              </a:tr>
              <a:tr h="391025">
                <a:tc>
                  <a:txBody>
                    <a:bodyPr/>
                    <a:lstStyle/>
                    <a:p>
                      <a:r>
                        <a:rPr lang="en-US" sz="1400" kern="1200" dirty="0">
                          <a:solidFill>
                            <a:schemeClr val="dk1"/>
                          </a:solidFill>
                          <a:latin typeface="+mn-lt"/>
                          <a:ea typeface="+mn-ea"/>
                          <a:cs typeface="+mn-cs"/>
                        </a:rPr>
                        <a:t>11-24-642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needed</a:t>
                      </a:r>
                    </a:p>
                  </a:txBody>
                  <a:tcPr marT="45712" marB="45712"/>
                </a:tc>
                <a:extLst>
                  <a:ext uri="{0D108BD9-81ED-4DB2-BD59-A6C34878D82A}">
                    <a16:rowId xmlns:a16="http://schemas.microsoft.com/office/drawing/2014/main" val="4008190257"/>
                  </a:ext>
                </a:extLst>
              </a:tr>
              <a:tr h="1955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11-24-951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CR Part 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1st time, 1.5 </a:t>
                      </a:r>
                      <a:r>
                        <a:rPr lang="en-US" sz="1400" kern="1200" dirty="0" err="1">
                          <a:solidFill>
                            <a:schemeClr val="dk1"/>
                          </a:solidFill>
                          <a:latin typeface="+mn-lt"/>
                          <a:ea typeface="+mn-ea"/>
                          <a:cs typeface="+mn-cs"/>
                        </a:rPr>
                        <a:t>hrs</a:t>
                      </a:r>
                      <a:endParaRPr lang="en-US" sz="1400" kern="1200" dirty="0">
                        <a:solidFill>
                          <a:schemeClr val="dk1"/>
                        </a:solidFill>
                        <a:latin typeface="+mn-lt"/>
                        <a:ea typeface="+mn-ea"/>
                        <a:cs typeface="+mn-cs"/>
                      </a:endParaRPr>
                    </a:p>
                  </a:txBody>
                  <a:tcPr/>
                </a:tc>
                <a:extLst>
                  <a:ext uri="{0D108BD9-81ED-4DB2-BD59-A6C34878D82A}">
                    <a16:rowId xmlns:a16="http://schemas.microsoft.com/office/drawing/2014/main" val="2967960419"/>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11-24-958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CR Part 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a:solidFill>
                            <a:schemeClr val="dk1"/>
                          </a:solidFill>
                          <a:latin typeface="+mn-lt"/>
                          <a:ea typeface="+mn-ea"/>
                          <a:cs typeface="+mn-cs"/>
                        </a:rPr>
                        <a:t>CR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As time permits</a:t>
                      </a:r>
                    </a:p>
                  </a:txBody>
                  <a:tcPr/>
                </a:tc>
                <a:extLst>
                  <a:ext uri="{0D108BD9-81ED-4DB2-BD59-A6C34878D82A}">
                    <a16:rowId xmlns:a16="http://schemas.microsoft.com/office/drawing/2014/main" val="459891220"/>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11-24-966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CID 2056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noProof="0" dirty="0">
                          <a:solidFill>
                            <a:schemeClr val="dk1"/>
                          </a:solidFill>
                          <a:latin typeface="+mn-lt"/>
                          <a:ea typeface="+mn-ea"/>
                          <a:cs typeface="+mn-cs"/>
                        </a:rPr>
                        <a:t>Follow up - for future meeting</a:t>
                      </a:r>
                    </a:p>
                  </a:txBody>
                  <a:tcPr marT="45712" marB="45712"/>
                </a:tc>
                <a:extLst>
                  <a:ext uri="{0D108BD9-81ED-4DB2-BD59-A6C34878D82A}">
                    <a16:rowId xmlns:a16="http://schemas.microsoft.com/office/drawing/2014/main" val="1258295538"/>
                  </a:ext>
                </a:extLst>
              </a:tr>
            </a:tbl>
          </a:graphicData>
        </a:graphic>
      </p:graphicFrame>
    </p:spTree>
    <p:extLst>
      <p:ext uri="{BB962C8B-B14F-4D97-AF65-F5344CB8AC3E}">
        <p14:creationId xmlns:p14="http://schemas.microsoft.com/office/powerpoint/2010/main" val="291759793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D932FC-D35E-7698-6D93-0EC100BA0F0D}"/>
              </a:ext>
            </a:extLst>
          </p:cNvPr>
          <p:cNvSpPr>
            <a:spLocks noGrp="1"/>
          </p:cNvSpPr>
          <p:nvPr>
            <p:ph type="title"/>
          </p:nvPr>
        </p:nvSpPr>
        <p:spPr/>
        <p:txBody>
          <a:bodyPr/>
          <a:lstStyle/>
          <a:p>
            <a:r>
              <a:rPr lang="en-US" dirty="0"/>
              <a:t>Submission 11-24-951</a:t>
            </a:r>
          </a:p>
        </p:txBody>
      </p:sp>
      <p:sp>
        <p:nvSpPr>
          <p:cNvPr id="3" name="Content Placeholder 2">
            <a:extLst>
              <a:ext uri="{FF2B5EF4-FFF2-40B4-BE49-F238E27FC236}">
                <a16:creationId xmlns:a16="http://schemas.microsoft.com/office/drawing/2014/main" id="{A4AE4693-2D37-47EF-BD30-50C4C42D5AFE}"/>
              </a:ext>
            </a:extLst>
          </p:cNvPr>
          <p:cNvSpPr>
            <a:spLocks noGrp="1"/>
          </p:cNvSpPr>
          <p:nvPr>
            <p:ph idx="1"/>
          </p:nvPr>
        </p:nvSpPr>
        <p:spPr/>
        <p:txBody>
          <a:bodyPr/>
          <a:lstStyle/>
          <a:p>
            <a:r>
              <a:rPr lang="en-US" dirty="0" err="1"/>
              <a:t>Strawpoll</a:t>
            </a:r>
            <a:endParaRPr lang="en-US" dirty="0"/>
          </a:p>
          <a:p>
            <a:r>
              <a:rPr lang="en-US" dirty="0"/>
              <a:t>We agree to the resolutions depicted in 11-24-951r1 .</a:t>
            </a:r>
          </a:p>
          <a:p>
            <a:endParaRPr lang="en-US" dirty="0"/>
          </a:p>
          <a:p>
            <a:r>
              <a:rPr lang="en-US" dirty="0"/>
              <a:t>Results (Y/N/A): 4/0/0</a:t>
            </a:r>
          </a:p>
        </p:txBody>
      </p:sp>
      <p:sp>
        <p:nvSpPr>
          <p:cNvPr id="4" name="Slide Number Placeholder 3">
            <a:extLst>
              <a:ext uri="{FF2B5EF4-FFF2-40B4-BE49-F238E27FC236}">
                <a16:creationId xmlns:a16="http://schemas.microsoft.com/office/drawing/2014/main" id="{0475AFA7-A5D6-727C-FA90-DE2015ECFA20}"/>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64C80DB-B456-EEF9-6F08-32E3139A6DD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CE5C7C1-867F-5A68-C017-6FF5FA7441F2}"/>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0865894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53D3-CC7D-9985-BF39-28F394FE6FB0}"/>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2A96A01E-FD31-1A2D-D8FB-4CF8E74B6DFF}"/>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1066AE4C-7CC7-2137-88C8-DEB61B4FCD6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F9EA11-ACC6-E2E9-E9BC-AEE3B741EB1B}"/>
              </a:ext>
            </a:extLst>
          </p:cNvPr>
          <p:cNvSpPr>
            <a:spLocks noGrp="1"/>
          </p:cNvSpPr>
          <p:nvPr>
            <p:ph type="dt" idx="15"/>
          </p:nvPr>
        </p:nvSpPr>
        <p:spPr/>
        <p:txBody>
          <a:bodyPr/>
          <a:lstStyle/>
          <a:p>
            <a:r>
              <a:rPr lang="en-US"/>
              <a:t>July 2024</a:t>
            </a:r>
            <a:endParaRPr lang="en-GB" dirty="0"/>
          </a:p>
        </p:txBody>
      </p:sp>
      <p:graphicFrame>
        <p:nvGraphicFramePr>
          <p:cNvPr id="8" name="Table 7">
            <a:extLst>
              <a:ext uri="{FF2B5EF4-FFF2-40B4-BE49-F238E27FC236}">
                <a16:creationId xmlns:a16="http://schemas.microsoft.com/office/drawing/2014/main" id="{00C81417-4E60-CFDB-8D41-C8E720FA8899}"/>
              </a:ext>
            </a:extLst>
          </p:cNvPr>
          <p:cNvGraphicFramePr>
            <a:graphicFrameLocks noGrp="1"/>
          </p:cNvGraphicFramePr>
          <p:nvPr>
            <p:extLst>
              <p:ext uri="{D42A27DB-BD31-4B8C-83A1-F6EECF244321}">
                <p14:modId xmlns:p14="http://schemas.microsoft.com/office/powerpoint/2010/main" val="1256058851"/>
              </p:ext>
            </p:extLst>
          </p:nvPr>
        </p:nvGraphicFramePr>
        <p:xfrm>
          <a:off x="563035" y="1556792"/>
          <a:ext cx="10460566" cy="2290389"/>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758797864"/>
                  </a:ext>
                </a:extLst>
              </a:tr>
              <a:tr h="3910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a:tc>
                <a:extLst>
                  <a:ext uri="{0D108BD9-81ED-4DB2-BD59-A6C34878D82A}">
                    <a16:rowId xmlns:a16="http://schemas.microsoft.com/office/drawing/2014/main" val="4008190257"/>
                  </a:ext>
                </a:extLst>
              </a:tr>
              <a:tr h="3910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11-24-958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CR Part 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a:solidFill>
                            <a:schemeClr val="dk1"/>
                          </a:solidFill>
                          <a:latin typeface="+mn-lt"/>
                          <a:ea typeface="+mn-ea"/>
                          <a:cs typeface="+mn-cs"/>
                        </a:rPr>
                        <a:t>CR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Continue</a:t>
                      </a:r>
                    </a:p>
                  </a:txBody>
                  <a:tcPr/>
                </a:tc>
                <a:extLst>
                  <a:ext uri="{0D108BD9-81ED-4DB2-BD59-A6C34878D82A}">
                    <a16:rowId xmlns:a16="http://schemas.microsoft.com/office/drawing/2014/main" val="3392044796"/>
                  </a:ext>
                </a:extLst>
              </a:tr>
              <a:tr h="3910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11-24-966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CID 2056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noProof="0" dirty="0">
                          <a:solidFill>
                            <a:schemeClr val="dk1"/>
                          </a:solidFill>
                          <a:latin typeface="+mn-lt"/>
                          <a:ea typeface="+mn-ea"/>
                          <a:cs typeface="+mn-cs"/>
                        </a:rPr>
                        <a:t>Continue </a:t>
                      </a:r>
                    </a:p>
                  </a:txBody>
                  <a:tcPr marT="45712" marB="45712"/>
                </a:tc>
                <a:extLst>
                  <a:ext uri="{0D108BD9-81ED-4DB2-BD59-A6C34878D82A}">
                    <a16:rowId xmlns:a16="http://schemas.microsoft.com/office/drawing/2014/main" val="2470371594"/>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3334136578"/>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654638014"/>
                  </a:ext>
                </a:extLst>
              </a:tr>
            </a:tbl>
          </a:graphicData>
        </a:graphic>
      </p:graphicFrame>
    </p:spTree>
    <p:extLst>
      <p:ext uri="{BB962C8B-B14F-4D97-AF65-F5344CB8AC3E}">
        <p14:creationId xmlns:p14="http://schemas.microsoft.com/office/powerpoint/2010/main" val="402105546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July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strike="sngStrike" kern="0" dirty="0"/>
              <a:t>June 4</a:t>
            </a:r>
            <a:r>
              <a:rPr lang="en-US" altLang="en-US" strike="sngStrike" kern="0" baseline="30000" dirty="0"/>
              <a:t>th</a:t>
            </a:r>
            <a:r>
              <a:rPr lang="en-US" altLang="en-US" strike="sngStrike" kern="0" dirty="0"/>
              <a:t> 		10:00 am PT/13:00 ET (2hrs)</a:t>
            </a:r>
          </a:p>
          <a:p>
            <a:pPr lvl="1">
              <a:buFont typeface="Arial" panose="020B0604020202020204" pitchFamily="34" charset="0"/>
              <a:buChar char="•"/>
            </a:pPr>
            <a:r>
              <a:rPr lang="en-US" altLang="en-US" kern="0" dirty="0"/>
              <a:t>June 11</a:t>
            </a:r>
            <a:r>
              <a:rPr lang="en-US" altLang="en-US" kern="0" baseline="30000" dirty="0"/>
              <a:t>th</a:t>
            </a:r>
            <a:r>
              <a:rPr lang="en-US" altLang="en-US" kern="0" dirty="0"/>
              <a:t> 		10:00 am PT/13:00 ET (2hrs)</a:t>
            </a:r>
          </a:p>
          <a:p>
            <a:pPr lvl="1">
              <a:buFont typeface="Arial" panose="020B0604020202020204" pitchFamily="34" charset="0"/>
              <a:buChar char="•"/>
            </a:pPr>
            <a:r>
              <a:rPr lang="en-US" altLang="en-US" kern="0" dirty="0"/>
              <a:t>June 25</a:t>
            </a:r>
            <a:r>
              <a:rPr lang="en-US" altLang="en-US" kern="0" baseline="30000" dirty="0"/>
              <a:t>th</a:t>
            </a:r>
            <a:r>
              <a:rPr lang="en-US" altLang="en-US" kern="0" dirty="0"/>
              <a:t> 		10:00 am PT/13:00 ET (2hrs)</a:t>
            </a:r>
            <a:r>
              <a:rPr lang="en-US" altLang="en-US" sz="1800" b="0" kern="0" baseline="30000" dirty="0">
                <a:solidFill>
                  <a:schemeClr val="tx1"/>
                </a:solidFill>
              </a:rPr>
              <a:t> ┼</a:t>
            </a:r>
            <a:r>
              <a:rPr lang="en-US" altLang="en-US" kern="0" dirty="0"/>
              <a:t>  </a:t>
            </a:r>
          </a:p>
          <a:p>
            <a:pPr lvl="1">
              <a:buFont typeface="Arial" panose="020B0604020202020204" pitchFamily="34" charset="0"/>
              <a:buChar char="•"/>
            </a:pPr>
            <a:r>
              <a:rPr lang="en-US" altLang="en-US" kern="0" dirty="0"/>
              <a:t>July 9</a:t>
            </a:r>
            <a:r>
              <a:rPr lang="en-US" altLang="en-US" kern="0" baseline="30000" dirty="0"/>
              <a:t>th</a:t>
            </a:r>
            <a:r>
              <a:rPr lang="en-US" altLang="en-US" kern="0" dirty="0"/>
              <a:t> 		10:00 am PT/13:00 ET (2hrs)</a:t>
            </a:r>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r>
              <a:rPr lang="en-US" sz="1600" dirty="0">
                <a:solidFill>
                  <a:schemeClr val="tx1"/>
                </a:solidFill>
              </a:rPr>
              <a:t>* - 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390032520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06978622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24866876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June 11</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(1min)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Continue LB286 CR per announced submissions.</a:t>
            </a:r>
          </a:p>
          <a:p>
            <a:pPr algn="just">
              <a:spcBef>
                <a:spcPct val="20000"/>
              </a:spcBef>
              <a:buFontTx/>
              <a:buChar char="•"/>
            </a:pPr>
            <a:r>
              <a:rPr lang="en-US" sz="1600" b="0" dirty="0"/>
              <a:t>Review submission pipeline – special order (3min)</a:t>
            </a:r>
          </a:p>
          <a:p>
            <a:pPr algn="just">
              <a:spcBef>
                <a:spcPct val="20000"/>
              </a:spcBef>
              <a:buFontTx/>
              <a:buChar char="•"/>
            </a:pPr>
            <a:r>
              <a:rPr lang="en-US" sz="1600" b="0" dirty="0"/>
              <a:t>Review telecons times – special order (5min)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64037424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June 11</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graphicFrame>
        <p:nvGraphicFramePr>
          <p:cNvPr id="9" name="Table 8">
            <a:extLst>
              <a:ext uri="{FF2B5EF4-FFF2-40B4-BE49-F238E27FC236}">
                <a16:creationId xmlns:a16="http://schemas.microsoft.com/office/drawing/2014/main" id="{6FE6361A-A12D-831B-EB4E-D9E3C9E2F3FD}"/>
              </a:ext>
            </a:extLst>
          </p:cNvPr>
          <p:cNvGraphicFramePr>
            <a:graphicFrameLocks noGrp="1"/>
          </p:cNvGraphicFramePr>
          <p:nvPr>
            <p:extLst>
              <p:ext uri="{D42A27DB-BD31-4B8C-83A1-F6EECF244321}">
                <p14:modId xmlns:p14="http://schemas.microsoft.com/office/powerpoint/2010/main" val="3424479298"/>
              </p:ext>
            </p:extLst>
          </p:nvPr>
        </p:nvGraphicFramePr>
        <p:xfrm>
          <a:off x="563035" y="1556792"/>
          <a:ext cx="10460566" cy="1335873"/>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3591725">
                  <a:extLst>
                    <a:ext uri="{9D8B030D-6E8A-4147-A177-3AD203B41FA5}">
                      <a16:colId xmlns:a16="http://schemas.microsoft.com/office/drawing/2014/main" val="1530723214"/>
                    </a:ext>
                  </a:extLst>
                </a:gridCol>
                <a:gridCol w="1952890">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758797864"/>
                  </a:ext>
                </a:extLst>
              </a:tr>
              <a:tr h="391025">
                <a:tc>
                  <a:txBody>
                    <a:bodyPr/>
                    <a:lstStyle/>
                    <a:p>
                      <a:r>
                        <a:rPr lang="en-US" sz="1400" kern="1200" dirty="0">
                          <a:solidFill>
                            <a:schemeClr val="dk1"/>
                          </a:solidFill>
                          <a:latin typeface="+mn-lt"/>
                          <a:ea typeface="+mn-ea"/>
                          <a:cs typeface="+mn-cs"/>
                        </a:rPr>
                        <a:t>11-24-642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needed</a:t>
                      </a:r>
                    </a:p>
                  </a:txBody>
                  <a:tcPr marT="45712" marB="45712"/>
                </a:tc>
                <a:extLst>
                  <a:ext uri="{0D108BD9-81ED-4DB2-BD59-A6C34878D82A}">
                    <a16:rowId xmlns:a16="http://schemas.microsoft.com/office/drawing/2014/main" val="4008190257"/>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11-24-958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CR Part 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a:solidFill>
                            <a:schemeClr val="dk1"/>
                          </a:solidFill>
                          <a:latin typeface="+mn-lt"/>
                          <a:ea typeface="+mn-ea"/>
                          <a:cs typeface="+mn-cs"/>
                        </a:rPr>
                        <a:t>CR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1.5hr</a:t>
                      </a:r>
                    </a:p>
                  </a:txBody>
                  <a:tcPr/>
                </a:tc>
                <a:extLst>
                  <a:ext uri="{0D108BD9-81ED-4DB2-BD59-A6C34878D82A}">
                    <a16:rowId xmlns:a16="http://schemas.microsoft.com/office/drawing/2014/main" val="459891220"/>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11-24-966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CID 2056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noProof="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1258295538"/>
                  </a:ext>
                </a:extLst>
              </a:tr>
            </a:tbl>
          </a:graphicData>
        </a:graphic>
      </p:graphicFrame>
    </p:spTree>
    <p:extLst>
      <p:ext uri="{BB962C8B-B14F-4D97-AF65-F5344CB8AC3E}">
        <p14:creationId xmlns:p14="http://schemas.microsoft.com/office/powerpoint/2010/main" val="38948965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WebEx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53D3-CC7D-9985-BF39-28F394FE6FB0}"/>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2A96A01E-FD31-1A2D-D8FB-4CF8E74B6DFF}"/>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1066AE4C-7CC7-2137-88C8-DEB61B4FCD6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F9EA11-ACC6-E2E9-E9BC-AEE3B741EB1B}"/>
              </a:ext>
            </a:extLst>
          </p:cNvPr>
          <p:cNvSpPr>
            <a:spLocks noGrp="1"/>
          </p:cNvSpPr>
          <p:nvPr>
            <p:ph type="dt" idx="15"/>
          </p:nvPr>
        </p:nvSpPr>
        <p:spPr/>
        <p:txBody>
          <a:bodyPr/>
          <a:lstStyle/>
          <a:p>
            <a:r>
              <a:rPr lang="en-US"/>
              <a:t>July 2024</a:t>
            </a:r>
            <a:endParaRPr lang="en-GB" dirty="0"/>
          </a:p>
        </p:txBody>
      </p:sp>
      <p:graphicFrame>
        <p:nvGraphicFramePr>
          <p:cNvPr id="8" name="Table 7">
            <a:extLst>
              <a:ext uri="{FF2B5EF4-FFF2-40B4-BE49-F238E27FC236}">
                <a16:creationId xmlns:a16="http://schemas.microsoft.com/office/drawing/2014/main" id="{00C81417-4E60-CFDB-8D41-C8E720FA8899}"/>
              </a:ext>
            </a:extLst>
          </p:cNvPr>
          <p:cNvGraphicFramePr>
            <a:graphicFrameLocks noGrp="1"/>
          </p:cNvGraphicFramePr>
          <p:nvPr>
            <p:extLst>
              <p:ext uri="{D42A27DB-BD31-4B8C-83A1-F6EECF244321}">
                <p14:modId xmlns:p14="http://schemas.microsoft.com/office/powerpoint/2010/main" val="1642464649"/>
              </p:ext>
            </p:extLst>
          </p:nvPr>
        </p:nvGraphicFramePr>
        <p:xfrm>
          <a:off x="563035" y="1556792"/>
          <a:ext cx="10460566" cy="2290389"/>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758797864"/>
                  </a:ext>
                </a:extLst>
              </a:tr>
              <a:tr h="3910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11-24-958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CR Part 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a:solidFill>
                            <a:schemeClr val="dk1"/>
                          </a:solidFill>
                          <a:latin typeface="+mn-lt"/>
                          <a:ea typeface="+mn-ea"/>
                          <a:cs typeface="+mn-cs"/>
                        </a:rPr>
                        <a:t>CR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For </a:t>
                      </a:r>
                      <a:r>
                        <a:rPr lang="en-US" sz="1400" kern="1200" dirty="0" err="1">
                          <a:solidFill>
                            <a:schemeClr val="dk1"/>
                          </a:solidFill>
                          <a:latin typeface="+mn-lt"/>
                          <a:ea typeface="+mn-ea"/>
                          <a:cs typeface="+mn-cs"/>
                        </a:rPr>
                        <a:t>strawpoll</a:t>
                      </a:r>
                      <a:endParaRPr lang="en-US" sz="1400" kern="1200" dirty="0">
                        <a:solidFill>
                          <a:schemeClr val="dk1"/>
                        </a:solidFill>
                        <a:latin typeface="+mn-lt"/>
                        <a:ea typeface="+mn-ea"/>
                        <a:cs typeface="+mn-cs"/>
                      </a:endParaRPr>
                    </a:p>
                  </a:txBody>
                  <a:tcPr/>
                </a:tc>
                <a:extLst>
                  <a:ext uri="{0D108BD9-81ED-4DB2-BD59-A6C34878D82A}">
                    <a16:rowId xmlns:a16="http://schemas.microsoft.com/office/drawing/2014/main" val="4008190257"/>
                  </a:ext>
                </a:extLst>
              </a:tr>
              <a:tr h="3910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11-24-966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CID 2056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noProof="0" dirty="0">
                          <a:solidFill>
                            <a:schemeClr val="dk1"/>
                          </a:solidFill>
                          <a:latin typeface="+mn-lt"/>
                          <a:ea typeface="+mn-ea"/>
                          <a:cs typeface="+mn-cs"/>
                        </a:rPr>
                        <a:t>Follow up.</a:t>
                      </a:r>
                    </a:p>
                  </a:txBody>
                  <a:tcPr marT="45712" marB="45712"/>
                </a:tc>
                <a:extLst>
                  <a:ext uri="{0D108BD9-81ED-4DB2-BD59-A6C34878D82A}">
                    <a16:rowId xmlns:a16="http://schemas.microsoft.com/office/drawing/2014/main" val="3392044796"/>
                  </a:ext>
                </a:extLst>
              </a:tr>
              <a:tr h="391025">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470371594"/>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3334136578"/>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654638014"/>
                  </a:ext>
                </a:extLst>
              </a:tr>
            </a:tbl>
          </a:graphicData>
        </a:graphic>
      </p:graphicFrame>
    </p:spTree>
    <p:extLst>
      <p:ext uri="{BB962C8B-B14F-4D97-AF65-F5344CB8AC3E}">
        <p14:creationId xmlns:p14="http://schemas.microsoft.com/office/powerpoint/2010/main" val="383600129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July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strike="sngStrike" kern="0" dirty="0"/>
              <a:t>June 4</a:t>
            </a:r>
            <a:r>
              <a:rPr lang="en-US" altLang="en-US" strike="sngStrike" kern="0" baseline="30000" dirty="0"/>
              <a:t>th</a:t>
            </a:r>
            <a:r>
              <a:rPr lang="en-US" altLang="en-US" strike="sngStrike" kern="0" dirty="0"/>
              <a:t> 		10:00 am PT/13:00 ET (2hrs)</a:t>
            </a:r>
          </a:p>
          <a:p>
            <a:pPr lvl="1">
              <a:buFont typeface="Arial" panose="020B0604020202020204" pitchFamily="34" charset="0"/>
              <a:buChar char="•"/>
            </a:pPr>
            <a:r>
              <a:rPr lang="en-US" altLang="en-US" strike="sngStrike" kern="0" dirty="0"/>
              <a:t>June 11</a:t>
            </a:r>
            <a:r>
              <a:rPr lang="en-US" altLang="en-US" strike="sngStrike" kern="0" baseline="30000" dirty="0"/>
              <a:t>th</a:t>
            </a:r>
            <a:r>
              <a:rPr lang="en-US" altLang="en-US" strike="sngStrike" kern="0" dirty="0"/>
              <a:t> 		10:00 am PT/13:00 ET (2hrs)</a:t>
            </a:r>
          </a:p>
          <a:p>
            <a:pPr lvl="1">
              <a:buFont typeface="Arial" panose="020B0604020202020204" pitchFamily="34" charset="0"/>
              <a:buChar char="•"/>
            </a:pPr>
            <a:r>
              <a:rPr lang="en-US" altLang="en-US" kern="0" dirty="0"/>
              <a:t>June 25</a:t>
            </a:r>
            <a:r>
              <a:rPr lang="en-US" altLang="en-US" kern="0" baseline="30000" dirty="0"/>
              <a:t>th</a:t>
            </a:r>
            <a:r>
              <a:rPr lang="en-US" altLang="en-US" kern="0" dirty="0"/>
              <a:t> 		10:00 am PT/13:00 ET (2hrs)</a:t>
            </a:r>
            <a:r>
              <a:rPr lang="en-US" altLang="en-US" sz="1800" b="0" kern="0" baseline="30000" dirty="0">
                <a:solidFill>
                  <a:schemeClr val="tx1"/>
                </a:solidFill>
              </a:rPr>
              <a:t> ┼</a:t>
            </a:r>
            <a:r>
              <a:rPr lang="en-US" altLang="en-US" kern="0" dirty="0"/>
              <a:t>  </a:t>
            </a:r>
          </a:p>
          <a:p>
            <a:pPr lvl="1">
              <a:buFont typeface="Arial" panose="020B0604020202020204" pitchFamily="34" charset="0"/>
              <a:buChar char="•"/>
            </a:pPr>
            <a:r>
              <a:rPr lang="en-US" altLang="en-US" kern="0" dirty="0"/>
              <a:t>July 9</a:t>
            </a:r>
            <a:r>
              <a:rPr lang="en-US" altLang="en-US" kern="0" baseline="30000" dirty="0"/>
              <a:t>th</a:t>
            </a:r>
            <a:r>
              <a:rPr lang="en-US" altLang="en-US" kern="0" dirty="0"/>
              <a:t> 		10:00 am PT/13:00 ET (2hrs)</a:t>
            </a:r>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r>
              <a:rPr lang="en-US" sz="1600" dirty="0">
                <a:solidFill>
                  <a:schemeClr val="tx1"/>
                </a:solidFill>
              </a:rPr>
              <a:t>* - 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407196267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59331674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23470508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June 25</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(1min)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Continue LB286 CR per announced submissions.</a:t>
            </a:r>
          </a:p>
          <a:p>
            <a:pPr algn="just">
              <a:spcBef>
                <a:spcPct val="20000"/>
              </a:spcBef>
              <a:buFontTx/>
              <a:buChar char="•"/>
            </a:pPr>
            <a:r>
              <a:rPr lang="en-US" sz="1600" b="0" dirty="0"/>
              <a:t>Review submission pipeline – special order (3min)</a:t>
            </a:r>
          </a:p>
          <a:p>
            <a:pPr algn="just">
              <a:spcBef>
                <a:spcPct val="20000"/>
              </a:spcBef>
              <a:buFontTx/>
              <a:buChar char="•"/>
            </a:pPr>
            <a:r>
              <a:rPr lang="en-US" sz="1600" b="0" dirty="0"/>
              <a:t>Review telecons times – special order (5min)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28743204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June 25</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graphicFrame>
        <p:nvGraphicFramePr>
          <p:cNvPr id="9" name="Table 8">
            <a:extLst>
              <a:ext uri="{FF2B5EF4-FFF2-40B4-BE49-F238E27FC236}">
                <a16:creationId xmlns:a16="http://schemas.microsoft.com/office/drawing/2014/main" id="{6FE6361A-A12D-831B-EB4E-D9E3C9E2F3FD}"/>
              </a:ext>
            </a:extLst>
          </p:cNvPr>
          <p:cNvGraphicFramePr>
            <a:graphicFrameLocks noGrp="1"/>
          </p:cNvGraphicFramePr>
          <p:nvPr/>
        </p:nvGraphicFramePr>
        <p:xfrm>
          <a:off x="563035" y="1556792"/>
          <a:ext cx="10460566" cy="1335873"/>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3591725">
                  <a:extLst>
                    <a:ext uri="{9D8B030D-6E8A-4147-A177-3AD203B41FA5}">
                      <a16:colId xmlns:a16="http://schemas.microsoft.com/office/drawing/2014/main" val="1530723214"/>
                    </a:ext>
                  </a:extLst>
                </a:gridCol>
                <a:gridCol w="1952890">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758797864"/>
                  </a:ext>
                </a:extLst>
              </a:tr>
              <a:tr h="391025">
                <a:tc>
                  <a:txBody>
                    <a:bodyPr/>
                    <a:lstStyle/>
                    <a:p>
                      <a:r>
                        <a:rPr lang="en-US" sz="1400" kern="1200" dirty="0">
                          <a:solidFill>
                            <a:schemeClr val="dk1"/>
                          </a:solidFill>
                          <a:latin typeface="+mn-lt"/>
                          <a:ea typeface="+mn-ea"/>
                          <a:cs typeface="+mn-cs"/>
                        </a:rPr>
                        <a:t>11-24-642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needed</a:t>
                      </a:r>
                    </a:p>
                  </a:txBody>
                  <a:tcPr marT="45712" marB="45712"/>
                </a:tc>
                <a:extLst>
                  <a:ext uri="{0D108BD9-81ED-4DB2-BD59-A6C34878D82A}">
                    <a16:rowId xmlns:a16="http://schemas.microsoft.com/office/drawing/2014/main" val="4008190257"/>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11-24-958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CR Part 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a:solidFill>
                            <a:schemeClr val="dk1"/>
                          </a:solidFill>
                          <a:latin typeface="+mn-lt"/>
                          <a:ea typeface="+mn-ea"/>
                          <a:cs typeface="+mn-cs"/>
                        </a:rPr>
                        <a:t>CR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1.5hr</a:t>
                      </a:r>
                    </a:p>
                  </a:txBody>
                  <a:tcPr/>
                </a:tc>
                <a:extLst>
                  <a:ext uri="{0D108BD9-81ED-4DB2-BD59-A6C34878D82A}">
                    <a16:rowId xmlns:a16="http://schemas.microsoft.com/office/drawing/2014/main" val="459891220"/>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11-24-966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CID 2056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noProof="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1258295538"/>
                  </a:ext>
                </a:extLst>
              </a:tr>
            </a:tbl>
          </a:graphicData>
        </a:graphic>
      </p:graphicFrame>
    </p:spTree>
    <p:extLst>
      <p:ext uri="{BB962C8B-B14F-4D97-AF65-F5344CB8AC3E}">
        <p14:creationId xmlns:p14="http://schemas.microsoft.com/office/powerpoint/2010/main" val="408449107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DD01E-DA69-1880-C207-52EF8C5ACD7E}"/>
              </a:ext>
            </a:extLst>
          </p:cNvPr>
          <p:cNvSpPr>
            <a:spLocks noGrp="1"/>
          </p:cNvSpPr>
          <p:nvPr>
            <p:ph type="title"/>
          </p:nvPr>
        </p:nvSpPr>
        <p:spPr/>
        <p:txBody>
          <a:bodyPr/>
          <a:lstStyle/>
          <a:p>
            <a:r>
              <a:rPr lang="en-US" dirty="0"/>
              <a:t>Submission 11-24-958</a:t>
            </a:r>
          </a:p>
        </p:txBody>
      </p:sp>
      <p:sp>
        <p:nvSpPr>
          <p:cNvPr id="3" name="Content Placeholder 2">
            <a:extLst>
              <a:ext uri="{FF2B5EF4-FFF2-40B4-BE49-F238E27FC236}">
                <a16:creationId xmlns:a16="http://schemas.microsoft.com/office/drawing/2014/main" id="{1ED251A7-C38A-FEBC-A571-F399709BB7D0}"/>
              </a:ext>
            </a:extLst>
          </p:cNvPr>
          <p:cNvSpPr>
            <a:spLocks noGrp="1"/>
          </p:cNvSpPr>
          <p:nvPr>
            <p:ph idx="1"/>
          </p:nvPr>
        </p:nvSpPr>
        <p:spPr/>
        <p:txBody>
          <a:bodyPr/>
          <a:lstStyle/>
          <a:p>
            <a:r>
              <a:rPr lang="en-US" dirty="0" err="1"/>
              <a:t>Strawpoll</a:t>
            </a:r>
            <a:endParaRPr lang="en-US" dirty="0"/>
          </a:p>
          <a:p>
            <a:pPr marL="0" indent="0"/>
            <a:r>
              <a:rPr lang="en-US" sz="2000" b="0" dirty="0"/>
              <a:t>We agree to the resolutions depicted in document 11-24-958r2 for CIDs 2041, 2071, 2075, 2076, 2078, 2112, 2115, 2117, 2118, 2119, 2121, 2127, 2132 (13 CIDs total).</a:t>
            </a:r>
          </a:p>
          <a:p>
            <a:endParaRPr lang="en-US" dirty="0"/>
          </a:p>
          <a:p>
            <a:r>
              <a:rPr lang="en-US" dirty="0"/>
              <a:t>Results </a:t>
            </a:r>
            <a:r>
              <a:rPr lang="en-US" b="0" dirty="0"/>
              <a:t>(Y/N/A)</a:t>
            </a:r>
            <a:r>
              <a:rPr lang="en-US" dirty="0"/>
              <a:t>: </a:t>
            </a:r>
            <a:r>
              <a:rPr lang="en-US" b="0" dirty="0"/>
              <a:t>unanimous</a:t>
            </a:r>
          </a:p>
        </p:txBody>
      </p:sp>
      <p:sp>
        <p:nvSpPr>
          <p:cNvPr id="4" name="Slide Number Placeholder 3">
            <a:extLst>
              <a:ext uri="{FF2B5EF4-FFF2-40B4-BE49-F238E27FC236}">
                <a16:creationId xmlns:a16="http://schemas.microsoft.com/office/drawing/2014/main" id="{C87E2958-9CB3-BAAF-8757-0D9D93FB227D}"/>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1F8ADEE4-CFE9-DFB0-7FFB-31559C40AD5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6B5E0E1-BF30-B284-C40D-2A7C03FC7182}"/>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77318349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53D3-CC7D-9985-BF39-28F394FE6FB0}"/>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2A96A01E-FD31-1A2D-D8FB-4CF8E74B6DFF}"/>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1066AE4C-7CC7-2137-88C8-DEB61B4FCD6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F9EA11-ACC6-E2E9-E9BC-AEE3B741EB1B}"/>
              </a:ext>
            </a:extLst>
          </p:cNvPr>
          <p:cNvSpPr>
            <a:spLocks noGrp="1"/>
          </p:cNvSpPr>
          <p:nvPr>
            <p:ph type="dt" idx="15"/>
          </p:nvPr>
        </p:nvSpPr>
        <p:spPr/>
        <p:txBody>
          <a:bodyPr/>
          <a:lstStyle/>
          <a:p>
            <a:r>
              <a:rPr lang="en-US"/>
              <a:t>July 2024</a:t>
            </a:r>
            <a:endParaRPr lang="en-GB" dirty="0"/>
          </a:p>
        </p:txBody>
      </p:sp>
      <p:graphicFrame>
        <p:nvGraphicFramePr>
          <p:cNvPr id="8" name="Table 7">
            <a:extLst>
              <a:ext uri="{FF2B5EF4-FFF2-40B4-BE49-F238E27FC236}">
                <a16:creationId xmlns:a16="http://schemas.microsoft.com/office/drawing/2014/main" id="{00C81417-4E60-CFDB-8D41-C8E720FA8899}"/>
              </a:ext>
            </a:extLst>
          </p:cNvPr>
          <p:cNvGraphicFramePr>
            <a:graphicFrameLocks noGrp="1"/>
          </p:cNvGraphicFramePr>
          <p:nvPr/>
        </p:nvGraphicFramePr>
        <p:xfrm>
          <a:off x="563035" y="1556792"/>
          <a:ext cx="10460566" cy="2290389"/>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758797864"/>
                  </a:ext>
                </a:extLst>
              </a:tr>
              <a:tr h="3910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11-24-958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CR Part 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a:solidFill>
                            <a:schemeClr val="dk1"/>
                          </a:solidFill>
                          <a:latin typeface="+mn-lt"/>
                          <a:ea typeface="+mn-ea"/>
                          <a:cs typeface="+mn-cs"/>
                        </a:rPr>
                        <a:t>CR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For </a:t>
                      </a:r>
                      <a:r>
                        <a:rPr lang="en-US" sz="1400" kern="1200" dirty="0" err="1">
                          <a:solidFill>
                            <a:schemeClr val="dk1"/>
                          </a:solidFill>
                          <a:latin typeface="+mn-lt"/>
                          <a:ea typeface="+mn-ea"/>
                          <a:cs typeface="+mn-cs"/>
                        </a:rPr>
                        <a:t>strawpoll</a:t>
                      </a:r>
                      <a:endParaRPr lang="en-US" sz="1400" kern="1200" dirty="0">
                        <a:solidFill>
                          <a:schemeClr val="dk1"/>
                        </a:solidFill>
                        <a:latin typeface="+mn-lt"/>
                        <a:ea typeface="+mn-ea"/>
                        <a:cs typeface="+mn-cs"/>
                      </a:endParaRPr>
                    </a:p>
                  </a:txBody>
                  <a:tcPr/>
                </a:tc>
                <a:extLst>
                  <a:ext uri="{0D108BD9-81ED-4DB2-BD59-A6C34878D82A}">
                    <a16:rowId xmlns:a16="http://schemas.microsoft.com/office/drawing/2014/main" val="4008190257"/>
                  </a:ext>
                </a:extLst>
              </a:tr>
              <a:tr h="3910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11-24-966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CID 2056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noProof="0" dirty="0">
                          <a:solidFill>
                            <a:schemeClr val="dk1"/>
                          </a:solidFill>
                          <a:latin typeface="+mn-lt"/>
                          <a:ea typeface="+mn-ea"/>
                          <a:cs typeface="+mn-cs"/>
                        </a:rPr>
                        <a:t>Follow up.</a:t>
                      </a:r>
                    </a:p>
                  </a:txBody>
                  <a:tcPr marT="45712" marB="45712"/>
                </a:tc>
                <a:extLst>
                  <a:ext uri="{0D108BD9-81ED-4DB2-BD59-A6C34878D82A}">
                    <a16:rowId xmlns:a16="http://schemas.microsoft.com/office/drawing/2014/main" val="3392044796"/>
                  </a:ext>
                </a:extLst>
              </a:tr>
              <a:tr h="391025">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470371594"/>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3334136578"/>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654638014"/>
                  </a:ext>
                </a:extLst>
              </a:tr>
            </a:tbl>
          </a:graphicData>
        </a:graphic>
      </p:graphicFrame>
    </p:spTree>
    <p:extLst>
      <p:ext uri="{BB962C8B-B14F-4D97-AF65-F5344CB8AC3E}">
        <p14:creationId xmlns:p14="http://schemas.microsoft.com/office/powerpoint/2010/main" val="208546597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July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strike="sngStrike" kern="0" dirty="0"/>
              <a:t>June 4</a:t>
            </a:r>
            <a:r>
              <a:rPr lang="en-US" altLang="en-US" strike="sngStrike" kern="0" baseline="30000" dirty="0"/>
              <a:t>th</a:t>
            </a:r>
            <a:r>
              <a:rPr lang="en-US" altLang="en-US" strike="sngStrike" kern="0" dirty="0"/>
              <a:t> 		10:00 am PT/13:00 ET (2hrs)</a:t>
            </a:r>
          </a:p>
          <a:p>
            <a:pPr lvl="1">
              <a:buFont typeface="Arial" panose="020B0604020202020204" pitchFamily="34" charset="0"/>
              <a:buChar char="•"/>
            </a:pPr>
            <a:r>
              <a:rPr lang="en-US" altLang="en-US" strike="sngStrike" kern="0" dirty="0"/>
              <a:t>June 11</a:t>
            </a:r>
            <a:r>
              <a:rPr lang="en-US" altLang="en-US" strike="sngStrike" kern="0" baseline="30000" dirty="0"/>
              <a:t>th</a:t>
            </a:r>
            <a:r>
              <a:rPr lang="en-US" altLang="en-US" strike="sngStrike" kern="0" dirty="0"/>
              <a:t> 		10:00 am PT/13:00 ET (2hrs)</a:t>
            </a:r>
          </a:p>
          <a:p>
            <a:pPr lvl="1">
              <a:buFont typeface="Arial" panose="020B0604020202020204" pitchFamily="34" charset="0"/>
              <a:buChar char="•"/>
            </a:pPr>
            <a:r>
              <a:rPr lang="en-US" altLang="en-US" strike="sngStrike" kern="0" dirty="0"/>
              <a:t>June 25</a:t>
            </a:r>
            <a:r>
              <a:rPr lang="en-US" altLang="en-US" strike="sngStrike" kern="0" baseline="30000" dirty="0"/>
              <a:t>th</a:t>
            </a:r>
            <a:r>
              <a:rPr lang="en-US" altLang="en-US" strike="sngStrike" kern="0" dirty="0"/>
              <a:t> 		10:00 am PT/13:00 ET (2hrs)</a:t>
            </a:r>
            <a:r>
              <a:rPr lang="en-US" altLang="en-US" sz="1800" b="0" strike="sngStrike" kern="0" baseline="30000" dirty="0">
                <a:solidFill>
                  <a:schemeClr val="tx1"/>
                </a:solidFill>
              </a:rPr>
              <a:t> </a:t>
            </a:r>
            <a:r>
              <a:rPr lang="en-US" altLang="en-US" sz="1800" b="0" kern="0" baseline="30000" dirty="0">
                <a:solidFill>
                  <a:schemeClr val="tx1"/>
                </a:solidFill>
              </a:rPr>
              <a:t>┼</a:t>
            </a:r>
            <a:r>
              <a:rPr lang="en-US" altLang="en-US" kern="0" dirty="0"/>
              <a:t>  </a:t>
            </a:r>
          </a:p>
          <a:p>
            <a:pPr lvl="1">
              <a:buFont typeface="Arial" panose="020B0604020202020204" pitchFamily="34" charset="0"/>
              <a:buChar char="•"/>
            </a:pPr>
            <a:r>
              <a:rPr lang="en-US" altLang="en-US" kern="0" dirty="0"/>
              <a:t>July 9</a:t>
            </a:r>
            <a:r>
              <a:rPr lang="en-US" altLang="en-US" kern="0" baseline="30000" dirty="0"/>
              <a:t>th</a:t>
            </a:r>
            <a:r>
              <a:rPr lang="en-US" altLang="en-US" kern="0" dirty="0"/>
              <a:t> 		10:00 am PT/13:00 ET (2hrs)</a:t>
            </a:r>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r>
              <a:rPr lang="en-US" sz="1600" dirty="0">
                <a:solidFill>
                  <a:schemeClr val="tx1"/>
                </a:solidFill>
              </a:rPr>
              <a:t>* - 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87812063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5185104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4712651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9</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(1min)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Continue LB286 CR per announced submissions.</a:t>
            </a:r>
          </a:p>
          <a:p>
            <a:pPr algn="just">
              <a:spcBef>
                <a:spcPct val="20000"/>
              </a:spcBef>
              <a:buFontTx/>
              <a:buChar char="•"/>
            </a:pPr>
            <a:r>
              <a:rPr lang="en-US" sz="1600" b="0" dirty="0"/>
              <a:t>Review submission pipeline – special order (3min)</a:t>
            </a:r>
          </a:p>
          <a:p>
            <a:pPr algn="just">
              <a:spcBef>
                <a:spcPct val="20000"/>
              </a:spcBef>
              <a:buFontTx/>
              <a:buChar char="•"/>
            </a:pPr>
            <a:r>
              <a:rPr lang="en-US" sz="1600" b="0" dirty="0"/>
              <a:t>Review telecons times – special order (5min)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42558423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9</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graphicFrame>
        <p:nvGraphicFramePr>
          <p:cNvPr id="9" name="Table 8">
            <a:extLst>
              <a:ext uri="{FF2B5EF4-FFF2-40B4-BE49-F238E27FC236}">
                <a16:creationId xmlns:a16="http://schemas.microsoft.com/office/drawing/2014/main" id="{6FE6361A-A12D-831B-EB4E-D9E3C9E2F3FD}"/>
              </a:ext>
            </a:extLst>
          </p:cNvPr>
          <p:cNvGraphicFramePr>
            <a:graphicFrameLocks noGrp="1"/>
          </p:cNvGraphicFramePr>
          <p:nvPr>
            <p:extLst>
              <p:ext uri="{D42A27DB-BD31-4B8C-83A1-F6EECF244321}">
                <p14:modId xmlns:p14="http://schemas.microsoft.com/office/powerpoint/2010/main" val="699899278"/>
              </p:ext>
            </p:extLst>
          </p:nvPr>
        </p:nvGraphicFramePr>
        <p:xfrm>
          <a:off x="563035" y="1556792"/>
          <a:ext cx="10460566" cy="1031073"/>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3591725">
                  <a:extLst>
                    <a:ext uri="{9D8B030D-6E8A-4147-A177-3AD203B41FA5}">
                      <a16:colId xmlns:a16="http://schemas.microsoft.com/office/drawing/2014/main" val="1530723214"/>
                    </a:ext>
                  </a:extLst>
                </a:gridCol>
                <a:gridCol w="1952890">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758797864"/>
                  </a:ext>
                </a:extLst>
              </a:tr>
              <a:tr h="391025">
                <a:tc>
                  <a:txBody>
                    <a:bodyPr/>
                    <a:lstStyle/>
                    <a:p>
                      <a:r>
                        <a:rPr lang="en-US" sz="1400" kern="1200" dirty="0">
                          <a:solidFill>
                            <a:schemeClr val="dk1"/>
                          </a:solidFill>
                          <a:latin typeface="+mn-lt"/>
                          <a:ea typeface="+mn-ea"/>
                          <a:cs typeface="+mn-cs"/>
                        </a:rPr>
                        <a:t>11-24-642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needed</a:t>
                      </a:r>
                    </a:p>
                  </a:txBody>
                  <a:tcPr marT="45712" marB="45712"/>
                </a:tc>
                <a:extLst>
                  <a:ext uri="{0D108BD9-81ED-4DB2-BD59-A6C34878D82A}">
                    <a16:rowId xmlns:a16="http://schemas.microsoft.com/office/drawing/2014/main" val="4008190257"/>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11-24-966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CID 2056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noProof="0" dirty="0">
                          <a:solidFill>
                            <a:schemeClr val="dk1"/>
                          </a:solidFill>
                          <a:latin typeface="+mn-lt"/>
                          <a:ea typeface="+mn-ea"/>
                          <a:cs typeface="+mn-cs"/>
                        </a:rPr>
                        <a:t>Completion</a:t>
                      </a:r>
                    </a:p>
                  </a:txBody>
                  <a:tcPr marT="45712" marB="45712"/>
                </a:tc>
                <a:extLst>
                  <a:ext uri="{0D108BD9-81ED-4DB2-BD59-A6C34878D82A}">
                    <a16:rowId xmlns:a16="http://schemas.microsoft.com/office/drawing/2014/main" val="1258295538"/>
                  </a:ext>
                </a:extLst>
              </a:tr>
            </a:tbl>
          </a:graphicData>
        </a:graphic>
      </p:graphicFrame>
    </p:spTree>
    <p:extLst>
      <p:ext uri="{BB962C8B-B14F-4D97-AF65-F5344CB8AC3E}">
        <p14:creationId xmlns:p14="http://schemas.microsoft.com/office/powerpoint/2010/main" val="2375562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53D3-CC7D-9985-BF39-28F394FE6FB0}"/>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2A96A01E-FD31-1A2D-D8FB-4CF8E74B6DFF}"/>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1066AE4C-7CC7-2137-88C8-DEB61B4FCD6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F9EA11-ACC6-E2E9-E9BC-AEE3B741EB1B}"/>
              </a:ext>
            </a:extLst>
          </p:cNvPr>
          <p:cNvSpPr>
            <a:spLocks noGrp="1"/>
          </p:cNvSpPr>
          <p:nvPr>
            <p:ph type="dt" idx="15"/>
          </p:nvPr>
        </p:nvSpPr>
        <p:spPr/>
        <p:txBody>
          <a:bodyPr/>
          <a:lstStyle/>
          <a:p>
            <a:r>
              <a:rPr lang="en-US"/>
              <a:t>July 2024</a:t>
            </a:r>
            <a:endParaRPr lang="en-GB" dirty="0"/>
          </a:p>
        </p:txBody>
      </p:sp>
      <p:graphicFrame>
        <p:nvGraphicFramePr>
          <p:cNvPr id="8" name="Table 7">
            <a:extLst>
              <a:ext uri="{FF2B5EF4-FFF2-40B4-BE49-F238E27FC236}">
                <a16:creationId xmlns:a16="http://schemas.microsoft.com/office/drawing/2014/main" id="{00C81417-4E60-CFDB-8D41-C8E720FA8899}"/>
              </a:ext>
            </a:extLst>
          </p:cNvPr>
          <p:cNvGraphicFramePr>
            <a:graphicFrameLocks noGrp="1"/>
          </p:cNvGraphicFramePr>
          <p:nvPr>
            <p:extLst>
              <p:ext uri="{D42A27DB-BD31-4B8C-83A1-F6EECF244321}">
                <p14:modId xmlns:p14="http://schemas.microsoft.com/office/powerpoint/2010/main" val="695864262"/>
              </p:ext>
            </p:extLst>
          </p:nvPr>
        </p:nvGraphicFramePr>
        <p:xfrm>
          <a:off x="563035" y="1556792"/>
          <a:ext cx="10460566" cy="2290389"/>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758797864"/>
                  </a:ext>
                </a:extLst>
              </a:tr>
              <a:tr h="3910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a:tc>
                <a:extLst>
                  <a:ext uri="{0D108BD9-81ED-4DB2-BD59-A6C34878D82A}">
                    <a16:rowId xmlns:a16="http://schemas.microsoft.com/office/drawing/2014/main" val="4008190257"/>
                  </a:ext>
                </a:extLst>
              </a:tr>
              <a:tr h="3910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noProof="0" dirty="0">
                        <a:solidFill>
                          <a:schemeClr val="dk1"/>
                        </a:solidFill>
                        <a:latin typeface="+mn-lt"/>
                        <a:ea typeface="+mn-ea"/>
                        <a:cs typeface="+mn-cs"/>
                      </a:endParaRPr>
                    </a:p>
                  </a:txBody>
                  <a:tcPr marT="45712" marB="45712"/>
                </a:tc>
                <a:extLst>
                  <a:ext uri="{0D108BD9-81ED-4DB2-BD59-A6C34878D82A}">
                    <a16:rowId xmlns:a16="http://schemas.microsoft.com/office/drawing/2014/main" val="3392044796"/>
                  </a:ext>
                </a:extLst>
              </a:tr>
              <a:tr h="391025">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470371594"/>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3334136578"/>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654638014"/>
                  </a:ext>
                </a:extLst>
              </a:tr>
            </a:tbl>
          </a:graphicData>
        </a:graphic>
      </p:graphicFrame>
    </p:spTree>
    <p:extLst>
      <p:ext uri="{BB962C8B-B14F-4D97-AF65-F5344CB8AC3E}">
        <p14:creationId xmlns:p14="http://schemas.microsoft.com/office/powerpoint/2010/main" val="208041295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July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strike="sngStrike" kern="0" dirty="0"/>
              <a:t>June 4</a:t>
            </a:r>
            <a:r>
              <a:rPr lang="en-US" altLang="en-US" strike="sngStrike" kern="0" baseline="30000" dirty="0"/>
              <a:t>th</a:t>
            </a:r>
            <a:r>
              <a:rPr lang="en-US" altLang="en-US" strike="sngStrike" kern="0" dirty="0"/>
              <a:t> 		10:00 am PT/13:00 ET (2hrs)</a:t>
            </a:r>
          </a:p>
          <a:p>
            <a:pPr lvl="1">
              <a:buFont typeface="Arial" panose="020B0604020202020204" pitchFamily="34" charset="0"/>
              <a:buChar char="•"/>
            </a:pPr>
            <a:r>
              <a:rPr lang="en-US" altLang="en-US" strike="sngStrike" kern="0" dirty="0"/>
              <a:t>June 11</a:t>
            </a:r>
            <a:r>
              <a:rPr lang="en-US" altLang="en-US" strike="sngStrike" kern="0" baseline="30000" dirty="0"/>
              <a:t>th</a:t>
            </a:r>
            <a:r>
              <a:rPr lang="en-US" altLang="en-US" strike="sngStrike" kern="0" dirty="0"/>
              <a:t> 		10:00 am PT/13:00 ET (2hrs)</a:t>
            </a:r>
          </a:p>
          <a:p>
            <a:pPr lvl="1">
              <a:buFont typeface="Arial" panose="020B0604020202020204" pitchFamily="34" charset="0"/>
              <a:buChar char="•"/>
            </a:pPr>
            <a:r>
              <a:rPr lang="en-US" altLang="en-US" strike="sngStrike" kern="0" dirty="0"/>
              <a:t>June 25</a:t>
            </a:r>
            <a:r>
              <a:rPr lang="en-US" altLang="en-US" strike="sngStrike" kern="0" baseline="30000" dirty="0"/>
              <a:t>th</a:t>
            </a:r>
            <a:r>
              <a:rPr lang="en-US" altLang="en-US" strike="sngStrike" kern="0" dirty="0"/>
              <a:t> 		10:00 am PT/13:00 ET (2hrs)</a:t>
            </a:r>
            <a:r>
              <a:rPr lang="en-US" altLang="en-US" sz="1800" b="0" strike="sngStrike" kern="0" baseline="30000" dirty="0">
                <a:solidFill>
                  <a:schemeClr val="tx1"/>
                </a:solidFill>
              </a:rPr>
              <a:t> </a:t>
            </a:r>
            <a:r>
              <a:rPr lang="en-US" altLang="en-US" sz="1800" b="0" kern="0" baseline="30000" dirty="0">
                <a:solidFill>
                  <a:schemeClr val="tx1"/>
                </a:solidFill>
              </a:rPr>
              <a:t>┼</a:t>
            </a:r>
            <a:r>
              <a:rPr lang="en-US" altLang="en-US" kern="0" dirty="0"/>
              <a:t>  </a:t>
            </a:r>
          </a:p>
          <a:p>
            <a:pPr lvl="1">
              <a:buFont typeface="Arial" panose="020B0604020202020204" pitchFamily="34" charset="0"/>
              <a:buChar char="•"/>
            </a:pPr>
            <a:r>
              <a:rPr lang="en-US" altLang="en-US" strike="sngStrike" kern="0" dirty="0"/>
              <a:t>July 9</a:t>
            </a:r>
            <a:r>
              <a:rPr lang="en-US" altLang="en-US" strike="sngStrike" kern="0" baseline="30000" dirty="0"/>
              <a:t>th</a:t>
            </a:r>
            <a:r>
              <a:rPr lang="en-US" altLang="en-US" strike="sngStrike" kern="0" dirty="0"/>
              <a:t> 		10:00 am PT/13:00 ET (2hrs)</a:t>
            </a:r>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r>
              <a:rPr lang="en-US" sz="1600" dirty="0">
                <a:solidFill>
                  <a:schemeClr val="tx1"/>
                </a:solidFill>
              </a:rPr>
              <a:t>* - 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289712719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14663034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01100718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80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81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
  <TotalTime>170712</TotalTime>
  <Words>6653</Words>
  <Application>Microsoft Office PowerPoint</Application>
  <PresentationFormat>Widescreen</PresentationFormat>
  <Paragraphs>1112</Paragraphs>
  <Slides>82</Slides>
  <Notes>19</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82</vt:i4>
      </vt:variant>
    </vt:vector>
  </HeadingPairs>
  <TitlesOfParts>
    <vt:vector size="92" baseType="lpstr">
      <vt:lpstr>Arial</vt:lpstr>
      <vt:lpstr>Arial Unicode MS</vt:lpstr>
      <vt:lpstr>Calibri</vt:lpstr>
      <vt:lpstr>DejaVu Sans</vt:lpstr>
      <vt:lpstr>Monotype Sorts</vt:lpstr>
      <vt:lpstr>Montserrat</vt:lpstr>
      <vt:lpstr>Times</vt:lpstr>
      <vt:lpstr>Times New Roman</vt:lpstr>
      <vt:lpstr>Office Theme</vt:lpstr>
      <vt:lpstr>Document</vt:lpstr>
      <vt:lpstr>TGbk Next Generation Positioning  Agenda for the May Interim Meeting and  the Following Telecons</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May IEEE  802.11 Plenary Meeting Week Agenda</vt:lpstr>
      <vt:lpstr>Submission List for the week (1)</vt:lpstr>
      <vt:lpstr>May IEEE Meeting –  May 13th PM1 </vt:lpstr>
      <vt:lpstr>Submission List for the May 13th meeting</vt:lpstr>
      <vt:lpstr>Consider Motions</vt:lpstr>
      <vt:lpstr>LB 286 Results</vt:lpstr>
      <vt:lpstr>Re-affirmation of TG vice chairs and secretary.</vt:lpstr>
      <vt:lpstr>Review Submissions</vt:lpstr>
      <vt:lpstr>PowerPoint Presentation</vt:lpstr>
      <vt:lpstr>May IEEE Meeting –  May 14th PM1 </vt:lpstr>
      <vt:lpstr>Submission List for the May 14th</vt:lpstr>
      <vt:lpstr>Consider telecon minutes </vt:lpstr>
      <vt:lpstr>Review Submissions</vt:lpstr>
      <vt:lpstr>PowerPoint Presentation</vt:lpstr>
      <vt:lpstr>May IEEE Meeting –  May 15th PM2</vt:lpstr>
      <vt:lpstr>Submission List for the May 15th PM2 meeting</vt:lpstr>
      <vt:lpstr>AOB</vt:lpstr>
      <vt:lpstr>PowerPoint Presentation</vt:lpstr>
      <vt:lpstr>May IEEE Meeting –  May 16th PM1</vt:lpstr>
      <vt:lpstr>Submission List for the May 16th PM1</vt:lpstr>
      <vt:lpstr>Review Submissions</vt:lpstr>
      <vt:lpstr>LB 286 Status Post the IEEE week</vt:lpstr>
      <vt:lpstr>TGbk Projected Timeline (previous)</vt:lpstr>
      <vt:lpstr>TGbk Projected Timeline (updated)</vt:lpstr>
      <vt:lpstr>Closing report</vt:lpstr>
      <vt:lpstr>Scheduled TGbk telecons</vt:lpstr>
      <vt:lpstr>PowerPoint Presentation</vt:lpstr>
      <vt:lpstr>PowerPoint Presentation</vt:lpstr>
      <vt:lpstr>June 4th Telecon</vt:lpstr>
      <vt:lpstr>Submission List for the June 4th Telecon</vt:lpstr>
      <vt:lpstr>Submission 11-24-951</vt:lpstr>
      <vt:lpstr>Submission pipeline</vt:lpstr>
      <vt:lpstr>Scheduled TGbk telecons</vt:lpstr>
      <vt:lpstr>PowerPoint Presentation</vt:lpstr>
      <vt:lpstr>PowerPoint Presentation</vt:lpstr>
      <vt:lpstr>June 11th Telecon</vt:lpstr>
      <vt:lpstr>Submission List for the June 11th Telecon</vt:lpstr>
      <vt:lpstr>Submission pipeline</vt:lpstr>
      <vt:lpstr>Scheduled TGbk telecons</vt:lpstr>
      <vt:lpstr>PowerPoint Presentation</vt:lpstr>
      <vt:lpstr>PowerPoint Presentation</vt:lpstr>
      <vt:lpstr>June 25th Telecon</vt:lpstr>
      <vt:lpstr>Submission List for the June 25th Telecon</vt:lpstr>
      <vt:lpstr>Submission 11-24-958</vt:lpstr>
      <vt:lpstr>Submission pipeline</vt:lpstr>
      <vt:lpstr>Scheduled TGbk telecons</vt:lpstr>
      <vt:lpstr>PowerPoint Presentation</vt:lpstr>
      <vt:lpstr>PowerPoint Presentation</vt:lpstr>
      <vt:lpstr>July 9th Telecon</vt:lpstr>
      <vt:lpstr>Submission List for the July 9th Telecon</vt:lpstr>
      <vt:lpstr>Submission pipeline</vt:lpstr>
      <vt:lpstr>Scheduled TGbk telecons</vt:lpstr>
      <vt:lpstr>PowerPoint Presentation</vt:lpstr>
      <vt:lpstr>PowerPoint Presentation</vt:lpstr>
      <vt:lpstr>Backup</vt:lpstr>
      <vt:lpstr>Comment Resolution from Ad Hoc and Telecon</vt:lpstr>
      <vt:lpstr>802.11 Template Instructions 2/4</vt:lpstr>
      <vt:lpstr>802.11 Template Instructions 3/4</vt:lpstr>
      <vt:lpstr>802.11 Template Instructions 4/4 Recommendations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772</cp:revision>
  <cp:lastPrinted>1601-01-01T00:00:00Z</cp:lastPrinted>
  <dcterms:created xsi:type="dcterms:W3CDTF">2018-08-06T10:28:59Z</dcterms:created>
  <dcterms:modified xsi:type="dcterms:W3CDTF">2024-07-08T21:57:05Z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