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694"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0" r:id="rId30"/>
    <p:sldId id="679" r:id="rId31"/>
    <p:sldId id="2691"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61" r:id="rId45"/>
    <p:sldId id="2695" r:id="rId46"/>
    <p:sldId id="2680" r:id="rId47"/>
    <p:sldId id="2692" r:id="rId48"/>
    <p:sldId id="2693" r:id="rId49"/>
    <p:sldId id="2585" r:id="rId50"/>
    <p:sldId id="2666" r:id="rId51"/>
    <p:sldId id="2667" r:id="rId52"/>
    <p:sldId id="2682" r:id="rId53"/>
    <p:sldId id="2683" r:id="rId54"/>
    <p:sldId id="2702" r:id="rId55"/>
    <p:sldId id="2686" r:id="rId56"/>
    <p:sldId id="2687" r:id="rId57"/>
    <p:sldId id="2688" r:id="rId58"/>
    <p:sldId id="2689" r:id="rId59"/>
    <p:sldId id="2696" r:id="rId60"/>
    <p:sldId id="2697" r:id="rId61"/>
    <p:sldId id="2698" r:id="rId62"/>
    <p:sldId id="2699" r:id="rId63"/>
    <p:sldId id="2700" r:id="rId64"/>
    <p:sldId id="2701" r:id="rId65"/>
    <p:sldId id="2552" r:id="rId66"/>
    <p:sldId id="315" r:id="rId67"/>
    <p:sldId id="312" r:id="rId68"/>
    <p:sldId id="318" r:id="rId69"/>
    <p:sldId id="472" r:id="rId70"/>
    <p:sldId id="473" r:id="rId71"/>
    <p:sldId id="474" r:id="rId72"/>
    <p:sldId id="480" r:id="rId73"/>
    <p:sldId id="259" r:id="rId74"/>
    <p:sldId id="260" r:id="rId75"/>
    <p:sldId id="261" r:id="rId76"/>
    <p:sldId id="2525" r:id="rId77"/>
    <p:sldId id="2555" r:id="rId78"/>
    <p:sldId id="2556" r:id="rId79"/>
    <p:sldId id="2557" r:id="rId80"/>
    <p:sldId id="2558" r:id="rId8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94"/>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5"/>
            <p14:sldId id="2680"/>
            <p14:sldId id="2692"/>
            <p14:sldId id="2693"/>
            <p14:sldId id="2585"/>
            <p14:sldId id="2666"/>
            <p14:sldId id="2667"/>
          </p14:sldIdLst>
        </p14:section>
        <p14:section name="June 4th Telecon" id="{BDD9CEBF-8F3B-4936-9F2B-278A7813EF07}">
          <p14:sldIdLst>
            <p14:sldId id="2682"/>
            <p14:sldId id="2683"/>
            <p14:sldId id="2702"/>
            <p14:sldId id="2686"/>
            <p14:sldId id="2687"/>
            <p14:sldId id="2688"/>
            <p14:sldId id="2689"/>
          </p14:sldIdLst>
        </p14:section>
        <p14:section name="June 11th Telecon" id="{81CF3F60-1D46-480B-B4E4-FD3CA087846D}">
          <p14:sldIdLst>
            <p14:sldId id="2696"/>
            <p14:sldId id="2697"/>
            <p14:sldId id="2698"/>
            <p14:sldId id="2699"/>
            <p14:sldId id="2700"/>
            <p14:sldId id="2701"/>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C37AD79-EEBA-486A-8623-0090C29E65AF}"/>
    <pc:docChg chg="modMainMaster">
      <pc:chgData name="Segev, Jonathan" userId="7c67a1b0-8725-4553-8055-0888dbcaef94" providerId="ADAL" clId="{EC37AD79-EEBA-486A-8623-0090C29E65AF}" dt="2024-06-04T19:00:37.962" v="1" actId="20577"/>
      <pc:docMkLst>
        <pc:docMk/>
      </pc:docMkLst>
      <pc:sldMasterChg chg="modSp mod">
        <pc:chgData name="Segev, Jonathan" userId="7c67a1b0-8725-4553-8055-0888dbcaef94" providerId="ADAL" clId="{EC37AD79-EEBA-486A-8623-0090C29E65AF}" dt="2024-06-04T19:00:37.962" v="1" actId="20577"/>
        <pc:sldMasterMkLst>
          <pc:docMk/>
          <pc:sldMasterMk cId="0" sldId="2147483648"/>
        </pc:sldMasterMkLst>
        <pc:spChg chg="mod">
          <ac:chgData name="Segev, Jonathan" userId="7c67a1b0-8725-4553-8055-0888dbcaef94" providerId="ADAL" clId="{EC37AD79-EEBA-486A-8623-0090C29E65AF}" dt="2024-06-04T19:00:37.962"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LB286 CR Progress</a:t>
            </a:r>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LB286</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Current completion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52</c:v>
                </c:pt>
                <c:pt idx="1">
                  <c:v>0</c:v>
                </c:pt>
                <c:pt idx="2">
                  <c:v>45</c:v>
                </c:pt>
                <c:pt idx="3">
                  <c:v>7</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3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268875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2024-05-28</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EC00-0395-3C40-3E3F-118CC47010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721A11-A207-2A09-9184-628150B0AA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7F960D4-F519-E9FB-C25B-7003052A114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A764BF9-F3AE-2F64-5D4F-E8586D85F5C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5A05BC2-AB56-5433-18C9-B19E6F3507C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21394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targets toward the July meeting (5min – special order)</a:t>
            </a:r>
          </a:p>
          <a:p>
            <a:pPr algn="just">
              <a:spcBef>
                <a:spcPct val="20000"/>
              </a:spcBef>
              <a:buFontTx/>
              <a:buChar char="•"/>
            </a:pPr>
            <a:r>
              <a:rPr lang="en-US" sz="1600" b="0" dirty="0"/>
              <a:t>Schedule telecons for the May to July timeframe.</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550927"/>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 Post the IEEE week</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43/72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7/9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0/53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45</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1922523742"/>
              </p:ext>
            </p:extLst>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3493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Completed roughly 2/3 of the received T/G comments </a:t>
            </a:r>
          </a:p>
          <a:p>
            <a:pPr lvl="1">
              <a:buFont typeface="Arial" panose="020B0604020202020204" pitchFamily="34" charset="0"/>
              <a:buChar char="•"/>
            </a:pPr>
            <a:r>
              <a:rPr lang="en-US" dirty="0"/>
              <a:t>Conducted vice chairs and secretary re-affirmation vote</a:t>
            </a:r>
          </a:p>
          <a:p>
            <a:pPr lvl="1">
              <a:buFont typeface="Arial" panose="020B0604020202020204" pitchFamily="34" charset="0"/>
              <a:buChar char="•"/>
            </a:pPr>
            <a:r>
              <a:rPr lang="en-US" dirty="0"/>
              <a:t>Initiated Mandatory Draft Review</a:t>
            </a:r>
          </a:p>
          <a:p>
            <a:pPr>
              <a:buFont typeface="Arial" panose="020B0604020202020204" pitchFamily="34" charset="0"/>
              <a:buChar char="•"/>
            </a:pPr>
            <a:endParaRPr lang="en-US" dirty="0"/>
          </a:p>
          <a:p>
            <a:pPr>
              <a:buFont typeface="Arial" panose="020B0604020202020204" pitchFamily="34" charset="0"/>
              <a:buChar char="•"/>
            </a:pPr>
            <a:r>
              <a:rPr lang="en-US" dirty="0"/>
              <a:t>Targets towards the July meeting:</a:t>
            </a:r>
          </a:p>
          <a:p>
            <a:pPr lvl="1">
              <a:buFont typeface="Arial" panose="020B0604020202020204" pitchFamily="34" charset="0"/>
              <a:buChar char="•"/>
            </a:pPr>
            <a:r>
              <a:rPr lang="en-US" dirty="0"/>
              <a:t>Complete 80% of LB286 technical and general CR (targeting recirculation out of July).</a:t>
            </a:r>
          </a:p>
          <a:p>
            <a:pPr lvl="1">
              <a:buFont typeface="Arial" panose="020B0604020202020204" pitchFamily="34" charset="0"/>
              <a:buChar char="•"/>
            </a:pPr>
            <a:r>
              <a:rPr lang="en-US" dirty="0"/>
              <a:t>Complete 95% of LB286 editorial CR.</a:t>
            </a:r>
          </a:p>
          <a:p>
            <a:pPr lvl="1">
              <a:buFont typeface="Arial" panose="020B0604020202020204" pitchFamily="34" charset="0"/>
              <a:buChar char="•"/>
            </a:pPr>
            <a:r>
              <a:rPr lang="en-US" dirty="0"/>
              <a:t>Review feedback from MDR </a:t>
            </a:r>
          </a:p>
          <a:p>
            <a:pPr lvl="1">
              <a:buFont typeface="Arial" panose="020B0604020202020204" pitchFamily="34" charset="0"/>
              <a:buChar char="•"/>
            </a:pPr>
            <a:r>
              <a:rPr lang="en-US" dirty="0"/>
              <a:t>Address 70% of feedback collected in the MDR process.</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May 28</a:t>
            </a:r>
            <a:r>
              <a:rPr lang="en-US" altLang="en-US" strike="sngStrike" kern="0" baseline="30000" dirty="0"/>
              <a:t>th</a:t>
            </a:r>
            <a:r>
              <a:rPr lang="en-US" altLang="en-US" strike="sngStrike" kern="0" dirty="0"/>
              <a:t> 		10:00 am PT/13:00 ET (2hrs) </a:t>
            </a:r>
            <a:r>
              <a:rPr lang="en-US" altLang="en-US" kern="0" dirty="0"/>
              <a:t>–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strike="sngStrike" kern="0" dirty="0"/>
              <a:t>June 18</a:t>
            </a:r>
            <a:r>
              <a:rPr lang="en-US" altLang="en-US" strike="sngStrike" kern="0" baseline="30000" dirty="0"/>
              <a:t>th</a:t>
            </a:r>
            <a:r>
              <a:rPr lang="en-US" altLang="en-US" strike="sngStrike" kern="0" dirty="0"/>
              <a:t> 		10:00 am PT/13:00 ET (2hrs)</a:t>
            </a:r>
            <a:r>
              <a:rPr lang="en-US" altLang="en-US" kern="0" dirty="0"/>
              <a:t>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strike="sngStrike" kern="0" dirty="0"/>
              <a:t>July 2</a:t>
            </a:r>
            <a:r>
              <a:rPr lang="en-US" altLang="en-US" strike="sngStrike" kern="0" baseline="30000" dirty="0"/>
              <a:t>nd</a:t>
            </a:r>
            <a:r>
              <a:rPr lang="en-US" altLang="en-US" strike="sngStrike" kern="0" dirty="0"/>
              <a:t>		10:00 am PT/13:00 ET (2hrs)</a:t>
            </a:r>
            <a:r>
              <a:rPr lang="en-US" altLang="en-US" kern="0" dirty="0"/>
              <a:t> - Independence day on the 4</a:t>
            </a:r>
            <a:r>
              <a:rPr lang="en-US" altLang="en-US" kern="0" baseline="30000" dirty="0"/>
              <a:t>th</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80535226"/>
              </p:ext>
            </p:extLst>
          </p:nvPr>
        </p:nvGraphicFramePr>
        <p:xfrm>
          <a:off x="563035" y="1556792"/>
          <a:ext cx="10460566" cy="185403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Follow up - for future meeting</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932FC-D35E-7698-6D93-0EC100BA0F0D}"/>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A4AE4693-2D37-47EF-BD30-50C4C42D5AFE}"/>
              </a:ext>
            </a:extLst>
          </p:cNvPr>
          <p:cNvSpPr>
            <a:spLocks noGrp="1"/>
          </p:cNvSpPr>
          <p:nvPr>
            <p:ph idx="1"/>
          </p:nvPr>
        </p:nvSpPr>
        <p:spPr/>
        <p:txBody>
          <a:bodyPr/>
          <a:lstStyle/>
          <a:p>
            <a:r>
              <a:rPr lang="en-US" dirty="0" err="1"/>
              <a:t>Strawpoll</a:t>
            </a:r>
            <a:endParaRPr lang="en-US" dirty="0"/>
          </a:p>
          <a:p>
            <a:r>
              <a:rPr lang="en-US" dirty="0"/>
              <a:t>We agree to the resolutions depicted in 11-24-951r1 .</a:t>
            </a:r>
          </a:p>
          <a:p>
            <a:endParaRPr lang="en-US" dirty="0"/>
          </a:p>
          <a:p>
            <a:r>
              <a:rPr lang="en-US" dirty="0"/>
              <a:t>Results (Y/N/A): 4/0/0</a:t>
            </a:r>
          </a:p>
        </p:txBody>
      </p:sp>
      <p:sp>
        <p:nvSpPr>
          <p:cNvPr id="4" name="Slide Number Placeholder 3">
            <a:extLst>
              <a:ext uri="{FF2B5EF4-FFF2-40B4-BE49-F238E27FC236}">
                <a16:creationId xmlns:a16="http://schemas.microsoft.com/office/drawing/2014/main" id="{0475AFA7-A5D6-727C-FA90-DE2015ECFA2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64C80DB-B456-EEF9-6F08-32E3139A6D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CE5C7C1-867F-5A68-C017-6FF5FA7441F2}"/>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6589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56058851"/>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a:t>
                      </a:r>
                    </a:p>
                  </a:txBody>
                  <a:tcPr/>
                </a:tc>
                <a:extLst>
                  <a:ext uri="{0D108BD9-81ED-4DB2-BD59-A6C34878D82A}">
                    <a16:rowId xmlns:a16="http://schemas.microsoft.com/office/drawing/2014/main" val="3392044796"/>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Continue </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June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LB286 CR per announced submissions.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40374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750343087"/>
              </p:ext>
            </p:extLst>
          </p:nvPr>
        </p:nvGraphicFramePr>
        <p:xfrm>
          <a:off x="563035" y="1556792"/>
          <a:ext cx="10460566" cy="16406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11-24-642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 up,  at needed</a:t>
                      </a:r>
                    </a:p>
                  </a:txBody>
                  <a:tcPr/>
                </a:tc>
                <a:extLst>
                  <a:ext uri="{0D108BD9-81ED-4DB2-BD59-A6C34878D82A}">
                    <a16:rowId xmlns:a16="http://schemas.microsoft.com/office/drawing/2014/main" val="29679604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1hr</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2056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8948965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1st time, 1.5 </a:t>
                      </a:r>
                      <a:r>
                        <a:rPr lang="en-US" sz="1400" kern="1200" dirty="0" err="1">
                          <a:solidFill>
                            <a:schemeClr val="dk1"/>
                          </a:solidFill>
                          <a:latin typeface="+mn-lt"/>
                          <a:ea typeface="+mn-ea"/>
                          <a:cs typeface="+mn-cs"/>
                        </a:rPr>
                        <a:t>hrs</a:t>
                      </a: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CR Part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time permits</a:t>
                      </a:r>
                    </a:p>
                  </a:txBody>
                  <a:tcPr/>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38360012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June 4</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June 11</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18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9</a:t>
            </a:r>
            <a:r>
              <a:rPr lang="en-US" altLang="en-US" kern="0" baseline="30000" dirty="0"/>
              <a:t>th</a:t>
            </a:r>
            <a:r>
              <a:rPr lang="en-US" altLang="en-US" kern="0" dirty="0"/>
              <a:t> 		10:00 am PT/13:00 ET (2hrs)</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719626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933167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347050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161834</TotalTime>
  <Words>6660</Words>
  <Application>Microsoft Office PowerPoint</Application>
  <PresentationFormat>Widescreen</PresentationFormat>
  <Paragraphs>1098</Paragraphs>
  <Slides>80</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90"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PowerPoint Presentation</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LB 286 Status Post the IEEE week</vt:lpstr>
      <vt:lpstr>TGbk Projected Timeline (previous)</vt:lpstr>
      <vt:lpstr>TGbk Projected Timeline (updated)</vt:lpstr>
      <vt:lpstr>Closing report</vt:lpstr>
      <vt:lpstr>Scheduled TGbk telecons</vt:lpstr>
      <vt:lpstr>PowerPoint Presentation</vt:lpstr>
      <vt:lpstr>PowerPoint Presentation</vt:lpstr>
      <vt:lpstr>June 4th Telecon</vt:lpstr>
      <vt:lpstr>Submission List for the June 4th Telecon</vt:lpstr>
      <vt:lpstr>Submission 11-24-951</vt:lpstr>
      <vt:lpstr>Submission pipeline</vt:lpstr>
      <vt:lpstr>Scheduled TGbk telecons</vt:lpstr>
      <vt:lpstr>PowerPoint Presentation</vt:lpstr>
      <vt:lpstr>PowerPoint Presentation</vt:lpstr>
      <vt:lpstr>June 4th Telecon</vt:lpstr>
      <vt:lpstr>Submission List for the June 4th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769</cp:revision>
  <cp:lastPrinted>1601-01-01T00:00:00Z</cp:lastPrinted>
  <dcterms:created xsi:type="dcterms:W3CDTF">2018-08-06T10:28:59Z</dcterms:created>
  <dcterms:modified xsi:type="dcterms:W3CDTF">2024-06-04T19:00:48Z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