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1"/>
  </p:notesMasterIdLst>
  <p:handoutMasterIdLst>
    <p:handoutMasterId r:id="rId82"/>
  </p:handoutMasterIdLst>
  <p:sldIdLst>
    <p:sldId id="256" r:id="rId2"/>
    <p:sldId id="2694" r:id="rId3"/>
    <p:sldId id="265" r:id="rId4"/>
    <p:sldId id="2566" r:id="rId5"/>
    <p:sldId id="257" r:id="rId6"/>
    <p:sldId id="2366" r:id="rId7"/>
    <p:sldId id="2367"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569" r:id="rId25"/>
    <p:sldId id="345" r:id="rId26"/>
    <p:sldId id="690" r:id="rId27"/>
    <p:sldId id="694" r:id="rId28"/>
    <p:sldId id="2568" r:id="rId29"/>
    <p:sldId id="2690" r:id="rId30"/>
    <p:sldId id="679" r:id="rId31"/>
    <p:sldId id="2691" r:id="rId32"/>
    <p:sldId id="680" r:id="rId33"/>
    <p:sldId id="2530" r:id="rId34"/>
    <p:sldId id="2531" r:id="rId35"/>
    <p:sldId id="2533" r:id="rId36"/>
    <p:sldId id="2673" r:id="rId37"/>
    <p:sldId id="2535" r:id="rId38"/>
    <p:sldId id="2536" r:id="rId39"/>
    <p:sldId id="2537" r:id="rId40"/>
    <p:sldId id="2551" r:id="rId41"/>
    <p:sldId id="2527" r:id="rId42"/>
    <p:sldId id="2675" r:id="rId43"/>
    <p:sldId id="2676" r:id="rId44"/>
    <p:sldId id="2661" r:id="rId45"/>
    <p:sldId id="2695" r:id="rId46"/>
    <p:sldId id="2680" r:id="rId47"/>
    <p:sldId id="2692" r:id="rId48"/>
    <p:sldId id="2693" r:id="rId49"/>
    <p:sldId id="2585" r:id="rId50"/>
    <p:sldId id="2666" r:id="rId51"/>
    <p:sldId id="2667" r:id="rId52"/>
    <p:sldId id="2682" r:id="rId53"/>
    <p:sldId id="2683" r:id="rId54"/>
    <p:sldId id="2686" r:id="rId55"/>
    <p:sldId id="2687" r:id="rId56"/>
    <p:sldId id="2688" r:id="rId57"/>
    <p:sldId id="2689" r:id="rId58"/>
    <p:sldId id="2651" r:id="rId59"/>
    <p:sldId id="2652" r:id="rId60"/>
    <p:sldId id="2655" r:id="rId61"/>
    <p:sldId id="2656" r:id="rId62"/>
    <p:sldId id="2657" r:id="rId63"/>
    <p:sldId id="2658" r:id="rId64"/>
    <p:sldId id="2552" r:id="rId65"/>
    <p:sldId id="315" r:id="rId66"/>
    <p:sldId id="312" r:id="rId67"/>
    <p:sldId id="318" r:id="rId68"/>
    <p:sldId id="472" r:id="rId69"/>
    <p:sldId id="473" r:id="rId70"/>
    <p:sldId id="474" r:id="rId71"/>
    <p:sldId id="480" r:id="rId72"/>
    <p:sldId id="259" r:id="rId73"/>
    <p:sldId id="260" r:id="rId74"/>
    <p:sldId id="261" r:id="rId75"/>
    <p:sldId id="2525" r:id="rId76"/>
    <p:sldId id="2555" r:id="rId77"/>
    <p:sldId id="2556" r:id="rId78"/>
    <p:sldId id="2557" r:id="rId79"/>
    <p:sldId id="2558" r:id="rId8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94"/>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May 13th - May IEEE meeting week" id="{DE843586-E506-4D30-A655-52B441F0114A}">
          <p14:sldIdLst>
            <p14:sldId id="690"/>
            <p14:sldId id="694"/>
            <p14:sldId id="2568"/>
            <p14:sldId id="2690"/>
            <p14:sldId id="679"/>
            <p14:sldId id="2691"/>
            <p14:sldId id="680"/>
          </p14:sldIdLst>
        </p14:section>
        <p14:section name="May 14th - May IEEE meeting week" id="{D686ED55-D2EA-43E3-A87F-725BDBE41CF2}">
          <p14:sldIdLst>
            <p14:sldId id="2530"/>
            <p14:sldId id="2531"/>
            <p14:sldId id="2533"/>
            <p14:sldId id="2673"/>
            <p14:sldId id="2535"/>
          </p14:sldIdLst>
        </p14:section>
        <p14:section name="May 15th - May IEEE meeting week" id="{8E838D38-B45C-442C-8603-25CE94919C41}">
          <p14:sldIdLst>
            <p14:sldId id="2536"/>
            <p14:sldId id="2537"/>
            <p14:sldId id="2551"/>
            <p14:sldId id="2527"/>
          </p14:sldIdLst>
        </p14:section>
        <p14:section name="May 16th PM1 - May IEEE meeting week" id="{492F3795-E898-442D-B3B2-67D17FBA806D}">
          <p14:sldIdLst>
            <p14:sldId id="2675"/>
            <p14:sldId id="2676"/>
            <p14:sldId id="2661"/>
            <p14:sldId id="2695"/>
            <p14:sldId id="2680"/>
            <p14:sldId id="2692"/>
            <p14:sldId id="2693"/>
            <p14:sldId id="2585"/>
            <p14:sldId id="2666"/>
            <p14:sldId id="2667"/>
          </p14:sldIdLst>
        </p14:section>
        <p14:section name="June 4th Telecon" id="{BDD9CEBF-8F3B-4936-9F2B-278A7813EF07}">
          <p14:sldIdLst>
            <p14:sldId id="2682"/>
            <p14:sldId id="2683"/>
            <p14:sldId id="2686"/>
            <p14:sldId id="2687"/>
            <p14:sldId id="2688"/>
            <p14:sldId id="2689"/>
          </p14:sldIdLst>
        </p14:section>
        <p14:section name="May 7th Telecon" id="{81CF3F60-1D46-480B-B4E4-FD3CA087846D}">
          <p14:sldIdLst>
            <p14:sldId id="2651"/>
            <p14:sldId id="2652"/>
            <p14:sldId id="2655"/>
            <p14:sldId id="2656"/>
            <p14:sldId id="2657"/>
            <p14:sldId id="2658"/>
          </p14:sldIdLst>
        </p14:section>
        <p14:section name="Backup" id="{62682A0D-7317-4EE9-B56C-63AD74488E19}">
          <p14:sldIdLst>
            <p14:sldId id="2552"/>
            <p14:sldId id="315"/>
            <p14:sldId id="312"/>
            <p14:sldId id="318"/>
            <p14:sldId id="472"/>
            <p14:sldId id="473"/>
            <p14:sldId id="474"/>
            <p14:sldId id="480"/>
            <p14:sldId id="259"/>
            <p14:sldId id="260"/>
            <p14:sldId id="261"/>
            <p14:sldId id="2525"/>
          </p14:sldIdLst>
        </p14:section>
        <p14:section name="June 20th Telecon" id="{2BA70FBB-2DF2-4AB9-8CE1-BD33A7EA639A}">
          <p14:sldIdLst>
            <p14:sldId id="2555"/>
            <p14:sldId id="2556"/>
            <p14:sldId id="2557"/>
            <p14:sldId id="255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C07E4D-5EDD-4991-AB37-E5894FA7858D}" v="6" dt="2024-05-28T22:07:11.510"/>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4" autoAdjust="0"/>
    <p:restoredTop sz="96807" autoAdjust="0"/>
  </p:normalViewPr>
  <p:slideViewPr>
    <p:cSldViewPr>
      <p:cViewPr varScale="1">
        <p:scale>
          <a:sx n="107" d="100"/>
          <a:sy n="107" d="100"/>
        </p:scale>
        <p:origin x="870" y="10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88"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 Id="rId86"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microsoft.com/office/2016/11/relationships/changesInfo" Target="changesInfos/changesInfo1.xml"/><Relationship Id="rId61" Type="http://schemas.openxmlformats.org/officeDocument/2006/relationships/slide" Target="slides/slide60.xml"/><Relationship Id="rId82"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6CC07E4D-5EDD-4991-AB37-E5894FA7858D}"/>
    <pc:docChg chg="undo custSel delSld modSld modSection">
      <pc:chgData name="Segev, Jonathan" userId="7c67a1b0-8725-4553-8055-0888dbcaef94" providerId="ADAL" clId="{6CC07E4D-5EDD-4991-AB37-E5894FA7858D}" dt="2024-05-28T22:29:17.886" v="248" actId="400"/>
      <pc:docMkLst>
        <pc:docMk/>
      </pc:docMkLst>
      <pc:sldChg chg="modSp mod">
        <pc:chgData name="Segev, Jonathan" userId="7c67a1b0-8725-4553-8055-0888dbcaef94" providerId="ADAL" clId="{6CC07E4D-5EDD-4991-AB37-E5894FA7858D}" dt="2024-05-28T22:03:23.687" v="5" actId="20577"/>
        <pc:sldMkLst>
          <pc:docMk/>
          <pc:sldMk cId="0" sldId="256"/>
        </pc:sldMkLst>
        <pc:spChg chg="mod">
          <ac:chgData name="Segev, Jonathan" userId="7c67a1b0-8725-4553-8055-0888dbcaef94" providerId="ADAL" clId="{6CC07E4D-5EDD-4991-AB37-E5894FA7858D}" dt="2024-05-28T22:03:23.687" v="5" actId="20577"/>
          <ac:spMkLst>
            <pc:docMk/>
            <pc:sldMk cId="0" sldId="256"/>
            <ac:spMk id="3074" creationId="{00000000-0000-0000-0000-000000000000}"/>
          </ac:spMkLst>
        </pc:spChg>
      </pc:sldChg>
      <pc:sldChg chg="modSp mod">
        <pc:chgData name="Segev, Jonathan" userId="7c67a1b0-8725-4553-8055-0888dbcaef94" providerId="ADAL" clId="{6CC07E4D-5EDD-4991-AB37-E5894FA7858D}" dt="2024-05-28T22:04:38.146" v="75" actId="20577"/>
        <pc:sldMkLst>
          <pc:docMk/>
          <pc:sldMk cId="1625285418" sldId="2682"/>
        </pc:sldMkLst>
        <pc:spChg chg="mod">
          <ac:chgData name="Segev, Jonathan" userId="7c67a1b0-8725-4553-8055-0888dbcaef94" providerId="ADAL" clId="{6CC07E4D-5EDD-4991-AB37-E5894FA7858D}" dt="2024-05-28T22:04:08.640" v="21" actId="6549"/>
          <ac:spMkLst>
            <pc:docMk/>
            <pc:sldMk cId="1625285418" sldId="2682"/>
            <ac:spMk id="2" creationId="{00000000-0000-0000-0000-000000000000}"/>
          </ac:spMkLst>
        </pc:spChg>
        <pc:spChg chg="mod">
          <ac:chgData name="Segev, Jonathan" userId="7c67a1b0-8725-4553-8055-0888dbcaef94" providerId="ADAL" clId="{6CC07E4D-5EDD-4991-AB37-E5894FA7858D}" dt="2024-05-28T22:04:38.146" v="75" actId="20577"/>
          <ac:spMkLst>
            <pc:docMk/>
            <pc:sldMk cId="1625285418" sldId="2682"/>
            <ac:spMk id="3" creationId="{00000000-0000-0000-0000-000000000000}"/>
          </ac:spMkLst>
        </pc:spChg>
      </pc:sldChg>
      <pc:sldChg chg="modSp mod">
        <pc:chgData name="Segev, Jonathan" userId="7c67a1b0-8725-4553-8055-0888dbcaef94" providerId="ADAL" clId="{6CC07E4D-5EDD-4991-AB37-E5894FA7858D}" dt="2024-05-28T22:27:21.533" v="240" actId="6549"/>
        <pc:sldMkLst>
          <pc:docMk/>
          <pc:sldMk cId="2917597931" sldId="2683"/>
        </pc:sldMkLst>
        <pc:spChg chg="mod">
          <ac:chgData name="Segev, Jonathan" userId="7c67a1b0-8725-4553-8055-0888dbcaef94" providerId="ADAL" clId="{6CC07E4D-5EDD-4991-AB37-E5894FA7858D}" dt="2024-05-28T22:05:01.541" v="93" actId="6549"/>
          <ac:spMkLst>
            <pc:docMk/>
            <pc:sldMk cId="2917597931" sldId="2683"/>
            <ac:spMk id="2" creationId="{00000000-0000-0000-0000-000000000000}"/>
          </ac:spMkLst>
        </pc:spChg>
        <pc:graphicFrameChg chg="mod modGraphic">
          <ac:chgData name="Segev, Jonathan" userId="7c67a1b0-8725-4553-8055-0888dbcaef94" providerId="ADAL" clId="{6CC07E4D-5EDD-4991-AB37-E5894FA7858D}" dt="2024-05-28T22:27:21.533" v="240" actId="6549"/>
          <ac:graphicFrameMkLst>
            <pc:docMk/>
            <pc:sldMk cId="2917597931" sldId="2683"/>
            <ac:graphicFrameMk id="9" creationId="{6FE6361A-A12D-831B-EB4E-D9E3C9E2F3FD}"/>
          </ac:graphicFrameMkLst>
        </pc:graphicFrameChg>
      </pc:sldChg>
      <pc:sldChg chg="del">
        <pc:chgData name="Segev, Jonathan" userId="7c67a1b0-8725-4553-8055-0888dbcaef94" providerId="ADAL" clId="{6CC07E4D-5EDD-4991-AB37-E5894FA7858D}" dt="2024-05-28T22:05:04.392" v="94" actId="47"/>
        <pc:sldMkLst>
          <pc:docMk/>
          <pc:sldMk cId="1057718885" sldId="2684"/>
        </pc:sldMkLst>
      </pc:sldChg>
      <pc:sldChg chg="del">
        <pc:chgData name="Segev, Jonathan" userId="7c67a1b0-8725-4553-8055-0888dbcaef94" providerId="ADAL" clId="{6CC07E4D-5EDD-4991-AB37-E5894FA7858D}" dt="2024-05-28T22:05:07.311" v="95" actId="47"/>
        <pc:sldMkLst>
          <pc:docMk/>
          <pc:sldMk cId="1487883236" sldId="2685"/>
        </pc:sldMkLst>
      </pc:sldChg>
      <pc:sldChg chg="modSp mod">
        <pc:chgData name="Segev, Jonathan" userId="7c67a1b0-8725-4553-8055-0888dbcaef94" providerId="ADAL" clId="{6CC07E4D-5EDD-4991-AB37-E5894FA7858D}" dt="2024-05-28T22:07:15.133" v="164" actId="20577"/>
        <pc:sldMkLst>
          <pc:docMk/>
          <pc:sldMk cId="4021055466" sldId="2686"/>
        </pc:sldMkLst>
        <pc:graphicFrameChg chg="mod modGraphic">
          <ac:chgData name="Segev, Jonathan" userId="7c67a1b0-8725-4553-8055-0888dbcaef94" providerId="ADAL" clId="{6CC07E4D-5EDD-4991-AB37-E5894FA7858D}" dt="2024-05-28T22:07:15.133" v="164" actId="20577"/>
          <ac:graphicFrameMkLst>
            <pc:docMk/>
            <pc:sldMk cId="4021055466" sldId="2686"/>
            <ac:graphicFrameMk id="8" creationId="{00C81417-4E60-CFDB-8D41-C8E720FA8899}"/>
          </ac:graphicFrameMkLst>
        </pc:graphicFrameChg>
      </pc:sldChg>
      <pc:sldChg chg="modSp mod">
        <pc:chgData name="Segev, Jonathan" userId="7c67a1b0-8725-4553-8055-0888dbcaef94" providerId="ADAL" clId="{6CC07E4D-5EDD-4991-AB37-E5894FA7858D}" dt="2024-05-28T22:29:17.886" v="248" actId="400"/>
        <pc:sldMkLst>
          <pc:docMk/>
          <pc:sldMk cId="3900325201" sldId="2687"/>
        </pc:sldMkLst>
        <pc:spChg chg="mod">
          <ac:chgData name="Segev, Jonathan" userId="7c67a1b0-8725-4553-8055-0888dbcaef94" providerId="ADAL" clId="{6CC07E4D-5EDD-4991-AB37-E5894FA7858D}" dt="2024-05-28T22:29:17.886" v="248" actId="400"/>
          <ac:spMkLst>
            <pc:docMk/>
            <pc:sldMk cId="3900325201" sldId="2687"/>
            <ac:spMk id="8" creationId="{CC5B7EB9-3DEF-4981-89A9-614127FF9327}"/>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t>LB286 Comment distribution</a:t>
            </a:r>
          </a:p>
        </c:rich>
      </c:tx>
      <c:layout>
        <c:manualLayout>
          <c:xMode val="edge"/>
          <c:yMode val="edge"/>
          <c:x val="0.22590917603390298"/>
          <c:y val="2.0166828901130137E-2"/>
        </c:manualLayout>
      </c:layout>
      <c:overlay val="0"/>
      <c:spPr>
        <a:solidFill>
          <a:schemeClr val="accent3"/>
        </a:solid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rgbClr val="00B050"/>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9B84-4ADD-B688-DF487A1A8A3E}"/>
              </c:ext>
            </c:extLst>
          </c:dPt>
          <c:cat>
            <c:strRef>
              <c:f>Sheet1!$A$2:$A$5</c:f>
              <c:strCache>
                <c:ptCount val="1"/>
                <c:pt idx="0">
                  <c:v>Comments totals</c:v>
                </c:pt>
              </c:strCache>
            </c:strRef>
          </c:cat>
          <c:val>
            <c:numRef>
              <c:f>Sheet1!$B$2:$B$5</c:f>
              <c:numCache>
                <c:formatCode>General</c:formatCode>
                <c:ptCount val="4"/>
                <c:pt idx="0">
                  <c:v>134</c:v>
                </c:pt>
              </c:numCache>
            </c:numRef>
          </c:val>
          <c:extLst>
            <c:ext xmlns:c16="http://schemas.microsoft.com/office/drawing/2014/chart" uri="{C3380CC4-5D6E-409C-BE32-E72D297353CC}">
              <c16:uniqueId val="{00000002-9B84-4ADD-B688-DF487A1A8A3E}"/>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53</c:v>
                </c:pt>
              </c:numCache>
            </c:numRef>
          </c:val>
          <c:extLst>
            <c:ext xmlns:c16="http://schemas.microsoft.com/office/drawing/2014/chart" uri="{C3380CC4-5D6E-409C-BE32-E72D297353CC}">
              <c16:uniqueId val="{00000003-9B84-4ADD-B688-DF487A1A8A3E}"/>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72</c:v>
                </c:pt>
              </c:numCache>
            </c:numRef>
          </c:val>
          <c:extLst>
            <c:ext xmlns:c16="http://schemas.microsoft.com/office/drawing/2014/chart" uri="{C3380CC4-5D6E-409C-BE32-E72D297353CC}">
              <c16:uniqueId val="{00000004-9B84-4ADD-B688-DF487A1A8A3E}"/>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9</c:v>
                </c:pt>
              </c:numCache>
            </c:numRef>
          </c:val>
          <c:extLst>
            <c:ext xmlns:c16="http://schemas.microsoft.com/office/drawing/2014/chart" uri="{C3380CC4-5D6E-409C-BE32-E72D297353CC}">
              <c16:uniqueId val="{00000005-9B84-4ADD-B688-DF487A1A8A3E}"/>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LB279 to</a:t>
            </a:r>
            <a:r>
              <a:rPr lang="en-US" b="1" baseline="0" dirty="0"/>
              <a:t> LB 286 Acceptance Progress</a:t>
            </a:r>
            <a:endParaRPr lang="en-US" b="1" dirty="0"/>
          </a:p>
        </c:rich>
      </c:tx>
      <c:layout>
        <c:manualLayout>
          <c:xMode val="edge"/>
          <c:yMode val="edge"/>
          <c:x val="0.20078966603314033"/>
          <c:y val="9.0147155852162722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LB279</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401</c:v>
                </c:pt>
                <c:pt idx="1">
                  <c:v>226</c:v>
                </c:pt>
                <c:pt idx="2">
                  <c:v>163</c:v>
                </c:pt>
                <c:pt idx="3">
                  <c:v>12</c:v>
                </c:pt>
              </c:numCache>
            </c:numRef>
          </c:val>
          <c:extLst>
            <c:ext xmlns:c16="http://schemas.microsoft.com/office/drawing/2014/chart" uri="{C3380CC4-5D6E-409C-BE32-E72D297353CC}">
              <c16:uniqueId val="{00000000-B67E-416A-ABCA-1A5FE8CB5E2D}"/>
            </c:ext>
          </c:extLst>
        </c:ser>
        <c:ser>
          <c:idx val="1"/>
          <c:order val="1"/>
          <c:tx>
            <c:strRef>
              <c:f>Sheet1!$C$1</c:f>
              <c:strCache>
                <c:ptCount val="1"/>
                <c:pt idx="0">
                  <c:v>LB286</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1-B67E-416A-ABCA-1A5FE8CB5E2D}"/>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LB286 CR Progress</a:t>
            </a:r>
          </a:p>
        </c:rich>
      </c:tx>
      <c:layout>
        <c:manualLayout>
          <c:xMode val="edge"/>
          <c:yMode val="edge"/>
          <c:x val="0.20078966603314033"/>
          <c:y val="9.0147155852162722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LB286</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0-B67E-416A-ABCA-1A5FE8CB5E2D}"/>
            </c:ext>
          </c:extLst>
        </c:ser>
        <c:ser>
          <c:idx val="1"/>
          <c:order val="1"/>
          <c:tx>
            <c:strRef>
              <c:f>Sheet1!$C$1</c:f>
              <c:strCache>
                <c:ptCount val="1"/>
                <c:pt idx="0">
                  <c:v>Current completion</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52</c:v>
                </c:pt>
                <c:pt idx="1">
                  <c:v>0</c:v>
                </c:pt>
                <c:pt idx="2">
                  <c:v>45</c:v>
                </c:pt>
                <c:pt idx="3">
                  <c:v>7</c:v>
                </c:pt>
              </c:numCache>
            </c:numRef>
          </c:val>
          <c:extLst>
            <c:ext xmlns:c16="http://schemas.microsoft.com/office/drawing/2014/chart" uri="{C3380CC4-5D6E-409C-BE32-E72D297353CC}">
              <c16:uniqueId val="{00000001-B67E-416A-ABCA-1A5FE8CB5E2D}"/>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9">
  <a:schemeClr val="accent6"/>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5/28/2024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14931452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3914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53</a:t>
            </a:fld>
            <a:endParaRPr lang="en-US"/>
          </a:p>
        </p:txBody>
      </p:sp>
    </p:spTree>
    <p:extLst>
      <p:ext uri="{BB962C8B-B14F-4D97-AF65-F5344CB8AC3E}">
        <p14:creationId xmlns:p14="http://schemas.microsoft.com/office/powerpoint/2010/main" val="36141335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59</a:t>
            </a:fld>
            <a:endParaRPr lang="en-US"/>
          </a:p>
        </p:txBody>
      </p:sp>
    </p:spTree>
    <p:extLst>
      <p:ext uri="{BB962C8B-B14F-4D97-AF65-F5344CB8AC3E}">
        <p14:creationId xmlns:p14="http://schemas.microsoft.com/office/powerpoint/2010/main" val="24838289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77</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014947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651178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802.11-24/642r6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touchpoint.eventsair.com/2024-may-ieee-802-wireless-interim-session/reg/Site/Register"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619000005&amp;t=47200043"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May Interim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2024-05-28</a:t>
            </a:r>
          </a:p>
        </p:txBody>
      </p:sp>
      <p:sp>
        <p:nvSpPr>
          <p:cNvPr id="6" name="Date Placeholder 3"/>
          <p:cNvSpPr>
            <a:spLocks noGrp="1"/>
          </p:cNvSpPr>
          <p:nvPr>
            <p:ph type="dt" idx="10"/>
          </p:nvPr>
        </p:nvSpPr>
        <p:spPr/>
        <p:txBody>
          <a:bodyPr/>
          <a:lstStyle/>
          <a:p>
            <a:r>
              <a:rPr lang="en-US" dirty="0"/>
              <a:t>May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DEC00-0395-3C40-3E3F-118CC47010C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A721A11-A207-2A09-9184-628150B0AA8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7F960D4-F519-E9FB-C25B-7003052A1144}"/>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A764BF9-F3AE-2F64-5D4F-E8586D85F5C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5A05BC2-AB56-5433-18C9-B19E6F3507CD}"/>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1213941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May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telecon that met draft text threshold (10min)</a:t>
            </a:r>
          </a:p>
          <a:p>
            <a:pPr algn="just">
              <a:spcBef>
                <a:spcPct val="20000"/>
              </a:spcBef>
              <a:buFontTx/>
              <a:buChar char="•"/>
            </a:pPr>
            <a:r>
              <a:rPr lang="en-US" sz="1800" b="0" dirty="0"/>
              <a:t>Review LB286 and progress made from LB279 (10 min) and MDR plans.</a:t>
            </a:r>
          </a:p>
          <a:p>
            <a:pPr algn="just">
              <a:spcBef>
                <a:spcPct val="20000"/>
              </a:spcBef>
              <a:buFontTx/>
              <a:buChar char="•"/>
            </a:pPr>
            <a:r>
              <a:rPr lang="en-US" sz="1800" b="0" dirty="0"/>
              <a:t>Re-affirmation of TG vice chairs and secretary. </a:t>
            </a:r>
          </a:p>
          <a:p>
            <a:pPr algn="just">
              <a:spcBef>
                <a:spcPct val="20000"/>
              </a:spcBef>
              <a:buFontTx/>
              <a:buChar char="•"/>
            </a:pPr>
            <a:r>
              <a:rPr lang="en-US" sz="1800" b="0" dirty="0"/>
              <a:t>LB286 Comment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dirty="0"/>
              <a:t>Conduct group comment resolution, to the extent possible.</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24054327"/>
              </p:ext>
            </p:extLst>
          </p:nvPr>
        </p:nvGraphicFramePr>
        <p:xfrm>
          <a:off x="907229" y="1265032"/>
          <a:ext cx="10475382" cy="3383104"/>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1733635">
                  <a:extLst>
                    <a:ext uri="{9D8B030D-6E8A-4147-A177-3AD203B41FA5}">
                      <a16:colId xmlns:a16="http://schemas.microsoft.com/office/drawing/2014/main" val="20001"/>
                    </a:ext>
                  </a:extLst>
                </a:gridCol>
                <a:gridCol w="5765804">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extLst>
                  <a:ext uri="{0D108BD9-81ED-4DB2-BD59-A6C34878D82A}">
                    <a16:rowId xmlns:a16="http://schemas.microsoft.com/office/drawing/2014/main" val="535303451"/>
                  </a:ext>
                </a:extLst>
              </a:tr>
              <a:tr h="0">
                <a:tc>
                  <a:txBody>
                    <a:bodyPr/>
                    <a:lstStyle/>
                    <a:p>
                      <a:r>
                        <a:rPr lang="en-US" sz="1400" kern="1200" dirty="0">
                          <a:solidFill>
                            <a:schemeClr val="dk1"/>
                          </a:solidFill>
                          <a:latin typeface="+mn-lt"/>
                          <a:ea typeface="+mn-ea"/>
                          <a:cs typeface="+mn-cs"/>
                        </a:rPr>
                        <a:t>11-24-785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LB286 Comment Resolution Section 11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 – follow up</a:t>
                      </a:r>
                    </a:p>
                  </a:txBody>
                  <a:tcPr marT="45712" marB="45712"/>
                </a:tc>
                <a:extLst>
                  <a:ext uri="{0D108BD9-81ED-4DB2-BD59-A6C34878D82A}">
                    <a16:rowId xmlns:a16="http://schemas.microsoft.com/office/drawing/2014/main" val="1237629070"/>
                  </a:ext>
                </a:extLst>
              </a:tr>
              <a:tr h="0">
                <a:tc>
                  <a:txBody>
                    <a:bodyPr/>
                    <a:lstStyle/>
                    <a:p>
                      <a:r>
                        <a:rPr lang="en-US" sz="1400" kern="1200" dirty="0">
                          <a:solidFill>
                            <a:schemeClr val="dk1"/>
                          </a:solidFill>
                          <a:latin typeface="+mn-lt"/>
                          <a:ea typeface="+mn-ea"/>
                          <a:cs typeface="+mn-cs"/>
                        </a:rPr>
                        <a:t>11-24-787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1</a:t>
                      </a:r>
                    </a:p>
                  </a:txBody>
                  <a:tcPr marT="45712" marB="45712"/>
                </a:tc>
                <a:tc>
                  <a:txBody>
                    <a:bodyPr/>
                    <a:lstStyle/>
                    <a:p>
                      <a:r>
                        <a:rPr lang="en-US" sz="1400" kern="1200" dirty="0">
                          <a:solidFill>
                            <a:schemeClr val="dk1"/>
                          </a:solidFill>
                          <a:latin typeface="+mn-lt"/>
                          <a:ea typeface="+mn-ea"/>
                          <a:cs typeface="+mn-cs"/>
                        </a:rPr>
                        <a:t>CR – for completion</a:t>
                      </a:r>
                    </a:p>
                  </a:txBody>
                  <a:tcPr marT="45712" marB="45712"/>
                </a:tc>
                <a:extLst>
                  <a:ext uri="{0D108BD9-81ED-4DB2-BD59-A6C34878D82A}">
                    <a16:rowId xmlns:a16="http://schemas.microsoft.com/office/drawing/2014/main" val="2037088717"/>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081334288"/>
                  </a:ext>
                </a:extLst>
              </a:tr>
              <a:tr h="0">
                <a:tc>
                  <a:txBody>
                    <a:bodyPr/>
                    <a:lstStyle/>
                    <a:p>
                      <a:r>
                        <a:rPr lang="en-US" sz="1400" dirty="0"/>
                        <a:t>11-24-845</a:t>
                      </a:r>
                    </a:p>
                  </a:txBody>
                  <a:tcPr marT="45712" marB="45712"/>
                </a:tc>
                <a:tc>
                  <a:txBody>
                    <a:bodyPr/>
                    <a:lstStyle/>
                    <a:p>
                      <a:r>
                        <a:rPr lang="en-US" sz="1400" dirty="0"/>
                        <a:t>Christian Berger</a:t>
                      </a:r>
                    </a:p>
                  </a:txBody>
                  <a:tcPr marT="45712" marB="45712"/>
                </a:tc>
                <a:tc>
                  <a:txBody>
                    <a:bodyPr/>
                    <a:lstStyle/>
                    <a:p>
                      <a:r>
                        <a:rPr lang="en-US" sz="1400" dirty="0"/>
                        <a:t>LB286 Comment Resolution Section 3 and 36</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545775103"/>
                  </a:ext>
                </a:extLst>
              </a:tr>
              <a:tr h="0">
                <a:tc>
                  <a:txBody>
                    <a:bodyPr/>
                    <a:lstStyle/>
                    <a:p>
                      <a:r>
                        <a:rPr lang="fr-FR" sz="1400" dirty="0"/>
                        <a:t>11-24-846</a:t>
                      </a:r>
                      <a:endParaRPr lang="en-US" sz="1400" dirty="0"/>
                    </a:p>
                  </a:txBody>
                  <a:tcPr marT="45712" marB="45712"/>
                </a:tc>
                <a:tc>
                  <a:txBody>
                    <a:bodyPr/>
                    <a:lstStyle/>
                    <a:p>
                      <a:r>
                        <a:rPr lang="en-US" sz="1400" dirty="0"/>
                        <a:t>Christian Berger</a:t>
                      </a:r>
                    </a:p>
                  </a:txBody>
                  <a:tcPr marT="45712" marB="45712"/>
                </a:tc>
                <a:tc>
                  <a:txBody>
                    <a:bodyPr/>
                    <a:lstStyle/>
                    <a:p>
                      <a:r>
                        <a:rPr lang="fr-FR" sz="1400" dirty="0"/>
                        <a:t>LB286 Comment Resolution Section 11 Part 2</a:t>
                      </a:r>
                      <a:endParaRPr lang="en-US" sz="1400" dirty="0"/>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11033840"/>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37258439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551324123"/>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13</a:t>
            </a:r>
            <a:r>
              <a:rPr lang="en-US" altLang="en-US" baseline="30000" dirty="0">
                <a:solidFill>
                  <a:schemeClr val="tx2"/>
                </a:solidFill>
              </a:rPr>
              <a:t>th</a:t>
            </a:r>
            <a:r>
              <a:rPr lang="en-US" altLang="en-US" dirty="0">
                <a:solidFill>
                  <a:schemeClr val="tx2"/>
                </a:solidFill>
              </a:rPr>
              <a:t> PM1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week (7 min).</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telecon that met draft text threshold (10min)</a:t>
            </a:r>
          </a:p>
          <a:p>
            <a:pPr algn="just">
              <a:spcBef>
                <a:spcPct val="20000"/>
              </a:spcBef>
              <a:buFontTx/>
              <a:buChar char="•"/>
            </a:pPr>
            <a:r>
              <a:rPr lang="en-US" sz="1600" b="0" dirty="0"/>
              <a:t>Review LB286 and progress made from LB279 (10 min) and MDR plans – editor.</a:t>
            </a:r>
          </a:p>
          <a:p>
            <a:pPr algn="just">
              <a:spcBef>
                <a:spcPct val="20000"/>
              </a:spcBef>
              <a:buFontTx/>
              <a:buChar char="•"/>
            </a:pPr>
            <a:r>
              <a:rPr lang="en-US" sz="1600" b="0" dirty="0"/>
              <a:t>Re-affirmation of TG vice chairs and secretary. </a:t>
            </a:r>
          </a:p>
          <a:p>
            <a:pPr algn="just">
              <a:spcBef>
                <a:spcPct val="20000"/>
              </a:spcBef>
              <a:buFontTx/>
              <a:buChar char="•"/>
            </a:pPr>
            <a:r>
              <a:rPr lang="en-US" sz="1600" b="0" dirty="0"/>
              <a:t>LB286 Comment resolution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5340449"/>
              </p:ext>
            </p:extLst>
          </p:nvPr>
        </p:nvGraphicFramePr>
        <p:xfrm>
          <a:off x="914401" y="1260086"/>
          <a:ext cx="10460566" cy="1859184"/>
        </p:xfrm>
        <a:graphic>
          <a:graphicData uri="http://schemas.openxmlformats.org/drawingml/2006/table">
            <a:tbl>
              <a:tblPr firstRow="1" bandRow="1">
                <a:tableStyleId>{21E4AEA4-8DFA-4A89-87EB-49C32662AFE0}</a:tableStyleId>
              </a:tblPr>
              <a:tblGrid>
                <a:gridCol w="1077143">
                  <a:extLst>
                    <a:ext uri="{9D8B030D-6E8A-4147-A177-3AD203B41FA5}">
                      <a16:colId xmlns:a16="http://schemas.microsoft.com/office/drawing/2014/main" val="20000"/>
                    </a:ext>
                  </a:extLst>
                </a:gridCol>
                <a:gridCol w="1572762">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408709058"/>
                  </a:ext>
                </a:extLst>
              </a:tr>
              <a:tr h="0">
                <a:tc>
                  <a:txBody>
                    <a:bodyPr/>
                    <a:lstStyle/>
                    <a:p>
                      <a:r>
                        <a:rPr lang="en-US" sz="1400" kern="1200" dirty="0">
                          <a:solidFill>
                            <a:schemeClr val="dk1"/>
                          </a:solidFill>
                          <a:latin typeface="+mn-lt"/>
                          <a:ea typeface="+mn-ea"/>
                          <a:cs typeface="+mn-cs"/>
                        </a:rPr>
                        <a:t>11-24-787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1hr</a:t>
                      </a:r>
                    </a:p>
                  </a:txBody>
                  <a:tcPr marT="45712" marB="45712"/>
                </a:tc>
                <a:extLst>
                  <a:ext uri="{0D108BD9-81ED-4DB2-BD59-A6C34878D82A}">
                    <a16:rowId xmlns:a16="http://schemas.microsoft.com/office/drawing/2014/main" val="3066023250"/>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28304536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 286 Results</a:t>
            </a:r>
          </a:p>
        </p:txBody>
      </p:sp>
      <p:sp>
        <p:nvSpPr>
          <p:cNvPr id="4098" name="Rectangle 2"/>
          <p:cNvSpPr>
            <a:spLocks noGrp="1" noChangeArrowheads="1"/>
          </p:cNvSpPr>
          <p:nvPr>
            <p:ph idx="1"/>
          </p:nvPr>
        </p:nvSpPr>
        <p:spPr>
          <a:xfrm>
            <a:off x="191344" y="1628800"/>
            <a:ext cx="9433048" cy="2231771"/>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LB286 results coming out of the March meeting: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97% approval</a:t>
            </a:r>
            <a:r>
              <a:rPr lang="en-US" dirty="0"/>
              <a:t>, 3% disapprove, 9.4% abstain.</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Technical: 72 (163)</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General: 9 (12)</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Editorial 53 (226)</a:t>
            </a: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1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May 2024</a:t>
            </a:r>
            <a:endParaRPr lang="en-GB" dirty="0"/>
          </a:p>
        </p:txBody>
      </p:sp>
      <p:graphicFrame>
        <p:nvGraphicFramePr>
          <p:cNvPr id="2" name="Chart 1">
            <a:extLst>
              <a:ext uri="{FF2B5EF4-FFF2-40B4-BE49-F238E27FC236}">
                <a16:creationId xmlns:a16="http://schemas.microsoft.com/office/drawing/2014/main" id="{449CEF1F-AC4C-3343-3628-12BD01E882FF}"/>
              </a:ext>
            </a:extLst>
          </p:cNvPr>
          <p:cNvGraphicFramePr/>
          <p:nvPr/>
        </p:nvGraphicFramePr>
        <p:xfrm>
          <a:off x="7622650" y="902075"/>
          <a:ext cx="3801904" cy="25189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34FCDD0E-8FCF-57EE-55D1-D0B74A61D7A3}"/>
              </a:ext>
            </a:extLst>
          </p:cNvPr>
          <p:cNvGraphicFramePr/>
          <p:nvPr/>
        </p:nvGraphicFramePr>
        <p:xfrm>
          <a:off x="7192996" y="3468990"/>
          <a:ext cx="4661211" cy="295849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718780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May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May and July 2024</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sz="3200" dirty="0"/>
              <a:t>Re-affirmation of TG vice chairs and secretary.</a:t>
            </a:r>
            <a:endParaRPr lang="en-US"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dirty="0"/>
              <a:t>TG Vice-Chair is elected by a TG majority approval and confirmed by a WG majority approval.  </a:t>
            </a:r>
            <a:r>
              <a:rPr lang="en-US" dirty="0">
                <a:highlight>
                  <a:srgbClr val="FFFF00"/>
                </a:highlight>
              </a:rPr>
              <a:t>The TG Vice-Chair is reaffirmed every 2 years; </a:t>
            </a:r>
            <a:r>
              <a:rPr lang="en-US" dirty="0"/>
              <a:t>one session after the WG Chair is elected.</a:t>
            </a:r>
          </a:p>
          <a:p>
            <a:pPr>
              <a:buFont typeface="Arial" panose="020B0604020202020204" pitchFamily="34" charset="0"/>
              <a:buChar char="•"/>
            </a:pPr>
            <a:r>
              <a:rPr lang="en-US" dirty="0"/>
              <a:t>The TG Secretary shall be appointed by the TG Chair and confirmed by a TG motion that is approved with a minimum 50% majority. </a:t>
            </a:r>
            <a:r>
              <a:rPr lang="en-US" dirty="0">
                <a:highlight>
                  <a:srgbClr val="FFFF00"/>
                </a:highlight>
              </a:rPr>
              <a:t>The TG Secretary is re-affirmed every 2 years; </a:t>
            </a:r>
            <a:r>
              <a:rPr lang="en-US" dirty="0"/>
              <a:t>one session after the WG Chair is elected. </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5739787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14</a:t>
            </a:r>
            <a:r>
              <a:rPr lang="en-US" altLang="en-US" baseline="30000" dirty="0">
                <a:solidFill>
                  <a:schemeClr val="tx2"/>
                </a:solidFill>
              </a:rPr>
              <a:t>th</a:t>
            </a:r>
            <a:r>
              <a:rPr lang="en-US" altLang="en-US" dirty="0">
                <a:solidFill>
                  <a:schemeClr val="tx2"/>
                </a:solidFill>
              </a:rPr>
              <a:t> PM1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(10 min).</a:t>
            </a:r>
          </a:p>
          <a:p>
            <a:pPr algn="just">
              <a:spcBef>
                <a:spcPct val="20000"/>
              </a:spcBef>
              <a:buFontTx/>
              <a:buChar char="•"/>
            </a:pPr>
            <a:r>
              <a:rPr lang="en-US" sz="1600" b="0" dirty="0"/>
              <a:t>Approval of telecon minutes </a:t>
            </a:r>
          </a:p>
          <a:p>
            <a:pPr algn="just">
              <a:spcBef>
                <a:spcPct val="20000"/>
              </a:spcBef>
              <a:buFontTx/>
              <a:buChar char="•"/>
            </a:pPr>
            <a:r>
              <a:rPr lang="en-US" sz="1600" b="0" dirty="0"/>
              <a:t>Continue CR per CR submissions pipeline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14</a:t>
            </a:r>
            <a:r>
              <a:rPr lang="en-US" altLang="en-US" baseline="30000" dirty="0">
                <a:solidFill>
                  <a:schemeClr val="tx2"/>
                </a:solidFill>
              </a:rPr>
              <a:t>th</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2641552"/>
              </p:ext>
            </p:extLst>
          </p:nvPr>
        </p:nvGraphicFramePr>
        <p:xfrm>
          <a:off x="914401" y="1260086"/>
          <a:ext cx="10460566" cy="155440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1hr</a:t>
                      </a:r>
                    </a:p>
                  </a:txBody>
                  <a:tcPr marT="45712" marB="45712"/>
                </a:tc>
                <a:extLst>
                  <a:ext uri="{0D108BD9-81ED-4DB2-BD59-A6C34878D82A}">
                    <a16:rowId xmlns:a16="http://schemas.microsoft.com/office/drawing/2014/main" val="1731993483"/>
                  </a:ext>
                </a:extLst>
              </a:tr>
              <a:tr h="0">
                <a:tc>
                  <a:txBody>
                    <a:bodyPr/>
                    <a:lstStyle/>
                    <a:p>
                      <a:r>
                        <a:rPr lang="en-US" sz="1400" dirty="0"/>
                        <a:t>11-24-845</a:t>
                      </a:r>
                    </a:p>
                  </a:txBody>
                  <a:tcPr marT="45712" marB="45712"/>
                </a:tc>
                <a:tc>
                  <a:txBody>
                    <a:bodyPr/>
                    <a:lstStyle/>
                    <a:p>
                      <a:r>
                        <a:rPr lang="en-US" sz="1400" dirty="0"/>
                        <a:t>Christian Berger</a:t>
                      </a:r>
                    </a:p>
                  </a:txBody>
                  <a:tcPr marT="45712" marB="45712"/>
                </a:tc>
                <a:tc>
                  <a:txBody>
                    <a:bodyPr/>
                    <a:lstStyle/>
                    <a:p>
                      <a:r>
                        <a:rPr lang="en-US" sz="1400" dirty="0"/>
                        <a:t>LB286 Comment Resolution Section 3 and 36</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2355332635"/>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Consider telecon minutes </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6041332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15</a:t>
            </a:r>
            <a:r>
              <a:rPr lang="en-US" altLang="en-US" baseline="30000" dirty="0">
                <a:solidFill>
                  <a:schemeClr val="tx2"/>
                </a:solidFill>
              </a:rPr>
              <a:t>th</a:t>
            </a:r>
            <a:r>
              <a:rPr lang="en-US" altLang="en-US" dirty="0">
                <a:solidFill>
                  <a:schemeClr val="tx2"/>
                </a:solidFill>
              </a:rPr>
              <a:t> PM2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(7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Recess (17:40)</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15</a:t>
            </a:r>
            <a:r>
              <a:rPr lang="en-US" altLang="en-US" baseline="30000" dirty="0">
                <a:solidFill>
                  <a:schemeClr val="tx2"/>
                </a:solidFill>
              </a:rPr>
              <a:t>th</a:t>
            </a:r>
            <a:r>
              <a:rPr lang="en-US" altLang="en-US" dirty="0">
                <a:solidFill>
                  <a:schemeClr val="tx2"/>
                </a:solidFill>
              </a:rPr>
              <a:t> PM2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51867258"/>
              </p:ext>
            </p:extLst>
          </p:nvPr>
        </p:nvGraphicFramePr>
        <p:xfrm>
          <a:off x="914401" y="1260086"/>
          <a:ext cx="10460566" cy="192014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320663">
                  <a:extLst>
                    <a:ext uri="{9D8B030D-6E8A-4147-A177-3AD203B41FA5}">
                      <a16:colId xmlns:a16="http://schemas.microsoft.com/office/drawing/2014/main" val="3219614300"/>
                    </a:ext>
                  </a:extLst>
                </a:gridCol>
                <a:gridCol w="1678567">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91856625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2925579400"/>
                  </a:ext>
                </a:extLst>
              </a:tr>
              <a:tr h="0">
                <a:tc>
                  <a:txBody>
                    <a:bodyPr/>
                    <a:lstStyle/>
                    <a:p>
                      <a:r>
                        <a:rPr lang="en-US" sz="1400" kern="1200" dirty="0">
                          <a:solidFill>
                            <a:schemeClr val="dk1"/>
                          </a:solidFill>
                          <a:latin typeface="+mn-lt"/>
                          <a:ea typeface="+mn-ea"/>
                          <a:cs typeface="+mn-cs"/>
                        </a:rPr>
                        <a:t>11-24-785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LB286 Comment Resolution Section 11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 – follow up</a:t>
                      </a:r>
                    </a:p>
                  </a:txBody>
                  <a:tcPr marT="45712" marB="45712"/>
                </a:tc>
                <a:tc>
                  <a:txBody>
                    <a:bodyPr/>
                    <a:lstStyle/>
                    <a:p>
                      <a:r>
                        <a:rPr lang="en-US" sz="1400" dirty="0"/>
                        <a:t>For completion </a:t>
                      </a:r>
                    </a:p>
                  </a:txBody>
                  <a:tcPr marT="45712" marB="45712"/>
                </a:tc>
                <a:extLst>
                  <a:ext uri="{0D108BD9-81ED-4DB2-BD59-A6C34878D82A}">
                    <a16:rowId xmlns:a16="http://schemas.microsoft.com/office/drawing/2014/main" val="83957728"/>
                  </a:ext>
                </a:extLst>
              </a:tr>
              <a:tr h="0">
                <a:tc>
                  <a:txBody>
                    <a:bodyPr/>
                    <a:lstStyle/>
                    <a:p>
                      <a:r>
                        <a:rPr lang="en-US" sz="1400" dirty="0"/>
                        <a:t>11-24-845</a:t>
                      </a:r>
                    </a:p>
                  </a:txBody>
                  <a:tcPr marT="45712" marB="45712"/>
                </a:tc>
                <a:tc>
                  <a:txBody>
                    <a:bodyPr/>
                    <a:lstStyle/>
                    <a:p>
                      <a:r>
                        <a:rPr lang="en-US" sz="1400" dirty="0"/>
                        <a:t>Christian Berger</a:t>
                      </a:r>
                    </a:p>
                  </a:txBody>
                  <a:tcPr marT="45712" marB="45712"/>
                </a:tc>
                <a:tc>
                  <a:txBody>
                    <a:bodyPr/>
                    <a:lstStyle/>
                    <a:p>
                      <a:r>
                        <a:rPr lang="en-US" sz="1400" dirty="0"/>
                        <a:t>LB286 Comment Resolution Section 3 and 36</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For completion </a:t>
                      </a:r>
                    </a:p>
                  </a:txBody>
                  <a:tcPr marT="45712" marB="45712"/>
                </a:tc>
                <a:extLst>
                  <a:ext uri="{0D108BD9-81ED-4DB2-BD59-A6C34878D82A}">
                    <a16:rowId xmlns:a16="http://schemas.microsoft.com/office/drawing/2014/main" val="3282136305"/>
                  </a:ext>
                </a:extLst>
              </a:tr>
              <a:tr h="0">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303172063"/>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16</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Review timelines (5min – special order)</a:t>
            </a:r>
          </a:p>
          <a:p>
            <a:pPr algn="just">
              <a:spcBef>
                <a:spcPct val="20000"/>
              </a:spcBef>
              <a:buFontTx/>
              <a:buChar char="•"/>
            </a:pPr>
            <a:r>
              <a:rPr lang="en-US" sz="1600" b="0" dirty="0"/>
              <a:t>Review progress made during the week (5 min – special order)</a:t>
            </a:r>
          </a:p>
          <a:p>
            <a:pPr algn="just">
              <a:spcBef>
                <a:spcPct val="20000"/>
              </a:spcBef>
              <a:buFontTx/>
              <a:buChar char="•"/>
            </a:pPr>
            <a:r>
              <a:rPr lang="en-US" sz="1600" b="0" dirty="0"/>
              <a:t>Review targets toward the July meeting (5min – special order)</a:t>
            </a:r>
          </a:p>
          <a:p>
            <a:pPr algn="just">
              <a:spcBef>
                <a:spcPct val="20000"/>
              </a:spcBef>
              <a:buFontTx/>
              <a:buChar char="•"/>
            </a:pPr>
            <a:r>
              <a:rPr lang="en-US" sz="1600" b="0" dirty="0"/>
              <a:t>Schedule telecons for the May to July timeframe.</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4052827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16</a:t>
            </a:r>
            <a:r>
              <a:rPr lang="en-US" altLang="en-US" baseline="30000" dirty="0">
                <a:solidFill>
                  <a:schemeClr val="tx2"/>
                </a:solidFill>
              </a:rPr>
              <a:t>th</a:t>
            </a:r>
            <a:r>
              <a:rPr lang="en-US" altLang="en-US" dirty="0">
                <a:solidFill>
                  <a:schemeClr val="tx2"/>
                </a:solidFill>
              </a:rPr>
              <a:t> PM1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2550927"/>
              </p:ext>
            </p:extLst>
          </p:nvPr>
        </p:nvGraphicFramePr>
        <p:xfrm>
          <a:off x="914401" y="1260086"/>
          <a:ext cx="10460566" cy="222492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r>
                        <a:rPr lang="fr-FR" sz="1400" dirty="0"/>
                        <a:t>11-24-846</a:t>
                      </a:r>
                      <a:endParaRPr lang="en-US" sz="1400" dirty="0"/>
                    </a:p>
                  </a:txBody>
                  <a:tcPr marT="45712" marB="45712"/>
                </a:tc>
                <a:tc>
                  <a:txBody>
                    <a:bodyPr/>
                    <a:lstStyle/>
                    <a:p>
                      <a:r>
                        <a:rPr lang="en-US" sz="1400" dirty="0"/>
                        <a:t>Christian Berger</a:t>
                      </a:r>
                    </a:p>
                  </a:txBody>
                  <a:tcPr marT="45712" marB="45712"/>
                </a:tc>
                <a:tc>
                  <a:txBody>
                    <a:bodyPr/>
                    <a:lstStyle/>
                    <a:p>
                      <a:r>
                        <a:rPr lang="fr-FR" sz="1400" dirty="0"/>
                        <a:t>LB286 Comment Resolution Section 11 Part 2</a:t>
                      </a:r>
                      <a:endParaRPr lang="en-US" sz="1400" dirty="0"/>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highlight>
                          <a:srgbClr val="FFFF00"/>
                        </a:highlight>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369369368"/>
                  </a:ext>
                </a:extLst>
              </a:tr>
              <a:tr h="0">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6414001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6855031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 286 Status Post the IEEE week</a:t>
            </a:r>
          </a:p>
        </p:txBody>
      </p:sp>
      <p:sp>
        <p:nvSpPr>
          <p:cNvPr id="4098" name="Rectangle 2"/>
          <p:cNvSpPr>
            <a:spLocks noGrp="1" noChangeArrowheads="1"/>
          </p:cNvSpPr>
          <p:nvPr>
            <p:ph idx="1"/>
          </p:nvPr>
        </p:nvSpPr>
        <p:spPr>
          <a:xfrm>
            <a:off x="191344" y="1628800"/>
            <a:ext cx="9433048" cy="2231771"/>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LB286 results coming out of the March meeting: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97% approval</a:t>
            </a:r>
            <a:r>
              <a:rPr lang="en-US" dirty="0"/>
              <a:t>, 3% disapprove, 9.4% abstain.</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Technical: 43/72</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General: 7/9</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Editorial 0/53</a:t>
            </a: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1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45</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May 2024</a:t>
            </a:r>
            <a:endParaRPr lang="en-GB" dirty="0"/>
          </a:p>
        </p:txBody>
      </p:sp>
      <p:graphicFrame>
        <p:nvGraphicFramePr>
          <p:cNvPr id="10" name="Chart 9">
            <a:extLst>
              <a:ext uri="{FF2B5EF4-FFF2-40B4-BE49-F238E27FC236}">
                <a16:creationId xmlns:a16="http://schemas.microsoft.com/office/drawing/2014/main" id="{34FCDD0E-8FCF-57EE-55D1-D0B74A61D7A3}"/>
              </a:ext>
            </a:extLst>
          </p:cNvPr>
          <p:cNvGraphicFramePr/>
          <p:nvPr>
            <p:extLst>
              <p:ext uri="{D42A27DB-BD31-4B8C-83A1-F6EECF244321}">
                <p14:modId xmlns:p14="http://schemas.microsoft.com/office/powerpoint/2010/main" val="1922523742"/>
              </p:ext>
            </p:extLst>
          </p:nvPr>
        </p:nvGraphicFramePr>
        <p:xfrm>
          <a:off x="7192996" y="3468990"/>
          <a:ext cx="4661211" cy="295849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413493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a:t>
            </a:r>
            <a:r>
              <a:rPr lang="en-US"/>
              <a:t>(previous)</a:t>
            </a:r>
            <a:endParaRPr lang="en-US" dirty="0"/>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May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grpSp>
        <p:nvGrpSpPr>
          <p:cNvPr id="19" name="Group 18">
            <a:extLst>
              <a:ext uri="{FF2B5EF4-FFF2-40B4-BE49-F238E27FC236}">
                <a16:creationId xmlns:a16="http://schemas.microsoft.com/office/drawing/2014/main" id="{E7BA46E3-5383-EB29-BEA4-05B6B9822161}"/>
              </a:ext>
            </a:extLst>
          </p:cNvPr>
          <p:cNvGrpSpPr/>
          <p:nvPr/>
        </p:nvGrpSpPr>
        <p:grpSpPr>
          <a:xfrm>
            <a:off x="6491434" y="2187710"/>
            <a:ext cx="846911" cy="583719"/>
            <a:chOff x="7321734" y="2168072"/>
            <a:chExt cx="846911" cy="583719"/>
          </a:xfrm>
        </p:grpSpPr>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00B05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21734"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Recirc 03/24</a:t>
              </a:r>
            </a:p>
          </p:txBody>
        </p:sp>
      </p:gr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3810213"/>
            <a:ext cx="82296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grpSp>
        <p:nvGrpSpPr>
          <p:cNvPr id="33" name="Group 32">
            <a:extLst>
              <a:ext uri="{FF2B5EF4-FFF2-40B4-BE49-F238E27FC236}">
                <a16:creationId xmlns:a16="http://schemas.microsoft.com/office/drawing/2014/main" id="{5F7A5DDD-FDCA-651B-4F6E-2B38E380AE54}"/>
              </a:ext>
            </a:extLst>
          </p:cNvPr>
          <p:cNvGrpSpPr/>
          <p:nvPr/>
        </p:nvGrpSpPr>
        <p:grpSpPr>
          <a:xfrm>
            <a:off x="7846162" y="2131684"/>
            <a:ext cx="1050648" cy="1087354"/>
            <a:chOff x="8705473" y="2168072"/>
            <a:chExt cx="1050648" cy="1087354"/>
          </a:xfrm>
        </p:grpSpPr>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22711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909210"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grpSp>
      <p:sp>
        <p:nvSpPr>
          <p:cNvPr id="17" name="Rectangle 16">
            <a:extLst>
              <a:ext uri="{FF2B5EF4-FFF2-40B4-BE49-F238E27FC236}">
                <a16:creationId xmlns:a16="http://schemas.microsoft.com/office/drawing/2014/main" id="{8DF4CEFA-24DB-B718-6CB4-42572EC91263}"/>
              </a:ext>
            </a:extLst>
          </p:cNvPr>
          <p:cNvSpPr/>
          <p:nvPr/>
        </p:nvSpPr>
        <p:spPr>
          <a:xfrm>
            <a:off x="6888088" y="4501170"/>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6885205" y="4159943"/>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6470224" y="2735131"/>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7118015" y="2739043"/>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8475807" y="4501170"/>
            <a:ext cx="548640" cy="266858"/>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022777" y="449427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167180" y="2170682"/>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8797528" y="26391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8544272" y="28322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spTree>
    <p:extLst>
      <p:ext uri="{BB962C8B-B14F-4D97-AF65-F5344CB8AC3E}">
        <p14:creationId xmlns:p14="http://schemas.microsoft.com/office/powerpoint/2010/main" val="374664097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(updated)</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May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948461"/>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82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219499" y="2187710"/>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6905273" y="2380799"/>
            <a:ext cx="846911" cy="390630"/>
          </a:xfrm>
          <a:prstGeom prst="rect">
            <a:avLst/>
          </a:prstGeom>
          <a:noFill/>
          <a:ln w="9525" cap="flat" cmpd="sng" algn="ctr">
            <a:noFill/>
            <a:prstDash val="solid"/>
          </a:ln>
          <a:effectLst/>
        </p:spPr>
        <p:txBody>
          <a:bodyPr anchor="ctr"/>
          <a:lstStyle>
            <a:defPPr>
              <a:defRPr lang="en-GB"/>
            </a:defPPr>
            <a:lvl1pPr algn="ctr" defTabSz="914400" eaLnBrk="1" fontAlgn="auto" hangingPunct="1">
              <a:spcBef>
                <a:spcPts val="0"/>
              </a:spcBef>
              <a:spcAft>
                <a:spcPts val="0"/>
              </a:spcAft>
              <a:buClrTx/>
              <a:buSzTx/>
              <a:defRPr sz="1100" kern="0">
                <a:solidFill>
                  <a:srgbClr val="000000"/>
                </a:solidFill>
                <a:latin typeface="Times New Roman"/>
                <a:ea typeface="MS Gothic"/>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Recirc 03/24</a:t>
            </a:r>
          </a:p>
        </p:txBody>
      </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4252099"/>
            <a:ext cx="58521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4459734"/>
            <a:ext cx="137160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8929687" y="219382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611779" y="238690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661298" y="270892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408042" y="290200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sp>
        <p:nvSpPr>
          <p:cNvPr id="17" name="Rectangle 16">
            <a:extLst>
              <a:ext uri="{FF2B5EF4-FFF2-40B4-BE49-F238E27FC236}">
                <a16:creationId xmlns:a16="http://schemas.microsoft.com/office/drawing/2014/main" id="{8DF4CEFA-24DB-B718-6CB4-42572EC91263}"/>
              </a:ext>
            </a:extLst>
          </p:cNvPr>
          <p:cNvSpPr/>
          <p:nvPr/>
        </p:nvSpPr>
        <p:spPr>
          <a:xfrm>
            <a:off x="7410322" y="5373180"/>
            <a:ext cx="137160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69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7938736" y="4910596"/>
            <a:ext cx="822960"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7608168" y="3497409"/>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00B05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8374617" y="3501008"/>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9032838" y="5366281"/>
            <a:ext cx="548640" cy="273757"/>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579808" y="536628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167180" y="2232818"/>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9359408" y="271273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9106152" y="290581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cxnSp>
        <p:nvCxnSpPr>
          <p:cNvPr id="36" name="Straight Connector 35">
            <a:extLst>
              <a:ext uri="{FF2B5EF4-FFF2-40B4-BE49-F238E27FC236}">
                <a16:creationId xmlns:a16="http://schemas.microsoft.com/office/drawing/2014/main" id="{A2B0BAAA-5A8A-A4AA-3819-F13D9F3D7FF0}"/>
              </a:ext>
            </a:extLst>
          </p:cNvPr>
          <p:cNvCxnSpPr>
            <a:cxnSpLocks/>
          </p:cNvCxnSpPr>
          <p:nvPr/>
        </p:nvCxnSpPr>
        <p:spPr bwMode="auto">
          <a:xfrm flipV="1">
            <a:off x="6039272" y="4743072"/>
            <a:ext cx="13716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D00E14D7-3DAE-7A86-C68B-AC0B40A9F897}"/>
              </a:ext>
            </a:extLst>
          </p:cNvPr>
          <p:cNvCxnSpPr>
            <a:cxnSpLocks/>
          </p:cNvCxnSpPr>
          <p:nvPr/>
        </p:nvCxnSpPr>
        <p:spPr bwMode="auto">
          <a:xfrm flipV="1">
            <a:off x="7446268" y="5181281"/>
            <a:ext cx="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5AE9E037-61B9-03A2-3325-E7554105BBD8}"/>
              </a:ext>
            </a:extLst>
          </p:cNvPr>
          <p:cNvCxnSpPr>
            <a:cxnSpLocks/>
          </p:cNvCxnSpPr>
          <p:nvPr/>
        </p:nvCxnSpPr>
        <p:spPr bwMode="auto">
          <a:xfrm flipV="1">
            <a:off x="7442236" y="5660582"/>
            <a:ext cx="6400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a:extLst>
              <a:ext uri="{FF2B5EF4-FFF2-40B4-BE49-F238E27FC236}">
                <a16:creationId xmlns:a16="http://schemas.microsoft.com/office/drawing/2014/main" id="{C4F6F6F8-1DDC-5815-387B-7B872545E5C3}"/>
              </a:ext>
            </a:extLst>
          </p:cNvPr>
          <p:cNvCxnSpPr>
            <a:cxnSpLocks/>
          </p:cNvCxnSpPr>
          <p:nvPr/>
        </p:nvCxnSpPr>
        <p:spPr bwMode="auto">
          <a:xfrm flipV="1">
            <a:off x="7934762" y="5167580"/>
            <a:ext cx="9144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9226052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8E795-36E1-2CAD-2431-B70B119DB691}"/>
              </a:ext>
            </a:extLst>
          </p:cNvPr>
          <p:cNvSpPr>
            <a:spLocks noGrp="1"/>
          </p:cNvSpPr>
          <p:nvPr>
            <p:ph type="title"/>
          </p:nvPr>
        </p:nvSpPr>
        <p:spPr/>
        <p:txBody>
          <a:bodyPr/>
          <a:lstStyle/>
          <a:p>
            <a:r>
              <a:rPr lang="en-US" dirty="0"/>
              <a:t>Closing report</a:t>
            </a:r>
          </a:p>
        </p:txBody>
      </p:sp>
      <p:sp>
        <p:nvSpPr>
          <p:cNvPr id="3" name="Content Placeholder 2">
            <a:extLst>
              <a:ext uri="{FF2B5EF4-FFF2-40B4-BE49-F238E27FC236}">
                <a16:creationId xmlns:a16="http://schemas.microsoft.com/office/drawing/2014/main" id="{717D8F88-8D1F-A0D4-EB9D-8CFFA077F63A}"/>
              </a:ext>
            </a:extLst>
          </p:cNvPr>
          <p:cNvSpPr>
            <a:spLocks noGrp="1"/>
          </p:cNvSpPr>
          <p:nvPr>
            <p:ph idx="1"/>
          </p:nvPr>
        </p:nvSpPr>
        <p:spPr/>
        <p:txBody>
          <a:bodyPr/>
          <a:lstStyle/>
          <a:p>
            <a:pPr>
              <a:buFont typeface="Arial" panose="020B0604020202020204" pitchFamily="34" charset="0"/>
              <a:buChar char="•"/>
            </a:pPr>
            <a:r>
              <a:rPr lang="en-US" dirty="0"/>
              <a:t>Work Completed this week:</a:t>
            </a:r>
          </a:p>
          <a:p>
            <a:pPr lvl="1">
              <a:buFont typeface="Arial" panose="020B0604020202020204" pitchFamily="34" charset="0"/>
              <a:buChar char="•"/>
            </a:pPr>
            <a:r>
              <a:rPr lang="en-US" dirty="0"/>
              <a:t>Completed roughly 2/3 of the received T/G comments </a:t>
            </a:r>
          </a:p>
          <a:p>
            <a:pPr lvl="1">
              <a:buFont typeface="Arial" panose="020B0604020202020204" pitchFamily="34" charset="0"/>
              <a:buChar char="•"/>
            </a:pPr>
            <a:r>
              <a:rPr lang="en-US" dirty="0"/>
              <a:t>Conducted vice chairs and secretary re-affirmation vote</a:t>
            </a:r>
          </a:p>
          <a:p>
            <a:pPr lvl="1">
              <a:buFont typeface="Arial" panose="020B0604020202020204" pitchFamily="34" charset="0"/>
              <a:buChar char="•"/>
            </a:pPr>
            <a:r>
              <a:rPr lang="en-US" dirty="0"/>
              <a:t>Initiated Mandatory Draft Review</a:t>
            </a:r>
          </a:p>
          <a:p>
            <a:pPr>
              <a:buFont typeface="Arial" panose="020B0604020202020204" pitchFamily="34" charset="0"/>
              <a:buChar char="•"/>
            </a:pPr>
            <a:endParaRPr lang="en-US" dirty="0"/>
          </a:p>
          <a:p>
            <a:pPr>
              <a:buFont typeface="Arial" panose="020B0604020202020204" pitchFamily="34" charset="0"/>
              <a:buChar char="•"/>
            </a:pPr>
            <a:r>
              <a:rPr lang="en-US" dirty="0"/>
              <a:t>Targets towards the July meeting:</a:t>
            </a:r>
          </a:p>
          <a:p>
            <a:pPr lvl="1">
              <a:buFont typeface="Arial" panose="020B0604020202020204" pitchFamily="34" charset="0"/>
              <a:buChar char="•"/>
            </a:pPr>
            <a:r>
              <a:rPr lang="en-US" dirty="0"/>
              <a:t>Complete 80% of LB286 technical and general CR (targeting recirculation out of July).</a:t>
            </a:r>
          </a:p>
          <a:p>
            <a:pPr lvl="1">
              <a:buFont typeface="Arial" panose="020B0604020202020204" pitchFamily="34" charset="0"/>
              <a:buChar char="•"/>
            </a:pPr>
            <a:r>
              <a:rPr lang="en-US" dirty="0"/>
              <a:t>Complete 95% of LB286 editorial CR.</a:t>
            </a:r>
          </a:p>
          <a:p>
            <a:pPr lvl="1">
              <a:buFont typeface="Arial" panose="020B0604020202020204" pitchFamily="34" charset="0"/>
              <a:buChar char="•"/>
            </a:pPr>
            <a:r>
              <a:rPr lang="en-US" dirty="0"/>
              <a:t>Review feedback from MDR </a:t>
            </a:r>
          </a:p>
          <a:p>
            <a:pPr lvl="1">
              <a:buFont typeface="Arial" panose="020B0604020202020204" pitchFamily="34" charset="0"/>
              <a:buChar char="•"/>
            </a:pPr>
            <a:r>
              <a:rPr lang="en-US" dirty="0"/>
              <a:t>Address 70% of feedback collected in the MDR process.</a:t>
            </a:r>
          </a:p>
        </p:txBody>
      </p:sp>
      <p:sp>
        <p:nvSpPr>
          <p:cNvPr id="4" name="Slide Number Placeholder 3">
            <a:extLst>
              <a:ext uri="{FF2B5EF4-FFF2-40B4-BE49-F238E27FC236}">
                <a16:creationId xmlns:a16="http://schemas.microsoft.com/office/drawing/2014/main" id="{284E6596-9BAA-6D86-D320-D956869AD82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D01ACE58-1D94-3985-CCB1-603E0E7EF0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C3383A-5A71-3B98-B858-8AB80A9520B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6635196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27160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trike="sngStrike" kern="0" dirty="0"/>
              <a:t>May 28</a:t>
            </a:r>
            <a:r>
              <a:rPr lang="en-US" altLang="en-US" strike="sngStrike" kern="0" baseline="30000" dirty="0"/>
              <a:t>th</a:t>
            </a:r>
            <a:r>
              <a:rPr lang="en-US" altLang="en-US" strike="sngStrike" kern="0" dirty="0"/>
              <a:t> 		10:00 am PT/13:00 ET (2hrs) </a:t>
            </a:r>
            <a:r>
              <a:rPr lang="en-US" altLang="en-US" kern="0" dirty="0"/>
              <a:t>– Memorial day on the 27</a:t>
            </a:r>
            <a:r>
              <a:rPr lang="en-US" altLang="en-US" kern="0" baseline="30000" dirty="0"/>
              <a:t>th</a:t>
            </a:r>
            <a:r>
              <a:rPr lang="en-US" altLang="en-US" kern="0" dirty="0"/>
              <a:t> </a:t>
            </a:r>
          </a:p>
          <a:p>
            <a:pPr lvl="1">
              <a:buFont typeface="Arial" panose="020B0604020202020204" pitchFamily="34" charset="0"/>
              <a:buChar char="•"/>
            </a:pPr>
            <a:r>
              <a:rPr lang="en-US" altLang="en-US" kern="0" dirty="0"/>
              <a:t>June 4</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June 11</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strike="sngStrike" kern="0" dirty="0"/>
              <a:t>June 18</a:t>
            </a:r>
            <a:r>
              <a:rPr lang="en-US" altLang="en-US" strike="sngStrike" kern="0" baseline="30000" dirty="0"/>
              <a:t>th</a:t>
            </a:r>
            <a:r>
              <a:rPr lang="en-US" altLang="en-US" strike="sngStrike" kern="0" dirty="0"/>
              <a:t> 		10:00 am PT/13:00 ET (2hrs)</a:t>
            </a:r>
            <a:r>
              <a:rPr lang="en-US" altLang="en-US" kern="0" dirty="0"/>
              <a:t> – Juneteenth on the 18</a:t>
            </a:r>
            <a:r>
              <a:rPr lang="en-US" altLang="en-US" kern="0" baseline="30000" dirty="0"/>
              <a:t>th</a:t>
            </a:r>
            <a:r>
              <a:rPr lang="en-US" altLang="en-US" kern="0" dirty="0"/>
              <a:t> </a:t>
            </a:r>
          </a:p>
          <a:p>
            <a:pPr lvl="1">
              <a:buFont typeface="Arial" panose="020B0604020202020204" pitchFamily="34" charset="0"/>
              <a:buChar char="•"/>
            </a:pPr>
            <a:r>
              <a:rPr lang="en-US" altLang="en-US" kern="0" dirty="0"/>
              <a:t>June 25</a:t>
            </a:r>
            <a:r>
              <a:rPr lang="en-US" altLang="en-US" kern="0" baseline="30000" dirty="0"/>
              <a:t>th</a:t>
            </a:r>
            <a:r>
              <a:rPr lang="en-US" altLang="en-US" kern="0" dirty="0"/>
              <a:t> 		10:00 am PT/13:00 ET (2hrs)</a:t>
            </a:r>
            <a:r>
              <a:rPr lang="en-US" altLang="en-US" sz="2000" b="0" kern="0" baseline="30000" dirty="0">
                <a:solidFill>
                  <a:schemeClr val="tx1"/>
                </a:solidFill>
              </a:rPr>
              <a:t> ┼</a:t>
            </a:r>
            <a:r>
              <a:rPr lang="en-US" altLang="en-US" kern="0" dirty="0"/>
              <a:t>  </a:t>
            </a:r>
          </a:p>
          <a:p>
            <a:pPr lvl="1">
              <a:buFont typeface="Arial" panose="020B0604020202020204" pitchFamily="34" charset="0"/>
              <a:buChar char="•"/>
            </a:pPr>
            <a:r>
              <a:rPr lang="en-US" altLang="en-US" strike="sngStrike" kern="0" dirty="0"/>
              <a:t>July 2</a:t>
            </a:r>
            <a:r>
              <a:rPr lang="en-US" altLang="en-US" strike="sngStrike" kern="0" baseline="30000" dirty="0"/>
              <a:t>nd</a:t>
            </a:r>
            <a:r>
              <a:rPr lang="en-US" altLang="en-US" strike="sngStrike" kern="0" dirty="0"/>
              <a:t>		10:00 am PT/13:00 ET (2hrs)</a:t>
            </a:r>
            <a:r>
              <a:rPr lang="en-US" altLang="en-US" kern="0" dirty="0"/>
              <a:t> - Independence day on the 4</a:t>
            </a:r>
            <a:r>
              <a:rPr lang="en-US" altLang="en-US" kern="0" baseline="30000" dirty="0"/>
              <a:t>th</a:t>
            </a:r>
            <a:r>
              <a:rPr lang="en-US" altLang="en-US" kern="0" dirty="0"/>
              <a:t> </a:t>
            </a:r>
          </a:p>
          <a:p>
            <a:pPr lvl="1">
              <a:buFont typeface="Arial" panose="020B0604020202020204" pitchFamily="34" charset="0"/>
              <a:buChar char="•"/>
            </a:pPr>
            <a:r>
              <a:rPr lang="en-US" altLang="en-US" kern="0" dirty="0"/>
              <a:t>July 9</a:t>
            </a:r>
            <a:r>
              <a:rPr lang="en-US" altLang="en-US" kern="0" baseline="30000" dirty="0"/>
              <a:t>th</a:t>
            </a:r>
            <a:r>
              <a:rPr lang="en-US" altLang="en-US" kern="0" dirty="0"/>
              <a:t> 		10:00 am PT/13:00 ET (2hrs)</a:t>
            </a:r>
          </a:p>
          <a:p>
            <a:pPr lvl="1">
              <a:buFont typeface="Arial" panose="020B0604020202020204" pitchFamily="34" charset="0"/>
              <a:buChar char="•"/>
            </a:pP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746592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May 2024 IEEE 802.11 meeting week, and teleconferences running between the May and July 2024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dirty="0"/>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55044820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60825482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June 4</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Continue LB286 CR per announced submissions.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62528541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4</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extLst>
              <p:ext uri="{D42A27DB-BD31-4B8C-83A1-F6EECF244321}">
                <p14:modId xmlns:p14="http://schemas.microsoft.com/office/powerpoint/2010/main" val="280535226"/>
              </p:ext>
            </p:extLst>
          </p:nvPr>
        </p:nvGraphicFramePr>
        <p:xfrm>
          <a:off x="563035" y="1556792"/>
          <a:ext cx="10460566" cy="1854033"/>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3591725">
                  <a:extLst>
                    <a:ext uri="{9D8B030D-6E8A-4147-A177-3AD203B41FA5}">
                      <a16:colId xmlns:a16="http://schemas.microsoft.com/office/drawing/2014/main" val="1530723214"/>
                    </a:ext>
                  </a:extLst>
                </a:gridCol>
                <a:gridCol w="1952890">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11-24-642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needed</a:t>
                      </a:r>
                    </a:p>
                  </a:txBody>
                  <a:tcPr marT="45712" marB="45712"/>
                </a:tc>
                <a:extLst>
                  <a:ext uri="{0D108BD9-81ED-4DB2-BD59-A6C34878D82A}">
                    <a16:rowId xmlns:a16="http://schemas.microsoft.com/office/drawing/2014/main" val="4008190257"/>
                  </a:ext>
                </a:extLst>
              </a:tr>
              <a:tr h="1955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CR Part 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1st time, 1.5 </a:t>
                      </a:r>
                      <a:r>
                        <a:rPr lang="en-US" sz="1400" kern="1200" dirty="0" err="1">
                          <a:solidFill>
                            <a:schemeClr val="dk1"/>
                          </a:solidFill>
                          <a:latin typeface="+mn-lt"/>
                          <a:ea typeface="+mn-ea"/>
                          <a:cs typeface="+mn-cs"/>
                        </a:rPr>
                        <a:t>hrs</a:t>
                      </a:r>
                      <a:endParaRPr lang="en-US" sz="1400" kern="1200" dirty="0">
                        <a:solidFill>
                          <a:schemeClr val="dk1"/>
                        </a:solidFill>
                        <a:latin typeface="+mn-lt"/>
                        <a:ea typeface="+mn-ea"/>
                        <a:cs typeface="+mn-cs"/>
                      </a:endParaRPr>
                    </a:p>
                  </a:txBody>
                  <a:tcPr/>
                </a:tc>
                <a:extLst>
                  <a:ext uri="{0D108BD9-81ED-4DB2-BD59-A6C34878D82A}">
                    <a16:rowId xmlns:a16="http://schemas.microsoft.com/office/drawing/2014/main" val="296796041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CR Part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a:solidFill>
                            <a:schemeClr val="dk1"/>
                          </a:solidFill>
                          <a:latin typeface="+mn-lt"/>
                          <a:ea typeface="+mn-ea"/>
                          <a:cs typeface="+mn-cs"/>
                        </a:rPr>
                        <a:t>CR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As time permits</a:t>
                      </a:r>
                    </a:p>
                  </a:txBody>
                  <a:tcPr/>
                </a:tc>
                <a:extLst>
                  <a:ext uri="{0D108BD9-81ED-4DB2-BD59-A6C34878D82A}">
                    <a16:rowId xmlns:a16="http://schemas.microsoft.com/office/drawing/2014/main" val="45989122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2056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noProof="0" dirty="0">
                          <a:solidFill>
                            <a:schemeClr val="dk1"/>
                          </a:solidFill>
                          <a:latin typeface="+mn-lt"/>
                          <a:ea typeface="+mn-ea"/>
                          <a:cs typeface="+mn-cs"/>
                        </a:rPr>
                        <a:t>Follow up - for future meeting</a:t>
                      </a: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291759793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May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1046842513"/>
              </p:ext>
            </p:extLst>
          </p:nvPr>
        </p:nvGraphicFramePr>
        <p:xfrm>
          <a:off x="563035" y="1556792"/>
          <a:ext cx="10460566" cy="2290389"/>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CR Part 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1st time, 1.5 </a:t>
                      </a:r>
                      <a:r>
                        <a:rPr lang="en-US" sz="1400" kern="1200" dirty="0" err="1">
                          <a:solidFill>
                            <a:schemeClr val="dk1"/>
                          </a:solidFill>
                          <a:latin typeface="+mn-lt"/>
                          <a:ea typeface="+mn-ea"/>
                          <a:cs typeface="+mn-cs"/>
                        </a:rPr>
                        <a:t>hrs</a:t>
                      </a:r>
                      <a:endParaRPr lang="en-US" sz="1400" kern="1200" dirty="0">
                        <a:solidFill>
                          <a:schemeClr val="dk1"/>
                        </a:solidFill>
                        <a:latin typeface="+mn-lt"/>
                        <a:ea typeface="+mn-ea"/>
                        <a:cs typeface="+mn-cs"/>
                      </a:endParaRPr>
                    </a:p>
                  </a:txBody>
                  <a:tcPr/>
                </a:tc>
                <a:extLst>
                  <a:ext uri="{0D108BD9-81ED-4DB2-BD59-A6C34878D82A}">
                    <a16:rowId xmlns:a16="http://schemas.microsoft.com/office/drawing/2014/main" val="4008190257"/>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CR Part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a:solidFill>
                            <a:schemeClr val="dk1"/>
                          </a:solidFill>
                          <a:latin typeface="+mn-lt"/>
                          <a:ea typeface="+mn-ea"/>
                          <a:cs typeface="+mn-cs"/>
                        </a:rPr>
                        <a:t>CR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As time permits</a:t>
                      </a:r>
                    </a:p>
                  </a:txBody>
                  <a:tcPr/>
                </a:tc>
                <a:extLst>
                  <a:ext uri="{0D108BD9-81ED-4DB2-BD59-A6C34878D82A}">
                    <a16:rowId xmlns:a16="http://schemas.microsoft.com/office/drawing/2014/main" val="3392044796"/>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470371594"/>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34136578"/>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402105546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trike="sngStrike" kern="0" dirty="0"/>
              <a:t>June 4</a:t>
            </a:r>
            <a:r>
              <a:rPr lang="en-US" altLang="en-US" strike="sngStrike" kern="0" baseline="30000" dirty="0"/>
              <a:t>th</a:t>
            </a:r>
            <a:r>
              <a:rPr lang="en-US" altLang="en-US" strike="sngStrike" kern="0" dirty="0"/>
              <a:t> 		10:00 am PT/13:00 ET (2hrs)</a:t>
            </a:r>
          </a:p>
          <a:p>
            <a:pPr lvl="1">
              <a:buFont typeface="Arial" panose="020B0604020202020204" pitchFamily="34" charset="0"/>
              <a:buChar char="•"/>
            </a:pPr>
            <a:r>
              <a:rPr lang="en-US" altLang="en-US" kern="0" dirty="0"/>
              <a:t>June 11</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June 25</a:t>
            </a:r>
            <a:r>
              <a:rPr lang="en-US" altLang="en-US" kern="0" baseline="30000" dirty="0"/>
              <a:t>th</a:t>
            </a:r>
            <a:r>
              <a:rPr lang="en-US" altLang="en-US" kern="0" dirty="0"/>
              <a:t> 		10:00 am PT/13:00 ET (2hrs)</a:t>
            </a:r>
            <a:r>
              <a:rPr lang="en-US" altLang="en-US" sz="1800" b="0" kern="0" baseline="30000" dirty="0">
                <a:solidFill>
                  <a:schemeClr val="tx1"/>
                </a:solidFill>
              </a:rPr>
              <a:t> ┼</a:t>
            </a:r>
            <a:r>
              <a:rPr lang="en-US" altLang="en-US" kern="0" dirty="0"/>
              <a:t>  </a:t>
            </a:r>
          </a:p>
          <a:p>
            <a:pPr lvl="1">
              <a:buFont typeface="Arial" panose="020B0604020202020204" pitchFamily="34" charset="0"/>
              <a:buChar char="•"/>
            </a:pPr>
            <a:r>
              <a:rPr lang="en-US" altLang="en-US" kern="0" dirty="0"/>
              <a:t>July 9</a:t>
            </a:r>
            <a:r>
              <a:rPr lang="en-US" altLang="en-US" kern="0" baseline="30000" dirty="0"/>
              <a:t>th</a:t>
            </a:r>
            <a:r>
              <a:rPr lang="en-US" altLang="en-US" kern="0" dirty="0"/>
              <a:t> 		10:00 am PT/13:00 ET (2hrs)</a:t>
            </a:r>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390032520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06978622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24866876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7</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CR submission (as time permits).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59244256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a:solidFill>
                  <a:schemeClr val="tx2"/>
                </a:solidFill>
              </a:rPr>
              <a:t>May 7</a:t>
            </a:r>
            <a:r>
              <a:rPr lang="en-US" altLang="en-US" baseline="30000">
                <a:solidFill>
                  <a:schemeClr val="tx2"/>
                </a:solidFill>
              </a:rPr>
              <a:t>th</a:t>
            </a:r>
            <a:r>
              <a:rPr lang="en-US" altLang="en-US">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extLst>
              <p:ext uri="{D42A27DB-BD31-4B8C-83A1-F6EECF244321}">
                <p14:modId xmlns:p14="http://schemas.microsoft.com/office/powerpoint/2010/main" val="1675051127"/>
              </p:ext>
            </p:extLst>
          </p:nvPr>
        </p:nvGraphicFramePr>
        <p:xfrm>
          <a:off x="563035" y="1556792"/>
          <a:ext cx="10460566" cy="1640641"/>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11-24-219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needed</a:t>
                      </a:r>
                    </a:p>
                  </a:txBody>
                  <a:tcPr marT="45712" marB="45712"/>
                </a:tc>
                <a:extLst>
                  <a:ext uri="{0D108BD9-81ED-4DB2-BD59-A6C34878D82A}">
                    <a16:rowId xmlns:a16="http://schemas.microsoft.com/office/drawing/2014/main" val="4008190257"/>
                  </a:ext>
                </a:extLst>
              </a:tr>
              <a:tr h="195513">
                <a:tc>
                  <a:txBody>
                    <a:bodyPr/>
                    <a:lstStyle/>
                    <a:p>
                      <a:r>
                        <a:rPr lang="en-US" sz="1400" kern="1200" dirty="0">
                          <a:solidFill>
                            <a:schemeClr val="dk1"/>
                          </a:solidFill>
                          <a:latin typeface="+mn-lt"/>
                          <a:ea typeface="+mn-ea"/>
                          <a:cs typeface="+mn-cs"/>
                        </a:rPr>
                        <a:t>11-24-785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LB286 Comment Resolution Section 11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1hr</a:t>
                      </a:r>
                    </a:p>
                  </a:txBody>
                  <a:tcPr marT="45712" marB="45712"/>
                </a:tc>
                <a:extLst>
                  <a:ext uri="{0D108BD9-81ED-4DB2-BD59-A6C34878D82A}">
                    <a16:rowId xmlns:a16="http://schemas.microsoft.com/office/drawing/2014/main" val="2967960419"/>
                  </a:ext>
                </a:extLst>
              </a:tr>
              <a:tr h="0">
                <a:tc>
                  <a:txBody>
                    <a:bodyPr/>
                    <a:lstStyle/>
                    <a:p>
                      <a:r>
                        <a:rPr lang="en-US" sz="1400" kern="1200" dirty="0">
                          <a:solidFill>
                            <a:schemeClr val="dk1"/>
                          </a:solidFill>
                          <a:latin typeface="+mn-lt"/>
                          <a:ea typeface="+mn-ea"/>
                          <a:cs typeface="+mn-cs"/>
                        </a:rPr>
                        <a:t>11-24-787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time permits</a:t>
                      </a:r>
                    </a:p>
                  </a:txBody>
                  <a:tcPr marT="45712" marB="45712"/>
                </a:tc>
                <a:extLst>
                  <a:ext uri="{0D108BD9-81ED-4DB2-BD59-A6C34878D82A}">
                    <a16:rowId xmlns:a16="http://schemas.microsoft.com/office/drawing/2014/main" val="459891220"/>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If time allows</a:t>
                      </a: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3207771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May IEEE 802 wireless interim session:</a:t>
            </a:r>
            <a:endParaRPr lang="en-US" sz="2000" b="0" dirty="0"/>
          </a:p>
          <a:p>
            <a:pPr>
              <a:buFont typeface="Arial" panose="020B0604020202020204" pitchFamily="34" charset="0"/>
              <a:buChar char="•"/>
            </a:pPr>
            <a:r>
              <a:rPr lang="en-US" sz="2000" b="0" dirty="0"/>
              <a:t>This meeting is part of the May IEEE 802 interim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May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3164357382"/>
              </p:ext>
            </p:extLst>
          </p:nvPr>
        </p:nvGraphicFramePr>
        <p:xfrm>
          <a:off x="563035" y="1556792"/>
          <a:ext cx="10460566" cy="2290389"/>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11-24-785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LB286 Comment Resolution Section 11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1hr</a:t>
                      </a:r>
                    </a:p>
                  </a:txBody>
                  <a:tcPr marT="45712" marB="45712"/>
                </a:tc>
                <a:extLst>
                  <a:ext uri="{0D108BD9-81ED-4DB2-BD59-A6C34878D82A}">
                    <a16:rowId xmlns:a16="http://schemas.microsoft.com/office/drawing/2014/main" val="4008190257"/>
                  </a:ext>
                </a:extLst>
              </a:tr>
              <a:tr h="391025">
                <a:tc>
                  <a:txBody>
                    <a:bodyPr/>
                    <a:lstStyle/>
                    <a:p>
                      <a:r>
                        <a:rPr lang="en-US" sz="1400" kern="1200" dirty="0">
                          <a:solidFill>
                            <a:schemeClr val="dk1"/>
                          </a:solidFill>
                          <a:latin typeface="+mn-lt"/>
                          <a:ea typeface="+mn-ea"/>
                          <a:cs typeface="+mn-cs"/>
                        </a:rPr>
                        <a:t>11-24-787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time permits</a:t>
                      </a:r>
                    </a:p>
                  </a:txBody>
                  <a:tcPr marT="45712" marB="45712"/>
                </a:tc>
                <a:extLst>
                  <a:ext uri="{0D108BD9-81ED-4DB2-BD59-A6C34878D82A}">
                    <a16:rowId xmlns:a16="http://schemas.microsoft.com/office/drawing/2014/main" val="3392044796"/>
                  </a:ext>
                </a:extLst>
              </a:tr>
              <a:tr h="391025">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If time allows</a:t>
                      </a:r>
                    </a:p>
                  </a:txBody>
                  <a:tcPr marT="45712" marB="45712"/>
                </a:tc>
                <a:extLst>
                  <a:ext uri="{0D108BD9-81ED-4DB2-BD59-A6C34878D82A}">
                    <a16:rowId xmlns:a16="http://schemas.microsoft.com/office/drawing/2014/main" val="2470371594"/>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34136578"/>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194641921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Refer to WG agenda.</a:t>
            </a:r>
          </a:p>
          <a:p>
            <a:pPr marL="457200" lvl="1"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90499290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6964285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10508810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May 2024</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318815494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a:t>
            </a:r>
            <a:r>
              <a:rPr lang="en-US" altLang="en-US">
                <a:solidFill>
                  <a:schemeClr val="tx2"/>
                </a:solidFill>
              </a:rPr>
              <a:t>20</a:t>
            </a:r>
            <a:r>
              <a:rPr lang="en-US" altLang="en-US" baseline="30000">
                <a:solidFill>
                  <a:schemeClr val="tx2"/>
                </a:solidFill>
              </a:rPr>
              <a:t>th</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650478"/>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237530974"/>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
  <TotalTime>153087</TotalTime>
  <Words>6611</Words>
  <Application>Microsoft Office PowerPoint</Application>
  <PresentationFormat>Widescreen</PresentationFormat>
  <Paragraphs>1092</Paragraphs>
  <Slides>79</Slides>
  <Notes>18</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79</vt:i4>
      </vt:variant>
    </vt:vector>
  </HeadingPairs>
  <TitlesOfParts>
    <vt:vector size="89" baseType="lpstr">
      <vt:lpstr>Arial</vt:lpstr>
      <vt:lpstr>Arial Unicode MS</vt:lpstr>
      <vt:lpstr>Calibri</vt:lpstr>
      <vt:lpstr>DejaVu Sans</vt:lpstr>
      <vt:lpstr>Monotype Sorts</vt:lpstr>
      <vt:lpstr>Montserrat</vt:lpstr>
      <vt:lpstr>Times</vt:lpstr>
      <vt:lpstr>Times New Roman</vt:lpstr>
      <vt:lpstr>Office Theme</vt:lpstr>
      <vt:lpstr>Document</vt:lpstr>
      <vt:lpstr>TGbk Next Generation Positioning  Agenda for the May Interim Meeting and  the Following Telecons</vt:lpstr>
      <vt:lpstr>PowerPoint Presentation</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May IEEE  802.11 Plenary Meeting Week Agenda</vt:lpstr>
      <vt:lpstr>Submission List for the week (1)</vt:lpstr>
      <vt:lpstr>May IEEE Meeting –  May 13th PM1 </vt:lpstr>
      <vt:lpstr>Submission List for the May 13th meeting</vt:lpstr>
      <vt:lpstr>Consider Motions</vt:lpstr>
      <vt:lpstr>LB 286 Results</vt:lpstr>
      <vt:lpstr>Re-affirmation of TG vice chairs and secretary.</vt:lpstr>
      <vt:lpstr>Review Submissions</vt:lpstr>
      <vt:lpstr>PowerPoint Presentation</vt:lpstr>
      <vt:lpstr>May IEEE Meeting –  May 14th PM1 </vt:lpstr>
      <vt:lpstr>Submission List for the May 14th</vt:lpstr>
      <vt:lpstr>Consider telecon minutes </vt:lpstr>
      <vt:lpstr>Review Submissions</vt:lpstr>
      <vt:lpstr>PowerPoint Presentation</vt:lpstr>
      <vt:lpstr>May IEEE Meeting –  May 15th PM2</vt:lpstr>
      <vt:lpstr>Submission List for the May 15th PM2 meeting</vt:lpstr>
      <vt:lpstr>AOB</vt:lpstr>
      <vt:lpstr>PowerPoint Presentation</vt:lpstr>
      <vt:lpstr>May IEEE Meeting –  May 16th PM1</vt:lpstr>
      <vt:lpstr>Submission List for the May 16th PM1</vt:lpstr>
      <vt:lpstr>Review Submissions</vt:lpstr>
      <vt:lpstr>LB 286 Status Post the IEEE week</vt:lpstr>
      <vt:lpstr>TGbk Projected Timeline (previous)</vt:lpstr>
      <vt:lpstr>TGbk Projected Timeline (updated)</vt:lpstr>
      <vt:lpstr>Closing report</vt:lpstr>
      <vt:lpstr>Scheduled TGbk telecons</vt:lpstr>
      <vt:lpstr>PowerPoint Presentation</vt:lpstr>
      <vt:lpstr>PowerPoint Presentation</vt:lpstr>
      <vt:lpstr>June 4th Telecon</vt:lpstr>
      <vt:lpstr>Submission List for the June 4th Telecon</vt:lpstr>
      <vt:lpstr>Submission pipeline</vt:lpstr>
      <vt:lpstr>Scheduled TGbk telecons</vt:lpstr>
      <vt:lpstr>PowerPoint Presentation</vt:lpstr>
      <vt:lpstr>PowerPoint Presentation</vt:lpstr>
      <vt:lpstr>May 7th Telecon</vt:lpstr>
      <vt:lpstr>Submission List for the May 7th Telecon</vt:lpstr>
      <vt:lpstr>Submission pipeline</vt:lpstr>
      <vt:lpstr>Scheduled TGbk telecons</vt:lpstr>
      <vt:lpstr>PowerPoint Presentation</vt:lpstr>
      <vt:lpstr>PowerPoint Presentation</vt:lpstr>
      <vt:lpstr>Identify topics for draft completion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lpstr>TGbk Telecon – June 20th</vt:lpstr>
      <vt:lpstr>Submission List for the June 20th meeting</vt:lpstr>
      <vt:lpstr>Review Submissions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768</cp:revision>
  <cp:lastPrinted>1601-01-01T00:00:00Z</cp:lastPrinted>
  <dcterms:created xsi:type="dcterms:W3CDTF">2018-08-06T10:28:59Z</dcterms:created>
  <dcterms:modified xsi:type="dcterms:W3CDTF">2024-05-28T22:29:22Z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