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694"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0" r:id="rId30"/>
    <p:sldId id="679" r:id="rId31"/>
    <p:sldId id="2691" r:id="rId32"/>
    <p:sldId id="680" r:id="rId33"/>
    <p:sldId id="2530" r:id="rId34"/>
    <p:sldId id="2531" r:id="rId35"/>
    <p:sldId id="2533" r:id="rId36"/>
    <p:sldId id="2673" r:id="rId37"/>
    <p:sldId id="2535" r:id="rId38"/>
    <p:sldId id="2536" r:id="rId39"/>
    <p:sldId id="2537" r:id="rId40"/>
    <p:sldId id="2551" r:id="rId41"/>
    <p:sldId id="2527" r:id="rId42"/>
    <p:sldId id="2675" r:id="rId43"/>
    <p:sldId id="2676" r:id="rId44"/>
    <p:sldId id="2661" r:id="rId45"/>
    <p:sldId id="2692" r:id="rId46"/>
    <p:sldId id="2680" r:id="rId47"/>
    <p:sldId id="2693" r:id="rId48"/>
    <p:sldId id="2585" r:id="rId49"/>
    <p:sldId id="2666" r:id="rId50"/>
    <p:sldId id="2667" r:id="rId51"/>
    <p:sldId id="2682" r:id="rId52"/>
    <p:sldId id="2683" r:id="rId53"/>
    <p:sldId id="2684" r:id="rId54"/>
    <p:sldId id="2685" r:id="rId55"/>
    <p:sldId id="2686" r:id="rId56"/>
    <p:sldId id="2687" r:id="rId57"/>
    <p:sldId id="2688" r:id="rId58"/>
    <p:sldId id="2689" r:id="rId59"/>
    <p:sldId id="2651" r:id="rId60"/>
    <p:sldId id="2652" r:id="rId61"/>
    <p:sldId id="2655" r:id="rId62"/>
    <p:sldId id="2656" r:id="rId63"/>
    <p:sldId id="2657" r:id="rId64"/>
    <p:sldId id="2658" r:id="rId65"/>
    <p:sldId id="2552" r:id="rId66"/>
    <p:sldId id="315" r:id="rId67"/>
    <p:sldId id="312" r:id="rId68"/>
    <p:sldId id="318" r:id="rId69"/>
    <p:sldId id="472" r:id="rId70"/>
    <p:sldId id="473" r:id="rId71"/>
    <p:sldId id="474" r:id="rId72"/>
    <p:sldId id="480" r:id="rId73"/>
    <p:sldId id="259" r:id="rId74"/>
    <p:sldId id="260" r:id="rId75"/>
    <p:sldId id="261" r:id="rId76"/>
    <p:sldId id="2525" r:id="rId77"/>
    <p:sldId id="2555" r:id="rId78"/>
    <p:sldId id="2556" r:id="rId79"/>
    <p:sldId id="2557" r:id="rId80"/>
    <p:sldId id="2558" r:id="rId8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94"/>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y 13th - May IEEE meeting week" id="{DE843586-E506-4D30-A655-52B441F0114A}">
          <p14:sldIdLst>
            <p14:sldId id="690"/>
            <p14:sldId id="694"/>
            <p14:sldId id="2568"/>
            <p14:sldId id="2690"/>
            <p14:sldId id="679"/>
            <p14:sldId id="2691"/>
            <p14:sldId id="680"/>
          </p14:sldIdLst>
        </p14:section>
        <p14:section name="May 14th - May IEEE meeting week" id="{D686ED55-D2EA-43E3-A87F-725BDBE41CF2}">
          <p14:sldIdLst>
            <p14:sldId id="2530"/>
            <p14:sldId id="2531"/>
            <p14:sldId id="2533"/>
            <p14:sldId id="2673"/>
            <p14:sldId id="2535"/>
          </p14:sldIdLst>
        </p14:section>
        <p14:section name="May 15th - May IEEE meeting week" id="{8E838D38-B45C-442C-8603-25CE94919C41}">
          <p14:sldIdLst>
            <p14:sldId id="2536"/>
            <p14:sldId id="2537"/>
            <p14:sldId id="2551"/>
            <p14:sldId id="2527"/>
          </p14:sldIdLst>
        </p14:section>
        <p14:section name="May 16th PM1 - May IEEE meeting week" id="{492F3795-E898-442D-B3B2-67D17FBA806D}">
          <p14:sldIdLst>
            <p14:sldId id="2675"/>
            <p14:sldId id="2676"/>
            <p14:sldId id="2661"/>
            <p14:sldId id="2692"/>
            <p14:sldId id="2680"/>
            <p14:sldId id="2693"/>
            <p14:sldId id="2585"/>
            <p14:sldId id="2666"/>
            <p14:sldId id="2667"/>
          </p14:sldIdLst>
        </p14:section>
        <p14:section name="March 14th - March IEEE Plenary meeting" id="{ED07B73E-3417-4C27-85C9-944D735BB0CE}">
          <p14:sldIdLst/>
        </p14:section>
        <p14:section name="April 30th Telecon" id="{BDD9CEBF-8F3B-4936-9F2B-278A7813EF07}">
          <p14:sldIdLst>
            <p14:sldId id="2682"/>
            <p14:sldId id="2683"/>
            <p14:sldId id="2684"/>
            <p14:sldId id="2685"/>
            <p14:sldId id="2686"/>
            <p14:sldId id="2687"/>
            <p14:sldId id="2688"/>
            <p14:sldId id="2689"/>
          </p14:sldIdLst>
        </p14:section>
        <p14:section name="May 7th Telecon" id="{81CF3F60-1D46-480B-B4E4-FD3CA087846D}">
          <p14:sldIdLst>
            <p14:sldId id="2651"/>
            <p14:sldId id="2652"/>
            <p14:sldId id="2655"/>
            <p14:sldId id="2656"/>
            <p14:sldId id="2657"/>
            <p14:sldId id="2658"/>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92" d="100"/>
          <a:sy n="92" d="100"/>
        </p:scale>
        <p:origin x="422"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0E4B7E2-A2D8-43E8-97AD-D0B58679E7E5}"/>
    <pc:docChg chg="modMainMaster">
      <pc:chgData name="Segev, Jonathan" userId="7c67a1b0-8725-4553-8055-0888dbcaef94" providerId="ADAL" clId="{A0E4B7E2-A2D8-43E8-97AD-D0B58679E7E5}" dt="2024-05-15T14:56:45.569" v="1" actId="6549"/>
      <pc:docMkLst>
        <pc:docMk/>
      </pc:docMkLst>
      <pc:sldMasterChg chg="modSp mod">
        <pc:chgData name="Segev, Jonathan" userId="7c67a1b0-8725-4553-8055-0888dbcaef94" providerId="ADAL" clId="{A0E4B7E2-A2D8-43E8-97AD-D0B58679E7E5}" dt="2024-05-15T14:56:45.569" v="1" actId="6549"/>
        <pc:sldMasterMkLst>
          <pc:docMk/>
          <pc:sldMasterMk cId="0" sldId="2147483648"/>
        </pc:sldMasterMkLst>
        <pc:spChg chg="mod">
          <ac:chgData name="Segev, Jonathan" userId="7c67a1b0-8725-4553-8055-0888dbcaef94" providerId="ADAL" clId="{A0E4B7E2-A2D8-43E8-97AD-D0B58679E7E5}" dt="2024-05-15T14:56:45.569" v="1"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LB279 to</a:t>
            </a:r>
            <a:r>
              <a:rPr lang="en-US" b="1" baseline="0" dirty="0"/>
              <a:t> LB 286 Acceptance Progress</a:t>
            </a:r>
            <a:endParaRPr lang="en-US" b="1" dirty="0"/>
          </a:p>
        </c:rich>
      </c:tx>
      <c:layout>
        <c:manualLayout>
          <c:xMode val="edge"/>
          <c:yMode val="edge"/>
          <c:x val="0.20078966603314033"/>
          <c:y val="9.0147155852162722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LB279</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401</c:v>
                </c:pt>
                <c:pt idx="1">
                  <c:v>226</c:v>
                </c:pt>
                <c:pt idx="2">
                  <c:v>163</c:v>
                </c:pt>
                <c:pt idx="3">
                  <c:v>12</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LB286</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9">
  <a:schemeClr val="accent6"/>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614133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2483828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802.11-24/642r4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4-may-ieee-802-wireless-interim-session/reg/Site/Register"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Interim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2024-05-15</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DEC00-0395-3C40-3E3F-118CC47010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721A11-A207-2A09-9184-628150B0AA8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7F960D4-F519-E9FB-C25B-7003052A114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A764BF9-F3AE-2F64-5D4F-E8586D85F5C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5A05BC2-AB56-5433-18C9-B19E6F3507CD}"/>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121394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LB286 and progress made from LB279 (10 min) and MDR plans.</a:t>
            </a:r>
          </a:p>
          <a:p>
            <a:pPr algn="just">
              <a:spcBef>
                <a:spcPct val="20000"/>
              </a:spcBef>
              <a:buFontTx/>
              <a:buChar char="•"/>
            </a:pPr>
            <a:r>
              <a:rPr lang="en-US" sz="1800" b="0" dirty="0"/>
              <a:t>Re-affirmation of TG vice chairs and secretary. </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possible.</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24054327"/>
              </p:ext>
            </p:extLst>
          </p:nvPr>
        </p:nvGraphicFramePr>
        <p:xfrm>
          <a:off x="907229" y="1265032"/>
          <a:ext cx="10475382" cy="3383104"/>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1733635">
                  <a:extLst>
                    <a:ext uri="{9D8B030D-6E8A-4147-A177-3AD203B41FA5}">
                      <a16:colId xmlns:a16="http://schemas.microsoft.com/office/drawing/2014/main" val="20001"/>
                    </a:ext>
                  </a:extLst>
                </a:gridCol>
                <a:gridCol w="5765804">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 – for completion</a:t>
                      </a:r>
                    </a:p>
                  </a:txBody>
                  <a:tcPr marT="45712" marB="45712"/>
                </a:tc>
                <a:extLst>
                  <a:ext uri="{0D108BD9-81ED-4DB2-BD59-A6C34878D82A}">
                    <a16:rowId xmlns:a16="http://schemas.microsoft.com/office/drawing/2014/main" val="2037088717"/>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08133428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45775103"/>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13</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LB286 and progress made from LB279 (10 min) and MDR plans – editor.</a:t>
            </a:r>
          </a:p>
          <a:p>
            <a:pPr algn="just">
              <a:spcBef>
                <a:spcPct val="20000"/>
              </a:spcBef>
              <a:buFontTx/>
              <a:buChar char="•"/>
            </a:pPr>
            <a:r>
              <a:rPr lang="en-US" sz="1600" b="0" dirty="0"/>
              <a:t>Re-affirmation of TG vice chairs and secretary. </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534044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306602325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28304536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Results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sz="3200" dirty="0"/>
              <a:t>Re-affirmation of TG vice chairs and secretary.</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dirty="0"/>
              <a:t>TG Vice-Chair is elected by a TG majority approval and confirmed by a WG majority approval.  </a:t>
            </a:r>
            <a:r>
              <a:rPr lang="en-US" dirty="0">
                <a:highlight>
                  <a:srgbClr val="FFFF00"/>
                </a:highlight>
              </a:rPr>
              <a:t>The TG Vice-Chair is reaffirmed every 2 years; </a:t>
            </a:r>
            <a:r>
              <a:rPr lang="en-US" dirty="0"/>
              <a:t>one session after the WG Chair is elected.</a:t>
            </a:r>
          </a:p>
          <a:p>
            <a:pPr>
              <a:buFont typeface="Arial" panose="020B0604020202020204" pitchFamily="34" charset="0"/>
              <a:buChar char="•"/>
            </a:pPr>
            <a:r>
              <a:rPr lang="en-US" dirty="0"/>
              <a:t>The TG Secretary shall be appointed by the TG Chair and confirmed by a TG motion that is approved with a minimum 50% majority. </a:t>
            </a:r>
            <a:r>
              <a:rPr lang="en-US" dirty="0">
                <a:highlight>
                  <a:srgbClr val="FFFF00"/>
                </a:highlight>
              </a:rPr>
              <a:t>The TG Secretary is re-affirmed every 2 years; </a:t>
            </a:r>
            <a:r>
              <a:rPr lang="en-US" dirty="0"/>
              <a:t>one session after the WG Chair is elected. </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14</a:t>
            </a:r>
            <a:r>
              <a:rPr lang="en-US" altLang="en-US" baseline="30000" dirty="0">
                <a:solidFill>
                  <a:schemeClr val="tx2"/>
                </a:solidFill>
              </a:rPr>
              <a:t>th</a:t>
            </a:r>
            <a:r>
              <a:rPr lang="en-US" altLang="en-US" dirty="0">
                <a:solidFill>
                  <a:schemeClr val="tx2"/>
                </a:solidFill>
              </a:rPr>
              <a:t> PM1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14</a:t>
            </a:r>
            <a:r>
              <a:rPr lang="en-US" altLang="en-US" baseline="30000" dirty="0">
                <a:solidFill>
                  <a:schemeClr val="tx2"/>
                </a:solidFill>
              </a:rPr>
              <a:t>th</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264155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1hr</a:t>
                      </a:r>
                    </a:p>
                  </a:txBody>
                  <a:tcPr marT="45712" marB="45712"/>
                </a:tc>
                <a:extLst>
                  <a:ext uri="{0D108BD9-81ED-4DB2-BD59-A6C34878D82A}">
                    <a16:rowId xmlns:a16="http://schemas.microsoft.com/office/drawing/2014/main" val="1731993483"/>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2355332635"/>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(7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Recess (17:40)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PM2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51867258"/>
              </p:ext>
            </p:extLst>
          </p:nvPr>
        </p:nvGraphicFramePr>
        <p:xfrm>
          <a:off x="914401" y="1260086"/>
          <a:ext cx="10460566" cy="19201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91856625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925579400"/>
                  </a:ext>
                </a:extLst>
              </a:tr>
              <a:tr h="0">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 – follow up</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83957728"/>
                  </a:ext>
                </a:extLst>
              </a:tr>
              <a:tr h="0">
                <a:tc>
                  <a:txBody>
                    <a:bodyPr/>
                    <a:lstStyle/>
                    <a:p>
                      <a:r>
                        <a:rPr lang="en-US" sz="1400" dirty="0"/>
                        <a:t>11-24-845</a:t>
                      </a:r>
                    </a:p>
                  </a:txBody>
                  <a:tcPr marT="45712" marB="45712"/>
                </a:tc>
                <a:tc>
                  <a:txBody>
                    <a:bodyPr/>
                    <a:lstStyle/>
                    <a:p>
                      <a:r>
                        <a:rPr lang="en-US" sz="1400" dirty="0"/>
                        <a:t>Christian Berger</a:t>
                      </a:r>
                    </a:p>
                  </a:txBody>
                  <a:tcPr marT="45712" marB="45712"/>
                </a:tc>
                <a:tc>
                  <a:txBody>
                    <a:bodyPr/>
                    <a:lstStyle/>
                    <a:p>
                      <a:r>
                        <a:rPr lang="en-US" sz="1400" dirty="0"/>
                        <a:t>LB286 Comment Resolution Section 3 and 36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txBody>
                  <a:tcPr marT="45712" marB="45712"/>
                </a:tc>
                <a:extLst>
                  <a:ext uri="{0D108BD9-81ED-4DB2-BD59-A6C34878D82A}">
                    <a16:rowId xmlns:a16="http://schemas.microsoft.com/office/drawing/2014/main" val="3282136305"/>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303172063"/>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Review timelines (5min – special order)</a:t>
            </a:r>
          </a:p>
          <a:p>
            <a:pPr algn="just">
              <a:spcBef>
                <a:spcPct val="20000"/>
              </a:spcBef>
              <a:buFontTx/>
              <a:buChar char="•"/>
            </a:pPr>
            <a:r>
              <a:rPr lang="en-US" sz="1600" b="0" dirty="0"/>
              <a:t>Review progress made during the week (5 min – special order)</a:t>
            </a:r>
          </a:p>
          <a:p>
            <a:pPr algn="just">
              <a:spcBef>
                <a:spcPct val="20000"/>
              </a:spcBef>
              <a:buFontTx/>
              <a:buChar char="•"/>
            </a:pPr>
            <a:r>
              <a:rPr lang="en-US" sz="1600" b="0" dirty="0"/>
              <a:t>Review </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0694752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11-24-642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fr-FR" sz="1400" dirty="0"/>
                        <a:t>11-24-846</a:t>
                      </a:r>
                      <a:endParaRPr lang="en-US" sz="1400" dirty="0"/>
                    </a:p>
                  </a:txBody>
                  <a:tcPr marT="45712" marB="45712"/>
                </a:tc>
                <a:tc>
                  <a:txBody>
                    <a:bodyPr/>
                    <a:lstStyle/>
                    <a:p>
                      <a:r>
                        <a:rPr lang="en-US" sz="1400" dirty="0"/>
                        <a:t>Christian Berger</a:t>
                      </a:r>
                    </a:p>
                  </a:txBody>
                  <a:tcPr marT="45712" marB="45712"/>
                </a:tc>
                <a:tc>
                  <a:txBody>
                    <a:bodyPr/>
                    <a:lstStyle/>
                    <a:p>
                      <a:r>
                        <a:rPr lang="fr-FR" sz="1400" dirty="0"/>
                        <a:t>LB286 Comment Resolution Section 11 Part 2</a:t>
                      </a:r>
                      <a:endParaRPr lang="en-US" sz="1400" dirty="0"/>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May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E795-36E1-2CAD-2431-B70B119DB691}"/>
              </a:ext>
            </a:extLst>
          </p:cNvPr>
          <p:cNvSpPr>
            <a:spLocks noGrp="1"/>
          </p:cNvSpPr>
          <p:nvPr>
            <p:ph type="title"/>
          </p:nvPr>
        </p:nvSpPr>
        <p:spPr/>
        <p:txBody>
          <a:bodyPr/>
          <a:lstStyle/>
          <a:p>
            <a:r>
              <a:rPr lang="en-US" dirty="0"/>
              <a:t>Closing report</a:t>
            </a:r>
          </a:p>
        </p:txBody>
      </p:sp>
      <p:sp>
        <p:nvSpPr>
          <p:cNvPr id="3" name="Content Placeholder 2">
            <a:extLst>
              <a:ext uri="{FF2B5EF4-FFF2-40B4-BE49-F238E27FC236}">
                <a16:creationId xmlns:a16="http://schemas.microsoft.com/office/drawing/2014/main" id="{717D8F88-8D1F-A0D4-EB9D-8CFFA077F63A}"/>
              </a:ext>
            </a:extLst>
          </p:cNvPr>
          <p:cNvSpPr>
            <a:spLocks noGrp="1"/>
          </p:cNvSpPr>
          <p:nvPr>
            <p:ph idx="1"/>
          </p:nvPr>
        </p:nvSpPr>
        <p:spPr/>
        <p:txBody>
          <a:bodyPr/>
          <a:lstStyle/>
          <a:p>
            <a:r>
              <a:rPr lang="en-US" dirty="0"/>
              <a:t>Work Completed this week:</a:t>
            </a:r>
          </a:p>
          <a:p>
            <a:endParaRPr lang="en-US" dirty="0"/>
          </a:p>
          <a:p>
            <a:endParaRPr lang="en-US" dirty="0"/>
          </a:p>
          <a:p>
            <a:r>
              <a:rPr lang="en-US" dirty="0"/>
              <a:t>Targets towards the July meeting:</a:t>
            </a:r>
          </a:p>
        </p:txBody>
      </p:sp>
      <p:sp>
        <p:nvSpPr>
          <p:cNvPr id="4" name="Slide Number Placeholder 3">
            <a:extLst>
              <a:ext uri="{FF2B5EF4-FFF2-40B4-BE49-F238E27FC236}">
                <a16:creationId xmlns:a16="http://schemas.microsoft.com/office/drawing/2014/main" id="{284E6596-9BAA-6D86-D320-D956869AD82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01ACE58-1D94-3985-CCB1-603E0E7EF0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C3383A-5A71-3B98-B858-8AB80A9520B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6351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2024 IEEE 802.11 meeting week, and teleconferences running between the May and July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LB286 results.</a:t>
            </a:r>
          </a:p>
          <a:p>
            <a:pPr algn="just">
              <a:spcBef>
                <a:spcPct val="20000"/>
              </a:spcBef>
              <a:buFontTx/>
              <a:buChar char="•"/>
            </a:pPr>
            <a:r>
              <a:rPr lang="en-US" sz="1600" b="0" dirty="0"/>
              <a:t>Conduct LB286 comment assignment.</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252854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30</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DB</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296796041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5989122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2917597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Status</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coming out of the March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72 (163)</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 (12)</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 (226)</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nvGraphicFramePr>
        <p:xfrm>
          <a:off x="7622650" y="902075"/>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nvGraphicFramePr>
        <p:xfrm>
          <a:off x="7192996" y="3468990"/>
          <a:ext cx="4661211" cy="295849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577188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a:t>Comment Assignment</a:t>
            </a:r>
            <a:endParaRPr lang="en-US"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4878832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4008190257"/>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92044796"/>
                  </a:ext>
                </a:extLst>
              </a:tr>
              <a:tr h="391025">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40210554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2000" b="0" kern="0" dirty="0"/>
              <a:t>Tue. 	May 7</a:t>
            </a:r>
            <a:r>
              <a:rPr lang="en-US" altLang="en-US" sz="2000" b="0" kern="0" baseline="30000" dirty="0"/>
              <a:t>th</a:t>
            </a:r>
            <a:r>
              <a:rPr lang="en-US" altLang="en-US" sz="2000" b="0" kern="0" dirty="0"/>
              <a:t> 	</a:t>
            </a:r>
            <a:r>
              <a:rPr lang="en-US" altLang="en-US" kern="0" dirty="0"/>
              <a:t>	10:00-12:00 PT/13:00 – 15:00 ET</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9003252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97862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486687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7</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592442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May IEEE 802 wireless interim session:</a:t>
            </a:r>
            <a:endParaRPr lang="en-US" sz="2000" b="0" dirty="0"/>
          </a:p>
          <a:p>
            <a:pPr>
              <a:buFont typeface="Arial" panose="020B0604020202020204" pitchFamily="34" charset="0"/>
              <a:buChar char="•"/>
            </a:pPr>
            <a:r>
              <a:rPr lang="en-US" sz="2000" b="0" dirty="0"/>
              <a:t>This meeting is part of the May IEEE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a:solidFill>
                  <a:schemeClr val="tx2"/>
                </a:solidFill>
              </a:rPr>
              <a:t>May 7</a:t>
            </a:r>
            <a:r>
              <a:rPr lang="en-US" altLang="en-US" baseline="30000">
                <a:solidFill>
                  <a:schemeClr val="tx2"/>
                </a:solidFill>
              </a:rPr>
              <a:t>th</a:t>
            </a:r>
            <a:r>
              <a:rPr lang="en-US" altLang="en-US">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1675051127"/>
              </p:ext>
            </p:extLst>
          </p:nvPr>
        </p:nvGraphicFramePr>
        <p:xfrm>
          <a:off x="563035" y="1556792"/>
          <a:ext cx="10460566" cy="1640641"/>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11-24-219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95513">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2967960419"/>
                  </a:ext>
                </a:extLst>
              </a:tr>
              <a:tr h="0">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459891220"/>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2077714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53D3-CC7D-9985-BF39-28F394FE6FB0}"/>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2A96A01E-FD31-1A2D-D8FB-4CF8E74B6DF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066AE4C-7CC7-2137-88C8-DEB61B4FCD6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9EA11-ACC6-E2E9-E9BC-AEE3B741EB1B}"/>
              </a:ext>
            </a:extLst>
          </p:cNvPr>
          <p:cNvSpPr>
            <a:spLocks noGrp="1"/>
          </p:cNvSpPr>
          <p:nvPr>
            <p:ph type="dt" idx="15"/>
          </p:nvPr>
        </p:nvSpPr>
        <p:spPr/>
        <p:txBody>
          <a:bodyPr/>
          <a:lstStyle/>
          <a:p>
            <a:r>
              <a:rPr lang="en-US"/>
              <a:t>May 2024</a:t>
            </a:r>
            <a:endParaRPr lang="en-GB" dirty="0"/>
          </a:p>
        </p:txBody>
      </p:sp>
      <p:graphicFrame>
        <p:nvGraphicFramePr>
          <p:cNvPr id="8" name="Table 7">
            <a:extLst>
              <a:ext uri="{FF2B5EF4-FFF2-40B4-BE49-F238E27FC236}">
                <a16:creationId xmlns:a16="http://schemas.microsoft.com/office/drawing/2014/main" id="{00C81417-4E60-CFDB-8D41-C8E720FA8899}"/>
              </a:ext>
            </a:extLst>
          </p:cNvPr>
          <p:cNvGraphicFramePr>
            <a:graphicFrameLocks noGrp="1"/>
          </p:cNvGraphicFramePr>
          <p:nvPr>
            <p:extLst>
              <p:ext uri="{D42A27DB-BD31-4B8C-83A1-F6EECF244321}">
                <p14:modId xmlns:p14="http://schemas.microsoft.com/office/powerpoint/2010/main" val="3164357382"/>
              </p:ext>
            </p:extLst>
          </p:nvPr>
        </p:nvGraphicFramePr>
        <p:xfrm>
          <a:off x="563035" y="1556792"/>
          <a:ext cx="10460566" cy="2290389"/>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4464496">
                  <a:extLst>
                    <a:ext uri="{9D8B030D-6E8A-4147-A177-3AD203B41FA5}">
                      <a16:colId xmlns:a16="http://schemas.microsoft.com/office/drawing/2014/main" val="1530723214"/>
                    </a:ext>
                  </a:extLst>
                </a:gridCol>
                <a:gridCol w="1080119">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11-24-785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LB286 Comment Resolution Section 11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1hr</a:t>
                      </a:r>
                    </a:p>
                  </a:txBody>
                  <a:tcPr marT="45712" marB="45712"/>
                </a:tc>
                <a:extLst>
                  <a:ext uri="{0D108BD9-81ED-4DB2-BD59-A6C34878D82A}">
                    <a16:rowId xmlns:a16="http://schemas.microsoft.com/office/drawing/2014/main" val="4008190257"/>
                  </a:ext>
                </a:extLst>
              </a:tr>
              <a:tr h="391025">
                <a:tc>
                  <a:txBody>
                    <a:bodyPr/>
                    <a:lstStyle/>
                    <a:p>
                      <a:r>
                        <a:rPr lang="en-US" sz="1400" kern="1200" dirty="0">
                          <a:solidFill>
                            <a:schemeClr val="dk1"/>
                          </a:solidFill>
                          <a:latin typeface="+mn-lt"/>
                          <a:ea typeface="+mn-ea"/>
                          <a:cs typeface="+mn-cs"/>
                        </a:rPr>
                        <a:t>11-24-787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1</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time permits</a:t>
                      </a:r>
                    </a:p>
                  </a:txBody>
                  <a:tcPr marT="45712" marB="45712"/>
                </a:tc>
                <a:extLst>
                  <a:ext uri="{0D108BD9-81ED-4DB2-BD59-A6C34878D82A}">
                    <a16:rowId xmlns:a16="http://schemas.microsoft.com/office/drawing/2014/main" val="3392044796"/>
                  </a:ext>
                </a:extLst>
              </a:tr>
              <a:tr h="391025">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If time allows</a:t>
                      </a:r>
                    </a:p>
                  </a:txBody>
                  <a:tcPr marT="45712" marB="45712"/>
                </a:tc>
                <a:extLst>
                  <a:ext uri="{0D108BD9-81ED-4DB2-BD59-A6C34878D82A}">
                    <a16:rowId xmlns:a16="http://schemas.microsoft.com/office/drawing/2014/main" val="2470371594"/>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3334136578"/>
                  </a:ext>
                </a:extLst>
              </a:tr>
              <a:tr h="391025">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a:ea typeface="MS Gothic"/>
                        <a:cs typeface="+mn-cs"/>
                      </a:endParaRPr>
                    </a:p>
                  </a:txBody>
                  <a:tcPr marT="45712" marB="45712"/>
                </a:tc>
                <a:extLst>
                  <a:ext uri="{0D108BD9-81ED-4DB2-BD59-A6C34878D82A}">
                    <a16:rowId xmlns:a16="http://schemas.microsoft.com/office/drawing/2014/main" val="2654638014"/>
                  </a:ext>
                </a:extLst>
              </a:tr>
            </a:tbl>
          </a:graphicData>
        </a:graphic>
      </p:graphicFrame>
    </p:spTree>
    <p:extLst>
      <p:ext uri="{BB962C8B-B14F-4D97-AF65-F5344CB8AC3E}">
        <p14:creationId xmlns:p14="http://schemas.microsoft.com/office/powerpoint/2010/main" val="19464192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Refer to WG agenda.</a:t>
            </a:r>
          </a:p>
          <a:p>
            <a:pPr marL="457200" lvl="1"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r>
              <a:rPr lang="en-US" sz="1600" dirty="0">
                <a:solidFill>
                  <a:schemeClr val="tx1"/>
                </a:solidFill>
              </a:rPr>
              <a:t>* - 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9049929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696428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05088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2024</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37530974"/>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
  <TotalTime>152744</TotalTime>
  <Words>6450</Words>
  <Application>Microsoft Office PowerPoint</Application>
  <PresentationFormat>Widescreen</PresentationFormat>
  <Paragraphs>1068</Paragraphs>
  <Slides>80</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90" baseType="lpstr">
      <vt:lpstr>Arial</vt:lpstr>
      <vt:lpstr>Arial Unicode MS</vt:lpstr>
      <vt:lpstr>Calibri</vt:lpstr>
      <vt:lpstr>DejaVu Sans</vt:lpstr>
      <vt:lpstr>Monotype Sorts</vt:lpstr>
      <vt:lpstr>Montserrat</vt:lpstr>
      <vt:lpstr>Times</vt:lpstr>
      <vt:lpstr>Times New Roman</vt:lpstr>
      <vt:lpstr>Office Theme</vt:lpstr>
      <vt:lpstr>Document</vt:lpstr>
      <vt:lpstr>TGbk Next Generation Positioning  Agenda for the May Interim Meeting and  the Following Telecons</vt:lpstr>
      <vt:lpstr>PowerPoint Presentation</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May IEEE  802.11 Plenary Meeting Week Agenda</vt:lpstr>
      <vt:lpstr>Submission List for the week (1)</vt:lpstr>
      <vt:lpstr>May IEEE Meeting –  May 13th PM1 </vt:lpstr>
      <vt:lpstr>Submission List for the May 13th meeting</vt:lpstr>
      <vt:lpstr>Consider Motions</vt:lpstr>
      <vt:lpstr>LB 286 Results</vt:lpstr>
      <vt:lpstr>Re-affirmation of TG vice chairs and secretary.</vt:lpstr>
      <vt:lpstr>Review Submissions</vt:lpstr>
      <vt:lpstr>PowerPoint Presentation</vt:lpstr>
      <vt:lpstr>May IEEE Meeting –  May 14th PM1 </vt:lpstr>
      <vt:lpstr>Submission List for the May 14th</vt:lpstr>
      <vt:lpstr>Consider telecon minutes </vt:lpstr>
      <vt:lpstr>Review Submissions</vt:lpstr>
      <vt:lpstr>PowerPoint Presentation</vt:lpstr>
      <vt:lpstr>May IEEE Meeting –  May 15th PM2</vt:lpstr>
      <vt:lpstr>Submission List for the May 15th PM2 meeting</vt:lpstr>
      <vt:lpstr>AOB</vt:lpstr>
      <vt:lpstr>PowerPoint Presentation</vt:lpstr>
      <vt:lpstr>May IEEE Meeting –  May 16th PM1</vt:lpstr>
      <vt:lpstr>Submission List for the May 16th PM1</vt:lpstr>
      <vt:lpstr>Review Submissions</vt:lpstr>
      <vt:lpstr>TGbk Projected Timeline (updated)</vt:lpstr>
      <vt:lpstr>TGbk Projected Timeline (previous)</vt:lpstr>
      <vt:lpstr>Closing report</vt:lpstr>
      <vt:lpstr>Scheduled TGbk telecons</vt:lpstr>
      <vt:lpstr>PowerPoint Presentation</vt:lpstr>
      <vt:lpstr>PowerPoint Presentation</vt:lpstr>
      <vt:lpstr>April 30th Telecon</vt:lpstr>
      <vt:lpstr>Submission List for the April 30th Telecon</vt:lpstr>
      <vt:lpstr>LB 286 Status</vt:lpstr>
      <vt:lpstr>Comment Assignment</vt:lpstr>
      <vt:lpstr>Submission pipeline</vt:lpstr>
      <vt:lpstr>Scheduled TGbk telecons</vt:lpstr>
      <vt:lpstr>PowerPoint Presentation</vt:lpstr>
      <vt:lpstr>PowerPoint Presentation</vt:lpstr>
      <vt:lpstr>May 7th Telecon</vt:lpstr>
      <vt:lpstr>Submission List for the May 7th Telecon</vt:lpstr>
      <vt:lpstr>Submission pipeline</vt:lpstr>
      <vt:lpstr>Scheduled TGbk telecons</vt:lpstr>
      <vt:lpstr>PowerPoint Presentation</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766</cp:revision>
  <cp:lastPrinted>1601-01-01T00:00:00Z</cp:lastPrinted>
  <dcterms:created xsi:type="dcterms:W3CDTF">2018-08-06T10:28:59Z</dcterms:created>
  <dcterms:modified xsi:type="dcterms:W3CDTF">2024-05-15T14:56:54Z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