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9"/>
  </p:notesMasterIdLst>
  <p:handoutMasterIdLst>
    <p:handoutMasterId r:id="rId80"/>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2690" r:id="rId29"/>
    <p:sldId id="679" r:id="rId30"/>
    <p:sldId id="2691" r:id="rId31"/>
    <p:sldId id="680" r:id="rId32"/>
    <p:sldId id="2530" r:id="rId33"/>
    <p:sldId id="2531" r:id="rId34"/>
    <p:sldId id="2533" r:id="rId35"/>
    <p:sldId id="2673" r:id="rId36"/>
    <p:sldId id="2535" r:id="rId37"/>
    <p:sldId id="2536" r:id="rId38"/>
    <p:sldId id="2537" r:id="rId39"/>
    <p:sldId id="2551" r:id="rId40"/>
    <p:sldId id="2527" r:id="rId41"/>
    <p:sldId id="2675" r:id="rId42"/>
    <p:sldId id="2676" r:id="rId43"/>
    <p:sldId id="2661" r:id="rId44"/>
    <p:sldId id="2680" r:id="rId45"/>
    <p:sldId id="2585" r:id="rId46"/>
    <p:sldId id="2666" r:id="rId47"/>
    <p:sldId id="2667" r:id="rId48"/>
    <p:sldId id="2682" r:id="rId49"/>
    <p:sldId id="2683" r:id="rId50"/>
    <p:sldId id="2684" r:id="rId51"/>
    <p:sldId id="2685" r:id="rId52"/>
    <p:sldId id="2686" r:id="rId53"/>
    <p:sldId id="2687" r:id="rId54"/>
    <p:sldId id="2688" r:id="rId55"/>
    <p:sldId id="2689" r:id="rId56"/>
    <p:sldId id="2651" r:id="rId57"/>
    <p:sldId id="2652" r:id="rId58"/>
    <p:sldId id="2655" r:id="rId59"/>
    <p:sldId id="2656" r:id="rId60"/>
    <p:sldId id="2657" r:id="rId61"/>
    <p:sldId id="2658" r:id="rId62"/>
    <p:sldId id="2552" r:id="rId63"/>
    <p:sldId id="315" r:id="rId64"/>
    <p:sldId id="312" r:id="rId65"/>
    <p:sldId id="318" r:id="rId66"/>
    <p:sldId id="472" r:id="rId67"/>
    <p:sldId id="473" r:id="rId68"/>
    <p:sldId id="474" r:id="rId69"/>
    <p:sldId id="480" r:id="rId70"/>
    <p:sldId id="259" r:id="rId71"/>
    <p:sldId id="260" r:id="rId72"/>
    <p:sldId id="261" r:id="rId73"/>
    <p:sldId id="2525" r:id="rId74"/>
    <p:sldId id="2555" r:id="rId75"/>
    <p:sldId id="2556" r:id="rId76"/>
    <p:sldId id="2557" r:id="rId77"/>
    <p:sldId id="2558" r:id="rId7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May 13th - May IEEE meeting week" id="{DE843586-E506-4D30-A655-52B441F0114A}">
          <p14:sldIdLst>
            <p14:sldId id="690"/>
            <p14:sldId id="694"/>
            <p14:sldId id="2568"/>
            <p14:sldId id="2690"/>
            <p14:sldId id="679"/>
            <p14:sldId id="2691"/>
            <p14:sldId id="680"/>
          </p14:sldIdLst>
        </p14:section>
        <p14:section name="May 14th - May IEEE meeting week" id="{D686ED55-D2EA-43E3-A87F-725BDBE41CF2}">
          <p14:sldIdLst>
            <p14:sldId id="2530"/>
            <p14:sldId id="2531"/>
            <p14:sldId id="2533"/>
            <p14:sldId id="2673"/>
            <p14:sldId id="2535"/>
          </p14:sldIdLst>
        </p14:section>
        <p14:section name="May 15th - May IEEE meeting week" id="{8E838D38-B45C-442C-8603-25CE94919C41}">
          <p14:sldIdLst>
            <p14:sldId id="2536"/>
            <p14:sldId id="2537"/>
            <p14:sldId id="2551"/>
            <p14:sldId id="2527"/>
          </p14:sldIdLst>
        </p14:section>
        <p14:section name="May 16th PM1 - May IEEE meeting week" id="{492F3795-E898-442D-B3B2-67D17FBA806D}">
          <p14:sldIdLst>
            <p14:sldId id="2675"/>
            <p14:sldId id="2676"/>
            <p14:sldId id="2661"/>
            <p14:sldId id="2680"/>
            <p14:sldId id="2585"/>
            <p14:sldId id="2666"/>
            <p14:sldId id="2667"/>
          </p14:sldIdLst>
        </p14:section>
        <p14:section name="March 14th - March IEEE Plenary meeting" id="{ED07B73E-3417-4C27-85C9-944D735BB0CE}">
          <p14:sldIdLst/>
        </p14:section>
        <p14:section name="April 30th Telecon" id="{BDD9CEBF-8F3B-4936-9F2B-278A7813EF07}">
          <p14:sldIdLst>
            <p14:sldId id="2682"/>
            <p14:sldId id="2683"/>
            <p14:sldId id="2684"/>
            <p14:sldId id="2685"/>
            <p14:sldId id="2686"/>
            <p14:sldId id="2687"/>
            <p14:sldId id="2688"/>
            <p14:sldId id="2689"/>
          </p14:sldIdLst>
        </p14:section>
        <p14:section name="May 7th Telecon" id="{81CF3F60-1D46-480B-B4E4-FD3CA087846D}">
          <p14:sldIdLst>
            <p14:sldId id="2651"/>
            <p14:sldId id="2652"/>
            <p14:sldId id="2655"/>
            <p14:sldId id="2656"/>
            <p14:sldId id="2657"/>
            <p14:sldId id="2658"/>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46EC5F-2F12-4CD6-ABBE-EB06ED225A41}" v="4" dt="2024-05-14T12:46:1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p:scale>
          <a:sx n="100" d="100"/>
          <a:sy n="100" d="100"/>
        </p:scale>
        <p:origin x="101" y="-86"/>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85"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86"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5946EC5F-2F12-4CD6-ABBE-EB06ED225A41}"/>
    <pc:docChg chg="undo custSel modSld modMainMaster">
      <pc:chgData name="Segev, Jonathan" userId="7c67a1b0-8725-4553-8055-0888dbcaef94" providerId="ADAL" clId="{5946EC5F-2F12-4CD6-ABBE-EB06ED225A41}" dt="2024-05-14T12:47:16.802" v="101" actId="20577"/>
      <pc:docMkLst>
        <pc:docMk/>
      </pc:docMkLst>
      <pc:sldChg chg="modSp mod">
        <pc:chgData name="Segev, Jonathan" userId="7c67a1b0-8725-4553-8055-0888dbcaef94" providerId="ADAL" clId="{5946EC5F-2F12-4CD6-ABBE-EB06ED225A41}" dt="2024-05-14T12:45:18.427" v="28" actId="20577"/>
        <pc:sldMkLst>
          <pc:docMk/>
          <pc:sldMk cId="1606978152" sldId="345"/>
        </pc:sldMkLst>
        <pc:graphicFrameChg chg="modGraphic">
          <ac:chgData name="Segev, Jonathan" userId="7c67a1b0-8725-4553-8055-0888dbcaef94" providerId="ADAL" clId="{5946EC5F-2F12-4CD6-ABBE-EB06ED225A41}" dt="2024-05-14T12:45:18.427" v="28"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5946EC5F-2F12-4CD6-ABBE-EB06ED225A41}" dt="2024-05-14T11:41:53.607" v="6" actId="20577"/>
        <pc:sldMkLst>
          <pc:docMk/>
          <pc:sldMk cId="343005988" sldId="2530"/>
        </pc:sldMkLst>
        <pc:spChg chg="mod">
          <ac:chgData name="Segev, Jonathan" userId="7c67a1b0-8725-4553-8055-0888dbcaef94" providerId="ADAL" clId="{5946EC5F-2F12-4CD6-ABBE-EB06ED225A41}" dt="2024-05-14T11:41:53.607" v="6" actId="20577"/>
          <ac:spMkLst>
            <pc:docMk/>
            <pc:sldMk cId="343005988" sldId="2530"/>
            <ac:spMk id="3" creationId="{00000000-0000-0000-0000-000000000000}"/>
          </ac:spMkLst>
        </pc:spChg>
      </pc:sldChg>
      <pc:sldChg chg="modSp mod">
        <pc:chgData name="Segev, Jonathan" userId="7c67a1b0-8725-4553-8055-0888dbcaef94" providerId="ADAL" clId="{5946EC5F-2F12-4CD6-ABBE-EB06ED225A41}" dt="2024-05-14T11:44:58.958" v="24" actId="20577"/>
        <pc:sldMkLst>
          <pc:docMk/>
          <pc:sldMk cId="726842924" sldId="2531"/>
        </pc:sldMkLst>
        <pc:graphicFrameChg chg="mod modGraphic">
          <ac:chgData name="Segev, Jonathan" userId="7c67a1b0-8725-4553-8055-0888dbcaef94" providerId="ADAL" clId="{5946EC5F-2F12-4CD6-ABBE-EB06ED225A41}" dt="2024-05-14T11:44:58.958" v="24" actId="20577"/>
          <ac:graphicFrameMkLst>
            <pc:docMk/>
            <pc:sldMk cId="726842924" sldId="2531"/>
            <ac:graphicFrameMk id="7" creationId="{00000000-0000-0000-0000-000000000000}"/>
          </ac:graphicFrameMkLst>
        </pc:graphicFrameChg>
      </pc:sldChg>
      <pc:sldChg chg="modSp mod">
        <pc:chgData name="Segev, Jonathan" userId="7c67a1b0-8725-4553-8055-0888dbcaef94" providerId="ADAL" clId="{5946EC5F-2F12-4CD6-ABBE-EB06ED225A41}" dt="2024-05-14T12:47:16.802" v="101" actId="20577"/>
        <pc:sldMkLst>
          <pc:docMk/>
          <pc:sldMk cId="451544889" sldId="2537"/>
        </pc:sldMkLst>
        <pc:graphicFrameChg chg="mod modGraphic">
          <ac:chgData name="Segev, Jonathan" userId="7c67a1b0-8725-4553-8055-0888dbcaef94" providerId="ADAL" clId="{5946EC5F-2F12-4CD6-ABBE-EB06ED225A41}" dt="2024-05-14T12:47:16.802" v="101" actId="20577"/>
          <ac:graphicFrameMkLst>
            <pc:docMk/>
            <pc:sldMk cId="451544889" sldId="2537"/>
            <ac:graphicFrameMk id="7" creationId="{00000000-0000-0000-0000-000000000000}"/>
          </ac:graphicFrameMkLst>
        </pc:graphicFrameChg>
      </pc:sldChg>
      <pc:sldMasterChg chg="modSp mod">
        <pc:chgData name="Segev, Jonathan" userId="7c67a1b0-8725-4553-8055-0888dbcaef94" providerId="ADAL" clId="{5946EC5F-2F12-4CD6-ABBE-EB06ED225A41}" dt="2024-05-14T11:35:10.181" v="1" actId="20577"/>
        <pc:sldMasterMkLst>
          <pc:docMk/>
          <pc:sldMasterMk cId="0" sldId="2147483648"/>
        </pc:sldMasterMkLst>
        <pc:spChg chg="mod">
          <ac:chgData name="Segev, Jonathan" userId="7c67a1b0-8725-4553-8055-0888dbcaef94" providerId="ADAL" clId="{5946EC5F-2F12-4CD6-ABBE-EB06ED225A41}" dt="2024-05-14T11:35:10.181"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LB279 to</a:t>
            </a:r>
            <a:r>
              <a:rPr lang="en-US" b="1" baseline="0" dirty="0"/>
              <a:t> LB 286 Acceptance Progress</a:t>
            </a:r>
            <a:endParaRPr lang="en-US" b="1" dirty="0"/>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LB279</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401</c:v>
                </c:pt>
                <c:pt idx="1">
                  <c:v>226</c:v>
                </c:pt>
                <c:pt idx="2">
                  <c:v>163</c:v>
                </c:pt>
                <c:pt idx="3">
                  <c:v>12</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LB286</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LB279 to</a:t>
            </a:r>
            <a:r>
              <a:rPr lang="en-US" b="1" baseline="0" dirty="0"/>
              <a:t> LB 286 Acceptance Progress</a:t>
            </a:r>
            <a:endParaRPr lang="en-US" b="1" dirty="0"/>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LB279</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401</c:v>
                </c:pt>
                <c:pt idx="1">
                  <c:v>226</c:v>
                </c:pt>
                <c:pt idx="2">
                  <c:v>163</c:v>
                </c:pt>
                <c:pt idx="3">
                  <c:v>12</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LB286</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9">
  <a:schemeClr val="accent6"/>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493145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3614133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2483828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75</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802.11-24/642r2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4-may-ieee-802-wireless-interim-session/reg/Site/Register"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5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May Interim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2024-05-13</a:t>
            </a:r>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May and July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LB286 and progress made from LB279 (10 min) and MDR plans.</a:t>
            </a:r>
          </a:p>
          <a:p>
            <a:pPr algn="just">
              <a:spcBef>
                <a:spcPct val="20000"/>
              </a:spcBef>
              <a:buFontTx/>
              <a:buChar char="•"/>
            </a:pPr>
            <a:r>
              <a:rPr lang="en-US" sz="1800" b="0" dirty="0"/>
              <a:t>Re-affirmation of TG vice chairs and secretary. </a:t>
            </a:r>
          </a:p>
          <a:p>
            <a:pPr algn="just">
              <a:spcBef>
                <a:spcPct val="20000"/>
              </a:spcBef>
              <a:buFontTx/>
              <a:buChar char="•"/>
            </a:pPr>
            <a:r>
              <a:rPr lang="en-US" sz="1800" b="0" dirty="0"/>
              <a:t>LB286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possible.</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24054327"/>
              </p:ext>
            </p:extLst>
          </p:nvPr>
        </p:nvGraphicFramePr>
        <p:xfrm>
          <a:off x="907229" y="1265032"/>
          <a:ext cx="10475382" cy="3383104"/>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1733635">
                  <a:extLst>
                    <a:ext uri="{9D8B030D-6E8A-4147-A177-3AD203B41FA5}">
                      <a16:colId xmlns:a16="http://schemas.microsoft.com/office/drawing/2014/main" val="20001"/>
                    </a:ext>
                  </a:extLst>
                </a:gridCol>
                <a:gridCol w="5765804">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 – follow up</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 – for completion</a:t>
                      </a:r>
                    </a:p>
                  </a:txBody>
                  <a:tcPr marT="45712" marB="45712"/>
                </a:tc>
                <a:extLst>
                  <a:ext uri="{0D108BD9-81ED-4DB2-BD59-A6C34878D82A}">
                    <a16:rowId xmlns:a16="http://schemas.microsoft.com/office/drawing/2014/main" val="2037088717"/>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r h="0">
                <a:tc>
                  <a:txBody>
                    <a:bodyPr/>
                    <a:lstStyle/>
                    <a:p>
                      <a:r>
                        <a:rPr lang="fr-FR" sz="1400" dirty="0"/>
                        <a:t>11-24-846</a:t>
                      </a:r>
                      <a:endParaRPr lang="en-US" sz="1400" dirty="0"/>
                    </a:p>
                  </a:txBody>
                  <a:tcPr marT="45712" marB="45712"/>
                </a:tc>
                <a:tc>
                  <a:txBody>
                    <a:bodyPr/>
                    <a:lstStyle/>
                    <a:p>
                      <a:r>
                        <a:rPr lang="en-US" sz="1400" dirty="0"/>
                        <a:t>Christian Berger</a:t>
                      </a:r>
                    </a:p>
                  </a:txBody>
                  <a:tcPr marT="45712" marB="45712"/>
                </a:tc>
                <a:tc>
                  <a:txBody>
                    <a:bodyPr/>
                    <a:lstStyle/>
                    <a:p>
                      <a:r>
                        <a:rPr lang="fr-FR" sz="1400" dirty="0"/>
                        <a:t>LB286 Comment Resolution Section 11 Part 2</a:t>
                      </a:r>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103384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13</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(10min)</a:t>
            </a:r>
          </a:p>
          <a:p>
            <a:pPr algn="just">
              <a:spcBef>
                <a:spcPct val="20000"/>
              </a:spcBef>
              <a:buFontTx/>
              <a:buChar char="•"/>
            </a:pPr>
            <a:r>
              <a:rPr lang="en-US" sz="1600" b="0" dirty="0"/>
              <a:t>Review LB286 and progress made from LB279 (10 min) and MDR plans – editor.</a:t>
            </a:r>
          </a:p>
          <a:p>
            <a:pPr algn="just">
              <a:spcBef>
                <a:spcPct val="20000"/>
              </a:spcBef>
              <a:buFontTx/>
              <a:buChar char="•"/>
            </a:pPr>
            <a:r>
              <a:rPr lang="en-US" sz="1600" b="0" dirty="0"/>
              <a:t>Re-affirmation of TG vice chairs and secretary. </a:t>
            </a:r>
          </a:p>
          <a:p>
            <a:pPr algn="just">
              <a:spcBef>
                <a:spcPct val="20000"/>
              </a:spcBef>
              <a:buFontTx/>
              <a:buChar char="•"/>
            </a:pPr>
            <a:r>
              <a:rPr lang="en-US" sz="1600" b="0" dirty="0"/>
              <a:t>LB286 Comment resolution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340449"/>
              </p:ext>
            </p:extLst>
          </p:nvPr>
        </p:nvGraphicFramePr>
        <p:xfrm>
          <a:off x="914401" y="1260086"/>
          <a:ext cx="10460566" cy="1859184"/>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1hr</a:t>
                      </a:r>
                    </a:p>
                  </a:txBody>
                  <a:tcPr marT="45712" marB="45712"/>
                </a:tc>
                <a:extLst>
                  <a:ext uri="{0D108BD9-81ED-4DB2-BD59-A6C34878D82A}">
                    <a16:rowId xmlns:a16="http://schemas.microsoft.com/office/drawing/2014/main" val="3066023250"/>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28304536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Results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72 (163)</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 (12)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 (226)</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22650" y="902075"/>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71878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sz="3200" dirty="0"/>
              <a:t>Re-affirmation of TG vice chairs and secretary.</a:t>
            </a:r>
            <a:endParaRPr lang="en-US"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dirty="0"/>
              <a:t>TG Vice-Chair is elected by a TG majority approval and confirmed by a WG majority approval.  </a:t>
            </a:r>
            <a:r>
              <a:rPr lang="en-US" dirty="0">
                <a:highlight>
                  <a:srgbClr val="FFFF00"/>
                </a:highlight>
              </a:rPr>
              <a:t>The TG Vice-Chair is reaffirmed every 2 years; </a:t>
            </a:r>
            <a:r>
              <a:rPr lang="en-US" dirty="0"/>
              <a:t>one session after the WG Chair is elected.</a:t>
            </a:r>
          </a:p>
          <a:p>
            <a:pPr>
              <a:buFont typeface="Arial" panose="020B0604020202020204" pitchFamily="34" charset="0"/>
              <a:buChar char="•"/>
            </a:pPr>
            <a:r>
              <a:rPr lang="en-US" dirty="0"/>
              <a:t>The TG Secretary shall be appointed by the TG Chair and confirmed by a TG motion that is approved with a minimum 50% majority. </a:t>
            </a:r>
            <a:r>
              <a:rPr lang="en-US" dirty="0">
                <a:highlight>
                  <a:srgbClr val="FFFF00"/>
                </a:highlight>
              </a:rPr>
              <a:t>The TG Secretary is re-affirmed every 2 years; </a:t>
            </a:r>
            <a:r>
              <a:rPr lang="en-US" dirty="0"/>
              <a:t>one session after the WG Chair is elected. </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14</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sz="1600" b="0" dirty="0"/>
              <a:t>Approval of telecon minutes </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14</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2641552"/>
              </p:ext>
            </p:extLst>
          </p:nvPr>
        </p:nvGraphicFramePr>
        <p:xfrm>
          <a:off x="914401" y="1260086"/>
          <a:ext cx="10460566" cy="155440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1hr</a:t>
                      </a:r>
                    </a:p>
                  </a:txBody>
                  <a:tcPr marT="45712" marB="45712"/>
                </a:tc>
                <a:extLst>
                  <a:ext uri="{0D108BD9-81ED-4DB2-BD59-A6C34878D82A}">
                    <a16:rowId xmlns:a16="http://schemas.microsoft.com/office/drawing/2014/main" val="1731993483"/>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2355332635"/>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15</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LB279 completion status (5min – Roy)</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15</a:t>
            </a:r>
            <a:r>
              <a:rPr lang="en-US" altLang="en-US" baseline="30000" dirty="0">
                <a:solidFill>
                  <a:schemeClr val="tx2"/>
                </a:solidFill>
              </a:rPr>
              <a:t>th</a:t>
            </a:r>
            <a:r>
              <a:rPr lang="en-US" altLang="en-US" dirty="0">
                <a:solidFill>
                  <a:schemeClr val="tx2"/>
                </a:solidFill>
              </a:rPr>
              <a:t> PM2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54060774"/>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20663">
                  <a:extLst>
                    <a:ext uri="{9D8B030D-6E8A-4147-A177-3AD203B41FA5}">
                      <a16:colId xmlns:a16="http://schemas.microsoft.com/office/drawing/2014/main" val="3219614300"/>
                    </a:ext>
                  </a:extLst>
                </a:gridCol>
                <a:gridCol w="1678567">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dirty="0"/>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For completion</a:t>
                      </a:r>
                    </a:p>
                  </a:txBody>
                  <a:tcPr marT="45712" marB="45712"/>
                </a:tc>
                <a:extLst>
                  <a:ext uri="{0D108BD9-81ED-4DB2-BD59-A6C34878D82A}">
                    <a16:rowId xmlns:a16="http://schemas.microsoft.com/office/drawing/2014/main" val="2568658642"/>
                  </a:ext>
                </a:extLst>
              </a:tr>
              <a:tr h="0">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For completion</a:t>
                      </a:r>
                    </a:p>
                  </a:txBody>
                  <a:tcPr marT="45712" marB="45712"/>
                </a:tc>
                <a:extLst>
                  <a:ext uri="{0D108BD9-81ED-4DB2-BD59-A6C34878D82A}">
                    <a16:rowId xmlns:a16="http://schemas.microsoft.com/office/drawing/2014/main" val="1556544358"/>
                  </a:ext>
                </a:extLst>
              </a:tr>
              <a:tr h="0">
                <a:tc>
                  <a:txBody>
                    <a:bodyPr/>
                    <a:lstStyle/>
                    <a:p>
                      <a:r>
                        <a:rPr lang="fr-FR" sz="1400" dirty="0"/>
                        <a:t>11-24-846</a:t>
                      </a:r>
                      <a:endParaRPr lang="en-US" sz="1400" dirty="0"/>
                    </a:p>
                  </a:txBody>
                  <a:tcPr marT="45712" marB="45712"/>
                </a:tc>
                <a:tc>
                  <a:txBody>
                    <a:bodyPr/>
                    <a:lstStyle/>
                    <a:p>
                      <a:r>
                        <a:rPr lang="en-US" sz="1400" dirty="0"/>
                        <a:t>Christian Berger</a:t>
                      </a:r>
                    </a:p>
                  </a:txBody>
                  <a:tcPr marT="45712" marB="45712"/>
                </a:tc>
                <a:tc>
                  <a:txBody>
                    <a:bodyPr/>
                    <a:lstStyle/>
                    <a:p>
                      <a:r>
                        <a:rPr lang="fr-FR" sz="1400" dirty="0"/>
                        <a:t>LB286 Comment Resolution Section 11 Part 2</a:t>
                      </a:r>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a:t>As time permits</a:t>
                      </a:r>
                      <a:endParaRPr lang="en-US" sz="1400" dirty="0"/>
                    </a:p>
                  </a:txBody>
                  <a:tcPr marT="45712" marB="45712"/>
                </a:tc>
                <a:extLst>
                  <a:ext uri="{0D108BD9-81ED-4DB2-BD59-A6C34878D82A}">
                    <a16:rowId xmlns:a16="http://schemas.microsoft.com/office/drawing/2014/main" val="26453959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91856625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925579400"/>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sz="1400" dirty="0"/>
                    </a:p>
                  </a:txBody>
                  <a:tcPr marT="45712" marB="45712"/>
                </a:tc>
                <a:extLst>
                  <a:ext uri="{0D108BD9-81ED-4DB2-BD59-A6C34878D82A}">
                    <a16:rowId xmlns:a16="http://schemas.microsoft.com/office/drawing/2014/main" val="83957728"/>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May 2024 IEEE 802.11 meeting week, and teleconferences running between the May and July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Consider WG LB recirculation (15min – as time permits) – scheduled to next meeting slot.</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052827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26822703"/>
              </p:ext>
            </p:extLst>
          </p:nvPr>
        </p:nvGraphicFramePr>
        <p:xfrm>
          <a:off x="914401" y="1260086"/>
          <a:ext cx="10460566" cy="222492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FFFF00"/>
                        </a:highlight>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414001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17068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7466409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May 28</a:t>
            </a:r>
            <a:r>
              <a:rPr lang="en-US" altLang="en-US" kern="0" baseline="30000" dirty="0"/>
              <a:t>th</a:t>
            </a:r>
            <a:r>
              <a:rPr lang="en-US" altLang="en-US" kern="0" dirty="0"/>
              <a:t> 		10:00 am PT/13:00 ET (2hrs) – Memorial day on the 27</a:t>
            </a:r>
            <a:r>
              <a:rPr lang="en-US" altLang="en-US" kern="0" baseline="30000" dirty="0"/>
              <a:t>th</a:t>
            </a:r>
            <a:r>
              <a:rPr lang="en-US" altLang="en-US" kern="0" dirty="0"/>
              <a:t> </a:t>
            </a:r>
          </a:p>
          <a:p>
            <a:pPr lvl="1">
              <a:buFont typeface="Arial" panose="020B0604020202020204" pitchFamily="34" charset="0"/>
              <a:buChar char="•"/>
            </a:pPr>
            <a:r>
              <a:rPr lang="en-US" altLang="en-US" kern="0" dirty="0"/>
              <a:t>June 4</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18</a:t>
            </a:r>
            <a:r>
              <a:rPr lang="en-US" altLang="en-US" kern="0" baseline="30000" dirty="0"/>
              <a:t>th</a:t>
            </a:r>
            <a:r>
              <a:rPr lang="en-US" altLang="en-US" kern="0" dirty="0"/>
              <a:t> 		10:00 am PT/13:00 ET (2hrs) – Juneteenth on the 18</a:t>
            </a:r>
            <a:r>
              <a:rPr lang="en-US" altLang="en-US" kern="0" baseline="30000" dirty="0"/>
              <a:t>th</a:t>
            </a:r>
            <a:r>
              <a:rPr lang="en-US" altLang="en-US" kern="0" dirty="0"/>
              <a:t> </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2000" b="0" kern="0" baseline="30000" dirty="0">
                <a:solidFill>
                  <a:schemeClr val="tx1"/>
                </a:solidFill>
              </a:rPr>
              <a:t> ┼</a:t>
            </a:r>
            <a:r>
              <a:rPr lang="en-US" altLang="en-US" kern="0" dirty="0"/>
              <a:t>  </a:t>
            </a:r>
          </a:p>
          <a:p>
            <a:pPr lvl="1">
              <a:buFont typeface="Arial" panose="020B0604020202020204" pitchFamily="34" charset="0"/>
              <a:buChar char="•"/>
            </a:pPr>
            <a:r>
              <a:rPr lang="en-US" altLang="en-US" kern="0" dirty="0"/>
              <a:t>July 2</a:t>
            </a:r>
            <a:r>
              <a:rPr lang="en-US" altLang="en-US" kern="0" baseline="30000" dirty="0"/>
              <a:t>nd</a:t>
            </a:r>
            <a:r>
              <a:rPr lang="en-US" altLang="en-US" kern="0" dirty="0"/>
              <a:t>		10:00 am PT/13:00 ET (2hrs) - Independence day on the 4</a:t>
            </a:r>
            <a:r>
              <a:rPr lang="en-US" altLang="en-US" kern="0" baseline="30000" dirty="0"/>
              <a:t>th</a:t>
            </a:r>
            <a:r>
              <a:rPr lang="en-US" altLang="en-US" kern="0" dirty="0"/>
              <a:t> </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7465926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30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LB286 results.</a:t>
            </a:r>
          </a:p>
          <a:p>
            <a:pPr algn="just">
              <a:spcBef>
                <a:spcPct val="20000"/>
              </a:spcBef>
              <a:buFontTx/>
              <a:buChar char="•"/>
            </a:pPr>
            <a:r>
              <a:rPr lang="en-US" sz="1600" b="0" dirty="0"/>
              <a:t>Conduct LB286 comment assignment.</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252854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April 30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nvGraphicFramePr>
        <p:xfrm>
          <a:off x="563035" y="1556792"/>
          <a:ext cx="10460566" cy="1640641"/>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11-24-219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11-24-754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DB</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296796041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459891220"/>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2917597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May IEEE 802 wireless plenary session:</a:t>
            </a:r>
            <a:endParaRPr lang="en-US" sz="2000" b="0" dirty="0"/>
          </a:p>
          <a:p>
            <a:pPr>
              <a:buFont typeface="Arial" panose="020B0604020202020204" pitchFamily="34" charset="0"/>
              <a:buChar char="•"/>
            </a:pPr>
            <a:r>
              <a:rPr lang="en-US" sz="2000" b="0" dirty="0"/>
              <a:t>This meeting is part of the May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Status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72 (163)</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 (12)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 (226)</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50</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22650" y="902075"/>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577188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a:t>Comment Assignment</a:t>
            </a:r>
            <a:endParaRPr lang="en-US"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4878832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4008190257"/>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40210554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z="2000" b="0" kern="0" dirty="0"/>
              <a:t>Tue. 	May 7</a:t>
            </a:r>
            <a:r>
              <a:rPr lang="en-US" altLang="en-US" sz="2000" b="0" kern="0" baseline="30000" dirty="0"/>
              <a:t>th</a:t>
            </a:r>
            <a:r>
              <a:rPr lang="en-US" altLang="en-US" sz="2000" b="0" kern="0" dirty="0"/>
              <a:t> 	</a:t>
            </a:r>
            <a:r>
              <a:rPr lang="en-US" altLang="en-US" kern="0" dirty="0"/>
              <a:t>	10:00-12:00 PT/13:00 – 15:00 ET</a:t>
            </a:r>
          </a:p>
          <a:p>
            <a:pPr marL="457200" lvl="1"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9003252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697862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486687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7</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5924425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a:solidFill>
                  <a:schemeClr val="tx2"/>
                </a:solidFill>
              </a:rPr>
              <a:t>May 7</a:t>
            </a:r>
            <a:r>
              <a:rPr lang="en-US" altLang="en-US" baseline="30000">
                <a:solidFill>
                  <a:schemeClr val="tx2"/>
                </a:solidFill>
              </a:rPr>
              <a:t>th</a:t>
            </a:r>
            <a:r>
              <a:rPr lang="en-US" altLang="en-US">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1675051127"/>
              </p:ext>
            </p:extLst>
          </p:nvPr>
        </p:nvGraphicFramePr>
        <p:xfrm>
          <a:off x="563035" y="1556792"/>
          <a:ext cx="10460566" cy="1640641"/>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11-24-219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1hr</a:t>
                      </a:r>
                    </a:p>
                  </a:txBody>
                  <a:tcPr marT="45712" marB="45712"/>
                </a:tc>
                <a:extLst>
                  <a:ext uri="{0D108BD9-81ED-4DB2-BD59-A6C34878D82A}">
                    <a16:rowId xmlns:a16="http://schemas.microsoft.com/office/drawing/2014/main" val="2967960419"/>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459891220"/>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If time allows</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2077714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3164357382"/>
              </p:ext>
            </p:extLst>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1hr</a:t>
                      </a:r>
                    </a:p>
                  </a:txBody>
                  <a:tcPr marT="45712" marB="45712"/>
                </a:tc>
                <a:extLst>
                  <a:ext uri="{0D108BD9-81ED-4DB2-BD59-A6C34878D82A}">
                    <a16:rowId xmlns:a16="http://schemas.microsoft.com/office/drawing/2014/main" val="4008190257"/>
                  </a:ext>
                </a:extLst>
              </a:tr>
              <a:tr h="391025">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3392044796"/>
                  </a:ext>
                </a:extLst>
              </a:tr>
              <a:tr h="391025">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If time allows</a:t>
                      </a: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19464192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Refer to WG agenda.</a:t>
            </a:r>
          </a:p>
          <a:p>
            <a:pPr marL="457200" lvl="1"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904992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696428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050881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May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152303</TotalTime>
  <Words>6361</Words>
  <Application>Microsoft Office PowerPoint</Application>
  <PresentationFormat>Widescreen</PresentationFormat>
  <Paragraphs>1026</Paragraphs>
  <Slides>77</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77</vt:i4>
      </vt:variant>
    </vt:vector>
  </HeadingPairs>
  <TitlesOfParts>
    <vt:vector size="87" baseType="lpstr">
      <vt:lpstr>Arial</vt:lpstr>
      <vt:lpstr>Arial Unicode MS</vt:lpstr>
      <vt:lpstr>Calibri</vt:lpstr>
      <vt:lpstr>DejaVu Sans</vt:lpstr>
      <vt:lpstr>Monotype Sorts</vt:lpstr>
      <vt:lpstr>Montserrat</vt:lpstr>
      <vt:lpstr>Times</vt:lpstr>
      <vt:lpstr>Times New Roman</vt:lpstr>
      <vt:lpstr>Office Theme</vt:lpstr>
      <vt:lpstr>Document</vt:lpstr>
      <vt:lpstr>TGbk Next Generation Positioning  Agenda for the May Interim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May IEEE  802.11 Plenary Meeting Week Agenda</vt:lpstr>
      <vt:lpstr>Submission List for the week (1)</vt:lpstr>
      <vt:lpstr>May IEEE Meeting –  May 13th PM1 </vt:lpstr>
      <vt:lpstr>Submission List for the May 13th meeting</vt:lpstr>
      <vt:lpstr>Consider Motions</vt:lpstr>
      <vt:lpstr>LB 286 Results</vt:lpstr>
      <vt:lpstr>Re-affirmation of TG vice chairs and secretary.</vt:lpstr>
      <vt:lpstr>Review Submissions</vt:lpstr>
      <vt:lpstr>PowerPoint Presentation</vt:lpstr>
      <vt:lpstr>May IEEE Meeting –  May 14th PM1 </vt:lpstr>
      <vt:lpstr>Submission List for the May 14th</vt:lpstr>
      <vt:lpstr>Consider telecon minutes </vt:lpstr>
      <vt:lpstr>Review Submissions</vt:lpstr>
      <vt:lpstr>PowerPoint Presentation</vt:lpstr>
      <vt:lpstr>May IEEE Meeting –  May 15th PM2</vt:lpstr>
      <vt:lpstr>Submission List for the May 15th PM2 meeting</vt:lpstr>
      <vt:lpstr>AOB</vt:lpstr>
      <vt:lpstr>PowerPoint Presentation</vt:lpstr>
      <vt:lpstr>May IEEE Meeting –  May 16th PM1</vt:lpstr>
      <vt:lpstr>Submission List for the May 16th PM1</vt:lpstr>
      <vt:lpstr>Review Submissions</vt:lpstr>
      <vt:lpstr>TGbk Projected Timeline (previous)</vt:lpstr>
      <vt:lpstr>Scheduled TGbk telecons</vt:lpstr>
      <vt:lpstr>PowerPoint Presentation</vt:lpstr>
      <vt:lpstr>PowerPoint Presentation</vt:lpstr>
      <vt:lpstr>April 30th Telecon</vt:lpstr>
      <vt:lpstr>Submission List for the April 30th Telecon</vt:lpstr>
      <vt:lpstr>LB 286 Status</vt:lpstr>
      <vt:lpstr>Comment Assignment</vt:lpstr>
      <vt:lpstr>Submission pipeline</vt:lpstr>
      <vt:lpstr>Scheduled TGbk telecons</vt:lpstr>
      <vt:lpstr>PowerPoint Presentation</vt:lpstr>
      <vt:lpstr>PowerPoint Presentation</vt:lpstr>
      <vt:lpstr>May 7th Telecon</vt:lpstr>
      <vt:lpstr>Submission List for the May 7th Telecon</vt:lpstr>
      <vt:lpstr>Submission pipeline</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765</cp:revision>
  <cp:lastPrinted>1601-01-01T00:00:00Z</cp:lastPrinted>
  <dcterms:created xsi:type="dcterms:W3CDTF">2018-08-06T10:28:59Z</dcterms:created>
  <dcterms:modified xsi:type="dcterms:W3CDTF">2024-05-14T12:47:18Z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