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C7A67C5-102A-4F57-95CF-1A34FB1D35A7}">
  <a:tblStyle styleId="{8C7A67C5-102A-4F57-95CF-1A34FB1D35A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C394C4B2-DEC9-4217-8BC3-E95C3CDB4278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453" y="45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9441d485da_2_67:notes"/>
          <p:cNvSpPr txBox="1">
            <a:spLocks noGrp="1"/>
          </p:cNvSpPr>
          <p:nvPr>
            <p:ph type="hdr" idx="2"/>
          </p:nvPr>
        </p:nvSpPr>
        <p:spPr>
          <a:xfrm>
            <a:off x="5564915" y="111084"/>
            <a:ext cx="647344" cy="195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802.11-19/xxxxr0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g9441d485da_2_67:notes"/>
          <p:cNvSpPr txBox="1"/>
          <p:nvPr/>
        </p:nvSpPr>
        <p:spPr>
          <a:xfrm>
            <a:off x="647344" y="108581"/>
            <a:ext cx="1210188" cy="198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November 2012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g9441d485da_2_67:notes"/>
          <p:cNvSpPr txBox="1">
            <a:spLocks noGrp="1"/>
          </p:cNvSpPr>
          <p:nvPr>
            <p:ph type="ftr" idx="11"/>
          </p:nvPr>
        </p:nvSpPr>
        <p:spPr>
          <a:xfrm>
            <a:off x="4070307" y="8853135"/>
            <a:ext cx="2141952" cy="1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8788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Sindhu Verma (Broadcom)</a:t>
            </a: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1" name="Google Shape;81;g9441d485da_2_67:notes"/>
          <p:cNvSpPr txBox="1">
            <a:spLocks noGrp="1"/>
          </p:cNvSpPr>
          <p:nvPr>
            <p:ph type="sldNum" idx="12"/>
          </p:nvPr>
        </p:nvSpPr>
        <p:spPr>
          <a:xfrm>
            <a:off x="3175831" y="8853135"/>
            <a:ext cx="517555" cy="168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2" name="Google Shape;82;g9441d485da_2_67:notes"/>
          <p:cNvSpPr>
            <a:spLocks noGrp="1" noRot="1" noChangeAspect="1"/>
          </p:cNvSpPr>
          <p:nvPr>
            <p:ph type="sldImg" idx="3"/>
          </p:nvPr>
        </p:nvSpPr>
        <p:spPr>
          <a:xfrm>
            <a:off x="390525" y="690563"/>
            <a:ext cx="6076950" cy="3417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3" name="Google Shape;83;g9441d485da_2_67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36" cy="4117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725" tIns="46075" rIns="93725" bIns="460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2bb4ef9269c_0_1021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g2bb4ef9269c_0_10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46" y="691355"/>
            <a:ext cx="6659400" cy="3417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26ab2168920_0_0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g26ab216892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2113" y="690563"/>
            <a:ext cx="6075362" cy="3417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2bda2e97463_1_1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g2bda2e97463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46" y="691355"/>
            <a:ext cx="6659400" cy="3417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2bfeccf66bc_0_42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g2bfeccf66bc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46" y="691355"/>
            <a:ext cx="6659400" cy="3417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2bfeccf66bc_0_49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g2bfeccf66bc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46" y="691355"/>
            <a:ext cx="6659400" cy="3417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9441d485da_2_141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25" name="Google Shape;225;g9441d485da_2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2113" y="690563"/>
            <a:ext cx="6075300" cy="34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202b724c9bf_0_0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2" name="Google Shape;232;g202b724c9b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2113" y="690563"/>
            <a:ext cx="6075300" cy="3417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37c6369edb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2" name="Google Shape;92;g237c6369ed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bda2e97463_1_998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g2bda2e97463_1_9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2113" y="690563"/>
            <a:ext cx="6075362" cy="3417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bb4ef9269c_0_2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g2bb4ef9269c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146" y="691355"/>
            <a:ext cx="6659400" cy="3417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bb4ef9269c_0_9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g2bb4ef9269c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2113" y="690563"/>
            <a:ext cx="6075362" cy="3417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bb4ef9269c_0_28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g2bb4ef9269c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2113" y="690563"/>
            <a:ext cx="6075362" cy="3417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bb4ef9269c_0_34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2bb4ef9269c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2113" y="690563"/>
            <a:ext cx="6075362" cy="3417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bb4ef9269c_0_3289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g2bb4ef9269c_0_32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2113" y="690563"/>
            <a:ext cx="6075362" cy="3417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bb4ef9269c_0_1029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g2bb4ef9269c_0_1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2113" y="690563"/>
            <a:ext cx="6075362" cy="3417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dt" idx="10"/>
          </p:nvPr>
        </p:nvSpPr>
        <p:spPr>
          <a:xfrm>
            <a:off x="-3372431" y="2047325"/>
            <a:ext cx="37053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/>
          <p:nvPr/>
        </p:nvSpPr>
        <p:spPr>
          <a:xfrm>
            <a:off x="6468675" y="4751700"/>
            <a:ext cx="2319900" cy="3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Sindhu Verma, Broadcom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027363" y="-851296"/>
            <a:ext cx="30861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>
            <a:spLocks noGrp="1"/>
          </p:cNvSpPr>
          <p:nvPr>
            <p:ph type="title"/>
          </p:nvPr>
        </p:nvSpPr>
        <p:spPr>
          <a:xfrm rot="5400000">
            <a:off x="5457750" y="1571700"/>
            <a:ext cx="40578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body" idx="1"/>
          </p:nvPr>
        </p:nvSpPr>
        <p:spPr>
          <a:xfrm rot="5400000">
            <a:off x="1495350" y="-295200"/>
            <a:ext cx="40578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dt" idx="10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">
  <p:cSld name="Conten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body" idx="1"/>
          </p:nvPr>
        </p:nvSpPr>
        <p:spPr>
          <a:xfrm>
            <a:off x="309753" y="891540"/>
            <a:ext cx="8524500" cy="110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–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Font typeface="Arial"/>
              <a:buChar char="–"/>
              <a:defRPr sz="1400"/>
            </a:lvl3pPr>
            <a:lvl4pPr marL="1828800" lvl="3" indent="-3048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200"/>
              <a:buFont typeface="Arial"/>
              <a:buChar char="–"/>
              <a:defRPr/>
            </a:lvl4pPr>
            <a:lvl5pPr marL="2286000" lvl="4" indent="-2984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100"/>
              <a:buFont typeface="Arial"/>
              <a:buChar char="–"/>
              <a:defRPr sz="1100"/>
            </a:lvl5pPr>
            <a:lvl6pPr marL="2743200" lvl="5" indent="-3175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title"/>
          </p:nvPr>
        </p:nvSpPr>
        <p:spPr>
          <a:xfrm>
            <a:off x="309753" y="342900"/>
            <a:ext cx="8524500" cy="2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>
            <a:lvl1pPr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1pPr>
            <a:lvl2pPr lvl="1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2pPr>
            <a:lvl3pPr lvl="2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3pPr>
            <a:lvl4pPr lvl="3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4pPr>
            <a:lvl5pPr lvl="4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5pPr>
            <a:lvl6pPr lvl="5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dt" idx="10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6858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46482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00" cy="4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3"/>
          </p:nvPr>
        </p:nvSpPr>
        <p:spPr>
          <a:xfrm>
            <a:off x="4645025" y="1151335"/>
            <a:ext cx="4041900" cy="4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dt" idx="10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dt" idx="10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457200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dt" idx="10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" name="Google Shape;10;p1"/>
          <p:cNvSpPr/>
          <p:nvPr/>
        </p:nvSpPr>
        <p:spPr>
          <a:xfrm>
            <a:off x="5129148" y="248260"/>
            <a:ext cx="3282900" cy="2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4572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</a:t>
            </a:r>
            <a:r>
              <a:rPr lang="en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24</a:t>
            </a:r>
            <a:r>
              <a:rPr lang="en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0639r1</a:t>
            </a:r>
            <a:endParaRPr sz="18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1" name="Google Shape;11;p1"/>
          <p:cNvCxnSpPr/>
          <p:nvPr/>
        </p:nvCxnSpPr>
        <p:spPr>
          <a:xfrm>
            <a:off x="685800" y="4572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" name="Google Shape;12;p1"/>
          <p:cNvSpPr/>
          <p:nvPr/>
        </p:nvSpPr>
        <p:spPr>
          <a:xfrm>
            <a:off x="685800" y="4856560"/>
            <a:ext cx="718200" cy="1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" name="Google Shape;13;p1"/>
          <p:cNvCxnSpPr/>
          <p:nvPr/>
        </p:nvCxnSpPr>
        <p:spPr>
          <a:xfrm>
            <a:off x="685813" y="4820875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4" name="Google Shape;14;p1"/>
          <p:cNvSpPr txBox="1"/>
          <p:nvPr/>
        </p:nvSpPr>
        <p:spPr>
          <a:xfrm>
            <a:off x="545600" y="150000"/>
            <a:ext cx="1914000" cy="4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June 2024</a:t>
            </a:r>
            <a:endParaRPr sz="18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title"/>
          </p:nvPr>
        </p:nvSpPr>
        <p:spPr>
          <a:xfrm>
            <a:off x="179225" y="514350"/>
            <a:ext cx="88020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3100"/>
              <a:t>MAC protocol aspects of multi-AP coordination</a:t>
            </a:r>
            <a:endParaRPr sz="3100"/>
          </a:p>
        </p:txBody>
      </p:sp>
      <p:sp>
        <p:nvSpPr>
          <p:cNvPr id="86" name="Google Shape;86;p14"/>
          <p:cNvSpPr txBox="1">
            <a:spLocks noGrp="1"/>
          </p:cNvSpPr>
          <p:nvPr>
            <p:ph type="body" idx="4294967295"/>
          </p:nvPr>
        </p:nvSpPr>
        <p:spPr>
          <a:xfrm>
            <a:off x="685799" y="1478527"/>
            <a:ext cx="7772400" cy="285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" sz="2000"/>
              <a:t>Date:</a:t>
            </a:r>
            <a:r>
              <a:rPr lang="en" sz="2000" b="0"/>
              <a:t> 2024-06-20</a:t>
            </a:r>
            <a:endParaRPr sz="2000" b="0"/>
          </a:p>
        </p:txBody>
      </p:sp>
      <p:sp>
        <p:nvSpPr>
          <p:cNvPr id="87" name="Google Shape;87;p14"/>
          <p:cNvSpPr txBox="1">
            <a:spLocks noGrp="1"/>
          </p:cNvSpPr>
          <p:nvPr>
            <p:ph type="dt" idx="10"/>
          </p:nvPr>
        </p:nvSpPr>
        <p:spPr>
          <a:xfrm>
            <a:off x="696929" y="249450"/>
            <a:ext cx="1622100" cy="2076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88" name="Google Shape;88;p14"/>
          <p:cNvSpPr/>
          <p:nvPr/>
        </p:nvSpPr>
        <p:spPr>
          <a:xfrm>
            <a:off x="718260" y="2214359"/>
            <a:ext cx="1085700" cy="2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9125" tIns="34550" rIns="69125" bIns="345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9" name="Google Shape;89;p14"/>
          <p:cNvGraphicFramePr/>
          <p:nvPr/>
        </p:nvGraphicFramePr>
        <p:xfrm>
          <a:off x="794460" y="2640923"/>
          <a:ext cx="7162500" cy="1782415"/>
        </p:xfrm>
        <a:graphic>
          <a:graphicData uri="http://schemas.openxmlformats.org/drawingml/2006/table">
            <a:tbl>
              <a:tblPr>
                <a:noFill/>
                <a:tableStyleId>{8C7A67C5-102A-4F57-95CF-1A34FB1D35A7}</a:tableStyleId>
              </a:tblPr>
              <a:tblGrid>
                <a:gridCol w="1586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7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5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67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4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6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Sindhu Verma</a:t>
                      </a:r>
                      <a:endParaRPr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6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sindhu.verma@broadcom.com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Srinath Puducheri</a:t>
                      </a:r>
                      <a:endParaRPr sz="10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srinath.puducheri@broadcom.com</a:t>
                      </a:r>
                      <a:endParaRPr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Shubhodeep Adhikari</a:t>
                      </a: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shubhodeep.adhikari@broadcom.com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Matthew Fischer</a:t>
                      </a: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matthew.fischer@broadcom.com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Ron Porat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ron.porat@broadcom.com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Vinko Erceg</a:t>
                      </a: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vinko.erceg@broadcom.com</a:t>
                      </a:r>
                      <a:endParaRPr sz="11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3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192" name="Google Shape;192;p23"/>
          <p:cNvSpPr txBox="1">
            <a:spLocks noGrp="1"/>
          </p:cNvSpPr>
          <p:nvPr>
            <p:ph type="title"/>
          </p:nvPr>
        </p:nvSpPr>
        <p:spPr>
          <a:xfrm>
            <a:off x="685800" y="1809750"/>
            <a:ext cx="7772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Simulation Results for CBF performance</a:t>
            </a:r>
            <a:endParaRPr sz="25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4"/>
          <p:cNvSpPr txBox="1">
            <a:spLocks noGrp="1"/>
          </p:cNvSpPr>
          <p:nvPr>
            <p:ph type="body" idx="1"/>
          </p:nvPr>
        </p:nvSpPr>
        <p:spPr>
          <a:xfrm>
            <a:off x="204850" y="842550"/>
            <a:ext cx="8673000" cy="39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1500"/>
              <a:buFont typeface="Calibri"/>
              <a:buChar char="•"/>
            </a:pPr>
            <a:r>
              <a:rPr lang="en" sz="1500" b="0" dirty="0">
                <a:solidFill>
                  <a:srgbClr val="1F1F1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Network topology: </a:t>
            </a:r>
            <a:endParaRPr sz="1500" b="0" dirty="0">
              <a:solidFill>
                <a:srgbClr val="1F1F1F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1500"/>
              <a:buFont typeface="Calibri"/>
              <a:buChar char="–"/>
            </a:pPr>
            <a:r>
              <a:rPr lang="en" sz="1500" dirty="0">
                <a:solidFill>
                  <a:srgbClr val="1F1F1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2 APs (4x4) with 1 client (2x2) each</a:t>
            </a:r>
            <a:endParaRPr sz="1500" dirty="0">
              <a:solidFill>
                <a:srgbClr val="1F1F1F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1500"/>
              <a:buFont typeface="Calibri"/>
              <a:buChar char="–"/>
            </a:pPr>
            <a:r>
              <a:rPr lang="en" sz="1500" dirty="0">
                <a:solidFill>
                  <a:srgbClr val="1F1F1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Both APs are visible to each other</a:t>
            </a:r>
            <a:endParaRPr sz="1500" dirty="0">
              <a:solidFill>
                <a:srgbClr val="1F1F1F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1500"/>
              <a:buFont typeface="Calibri"/>
              <a:buChar char="–"/>
            </a:pPr>
            <a:r>
              <a:rPr lang="en" sz="1500" dirty="0">
                <a:solidFill>
                  <a:srgbClr val="1F1F1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Varying SNR between an AP and its client : SNR</a:t>
            </a:r>
            <a:endParaRPr sz="1500" dirty="0">
              <a:solidFill>
                <a:srgbClr val="1F1F1F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1500"/>
              <a:buFont typeface="Calibri"/>
              <a:buChar char="–"/>
            </a:pPr>
            <a:r>
              <a:rPr lang="en" sz="1500" dirty="0">
                <a:solidFill>
                  <a:srgbClr val="1F1F1F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Varying interference I from one AP to the other APs client: </a:t>
            </a:r>
            <a:r>
              <a:rPr lang="en" sz="1500" dirty="0" smtClean="0">
                <a:solidFill>
                  <a:srgbClr val="1F1F1F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SNR - </a:t>
            </a:r>
            <a:r>
              <a:rPr lang="en" sz="1500" dirty="0">
                <a:solidFill>
                  <a:srgbClr val="1F1F1F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X = I</a:t>
            </a:r>
            <a:endParaRPr sz="1500" dirty="0">
              <a:solidFill>
                <a:srgbClr val="1F1F1F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1500"/>
              <a:buFont typeface="Calibri"/>
              <a:buChar char="•"/>
            </a:pPr>
            <a:r>
              <a:rPr lang="en" sz="1500" b="0" dirty="0">
                <a:solidFill>
                  <a:srgbClr val="1F1F1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Bandwidth: 80MHz, Single Link</a:t>
            </a:r>
            <a:endParaRPr sz="1500" b="0" dirty="0">
              <a:solidFill>
                <a:srgbClr val="1F1F1F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1500"/>
              <a:buFont typeface="Calibri"/>
              <a:buChar char="•"/>
            </a:pPr>
            <a:r>
              <a:rPr lang="en" sz="1500" b="0" dirty="0">
                <a:solidFill>
                  <a:srgbClr val="1F1F1F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Overheads modeled for per TXOP exchange : 24Mbps MU-RTS/CTS, MU-RTS with 0/64us padding</a:t>
            </a:r>
            <a:endParaRPr sz="1500" b="0" dirty="0">
              <a:solidFill>
                <a:srgbClr val="1F1F1F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1500"/>
              <a:buFont typeface="Calibri"/>
              <a:buChar char="•"/>
            </a:pPr>
            <a:r>
              <a:rPr lang="en" sz="1500" b="0" dirty="0">
                <a:solidFill>
                  <a:srgbClr val="1F1F1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Traffic types: DL traffic only: 1 flow per client, Full buffer</a:t>
            </a:r>
            <a:endParaRPr sz="1500" b="0" dirty="0">
              <a:solidFill>
                <a:srgbClr val="1F1F1F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1500"/>
              <a:buFont typeface="Calibri"/>
              <a:buChar char="–"/>
            </a:pPr>
            <a:r>
              <a:rPr lang="en" sz="1500" dirty="0">
                <a:solidFill>
                  <a:srgbClr val="1F1F1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The intent of this round of simulations is to evaluate the impact of per TXOP overheads</a:t>
            </a:r>
            <a:endParaRPr sz="1500" dirty="0">
              <a:solidFill>
                <a:srgbClr val="1F1F1F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914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solidFill>
                <a:srgbClr val="1F1F1F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dirty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dirty="0"/>
          </a:p>
        </p:txBody>
      </p:sp>
      <p:sp>
        <p:nvSpPr>
          <p:cNvPr id="198" name="Google Shape;198;p24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199" name="Google Shape;199;p24"/>
          <p:cNvSpPr txBox="1">
            <a:spLocks noGrp="1"/>
          </p:cNvSpPr>
          <p:nvPr>
            <p:ph type="title"/>
          </p:nvPr>
        </p:nvSpPr>
        <p:spPr>
          <a:xfrm>
            <a:off x="685800" y="361950"/>
            <a:ext cx="7772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Simulation Configuration</a:t>
            </a:r>
            <a:endParaRPr sz="25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5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12</a:t>
            </a:fld>
            <a:endParaRPr/>
          </a:p>
        </p:txBody>
      </p:sp>
      <p:sp>
        <p:nvSpPr>
          <p:cNvPr id="205" name="Google Shape;205;p25"/>
          <p:cNvSpPr txBox="1">
            <a:spLocks noGrp="1"/>
          </p:cNvSpPr>
          <p:nvPr>
            <p:ph type="title"/>
          </p:nvPr>
        </p:nvSpPr>
        <p:spPr>
          <a:xfrm>
            <a:off x="126425" y="438150"/>
            <a:ext cx="88062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Full Buffer DL throughput in Mbps with 0us MU-RTS padding</a:t>
            </a:r>
            <a:endParaRPr sz="2200"/>
          </a:p>
        </p:txBody>
      </p:sp>
      <p:sp>
        <p:nvSpPr>
          <p:cNvPr id="206" name="Google Shape;206;p25"/>
          <p:cNvSpPr txBox="1">
            <a:spLocks noGrp="1"/>
          </p:cNvSpPr>
          <p:nvPr>
            <p:ph type="body" idx="1"/>
          </p:nvPr>
        </p:nvSpPr>
        <p:spPr>
          <a:xfrm>
            <a:off x="173475" y="3894250"/>
            <a:ext cx="88650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1F1F1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Observations:</a:t>
            </a:r>
            <a:endParaRPr sz="1400" b="0">
              <a:solidFill>
                <a:srgbClr val="1F1F1F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1400"/>
              <a:buFont typeface="Calibri"/>
              <a:buChar char="•"/>
            </a:pPr>
            <a:r>
              <a:rPr lang="en" sz="1400" b="0">
                <a:solidFill>
                  <a:srgbClr val="1F1F1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CBF throughput gains over without CBF increase with increase in X. This happens as the CBF PHY rates increase with reduction in the relative interference from its partner CBF AP. </a:t>
            </a:r>
            <a:endParaRPr sz="1900" b="0"/>
          </a:p>
        </p:txBody>
      </p:sp>
      <p:pic>
        <p:nvPicPr>
          <p:cNvPr id="207" name="Google Shape;207;p25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0475" y="930450"/>
            <a:ext cx="6096726" cy="3025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6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13</a:t>
            </a:fld>
            <a:endParaRPr/>
          </a:p>
        </p:txBody>
      </p:sp>
      <p:sp>
        <p:nvSpPr>
          <p:cNvPr id="213" name="Google Shape;213;p26"/>
          <p:cNvSpPr txBox="1">
            <a:spLocks noGrp="1"/>
          </p:cNvSpPr>
          <p:nvPr>
            <p:ph type="title"/>
          </p:nvPr>
        </p:nvSpPr>
        <p:spPr>
          <a:xfrm>
            <a:off x="95700" y="438150"/>
            <a:ext cx="89049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Normalized Full Buffer DL throughput with 0us MU-RTS padding</a:t>
            </a:r>
            <a:endParaRPr sz="2200"/>
          </a:p>
        </p:txBody>
      </p:sp>
      <p:graphicFrame>
        <p:nvGraphicFramePr>
          <p:cNvPr id="214" name="Google Shape;214;p26"/>
          <p:cNvGraphicFramePr/>
          <p:nvPr/>
        </p:nvGraphicFramePr>
        <p:xfrm>
          <a:off x="412975" y="1051075"/>
          <a:ext cx="8061200" cy="2244000"/>
        </p:xfrm>
        <a:graphic>
          <a:graphicData uri="http://schemas.openxmlformats.org/drawingml/2006/table">
            <a:tbl>
              <a:tblPr>
                <a:noFill/>
                <a:tableStyleId>{8C7A67C5-102A-4F57-95CF-1A34FB1D35A7}</a:tableStyleId>
              </a:tblPr>
              <a:tblGrid>
                <a:gridCol w="100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7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76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7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76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64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7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SNR (dB)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000">
                <a:tc rowSpan="7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With CBF</a:t>
                      </a:r>
                      <a:endParaRPr sz="1000"/>
                    </a:p>
                  </a:txBody>
                  <a:tcPr marL="28575" marR="28575" marT="19050" marB="19050" anchor="ctr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X (dB)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35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25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15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1.21</a:t>
                      </a:r>
                      <a:endParaRPr sz="1000" dirty="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1.24</a:t>
                      </a:r>
                      <a:endParaRPr sz="1000" dirty="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1.31</a:t>
                      </a:r>
                      <a:endParaRPr sz="1000" dirty="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1.32</a:t>
                      </a:r>
                      <a:endParaRPr sz="1000" dirty="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1.72</a:t>
                      </a:r>
                      <a:endParaRPr sz="1000" dirty="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1.60</a:t>
                      </a:r>
                      <a:endParaRPr sz="1000" dirty="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5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1.33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1.29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1.37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1.32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1.74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1.39</a:t>
                      </a:r>
                      <a:endParaRPr sz="1000" dirty="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1.35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1.40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1.31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15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1.46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1.45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1.48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1.55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1.53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25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1.68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000"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Without CBF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1.00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1.00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1.00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1.00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1.00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/>
                        <a:t>1.00</a:t>
                      </a:r>
                      <a:endParaRPr sz="1000" dirty="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7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14</a:t>
            </a:fld>
            <a:endParaRPr/>
          </a:p>
        </p:txBody>
      </p:sp>
      <p:sp>
        <p:nvSpPr>
          <p:cNvPr id="220" name="Google Shape;220;p27"/>
          <p:cNvSpPr txBox="1">
            <a:spLocks noGrp="1"/>
          </p:cNvSpPr>
          <p:nvPr>
            <p:ph type="title"/>
          </p:nvPr>
        </p:nvSpPr>
        <p:spPr>
          <a:xfrm>
            <a:off x="126425" y="438150"/>
            <a:ext cx="89307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Normalized Full Buffer DL throughput with 64us MU-RTS padding</a:t>
            </a:r>
            <a:endParaRPr sz="2200"/>
          </a:p>
        </p:txBody>
      </p:sp>
      <p:graphicFrame>
        <p:nvGraphicFramePr>
          <p:cNvPr id="221" name="Google Shape;221;p27"/>
          <p:cNvGraphicFramePr/>
          <p:nvPr/>
        </p:nvGraphicFramePr>
        <p:xfrm>
          <a:off x="424300" y="1005750"/>
          <a:ext cx="8174600" cy="2379975"/>
        </p:xfrm>
        <a:graphic>
          <a:graphicData uri="http://schemas.openxmlformats.org/drawingml/2006/table">
            <a:tbl>
              <a:tblPr>
                <a:noFill/>
                <a:tableStyleId>{8C7A67C5-102A-4F57-95CF-1A34FB1D35A7}</a:tableStyleId>
              </a:tblPr>
              <a:tblGrid>
                <a:gridCol w="1021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1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1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1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1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1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1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0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7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SNR (dB)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325">
                <a:tc rowSpan="7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With CBF</a:t>
                      </a:r>
                      <a:endParaRPr sz="1000"/>
                    </a:p>
                  </a:txBody>
                  <a:tcPr marL="28575" marR="28575" marT="19050" marB="19050" anchor="ctr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X (dB)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35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30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25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15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3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1.20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1.23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1.29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1.70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1.58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5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1.31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1.27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1.36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1.72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1.37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1.33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1.39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1.30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0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15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1.44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1.43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1.47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1.53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1.51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0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25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1.66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325"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Without CBF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1.00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1.00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1.00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1.00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1.00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1.00</a:t>
                      </a:r>
                      <a:endParaRPr sz="1000"/>
                    </a:p>
                  </a:txBody>
                  <a:tcPr marL="28575" marR="28575" marT="19050" marB="19050" anchor="b">
                    <a:lnL w="5300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3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22" name="Google Shape;222;p27"/>
          <p:cNvSpPr txBox="1">
            <a:spLocks noGrp="1"/>
          </p:cNvSpPr>
          <p:nvPr>
            <p:ph type="body" idx="1"/>
          </p:nvPr>
        </p:nvSpPr>
        <p:spPr>
          <a:xfrm>
            <a:off x="287950" y="3472275"/>
            <a:ext cx="8589900" cy="13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1F1F1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Observations:</a:t>
            </a:r>
            <a:endParaRPr sz="1400" b="0" dirty="0">
              <a:solidFill>
                <a:srgbClr val="1F1F1F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F1F1F"/>
              </a:buClr>
              <a:buSzPts val="1400"/>
              <a:buFont typeface="Calibri"/>
              <a:buChar char="•"/>
            </a:pPr>
            <a:r>
              <a:rPr lang="en" sz="1400" b="0" dirty="0">
                <a:solidFill>
                  <a:srgbClr val="1F1F1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Even with 64us padding overhead and the additional MU-RTS/CTS exchange, CBF continues to show significant gains</a:t>
            </a:r>
            <a:endParaRPr sz="1700" b="0" dirty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8"/>
          <p:cNvSpPr txBox="1">
            <a:spLocks noGrp="1"/>
          </p:cNvSpPr>
          <p:nvPr>
            <p:ph type="body" idx="1"/>
          </p:nvPr>
        </p:nvSpPr>
        <p:spPr>
          <a:xfrm>
            <a:off x="684213" y="1199549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 b="0">
                <a:latin typeface="Arial"/>
                <a:ea typeface="Arial"/>
                <a:cs typeface="Arial"/>
                <a:sym typeface="Arial"/>
              </a:rPr>
              <a:t>Do you agree that TGbn shall define a Coordinated Beamforming and Nulling procedure as one variant of the Multi-AP topic?</a:t>
            </a:r>
            <a:endParaRPr sz="1400" b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700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0"/>
          </a:p>
          <a:p>
            <a:pPr marL="34290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1600" b="0"/>
          </a:p>
        </p:txBody>
      </p:sp>
      <p:sp>
        <p:nvSpPr>
          <p:cNvPr id="228" name="Google Shape;228;p2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15</a:t>
            </a:fld>
            <a:endParaRPr/>
          </a:p>
        </p:txBody>
      </p:sp>
      <p:sp>
        <p:nvSpPr>
          <p:cNvPr id="229" name="Google Shape;229;p28"/>
          <p:cNvSpPr txBox="1">
            <a:spLocks noGrp="1"/>
          </p:cNvSpPr>
          <p:nvPr>
            <p:ph type="title"/>
          </p:nvPr>
        </p:nvSpPr>
        <p:spPr>
          <a:xfrm>
            <a:off x="351175" y="477175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400"/>
              <a:t>Straw Poll</a:t>
            </a:r>
            <a:endParaRPr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9"/>
          <p:cNvSpPr txBox="1">
            <a:spLocks noGrp="1"/>
          </p:cNvSpPr>
          <p:nvPr>
            <p:ph type="body" idx="1"/>
          </p:nvPr>
        </p:nvSpPr>
        <p:spPr>
          <a:xfrm>
            <a:off x="684213" y="1199549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b="0"/>
              <a:t>[1] IEEE P802.11be™/D6.0</a:t>
            </a:r>
            <a:endParaRPr sz="1700" b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 b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b="0"/>
              <a:t>[2] 11-23/0776r1 Performance of C-BF and C-SR</a:t>
            </a:r>
            <a:endParaRPr sz="1700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900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0"/>
          </a:p>
          <a:p>
            <a:pPr marL="34290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1600" b="0"/>
          </a:p>
        </p:txBody>
      </p:sp>
      <p:sp>
        <p:nvSpPr>
          <p:cNvPr id="235" name="Google Shape;235;p29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16</a:t>
            </a:fld>
            <a:endParaRPr/>
          </a:p>
        </p:txBody>
      </p:sp>
      <p:sp>
        <p:nvSpPr>
          <p:cNvPr id="236" name="Google Shape;236;p29"/>
          <p:cNvSpPr txBox="1">
            <a:spLocks noGrp="1"/>
          </p:cNvSpPr>
          <p:nvPr>
            <p:ph type="title"/>
          </p:nvPr>
        </p:nvSpPr>
        <p:spPr>
          <a:xfrm>
            <a:off x="351175" y="477175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400"/>
              <a:t>References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5"/>
          <p:cNvSpPr txBox="1">
            <a:spLocks noGrp="1"/>
          </p:cNvSpPr>
          <p:nvPr>
            <p:ph type="title"/>
          </p:nvPr>
        </p:nvSpPr>
        <p:spPr>
          <a:xfrm>
            <a:off x="381000" y="615211"/>
            <a:ext cx="8229600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800"/>
              <a:t>Abstract</a:t>
            </a:r>
            <a:endParaRPr sz="2800"/>
          </a:p>
        </p:txBody>
      </p:sp>
      <p:sp>
        <p:nvSpPr>
          <p:cNvPr id="95" name="Google Shape;95;p15"/>
          <p:cNvSpPr txBox="1">
            <a:spLocks noGrp="1"/>
          </p:cNvSpPr>
          <p:nvPr>
            <p:ph type="body" idx="1"/>
          </p:nvPr>
        </p:nvSpPr>
        <p:spPr>
          <a:xfrm>
            <a:off x="304800" y="1084463"/>
            <a:ext cx="8503800" cy="370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0" lvl="0" indent="0" algn="just" rtl="0">
              <a:lnSpc>
                <a:spcPct val="13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" sz="1800" b="0" dirty="0"/>
              <a:t>This contribution discusses MAC protocol aspects of Coordinated Beamforming (CBF) including simulation results. The protocol aspects are extensible to other multi-AP coordination </a:t>
            </a:r>
            <a:r>
              <a:rPr lang="en" sz="1800" b="0" dirty="0" smtClean="0"/>
              <a:t>schemes for all of which, it is desirable to have a common framework.</a:t>
            </a:r>
            <a:endParaRPr sz="1800" b="0" dirty="0"/>
          </a:p>
          <a:p>
            <a:pPr marL="0" lvl="0" indent="0" algn="just" rtl="0">
              <a:lnSpc>
                <a:spcPct val="13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b="0" dirty="0"/>
          </a:p>
          <a:p>
            <a:pPr marL="0" lvl="0" indent="0" algn="just" rtl="0">
              <a:lnSpc>
                <a:spcPct val="13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1800" b="0" dirty="0"/>
          </a:p>
          <a:p>
            <a:pPr marL="0" lvl="0" indent="0" algn="just" rtl="0">
              <a:lnSpc>
                <a:spcPct val="13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1800" b="0" dirty="0"/>
          </a:p>
        </p:txBody>
      </p:sp>
      <p:sp>
        <p:nvSpPr>
          <p:cNvPr id="96" name="Google Shape;96;p15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102" name="Google Shape;102;p16"/>
          <p:cNvSpPr txBox="1">
            <a:spLocks noGrp="1"/>
          </p:cNvSpPr>
          <p:nvPr>
            <p:ph type="title"/>
          </p:nvPr>
        </p:nvSpPr>
        <p:spPr>
          <a:xfrm>
            <a:off x="685800" y="410250"/>
            <a:ext cx="7772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Overview</a:t>
            </a:r>
            <a:endParaRPr sz="2500"/>
          </a:p>
        </p:txBody>
      </p:sp>
      <p:graphicFrame>
        <p:nvGraphicFramePr>
          <p:cNvPr id="103" name="Google Shape;103;p16"/>
          <p:cNvGraphicFramePr/>
          <p:nvPr>
            <p:extLst>
              <p:ext uri="{D42A27DB-BD31-4B8C-83A1-F6EECF244321}">
                <p14:modId xmlns:p14="http://schemas.microsoft.com/office/powerpoint/2010/main" val="2636657186"/>
              </p:ext>
            </p:extLst>
          </p:nvPr>
        </p:nvGraphicFramePr>
        <p:xfrm>
          <a:off x="483650" y="1102425"/>
          <a:ext cx="8176700" cy="3660640"/>
        </p:xfrm>
        <a:graphic>
          <a:graphicData uri="http://schemas.openxmlformats.org/drawingml/2006/table">
            <a:tbl>
              <a:tblPr>
                <a:noFill/>
                <a:tableStyleId>{C394C4B2-DEC9-4217-8BC3-E95C3CDB4278}</a:tableStyleId>
              </a:tblPr>
              <a:tblGrid>
                <a:gridCol w="49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1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4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43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95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Step</a:t>
                      </a:r>
                      <a:endParaRPr sz="1200"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Operation</a:t>
                      </a:r>
                      <a:endParaRPr sz="1200"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Time-scale</a:t>
                      </a:r>
                      <a:endParaRPr sz="1200"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Details</a:t>
                      </a:r>
                      <a:endParaRPr sz="1200"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</a:t>
                      </a:r>
                      <a:endParaRPr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AP discovery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BSS setup, or new channel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lvl="0" indent="-304800" algn="l" rtl="0"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Times New Roman"/>
                        <a:buChar char="●"/>
                      </a:pPr>
                      <a:r>
                        <a:rPr lang="en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Identify peer “CBF” APs, capability-exchange</a:t>
                      </a:r>
                      <a:endParaRPr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457200" lvl="0" indent="-3048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Times New Roman"/>
                        <a:buChar char="●"/>
                      </a:pPr>
                      <a:r>
                        <a:rPr lang="en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CBF configuration (security, BSS color, etc.)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2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Non-AP </a:t>
                      </a:r>
                      <a:r>
                        <a:rPr lang="en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STA identification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Few 100ms - few seconds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lvl="0" indent="-3048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/>
                        <a:buChar char="●"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Identify candidate non-APs per-AP for CBF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914400" lvl="1" indent="-3048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/>
                        <a:buChar char="○"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E.g., based on active DL traffic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914400" lvl="1" indent="-3048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/>
                        <a:buChar char="○"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Could be limited to a few non-AP STAs across both APs (e.g., when </a:t>
                      </a:r>
                      <a:r>
                        <a:rPr lang="en" sz="1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in-BSS DL MU-MIMO is less likely).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457200" lvl="0" indent="-3048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/>
                        <a:buChar char="●"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Exchange semi-static info common for multiple TXOPs (e.g., non-AP capabilities, AIDs, PPDU params)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6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Sounding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~ DL-MUMIMO sounding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lvl="0" indent="-3048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/>
                        <a:buChar char="●"/>
                      </a:pPr>
                      <a:r>
                        <a:rPr lang="en" sz="12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In-BSS and cross-BSS CSI </a:t>
                      </a:r>
                      <a:r>
                        <a:rPr lang="en" sz="1200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acquisition</a:t>
                      </a:r>
                      <a:endParaRPr sz="12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45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Per-TXOP coordination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~5ms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lvl="0" indent="-3048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/>
                        <a:buChar char="●"/>
                      </a:pPr>
                      <a:r>
                        <a:rPr lang="en" sz="12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Identify </a:t>
                      </a:r>
                      <a:r>
                        <a:rPr lang="en" sz="1200" dirty="0" smtClean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non-AP STAs </a:t>
                      </a:r>
                      <a:r>
                        <a:rPr lang="en" sz="12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 be serviced in current TXOP, Nss configuration - to identify/compute precoder.</a:t>
                      </a:r>
                      <a:endParaRPr sz="12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457200" lvl="0" indent="-3048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Times New Roman"/>
                        <a:buChar char="●"/>
                      </a:pPr>
                      <a:r>
                        <a:rPr lang="en" sz="12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Exchange info needed for CBF PPDU construction (e.g., preamble and duration)</a:t>
                      </a:r>
                      <a:endParaRPr sz="12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body" idx="1"/>
          </p:nvPr>
        </p:nvSpPr>
        <p:spPr>
          <a:xfrm>
            <a:off x="163675" y="1126900"/>
            <a:ext cx="8838000" cy="372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 dirty="0"/>
              <a:t>At initialization or semi-statically, APs identify partner CBF APs within a coordinated multi-AP system:</a:t>
            </a:r>
            <a:endParaRPr sz="1500" b="0" dirty="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" sz="1500" dirty="0"/>
              <a:t>May</a:t>
            </a:r>
            <a:r>
              <a:rPr lang="en" sz="1500" b="0" dirty="0"/>
              <a:t> explicitly poll each other or detect capabilities advertised by other APs (for e.g., in beacon frames, through centralized distribution of AP information to other APs, etc.)</a:t>
            </a:r>
            <a:endParaRPr sz="1500" b="0" dirty="0"/>
          </a:p>
          <a:p>
            <a:pPr marL="457200" lvl="0" indent="-32385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500"/>
              <a:buChar char="•"/>
            </a:pPr>
            <a:r>
              <a:rPr lang="en" sz="1500" b="0" dirty="0"/>
              <a:t>Candidate APs may perform a handshake to exchange various capabilities, such as:</a:t>
            </a:r>
            <a:endParaRPr sz="1500" b="0" dirty="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" sz="1500" b="0" dirty="0"/>
              <a:t>Number of Tx antennas/sound</a:t>
            </a:r>
            <a:r>
              <a:rPr lang="en" sz="1500" dirty="0"/>
              <a:t>ing </a:t>
            </a:r>
            <a:r>
              <a:rPr lang="en" sz="1500" b="0" dirty="0"/>
              <a:t>dimensions/nulling capabilities supported by each AP</a:t>
            </a:r>
            <a:endParaRPr sz="1500" b="0" dirty="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" sz="1500" b="0" dirty="0"/>
              <a:t>Maximum number of candidate OBSS CBF clients supported by each AP</a:t>
            </a:r>
            <a:r>
              <a:rPr lang="en" sz="1500" dirty="0"/>
              <a:t>:</a:t>
            </a:r>
            <a:endParaRPr sz="1500" dirty="0"/>
          </a:p>
          <a:p>
            <a:pPr marL="1371600" lvl="2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dirty="0"/>
              <a:t>To manage/limit AP complexity</a:t>
            </a:r>
            <a:r>
              <a:rPr lang="en" sz="1500" b="0" dirty="0"/>
              <a:t> (e.g., channel sounding, schedu</a:t>
            </a:r>
            <a:r>
              <a:rPr lang="en" sz="1500" dirty="0"/>
              <a:t>ling</a:t>
            </a:r>
            <a:r>
              <a:rPr lang="en" sz="1500" b="0" dirty="0"/>
              <a:t>, etc)</a:t>
            </a:r>
            <a:endParaRPr sz="1500" b="0" dirty="0"/>
          </a:p>
          <a:p>
            <a:pPr marL="457200" lvl="0" indent="-32385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500"/>
              <a:buChar char="•"/>
            </a:pPr>
            <a:r>
              <a:rPr lang="en" sz="1500" b="0" dirty="0"/>
              <a:t>Following the above capability exchange and if CBF is chosen, the parameters corresponding to each of the capabilities are negotiated. The APs could configure the following joint parameters:</a:t>
            </a:r>
            <a:endParaRPr sz="1500" b="0" dirty="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" sz="1500" dirty="0"/>
              <a:t>Security keys for any protected messages that need to be received by partner CBF APs</a:t>
            </a:r>
            <a:endParaRPr sz="1500" dirty="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" sz="1500" dirty="0"/>
              <a:t>BSS color for CBF transmissions (for aligning the PHY preamble of the CBF PPDU)</a:t>
            </a:r>
            <a:endParaRPr sz="1500" dirty="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" sz="1500" dirty="0"/>
              <a:t>Etc.</a:t>
            </a:r>
            <a:endParaRPr sz="1500" dirty="0"/>
          </a:p>
        </p:txBody>
      </p:sp>
      <p:sp>
        <p:nvSpPr>
          <p:cNvPr id="109" name="Google Shape;109;p17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110" name="Google Shape;110;p17"/>
          <p:cNvSpPr txBox="1">
            <a:spLocks noGrp="1"/>
          </p:cNvSpPr>
          <p:nvPr>
            <p:ph type="title"/>
          </p:nvPr>
        </p:nvSpPr>
        <p:spPr>
          <a:xfrm>
            <a:off x="685800" y="530975"/>
            <a:ext cx="7772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Initial AP discovery and configuration</a:t>
            </a:r>
            <a:endParaRPr sz="25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>
            <a:spLocks noGrp="1"/>
          </p:cNvSpPr>
          <p:nvPr>
            <p:ph type="body" idx="1"/>
          </p:nvPr>
        </p:nvSpPr>
        <p:spPr>
          <a:xfrm>
            <a:off x="204850" y="918750"/>
            <a:ext cx="8673000" cy="39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 dirty="0"/>
              <a:t>This occurs at a slow time-scale, e.g., 100s of ms</a:t>
            </a:r>
            <a:endParaRPr sz="1500" b="0" dirty="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 dirty="0"/>
              <a:t>APs identify a subset of non-APs likely to participate in CBF, for e.g., based on:</a:t>
            </a:r>
            <a:endParaRPr sz="1500" b="0" dirty="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" sz="1500" dirty="0"/>
              <a:t>N</a:t>
            </a:r>
            <a:r>
              <a:rPr lang="en" sz="1500" b="0" dirty="0"/>
              <a:t>on-AP capabilities,</a:t>
            </a:r>
            <a:endParaRPr sz="1500" b="0" dirty="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" sz="1500" b="0" dirty="0"/>
              <a:t>Presence of active DL traffic</a:t>
            </a:r>
            <a:r>
              <a:rPr lang="en" sz="1500" dirty="0"/>
              <a:t>,</a:t>
            </a:r>
            <a:endParaRPr sz="1500" b="0" dirty="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" sz="1500" dirty="0"/>
              <a:t>Etc.</a:t>
            </a:r>
            <a:endParaRPr sz="1500" dirty="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 dirty="0"/>
              <a:t>The APs exchange the following information between them</a:t>
            </a:r>
            <a:endParaRPr sz="1500" b="0" dirty="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" sz="1500" b="0" dirty="0"/>
              <a:t>AID of each candidate non-AP</a:t>
            </a:r>
            <a:r>
              <a:rPr lang="en" sz="1500" dirty="0"/>
              <a:t> (e.g., for bookkeeping/identification)</a:t>
            </a:r>
            <a:endParaRPr sz="1500" b="0" dirty="0"/>
          </a:p>
          <a:p>
            <a:pPr marL="914400" lvl="1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lang="en" sz="1500" b="0" dirty="0"/>
              <a:t>PHY capabilities of each candidate non-AP (e.g., operating bandwidth, max Rx Nss,</a:t>
            </a:r>
            <a:r>
              <a:rPr lang="en" sz="1500" dirty="0"/>
              <a:t> </a:t>
            </a:r>
            <a:r>
              <a:rPr lang="en" sz="1500" b="0" dirty="0"/>
              <a:t>etc.)</a:t>
            </a:r>
            <a:endParaRPr sz="1500" dirty="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 dirty="0"/>
              <a:t>The identified candidate non-APs are also notified of the configuration, e.g., other APs MAC address, the common BSS color, etc. This amounts to the setup of a CBF configuration at a non-AP</a:t>
            </a:r>
            <a:endParaRPr sz="1500" b="0" dirty="0"/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lang="en" sz="1500" b="0" dirty="0"/>
              <a:t>Similar to the setup of a CBF configuration at a non-AP based on favourable capabilities and DL traffic conditions, there </a:t>
            </a:r>
            <a:r>
              <a:rPr lang="en" sz="1500" b="0" dirty="0" smtClean="0"/>
              <a:t>needs to be </a:t>
            </a:r>
            <a:r>
              <a:rPr lang="en" sz="1500" b="0" dirty="0"/>
              <a:t>a mechanism for a CBF-teardown message </a:t>
            </a:r>
            <a:r>
              <a:rPr lang="en" sz="1500" b="0" dirty="0" smtClean="0"/>
              <a:t>exchange. This will </a:t>
            </a:r>
            <a:r>
              <a:rPr lang="en" sz="1500" b="0" dirty="0"/>
              <a:t>tear down the existing CBF configuration at </a:t>
            </a:r>
            <a:r>
              <a:rPr lang="en" sz="1500" b="0" dirty="0" smtClean="0"/>
              <a:t>the non-APs </a:t>
            </a:r>
            <a:r>
              <a:rPr lang="en" sz="1500" b="0" dirty="0"/>
              <a:t>currently operating within it when </a:t>
            </a:r>
            <a:r>
              <a:rPr lang="en" sz="1500" b="0" dirty="0" smtClean="0"/>
              <a:t>the </a:t>
            </a:r>
            <a:r>
              <a:rPr lang="en" sz="1500" b="0" dirty="0"/>
              <a:t>conditions are no longer favorable</a:t>
            </a:r>
            <a:endParaRPr sz="1500" b="0" dirty="0"/>
          </a:p>
        </p:txBody>
      </p:sp>
      <p:sp>
        <p:nvSpPr>
          <p:cNvPr id="116" name="Google Shape;116;p1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117" name="Google Shape;117;p18"/>
          <p:cNvSpPr txBox="1">
            <a:spLocks noGrp="1"/>
          </p:cNvSpPr>
          <p:nvPr>
            <p:ph type="title"/>
          </p:nvPr>
        </p:nvSpPr>
        <p:spPr>
          <a:xfrm>
            <a:off x="685800" y="361950"/>
            <a:ext cx="7772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Candidate non-AP identification</a:t>
            </a:r>
            <a:endParaRPr sz="25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>
            <a:spLocks noGrp="1"/>
          </p:cNvSpPr>
          <p:nvPr>
            <p:ph type="body" idx="1"/>
          </p:nvPr>
        </p:nvSpPr>
        <p:spPr>
          <a:xfrm>
            <a:off x="204850" y="918750"/>
            <a:ext cx="8673000" cy="247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en" sz="1600" b="0" dirty="0"/>
              <a:t>This occurs at a time-scale similar to DL MU-MIMO</a:t>
            </a:r>
            <a:endParaRPr sz="1600" b="0" dirty="0"/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en" sz="1600" b="0" dirty="0"/>
              <a:t>APs acquire CSI from non-APs (in-BSS and cross-BSS). The additional overhead for performing CBF is only </a:t>
            </a:r>
            <a:r>
              <a:rPr lang="en" sz="1600" b="0" dirty="0" smtClean="0"/>
              <a:t>due to </a:t>
            </a:r>
            <a:r>
              <a:rPr lang="en" sz="1600" b="0" dirty="0"/>
              <a:t>cross-BSS CSI</a:t>
            </a:r>
            <a:endParaRPr sz="1600" b="0" dirty="0"/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en" sz="1600" b="0" dirty="0"/>
              <a:t>There are multiple possible </a:t>
            </a:r>
            <a:r>
              <a:rPr lang="en" sz="1600" b="0" dirty="0" smtClean="0"/>
              <a:t>methods </a:t>
            </a:r>
            <a:r>
              <a:rPr lang="en" sz="1600" b="0" dirty="0"/>
              <a:t>for </a:t>
            </a:r>
            <a:r>
              <a:rPr lang="en" sz="1600" b="0" dirty="0" smtClean="0"/>
              <a:t>this </a:t>
            </a:r>
            <a:r>
              <a:rPr lang="en" sz="1600" b="0" dirty="0"/>
              <a:t>sounding </a:t>
            </a:r>
            <a:r>
              <a:rPr lang="en" sz="1600" b="0" dirty="0" smtClean="0"/>
              <a:t>operation. </a:t>
            </a:r>
            <a:r>
              <a:rPr lang="en" sz="1600" b="0" dirty="0"/>
              <a:t>For example,</a:t>
            </a:r>
            <a:endParaRPr sz="1600" b="0" dirty="0"/>
          </a:p>
          <a:p>
            <a:pPr marL="914400" lvl="1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–"/>
            </a:pPr>
            <a:r>
              <a:rPr lang="en" sz="1600" b="0" dirty="0" smtClean="0"/>
              <a:t>Sequential, </a:t>
            </a:r>
            <a:r>
              <a:rPr lang="en" sz="1600" b="0" dirty="0"/>
              <a:t>where feedback for each of the 2 APs is obtained from the non-AP one at a time</a:t>
            </a:r>
            <a:endParaRPr sz="1600" b="0" dirty="0"/>
          </a:p>
          <a:p>
            <a:pPr marL="914400" lvl="1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–"/>
            </a:pPr>
            <a:r>
              <a:rPr lang="en" sz="1600" b="0" dirty="0" smtClean="0"/>
              <a:t>Joint, </a:t>
            </a:r>
            <a:r>
              <a:rPr lang="en" sz="1600" b="0" dirty="0"/>
              <a:t>where feedback for the 2 APs is obtained from the non-AP in a single report</a:t>
            </a:r>
            <a:endParaRPr sz="1600" b="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dirty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dirty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dirty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dirty="0"/>
          </a:p>
        </p:txBody>
      </p:sp>
      <p:sp>
        <p:nvSpPr>
          <p:cNvPr id="123" name="Google Shape;123;p19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124" name="Google Shape;124;p19"/>
          <p:cNvSpPr txBox="1">
            <a:spLocks noGrp="1"/>
          </p:cNvSpPr>
          <p:nvPr>
            <p:ph type="title"/>
          </p:nvPr>
        </p:nvSpPr>
        <p:spPr>
          <a:xfrm>
            <a:off x="685800" y="361950"/>
            <a:ext cx="7772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Sounding</a:t>
            </a:r>
            <a:endParaRPr sz="25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0"/>
          <p:cNvSpPr txBox="1">
            <a:spLocks noGrp="1"/>
          </p:cNvSpPr>
          <p:nvPr>
            <p:ph type="body" idx="1"/>
          </p:nvPr>
        </p:nvSpPr>
        <p:spPr>
          <a:xfrm>
            <a:off x="204850" y="888650"/>
            <a:ext cx="8673000" cy="396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 dirty="0"/>
              <a:t>Purpose:</a:t>
            </a:r>
            <a:r>
              <a:rPr lang="en" sz="1350" b="0" dirty="0"/>
              <a:t> APs identify </a:t>
            </a:r>
            <a:r>
              <a:rPr lang="en" sz="1350" b="0" dirty="0" smtClean="0"/>
              <a:t>which non-AP </a:t>
            </a:r>
            <a:r>
              <a:rPr lang="en" sz="1350" b="0" dirty="0"/>
              <a:t>STAs will be serviced in the current TXOP and exchange information needed for </a:t>
            </a:r>
            <a:r>
              <a:rPr lang="en" sz="1350" b="0" dirty="0" smtClean="0"/>
              <a:t>the CBF </a:t>
            </a:r>
            <a:r>
              <a:rPr lang="en" sz="1350" b="0" dirty="0"/>
              <a:t>PPDU transmission.</a:t>
            </a:r>
            <a:endParaRPr sz="1350" b="0" dirty="0"/>
          </a:p>
          <a:p>
            <a:pPr marL="457200" lvl="0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 b="0" dirty="0"/>
              <a:t>Participating APs need the following information prior to a CBF PPDU transmission:</a:t>
            </a:r>
            <a:endParaRPr sz="1350" b="0" dirty="0"/>
          </a:p>
          <a:p>
            <a:pPr marL="914400" lvl="1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Char char="–"/>
            </a:pPr>
            <a:r>
              <a:rPr lang="en" sz="1350" b="0" dirty="0"/>
              <a:t>Which </a:t>
            </a:r>
            <a:r>
              <a:rPr lang="en" sz="1350" b="0" dirty="0" smtClean="0"/>
              <a:t>non-AP STAs </a:t>
            </a:r>
            <a:r>
              <a:rPr lang="en" sz="1350" b="0" dirty="0"/>
              <a:t>will be serviced and corresponding per-STA Nss (to determine BF+nulling directions)</a:t>
            </a:r>
            <a:endParaRPr sz="1350" b="0" dirty="0"/>
          </a:p>
          <a:p>
            <a:pPr marL="914400" lvl="1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Char char="–"/>
            </a:pPr>
            <a:r>
              <a:rPr lang="en" sz="1350" b="0" dirty="0"/>
              <a:t>TXOP duration, contents </a:t>
            </a:r>
            <a:r>
              <a:rPr lang="en" sz="1350" b="0" dirty="0" smtClean="0"/>
              <a:t>of the </a:t>
            </a:r>
            <a:r>
              <a:rPr lang="en" sz="1350" b="0" dirty="0"/>
              <a:t>shared preamble </a:t>
            </a:r>
            <a:r>
              <a:rPr lang="en" sz="1350" b="0" dirty="0" smtClean="0"/>
              <a:t>of the </a:t>
            </a:r>
            <a:r>
              <a:rPr lang="en" sz="1350" b="0" dirty="0"/>
              <a:t>CBF PPDU </a:t>
            </a:r>
            <a:r>
              <a:rPr lang="en" sz="1350" dirty="0"/>
              <a:t>(e.g. puncturing, GI+LTF, # of LTFs,</a:t>
            </a:r>
            <a:r>
              <a:rPr lang="en" sz="1350" b="0" dirty="0"/>
              <a:t> per-STA MCS, etc.)</a:t>
            </a:r>
            <a:endParaRPr sz="1350" dirty="0"/>
          </a:p>
          <a:p>
            <a:pPr marL="457200" lvl="0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 b="0" dirty="0"/>
              <a:t>We propose a per-TXOP coordination that </a:t>
            </a:r>
            <a:r>
              <a:rPr lang="en" sz="1350" b="0" dirty="0" smtClean="0"/>
              <a:t>provides </a:t>
            </a:r>
            <a:r>
              <a:rPr lang="en" sz="1350" b="0" dirty="0"/>
              <a:t>adequate flexibility to the participating APs:</a:t>
            </a:r>
            <a:endParaRPr sz="1350" b="0" dirty="0"/>
          </a:p>
          <a:p>
            <a:pPr marL="914400" lvl="1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Char char="–"/>
            </a:pPr>
            <a:r>
              <a:rPr lang="en" sz="1350" b="0" dirty="0"/>
              <a:t>The shared AP communicates in a response frame to the sharing AP, the set of non-APs the shar</a:t>
            </a:r>
            <a:r>
              <a:rPr lang="en" sz="1350" dirty="0"/>
              <a:t>ed</a:t>
            </a:r>
            <a:r>
              <a:rPr lang="en" sz="1350" b="0" dirty="0"/>
              <a:t> AP wants to transmit to. This allows the shared AP </a:t>
            </a:r>
            <a:r>
              <a:rPr lang="en" sz="1350" dirty="0"/>
              <a:t>some</a:t>
            </a:r>
            <a:r>
              <a:rPr lang="en" sz="1350" b="0" dirty="0"/>
              <a:t> flexibility </a:t>
            </a:r>
            <a:r>
              <a:rPr lang="en" sz="1350" dirty="0"/>
              <a:t>in</a:t>
            </a:r>
            <a:r>
              <a:rPr lang="en" sz="1350" b="0" dirty="0"/>
              <a:t> selectin</a:t>
            </a:r>
            <a:r>
              <a:rPr lang="en" sz="1350" dirty="0"/>
              <a:t>g</a:t>
            </a:r>
            <a:r>
              <a:rPr lang="en" sz="1350" b="0" dirty="0"/>
              <a:t> its non-APs based on queued traffic, QoS parameters, PHY parameters, etc.</a:t>
            </a:r>
            <a:endParaRPr sz="1350" b="0" dirty="0"/>
          </a:p>
          <a:p>
            <a:pPr marL="914400" lvl="1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Char char="–"/>
            </a:pPr>
            <a:r>
              <a:rPr lang="en" sz="1350" dirty="0"/>
              <a:t>Exchange</a:t>
            </a:r>
            <a:r>
              <a:rPr lang="en" sz="1350" b="0" dirty="0"/>
              <a:t> of</a:t>
            </a:r>
            <a:r>
              <a:rPr lang="en" sz="1350" dirty="0"/>
              <a:t> non-AP </a:t>
            </a:r>
            <a:r>
              <a:rPr lang="en" sz="1350" b="0" dirty="0"/>
              <a:t>MCS, N</a:t>
            </a:r>
            <a:r>
              <a:rPr lang="en" sz="1350" dirty="0"/>
              <a:t>ss,</a:t>
            </a:r>
            <a:r>
              <a:rPr lang="en" sz="1350" b="0" dirty="0"/>
              <a:t> etc between the sharing and shared APs, for correct nulling, construct</a:t>
            </a:r>
            <a:r>
              <a:rPr lang="en" sz="1350" dirty="0"/>
              <a:t>ion of</a:t>
            </a:r>
            <a:r>
              <a:rPr lang="en" sz="1350" b="0" dirty="0"/>
              <a:t> a common preamble</a:t>
            </a:r>
            <a:r>
              <a:rPr lang="en" sz="1350" dirty="0"/>
              <a:t>, duration adjustment in the CBF PPDU.</a:t>
            </a:r>
            <a:endParaRPr sz="1350" dirty="0"/>
          </a:p>
          <a:p>
            <a:pPr marL="914400" lvl="1" indent="-31432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50"/>
              <a:buChar char="–"/>
            </a:pPr>
            <a:r>
              <a:rPr lang="en" sz="1350" dirty="0"/>
              <a:t>Using the control frame transmissions from both the sharing and shared AP to also notify participating non-APs in both BSSs of impending </a:t>
            </a:r>
            <a:r>
              <a:rPr lang="en" sz="1350" dirty="0" smtClean="0"/>
              <a:t>CBF data </a:t>
            </a:r>
            <a:r>
              <a:rPr lang="en" sz="1350" dirty="0"/>
              <a:t>transmission in the TXOP, and </a:t>
            </a:r>
            <a:r>
              <a:rPr lang="en" sz="1350" dirty="0" smtClean="0"/>
              <a:t>potentially, </a:t>
            </a:r>
            <a:r>
              <a:rPr lang="en" sz="1350" dirty="0"/>
              <a:t>enabling them to clear the medium in response. </a:t>
            </a:r>
            <a:endParaRPr sz="1350" dirty="0"/>
          </a:p>
        </p:txBody>
      </p:sp>
      <p:sp>
        <p:nvSpPr>
          <p:cNvPr id="130" name="Google Shape;130;p20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131" name="Google Shape;131;p20"/>
          <p:cNvSpPr txBox="1">
            <a:spLocks noGrp="1"/>
          </p:cNvSpPr>
          <p:nvPr>
            <p:ph type="title"/>
          </p:nvPr>
        </p:nvSpPr>
        <p:spPr>
          <a:xfrm>
            <a:off x="685800" y="361950"/>
            <a:ext cx="7772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Per-TXOP coordination and frame exchange (1)</a:t>
            </a:r>
            <a:endParaRPr sz="25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1"/>
          <p:cNvSpPr txBox="1">
            <a:spLocks noGrp="1"/>
          </p:cNvSpPr>
          <p:nvPr>
            <p:ph type="body" idx="1"/>
          </p:nvPr>
        </p:nvSpPr>
        <p:spPr>
          <a:xfrm>
            <a:off x="223686" y="2835373"/>
            <a:ext cx="8767174" cy="19620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14325" algn="l" rtl="0">
              <a:spcBef>
                <a:spcPts val="1000"/>
              </a:spcBef>
              <a:spcAft>
                <a:spcPts val="0"/>
              </a:spcAft>
              <a:buSzPts val="1350"/>
              <a:buAutoNum type="arabicPeriod"/>
            </a:pPr>
            <a:r>
              <a:rPr lang="en" sz="1350" b="0" dirty="0"/>
              <a:t>AP1 initiates </a:t>
            </a:r>
            <a:r>
              <a:rPr lang="en" sz="1350" b="0" dirty="0" smtClean="0"/>
              <a:t>the TXOP </a:t>
            </a:r>
            <a:r>
              <a:rPr lang="en" sz="1350" b="0" dirty="0"/>
              <a:t>with initial-control </a:t>
            </a:r>
            <a:r>
              <a:rPr lang="en" sz="1350" b="0" dirty="0" smtClean="0"/>
              <a:t>frame (ICF) addressed </a:t>
            </a:r>
            <a:r>
              <a:rPr lang="en" sz="1350" b="0" dirty="0"/>
              <a:t>to AP1-STAs (e.g., MU-RTS/BSRP) and to AP2.</a:t>
            </a:r>
            <a:endParaRPr sz="1350" b="0" dirty="0"/>
          </a:p>
          <a:p>
            <a:pPr marL="914400" lvl="1" indent="-314325" algn="l" rtl="0">
              <a:spcBef>
                <a:spcPts val="0"/>
              </a:spcBef>
              <a:spcAft>
                <a:spcPts val="0"/>
              </a:spcAft>
              <a:buSzPts val="1350"/>
              <a:buChar char="–"/>
            </a:pPr>
            <a:r>
              <a:rPr lang="en" sz="1350" dirty="0"/>
              <a:t>Performs the usual functions of </a:t>
            </a:r>
            <a:r>
              <a:rPr lang="en" sz="1350" dirty="0" smtClean="0"/>
              <a:t>ICF (e.g</a:t>
            </a:r>
            <a:r>
              <a:rPr lang="en" sz="1350" dirty="0"/>
              <a:t>., for EMLSR, etc.).</a:t>
            </a:r>
            <a:endParaRPr sz="1350" dirty="0"/>
          </a:p>
          <a:p>
            <a:pPr marL="914400" lvl="1" indent="-314325" algn="l" rtl="0">
              <a:spcBef>
                <a:spcPts val="0"/>
              </a:spcBef>
              <a:spcAft>
                <a:spcPts val="0"/>
              </a:spcAft>
              <a:buSzPts val="1350"/>
              <a:buChar char="–"/>
            </a:pPr>
            <a:r>
              <a:rPr lang="en" sz="1350" dirty="0" smtClean="0"/>
              <a:t>Signals </a:t>
            </a:r>
            <a:r>
              <a:rPr lang="en" sz="1350" dirty="0"/>
              <a:t>the possibility of CBF transmissions during this TXOP.</a:t>
            </a:r>
            <a:endParaRPr sz="1350" dirty="0"/>
          </a:p>
          <a:p>
            <a:pPr marL="914400" lvl="1" indent="-314325" algn="l" rtl="0">
              <a:spcBef>
                <a:spcPts val="0"/>
              </a:spcBef>
              <a:spcAft>
                <a:spcPts val="0"/>
              </a:spcAft>
              <a:buSzPts val="1350"/>
              <a:buChar char="–"/>
            </a:pPr>
            <a:r>
              <a:rPr lang="en" sz="1350" dirty="0" smtClean="0"/>
              <a:t>Additionally, </a:t>
            </a:r>
            <a:r>
              <a:rPr lang="en" sz="1350" dirty="0"/>
              <a:t>embeds “AP2-notification” to signal info needed by AP2 for CBF </a:t>
            </a:r>
            <a:endParaRPr sz="1350" dirty="0"/>
          </a:p>
          <a:p>
            <a:pPr marL="1371600" lvl="2" indent="-314325" algn="l" rtl="0">
              <a:spcBef>
                <a:spcPts val="0"/>
              </a:spcBef>
              <a:spcAft>
                <a:spcPts val="0"/>
              </a:spcAft>
              <a:buSzPts val="1350"/>
              <a:buChar char="•"/>
            </a:pPr>
            <a:r>
              <a:rPr lang="en" sz="1350" dirty="0"/>
              <a:t>Can be contained in UserInfo fields with a special AID12 value. </a:t>
            </a:r>
            <a:endParaRPr lang="en" sz="1350" dirty="0" smtClean="0"/>
          </a:p>
          <a:p>
            <a:pPr lvl="0" indent="-314325">
              <a:spcBef>
                <a:spcPts val="1000"/>
              </a:spcBef>
              <a:buSzPts val="1350"/>
              <a:buAutoNum type="arabicPeriod"/>
            </a:pPr>
            <a:r>
              <a:rPr lang="en-US" sz="1350" b="0" dirty="0"/>
              <a:t>AP1-STAs respond to </a:t>
            </a:r>
            <a:r>
              <a:rPr lang="en-US" sz="1350" b="0" dirty="0" smtClean="0"/>
              <a:t>ICF </a:t>
            </a:r>
            <a:r>
              <a:rPr lang="en-US" sz="1350" b="0" dirty="0"/>
              <a:t>with </a:t>
            </a:r>
            <a:r>
              <a:rPr lang="en-US" sz="1350" b="0" dirty="0" smtClean="0"/>
              <a:t>ICR (e.g. CTS/BSR):</a:t>
            </a:r>
            <a:endParaRPr lang="en-US" sz="1350" b="0" dirty="0"/>
          </a:p>
          <a:p>
            <a:pPr lvl="1" indent="-314325">
              <a:spcBef>
                <a:spcPts val="0"/>
              </a:spcBef>
              <a:buSzPts val="1350"/>
            </a:pPr>
            <a:r>
              <a:rPr lang="en-US" sz="1350" dirty="0"/>
              <a:t>When </a:t>
            </a:r>
            <a:r>
              <a:rPr lang="en-US" sz="1350" dirty="0" smtClean="0"/>
              <a:t>ICF </a:t>
            </a:r>
            <a:r>
              <a:rPr lang="en-US" sz="1350" dirty="0"/>
              <a:t>frame signals CBF, AP1-STAs may not be serviced by AP1 immediately after they respond</a:t>
            </a:r>
            <a:r>
              <a:rPr lang="en-US" sz="1350" dirty="0" smtClean="0"/>
              <a:t>.</a:t>
            </a:r>
            <a:endParaRPr sz="1950" dirty="0"/>
          </a:p>
        </p:txBody>
      </p:sp>
      <p:sp>
        <p:nvSpPr>
          <p:cNvPr id="137" name="Google Shape;137;p21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138" name="Google Shape;138;p21"/>
          <p:cNvSpPr txBox="1">
            <a:spLocks noGrp="1"/>
          </p:cNvSpPr>
          <p:nvPr>
            <p:ph type="title"/>
          </p:nvPr>
        </p:nvSpPr>
        <p:spPr>
          <a:xfrm>
            <a:off x="685800" y="361950"/>
            <a:ext cx="7772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Per-TXOP coordination and frame exchange (2)</a:t>
            </a:r>
            <a:endParaRPr sz="2500"/>
          </a:p>
        </p:txBody>
      </p:sp>
      <p:grpSp>
        <p:nvGrpSpPr>
          <p:cNvPr id="5" name="Google Shape;146;p22"/>
          <p:cNvGrpSpPr/>
          <p:nvPr/>
        </p:nvGrpSpPr>
        <p:grpSpPr>
          <a:xfrm>
            <a:off x="685799" y="890068"/>
            <a:ext cx="7850275" cy="2069171"/>
            <a:chOff x="543715" y="1971103"/>
            <a:chExt cx="8088900" cy="2463150"/>
          </a:xfrm>
        </p:grpSpPr>
        <p:cxnSp>
          <p:nvCxnSpPr>
            <p:cNvPr id="6" name="Google Shape;147;p22"/>
            <p:cNvCxnSpPr>
              <a:stCxn id="9" idx="2"/>
            </p:cNvCxnSpPr>
            <p:nvPr/>
          </p:nvCxnSpPr>
          <p:spPr>
            <a:xfrm>
              <a:off x="903114" y="2741335"/>
              <a:ext cx="7692300" cy="600"/>
            </a:xfrm>
            <a:prstGeom prst="straightConnector1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7" name="Google Shape;149;p22"/>
            <p:cNvCxnSpPr>
              <a:stCxn id="10" idx="2"/>
            </p:cNvCxnSpPr>
            <p:nvPr/>
          </p:nvCxnSpPr>
          <p:spPr>
            <a:xfrm>
              <a:off x="887815" y="3726347"/>
              <a:ext cx="7730400" cy="0"/>
            </a:xfrm>
            <a:prstGeom prst="straightConnector1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8" name="Google Shape;151;p22"/>
            <p:cNvSpPr/>
            <p:nvPr/>
          </p:nvSpPr>
          <p:spPr>
            <a:xfrm>
              <a:off x="1410665" y="2316928"/>
              <a:ext cx="878700" cy="42420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CC09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" sz="800"/>
                <a:t>MU-RTS / BSRP </a:t>
              </a:r>
              <a:r>
                <a:rPr lang="en" sz="800" i="1"/>
                <a:t>+ </a:t>
              </a:r>
              <a:r>
                <a:rPr lang="en" sz="700" b="1" i="1"/>
                <a:t>AP2 notification</a:t>
              </a:r>
              <a:endParaRPr sz="700" b="1" i="1" u="none" strike="noStrike" cap="none">
                <a:solidFill>
                  <a:srgbClr val="000000"/>
                </a:solidFill>
              </a:endParaRPr>
            </a:p>
          </p:txBody>
        </p:sp>
        <p:sp>
          <p:nvSpPr>
            <p:cNvPr id="9" name="Google Shape;148;p22"/>
            <p:cNvSpPr txBox="1"/>
            <p:nvPr/>
          </p:nvSpPr>
          <p:spPr>
            <a:xfrm>
              <a:off x="701814" y="2464135"/>
              <a:ext cx="4026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en" sz="9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AP1</a:t>
              </a:r>
              <a:endParaRPr sz="9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150;p22"/>
            <p:cNvSpPr txBox="1"/>
            <p:nvPr/>
          </p:nvSpPr>
          <p:spPr>
            <a:xfrm>
              <a:off x="543715" y="3449147"/>
              <a:ext cx="6882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en" sz="900" b="1"/>
                <a:t>AP1-</a:t>
              </a:r>
              <a:r>
                <a:rPr lang="en" sz="9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STA</a:t>
              </a:r>
              <a:endParaRPr sz="9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1" name="Google Shape;152;p22"/>
            <p:cNvCxnSpPr/>
            <p:nvPr/>
          </p:nvCxnSpPr>
          <p:spPr>
            <a:xfrm>
              <a:off x="2591924" y="2325403"/>
              <a:ext cx="10200" cy="2094000"/>
            </a:xfrm>
            <a:prstGeom prst="straightConnector1">
              <a:avLst/>
            </a:prstGeom>
            <a:noFill/>
            <a:ln w="9525" cap="flat" cmpd="sng">
              <a:solidFill>
                <a:srgbClr val="CC092F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53;p22"/>
            <p:cNvCxnSpPr/>
            <p:nvPr/>
          </p:nvCxnSpPr>
          <p:spPr>
            <a:xfrm flipH="1">
              <a:off x="1412920" y="2186653"/>
              <a:ext cx="1200" cy="2127300"/>
            </a:xfrm>
            <a:prstGeom prst="straightConnector1">
              <a:avLst/>
            </a:prstGeom>
            <a:noFill/>
            <a:ln w="9525" cap="flat" cmpd="sng">
              <a:solidFill>
                <a:srgbClr val="CC092F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13" name="Google Shape;154;p22"/>
            <p:cNvCxnSpPr/>
            <p:nvPr/>
          </p:nvCxnSpPr>
          <p:spPr>
            <a:xfrm>
              <a:off x="2284003" y="2310535"/>
              <a:ext cx="15600" cy="2074200"/>
            </a:xfrm>
            <a:prstGeom prst="straightConnector1">
              <a:avLst/>
            </a:prstGeom>
            <a:noFill/>
            <a:ln w="9525" cap="flat" cmpd="sng">
              <a:solidFill>
                <a:srgbClr val="CC092F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14" name="Google Shape;155;p22"/>
            <p:cNvSpPr/>
            <p:nvPr/>
          </p:nvSpPr>
          <p:spPr>
            <a:xfrm>
              <a:off x="2599175" y="3436397"/>
              <a:ext cx="457500" cy="274800"/>
            </a:xfrm>
            <a:prstGeom prst="rect">
              <a:avLst/>
            </a:prstGeom>
            <a:solidFill>
              <a:srgbClr val="00FFFF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en" sz="800"/>
                <a:t>CTS / </a:t>
              </a:r>
              <a:r>
                <a:rPr lang="en" sz="800" i="0" u="none" strike="noStrike" cap="none">
                  <a:solidFill>
                    <a:srgbClr val="000000"/>
                  </a:solidFill>
                </a:rPr>
                <a:t>BSR</a:t>
              </a:r>
              <a:endParaRPr sz="800" i="0" u="none" strike="noStrike" cap="none">
                <a:solidFill>
                  <a:srgbClr val="000000"/>
                </a:solidFill>
              </a:endParaRPr>
            </a:p>
          </p:txBody>
        </p:sp>
        <p:cxnSp>
          <p:nvCxnSpPr>
            <p:cNvPr id="15" name="Google Shape;156;p22"/>
            <p:cNvCxnSpPr/>
            <p:nvPr/>
          </p:nvCxnSpPr>
          <p:spPr>
            <a:xfrm rot="10800000" flipH="1">
              <a:off x="1400109" y="2179247"/>
              <a:ext cx="7012500" cy="23100"/>
            </a:xfrm>
            <a:prstGeom prst="straightConnector1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</p:spPr>
        </p:cxnSp>
        <p:sp>
          <p:nvSpPr>
            <p:cNvPr id="16" name="Google Shape;157;p22"/>
            <p:cNvSpPr txBox="1"/>
            <p:nvPr/>
          </p:nvSpPr>
          <p:spPr>
            <a:xfrm>
              <a:off x="4572213" y="1971103"/>
              <a:ext cx="4575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8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TXOP</a:t>
              </a:r>
              <a:endParaRPr sz="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7" name="Google Shape;158;p22"/>
            <p:cNvCxnSpPr/>
            <p:nvPr/>
          </p:nvCxnSpPr>
          <p:spPr>
            <a:xfrm rot="10800000" flipH="1">
              <a:off x="2291296" y="2527238"/>
              <a:ext cx="319800" cy="6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</p:spPr>
        </p:cxnSp>
        <p:cxnSp>
          <p:nvCxnSpPr>
            <p:cNvPr id="18" name="Google Shape;159;p22"/>
            <p:cNvCxnSpPr/>
            <p:nvPr/>
          </p:nvCxnSpPr>
          <p:spPr>
            <a:xfrm>
              <a:off x="8415894" y="2186653"/>
              <a:ext cx="14400" cy="2183100"/>
            </a:xfrm>
            <a:prstGeom prst="straightConnector1">
              <a:avLst/>
            </a:prstGeom>
            <a:noFill/>
            <a:ln w="9525" cap="flat" cmpd="sng">
              <a:solidFill>
                <a:srgbClr val="CC092F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19" name="Google Shape;160;p22"/>
            <p:cNvSpPr txBox="1"/>
            <p:nvPr/>
          </p:nvSpPr>
          <p:spPr>
            <a:xfrm>
              <a:off x="2256934" y="2307019"/>
              <a:ext cx="3864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" sz="8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SIFS</a:t>
              </a:r>
              <a:endParaRPr sz="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0" name="Google Shape;161;p22"/>
            <p:cNvCxnSpPr/>
            <p:nvPr/>
          </p:nvCxnSpPr>
          <p:spPr>
            <a:xfrm flipH="1">
              <a:off x="7554334" y="2295666"/>
              <a:ext cx="1500" cy="2113800"/>
            </a:xfrm>
            <a:prstGeom prst="straightConnector1">
              <a:avLst/>
            </a:prstGeom>
            <a:noFill/>
            <a:ln w="9525" cap="flat" cmpd="sng">
              <a:solidFill>
                <a:srgbClr val="CC092F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21" name="Google Shape;162;p22"/>
            <p:cNvCxnSpPr>
              <a:stCxn id="22" idx="2"/>
            </p:cNvCxnSpPr>
            <p:nvPr/>
          </p:nvCxnSpPr>
          <p:spPr>
            <a:xfrm>
              <a:off x="914142" y="3277397"/>
              <a:ext cx="7695300" cy="7500"/>
            </a:xfrm>
            <a:prstGeom prst="straightConnector1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22" name="Google Shape;163;p22"/>
            <p:cNvSpPr txBox="1"/>
            <p:nvPr/>
          </p:nvSpPr>
          <p:spPr>
            <a:xfrm>
              <a:off x="712842" y="3000197"/>
              <a:ext cx="4026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en" sz="9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AP</a:t>
              </a:r>
              <a:r>
                <a:rPr lang="en" sz="900" b="1"/>
                <a:t>2</a:t>
              </a:r>
              <a:endParaRPr sz="9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3" name="Google Shape;164;p22"/>
            <p:cNvCxnSpPr/>
            <p:nvPr/>
          </p:nvCxnSpPr>
          <p:spPr>
            <a:xfrm>
              <a:off x="3361725" y="2320453"/>
              <a:ext cx="3600" cy="2113800"/>
            </a:xfrm>
            <a:prstGeom prst="straightConnector1">
              <a:avLst/>
            </a:prstGeom>
            <a:noFill/>
            <a:ln w="9525" cap="flat" cmpd="sng">
              <a:solidFill>
                <a:srgbClr val="CC092F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24" name="Google Shape;165;p22"/>
            <p:cNvCxnSpPr/>
            <p:nvPr/>
          </p:nvCxnSpPr>
          <p:spPr>
            <a:xfrm>
              <a:off x="3059108" y="2325403"/>
              <a:ext cx="9000" cy="2099100"/>
            </a:xfrm>
            <a:prstGeom prst="straightConnector1">
              <a:avLst/>
            </a:prstGeom>
            <a:noFill/>
            <a:ln w="9525" cap="flat" cmpd="sng">
              <a:solidFill>
                <a:srgbClr val="CC092F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25" name="Google Shape;166;p22"/>
            <p:cNvCxnSpPr/>
            <p:nvPr/>
          </p:nvCxnSpPr>
          <p:spPr>
            <a:xfrm rot="10800000" flipH="1">
              <a:off x="3053573" y="2537128"/>
              <a:ext cx="319800" cy="6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</p:spPr>
        </p:cxnSp>
        <p:sp>
          <p:nvSpPr>
            <p:cNvPr id="26" name="Google Shape;167;p22"/>
            <p:cNvSpPr txBox="1"/>
            <p:nvPr/>
          </p:nvSpPr>
          <p:spPr>
            <a:xfrm>
              <a:off x="3019212" y="2316910"/>
              <a:ext cx="3864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" sz="8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SIFS</a:t>
              </a:r>
              <a:endParaRPr sz="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Google Shape;168;p22"/>
            <p:cNvSpPr/>
            <p:nvPr/>
          </p:nvSpPr>
          <p:spPr>
            <a:xfrm>
              <a:off x="3365582" y="2888757"/>
              <a:ext cx="862500" cy="388500"/>
            </a:xfrm>
            <a:prstGeom prst="rect">
              <a:avLst/>
            </a:prstGeom>
            <a:solidFill>
              <a:srgbClr val="00FF00"/>
            </a:solidFill>
            <a:ln w="9525" cap="flat" cmpd="sng">
              <a:solidFill>
                <a:srgbClr val="CC09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" sz="800" dirty="0"/>
                <a:t>MU-RTS / BSRP </a:t>
              </a:r>
              <a:r>
                <a:rPr lang="en" sz="800" i="1" dirty="0"/>
                <a:t>+ </a:t>
              </a:r>
              <a:r>
                <a:rPr lang="en" sz="700" b="1" i="1" dirty="0"/>
                <a:t>AP1 response</a:t>
              </a:r>
              <a:endParaRPr sz="700" b="1" i="1" u="none" strike="noStrike" cap="none" dirty="0">
                <a:solidFill>
                  <a:srgbClr val="000000"/>
                </a:solidFill>
              </a:endParaRPr>
            </a:p>
          </p:txBody>
        </p:sp>
        <p:cxnSp>
          <p:nvCxnSpPr>
            <p:cNvPr id="28" name="Google Shape;169;p22"/>
            <p:cNvCxnSpPr/>
            <p:nvPr/>
          </p:nvCxnSpPr>
          <p:spPr>
            <a:xfrm>
              <a:off x="4550939" y="2325403"/>
              <a:ext cx="1800" cy="2089200"/>
            </a:xfrm>
            <a:prstGeom prst="straightConnector1">
              <a:avLst/>
            </a:prstGeom>
            <a:noFill/>
            <a:ln w="9525" cap="flat" cmpd="sng">
              <a:solidFill>
                <a:srgbClr val="CC092F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29" name="Google Shape;170;p22"/>
            <p:cNvCxnSpPr/>
            <p:nvPr/>
          </p:nvCxnSpPr>
          <p:spPr>
            <a:xfrm>
              <a:off x="4232391" y="2325403"/>
              <a:ext cx="1800" cy="2103900"/>
            </a:xfrm>
            <a:prstGeom prst="straightConnector1">
              <a:avLst/>
            </a:prstGeom>
            <a:noFill/>
            <a:ln w="9525" cap="flat" cmpd="sng">
              <a:solidFill>
                <a:srgbClr val="CC092F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30" name="Google Shape;171;p22"/>
            <p:cNvCxnSpPr/>
            <p:nvPr/>
          </p:nvCxnSpPr>
          <p:spPr>
            <a:xfrm rot="10800000" flipH="1">
              <a:off x="4232351" y="2542088"/>
              <a:ext cx="319800" cy="6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</p:spPr>
        </p:cxnSp>
        <p:sp>
          <p:nvSpPr>
            <p:cNvPr id="31" name="Google Shape;172;p22"/>
            <p:cNvSpPr txBox="1"/>
            <p:nvPr/>
          </p:nvSpPr>
          <p:spPr>
            <a:xfrm>
              <a:off x="4197990" y="2321869"/>
              <a:ext cx="3864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" sz="8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SIFS</a:t>
              </a:r>
              <a:endParaRPr sz="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2" name="Google Shape;173;p22"/>
            <p:cNvCxnSpPr>
              <a:stCxn id="33" idx="2"/>
            </p:cNvCxnSpPr>
            <p:nvPr/>
          </p:nvCxnSpPr>
          <p:spPr>
            <a:xfrm>
              <a:off x="896815" y="4210453"/>
              <a:ext cx="7735800" cy="6600"/>
            </a:xfrm>
            <a:prstGeom prst="straightConnector1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33" name="Google Shape;174;p22"/>
            <p:cNvSpPr txBox="1"/>
            <p:nvPr/>
          </p:nvSpPr>
          <p:spPr>
            <a:xfrm>
              <a:off x="543715" y="3933253"/>
              <a:ext cx="7062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en" sz="900" b="1"/>
                <a:t>AP2-</a:t>
              </a:r>
              <a:r>
                <a:rPr lang="en" sz="9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STA</a:t>
              </a:r>
              <a:endParaRPr sz="9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175;p22"/>
            <p:cNvSpPr/>
            <p:nvPr/>
          </p:nvSpPr>
          <p:spPr>
            <a:xfrm>
              <a:off x="4561304" y="3934378"/>
              <a:ext cx="426900" cy="274800"/>
            </a:xfrm>
            <a:prstGeom prst="rect">
              <a:avLst/>
            </a:prstGeom>
            <a:solidFill>
              <a:srgbClr val="00FF00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lang="en" sz="800"/>
                <a:t>CTS / </a:t>
              </a:r>
              <a:r>
                <a:rPr lang="en" sz="800" i="0" u="none" strike="noStrike" cap="none">
                  <a:solidFill>
                    <a:srgbClr val="000000"/>
                  </a:solidFill>
                </a:rPr>
                <a:t>BSR</a:t>
              </a:r>
              <a:endParaRPr sz="800" i="0" u="none" strike="noStrike" cap="none">
                <a:solidFill>
                  <a:srgbClr val="000000"/>
                </a:solidFill>
              </a:endParaRPr>
            </a:p>
          </p:txBody>
        </p:sp>
        <p:cxnSp>
          <p:nvCxnSpPr>
            <p:cNvPr id="35" name="Google Shape;176;p22"/>
            <p:cNvCxnSpPr/>
            <p:nvPr/>
          </p:nvCxnSpPr>
          <p:spPr>
            <a:xfrm>
              <a:off x="5283575" y="2275847"/>
              <a:ext cx="19500" cy="2153700"/>
            </a:xfrm>
            <a:prstGeom prst="straightConnector1">
              <a:avLst/>
            </a:prstGeom>
            <a:noFill/>
            <a:ln w="9525" cap="flat" cmpd="sng">
              <a:solidFill>
                <a:srgbClr val="CC092F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36" name="Google Shape;177;p22"/>
            <p:cNvCxnSpPr/>
            <p:nvPr/>
          </p:nvCxnSpPr>
          <p:spPr>
            <a:xfrm>
              <a:off x="4975655" y="2295666"/>
              <a:ext cx="14100" cy="2113800"/>
            </a:xfrm>
            <a:prstGeom prst="straightConnector1">
              <a:avLst/>
            </a:prstGeom>
            <a:noFill/>
            <a:ln w="9525" cap="flat" cmpd="sng">
              <a:solidFill>
                <a:srgbClr val="CC092F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37" name="Google Shape;178;p22"/>
            <p:cNvCxnSpPr/>
            <p:nvPr/>
          </p:nvCxnSpPr>
          <p:spPr>
            <a:xfrm rot="10800000" flipH="1">
              <a:off x="4976318" y="2537138"/>
              <a:ext cx="319800" cy="6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</p:spPr>
        </p:cxnSp>
        <p:sp>
          <p:nvSpPr>
            <p:cNvPr id="38" name="Google Shape;179;p22"/>
            <p:cNvSpPr txBox="1"/>
            <p:nvPr/>
          </p:nvSpPr>
          <p:spPr>
            <a:xfrm>
              <a:off x="4941956" y="2316919"/>
              <a:ext cx="3864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" sz="8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SIFS</a:t>
              </a:r>
              <a:endParaRPr sz="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180;p22"/>
            <p:cNvSpPr/>
            <p:nvPr/>
          </p:nvSpPr>
          <p:spPr>
            <a:xfrm>
              <a:off x="5286709" y="2307028"/>
              <a:ext cx="2266200" cy="434100"/>
            </a:xfrm>
            <a:prstGeom prst="rect">
              <a:avLst/>
            </a:prstGeom>
            <a:solidFill>
              <a:srgbClr val="FFFF00"/>
            </a:solidFill>
            <a:ln w="9525" cap="flat" cmpd="sng">
              <a:solidFill>
                <a:srgbClr val="CC09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" sz="800" b="1"/>
                <a:t>CBF PPDU</a:t>
              </a:r>
              <a:endParaRPr sz="700" b="1" i="1" u="none" strike="noStrike" cap="none">
                <a:solidFill>
                  <a:srgbClr val="000000"/>
                </a:solidFill>
              </a:endParaRPr>
            </a:p>
          </p:txBody>
        </p:sp>
        <p:sp>
          <p:nvSpPr>
            <p:cNvPr id="40" name="Google Shape;181;p22"/>
            <p:cNvSpPr/>
            <p:nvPr/>
          </p:nvSpPr>
          <p:spPr>
            <a:xfrm>
              <a:off x="5285082" y="2887060"/>
              <a:ext cx="2266200" cy="388500"/>
            </a:xfrm>
            <a:prstGeom prst="rect">
              <a:avLst/>
            </a:prstGeom>
            <a:solidFill>
              <a:srgbClr val="FFFF00"/>
            </a:solidFill>
            <a:ln w="9525" cap="flat" cmpd="sng">
              <a:solidFill>
                <a:srgbClr val="CC09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" sz="800" b="1"/>
                <a:t>CBF PPDU</a:t>
              </a:r>
              <a:endParaRPr sz="700" b="1" i="1" u="none" strike="noStrike" cap="none">
                <a:solidFill>
                  <a:srgbClr val="000000"/>
                </a:solidFill>
              </a:endParaRPr>
            </a:p>
          </p:txBody>
        </p:sp>
        <p:cxnSp>
          <p:nvCxnSpPr>
            <p:cNvPr id="41" name="Google Shape;182;p22"/>
            <p:cNvCxnSpPr/>
            <p:nvPr/>
          </p:nvCxnSpPr>
          <p:spPr>
            <a:xfrm>
              <a:off x="7858451" y="2315485"/>
              <a:ext cx="14400" cy="2054400"/>
            </a:xfrm>
            <a:prstGeom prst="straightConnector1">
              <a:avLst/>
            </a:prstGeom>
            <a:noFill/>
            <a:ln w="9525" cap="flat" cmpd="sng">
              <a:solidFill>
                <a:srgbClr val="CC092F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42" name="Google Shape;183;p22"/>
            <p:cNvCxnSpPr/>
            <p:nvPr/>
          </p:nvCxnSpPr>
          <p:spPr>
            <a:xfrm rot="10800000" flipH="1">
              <a:off x="7556818" y="2537138"/>
              <a:ext cx="319800" cy="6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</p:spPr>
        </p:cxnSp>
        <p:sp>
          <p:nvSpPr>
            <p:cNvPr id="43" name="Google Shape;184;p22"/>
            <p:cNvSpPr txBox="1"/>
            <p:nvPr/>
          </p:nvSpPr>
          <p:spPr>
            <a:xfrm>
              <a:off x="7522457" y="2316919"/>
              <a:ext cx="3864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68575" rIns="68575" bIns="68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" sz="8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SIFS</a:t>
              </a:r>
              <a:endParaRPr sz="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185;p22"/>
            <p:cNvSpPr/>
            <p:nvPr/>
          </p:nvSpPr>
          <p:spPr>
            <a:xfrm>
              <a:off x="7872814" y="3410372"/>
              <a:ext cx="558600" cy="311700"/>
            </a:xfrm>
            <a:prstGeom prst="rect">
              <a:avLst/>
            </a:prstGeom>
            <a:solidFill>
              <a:srgbClr val="FFFF00"/>
            </a:solidFill>
            <a:ln w="9525" cap="flat" cmpd="sng">
              <a:solidFill>
                <a:srgbClr val="CC09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" sz="800" b="1"/>
                <a:t>TB-ACK</a:t>
              </a:r>
              <a:endParaRPr sz="700" b="1" i="1" u="none" strike="noStrike" cap="none">
                <a:solidFill>
                  <a:srgbClr val="000000"/>
                </a:solidFill>
              </a:endParaRPr>
            </a:p>
          </p:txBody>
        </p:sp>
        <p:sp>
          <p:nvSpPr>
            <p:cNvPr id="45" name="Google Shape;186;p22"/>
            <p:cNvSpPr/>
            <p:nvPr/>
          </p:nvSpPr>
          <p:spPr>
            <a:xfrm>
              <a:off x="7865582" y="3891460"/>
              <a:ext cx="558600" cy="311700"/>
            </a:xfrm>
            <a:prstGeom prst="rect">
              <a:avLst/>
            </a:prstGeom>
            <a:solidFill>
              <a:srgbClr val="FFFF00"/>
            </a:solidFill>
            <a:ln w="9525" cap="flat" cmpd="sng">
              <a:solidFill>
                <a:srgbClr val="CC092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" sz="800" b="1"/>
                <a:t>TB-ACK</a:t>
              </a:r>
              <a:endParaRPr sz="700" b="1" i="1" u="none" strike="noStrike" cap="none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2"/>
          <p:cNvSpPr txBox="1">
            <a:spLocks noGrp="1"/>
          </p:cNvSpPr>
          <p:nvPr>
            <p:ph type="body" idx="1"/>
          </p:nvPr>
        </p:nvSpPr>
        <p:spPr>
          <a:xfrm>
            <a:off x="204850" y="1009858"/>
            <a:ext cx="8673000" cy="3185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85775" lvl="0">
              <a:spcBef>
                <a:spcPts val="1000"/>
              </a:spcBef>
              <a:buSzPts val="1350"/>
              <a:buFont typeface="+mj-lt"/>
              <a:buAutoNum type="arabicPeriod" startAt="3"/>
            </a:pPr>
            <a:r>
              <a:rPr lang="en-US" sz="1350" b="0" dirty="0"/>
              <a:t>AP2 transmits </a:t>
            </a:r>
            <a:r>
              <a:rPr lang="en-US" sz="1350" b="0" dirty="0" smtClean="0"/>
              <a:t>an ICF (a second control frame such as MU-RTS/BSRP</a:t>
            </a:r>
            <a:r>
              <a:rPr lang="en-US" sz="1350" b="0" dirty="0"/>
              <a:t>) addressed to any candidate AP2-STAs it identifies for CBF (e.g., based on traffic), and to AP1.</a:t>
            </a:r>
          </a:p>
          <a:p>
            <a:pPr lvl="1" indent="-314325">
              <a:spcBef>
                <a:spcPts val="0"/>
              </a:spcBef>
              <a:buSzPts val="1350"/>
            </a:pPr>
            <a:r>
              <a:rPr lang="en-US" sz="1350" dirty="0"/>
              <a:t>If AP2-STAs are addressed, performs the usual functions </a:t>
            </a:r>
            <a:r>
              <a:rPr lang="en-US" sz="1350" dirty="0" smtClean="0"/>
              <a:t>of an ICF.</a:t>
            </a:r>
            <a:endParaRPr lang="en-US" sz="1350" dirty="0"/>
          </a:p>
          <a:p>
            <a:pPr lvl="1" indent="-314325">
              <a:spcBef>
                <a:spcPts val="0"/>
              </a:spcBef>
              <a:buSzPts val="1350"/>
            </a:pPr>
            <a:r>
              <a:rPr lang="en-US" sz="1350" dirty="0"/>
              <a:t>Additionally embeds “AP1-response” to signal response to AP1</a:t>
            </a:r>
          </a:p>
          <a:p>
            <a:pPr lvl="2" indent="-314325">
              <a:spcBef>
                <a:spcPts val="0"/>
              </a:spcBef>
              <a:buSzPts val="1350"/>
            </a:pPr>
            <a:r>
              <a:rPr lang="en-US" sz="1350" dirty="0"/>
              <a:t>Can be contained in </a:t>
            </a:r>
            <a:r>
              <a:rPr lang="en-US" sz="1350" dirty="0" err="1"/>
              <a:t>UserInfo</a:t>
            </a:r>
            <a:r>
              <a:rPr lang="en-US" sz="1350" dirty="0"/>
              <a:t> fields with a special AID12 value</a:t>
            </a:r>
            <a:r>
              <a:rPr lang="en-US" sz="1350" dirty="0" smtClean="0"/>
              <a:t>.</a:t>
            </a:r>
            <a:endParaRPr lang="en-US" sz="1350" b="0" dirty="0" smtClean="0"/>
          </a:p>
          <a:p>
            <a:pPr lvl="0" indent="-314325">
              <a:spcBef>
                <a:spcPts val="1000"/>
              </a:spcBef>
              <a:buSzPts val="1350"/>
              <a:buAutoNum type="arabicPeriod" startAt="3"/>
            </a:pPr>
            <a:r>
              <a:rPr lang="en-US" sz="1350" b="0" dirty="0" smtClean="0"/>
              <a:t>If </a:t>
            </a:r>
            <a:r>
              <a:rPr lang="en-US" sz="1350" b="0" dirty="0"/>
              <a:t>any AP2-STAs are addressed by AP2’s </a:t>
            </a:r>
            <a:r>
              <a:rPr lang="en-US" sz="1350" b="0" dirty="0" smtClean="0"/>
              <a:t>ICF, </a:t>
            </a:r>
            <a:r>
              <a:rPr lang="en-US" sz="1350" b="0" dirty="0"/>
              <a:t>they respond </a:t>
            </a:r>
            <a:r>
              <a:rPr lang="en-US" sz="1350" b="0" dirty="0" smtClean="0"/>
              <a:t>with an ICR (e.g. CTS/BSR).</a:t>
            </a:r>
            <a:endParaRPr lang="en-US" sz="1350" b="0" dirty="0"/>
          </a:p>
          <a:p>
            <a:pPr lvl="1" indent="-314325">
              <a:spcBef>
                <a:spcPts val="0"/>
              </a:spcBef>
              <a:buSzPts val="1350"/>
            </a:pPr>
            <a:r>
              <a:rPr lang="en-US" sz="1350" dirty="0"/>
              <a:t>If no AP2-STAs are addressed and AP1-response reflects that AP2 cannot participate in CBF, AP1 initiates non-CBF transmission to AP1-STAs</a:t>
            </a:r>
            <a:r>
              <a:rPr lang="en-US" sz="1350" dirty="0" smtClean="0"/>
              <a:t>.</a:t>
            </a:r>
            <a:endParaRPr lang="en" sz="1350" b="0" dirty="0" smtClean="0"/>
          </a:p>
          <a:p>
            <a:pPr marL="457200" lvl="0" indent="-314325" algn="l" rtl="0">
              <a:spcBef>
                <a:spcPts val="1000"/>
              </a:spcBef>
              <a:spcAft>
                <a:spcPts val="0"/>
              </a:spcAft>
              <a:buSzPts val="1350"/>
              <a:buAutoNum type="arabicPeriod" startAt="5"/>
            </a:pPr>
            <a:r>
              <a:rPr lang="en" sz="1350" b="0" dirty="0" smtClean="0"/>
              <a:t>If </a:t>
            </a:r>
            <a:r>
              <a:rPr lang="en" sz="1350" b="0" dirty="0"/>
              <a:t>AP2 indicates participation in CBF, then AP1 and AP2 initiate CBF PPDU transmission SIFS after the response from AP2-STAs.</a:t>
            </a:r>
            <a:endParaRPr sz="1350" dirty="0"/>
          </a:p>
          <a:p>
            <a:pPr marL="457200" lvl="0" indent="-314325" algn="l" rtl="0">
              <a:spcBef>
                <a:spcPts val="1000"/>
              </a:spcBef>
              <a:spcAft>
                <a:spcPts val="0"/>
              </a:spcAft>
              <a:buSzPts val="1350"/>
              <a:buAutoNum type="arabicPeriod" startAt="5"/>
            </a:pPr>
            <a:r>
              <a:rPr lang="en" sz="1350" b="0" dirty="0"/>
              <a:t>SIFS after CBF PPDU, both APs’ STAs transmit their BAs respectively in a common TB PPDU (on separate RUs).</a:t>
            </a:r>
            <a:endParaRPr sz="1350" b="0" dirty="0"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dirty="0"/>
          </a:p>
        </p:txBody>
      </p:sp>
      <p:sp>
        <p:nvSpPr>
          <p:cNvPr id="144" name="Google Shape;144;p22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145" name="Google Shape;145;p22"/>
          <p:cNvSpPr txBox="1">
            <a:spLocks noGrp="1"/>
          </p:cNvSpPr>
          <p:nvPr>
            <p:ph type="title"/>
          </p:nvPr>
        </p:nvSpPr>
        <p:spPr>
          <a:xfrm>
            <a:off x="640200" y="346450"/>
            <a:ext cx="7772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Per-TXOP coordination and frame exchange (3)</a:t>
            </a:r>
            <a:endParaRPr sz="2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1540</Words>
  <Application>Microsoft Office PowerPoint</Application>
  <PresentationFormat>On-screen Show (16:9)</PresentationFormat>
  <Paragraphs>260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802-11-Submission</vt:lpstr>
      <vt:lpstr>MAC protocol aspects of multi-AP coordination</vt:lpstr>
      <vt:lpstr>Abstract</vt:lpstr>
      <vt:lpstr>Overview</vt:lpstr>
      <vt:lpstr>Initial AP discovery and configuration</vt:lpstr>
      <vt:lpstr>Candidate non-AP identification</vt:lpstr>
      <vt:lpstr>Sounding</vt:lpstr>
      <vt:lpstr>Per-TXOP coordination and frame exchange (1)</vt:lpstr>
      <vt:lpstr>Per-TXOP coordination and frame exchange (2)</vt:lpstr>
      <vt:lpstr>Per-TXOP coordination and frame exchange (3)</vt:lpstr>
      <vt:lpstr>Simulation Results for CBF performance</vt:lpstr>
      <vt:lpstr>Simulation Configuration</vt:lpstr>
      <vt:lpstr>Full Buffer DL throughput in Mbps with 0us MU-RTS padding</vt:lpstr>
      <vt:lpstr>Normalized Full Buffer DL throughput with 0us MU-RTS padding</vt:lpstr>
      <vt:lpstr>Normalized Full Buffer DL throughput with 64us MU-RTS padding</vt:lpstr>
      <vt:lpstr>Straw Poll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protocol aspects of multi-AP coordination</dc:title>
  <cp:lastModifiedBy>Sindhu Verma</cp:lastModifiedBy>
  <cp:revision>12</cp:revision>
  <dcterms:modified xsi:type="dcterms:W3CDTF">2024-06-20T13:46:43Z</dcterms:modified>
</cp:coreProperties>
</file>