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1" r:id="rId1"/>
    <p:sldMasterId id="2147483672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rinath Puducheri Sundaravaradhan" initials="" lastIdx="2" clrIdx="0"/>
  <p:cmAuthor id="1" name="Sindhu Verm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60FAE3-A5E1-4B0F-8BC4-0629A4C91542}">
  <a:tblStyle styleId="{E260FAE3-A5E1-4B0F-8BC4-0629A4C915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CC2D811-42CD-4471-BD83-014AD8F67E0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453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441d485da_2_67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9441d485da_2_67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9441d485da_2_67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g9441d485da_2_67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g9441d485da_2_67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Google Shape;126;g9441d485da_2_67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bda2e97463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8653" y="685490"/>
            <a:ext cx="6040800" cy="3430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bda2e97463_1_24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g2bda2e97463_1_24:notes"/>
          <p:cNvSpPr txBox="1">
            <a:spLocks noGrp="1"/>
          </p:cNvSpPr>
          <p:nvPr>
            <p:ph type="sldNum" idx="12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0" tIns="88750" rIns="88750" bIns="887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sz="1400"/>
              <a:t>10</a:t>
            </a:fld>
            <a:endParaRPr sz="1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bb4ef9269c_0_102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2bb4ef9269c_0_10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6ab2168920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g26ab21689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bda2e97463_1_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2bda2e97463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bfeccf66bc_0_42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g2bfeccf66bc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bfeccf66bc_0_4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g2bfeccf66b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9441d485da_2_14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5" name="Google Shape;275;g9441d485da_2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02b724c9bf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2" name="Google Shape;282;g202b724c9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37c6369ed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5" name="Google Shape;135;g237c6369e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bda2e97463_1_99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2bda2e97463_1_9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bb4ef9269c_0_2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2bb4ef9269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b4ef9269c_0_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bb4ef9269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bb4ef9269c_0_2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bb4ef9269c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bb4ef9269c_0_34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2bb4ef9269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bb4ef9269c_0_328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2bb4ef9269c_0_3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bb4ef9269c_0_102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2bb4ef9269c_0_1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696930" y="249450"/>
            <a:ext cx="17670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>
            <a:spLocks noGrp="1"/>
          </p:cNvSpPr>
          <p:nvPr>
            <p:ph type="body" idx="1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marL="1828800" lvl="3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marL="228600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5"/>
          <p:cNvSpPr txBox="1">
            <a:spLocks noGrp="1"/>
          </p:cNvSpPr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0639r0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>
            <a:spLocks noGrp="1"/>
          </p:cNvSpPr>
          <p:nvPr>
            <p:ph type="title"/>
          </p:nvPr>
        </p:nvSpPr>
        <p:spPr>
          <a:xfrm>
            <a:off x="179225" y="514350"/>
            <a:ext cx="88020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100"/>
              <a:t>MAC protocol aspects of multi-AP coordination</a:t>
            </a:r>
            <a:endParaRPr sz="3100"/>
          </a:p>
        </p:txBody>
      </p:sp>
      <p:sp>
        <p:nvSpPr>
          <p:cNvPr id="129" name="Google Shape;129;p26"/>
          <p:cNvSpPr txBox="1">
            <a:spLocks noGrp="1"/>
          </p:cNvSpPr>
          <p:nvPr>
            <p:ph type="body" idx="4294967295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lang="en" sz="2000" b="0"/>
              <a:t> 2024-03-06</a:t>
            </a:r>
            <a:endParaRPr sz="2000" b="0"/>
          </a:p>
        </p:txBody>
      </p:sp>
      <p:sp>
        <p:nvSpPr>
          <p:cNvPr id="130" name="Google Shape;130;p26"/>
          <p:cNvSpPr txBox="1">
            <a:spLocks noGrp="1"/>
          </p:cNvSpPr>
          <p:nvPr>
            <p:ph type="dt" idx="10"/>
          </p:nvPr>
        </p:nvSpPr>
        <p:spPr>
          <a:xfrm>
            <a:off x="696929" y="249450"/>
            <a:ext cx="1622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March 2024</a:t>
            </a:r>
            <a:endParaRPr/>
          </a:p>
        </p:txBody>
      </p:sp>
      <p:sp>
        <p:nvSpPr>
          <p:cNvPr id="131" name="Google Shape;131;p26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2" name="Google Shape;132;p26"/>
          <p:cNvGraphicFramePr/>
          <p:nvPr/>
        </p:nvGraphicFramePr>
        <p:xfrm>
          <a:off x="794460" y="2640923"/>
          <a:ext cx="7162500" cy="1782415"/>
        </p:xfrm>
        <a:graphic>
          <a:graphicData uri="http://schemas.openxmlformats.org/drawingml/2006/table">
            <a:tbl>
              <a:tblPr>
                <a:noFill/>
                <a:tableStyleId>{E260FAE3-A5E1-4B0F-8BC4-0629A4C91542}</a:tableStyleId>
              </a:tblPr>
              <a:tblGrid>
                <a:gridCol w="158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10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srinath.puducheri@broadcom.com</a:t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 Fischer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matthew.fischer@broadcom.com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 Erceg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vinko.erceg@broadcom.com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5"/>
          <p:cNvSpPr txBox="1">
            <a:spLocks noGrp="1"/>
          </p:cNvSpPr>
          <p:nvPr>
            <p:ph type="body" idx="1"/>
          </p:nvPr>
        </p:nvSpPr>
        <p:spPr>
          <a:xfrm>
            <a:off x="309750" y="995451"/>
            <a:ext cx="8524500" cy="35532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AP2-notification may signal the following:</a:t>
            </a:r>
            <a:endParaRPr sz="1350"/>
          </a:p>
          <a:p>
            <a:pPr marL="914400" marR="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–"/>
            </a:pPr>
            <a:r>
              <a:rPr lang="en" sz="1350"/>
              <a:t>‘N’ candidate groups/combinations of AP1-STAs and AP2-STAs (up to 4 STAs per group) for C-BF TXOP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AP1-STAs would be the same as those addressed by the IC frame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Groups may be identified by an identifier (e.g., similar to VHT GID)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Possible information signaled per group: Nss per STA, MCS per AP1-STA.</a:t>
            </a:r>
            <a:endParaRPr sz="1350"/>
          </a:p>
          <a:p>
            <a:pPr marL="914400" marR="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–"/>
            </a:pPr>
            <a:r>
              <a:rPr lang="en" sz="1350"/>
              <a:t>Shared info across groups as needed for CBF preamble: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E.g., L-SIG length, BW,  Puncturing Info, GI+LTF, # of LTFs.</a:t>
            </a:r>
            <a:endParaRPr sz="1350"/>
          </a:p>
          <a:p>
            <a:pPr marL="914400" marR="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–"/>
            </a:pPr>
            <a:r>
              <a:rPr lang="en" sz="1350"/>
              <a:t>Misc: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Certain parameters of CBF preamble/PPDU may be pre-negotiated, such as: BSS color, etc.</a:t>
            </a:r>
            <a:endParaRPr sz="1350"/>
          </a:p>
          <a:p>
            <a:pPr marL="1371600" marR="0" lvl="2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•"/>
            </a:pPr>
            <a:r>
              <a:rPr lang="en" sz="1350"/>
              <a:t>Likewise parameters needed for triggering the TB-ACK may be pre-negotiated.</a:t>
            </a:r>
            <a:endParaRPr sz="1350"/>
          </a:p>
          <a:p>
            <a:pPr marL="457200" marR="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AP1-response may signal the following:</a:t>
            </a:r>
            <a:endParaRPr sz="1350"/>
          </a:p>
          <a:p>
            <a:pPr marL="914400" marR="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–"/>
            </a:pPr>
            <a:r>
              <a:rPr lang="en" sz="1350"/>
              <a:t>Preferred group among those signaled in AP2-notification, including “No group” indicating no participation in C-BF for this TXOP.</a:t>
            </a:r>
            <a:endParaRPr sz="1350"/>
          </a:p>
          <a:p>
            <a:pPr marL="914400" marR="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Font typeface="Times New Roman"/>
              <a:buChar char="–"/>
            </a:pPr>
            <a:r>
              <a:rPr lang="en" sz="1350"/>
              <a:t>If valid preferred group chosen, then any relevant info for each AP2-STA in that group (e.g., MCS) as needed for preamble.</a:t>
            </a:r>
            <a:endParaRPr sz="1350" b="0"/>
          </a:p>
        </p:txBody>
      </p:sp>
      <p:sp>
        <p:nvSpPr>
          <p:cNvPr id="236" name="Google Shape;236;p35"/>
          <p:cNvSpPr txBox="1">
            <a:spLocks noGrp="1"/>
          </p:cNvSpPr>
          <p:nvPr>
            <p:ph type="title"/>
          </p:nvPr>
        </p:nvSpPr>
        <p:spPr>
          <a:xfrm>
            <a:off x="685800" y="444050"/>
            <a:ext cx="77724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(4)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42" name="Google Shape;242;p36"/>
          <p:cNvSpPr txBox="1">
            <a:spLocks noGrp="1"/>
          </p:cNvSpPr>
          <p:nvPr>
            <p:ph type="title"/>
          </p:nvPr>
        </p:nvSpPr>
        <p:spPr>
          <a:xfrm>
            <a:off x="685800" y="18097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Simulation Results for CBF performance</a:t>
            </a:r>
            <a:endParaRPr sz="2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7"/>
          <p:cNvSpPr txBox="1">
            <a:spLocks noGrp="1"/>
          </p:cNvSpPr>
          <p:nvPr>
            <p:ph type="body" idx="1"/>
          </p:nvPr>
        </p:nvSpPr>
        <p:spPr>
          <a:xfrm>
            <a:off x="204850" y="842550"/>
            <a:ext cx="8673000" cy="3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Network topology: </a:t>
            </a:r>
            <a:endParaRPr sz="15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 APs (4x4) with 1 client (2x2) each</a:t>
            </a:r>
            <a:endParaRPr sz="15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Both APs are visible to each other</a:t>
            </a:r>
            <a:endParaRPr sz="15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Varying SNR between an AP and its client : SNR</a:t>
            </a:r>
            <a:endParaRPr sz="15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Varying interference I from one AP to the other APs client: SNR- X = I</a:t>
            </a:r>
            <a:endParaRPr sz="15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Bandwidth: 80MHz, Single Link</a:t>
            </a:r>
            <a:endParaRPr sz="15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Overheads modeled for per TXOP exchange : 24Mbps MU-RTS/CTS, MU-RTS with 0/64us padding</a:t>
            </a:r>
            <a:endParaRPr sz="15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Traffic types: DL traffic only: 1 flow per client, Full buffer</a:t>
            </a:r>
            <a:endParaRPr sz="15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The intent of this round of simulations is to evaluate the impact of per TXOP overheads</a:t>
            </a:r>
            <a:endParaRPr sz="15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/>
          </a:p>
        </p:txBody>
      </p:sp>
      <p:sp>
        <p:nvSpPr>
          <p:cNvPr id="248" name="Google Shape;248;p3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249" name="Google Shape;249;p37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Simulation Configuration</a:t>
            </a: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55" name="Google Shape;255;p38"/>
          <p:cNvSpPr txBox="1">
            <a:spLocks noGrp="1"/>
          </p:cNvSpPr>
          <p:nvPr>
            <p:ph type="title"/>
          </p:nvPr>
        </p:nvSpPr>
        <p:spPr>
          <a:xfrm>
            <a:off x="126425" y="438150"/>
            <a:ext cx="88062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Full Buffer DL throughput in Mbps with 0us MU-RTS padding</a:t>
            </a:r>
            <a:endParaRPr sz="2200"/>
          </a:p>
        </p:txBody>
      </p:sp>
      <p:sp>
        <p:nvSpPr>
          <p:cNvPr id="256" name="Google Shape;256;p38"/>
          <p:cNvSpPr txBox="1">
            <a:spLocks noGrp="1"/>
          </p:cNvSpPr>
          <p:nvPr>
            <p:ph type="body" idx="1"/>
          </p:nvPr>
        </p:nvSpPr>
        <p:spPr>
          <a:xfrm>
            <a:off x="173475" y="3894250"/>
            <a:ext cx="88650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Observations:</a:t>
            </a:r>
            <a:endParaRPr sz="14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400"/>
              <a:buFont typeface="Calibri"/>
              <a:buChar char="•"/>
            </a:pPr>
            <a:r>
              <a:rPr lang="en" sz="14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CBF throughput gains over without CBF increase with increase in X. This happens as the CBF PHY rates increase with reduction in the relative interference from its partner CBF AP. </a:t>
            </a:r>
            <a:endParaRPr sz="1900" b="0"/>
          </a:p>
        </p:txBody>
      </p:sp>
      <p:pic>
        <p:nvPicPr>
          <p:cNvPr id="257" name="Google Shape;257;p3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0475" y="930450"/>
            <a:ext cx="6096726" cy="30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263" name="Google Shape;263;p39"/>
          <p:cNvSpPr txBox="1">
            <a:spLocks noGrp="1"/>
          </p:cNvSpPr>
          <p:nvPr>
            <p:ph type="title"/>
          </p:nvPr>
        </p:nvSpPr>
        <p:spPr>
          <a:xfrm>
            <a:off x="95700" y="438150"/>
            <a:ext cx="89049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Normalized Full Buffer DL throughput with 0us MU-RTS padding</a:t>
            </a:r>
            <a:endParaRPr sz="2200"/>
          </a:p>
        </p:txBody>
      </p:sp>
      <p:graphicFrame>
        <p:nvGraphicFramePr>
          <p:cNvPr id="264" name="Google Shape;264;p39"/>
          <p:cNvGraphicFramePr/>
          <p:nvPr/>
        </p:nvGraphicFramePr>
        <p:xfrm>
          <a:off x="412975" y="1051075"/>
          <a:ext cx="8061200" cy="2244000"/>
        </p:xfrm>
        <a:graphic>
          <a:graphicData uri="http://schemas.openxmlformats.org/drawingml/2006/table">
            <a:tbl>
              <a:tblPr>
                <a:noFill/>
                <a:tableStyleId>{E260FAE3-A5E1-4B0F-8BC4-0629A4C91542}</a:tableStyleId>
              </a:tblPr>
              <a:tblGrid>
                <a:gridCol w="100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4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SNR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0">
                <a:tc row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 CBF</a:t>
                      </a:r>
                      <a:endParaRPr sz="1000"/>
                    </a:p>
                  </a:txBody>
                  <a:tcPr marL="28575" marR="28575" marT="19050" marB="19050" anchor="ctr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X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1.24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1.60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1.74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1.68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0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Without CBF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270" name="Google Shape;270;p40"/>
          <p:cNvSpPr txBox="1">
            <a:spLocks noGrp="1"/>
          </p:cNvSpPr>
          <p:nvPr>
            <p:ph type="title"/>
          </p:nvPr>
        </p:nvSpPr>
        <p:spPr>
          <a:xfrm>
            <a:off x="126425" y="438150"/>
            <a:ext cx="89307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Normalized Full Buffer DL throughput with 64us MU-RTS padding</a:t>
            </a:r>
            <a:endParaRPr sz="2200"/>
          </a:p>
        </p:txBody>
      </p:sp>
      <p:graphicFrame>
        <p:nvGraphicFramePr>
          <p:cNvPr id="271" name="Google Shape;271;p40"/>
          <p:cNvGraphicFramePr/>
          <p:nvPr/>
        </p:nvGraphicFramePr>
        <p:xfrm>
          <a:off x="424300" y="1005750"/>
          <a:ext cx="8174600" cy="2379975"/>
        </p:xfrm>
        <a:graphic>
          <a:graphicData uri="http://schemas.openxmlformats.org/drawingml/2006/table">
            <a:tbl>
              <a:tblPr>
                <a:noFill/>
                <a:tableStyleId>{E260FAE3-A5E1-4B0F-8BC4-0629A4C91542}</a:tableStyleId>
              </a:tblPr>
              <a:tblGrid>
                <a:gridCol w="102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SNR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25">
                <a:tc row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 CBF</a:t>
                      </a:r>
                      <a:endParaRPr sz="1000"/>
                    </a:p>
                  </a:txBody>
                  <a:tcPr marL="28575" marR="28575" marT="19050" marB="19050" anchor="ctr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X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1.44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1.66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325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Without CBF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2" name="Google Shape;272;p40"/>
          <p:cNvSpPr txBox="1">
            <a:spLocks noGrp="1"/>
          </p:cNvSpPr>
          <p:nvPr>
            <p:ph type="body" idx="1"/>
          </p:nvPr>
        </p:nvSpPr>
        <p:spPr>
          <a:xfrm>
            <a:off x="287950" y="3472275"/>
            <a:ext cx="8589900" cy="13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Observations:</a:t>
            </a:r>
            <a:endParaRPr sz="14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400"/>
              <a:buFont typeface="Calibri"/>
              <a:buChar char="•"/>
            </a:pPr>
            <a:r>
              <a:rPr lang="en" sz="14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Even with 64us padding overhead and the additional MU-RTS/CTS exchange, CBF continues to show significant gains</a:t>
            </a:r>
            <a:endParaRPr sz="17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1"/>
          <p:cNvSpPr txBox="1">
            <a:spLocks noGrp="1"/>
          </p:cNvSpPr>
          <p:nvPr>
            <p:ph type="body" idx="1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0">
                <a:latin typeface="Arial"/>
                <a:ea typeface="Arial"/>
                <a:cs typeface="Arial"/>
                <a:sym typeface="Arial"/>
              </a:rPr>
              <a:t>Do you agree that TGbn shall define a Coordinated Beamforming and Nulling procedure as one variant of the Multi-AP topic?</a:t>
            </a:r>
            <a:endParaRPr sz="140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7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278" name="Google Shape;278;p4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279" name="Google Shape;279;p41"/>
          <p:cNvSpPr txBox="1">
            <a:spLocks noGrp="1"/>
          </p:cNvSpPr>
          <p:nvPr>
            <p:ph type="title"/>
          </p:nvPr>
        </p:nvSpPr>
        <p:spPr>
          <a:xfrm>
            <a:off x="351175" y="4771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Straw Poll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2"/>
          <p:cNvSpPr txBox="1">
            <a:spLocks noGrp="1"/>
          </p:cNvSpPr>
          <p:nvPr>
            <p:ph type="body" idx="1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0"/>
              <a:t>[1] IEEE P802.11be™/D5.1</a:t>
            </a:r>
            <a:endParaRPr sz="17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0"/>
              <a:t>[2] 11-23/0776r1 Performance of C-BF and C-SR</a:t>
            </a:r>
            <a:endParaRPr sz="17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285" name="Google Shape;285;p4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286" name="Google Shape;286;p42"/>
          <p:cNvSpPr txBox="1">
            <a:spLocks noGrp="1"/>
          </p:cNvSpPr>
          <p:nvPr>
            <p:ph type="title"/>
          </p:nvPr>
        </p:nvSpPr>
        <p:spPr>
          <a:xfrm>
            <a:off x="351175" y="4771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810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Abstract</a:t>
            </a:r>
            <a:endParaRPr sz="2800"/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04800" y="1084463"/>
            <a:ext cx="8503800" cy="3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800" b="0"/>
              <a:t>This contribution discusses MAC protocol aspects of Coordinated Beamforming (CBF) including simulation results. The protocol aspects are extensible to other multi-AP coordination schemes.</a:t>
            </a:r>
            <a:endParaRPr sz="1800" b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/>
          </a:p>
        </p:txBody>
      </p:sp>
      <p:sp>
        <p:nvSpPr>
          <p:cNvPr id="139" name="Google Shape;139;p2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title"/>
          </p:nvPr>
        </p:nvSpPr>
        <p:spPr>
          <a:xfrm>
            <a:off x="685800" y="4102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Overview</a:t>
            </a:r>
            <a:endParaRPr sz="2500"/>
          </a:p>
        </p:txBody>
      </p:sp>
      <p:graphicFrame>
        <p:nvGraphicFramePr>
          <p:cNvPr id="146" name="Google Shape;146;p28"/>
          <p:cNvGraphicFramePr/>
          <p:nvPr/>
        </p:nvGraphicFramePr>
        <p:xfrm>
          <a:off x="483650" y="1102425"/>
          <a:ext cx="8176700" cy="3660640"/>
        </p:xfrm>
        <a:graphic>
          <a:graphicData uri="http://schemas.openxmlformats.org/drawingml/2006/table">
            <a:tbl>
              <a:tblPr>
                <a:noFill/>
                <a:tableStyleId>{ACC2D811-42CD-4471-BD83-014AD8F67E02}</a:tableStyleId>
              </a:tblPr>
              <a:tblGrid>
                <a:gridCol w="4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Step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Operation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Time-scale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Details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 discovery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BSS setup, or new channel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peer “CBF” APs, capability-exchange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CBF configuration (security, BSS color, etc.)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Non-AP </a:t>
                      </a: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 identification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Few 100ms - few seconds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candidate non-APs per-AP for CBF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14400" lvl="1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○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E.g., based on active DL traffic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14400" lvl="1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○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Could be limited to a few non-AP STAs across both APs (e.g., when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in-BSS DL MU-MIMO is less likely).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Exchange semi-static info  common for multiple TXOPs (e.g., non-AP capabilities, AIDs, PPDU params)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Sounding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~ DL-MUMIMO sounding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In-BSS and cross-BSS CSI acquisition, e.g., via “joint-sounding”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Per-TXOP coordination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~5ms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STAs to be serviced in current TXOP, Nss configuration - to identify/compute precoder.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Exchange info needed for CBF PPDU construction (e.g., preamble and duration)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163675" y="1126900"/>
            <a:ext cx="8838000" cy="3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At initialization or semi-statically, APs identify partner CBF APs within a coordinated multi-AP system: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May</a:t>
            </a:r>
            <a:r>
              <a:rPr lang="en" sz="1500" b="0"/>
              <a:t> explicitly poll each other or detect capabilities advertised by other APs (for e.g., in beacon frames, through centralized distribution of AP information to other APs, etc.)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Candidate APs may perform a handshake to exchange various capabilities, such as: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Number of Tx antennas/sound</a:t>
            </a:r>
            <a:r>
              <a:rPr lang="en" sz="1500"/>
              <a:t>ing </a:t>
            </a:r>
            <a:r>
              <a:rPr lang="en" sz="1500" b="0"/>
              <a:t>dimensions/nulling capabilities supported by each AP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Maximum number of candidate OBSS CBF clients supported by each AP</a:t>
            </a:r>
            <a:r>
              <a:rPr lang="en" sz="1500"/>
              <a:t>:</a:t>
            </a:r>
            <a:endParaRPr sz="1500"/>
          </a:p>
          <a:p>
            <a:pPr marL="1371600" lvl="2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/>
              <a:t>To manage/limit AP complexity</a:t>
            </a:r>
            <a:r>
              <a:rPr lang="en" sz="1500" b="0"/>
              <a:t> (e.g., channel sounding, schedu</a:t>
            </a:r>
            <a:r>
              <a:rPr lang="en" sz="1500"/>
              <a:t>ling</a:t>
            </a:r>
            <a:r>
              <a:rPr lang="en" sz="1500" b="0"/>
              <a:t>, etc)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Following the above capability exchange and if CBF is chosen, the parameters corresponding to each of the capabilities are negotiated. The APs could configure the following joint parameters: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Security keys for any protected messages that need to be received by partner CBF APs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BSS color for CBF transmissions (for aligning the PHY preamble of the CBF PPDU)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Etc.</a:t>
            </a:r>
            <a:endParaRPr sz="1500"/>
          </a:p>
        </p:txBody>
      </p:sp>
      <p:sp>
        <p:nvSpPr>
          <p:cNvPr id="152" name="Google Shape;152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685800" y="530975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Initial AP discovery and configuration</a:t>
            </a: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204850" y="918750"/>
            <a:ext cx="8673000" cy="3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This occurs at a slow time-scale, e.g., 100s of ms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APs identify a subset of non-APs likely to participate in CBF, for e.g., based on: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N</a:t>
            </a:r>
            <a:r>
              <a:rPr lang="en" sz="1500" b="0"/>
              <a:t>on-AP capabilities,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Presence of active DL traffic</a:t>
            </a:r>
            <a:r>
              <a:rPr lang="en" sz="1500"/>
              <a:t>,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/>
              <a:t>Etc.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APs exchange the following information between them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AID of each candidate non-AP</a:t>
            </a:r>
            <a:r>
              <a:rPr lang="en" sz="1500"/>
              <a:t> (e.g., for bookkeeping/identification)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PHY capabilities of each candidate non-AP (e.g., operating bandwidth, max Rx Nss,</a:t>
            </a:r>
            <a:r>
              <a:rPr lang="en" sz="1500"/>
              <a:t> </a:t>
            </a:r>
            <a:r>
              <a:rPr lang="en" sz="1500" b="0"/>
              <a:t>etc.)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identified candidate non-APs are also notified of the configuration, e.g., other APs MAC address, the common BSS color, etc. This amounts to the setup of a CBF configuration at a non-AP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Similar to the setup of a CBF configuration at a non-AP based on favourable capabilities and DL traffic conditions, there is a mechanism for a CBF-teardown message exchange which will tear down the existing CBF configuration at a non-APs currently operating within it when the conditions are no longer favorable</a:t>
            </a:r>
            <a:endParaRPr sz="1500" b="0"/>
          </a:p>
        </p:txBody>
      </p:sp>
      <p:sp>
        <p:nvSpPr>
          <p:cNvPr id="159" name="Google Shape;159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Candidate non-AP identification</a:t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>
            <a:spLocks noGrp="1"/>
          </p:cNvSpPr>
          <p:nvPr>
            <p:ph type="body" idx="1"/>
          </p:nvPr>
        </p:nvSpPr>
        <p:spPr>
          <a:xfrm>
            <a:off x="204850" y="918750"/>
            <a:ext cx="8673000" cy="125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/>
              <a:t>This occurs at a time-scale similar to DL MU-MIMO</a:t>
            </a:r>
            <a:endParaRPr sz="1600" b="0"/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/>
              <a:t>APs acquire CSI from non-APs (in-BSS and cross-BSS). The additional overhead for performing CBF is only due cross-BSS CSI</a:t>
            </a:r>
            <a:endParaRPr sz="1600" b="0"/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/>
              <a:t>Joint-sounding, done per-BSS (with MU sounding sequence)</a:t>
            </a:r>
            <a:endParaRPr sz="1600" b="0"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" sz="1600" b="0"/>
              <a:t>Each AP sounds only its own non-APs</a:t>
            </a:r>
            <a:endParaRPr sz="1600" b="0"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" sz="1600"/>
              <a:t>For eg. i</a:t>
            </a:r>
            <a:r>
              <a:rPr lang="en" sz="1600" b="0"/>
              <a:t>f each AP is 4x4 and each </a:t>
            </a:r>
            <a:r>
              <a:rPr lang="en" sz="1600"/>
              <a:t>non-AP </a:t>
            </a:r>
            <a:r>
              <a:rPr lang="en" sz="1600" b="0"/>
              <a:t>is 2x2, the joint NDP is transmitted with 8 N</a:t>
            </a:r>
            <a:r>
              <a:rPr lang="en" sz="1600" b="0" baseline="-25000"/>
              <a:t>STS</a:t>
            </a:r>
            <a:r>
              <a:rPr lang="en" sz="1600" b="0"/>
              <a:t> (i.e. it has 8 LTFs) and the sounding feedback report is 8x2</a:t>
            </a:r>
            <a:endParaRPr sz="16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/>
          </a:p>
        </p:txBody>
      </p:sp>
      <p:sp>
        <p:nvSpPr>
          <p:cNvPr id="166" name="Google Shape;166;p3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Sounding</a:t>
            </a:r>
            <a:endParaRPr sz="2500"/>
          </a:p>
        </p:txBody>
      </p:sp>
      <p:pic>
        <p:nvPicPr>
          <p:cNvPr id="168" name="Google Shape;16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7075" y="3220125"/>
            <a:ext cx="6808349" cy="104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204850" y="888650"/>
            <a:ext cx="8673000" cy="39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Purpose:</a:t>
            </a:r>
            <a:r>
              <a:rPr lang="en" sz="1350" b="0"/>
              <a:t> APs identify which STAs will be serviced in the current TXOP and exchange information needed for CBF PPDU transmission.</a:t>
            </a:r>
            <a:endParaRPr sz="1350" b="0"/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b="0"/>
              <a:t>Participating APs need the following information prior to a CBF PPDU transmission:</a:t>
            </a:r>
            <a:endParaRPr sz="1350" b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/>
              <a:t>Which STAs will be serviced and corresponding per-STA Nss (to determine BF+nulling directions)</a:t>
            </a:r>
            <a:endParaRPr sz="1350" b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/>
              <a:t>TXOP duration, contents of shared preamble of CBF PPDU </a:t>
            </a:r>
            <a:r>
              <a:rPr lang="en" sz="1350"/>
              <a:t>(e.g. puncturing, GI+LTF, # of LTFs,</a:t>
            </a:r>
            <a:r>
              <a:rPr lang="en" sz="1350" b="0"/>
              <a:t> per-STA MCS, etc.)</a:t>
            </a:r>
            <a:endParaRPr sz="1350"/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b="0"/>
              <a:t>We propose a per-TXOP coordination that enables adequate flexibility to the participating APs:</a:t>
            </a:r>
            <a:endParaRPr sz="1350" b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/>
              <a:t>The shared AP communicates in a response frame to the sharing AP, the set of non-APs the shar</a:t>
            </a:r>
            <a:r>
              <a:rPr lang="en" sz="1350"/>
              <a:t>ed</a:t>
            </a:r>
            <a:r>
              <a:rPr lang="en" sz="1350" b="0"/>
              <a:t> AP wants to transmit to. This allows the shared AP </a:t>
            </a:r>
            <a:r>
              <a:rPr lang="en" sz="1350"/>
              <a:t>some</a:t>
            </a:r>
            <a:r>
              <a:rPr lang="en" sz="1350" b="0"/>
              <a:t> flexibility </a:t>
            </a:r>
            <a:r>
              <a:rPr lang="en" sz="1350"/>
              <a:t>in</a:t>
            </a:r>
            <a:r>
              <a:rPr lang="en" sz="1350" b="0"/>
              <a:t> selectin</a:t>
            </a:r>
            <a:r>
              <a:rPr lang="en" sz="1350"/>
              <a:t>g</a:t>
            </a:r>
            <a:r>
              <a:rPr lang="en" sz="1350" b="0"/>
              <a:t> its non-APs based on queued traffic, QoS parameters, PHY parameters, etc.</a:t>
            </a:r>
            <a:endParaRPr sz="1350" b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Exchange</a:t>
            </a:r>
            <a:r>
              <a:rPr lang="en" sz="1350" b="0"/>
              <a:t> of</a:t>
            </a:r>
            <a:r>
              <a:rPr lang="en" sz="1350"/>
              <a:t> non-AP </a:t>
            </a:r>
            <a:r>
              <a:rPr lang="en" sz="1350" b="0"/>
              <a:t>MCS, N</a:t>
            </a:r>
            <a:r>
              <a:rPr lang="en" sz="1350"/>
              <a:t>ss,</a:t>
            </a:r>
            <a:r>
              <a:rPr lang="en" sz="1350" b="0"/>
              <a:t> etc between the sharing and shared APs, for correct nulling, construct</a:t>
            </a:r>
            <a:r>
              <a:rPr lang="en" sz="1350"/>
              <a:t>ion of</a:t>
            </a:r>
            <a:r>
              <a:rPr lang="en" sz="1350" b="0"/>
              <a:t> a common preamble</a:t>
            </a:r>
            <a:r>
              <a:rPr lang="en" sz="1350"/>
              <a:t>, duration adjustment in the CBF PPDU.</a:t>
            </a:r>
            <a:endParaRPr sz="135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Using the control frame transmissions from both the sharing and shared AP to also notify participating non-APs in both BSSs of impending data transmission in the TXOP, and potentially enabling them to clear the medium in response. </a:t>
            </a:r>
            <a:endParaRPr sz="1350"/>
          </a:p>
        </p:txBody>
      </p:sp>
      <p:sp>
        <p:nvSpPr>
          <p:cNvPr id="174" name="Google Shape;174;p3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75" name="Google Shape;175;p32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(1)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body" idx="1"/>
          </p:nvPr>
        </p:nvSpPr>
        <p:spPr>
          <a:xfrm>
            <a:off x="204850" y="888650"/>
            <a:ext cx="8673000" cy="38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/>
            </a:pPr>
            <a:r>
              <a:rPr lang="en" sz="1350" b="0"/>
              <a:t>AP1 initiates TXOP with initial-control (IC) frame addressed to AP1-STAs (e.g., MU-RTS/BSRP) and to AP2.</a:t>
            </a:r>
            <a:endParaRPr sz="1350" b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Performs the usual functions of IC frame (e.g., for EMLSR, etc.).</a:t>
            </a:r>
            <a:endParaRPr sz="135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Additionally signals the possibility of CBF transmissions during this TXOP.</a:t>
            </a:r>
            <a:endParaRPr sz="135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Additionally embeds “AP2-notification” to signal info needed by AP2 for CBF (details on subsequent slide). </a:t>
            </a:r>
            <a:endParaRPr sz="1350"/>
          </a:p>
          <a:p>
            <a:pPr marL="1371600" lvl="2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Can be contained in UserInfo fields with a special AID12 value. </a:t>
            </a:r>
            <a:endParaRPr sz="135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/>
            </a:pPr>
            <a:r>
              <a:rPr lang="en" sz="1350" b="0"/>
              <a:t>AP1-STAs respond to IC with CTS/BSR:</a:t>
            </a:r>
            <a:endParaRPr sz="1350" b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When IC frame signals CBF, AP1-STAs may not be serviced by AP1 immediately after they respond.</a:t>
            </a:r>
            <a:endParaRPr sz="135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/>
            </a:pPr>
            <a:r>
              <a:rPr lang="en" sz="1350" b="0"/>
              <a:t>AP2 transmits a second IC frame (MU-RTS/BSRP) addressed to any candidate AP2-STAs it identifies for CBF (e.g., based on traffic), and to AP1.</a:t>
            </a:r>
            <a:endParaRPr sz="1350" b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If AP2-STAs are addressed, performs the usual functions of IC frame.</a:t>
            </a:r>
            <a:endParaRPr sz="135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Additionally embeds “AP1-response” to signal response to AP1 (details on subsequent slide).</a:t>
            </a:r>
            <a:endParaRPr sz="1350"/>
          </a:p>
          <a:p>
            <a:pPr marL="1371600" lvl="2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Can be contained in UserInfo fields with a special AID12 value.</a:t>
            </a:r>
            <a:endParaRPr sz="135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/>
            </a:pPr>
            <a:r>
              <a:rPr lang="en" sz="1350" b="0"/>
              <a:t>If any AP2-STAs are addressed by AP2’s IC frame, they respond with CTS/BSR.</a:t>
            </a:r>
            <a:endParaRPr sz="1350" b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If no AP2-STAs are addressed and AP1-response reflects that AP2 cannot participate in CBF, AP1 initiates non-CBF transmission to AP1-STAs.</a:t>
            </a:r>
            <a:endParaRPr sz="1350" b="0"/>
          </a:p>
        </p:txBody>
      </p:sp>
      <p:sp>
        <p:nvSpPr>
          <p:cNvPr id="181" name="Google Shape;181;p3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82" name="Google Shape;182;p33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(2)</a:t>
            </a:r>
            <a:endParaRPr sz="2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204850" y="690150"/>
            <a:ext cx="8673000" cy="125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 startAt="5"/>
            </a:pPr>
            <a:r>
              <a:rPr lang="en" sz="1350" b="0"/>
              <a:t>If AP2 indicates participation in CBF, then AP1 and AP2 initiate CBF PPDU transmission SIFS after the response from AP2-STAs.</a:t>
            </a:r>
            <a:endParaRPr sz="1350" b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/>
              <a:t>AP1 and AP2 are share the preamble of the CBF PPDU, signaling the same content which enables either AP’s STAs to decode their intended spatial streams.</a:t>
            </a:r>
            <a:endParaRPr sz="135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 startAt="5"/>
            </a:pPr>
            <a:r>
              <a:rPr lang="en" sz="1350" b="0"/>
              <a:t>SIFS after CBF PPDU, both APs’ STAs transmit their BAs respectively in a common TB PPDU (on separate RUs).</a:t>
            </a:r>
            <a:endParaRPr sz="135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/>
          </a:p>
        </p:txBody>
      </p:sp>
      <p:sp>
        <p:nvSpPr>
          <p:cNvPr id="188" name="Google Shape;188;p3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89" name="Google Shape;189;p34"/>
          <p:cNvSpPr txBox="1">
            <a:spLocks noGrp="1"/>
          </p:cNvSpPr>
          <p:nvPr>
            <p:ph type="title"/>
          </p:nvPr>
        </p:nvSpPr>
        <p:spPr>
          <a:xfrm>
            <a:off x="640200" y="3464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(3)</a:t>
            </a:r>
            <a:endParaRPr sz="2500"/>
          </a:p>
        </p:txBody>
      </p:sp>
      <p:cxnSp>
        <p:nvCxnSpPr>
          <p:cNvPr id="190" name="Google Shape;190;p34"/>
          <p:cNvCxnSpPr>
            <a:stCxn id="191" idx="2"/>
          </p:cNvCxnSpPr>
          <p:nvPr/>
        </p:nvCxnSpPr>
        <p:spPr>
          <a:xfrm>
            <a:off x="903114" y="3122335"/>
            <a:ext cx="7692300" cy="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2" name="Google Shape;192;p34"/>
          <p:cNvCxnSpPr>
            <a:stCxn id="193" idx="2"/>
          </p:cNvCxnSpPr>
          <p:nvPr/>
        </p:nvCxnSpPr>
        <p:spPr>
          <a:xfrm>
            <a:off x="887815" y="4107347"/>
            <a:ext cx="77304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94" name="Google Shape;194;p34"/>
          <p:cNvSpPr/>
          <p:nvPr/>
        </p:nvSpPr>
        <p:spPr>
          <a:xfrm>
            <a:off x="1410665" y="2697928"/>
            <a:ext cx="878700" cy="424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MU-RTS / BSRP </a:t>
            </a:r>
            <a:r>
              <a:rPr lang="en" sz="800" i="1"/>
              <a:t>+ </a:t>
            </a:r>
            <a:r>
              <a:rPr lang="en" sz="700" b="1" i="1"/>
              <a:t>AP2 notification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  <p:sp>
        <p:nvSpPr>
          <p:cNvPr id="191" name="Google Shape;191;p34"/>
          <p:cNvSpPr txBox="1"/>
          <p:nvPr/>
        </p:nvSpPr>
        <p:spPr>
          <a:xfrm>
            <a:off x="701814" y="2845135"/>
            <a:ext cx="4026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AP1</a:t>
            </a:r>
            <a:endParaRPr sz="9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4"/>
          <p:cNvSpPr txBox="1"/>
          <p:nvPr/>
        </p:nvSpPr>
        <p:spPr>
          <a:xfrm>
            <a:off x="543715" y="3830147"/>
            <a:ext cx="688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1"/>
              <a:t>AP1-</a:t>
            </a:r>
            <a:r>
              <a:rPr lang="en"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</a:t>
            </a:r>
            <a:endParaRPr sz="9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5" name="Google Shape;195;p34"/>
          <p:cNvCxnSpPr/>
          <p:nvPr/>
        </p:nvCxnSpPr>
        <p:spPr>
          <a:xfrm>
            <a:off x="2591924" y="2706403"/>
            <a:ext cx="10200" cy="20940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96" name="Google Shape;196;p34"/>
          <p:cNvCxnSpPr/>
          <p:nvPr/>
        </p:nvCxnSpPr>
        <p:spPr>
          <a:xfrm flipH="1">
            <a:off x="1412920" y="2567653"/>
            <a:ext cx="1200" cy="21273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97" name="Google Shape;197;p34"/>
          <p:cNvCxnSpPr/>
          <p:nvPr/>
        </p:nvCxnSpPr>
        <p:spPr>
          <a:xfrm>
            <a:off x="2284003" y="2691535"/>
            <a:ext cx="15600" cy="20742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8" name="Google Shape;198;p34"/>
          <p:cNvSpPr/>
          <p:nvPr/>
        </p:nvSpPr>
        <p:spPr>
          <a:xfrm>
            <a:off x="2599175" y="3817397"/>
            <a:ext cx="457500" cy="2748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800"/>
              <a:t>CTS / </a:t>
            </a:r>
            <a:r>
              <a:rPr lang="en" sz="800" i="0" u="none" strike="noStrike" cap="none">
                <a:solidFill>
                  <a:srgbClr val="000000"/>
                </a:solidFill>
              </a:rPr>
              <a:t>BSR</a:t>
            </a:r>
            <a:endParaRPr sz="800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199" name="Google Shape;199;p34"/>
          <p:cNvCxnSpPr/>
          <p:nvPr/>
        </p:nvCxnSpPr>
        <p:spPr>
          <a:xfrm rot="10800000" flipH="1">
            <a:off x="1400109" y="2560247"/>
            <a:ext cx="7012500" cy="231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00" name="Google Shape;200;p34"/>
          <p:cNvSpPr txBox="1"/>
          <p:nvPr/>
        </p:nvSpPr>
        <p:spPr>
          <a:xfrm>
            <a:off x="4572213" y="2352103"/>
            <a:ext cx="457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TXOP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34"/>
          <p:cNvCxnSpPr/>
          <p:nvPr/>
        </p:nvCxnSpPr>
        <p:spPr>
          <a:xfrm rot="10800000" flipH="1">
            <a:off x="2291296" y="2908238"/>
            <a:ext cx="319800" cy="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02" name="Google Shape;202;p34"/>
          <p:cNvCxnSpPr/>
          <p:nvPr/>
        </p:nvCxnSpPr>
        <p:spPr>
          <a:xfrm>
            <a:off x="8415894" y="2567653"/>
            <a:ext cx="14400" cy="21831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03" name="Google Shape;203;p34"/>
          <p:cNvSpPr txBox="1"/>
          <p:nvPr/>
        </p:nvSpPr>
        <p:spPr>
          <a:xfrm>
            <a:off x="2256934" y="2688019"/>
            <a:ext cx="386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4" name="Google Shape;204;p34"/>
          <p:cNvCxnSpPr/>
          <p:nvPr/>
        </p:nvCxnSpPr>
        <p:spPr>
          <a:xfrm flipH="1">
            <a:off x="7554334" y="2676666"/>
            <a:ext cx="1500" cy="21138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05" name="Google Shape;205;p34"/>
          <p:cNvCxnSpPr>
            <a:stCxn id="206" idx="2"/>
          </p:cNvCxnSpPr>
          <p:nvPr/>
        </p:nvCxnSpPr>
        <p:spPr>
          <a:xfrm>
            <a:off x="914142" y="3658397"/>
            <a:ext cx="7695300" cy="75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6" name="Google Shape;206;p34"/>
          <p:cNvSpPr txBox="1"/>
          <p:nvPr/>
        </p:nvSpPr>
        <p:spPr>
          <a:xfrm>
            <a:off x="712842" y="3381197"/>
            <a:ext cx="4026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</a:t>
            </a:r>
            <a:r>
              <a:rPr lang="en" sz="900" b="1"/>
              <a:t>2</a:t>
            </a:r>
            <a:endParaRPr sz="9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7" name="Google Shape;207;p34"/>
          <p:cNvCxnSpPr/>
          <p:nvPr/>
        </p:nvCxnSpPr>
        <p:spPr>
          <a:xfrm>
            <a:off x="3361725" y="2701453"/>
            <a:ext cx="3600" cy="21138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08" name="Google Shape;208;p34"/>
          <p:cNvCxnSpPr/>
          <p:nvPr/>
        </p:nvCxnSpPr>
        <p:spPr>
          <a:xfrm>
            <a:off x="3059108" y="2706403"/>
            <a:ext cx="9000" cy="20991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09" name="Google Shape;209;p34"/>
          <p:cNvCxnSpPr/>
          <p:nvPr/>
        </p:nvCxnSpPr>
        <p:spPr>
          <a:xfrm rot="10800000" flipH="1">
            <a:off x="3053573" y="2918128"/>
            <a:ext cx="319800" cy="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10" name="Google Shape;210;p34"/>
          <p:cNvSpPr txBox="1"/>
          <p:nvPr/>
        </p:nvSpPr>
        <p:spPr>
          <a:xfrm>
            <a:off x="3019212" y="2697910"/>
            <a:ext cx="386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4"/>
          <p:cNvSpPr/>
          <p:nvPr/>
        </p:nvSpPr>
        <p:spPr>
          <a:xfrm>
            <a:off x="3365582" y="3269757"/>
            <a:ext cx="862500" cy="3885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MU-RTS / BSRP </a:t>
            </a:r>
            <a:r>
              <a:rPr lang="en" sz="800" i="1"/>
              <a:t>+ </a:t>
            </a:r>
            <a:r>
              <a:rPr lang="en" sz="700" b="1" i="1"/>
              <a:t>AP1 response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212" name="Google Shape;212;p34"/>
          <p:cNvCxnSpPr/>
          <p:nvPr/>
        </p:nvCxnSpPr>
        <p:spPr>
          <a:xfrm>
            <a:off x="4550939" y="2706403"/>
            <a:ext cx="1800" cy="20892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13" name="Google Shape;213;p34"/>
          <p:cNvCxnSpPr/>
          <p:nvPr/>
        </p:nvCxnSpPr>
        <p:spPr>
          <a:xfrm>
            <a:off x="4232391" y="2706403"/>
            <a:ext cx="1800" cy="21039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14" name="Google Shape;214;p34"/>
          <p:cNvCxnSpPr/>
          <p:nvPr/>
        </p:nvCxnSpPr>
        <p:spPr>
          <a:xfrm rot="10800000" flipH="1">
            <a:off x="4232351" y="2923088"/>
            <a:ext cx="319800" cy="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15" name="Google Shape;215;p34"/>
          <p:cNvSpPr txBox="1"/>
          <p:nvPr/>
        </p:nvSpPr>
        <p:spPr>
          <a:xfrm>
            <a:off x="4197990" y="2702869"/>
            <a:ext cx="386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6" name="Google Shape;216;p34"/>
          <p:cNvCxnSpPr>
            <a:stCxn id="217" idx="2"/>
          </p:cNvCxnSpPr>
          <p:nvPr/>
        </p:nvCxnSpPr>
        <p:spPr>
          <a:xfrm>
            <a:off x="896815" y="4591453"/>
            <a:ext cx="7735800" cy="66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7" name="Google Shape;217;p34"/>
          <p:cNvSpPr txBox="1"/>
          <p:nvPr/>
        </p:nvSpPr>
        <p:spPr>
          <a:xfrm>
            <a:off x="543715" y="4314253"/>
            <a:ext cx="706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 b="1"/>
              <a:t>AP2-</a:t>
            </a:r>
            <a:r>
              <a:rPr lang="en"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</a:t>
            </a:r>
            <a:endParaRPr sz="900" b="1" i="0" u="none" strike="noStrike" cap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4"/>
          <p:cNvSpPr/>
          <p:nvPr/>
        </p:nvSpPr>
        <p:spPr>
          <a:xfrm>
            <a:off x="4561304" y="4315378"/>
            <a:ext cx="426900" cy="2748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800"/>
              <a:t>CTS / </a:t>
            </a:r>
            <a:r>
              <a:rPr lang="en" sz="800" i="0" u="none" strike="noStrike" cap="none">
                <a:solidFill>
                  <a:srgbClr val="000000"/>
                </a:solidFill>
              </a:rPr>
              <a:t>BSR</a:t>
            </a:r>
            <a:endParaRPr sz="800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219" name="Google Shape;219;p34"/>
          <p:cNvCxnSpPr/>
          <p:nvPr/>
        </p:nvCxnSpPr>
        <p:spPr>
          <a:xfrm>
            <a:off x="5283575" y="2656847"/>
            <a:ext cx="19500" cy="21537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20" name="Google Shape;220;p34"/>
          <p:cNvCxnSpPr/>
          <p:nvPr/>
        </p:nvCxnSpPr>
        <p:spPr>
          <a:xfrm>
            <a:off x="4975655" y="2676666"/>
            <a:ext cx="14100" cy="21138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21" name="Google Shape;221;p34"/>
          <p:cNvCxnSpPr/>
          <p:nvPr/>
        </p:nvCxnSpPr>
        <p:spPr>
          <a:xfrm rot="10800000" flipH="1">
            <a:off x="4976318" y="2918138"/>
            <a:ext cx="319800" cy="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22" name="Google Shape;222;p34"/>
          <p:cNvSpPr txBox="1"/>
          <p:nvPr/>
        </p:nvSpPr>
        <p:spPr>
          <a:xfrm>
            <a:off x="4941956" y="2697919"/>
            <a:ext cx="386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34"/>
          <p:cNvSpPr/>
          <p:nvPr/>
        </p:nvSpPr>
        <p:spPr>
          <a:xfrm>
            <a:off x="5286709" y="2688028"/>
            <a:ext cx="2266200" cy="4341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/>
              <a:t>CBF PPDU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  <p:sp>
        <p:nvSpPr>
          <p:cNvPr id="224" name="Google Shape;224;p34"/>
          <p:cNvSpPr/>
          <p:nvPr/>
        </p:nvSpPr>
        <p:spPr>
          <a:xfrm>
            <a:off x="5285082" y="3268060"/>
            <a:ext cx="2266200" cy="3885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/>
              <a:t>CBF PPDU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225" name="Google Shape;225;p34"/>
          <p:cNvCxnSpPr/>
          <p:nvPr/>
        </p:nvCxnSpPr>
        <p:spPr>
          <a:xfrm>
            <a:off x="7858451" y="2696485"/>
            <a:ext cx="14400" cy="2054400"/>
          </a:xfrm>
          <a:prstGeom prst="straightConnector1">
            <a:avLst/>
          </a:prstGeom>
          <a:noFill/>
          <a:ln w="9525" cap="flat" cmpd="sng">
            <a:solidFill>
              <a:srgbClr val="CC092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26" name="Google Shape;226;p34"/>
          <p:cNvCxnSpPr/>
          <p:nvPr/>
        </p:nvCxnSpPr>
        <p:spPr>
          <a:xfrm rot="10800000" flipH="1">
            <a:off x="7556818" y="2918138"/>
            <a:ext cx="319800" cy="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27" name="Google Shape;227;p34"/>
          <p:cNvSpPr txBox="1"/>
          <p:nvPr/>
        </p:nvSpPr>
        <p:spPr>
          <a:xfrm>
            <a:off x="7522457" y="2697919"/>
            <a:ext cx="3864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4"/>
          <p:cNvSpPr/>
          <p:nvPr/>
        </p:nvSpPr>
        <p:spPr>
          <a:xfrm>
            <a:off x="7872814" y="3791372"/>
            <a:ext cx="558600" cy="3117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/>
              <a:t>TB-ACK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  <p:sp>
        <p:nvSpPr>
          <p:cNvPr id="229" name="Google Shape;229;p34"/>
          <p:cNvSpPr/>
          <p:nvPr/>
        </p:nvSpPr>
        <p:spPr>
          <a:xfrm>
            <a:off x="7865582" y="4272460"/>
            <a:ext cx="558600" cy="3117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C092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/>
              <a:t>TB-ACK</a:t>
            </a:r>
            <a:endParaRPr sz="700" b="1" i="1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1741</Words>
  <Application>Microsoft Office PowerPoint</Application>
  <PresentationFormat>On-screen Show (16:9)</PresentationFormat>
  <Paragraphs>275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Simple Light</vt:lpstr>
      <vt:lpstr>802-11-Submission</vt:lpstr>
      <vt:lpstr>MAC protocol aspects of multi-AP coordination</vt:lpstr>
      <vt:lpstr>Abstract</vt:lpstr>
      <vt:lpstr>Overview</vt:lpstr>
      <vt:lpstr>Initial AP discovery and configuration</vt:lpstr>
      <vt:lpstr>Candidate non-AP identification</vt:lpstr>
      <vt:lpstr>Sounding</vt:lpstr>
      <vt:lpstr>Per-TXOP coordination and frame exchange (1)</vt:lpstr>
      <vt:lpstr>Per-TXOP coordination and frame exchange (2)</vt:lpstr>
      <vt:lpstr>Per-TXOP coordination and frame exchange (3)</vt:lpstr>
      <vt:lpstr>Per-TXOP coordination and frame exchange (4)</vt:lpstr>
      <vt:lpstr>Simulation Results for CBF performance</vt:lpstr>
      <vt:lpstr>Simulation Configuration</vt:lpstr>
      <vt:lpstr>Full Buffer DL throughput in Mbps with 0us MU-RTS padding</vt:lpstr>
      <vt:lpstr>Normalized Full Buffer DL throughput with 0us MU-RTS padding</vt:lpstr>
      <vt:lpstr>Normalized Full Buffer DL throughput with 64us MU-RTS padding</vt:lpstr>
      <vt:lpstr>Straw Poll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protocol aspects of multi-AP coordination</dc:title>
  <cp:lastModifiedBy>Sindhu Verma</cp:lastModifiedBy>
  <cp:revision>1</cp:revision>
  <dcterms:modified xsi:type="dcterms:W3CDTF">2024-05-11T05:27:23Z</dcterms:modified>
</cp:coreProperties>
</file>