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603" r:id="rId6"/>
    <p:sldId id="714" r:id="rId7"/>
    <p:sldId id="708" r:id="rId8"/>
    <p:sldId id="709" r:id="rId9"/>
    <p:sldId id="710" r:id="rId10"/>
    <p:sldId id="711" r:id="rId11"/>
    <p:sldId id="712" r:id="rId12"/>
    <p:sldId id="713" r:id="rId13"/>
    <p:sldId id="715" r:id="rId14"/>
    <p:sldId id="264" r:id="rId15"/>
    <p:sldId id="640" r:id="rId16"/>
    <p:sldId id="639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F0D1F0-5628-428F-A23E-3C818367E306}" v="4" dt="2024-03-26T15:43:03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09" autoAdjust="0"/>
    <p:restoredTop sz="94660"/>
  </p:normalViewPr>
  <p:slideViewPr>
    <p:cSldViewPr>
      <p:cViewPr varScale="1">
        <p:scale>
          <a:sx n="82" d="100"/>
          <a:sy n="82" d="100"/>
        </p:scale>
        <p:origin x="47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Spatial Re-Use and Coordinated Spatial Nulling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26-Mar-24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B722256-0BD2-B4B8-8722-22EB0F164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781862"/>
              </p:ext>
            </p:extLst>
          </p:nvPr>
        </p:nvGraphicFramePr>
        <p:xfrm>
          <a:off x="1858699" y="2530540"/>
          <a:ext cx="786923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368" imgH="2548489" progId="Word.Document.8">
                  <p:embed/>
                </p:oleObj>
              </mc:Choice>
              <mc:Fallback>
                <p:oleObj name="Document" r:id="rId3" imgW="8240368" imgH="254848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B722256-0BD2-B4B8-8722-22EB0F164C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699" y="2530540"/>
                        <a:ext cx="7869238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62A80-E607-7B28-5ECD-16D3A59A2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Straw 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B70D5-06C3-65E0-D29F-A31E46E9D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text to the 11bn SFD: 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dirty="0"/>
              <a:t>11bn will define </a:t>
            </a:r>
            <a:r>
              <a:rPr lang="de-DE" dirty="0"/>
              <a:t>coordinated spatial re-use 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de-DE" dirty="0"/>
              <a:t>Coordinated spatial reuse may optionally include spatial nulling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No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695FA-0D8F-D3FA-AE88-7C8102367D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C9E83-B0D5-5CA5-8C51-694AD690EA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DADE5C-C821-4BAD-7B84-5A7B9E2CE4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82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b="0" dirty="0">
                <a:solidFill>
                  <a:schemeClr val="tx1"/>
                </a:solidFill>
              </a:rPr>
              <a:t>[1] Rainer Strobel </a:t>
            </a:r>
            <a:r>
              <a:rPr lang="en-GB" b="0" dirty="0" err="1">
                <a:solidFill>
                  <a:schemeClr val="tx1"/>
                </a:solidFill>
              </a:rPr>
              <a:t>et.al.,”Coordinated</a:t>
            </a:r>
            <a:r>
              <a:rPr lang="en-GB" b="0" dirty="0">
                <a:solidFill>
                  <a:schemeClr val="tx1"/>
                </a:solidFill>
              </a:rPr>
              <a:t> Spatial Nulling (C-SN) Concept”, </a:t>
            </a:r>
            <a:r>
              <a:rPr lang="en-GB" sz="2400" b="0" dirty="0">
                <a:solidFill>
                  <a:schemeClr val="tx1"/>
                </a:solidFill>
                <a:ea typeface="Malgun Gothic" panose="020B0503020000020004" pitchFamily="34" charset="-127"/>
              </a:rPr>
              <a:t>IEEE 802.11-24/0011r0</a:t>
            </a:r>
            <a:endParaRPr lang="en-GB" b="0" dirty="0">
              <a:solidFill>
                <a:schemeClr val="tx1"/>
              </a:solidFill>
            </a:endParaRPr>
          </a:p>
          <a:p>
            <a:pPr marL="0" indent="0"/>
            <a:r>
              <a:rPr lang="en-GB" b="0" dirty="0">
                <a:solidFill>
                  <a:schemeClr val="tx1"/>
                </a:solidFill>
              </a:rPr>
              <a:t>[2] Rainer Strobel </a:t>
            </a:r>
            <a:r>
              <a:rPr lang="en-GB" b="0" dirty="0" err="1">
                <a:solidFill>
                  <a:schemeClr val="tx1"/>
                </a:solidFill>
              </a:rPr>
              <a:t>et.al.,”Coordinated</a:t>
            </a:r>
            <a:r>
              <a:rPr lang="en-GB" b="0" dirty="0">
                <a:solidFill>
                  <a:schemeClr val="tx1"/>
                </a:solidFill>
              </a:rPr>
              <a:t> Spatial Nulling (C-SN) Simulations”, </a:t>
            </a:r>
            <a:r>
              <a:rPr lang="en-GB" sz="2400" b="0" dirty="0">
                <a:solidFill>
                  <a:schemeClr val="tx1"/>
                </a:solidFill>
                <a:ea typeface="Malgun Gothic" panose="020B0503020000020004" pitchFamily="34" charset="-127"/>
              </a:rPr>
              <a:t>IEEE 802.11-24/0012r0</a:t>
            </a:r>
          </a:p>
          <a:p>
            <a:pPr marL="0" indent="0"/>
            <a:r>
              <a:rPr lang="en-GB" b="0" dirty="0">
                <a:ea typeface="Malgun Gothic" panose="020B0503020000020004" pitchFamily="34" charset="-127"/>
              </a:rPr>
              <a:t>[3] Sigurd Schelstraete et.al., “Nulling and coordinated beamforming” IEEE 802.11-19/0638</a:t>
            </a:r>
          </a:p>
          <a:p>
            <a:pPr marL="0" indent="0"/>
            <a:r>
              <a:rPr lang="en-US" altLang="ko-KR" b="0" dirty="0"/>
              <a:t>[4] Rainer Strobel, </a:t>
            </a:r>
            <a:r>
              <a:rPr lang="en-GB" b="0" dirty="0">
                <a:ea typeface="Malgun Gothic" panose="020B0503020000020004" pitchFamily="34" charset="-127"/>
              </a:rPr>
              <a:t>“</a:t>
            </a:r>
            <a:r>
              <a:rPr lang="en-US" b="0" dirty="0"/>
              <a:t>Multi-AP Simulations: follow-up</a:t>
            </a:r>
            <a:r>
              <a:rPr lang="en-GB" b="0" dirty="0">
                <a:ea typeface="Malgun Gothic" panose="020B0503020000020004" pitchFamily="34" charset="-127"/>
              </a:rPr>
              <a:t>”, </a:t>
            </a:r>
            <a:r>
              <a:rPr lang="en-GB" b="0">
                <a:ea typeface="Malgun Gothic" panose="020B0503020000020004" pitchFamily="34" charset="-127"/>
              </a:rPr>
              <a:t>IEEE 802.11-23/1843r0</a:t>
            </a:r>
            <a:endParaRPr lang="en-GB" b="0" dirty="0">
              <a:ea typeface="Malgun Gothic" panose="020B0503020000020004" pitchFamily="34" charset="-127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29087090"/>
              </p:ext>
            </p:extLst>
          </p:nvPr>
        </p:nvGraphicFramePr>
        <p:xfrm>
          <a:off x="2231799" y="1066800"/>
          <a:ext cx="4040187" cy="5473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2/4 (2 STAs per AP)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 or 2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21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D NLOS [8]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5.25GHz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41dB/43dB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ZF (HC), MMSE (FC)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100ms (SU), 10ms (MU)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81539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SU time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25% for each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4665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MU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 STAs served by one AP 50% time for per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23333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408817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210975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previous submissions [1, 2], the spatial nulling concept and simulations were presented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MU-MIMO based spatial nulling performance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Coordination scenarios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Precoder computation options</a:t>
            </a:r>
          </a:p>
          <a:p>
            <a:r>
              <a:rPr lang="en-US" dirty="0"/>
              <a:t>This contribution addresses some feedback received on previous submissions</a:t>
            </a:r>
          </a:p>
          <a:p>
            <a:pPr lvl="1"/>
            <a:r>
              <a:rPr lang="en-US" dirty="0"/>
              <a:t>Relation of coordinated spatial re-use (C-SR) and coordinated spatial nulling (C-SN)</a:t>
            </a:r>
          </a:p>
          <a:p>
            <a:pPr lvl="1"/>
            <a:r>
              <a:rPr lang="en-US" dirty="0"/>
              <a:t>Comparison between coordinated beamforming and coordinated spatial nulling</a:t>
            </a:r>
          </a:p>
          <a:p>
            <a:pPr lvl="1"/>
            <a:r>
              <a:rPr lang="en-US" dirty="0"/>
              <a:t>Synchronization requirements (example)</a:t>
            </a:r>
          </a:p>
          <a:p>
            <a:pPr lvl="1"/>
            <a:r>
              <a:rPr lang="en-US" dirty="0"/>
              <a:t>Straw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Coordinated Spatial Re-use (C-SR) and Coordinated Spatial Nulling (C-SN)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410199" cy="4113213"/>
          </a:xfrm>
        </p:spPr>
        <p:txBody>
          <a:bodyPr/>
          <a:lstStyle/>
          <a:p>
            <a:r>
              <a:rPr lang="en-US" dirty="0"/>
              <a:t>C-SN is an extension to C-SR in cases, where C-SR is inefficient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there are free resources (more Tx antennas than spatial streams transmitted) and an un-associated STA is close, perform spatial nulling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there is no gain, keep C-SR or TDMA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F113EE-DBDF-FB4F-B15E-5C1F9D434090}"/>
              </a:ext>
            </a:extLst>
          </p:cNvPr>
          <p:cNvSpPr/>
          <p:nvPr/>
        </p:nvSpPr>
        <p:spPr bwMode="auto">
          <a:xfrm>
            <a:off x="8514810" y="3697033"/>
            <a:ext cx="131839" cy="12246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8EAA1B3-8D71-E51C-F9F9-C0BFCA3EA898}"/>
              </a:ext>
            </a:extLst>
          </p:cNvPr>
          <p:cNvGrpSpPr/>
          <p:nvPr/>
        </p:nvGrpSpPr>
        <p:grpSpPr>
          <a:xfrm>
            <a:off x="10835917" y="3189818"/>
            <a:ext cx="371853" cy="338554"/>
            <a:chOff x="7496738" y="2200582"/>
            <a:chExt cx="263524" cy="314326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D630C89-00CC-4671-A586-8327D9880D99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CF145973-E030-7CFD-8246-AAEBA8940E2B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46" name="Graphic 45" descr="Smart Phone outline">
                <a:extLst>
                  <a:ext uri="{FF2B5EF4-FFF2-40B4-BE49-F238E27FC236}">
                    <a16:creationId xmlns:a16="http://schemas.microsoft.com/office/drawing/2014/main" id="{F5EFD84B-41B4-C8F2-AD59-9D42FEB503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47" name="Arc 46">
                <a:extLst>
                  <a:ext uri="{FF2B5EF4-FFF2-40B4-BE49-F238E27FC236}">
                    <a16:creationId xmlns:a16="http://schemas.microsoft.com/office/drawing/2014/main" id="{475242B4-FD40-030E-F9E8-BC2642591A2B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Arc 47">
                <a:extLst>
                  <a:ext uri="{FF2B5EF4-FFF2-40B4-BE49-F238E27FC236}">
                    <a16:creationId xmlns:a16="http://schemas.microsoft.com/office/drawing/2014/main" id="{7FC21FB2-BA4D-BD9A-7C8D-A95720C037F7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Arc 48">
                <a:extLst>
                  <a:ext uri="{FF2B5EF4-FFF2-40B4-BE49-F238E27FC236}">
                    <a16:creationId xmlns:a16="http://schemas.microsoft.com/office/drawing/2014/main" id="{29B8469C-F067-DF68-4EB9-9075819A4F39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B8A81F8-86C4-6066-61BC-C26CF7923667}"/>
              </a:ext>
            </a:extLst>
          </p:cNvPr>
          <p:cNvGrpSpPr/>
          <p:nvPr/>
        </p:nvGrpSpPr>
        <p:grpSpPr>
          <a:xfrm>
            <a:off x="6701716" y="2874382"/>
            <a:ext cx="345403" cy="338554"/>
            <a:chOff x="7496738" y="2200582"/>
            <a:chExt cx="263524" cy="314326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3BEA970-8A36-DDBA-CDA0-A958A28713E0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AA4942F-3972-0C58-3F6D-342FB8FBD662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40" name="Graphic 39" descr="Smart Phone outline">
                <a:extLst>
                  <a:ext uri="{FF2B5EF4-FFF2-40B4-BE49-F238E27FC236}">
                    <a16:creationId xmlns:a16="http://schemas.microsoft.com/office/drawing/2014/main" id="{6BF3CF28-A52E-071F-1076-D2118A845B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41" name="Arc 40">
                <a:extLst>
                  <a:ext uri="{FF2B5EF4-FFF2-40B4-BE49-F238E27FC236}">
                    <a16:creationId xmlns:a16="http://schemas.microsoft.com/office/drawing/2014/main" id="{7091388F-4637-8532-0D01-04C138C9548D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423F9AD8-6B1E-1663-0B15-E1E7DA20CD95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Arc 42">
                <a:extLst>
                  <a:ext uri="{FF2B5EF4-FFF2-40B4-BE49-F238E27FC236}">
                    <a16:creationId xmlns:a16="http://schemas.microsoft.com/office/drawing/2014/main" id="{6C9A6C37-6A5F-9744-2E38-625FEF54534A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1237C32-8C1D-941C-0670-C38BECD57FF2}"/>
              </a:ext>
            </a:extLst>
          </p:cNvPr>
          <p:cNvGrpSpPr/>
          <p:nvPr/>
        </p:nvGrpSpPr>
        <p:grpSpPr>
          <a:xfrm>
            <a:off x="10165396" y="2266055"/>
            <a:ext cx="304800" cy="337796"/>
            <a:chOff x="7496738" y="2200582"/>
            <a:chExt cx="263524" cy="314326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790B709-AE4F-15AD-0F1A-36C17501E1E5}"/>
                </a:ext>
              </a:extLst>
            </p:cNvPr>
            <p:cNvSpPr/>
            <p:nvPr/>
          </p:nvSpPr>
          <p:spPr bwMode="auto">
            <a:xfrm>
              <a:off x="7543802" y="2250285"/>
              <a:ext cx="153316" cy="2511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B822CD4-89D0-E3FC-DE36-7D7273CC2F8C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34" name="Graphic 33" descr="Smart Phone outline">
                <a:extLst>
                  <a:ext uri="{FF2B5EF4-FFF2-40B4-BE49-F238E27FC236}">
                    <a16:creationId xmlns:a16="http://schemas.microsoft.com/office/drawing/2014/main" id="{D4B76F9A-64CE-4AB9-15F8-E170A6298B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35" name="Arc 34">
                <a:extLst>
                  <a:ext uri="{FF2B5EF4-FFF2-40B4-BE49-F238E27FC236}">
                    <a16:creationId xmlns:a16="http://schemas.microsoft.com/office/drawing/2014/main" id="{98571226-5FF1-7278-93B5-3C849C3E8D93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Arc 35">
                <a:extLst>
                  <a:ext uri="{FF2B5EF4-FFF2-40B4-BE49-F238E27FC236}">
                    <a16:creationId xmlns:a16="http://schemas.microsoft.com/office/drawing/2014/main" id="{069825B9-246B-826D-1F4B-3606BB0E0652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Arc 36">
                <a:extLst>
                  <a:ext uri="{FF2B5EF4-FFF2-40B4-BE49-F238E27FC236}">
                    <a16:creationId xmlns:a16="http://schemas.microsoft.com/office/drawing/2014/main" id="{C4B31EA8-D4D8-98AE-FCFA-252F94F0F879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3B2EF24-56C7-244D-0FCC-D52D0210FAC1}"/>
              </a:ext>
            </a:extLst>
          </p:cNvPr>
          <p:cNvGrpSpPr/>
          <p:nvPr/>
        </p:nvGrpSpPr>
        <p:grpSpPr>
          <a:xfrm>
            <a:off x="6965079" y="2127761"/>
            <a:ext cx="371853" cy="367356"/>
            <a:chOff x="7496738" y="2200582"/>
            <a:chExt cx="263524" cy="31432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06CD47C-1359-D29F-B76C-A0DFF410BD66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CF1957E-BE58-C479-336B-96E37E4E46DA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28" name="Graphic 27" descr="Smart Phone outline">
                <a:extLst>
                  <a:ext uri="{FF2B5EF4-FFF2-40B4-BE49-F238E27FC236}">
                    <a16:creationId xmlns:a16="http://schemas.microsoft.com/office/drawing/2014/main" id="{36B69AAC-1656-91A2-4B6C-C1C9C035ED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29" name="Arc 28">
                <a:extLst>
                  <a:ext uri="{FF2B5EF4-FFF2-40B4-BE49-F238E27FC236}">
                    <a16:creationId xmlns:a16="http://schemas.microsoft.com/office/drawing/2014/main" id="{7595904E-48FB-15F4-2D24-4CE364AD7B00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Arc 29">
                <a:extLst>
                  <a:ext uri="{FF2B5EF4-FFF2-40B4-BE49-F238E27FC236}">
                    <a16:creationId xmlns:a16="http://schemas.microsoft.com/office/drawing/2014/main" id="{4EF239BF-2997-1C0B-F388-975AD450D51B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90F4535E-A781-B50D-E531-AF5081FB57FF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160F3565-4DE0-598C-3BDA-A81AE99B82B8}"/>
              </a:ext>
            </a:extLst>
          </p:cNvPr>
          <p:cNvSpPr/>
          <p:nvPr/>
        </p:nvSpPr>
        <p:spPr bwMode="auto">
          <a:xfrm>
            <a:off x="8414168" y="3032456"/>
            <a:ext cx="100642" cy="1127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30F680D-F852-8B7D-00F4-B6ADDE63F9F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282550" y="2522760"/>
            <a:ext cx="505839" cy="47302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A6A92E9-CB4B-3FA3-4FDB-78A6C002AD50}"/>
              </a:ext>
            </a:extLst>
          </p:cNvPr>
          <p:cNvSpPr txBox="1"/>
          <p:nvPr/>
        </p:nvSpPr>
        <p:spPr>
          <a:xfrm>
            <a:off x="6446272" y="330651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70C0"/>
                </a:solidFill>
              </a:rPr>
              <a:t>2 streams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ED4513-1D8D-FD11-8AE7-D1D8BD156FB3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20148" y="2679346"/>
            <a:ext cx="133383" cy="32067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0C454EA-5262-9815-C314-EF687C4296A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559024" y="2495117"/>
            <a:ext cx="2150164" cy="4327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7C5532C-A663-A0C1-C9EE-822E3436A4AE}"/>
              </a:ext>
            </a:extLst>
          </p:cNvPr>
          <p:cNvSpPr txBox="1"/>
          <p:nvPr/>
        </p:nvSpPr>
        <p:spPr>
          <a:xfrm>
            <a:off x="10209462" y="2697748"/>
            <a:ext cx="971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</a:rPr>
              <a:t>2 streams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0E2C07-F2BF-BA2E-A12C-5E4DBB4D2394}"/>
              </a:ext>
            </a:extLst>
          </p:cNvPr>
          <p:cNvSpPr txBox="1"/>
          <p:nvPr/>
        </p:nvSpPr>
        <p:spPr>
          <a:xfrm>
            <a:off x="7905094" y="2060743"/>
            <a:ext cx="1725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</a:rPr>
              <a:t>Low interference,</a:t>
            </a:r>
          </a:p>
          <a:p>
            <a:r>
              <a:rPr lang="de-DE" sz="1600" b="1" dirty="0">
                <a:solidFill>
                  <a:srgbClr val="C00000"/>
                </a:solidFill>
              </a:rPr>
              <a:t>Reduce power</a:t>
            </a:r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E270DE85-9336-82FB-4E01-D12E1D1B4A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65348" y="3059661"/>
            <a:ext cx="609600" cy="561975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D57DDE17-693A-8446-9864-7E435C0E78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6163" y="2867025"/>
            <a:ext cx="609600" cy="561975"/>
          </a:xfrm>
          <a:prstGeom prst="rect">
            <a:avLst/>
          </a:prstGeom>
        </p:spPr>
      </p:pic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236E1FD-3778-932E-58F7-F8464032361C}"/>
              </a:ext>
            </a:extLst>
          </p:cNvPr>
          <p:cNvCxnSpPr>
            <a:cxnSpLocks/>
          </p:cNvCxnSpPr>
          <p:nvPr/>
        </p:nvCxnSpPr>
        <p:spPr bwMode="auto">
          <a:xfrm>
            <a:off x="10272548" y="3152419"/>
            <a:ext cx="505259" cy="12289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7082F22-0971-E253-38BF-EFB0D1F5AAB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091157" y="3212936"/>
            <a:ext cx="467867" cy="14075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BAD324C1-E04D-D5C5-7DA7-92046FA531FF}"/>
              </a:ext>
            </a:extLst>
          </p:cNvPr>
          <p:cNvSpPr/>
          <p:nvPr/>
        </p:nvSpPr>
        <p:spPr bwMode="auto">
          <a:xfrm>
            <a:off x="8561192" y="6022458"/>
            <a:ext cx="131839" cy="12246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1339E7D-4BF5-529F-DEAB-4C9BC0EFF65A}"/>
              </a:ext>
            </a:extLst>
          </p:cNvPr>
          <p:cNvGrpSpPr/>
          <p:nvPr/>
        </p:nvGrpSpPr>
        <p:grpSpPr>
          <a:xfrm>
            <a:off x="11667433" y="5470621"/>
            <a:ext cx="371853" cy="338554"/>
            <a:chOff x="7496738" y="2200582"/>
            <a:chExt cx="263524" cy="314326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FC41242E-DDA9-6313-3FEE-D373B9D8BCA3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F35548AB-C0DB-792C-33C9-B1C407715E61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68" name="Graphic 67" descr="Smart Phone outline">
                <a:extLst>
                  <a:ext uri="{FF2B5EF4-FFF2-40B4-BE49-F238E27FC236}">
                    <a16:creationId xmlns:a16="http://schemas.microsoft.com/office/drawing/2014/main" id="{48146C62-8948-0DD2-E3B8-88788DA188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69" name="Arc 68">
                <a:extLst>
                  <a:ext uri="{FF2B5EF4-FFF2-40B4-BE49-F238E27FC236}">
                    <a16:creationId xmlns:a16="http://schemas.microsoft.com/office/drawing/2014/main" id="{301C252D-DE44-A006-CBFB-904D2FD567B6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Arc 69">
                <a:extLst>
                  <a:ext uri="{FF2B5EF4-FFF2-40B4-BE49-F238E27FC236}">
                    <a16:creationId xmlns:a16="http://schemas.microsoft.com/office/drawing/2014/main" id="{176EEA9E-DF26-DFE7-6365-7399DE415324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Arc 70">
                <a:extLst>
                  <a:ext uri="{FF2B5EF4-FFF2-40B4-BE49-F238E27FC236}">
                    <a16:creationId xmlns:a16="http://schemas.microsoft.com/office/drawing/2014/main" id="{D9354B37-B52E-AD64-1200-A3FEE5662F66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3EAE10D-58F5-448E-379E-CB5B5045ABB8}"/>
              </a:ext>
            </a:extLst>
          </p:cNvPr>
          <p:cNvGrpSpPr/>
          <p:nvPr/>
        </p:nvGrpSpPr>
        <p:grpSpPr>
          <a:xfrm>
            <a:off x="6748098" y="5199807"/>
            <a:ext cx="345403" cy="338554"/>
            <a:chOff x="7496738" y="2200582"/>
            <a:chExt cx="263524" cy="314326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4964DEB-BBEA-75D5-5A8B-9276BAB900D9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5A42A1C-735E-D571-D291-7CEDAF6A26A8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75" name="Graphic 74" descr="Smart Phone outline">
                <a:extLst>
                  <a:ext uri="{FF2B5EF4-FFF2-40B4-BE49-F238E27FC236}">
                    <a16:creationId xmlns:a16="http://schemas.microsoft.com/office/drawing/2014/main" id="{F0C2EC9C-D9D3-B9B0-AFD7-F8F04DEC8B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76" name="Arc 75">
                <a:extLst>
                  <a:ext uri="{FF2B5EF4-FFF2-40B4-BE49-F238E27FC236}">
                    <a16:creationId xmlns:a16="http://schemas.microsoft.com/office/drawing/2014/main" id="{2BD6627E-7A34-3162-8B71-061586B7B54B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Arc 76">
                <a:extLst>
                  <a:ext uri="{FF2B5EF4-FFF2-40B4-BE49-F238E27FC236}">
                    <a16:creationId xmlns:a16="http://schemas.microsoft.com/office/drawing/2014/main" id="{45B8E2F2-275F-915E-B342-AC8DE04BF631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Arc 77">
                <a:extLst>
                  <a:ext uri="{FF2B5EF4-FFF2-40B4-BE49-F238E27FC236}">
                    <a16:creationId xmlns:a16="http://schemas.microsoft.com/office/drawing/2014/main" id="{5F3BF24F-C825-852E-F100-5DAA52BEE556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45737CC-B8E3-FEBE-3171-F900117E9CE9}"/>
              </a:ext>
            </a:extLst>
          </p:cNvPr>
          <p:cNvGrpSpPr/>
          <p:nvPr/>
        </p:nvGrpSpPr>
        <p:grpSpPr>
          <a:xfrm>
            <a:off x="10211778" y="4591480"/>
            <a:ext cx="304800" cy="337796"/>
            <a:chOff x="7496738" y="2200582"/>
            <a:chExt cx="263524" cy="314326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80D76BB-F42F-C80C-4A64-B18A5C579C93}"/>
                </a:ext>
              </a:extLst>
            </p:cNvPr>
            <p:cNvSpPr/>
            <p:nvPr/>
          </p:nvSpPr>
          <p:spPr bwMode="auto">
            <a:xfrm>
              <a:off x="7543802" y="2250285"/>
              <a:ext cx="153316" cy="2511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3521E6E3-71C2-DD51-65A3-A1ED8B85E2D4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82" name="Graphic 81" descr="Smart Phone outline">
                <a:extLst>
                  <a:ext uri="{FF2B5EF4-FFF2-40B4-BE49-F238E27FC236}">
                    <a16:creationId xmlns:a16="http://schemas.microsoft.com/office/drawing/2014/main" id="{6561B631-8E91-1F70-A5F1-1541BBAE9B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83" name="Arc 82">
                <a:extLst>
                  <a:ext uri="{FF2B5EF4-FFF2-40B4-BE49-F238E27FC236}">
                    <a16:creationId xmlns:a16="http://schemas.microsoft.com/office/drawing/2014/main" id="{E66E4BFF-B7F5-6153-F741-B656003140B7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Arc 83">
                <a:extLst>
                  <a:ext uri="{FF2B5EF4-FFF2-40B4-BE49-F238E27FC236}">
                    <a16:creationId xmlns:a16="http://schemas.microsoft.com/office/drawing/2014/main" id="{60C51907-FF0C-9D5C-1FFA-F4292FF0915C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Arc 84">
                <a:extLst>
                  <a:ext uri="{FF2B5EF4-FFF2-40B4-BE49-F238E27FC236}">
                    <a16:creationId xmlns:a16="http://schemas.microsoft.com/office/drawing/2014/main" id="{A51D1DD0-EC91-39DC-9E1A-4EBE88B0DCB5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FED93208-AA6F-CCA4-C77E-D35AFA503245}"/>
              </a:ext>
            </a:extLst>
          </p:cNvPr>
          <p:cNvGrpSpPr/>
          <p:nvPr/>
        </p:nvGrpSpPr>
        <p:grpSpPr>
          <a:xfrm>
            <a:off x="8646649" y="4646988"/>
            <a:ext cx="371853" cy="367356"/>
            <a:chOff x="7496738" y="2200582"/>
            <a:chExt cx="263524" cy="314326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CD09C81-6C6E-E573-3529-DBEF64847CEC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AC6B8DC9-2E4F-C243-B19A-10855949512B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89" name="Graphic 88" descr="Smart Phone outline">
                <a:extLst>
                  <a:ext uri="{FF2B5EF4-FFF2-40B4-BE49-F238E27FC236}">
                    <a16:creationId xmlns:a16="http://schemas.microsoft.com/office/drawing/2014/main" id="{E67A1A81-F704-1C50-CD20-91049DA65F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90" name="Arc 89">
                <a:extLst>
                  <a:ext uri="{FF2B5EF4-FFF2-40B4-BE49-F238E27FC236}">
                    <a16:creationId xmlns:a16="http://schemas.microsoft.com/office/drawing/2014/main" id="{9570408F-C5AE-8506-1C68-8BDE9B962EF6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Arc 90">
                <a:extLst>
                  <a:ext uri="{FF2B5EF4-FFF2-40B4-BE49-F238E27FC236}">
                    <a16:creationId xmlns:a16="http://schemas.microsoft.com/office/drawing/2014/main" id="{C726FA95-A9A8-E370-7411-5A4E207BA173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Arc 91">
                <a:extLst>
                  <a:ext uri="{FF2B5EF4-FFF2-40B4-BE49-F238E27FC236}">
                    <a16:creationId xmlns:a16="http://schemas.microsoft.com/office/drawing/2014/main" id="{5DE7A478-C4D2-CCF6-2788-BC07009F83E6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93" name="Rectangle 92">
            <a:extLst>
              <a:ext uri="{FF2B5EF4-FFF2-40B4-BE49-F238E27FC236}">
                <a16:creationId xmlns:a16="http://schemas.microsoft.com/office/drawing/2014/main" id="{239E6616-3107-AA43-93B6-CEE2FB6C51FA}"/>
              </a:ext>
            </a:extLst>
          </p:cNvPr>
          <p:cNvSpPr/>
          <p:nvPr/>
        </p:nvSpPr>
        <p:spPr bwMode="auto">
          <a:xfrm>
            <a:off x="8460550" y="5357881"/>
            <a:ext cx="100642" cy="1127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4D522A6B-3EA4-2D50-F43F-39F531F2320A}"/>
              </a:ext>
            </a:extLst>
          </p:cNvPr>
          <p:cNvCxnSpPr>
            <a:cxnSpLocks/>
            <a:endCxn id="89" idx="1"/>
          </p:cNvCxnSpPr>
          <p:nvPr/>
        </p:nvCxnSpPr>
        <p:spPr bwMode="auto">
          <a:xfrm flipV="1">
            <a:off x="8065454" y="4882616"/>
            <a:ext cx="581195" cy="43859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E0220A95-CFCE-2BD1-9ADA-7AD7ED6D2CF6}"/>
              </a:ext>
            </a:extLst>
          </p:cNvPr>
          <p:cNvSpPr txBox="1"/>
          <p:nvPr/>
        </p:nvSpPr>
        <p:spPr>
          <a:xfrm>
            <a:off x="7177886" y="4960497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70C0"/>
                </a:solidFill>
              </a:rPr>
              <a:t>2 streams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6D0C213D-2E76-061E-9444-028D1E10CA4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66530" y="5004771"/>
            <a:ext cx="133383" cy="32067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62224C7-BE8B-9A90-B1ED-55E67B0E5E2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960490" y="4981919"/>
            <a:ext cx="795080" cy="2714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2922F3E0-3BA9-E076-108B-16DCEC1729F4}"/>
              </a:ext>
            </a:extLst>
          </p:cNvPr>
          <p:cNvSpPr txBox="1"/>
          <p:nvPr/>
        </p:nvSpPr>
        <p:spPr>
          <a:xfrm>
            <a:off x="10331718" y="4947678"/>
            <a:ext cx="971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</a:rPr>
              <a:t>2 streams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2438CBE-7AF3-2935-873E-076834202DFC}"/>
              </a:ext>
            </a:extLst>
          </p:cNvPr>
          <p:cNvSpPr txBox="1"/>
          <p:nvPr/>
        </p:nvSpPr>
        <p:spPr>
          <a:xfrm>
            <a:off x="7933395" y="4096827"/>
            <a:ext cx="1968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</a:rPr>
              <a:t>High interference,</a:t>
            </a:r>
            <a:r>
              <a:rPr lang="en-US" sz="1600" b="1" dirty="0">
                <a:solidFill>
                  <a:srgbClr val="C00000"/>
                </a:solidFill>
              </a:rPr>
              <a:t> spatial null</a:t>
            </a:r>
            <a:endParaRPr lang="de-DE" sz="1600" b="1" dirty="0">
              <a:solidFill>
                <a:srgbClr val="C00000"/>
              </a:solidFill>
            </a:endParaRPr>
          </a:p>
        </p:txBody>
      </p:sp>
      <p:pic>
        <p:nvPicPr>
          <p:cNvPr id="100" name="Graphic 99">
            <a:extLst>
              <a:ext uri="{FF2B5EF4-FFF2-40B4-BE49-F238E27FC236}">
                <a16:creationId xmlns:a16="http://schemas.microsoft.com/office/drawing/2014/main" id="{481FD0F7-7320-0437-DA7F-CFED09971E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11730" y="5385086"/>
            <a:ext cx="609600" cy="561975"/>
          </a:xfrm>
          <a:prstGeom prst="rect">
            <a:avLst/>
          </a:prstGeom>
        </p:spPr>
      </p:pic>
      <p:pic>
        <p:nvPicPr>
          <p:cNvPr id="101" name="Graphic 100">
            <a:extLst>
              <a:ext uri="{FF2B5EF4-FFF2-40B4-BE49-F238E27FC236}">
                <a16:creationId xmlns:a16="http://schemas.microsoft.com/office/drawing/2014/main" id="{2CE0AA2F-27B3-18B0-1368-E44E486FD2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32545" y="5192450"/>
            <a:ext cx="609600" cy="561975"/>
          </a:xfrm>
          <a:prstGeom prst="rect">
            <a:avLst/>
          </a:prstGeom>
        </p:spPr>
      </p:pic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077F90D-616F-953A-8218-66156CA7919E}"/>
              </a:ext>
            </a:extLst>
          </p:cNvPr>
          <p:cNvCxnSpPr>
            <a:cxnSpLocks/>
          </p:cNvCxnSpPr>
          <p:nvPr/>
        </p:nvCxnSpPr>
        <p:spPr bwMode="auto">
          <a:xfrm>
            <a:off x="10318930" y="5477844"/>
            <a:ext cx="1240919" cy="17242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91CEC0E9-122D-8FAB-29D7-8CA33E49557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47845" y="5416642"/>
            <a:ext cx="467867" cy="14075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36B637A3-901C-202B-94B1-D711ADAF3C73}"/>
              </a:ext>
            </a:extLst>
          </p:cNvPr>
          <p:cNvSpPr txBox="1"/>
          <p:nvPr/>
        </p:nvSpPr>
        <p:spPr>
          <a:xfrm>
            <a:off x="10472820" y="5571626"/>
            <a:ext cx="971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</a:rPr>
              <a:t>1 streams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EFD81F41-BE8A-F865-018B-B3306181E1A6}"/>
              </a:ext>
            </a:extLst>
          </p:cNvPr>
          <p:cNvCxnSpPr/>
          <p:nvPr/>
        </p:nvCxnSpPr>
        <p:spPr bwMode="auto">
          <a:xfrm flipH="1">
            <a:off x="6294033" y="3886200"/>
            <a:ext cx="558548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73076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196BA-50E0-E179-8A76-033DC9EF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Beamforming vs. MU-MIMO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13FF2-5E6C-FDE4-44B1-5CD8E858B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3575" y="2103321"/>
            <a:ext cx="50778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sz="2400" b="0" dirty="0"/>
              <a:t>In our contributions, TDMA MU-MIMO is used as a baseline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b="0" dirty="0"/>
              <a:t>For C-SR and C-SN, MU-MIMO transmission is assumed, too (e.g., each AP serves more than one STA at a 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b="0" dirty="0"/>
              <a:t>The reason is that MU-MIMO always outperforms beamforming, which is shown in the following simulation results</a:t>
            </a:r>
            <a:endParaRPr lang="en-US" sz="2400" b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70733-CB3E-49A2-D78C-9FBFDDB3BF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Scenario</a:t>
            </a:r>
          </a:p>
          <a:p>
            <a:pPr marL="177800" lvl="1" indent="-177800">
              <a:buFont typeface="Arial" panose="020B0604020202020204" pitchFamily="34" charset="0"/>
              <a:buChar char="•"/>
            </a:pPr>
            <a:r>
              <a:rPr lang="de-DE" dirty="0"/>
              <a:t>TDMA Beamforming</a:t>
            </a:r>
          </a:p>
          <a:p>
            <a:pPr marL="177800" lvl="1" indent="-177800">
              <a:buFont typeface="Arial" panose="020B0604020202020204" pitchFamily="34" charset="0"/>
              <a:buChar char="•"/>
            </a:pPr>
            <a:endParaRPr lang="de-DE" dirty="0"/>
          </a:p>
          <a:p>
            <a:pPr marL="177800" lvl="1" indent="-177800">
              <a:buFont typeface="Arial" panose="020B0604020202020204" pitchFamily="34" charset="0"/>
              <a:buChar char="•"/>
            </a:pPr>
            <a:endParaRPr lang="de-DE" dirty="0"/>
          </a:p>
          <a:p>
            <a:pPr marL="177800" lvl="1" indent="-177800">
              <a:buFont typeface="Arial" panose="020B0604020202020204" pitchFamily="34" charset="0"/>
              <a:buChar char="•"/>
            </a:pPr>
            <a:endParaRPr lang="de-DE" dirty="0"/>
          </a:p>
          <a:p>
            <a:pPr marL="177800" lvl="1" indent="-177800">
              <a:buFont typeface="Arial" panose="020B0604020202020204" pitchFamily="34" charset="0"/>
              <a:buChar char="•"/>
            </a:pPr>
            <a:r>
              <a:rPr lang="de-DE" dirty="0"/>
              <a:t>C-SR/C-SN Beamforming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10F9F-7134-8B92-8936-4B007C44AC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2673E-4EB2-64B7-2CDC-B04BCB4F660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0D13A-D11C-9102-8C0E-F185F2433A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B11271CB-E768-3683-FC8A-FC6D67E5D533}"/>
              </a:ext>
            </a:extLst>
          </p:cNvPr>
          <p:cNvGrpSpPr/>
          <p:nvPr/>
        </p:nvGrpSpPr>
        <p:grpSpPr>
          <a:xfrm>
            <a:off x="6521932" y="4648177"/>
            <a:ext cx="3944185" cy="1167158"/>
            <a:chOff x="6391498" y="2408748"/>
            <a:chExt cx="3944185" cy="1167158"/>
          </a:xfrm>
        </p:grpSpPr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AB08F758-2D8C-EDD3-2671-681A6EE007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6629400" y="2408748"/>
              <a:ext cx="3706283" cy="1023362"/>
            </a:xfrm>
            <a:prstGeom prst="rect">
              <a:avLst/>
            </a:prstGeom>
          </p:spPr>
        </p:pic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DDB9DFE-2C63-7B9D-23DA-9340E5AB46C4}"/>
                </a:ext>
              </a:extLst>
            </p:cNvPr>
            <p:cNvSpPr/>
            <p:nvPr/>
          </p:nvSpPr>
          <p:spPr bwMode="auto">
            <a:xfrm>
              <a:off x="8384376" y="3158873"/>
              <a:ext cx="131839" cy="1224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0" name="Graphic 69">
              <a:extLst>
                <a:ext uri="{FF2B5EF4-FFF2-40B4-BE49-F238E27FC236}">
                  <a16:creationId xmlns:a16="http://schemas.microsoft.com/office/drawing/2014/main" id="{F1355023-5243-F69D-59CF-58256D66C9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775396" y="3071283"/>
              <a:ext cx="206182" cy="203224"/>
            </a:xfrm>
            <a:prstGeom prst="rect">
              <a:avLst/>
            </a:prstGeom>
          </p:spPr>
        </p:pic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827CB868-28A2-1745-FA57-0ACEAECDC1B5}"/>
                </a:ext>
              </a:extLst>
            </p:cNvPr>
            <p:cNvSpPr/>
            <p:nvPr/>
          </p:nvSpPr>
          <p:spPr bwMode="auto">
            <a:xfrm>
              <a:off x="8610918" y="3160682"/>
              <a:ext cx="99487" cy="1250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8B8BC154-0EC2-1F92-9B00-FEBD6FC703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540304" y="3091647"/>
              <a:ext cx="206182" cy="203224"/>
            </a:xfrm>
            <a:prstGeom prst="rect">
              <a:avLst/>
            </a:prstGeom>
          </p:spPr>
        </p:pic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64DBF987-9C4F-EA4E-8468-2F93063287D4}"/>
                </a:ext>
              </a:extLst>
            </p:cNvPr>
            <p:cNvGrpSpPr/>
            <p:nvPr/>
          </p:nvGrpSpPr>
          <p:grpSpPr>
            <a:xfrm>
              <a:off x="6947202" y="2806604"/>
              <a:ext cx="117652" cy="128890"/>
              <a:chOff x="7496738" y="2200582"/>
              <a:chExt cx="263524" cy="314326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C6AD70EA-1542-3A3F-7BB8-9CE05E8D8591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CB69BA79-DA1C-40E6-4B04-4A5494EA0A1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04" name="Graphic 103" descr="Smart Phone outline">
                  <a:extLst>
                    <a:ext uri="{FF2B5EF4-FFF2-40B4-BE49-F238E27FC236}">
                      <a16:creationId xmlns:a16="http://schemas.microsoft.com/office/drawing/2014/main" id="{627B3C9D-8E20-0E2B-AE71-45DE24590D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05" name="Arc 104">
                  <a:extLst>
                    <a:ext uri="{FF2B5EF4-FFF2-40B4-BE49-F238E27FC236}">
                      <a16:creationId xmlns:a16="http://schemas.microsoft.com/office/drawing/2014/main" id="{1C2EE3DF-1ACA-4A55-0F28-8119A825C706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" name="Arc 105">
                  <a:extLst>
                    <a:ext uri="{FF2B5EF4-FFF2-40B4-BE49-F238E27FC236}">
                      <a16:creationId xmlns:a16="http://schemas.microsoft.com/office/drawing/2014/main" id="{7A1F782A-136D-9494-F404-3BC5A2D8EF90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Arc 106">
                  <a:extLst>
                    <a:ext uri="{FF2B5EF4-FFF2-40B4-BE49-F238E27FC236}">
                      <a16:creationId xmlns:a16="http://schemas.microsoft.com/office/drawing/2014/main" id="{44412A29-2124-9E2A-A2CB-0CCB5DE4499A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927B303E-E050-A3FA-E41A-7C410E4F3B01}"/>
                </a:ext>
              </a:extLst>
            </p:cNvPr>
            <p:cNvGrpSpPr/>
            <p:nvPr/>
          </p:nvGrpSpPr>
          <p:grpSpPr>
            <a:xfrm>
              <a:off x="6784375" y="2651658"/>
              <a:ext cx="117652" cy="128890"/>
              <a:chOff x="7496738" y="2200582"/>
              <a:chExt cx="263524" cy="314326"/>
            </a:xfrm>
          </p:grpSpPr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253177D3-5835-53A9-230F-21CAF47D99BE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4B268F9-95A8-DB03-8C62-251A46EAAA4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98" name="Graphic 97" descr="Smart Phone outline">
                  <a:extLst>
                    <a:ext uri="{FF2B5EF4-FFF2-40B4-BE49-F238E27FC236}">
                      <a16:creationId xmlns:a16="http://schemas.microsoft.com/office/drawing/2014/main" id="{6E886BFF-89C9-469D-52DD-8FD3598D2CE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99" name="Arc 98">
                  <a:extLst>
                    <a:ext uri="{FF2B5EF4-FFF2-40B4-BE49-F238E27FC236}">
                      <a16:creationId xmlns:a16="http://schemas.microsoft.com/office/drawing/2014/main" id="{5B0162F7-A170-C46B-2FE7-64DE1127487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" name="Arc 99">
                  <a:extLst>
                    <a:ext uri="{FF2B5EF4-FFF2-40B4-BE49-F238E27FC236}">
                      <a16:creationId xmlns:a16="http://schemas.microsoft.com/office/drawing/2014/main" id="{042074A8-C3F8-E07C-6097-20110E167B6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Arc 100">
                  <a:extLst>
                    <a:ext uri="{FF2B5EF4-FFF2-40B4-BE49-F238E27FC236}">
                      <a16:creationId xmlns:a16="http://schemas.microsoft.com/office/drawing/2014/main" id="{A166A06E-EBD3-410C-E140-638B693AC05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B329055-CF79-F7A8-69C3-3E44B9F8AAF8}"/>
                </a:ext>
              </a:extLst>
            </p:cNvPr>
            <p:cNvGrpSpPr/>
            <p:nvPr/>
          </p:nvGrpSpPr>
          <p:grpSpPr>
            <a:xfrm>
              <a:off x="8746486" y="2514600"/>
              <a:ext cx="117652" cy="128890"/>
              <a:chOff x="7496738" y="2200582"/>
              <a:chExt cx="263524" cy="314326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52323F1F-9640-AE39-5C7B-B3E19BB97AD4}"/>
                  </a:ext>
                </a:extLst>
              </p:cNvPr>
              <p:cNvSpPr/>
              <p:nvPr/>
            </p:nvSpPr>
            <p:spPr bwMode="auto">
              <a:xfrm>
                <a:off x="7543802" y="2250285"/>
                <a:ext cx="153316" cy="25112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6603902D-6091-8475-BB30-DB0F2C68256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92" name="Graphic 91" descr="Smart Phone outline">
                  <a:extLst>
                    <a:ext uri="{FF2B5EF4-FFF2-40B4-BE49-F238E27FC236}">
                      <a16:creationId xmlns:a16="http://schemas.microsoft.com/office/drawing/2014/main" id="{3CCDCCCD-BB68-592E-8A12-E9415E444E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93" name="Arc 92">
                  <a:extLst>
                    <a:ext uri="{FF2B5EF4-FFF2-40B4-BE49-F238E27FC236}">
                      <a16:creationId xmlns:a16="http://schemas.microsoft.com/office/drawing/2014/main" id="{BC332430-AD89-F1EA-EC9F-EDC97C01CD65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Arc 93">
                  <a:extLst>
                    <a:ext uri="{FF2B5EF4-FFF2-40B4-BE49-F238E27FC236}">
                      <a16:creationId xmlns:a16="http://schemas.microsoft.com/office/drawing/2014/main" id="{99146A4A-860C-6AA0-9FC6-C631B01FB943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Arc 94">
                  <a:extLst>
                    <a:ext uri="{FF2B5EF4-FFF2-40B4-BE49-F238E27FC236}">
                      <a16:creationId xmlns:a16="http://schemas.microsoft.com/office/drawing/2014/main" id="{BA271C29-531C-726B-DF0A-B2183FD7DB3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4F286DA-1944-87CA-2EC6-B244FEFB24DA}"/>
                </a:ext>
              </a:extLst>
            </p:cNvPr>
            <p:cNvGrpSpPr/>
            <p:nvPr/>
          </p:nvGrpSpPr>
          <p:grpSpPr>
            <a:xfrm>
              <a:off x="9059253" y="2967588"/>
              <a:ext cx="117652" cy="128890"/>
              <a:chOff x="7496738" y="2200582"/>
              <a:chExt cx="263524" cy="314326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CFA1B64C-3240-0AF3-B640-D14F03DA4D5B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A2D214DD-C31C-F03E-188F-AB193EF3376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86" name="Graphic 85" descr="Smart Phone outline">
                  <a:extLst>
                    <a:ext uri="{FF2B5EF4-FFF2-40B4-BE49-F238E27FC236}">
                      <a16:creationId xmlns:a16="http://schemas.microsoft.com/office/drawing/2014/main" id="{281813EE-2493-A3EB-DFE9-22E9D3CCED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87" name="Arc 86">
                  <a:extLst>
                    <a:ext uri="{FF2B5EF4-FFF2-40B4-BE49-F238E27FC236}">
                      <a16:creationId xmlns:a16="http://schemas.microsoft.com/office/drawing/2014/main" id="{2EA8DCD6-E1F9-2C77-FFF2-AEAE502D56E0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Arc 87">
                  <a:extLst>
                    <a:ext uri="{FF2B5EF4-FFF2-40B4-BE49-F238E27FC236}">
                      <a16:creationId xmlns:a16="http://schemas.microsoft.com/office/drawing/2014/main" id="{485F02F4-A4C8-1E89-5D1F-FACAB28D789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Arc 88">
                  <a:extLst>
                    <a:ext uri="{FF2B5EF4-FFF2-40B4-BE49-F238E27FC236}">
                      <a16:creationId xmlns:a16="http://schemas.microsoft.com/office/drawing/2014/main" id="{4292C1BF-3CED-B095-5106-95FC2502BB1A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FA5CBD8E-1A5B-FE77-F005-59EF1E78A05B}"/>
                </a:ext>
              </a:extLst>
            </p:cNvPr>
            <p:cNvSpPr/>
            <p:nvPr/>
          </p:nvSpPr>
          <p:spPr bwMode="auto">
            <a:xfrm>
              <a:off x="8283734" y="2494296"/>
              <a:ext cx="100642" cy="1127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B30B0A0E-2B3F-2181-D02D-D765D9E9B6B5}"/>
                </a:ext>
              </a:extLst>
            </p:cNvPr>
            <p:cNvCxnSpPr/>
            <p:nvPr/>
          </p:nvCxnSpPr>
          <p:spPr bwMode="auto">
            <a:xfrm flipV="1">
              <a:off x="6902027" y="2967588"/>
              <a:ext cx="62185" cy="12335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BC0BE8D2-AED8-5469-CEC3-1CB3CAC40C7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758943" y="3071037"/>
              <a:ext cx="313264" cy="797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033D72D-6896-6294-CD68-C2457773FA40}"/>
                </a:ext>
              </a:extLst>
            </p:cNvPr>
            <p:cNvSpPr txBox="1"/>
            <p:nvPr/>
          </p:nvSpPr>
          <p:spPr>
            <a:xfrm>
              <a:off x="6902027" y="3237352"/>
              <a:ext cx="3718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>
                  <a:solidFill>
                    <a:srgbClr val="0070C0"/>
                  </a:solidFill>
                </a:rPr>
                <a:t>t</a:t>
              </a:r>
              <a:r>
                <a:rPr lang="de-DE" sz="1600" b="1" baseline="-25000" dirty="0">
                  <a:solidFill>
                    <a:srgbClr val="0070C0"/>
                  </a:solidFill>
                </a:rPr>
                <a:t>1</a:t>
              </a:r>
              <a:endParaRPr lang="en-US" sz="1600" b="1" baseline="-25000" dirty="0">
                <a:solidFill>
                  <a:srgbClr val="0070C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5ABB6791-6EBB-2850-C6BF-0B68B2D1A51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837435" y="2809985"/>
              <a:ext cx="24995" cy="2659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C6F766BE-E2B2-2DA7-41D1-E00474A760A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673158" y="2651658"/>
              <a:ext cx="103151" cy="4489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F621BA2-7A79-3334-462C-020DAE3A8B94}"/>
                </a:ext>
              </a:extLst>
            </p:cNvPr>
            <p:cNvSpPr txBox="1"/>
            <p:nvPr/>
          </p:nvSpPr>
          <p:spPr>
            <a:xfrm>
              <a:off x="6391498" y="2783817"/>
              <a:ext cx="3718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>
                  <a:solidFill>
                    <a:srgbClr val="00B050"/>
                  </a:solidFill>
                </a:rPr>
                <a:t>t</a:t>
              </a:r>
              <a:r>
                <a:rPr lang="de-DE" sz="1600" b="1" baseline="-25000" dirty="0">
                  <a:solidFill>
                    <a:srgbClr val="00B050"/>
                  </a:solidFill>
                </a:rPr>
                <a:t>2</a:t>
              </a:r>
              <a:endParaRPr lang="en-US" sz="1600" b="1" baseline="-250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C8BE3F69-A54F-DD1F-21C6-EEB9AC43CF1A}"/>
              </a:ext>
            </a:extLst>
          </p:cNvPr>
          <p:cNvGrpSpPr/>
          <p:nvPr/>
        </p:nvGrpSpPr>
        <p:grpSpPr>
          <a:xfrm>
            <a:off x="6505834" y="2946908"/>
            <a:ext cx="3960283" cy="1213020"/>
            <a:chOff x="6375400" y="2408748"/>
            <a:chExt cx="3960283" cy="121302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2FDE5A3-02F9-DAC5-8886-74362DC937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6629400" y="2408748"/>
              <a:ext cx="3706283" cy="1023362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774F3E1-6246-B436-F987-4E6002BB43A7}"/>
                </a:ext>
              </a:extLst>
            </p:cNvPr>
            <p:cNvSpPr/>
            <p:nvPr/>
          </p:nvSpPr>
          <p:spPr bwMode="auto">
            <a:xfrm>
              <a:off x="8384376" y="3158873"/>
              <a:ext cx="131839" cy="1224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E87697FF-EC77-17C6-7E5B-16EDFDFB90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775396" y="3071283"/>
              <a:ext cx="206182" cy="20322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82FB60B-3160-BB2C-9782-71BE83DAEAE6}"/>
                </a:ext>
              </a:extLst>
            </p:cNvPr>
            <p:cNvSpPr/>
            <p:nvPr/>
          </p:nvSpPr>
          <p:spPr bwMode="auto">
            <a:xfrm>
              <a:off x="8610918" y="3160682"/>
              <a:ext cx="99487" cy="1250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C131A72E-3660-F765-94B8-0AF0005CF0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540304" y="3091647"/>
              <a:ext cx="206182" cy="203224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81DA7B8-AD53-3F76-45BB-A0D0DA5AEC52}"/>
                </a:ext>
              </a:extLst>
            </p:cNvPr>
            <p:cNvGrpSpPr/>
            <p:nvPr/>
          </p:nvGrpSpPr>
          <p:grpSpPr>
            <a:xfrm>
              <a:off x="6947202" y="2806604"/>
              <a:ext cx="117652" cy="128890"/>
              <a:chOff x="7496738" y="2200582"/>
              <a:chExt cx="263524" cy="314326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BD4E01A-0999-E868-7982-4F57735165B8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C933FD0E-D55B-366F-FD0E-C466B60C5BFF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8" name="Graphic 37" descr="Smart Phone outline">
                  <a:extLst>
                    <a:ext uri="{FF2B5EF4-FFF2-40B4-BE49-F238E27FC236}">
                      <a16:creationId xmlns:a16="http://schemas.microsoft.com/office/drawing/2014/main" id="{6E5695A0-DA0E-EA05-3EE4-C67BDAB69E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4E0D9872-8972-18D0-0263-39BC9EF54AFE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1BEB02E4-343A-41E5-FCD8-4F0141B0D61A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74EE76E0-314B-661E-405C-C64C731282D6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97A8578-6200-A8E9-DE2E-EA682B731A8B}"/>
                </a:ext>
              </a:extLst>
            </p:cNvPr>
            <p:cNvGrpSpPr/>
            <p:nvPr/>
          </p:nvGrpSpPr>
          <p:grpSpPr>
            <a:xfrm>
              <a:off x="6784375" y="2651658"/>
              <a:ext cx="117652" cy="128890"/>
              <a:chOff x="7496738" y="2200582"/>
              <a:chExt cx="263524" cy="314326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19282E1-2292-0805-CF4F-5F2416BDA965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F802D200-89C3-5266-CDCE-3C2A208B5B1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2" name="Graphic 31" descr="Smart Phone outline">
                  <a:extLst>
                    <a:ext uri="{FF2B5EF4-FFF2-40B4-BE49-F238E27FC236}">
                      <a16:creationId xmlns:a16="http://schemas.microsoft.com/office/drawing/2014/main" id="{15937A56-BA30-3DA2-11E8-1B2E4098616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DB90BD24-D3BB-5DF8-AF43-7902F2A63E9D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AEDD7F75-1A04-2569-1072-F1EC388F89B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25F17712-7D01-C3FF-3895-061A2D572DA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5212F3D-EAC2-6331-4BFD-343CC0566AF2}"/>
                </a:ext>
              </a:extLst>
            </p:cNvPr>
            <p:cNvGrpSpPr/>
            <p:nvPr/>
          </p:nvGrpSpPr>
          <p:grpSpPr>
            <a:xfrm>
              <a:off x="8746486" y="2514600"/>
              <a:ext cx="117652" cy="128890"/>
              <a:chOff x="7496738" y="2200582"/>
              <a:chExt cx="263524" cy="31432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2B5CCB1-EEC3-9569-3515-D77AF33562F4}"/>
                  </a:ext>
                </a:extLst>
              </p:cNvPr>
              <p:cNvSpPr/>
              <p:nvPr/>
            </p:nvSpPr>
            <p:spPr bwMode="auto">
              <a:xfrm>
                <a:off x="7543802" y="2250285"/>
                <a:ext cx="153316" cy="25112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67A95501-419E-1F2C-A02B-1357843290E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6" name="Graphic 25" descr="Smart Phone outline">
                  <a:extLst>
                    <a:ext uri="{FF2B5EF4-FFF2-40B4-BE49-F238E27FC236}">
                      <a16:creationId xmlns:a16="http://schemas.microsoft.com/office/drawing/2014/main" id="{D5036A39-C11E-6DC5-7143-DF78EA50E4E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7" name="Arc 26">
                  <a:extLst>
                    <a:ext uri="{FF2B5EF4-FFF2-40B4-BE49-F238E27FC236}">
                      <a16:creationId xmlns:a16="http://schemas.microsoft.com/office/drawing/2014/main" id="{B4F2F714-10D2-3BBF-AC08-6221822929BB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Arc 27">
                  <a:extLst>
                    <a:ext uri="{FF2B5EF4-FFF2-40B4-BE49-F238E27FC236}">
                      <a16:creationId xmlns:a16="http://schemas.microsoft.com/office/drawing/2014/main" id="{BBD88D7F-3557-F69A-5CE2-DED133D9A684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0810000C-4A77-2413-0415-5D365C9F8CEB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44ECE54-AEDE-AF85-D793-4F957B9C1F97}"/>
                </a:ext>
              </a:extLst>
            </p:cNvPr>
            <p:cNvGrpSpPr/>
            <p:nvPr/>
          </p:nvGrpSpPr>
          <p:grpSpPr>
            <a:xfrm>
              <a:off x="9059253" y="2967588"/>
              <a:ext cx="117652" cy="128890"/>
              <a:chOff x="7496738" y="2200582"/>
              <a:chExt cx="263524" cy="314326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CED7FE2-1B82-0CC8-49EB-1B221F1DFF2D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D50E0C9C-95C2-1882-08DE-F376DCEEF97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0" name="Graphic 19" descr="Smart Phone outline">
                  <a:extLst>
                    <a:ext uri="{FF2B5EF4-FFF2-40B4-BE49-F238E27FC236}">
                      <a16:creationId xmlns:a16="http://schemas.microsoft.com/office/drawing/2014/main" id="{F0070DB6-2ECB-7603-C0BC-E9676DD7B05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56F3FD2B-E36F-9EEE-F7DE-CAA6B48E808D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Arc 21">
                  <a:extLst>
                    <a:ext uri="{FF2B5EF4-FFF2-40B4-BE49-F238E27FC236}">
                      <a16:creationId xmlns:a16="http://schemas.microsoft.com/office/drawing/2014/main" id="{F1B5BA62-526A-91F0-C29B-07C72045BEB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1EB41F38-009D-106B-7224-23F84CE172D5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46062DC-8F57-DEC1-AEA3-16865F8FE4EB}"/>
                </a:ext>
              </a:extLst>
            </p:cNvPr>
            <p:cNvSpPr/>
            <p:nvPr/>
          </p:nvSpPr>
          <p:spPr bwMode="auto">
            <a:xfrm>
              <a:off x="8283734" y="2494296"/>
              <a:ext cx="100642" cy="1127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D9AE233D-5FA0-0F5B-C7B7-4DB04A766067}"/>
                </a:ext>
              </a:extLst>
            </p:cNvPr>
            <p:cNvCxnSpPr/>
            <p:nvPr/>
          </p:nvCxnSpPr>
          <p:spPr bwMode="auto">
            <a:xfrm flipV="1">
              <a:off x="6902027" y="2967588"/>
              <a:ext cx="62185" cy="12335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6C4DF3E4-37E1-F5F4-576E-5E5517668BE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758943" y="3071037"/>
              <a:ext cx="313264" cy="797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043B181-15D0-148E-F45E-AF4A8FCFD6DF}"/>
                </a:ext>
              </a:extLst>
            </p:cNvPr>
            <p:cNvSpPr txBox="1"/>
            <p:nvPr/>
          </p:nvSpPr>
          <p:spPr>
            <a:xfrm>
              <a:off x="6902027" y="3237352"/>
              <a:ext cx="3718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>
                  <a:solidFill>
                    <a:srgbClr val="0070C0"/>
                  </a:solidFill>
                </a:rPr>
                <a:t>t</a:t>
              </a:r>
              <a:r>
                <a:rPr lang="de-DE" sz="1600" b="1" baseline="-25000" dirty="0">
                  <a:solidFill>
                    <a:srgbClr val="0070C0"/>
                  </a:solidFill>
                </a:rPr>
                <a:t>1</a:t>
              </a:r>
              <a:endParaRPr lang="en-US" sz="1600" b="1" baseline="-25000" dirty="0">
                <a:solidFill>
                  <a:srgbClr val="0070C0"/>
                </a:solidFill>
              </a:endParaRP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55370064-E3AE-82AD-DA4D-2A74D97D4BD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837435" y="2809985"/>
              <a:ext cx="24995" cy="2659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7F80FB51-8242-4B0B-02B5-E89F13F768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673158" y="2651658"/>
              <a:ext cx="103151" cy="4489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D2403EE2-B41A-7707-6F64-11A065A10D7E}"/>
                </a:ext>
              </a:extLst>
            </p:cNvPr>
            <p:cNvSpPr txBox="1"/>
            <p:nvPr/>
          </p:nvSpPr>
          <p:spPr>
            <a:xfrm>
              <a:off x="6375400" y="2800903"/>
              <a:ext cx="3718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>
                  <a:solidFill>
                    <a:srgbClr val="00B050"/>
                  </a:solidFill>
                </a:rPr>
                <a:t>t</a:t>
              </a:r>
              <a:r>
                <a:rPr lang="de-DE" sz="1600" b="1" baseline="-25000" dirty="0">
                  <a:solidFill>
                    <a:srgbClr val="00B050"/>
                  </a:solidFill>
                </a:rPr>
                <a:t>2</a:t>
              </a:r>
              <a:endParaRPr lang="en-US" sz="1600" b="1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78135CBC-9E5B-F450-C15D-3F741566E121}"/>
                </a:ext>
              </a:extLst>
            </p:cNvPr>
            <p:cNvSpPr txBox="1"/>
            <p:nvPr/>
          </p:nvSpPr>
          <p:spPr>
            <a:xfrm>
              <a:off x="8216168" y="2721470"/>
              <a:ext cx="3718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>
                  <a:solidFill>
                    <a:srgbClr val="C00000"/>
                  </a:solidFill>
                </a:rPr>
                <a:t>t</a:t>
              </a:r>
              <a:r>
                <a:rPr lang="de-DE" sz="1600" b="1" baseline="-25000" dirty="0">
                  <a:solidFill>
                    <a:srgbClr val="C00000"/>
                  </a:solidFill>
                </a:rPr>
                <a:t>4</a:t>
              </a:r>
              <a:endParaRPr lang="en-US" sz="16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55EC76C4-6B23-B828-9F46-796D65E8D90F}"/>
                </a:ext>
              </a:extLst>
            </p:cNvPr>
            <p:cNvSpPr txBox="1"/>
            <p:nvPr/>
          </p:nvSpPr>
          <p:spPr>
            <a:xfrm>
              <a:off x="8767498" y="3283214"/>
              <a:ext cx="3718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>
                  <a:solidFill>
                    <a:srgbClr val="FFC000"/>
                  </a:solidFill>
                </a:rPr>
                <a:t>t</a:t>
              </a:r>
              <a:r>
                <a:rPr lang="de-DE" sz="1600" b="1" baseline="-25000" dirty="0">
                  <a:solidFill>
                    <a:srgbClr val="FFC000"/>
                  </a:solidFill>
                </a:rPr>
                <a:t>3</a:t>
              </a:r>
              <a:endParaRPr lang="en-US" sz="1600" b="1" baseline="-25000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207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2803-CCF6-25EA-F53C-DD6BD79A3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Aggregated Rates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167B0-7660-E162-64EC-8EA86F0AAF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de-DE" dirty="0"/>
              <a:t>TDMA vs. C-SR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58A81-65FB-CCED-F0DC-07F78E11C9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de-DE" dirty="0"/>
              <a:t>TDMA vs. C-SN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08BDB-D3BA-86ED-6F12-4B651A3F5D5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C3C78-47E8-F5EE-7A3E-956C76742A8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A83A3-89C8-8BC3-E467-B6457AE259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6B81620-41BC-42CE-F991-29C960D638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4" t="568" r="7328"/>
          <a:stretch/>
        </p:blipFill>
        <p:spPr>
          <a:xfrm>
            <a:off x="760944" y="2438400"/>
            <a:ext cx="4419600" cy="30655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4C4C70-A57E-1645-AFDF-6CCD927B4F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71" r="4488"/>
          <a:stretch/>
        </p:blipFill>
        <p:spPr>
          <a:xfrm>
            <a:off x="6145742" y="2438400"/>
            <a:ext cx="4522258" cy="316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67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2803-CCF6-25EA-F53C-DD6BD79A3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 Rates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167B0-7660-E162-64EC-8EA86F0AAF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de-DE" dirty="0"/>
              <a:t>TDMA vs. C-SR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58A81-65FB-CCED-F0DC-07F78E11C9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de-DE" dirty="0"/>
              <a:t>TDMA vs. C-SN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08BDB-D3BA-86ED-6F12-4B651A3F5D5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C3C78-47E8-F5EE-7A3E-956C76742A8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A83A3-89C8-8BC3-E467-B6457AE259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06608E-CC9A-298A-317A-61ED07AED0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13" r="8140"/>
          <a:stretch/>
        </p:blipFill>
        <p:spPr>
          <a:xfrm>
            <a:off x="711202" y="2743200"/>
            <a:ext cx="4446683" cy="31547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F938E2-AF16-35EB-5D4A-E4B3FF13A6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87" r="6204"/>
          <a:stretch/>
        </p:blipFill>
        <p:spPr>
          <a:xfrm>
            <a:off x="6195484" y="2743200"/>
            <a:ext cx="445008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988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2803-CCF6-25EA-F53C-DD6BD79A3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Rate Distribution in 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167B0-7660-E162-64EC-8EA86F0AAF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Beamforming TDMA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58A81-65FB-CCED-F0DC-07F78E11C9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Beamforming C-SR/C-SN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08BDB-D3BA-86ED-6F12-4B651A3F5D5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C3C78-47E8-F5EE-7A3E-956C76742A8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A83A3-89C8-8BC3-E467-B6457AE259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38EDC6-FA14-9D19-3CB5-02C7295972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8" t="19555" r="3143" b="15244"/>
          <a:stretch/>
        </p:blipFill>
        <p:spPr>
          <a:xfrm>
            <a:off x="715867" y="3048000"/>
            <a:ext cx="4571996" cy="232886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75DF03E-2253-27C8-2887-19E617A8E2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746" b="10382"/>
          <a:stretch/>
        </p:blipFill>
        <p:spPr>
          <a:xfrm>
            <a:off x="6498167" y="2438400"/>
            <a:ext cx="3732319" cy="20118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75B2380-935B-AE43-73CB-DD7B453BD94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1047" b="16444"/>
          <a:stretch/>
        </p:blipFill>
        <p:spPr>
          <a:xfrm>
            <a:off x="6324600" y="4450298"/>
            <a:ext cx="4246027" cy="199057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AB74C75-51FA-9AD7-8398-8AF54E82B0B0}"/>
              </a:ext>
            </a:extLst>
          </p:cNvPr>
          <p:cNvSpPr txBox="1"/>
          <p:nvPr/>
        </p:nvSpPr>
        <p:spPr>
          <a:xfrm rot="5400000">
            <a:off x="9804924" y="2731366"/>
            <a:ext cx="1906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Half coordinated C-SR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D380B8-C8C0-C1C0-5E2C-FC2119B64EE5}"/>
              </a:ext>
            </a:extLst>
          </p:cNvPr>
          <p:cNvSpPr txBox="1"/>
          <p:nvPr/>
        </p:nvSpPr>
        <p:spPr>
          <a:xfrm rot="5400000">
            <a:off x="9669470" y="5015707"/>
            <a:ext cx="2142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Fully coordinated C-SN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60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16501-AE17-6C75-38DE-3D21615B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Spatial Nulling and Symbol Alignment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7ACF1-6F03-3761-CCF2-1DF2AE345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857999" cy="4113213"/>
          </a:xfrm>
        </p:spPr>
        <p:txBody>
          <a:bodyPr/>
          <a:lstStyle/>
          <a:p>
            <a:r>
              <a:rPr lang="de-DE" dirty="0"/>
              <a:t>On OFDM symbol boundaries, spatial nulling is not perfect [3]</a:t>
            </a:r>
          </a:p>
          <a:p>
            <a:pPr lvl="1"/>
            <a:r>
              <a:rPr lang="de-DE" dirty="0"/>
              <a:t>The interference at the symbol boundaries depends on the channel characteristics (e.g., a flat channel doesn‘t cause interference at the symbol boundaries)</a:t>
            </a:r>
          </a:p>
          <a:p>
            <a:pPr lvl="1"/>
            <a:r>
              <a:rPr lang="de-DE" dirty="0"/>
              <a:t>Interference depends on the transmit signal characteristics, e.g., tx windowing</a:t>
            </a:r>
          </a:p>
          <a:p>
            <a:r>
              <a:rPr lang="de-DE" dirty="0"/>
              <a:t>If OFDM symbol boundaries are aligned, this interference doesn‘t affect the receiver.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0508B-6859-99B1-EDA2-F3DBEBF164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7C906-386A-7FDE-7125-E89ABF93E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8CA429-D0F0-E954-DC8F-925767D4A1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123BC2-A088-1A96-DBFD-2E81D80C24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12" r="7817"/>
          <a:stretch/>
        </p:blipFill>
        <p:spPr>
          <a:xfrm>
            <a:off x="8082380" y="1517652"/>
            <a:ext cx="3657600" cy="24305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E4E051-4820-C46A-1211-50145EB435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9" r="7549"/>
          <a:stretch/>
        </p:blipFill>
        <p:spPr>
          <a:xfrm>
            <a:off x="8082379" y="3948185"/>
            <a:ext cx="3679673" cy="243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973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16501-AE17-6C75-38DE-3D21615B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Alignment requirements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7ACF1-6F03-3761-CCF2-1DF2AE345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476999" cy="4113213"/>
          </a:xfrm>
        </p:spPr>
        <p:txBody>
          <a:bodyPr/>
          <a:lstStyle/>
          <a:p>
            <a:pPr marL="0" indent="-400050"/>
            <a:r>
              <a:rPr lang="de-DE" dirty="0"/>
              <a:t>Time and Clock Synchronization</a:t>
            </a:r>
          </a:p>
          <a:p>
            <a:pPr marL="182563" lvl="1" indent="-182563">
              <a:buFont typeface="Arial" panose="020B0604020202020204" pitchFamily="34" charset="0"/>
              <a:buChar char="•"/>
            </a:pPr>
            <a:r>
              <a:rPr lang="de-DE" dirty="0"/>
              <a:t>The synchronization requirements are much lower than e.g., for joint transmission [4], where the acceptable drift of the sample timing is only a fraction of a sample.</a:t>
            </a:r>
          </a:p>
          <a:p>
            <a:pPr marL="182563" lvl="1" indent="-182563">
              <a:buFont typeface="Arial" panose="020B0604020202020204" pitchFamily="34" charset="0"/>
              <a:buChar char="•"/>
            </a:pPr>
            <a:r>
              <a:rPr lang="de-DE" dirty="0"/>
              <a:t>Depending on the channel conditions a shift of a few samples is acceptable.</a:t>
            </a:r>
          </a:p>
          <a:p>
            <a:pPr marL="182563" lvl="1" indent="-182563">
              <a:buFont typeface="Arial" panose="020B0604020202020204" pitchFamily="34" charset="0"/>
              <a:buChar char="•"/>
            </a:pPr>
            <a:r>
              <a:rPr lang="de-DE" dirty="0"/>
              <a:t>A clock accuracy of +-0.07ppm is sufficient to stay within this range.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0508B-6859-99B1-EDA2-F3DBEBF164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7C906-386A-7FDE-7125-E89ABF93E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8CA429-D0F0-E954-DC8F-925767D4A1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67927A-D0D6-04AC-325C-C4959CC64B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42" t="3498" r="8016"/>
          <a:stretch/>
        </p:blipFill>
        <p:spPr>
          <a:xfrm>
            <a:off x="7391400" y="2182927"/>
            <a:ext cx="4648200" cy="3860573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729438E-0CE3-559A-F685-42E071676017}"/>
              </a:ext>
            </a:extLst>
          </p:cNvPr>
          <p:cNvCxnSpPr/>
          <p:nvPr/>
        </p:nvCxnSpPr>
        <p:spPr bwMode="auto">
          <a:xfrm flipH="1">
            <a:off x="9448800" y="2971800"/>
            <a:ext cx="9906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B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B34B493-5269-9501-D760-6F74DD539D50}"/>
              </a:ext>
            </a:extLst>
          </p:cNvPr>
          <p:cNvSpPr txBox="1"/>
          <p:nvPr/>
        </p:nvSpPr>
        <p:spPr>
          <a:xfrm>
            <a:off x="9448800" y="3200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B050"/>
                </a:solidFill>
              </a:rPr>
              <a:t>65.2ns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85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2BD307-E7FC-4D5D-8A41-5D61369A2D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FD8765-F216-4334-9215-D52A9F60AE0E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6b22517d-d879-4a65-9734-496d2dd5d1e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bfd848a-1557-471e-aab3-1b6857636095"/>
  </ds:schemaRefs>
</ds:datastoreItem>
</file>

<file path=customXml/itemProps3.xml><?xml version="1.0" encoding="utf-8"?>
<ds:datastoreItem xmlns:ds="http://schemas.openxmlformats.org/officeDocument/2006/customXml" ds:itemID="{7C7BE467-977B-4815-83D2-0DC40BE90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5603</TotalTime>
  <Words>765</Words>
  <Application>Microsoft Office PowerPoint</Application>
  <PresentationFormat>Widescreen</PresentationFormat>
  <Paragraphs>159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Malgun Gothic</vt:lpstr>
      <vt:lpstr>Arial</vt:lpstr>
      <vt:lpstr>Arial Unicode MS</vt:lpstr>
      <vt:lpstr>Times New Roman</vt:lpstr>
      <vt:lpstr>Office Theme</vt:lpstr>
      <vt:lpstr>Document</vt:lpstr>
      <vt:lpstr>Coordinated Spatial Re-Use and Coordinated Spatial Nulling Follow-Up</vt:lpstr>
      <vt:lpstr>Introduction</vt:lpstr>
      <vt:lpstr>Coordinated Spatial Re-use (C-SR) and Coordinated Spatial Nulling (C-SN)</vt:lpstr>
      <vt:lpstr>Beamforming vs. MU-MIMO</vt:lpstr>
      <vt:lpstr>Aggregated Rates</vt:lpstr>
      <vt:lpstr>STA Rates</vt:lpstr>
      <vt:lpstr>Rate Distribution in Space</vt:lpstr>
      <vt:lpstr>Spatial Nulling and Symbol Alignment</vt:lpstr>
      <vt:lpstr>Alignment requirements</vt:lpstr>
      <vt:lpstr>Straw Poll</vt:lpstr>
      <vt:lpstr>References</vt:lpstr>
      <vt:lpstr>APPENDIX</vt:lpstr>
      <vt:lpstr>Simulation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4</cp:revision>
  <cp:lastPrinted>1601-01-01T00:00:00Z</cp:lastPrinted>
  <dcterms:created xsi:type="dcterms:W3CDTF">2023-12-07T08:56:55Z</dcterms:created>
  <dcterms:modified xsi:type="dcterms:W3CDTF">2024-03-26T15:43:27Z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