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6" r:id="rId2"/>
    <p:sldId id="257" r:id="rId3"/>
    <p:sldId id="275" r:id="rId4"/>
    <p:sldId id="262" r:id="rId5"/>
    <p:sldId id="265" r:id="rId6"/>
    <p:sldId id="266" r:id="rId7"/>
    <p:sldId id="276" r:id="rId8"/>
    <p:sldId id="277" r:id="rId9"/>
    <p:sldId id="267" r:id="rId10"/>
    <p:sldId id="268" r:id="rId11"/>
    <p:sldId id="269" r:id="rId12"/>
    <p:sldId id="270" r:id="rId13"/>
    <p:sldId id="271" r:id="rId14"/>
    <p:sldId id="272" r:id="rId15"/>
    <p:sldId id="273" r:id="rId16"/>
    <p:sldId id="278" r:id="rId17"/>
    <p:sldId id="279" r:id="rId18"/>
    <p:sldId id="274" r:id="rId19"/>
    <p:sldId id="264" r:id="rId2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A9AB6-86EC-3BF1-FD65-DA335D13A748}" v="197" dt="2024-05-13T09:55:27.9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8706" autoAdjust="0"/>
  </p:normalViewPr>
  <p:slideViewPr>
    <p:cSldViewPr>
      <p:cViewPr>
        <p:scale>
          <a:sx n="67" d="100"/>
          <a:sy n="67" d="100"/>
        </p:scale>
        <p:origin x="92" y="144"/>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arzyna Kosek-Szott" userId="S::kks@agh.edu.pl::f238a6d8-d0de-4a0c-a192-574443644825" providerId="AD" clId="Web-{900A9AB6-86EC-3BF1-FD65-DA335D13A748}"/>
    <pc:docChg chg="modSld">
      <pc:chgData name="Katarzyna Kosek-Szott" userId="S::kks@agh.edu.pl::f238a6d8-d0de-4a0c-a192-574443644825" providerId="AD" clId="Web-{900A9AB6-86EC-3BF1-FD65-DA335D13A748}" dt="2024-05-13T09:55:07.149" v="158" actId="20577"/>
      <pc:docMkLst>
        <pc:docMk/>
      </pc:docMkLst>
      <pc:sldChg chg="modSp">
        <pc:chgData name="Katarzyna Kosek-Szott" userId="S::kks@agh.edu.pl::f238a6d8-d0de-4a0c-a192-574443644825" providerId="AD" clId="Web-{900A9AB6-86EC-3BF1-FD65-DA335D13A748}" dt="2024-05-13T09:23:56.569" v="1" actId="20577"/>
        <pc:sldMkLst>
          <pc:docMk/>
          <pc:sldMk cId="0" sldId="257"/>
        </pc:sldMkLst>
        <pc:spChg chg="mod">
          <ac:chgData name="Katarzyna Kosek-Szott" userId="S::kks@agh.edu.pl::f238a6d8-d0de-4a0c-a192-574443644825" providerId="AD" clId="Web-{900A9AB6-86EC-3BF1-FD65-DA335D13A748}" dt="2024-05-13T09:23:56.569" v="1" actId="20577"/>
          <ac:spMkLst>
            <pc:docMk/>
            <pc:sldMk cId="0" sldId="257"/>
            <ac:spMk id="4098" creationId="{00000000-0000-0000-0000-000000000000}"/>
          </ac:spMkLst>
        </pc:spChg>
      </pc:sldChg>
      <pc:sldChg chg="modSp">
        <pc:chgData name="Katarzyna Kosek-Szott" userId="S::kks@agh.edu.pl::f238a6d8-d0de-4a0c-a192-574443644825" providerId="AD" clId="Web-{900A9AB6-86EC-3BF1-FD65-DA335D13A748}" dt="2024-05-13T09:26:45.623" v="6" actId="20577"/>
        <pc:sldMkLst>
          <pc:docMk/>
          <pc:sldMk cId="1625833851" sldId="266"/>
        </pc:sldMkLst>
        <pc:spChg chg="mod">
          <ac:chgData name="Katarzyna Kosek-Szott" userId="S::kks@agh.edu.pl::f238a6d8-d0de-4a0c-a192-574443644825" providerId="AD" clId="Web-{900A9AB6-86EC-3BF1-FD65-DA335D13A748}" dt="2024-05-13T09:26:02.074" v="4" actId="20577"/>
          <ac:spMkLst>
            <pc:docMk/>
            <pc:sldMk cId="1625833851" sldId="266"/>
            <ac:spMk id="2" creationId="{85B41C89-6CB0-34CD-3BC7-60D1CAC19FFF}"/>
          </ac:spMkLst>
        </pc:spChg>
        <pc:spChg chg="mod">
          <ac:chgData name="Katarzyna Kosek-Szott" userId="S::kks@agh.edu.pl::f238a6d8-d0de-4a0c-a192-574443644825" providerId="AD" clId="Web-{900A9AB6-86EC-3BF1-FD65-DA335D13A748}" dt="2024-05-13T09:26:45.623" v="6" actId="20577"/>
          <ac:spMkLst>
            <pc:docMk/>
            <pc:sldMk cId="1625833851" sldId="266"/>
            <ac:spMk id="3" creationId="{63C0A80F-3CED-26BE-5CBB-82D65DCAD906}"/>
          </ac:spMkLst>
        </pc:spChg>
      </pc:sldChg>
      <pc:sldChg chg="modSp">
        <pc:chgData name="Katarzyna Kosek-Szott" userId="S::kks@agh.edu.pl::f238a6d8-d0de-4a0c-a192-574443644825" providerId="AD" clId="Web-{900A9AB6-86EC-3BF1-FD65-DA335D13A748}" dt="2024-05-13T09:32:40.122" v="55" actId="20577"/>
        <pc:sldMkLst>
          <pc:docMk/>
          <pc:sldMk cId="269611532" sldId="267"/>
        </pc:sldMkLst>
        <pc:spChg chg="mod">
          <ac:chgData name="Katarzyna Kosek-Szott" userId="S::kks@agh.edu.pl::f238a6d8-d0de-4a0c-a192-574443644825" providerId="AD" clId="Web-{900A9AB6-86EC-3BF1-FD65-DA335D13A748}" dt="2024-05-13T09:31:32.947" v="39" actId="20577"/>
          <ac:spMkLst>
            <pc:docMk/>
            <pc:sldMk cId="269611532" sldId="267"/>
            <ac:spMk id="2" creationId="{FC514145-8DAF-1943-8508-2DE6983F4598}"/>
          </ac:spMkLst>
        </pc:spChg>
        <pc:spChg chg="mod">
          <ac:chgData name="Katarzyna Kosek-Szott" userId="S::kks@agh.edu.pl::f238a6d8-d0de-4a0c-a192-574443644825" providerId="AD" clId="Web-{900A9AB6-86EC-3BF1-FD65-DA335D13A748}" dt="2024-05-13T09:32:40.122" v="55" actId="20577"/>
          <ac:spMkLst>
            <pc:docMk/>
            <pc:sldMk cId="269611532" sldId="267"/>
            <ac:spMk id="3" creationId="{D4744F66-0B58-5F85-9F6D-558C43F967F7}"/>
          </ac:spMkLst>
        </pc:spChg>
      </pc:sldChg>
      <pc:sldChg chg="modSp">
        <pc:chgData name="Katarzyna Kosek-Szott" userId="S::kks@agh.edu.pl::f238a6d8-d0de-4a0c-a192-574443644825" providerId="AD" clId="Web-{900A9AB6-86EC-3BF1-FD65-DA335D13A748}" dt="2024-05-13T09:37:15.165" v="60" actId="20577"/>
        <pc:sldMkLst>
          <pc:docMk/>
          <pc:sldMk cId="1280430963" sldId="268"/>
        </pc:sldMkLst>
        <pc:spChg chg="mod">
          <ac:chgData name="Katarzyna Kosek-Szott" userId="S::kks@agh.edu.pl::f238a6d8-d0de-4a0c-a192-574443644825" providerId="AD" clId="Web-{900A9AB6-86EC-3BF1-FD65-DA335D13A748}" dt="2024-05-13T09:32:51.982" v="56" actId="20577"/>
          <ac:spMkLst>
            <pc:docMk/>
            <pc:sldMk cId="1280430963" sldId="268"/>
            <ac:spMk id="2" creationId="{3F3B0C18-B5ED-BF97-D3C5-8AE532BFE7DD}"/>
          </ac:spMkLst>
        </pc:spChg>
        <pc:spChg chg="mod">
          <ac:chgData name="Katarzyna Kosek-Szott" userId="S::kks@agh.edu.pl::f238a6d8-d0de-4a0c-a192-574443644825" providerId="AD" clId="Web-{900A9AB6-86EC-3BF1-FD65-DA335D13A748}" dt="2024-05-13T09:37:15.165" v="60" actId="20577"/>
          <ac:spMkLst>
            <pc:docMk/>
            <pc:sldMk cId="1280430963" sldId="268"/>
            <ac:spMk id="3" creationId="{42BF6B16-54E9-04A1-A6F9-36EE64D2E377}"/>
          </ac:spMkLst>
        </pc:spChg>
      </pc:sldChg>
      <pc:sldChg chg="modSp">
        <pc:chgData name="Katarzyna Kosek-Szott" userId="S::kks@agh.edu.pl::f238a6d8-d0de-4a0c-a192-574443644825" providerId="AD" clId="Web-{900A9AB6-86EC-3BF1-FD65-DA335D13A748}" dt="2024-05-13T09:37:48.901" v="63" actId="20577"/>
        <pc:sldMkLst>
          <pc:docMk/>
          <pc:sldMk cId="3391827365" sldId="269"/>
        </pc:sldMkLst>
        <pc:spChg chg="mod">
          <ac:chgData name="Katarzyna Kosek-Szott" userId="S::kks@agh.edu.pl::f238a6d8-d0de-4a0c-a192-574443644825" providerId="AD" clId="Web-{900A9AB6-86EC-3BF1-FD65-DA335D13A748}" dt="2024-05-13T09:37:30.729" v="61" actId="20577"/>
          <ac:spMkLst>
            <pc:docMk/>
            <pc:sldMk cId="3391827365" sldId="269"/>
            <ac:spMk id="2" creationId="{D6024E18-0C27-710C-3A3C-229005C2AD2B}"/>
          </ac:spMkLst>
        </pc:spChg>
        <pc:spChg chg="mod">
          <ac:chgData name="Katarzyna Kosek-Szott" userId="S::kks@agh.edu.pl::f238a6d8-d0de-4a0c-a192-574443644825" providerId="AD" clId="Web-{900A9AB6-86EC-3BF1-FD65-DA335D13A748}" dt="2024-05-13T09:37:48.901" v="63" actId="20577"/>
          <ac:spMkLst>
            <pc:docMk/>
            <pc:sldMk cId="3391827365" sldId="269"/>
            <ac:spMk id="3" creationId="{9143BE02-EE1B-AF72-525C-26C61FB3E114}"/>
          </ac:spMkLst>
        </pc:spChg>
      </pc:sldChg>
      <pc:sldChg chg="modSp">
        <pc:chgData name="Katarzyna Kosek-Szott" userId="S::kks@agh.edu.pl::f238a6d8-d0de-4a0c-a192-574443644825" providerId="AD" clId="Web-{900A9AB6-86EC-3BF1-FD65-DA335D13A748}" dt="2024-05-13T09:41:00.628" v="104" actId="20577"/>
        <pc:sldMkLst>
          <pc:docMk/>
          <pc:sldMk cId="4164120692" sldId="270"/>
        </pc:sldMkLst>
        <pc:spChg chg="mod">
          <ac:chgData name="Katarzyna Kosek-Szott" userId="S::kks@agh.edu.pl::f238a6d8-d0de-4a0c-a192-574443644825" providerId="AD" clId="Web-{900A9AB6-86EC-3BF1-FD65-DA335D13A748}" dt="2024-05-13T09:41:00.628" v="104" actId="20577"/>
          <ac:spMkLst>
            <pc:docMk/>
            <pc:sldMk cId="4164120692" sldId="270"/>
            <ac:spMk id="3" creationId="{DBCBB63D-EA28-30C2-E1E4-E6BA95273C10}"/>
          </ac:spMkLst>
        </pc:spChg>
      </pc:sldChg>
      <pc:sldChg chg="modSp">
        <pc:chgData name="Katarzyna Kosek-Szott" userId="S::kks@agh.edu.pl::f238a6d8-d0de-4a0c-a192-574443644825" providerId="AD" clId="Web-{900A9AB6-86EC-3BF1-FD65-DA335D13A748}" dt="2024-05-13T09:42:24.335" v="105" actId="20577"/>
        <pc:sldMkLst>
          <pc:docMk/>
          <pc:sldMk cId="3830579699" sldId="271"/>
        </pc:sldMkLst>
        <pc:spChg chg="mod">
          <ac:chgData name="Katarzyna Kosek-Szott" userId="S::kks@agh.edu.pl::f238a6d8-d0de-4a0c-a192-574443644825" providerId="AD" clId="Web-{900A9AB6-86EC-3BF1-FD65-DA335D13A748}" dt="2024-05-13T09:42:24.335" v="105" actId="20577"/>
          <ac:spMkLst>
            <pc:docMk/>
            <pc:sldMk cId="3830579699" sldId="271"/>
            <ac:spMk id="3" creationId="{CC5190E7-7E97-52D1-4F92-4992E0188578}"/>
          </ac:spMkLst>
        </pc:spChg>
      </pc:sldChg>
      <pc:sldChg chg="modSp">
        <pc:chgData name="Katarzyna Kosek-Szott" userId="S::kks@agh.edu.pl::f238a6d8-d0de-4a0c-a192-574443644825" providerId="AD" clId="Web-{900A9AB6-86EC-3BF1-FD65-DA335D13A748}" dt="2024-05-13T09:46:28.096" v="116" actId="20577"/>
        <pc:sldMkLst>
          <pc:docMk/>
          <pc:sldMk cId="3681759108" sldId="272"/>
        </pc:sldMkLst>
        <pc:spChg chg="mod">
          <ac:chgData name="Katarzyna Kosek-Szott" userId="S::kks@agh.edu.pl::f238a6d8-d0de-4a0c-a192-574443644825" providerId="AD" clId="Web-{900A9AB6-86EC-3BF1-FD65-DA335D13A748}" dt="2024-05-13T09:46:28.096" v="116" actId="20577"/>
          <ac:spMkLst>
            <pc:docMk/>
            <pc:sldMk cId="3681759108" sldId="272"/>
            <ac:spMk id="3" creationId="{D2AD1D6C-D766-E830-FC56-12170DAC241F}"/>
          </ac:spMkLst>
        </pc:spChg>
      </pc:sldChg>
      <pc:sldChg chg="modSp">
        <pc:chgData name="Katarzyna Kosek-Szott" userId="S::kks@agh.edu.pl::f238a6d8-d0de-4a0c-a192-574443644825" providerId="AD" clId="Web-{900A9AB6-86EC-3BF1-FD65-DA335D13A748}" dt="2024-05-13T09:49:13.181" v="126" actId="20577"/>
        <pc:sldMkLst>
          <pc:docMk/>
          <pc:sldMk cId="3846307316" sldId="273"/>
        </pc:sldMkLst>
        <pc:spChg chg="mod">
          <ac:chgData name="Katarzyna Kosek-Szott" userId="S::kks@agh.edu.pl::f238a6d8-d0de-4a0c-a192-574443644825" providerId="AD" clId="Web-{900A9AB6-86EC-3BF1-FD65-DA335D13A748}" dt="2024-05-13T09:49:13.181" v="126" actId="20577"/>
          <ac:spMkLst>
            <pc:docMk/>
            <pc:sldMk cId="3846307316" sldId="273"/>
            <ac:spMk id="3" creationId="{04555A67-B7BA-83AA-F4EF-E4C164051F32}"/>
          </ac:spMkLst>
        </pc:spChg>
      </pc:sldChg>
      <pc:sldChg chg="modSp">
        <pc:chgData name="Katarzyna Kosek-Szott" userId="S::kks@agh.edu.pl::f238a6d8-d0de-4a0c-a192-574443644825" providerId="AD" clId="Web-{900A9AB6-86EC-3BF1-FD65-DA335D13A748}" dt="2024-05-13T09:55:07.149" v="158" actId="20577"/>
        <pc:sldMkLst>
          <pc:docMk/>
          <pc:sldMk cId="3758969040" sldId="274"/>
        </pc:sldMkLst>
        <pc:spChg chg="mod">
          <ac:chgData name="Katarzyna Kosek-Szott" userId="S::kks@agh.edu.pl::f238a6d8-d0de-4a0c-a192-574443644825" providerId="AD" clId="Web-{900A9AB6-86EC-3BF1-FD65-DA335D13A748}" dt="2024-05-13T09:55:07.149" v="158" actId="20577"/>
          <ac:spMkLst>
            <pc:docMk/>
            <pc:sldMk cId="3758969040" sldId="274"/>
            <ac:spMk id="3" creationId="{43ED5CCF-DF35-729A-FE24-A4CCE980C21F}"/>
          </ac:spMkLst>
        </pc:spChg>
      </pc:sldChg>
      <pc:sldChg chg="modSp">
        <pc:chgData name="Katarzyna Kosek-Szott" userId="S::kks@agh.edu.pl::f238a6d8-d0de-4a0c-a192-574443644825" providerId="AD" clId="Web-{900A9AB6-86EC-3BF1-FD65-DA335D13A748}" dt="2024-05-13T09:25:00.759" v="3" actId="20577"/>
        <pc:sldMkLst>
          <pc:docMk/>
          <pc:sldMk cId="2806830073" sldId="275"/>
        </pc:sldMkLst>
        <pc:spChg chg="mod">
          <ac:chgData name="Katarzyna Kosek-Szott" userId="S::kks@agh.edu.pl::f238a6d8-d0de-4a0c-a192-574443644825" providerId="AD" clId="Web-{900A9AB6-86EC-3BF1-FD65-DA335D13A748}" dt="2024-05-13T09:25:00.759" v="3" actId="20577"/>
          <ac:spMkLst>
            <pc:docMk/>
            <pc:sldMk cId="2806830073" sldId="275"/>
            <ac:spMk id="3" creationId="{12F86BC1-FF2F-7536-DB10-EB88B2B4AEAB}"/>
          </ac:spMkLst>
        </pc:spChg>
      </pc:sldChg>
      <pc:sldChg chg="modSp">
        <pc:chgData name="Katarzyna Kosek-Szott" userId="S::kks@agh.edu.pl::f238a6d8-d0de-4a0c-a192-574443644825" providerId="AD" clId="Web-{900A9AB6-86EC-3BF1-FD65-DA335D13A748}" dt="2024-05-13T09:30:32.570" v="38" actId="20577"/>
        <pc:sldMkLst>
          <pc:docMk/>
          <pc:sldMk cId="4135276292" sldId="276"/>
        </pc:sldMkLst>
        <pc:spChg chg="mod">
          <ac:chgData name="Katarzyna Kosek-Szott" userId="S::kks@agh.edu.pl::f238a6d8-d0de-4a0c-a192-574443644825" providerId="AD" clId="Web-{900A9AB6-86EC-3BF1-FD65-DA335D13A748}" dt="2024-05-13T09:26:56.389" v="7" actId="20577"/>
          <ac:spMkLst>
            <pc:docMk/>
            <pc:sldMk cId="4135276292" sldId="276"/>
            <ac:spMk id="2" creationId="{19CD30AA-4FCB-6C84-B17F-2E6D0C77D5E1}"/>
          </ac:spMkLst>
        </pc:spChg>
        <pc:spChg chg="mod">
          <ac:chgData name="Katarzyna Kosek-Szott" userId="S::kks@agh.edu.pl::f238a6d8-d0de-4a0c-a192-574443644825" providerId="AD" clId="Web-{900A9AB6-86EC-3BF1-FD65-DA335D13A748}" dt="2024-05-13T09:30:32.570" v="38" actId="20577"/>
          <ac:spMkLst>
            <pc:docMk/>
            <pc:sldMk cId="4135276292" sldId="276"/>
            <ac:spMk id="3" creationId="{F4795E4B-46D0-2637-EEEB-BD81FCCB9771}"/>
          </ac:spMkLst>
        </pc:spChg>
      </pc:sldChg>
      <pc:sldChg chg="modSp">
        <pc:chgData name="Katarzyna Kosek-Szott" userId="S::kks@agh.edu.pl::f238a6d8-d0de-4a0c-a192-574443644825" providerId="AD" clId="Web-{900A9AB6-86EC-3BF1-FD65-DA335D13A748}" dt="2024-05-13T09:28:48.690" v="20" actId="20577"/>
        <pc:sldMkLst>
          <pc:docMk/>
          <pc:sldMk cId="3799457424" sldId="277"/>
        </pc:sldMkLst>
        <pc:spChg chg="mod">
          <ac:chgData name="Katarzyna Kosek-Szott" userId="S::kks@agh.edu.pl::f238a6d8-d0de-4a0c-a192-574443644825" providerId="AD" clId="Web-{900A9AB6-86EC-3BF1-FD65-DA335D13A748}" dt="2024-05-13T09:28:42.206" v="18" actId="20577"/>
          <ac:spMkLst>
            <pc:docMk/>
            <pc:sldMk cId="3799457424" sldId="277"/>
            <ac:spMk id="2" creationId="{90A736C5-4885-9E0E-C043-05A3039E01D0}"/>
          </ac:spMkLst>
        </pc:spChg>
        <pc:spChg chg="mod">
          <ac:chgData name="Katarzyna Kosek-Szott" userId="S::kks@agh.edu.pl::f238a6d8-d0de-4a0c-a192-574443644825" providerId="AD" clId="Web-{900A9AB6-86EC-3BF1-FD65-DA335D13A748}" dt="2024-05-13T09:28:48.690" v="20" actId="20577"/>
          <ac:spMkLst>
            <pc:docMk/>
            <pc:sldMk cId="3799457424" sldId="277"/>
            <ac:spMk id="3" creationId="{DA49730C-367F-0395-4C3C-F7E63C2DC68A}"/>
          </ac:spMkLst>
        </pc:spChg>
      </pc:sldChg>
      <pc:sldChg chg="modSp">
        <pc:chgData name="Katarzyna Kosek-Szott" userId="S::kks@agh.edu.pl::f238a6d8-d0de-4a0c-a192-574443644825" providerId="AD" clId="Web-{900A9AB6-86EC-3BF1-FD65-DA335D13A748}" dt="2024-05-13T09:49:37.854" v="128" actId="20577"/>
        <pc:sldMkLst>
          <pc:docMk/>
          <pc:sldMk cId="936240509" sldId="278"/>
        </pc:sldMkLst>
        <pc:spChg chg="mod">
          <ac:chgData name="Katarzyna Kosek-Szott" userId="S::kks@agh.edu.pl::f238a6d8-d0de-4a0c-a192-574443644825" providerId="AD" clId="Web-{900A9AB6-86EC-3BF1-FD65-DA335D13A748}" dt="2024-05-13T09:49:37.854" v="128" actId="20577"/>
          <ac:spMkLst>
            <pc:docMk/>
            <pc:sldMk cId="936240509" sldId="278"/>
            <ac:spMk id="3" creationId="{F6AC1D83-232A-445B-9E72-55EA2FB6A162}"/>
          </ac:spMkLst>
        </pc:spChg>
      </pc:sldChg>
      <pc:sldChg chg="modSp">
        <pc:chgData name="Katarzyna Kosek-Szott" userId="S::kks@agh.edu.pl::f238a6d8-d0de-4a0c-a192-574443644825" providerId="AD" clId="Web-{900A9AB6-86EC-3BF1-FD65-DA335D13A748}" dt="2024-05-13T09:53:41.833" v="149" actId="20577"/>
        <pc:sldMkLst>
          <pc:docMk/>
          <pc:sldMk cId="796959861" sldId="279"/>
        </pc:sldMkLst>
        <pc:spChg chg="mod">
          <ac:chgData name="Katarzyna Kosek-Szott" userId="S::kks@agh.edu.pl::f238a6d8-d0de-4a0c-a192-574443644825" providerId="AD" clId="Web-{900A9AB6-86EC-3BF1-FD65-DA335D13A748}" dt="2024-05-13T09:53:41.833" v="149" actId="20577"/>
          <ac:spMkLst>
            <pc:docMk/>
            <pc:sldMk cId="796959861" sldId="279"/>
            <ac:spMk id="3" creationId="{1BDC268C-04EB-D9AB-3735-8945262CECA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802.11-24/0630r0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pl-PL"/>
              <a:t>May 2024</a:t>
            </a:r>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Szymon Szott, AGH University</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802.11-24/0630r0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pl-PL"/>
              <a:t>May 2024</a:t>
            </a:r>
            <a:endParaRPr lang="en-US"/>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Szymon Szott, AGH University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l-PL" dirty="0"/>
              <a:t>„</a:t>
            </a:r>
            <a:r>
              <a:rPr lang="en-US" sz="1800" dirty="0">
                <a:effectLst/>
                <a:latin typeface="Times New Roman" panose="02020603050405020304" pitchFamily="18" charset="0"/>
                <a:ea typeface="MS Mincho" panose="02020609040205080304" pitchFamily="49" charset="-128"/>
              </a:rPr>
              <a:t>To illustrate AIML-enhanced MAPC operation, Figure 1 shows a simple scenario with 2 BSSs. AP 1 of BSS 1 is able to execute AIML models, which may be trained in AP 1, in other APs such as AP 2, or outside the 802.11 network. It collects channel state information (CSI), buffer state reports (BSRs) and any other suitable information from AP 2 of BSS 2 and all stations (STAs 1, 2, and 3), either directly or through AP 2. Using the collected information as the input for the AIML model, AP 1 is then able to a) determine if AP 1 and AP 2 can form an MAPC group, and b) select the most adequate transmission strategy depending on which AP-STA pairs are scheduled (including SU or MU, DL or UL). For example, while STA 1 and STA 3 can transmit simultaneously by leveraging coordinated spatial reuse, transmissions from STA 1 and STA 2 require coordinated OFDMA.</a:t>
            </a:r>
            <a:r>
              <a:rPr lang="pl-PL" sz="1800" dirty="0">
                <a:effectLst/>
                <a:latin typeface="Times New Roman" panose="02020603050405020304" pitchFamily="18" charset="0"/>
                <a:ea typeface="MS Mincho" panose="02020609040205080304" pitchFamily="49" charset="-128"/>
              </a:rPr>
              <a:t>” [3]</a:t>
            </a:r>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5</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pl-PL" dirty="0"/>
              <a:t>„</a:t>
            </a:r>
            <a:r>
              <a:rPr lang="en-US" sz="1800" dirty="0">
                <a:effectLst/>
                <a:latin typeface="Times New Roman" panose="02020603050405020304" pitchFamily="18" charset="0"/>
                <a:ea typeface="MS Mincho" panose="02020609040205080304" pitchFamily="49" charset="-128"/>
              </a:rPr>
              <a:t>Figure 2 presents an example message exchange for an AIML-enhanced multi-AP coordinated transmission. (This is an illustrative example only, the exact exchange of MAPC messages will be determined by UHR.) The MAPC exchange is triggered by a </a:t>
            </a:r>
            <a:r>
              <a:rPr lang="en-US" sz="1800" i="1" dirty="0">
                <a:effectLst/>
                <a:latin typeface="Times New Roman" panose="02020603050405020304" pitchFamily="18" charset="0"/>
                <a:ea typeface="MS Mincho" panose="02020609040205080304" pitchFamily="49" charset="-128"/>
              </a:rPr>
              <a:t>sharing AP</a:t>
            </a:r>
            <a:r>
              <a:rPr lang="en-US" sz="1800" dirty="0">
                <a:effectLst/>
                <a:latin typeface="Times New Roman" panose="02020603050405020304" pitchFamily="18" charset="0"/>
                <a:ea typeface="MS Mincho" panose="02020609040205080304" pitchFamily="49" charset="-128"/>
              </a:rPr>
              <a:t> (AP 1) with an MAPC-RTS/MAPC-CTS exchange between all APs involved in the upcoming coordinated transmission. This RTS/CTS may be optional. Then, in an initial phase —indicated by (1) in Figure 2— each AP collects information from its associated stations. Note that this data collection and report phase may not be required if AIML can predict measurement reports, or in the case that some measurements are quasi-static. Moreover, principal component analysis (PCA) can be used to reduce the amount of data to exchange (i.e., exchanging only a fraction of the total data, and reconstructing the missing data at the destination). However, since the reconstructed data may incur information loss, the accuracy-overhead trade-off needs to be considered. In the second phase —indicated by (2) in Figure 2— these reports are communicated to the sharing AP which uses AIML to select and configure the MAPC transmission strategy to be used in the final phase of transmission. It is expected that the pre-trained AIML model provides either a near-instantaneous response for immediately scheduling the coordinated transmission or schedules coordinated transmissions in the near future</a:t>
            </a:r>
            <a:r>
              <a:rPr lang="pl-PL" sz="1800" dirty="0">
                <a:effectLst/>
                <a:latin typeface="Times New Roman" panose="02020603050405020304" pitchFamily="18" charset="0"/>
                <a:ea typeface="MS Mincho" panose="02020609040205080304" pitchFamily="49" charset="-128"/>
              </a:rPr>
              <a:t>.” [3]</a:t>
            </a:r>
          </a:p>
        </p:txBody>
      </p:sp>
    </p:spTree>
    <p:extLst>
      <p:ext uri="{BB962C8B-B14F-4D97-AF65-F5344CB8AC3E}">
        <p14:creationId xmlns:p14="http://schemas.microsoft.com/office/powerpoint/2010/main" val="4007029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802.11-24/0630r0</a:t>
            </a:r>
          </a:p>
        </p:txBody>
      </p:sp>
      <p:sp>
        <p:nvSpPr>
          <p:cNvPr id="5" name="Rectangle 3"/>
          <p:cNvSpPr>
            <a:spLocks noGrp="1" noChangeArrowheads="1"/>
          </p:cNvSpPr>
          <p:nvPr>
            <p:ph type="dt"/>
          </p:nvPr>
        </p:nvSpPr>
        <p:spPr>
          <a:ln/>
        </p:spPr>
        <p:txBody>
          <a:bodyPr/>
          <a:lstStyle/>
          <a:p>
            <a:r>
              <a:rPr lang="pl-PL"/>
              <a:t>May 2024</a:t>
            </a:r>
            <a:endParaRPr lang="en-US"/>
          </a:p>
        </p:txBody>
      </p:sp>
      <p:sp>
        <p:nvSpPr>
          <p:cNvPr id="6" name="Rectangle 6"/>
          <p:cNvSpPr>
            <a:spLocks noGrp="1" noChangeArrowheads="1"/>
          </p:cNvSpPr>
          <p:nvPr>
            <p:ph type="ftr"/>
          </p:nvPr>
        </p:nvSpPr>
        <p:spPr>
          <a:ln/>
        </p:spPr>
        <p:txBody>
          <a:bodyPr/>
          <a:lstStyle/>
          <a:p>
            <a:r>
              <a:rPr lang="en-US"/>
              <a:t>Szymon Szott, AGH University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19</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pl-PL"/>
              <a:t>May 2024</a:t>
            </a:r>
            <a:endParaRPr lang="en-GB" dirty="0"/>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Szymon Szott, AGH University</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pl-PL"/>
              <a:t>May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pl-PL"/>
              <a:t>May 2024</a:t>
            </a:r>
            <a:endParaRPr lang="en-GB"/>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pl-PL"/>
              <a:t>May 2024</a:t>
            </a:r>
            <a:endParaRPr lang="en-GB"/>
          </a:p>
        </p:txBody>
      </p:sp>
      <p:sp>
        <p:nvSpPr>
          <p:cNvPr id="6" name="Footer Placeholder 5"/>
          <p:cNvSpPr>
            <a:spLocks noGrp="1"/>
          </p:cNvSpPr>
          <p:nvPr>
            <p:ph type="ftr" idx="11"/>
          </p:nvPr>
        </p:nvSpPr>
        <p:spPr/>
        <p:txBody>
          <a:bodyPr/>
          <a:lstStyle>
            <a:lvl1pPr>
              <a:defRPr/>
            </a:lvl1pPr>
          </a:lstStyle>
          <a:p>
            <a:r>
              <a:rPr lang="en-GB"/>
              <a:t>Szymon Szott, AGH University</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pl-PL"/>
              <a:t>May 2024</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Szymon Szott, AGH University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pl-PL"/>
              <a:t>May 2024</a:t>
            </a:r>
            <a:endParaRPr lang="en-GB"/>
          </a:p>
        </p:txBody>
      </p:sp>
      <p:sp>
        <p:nvSpPr>
          <p:cNvPr id="4" name="Footer Placeholder 3"/>
          <p:cNvSpPr>
            <a:spLocks noGrp="1"/>
          </p:cNvSpPr>
          <p:nvPr>
            <p:ph type="ftr" idx="11"/>
          </p:nvPr>
        </p:nvSpPr>
        <p:spPr/>
        <p:txBody>
          <a:bodyPr/>
          <a:lstStyle>
            <a:lvl1pPr>
              <a:defRPr/>
            </a:lvl1pPr>
          </a:lstStyle>
          <a:p>
            <a:r>
              <a:rPr lang="en-GB"/>
              <a:t>Szymon Szott, AGH University</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pl-PL"/>
              <a:t>May 2024</a:t>
            </a:r>
            <a:endParaRPr lang="en-GB"/>
          </a:p>
        </p:txBody>
      </p:sp>
      <p:sp>
        <p:nvSpPr>
          <p:cNvPr id="3" name="Footer Placeholder 2"/>
          <p:cNvSpPr>
            <a:spLocks noGrp="1"/>
          </p:cNvSpPr>
          <p:nvPr>
            <p:ph type="ftr" idx="11"/>
          </p:nvPr>
        </p:nvSpPr>
        <p:spPr/>
        <p:txBody>
          <a:bodyPr/>
          <a:lstStyle>
            <a:lvl1pPr>
              <a:defRPr/>
            </a:lvl1pPr>
          </a:lstStyle>
          <a:p>
            <a:r>
              <a:rPr lang="en-GB"/>
              <a:t>Szymon Szott, AGH University</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pl-PL"/>
              <a:t>May 2024</a:t>
            </a:r>
            <a:endParaRPr lang="en-GB"/>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pl-PL"/>
              <a:t>May 2024</a:t>
            </a:r>
            <a:endParaRPr lang="en-GB"/>
          </a:p>
        </p:txBody>
      </p:sp>
      <p:sp>
        <p:nvSpPr>
          <p:cNvPr id="5" name="Footer Placeholder 4"/>
          <p:cNvSpPr>
            <a:spLocks noGrp="1"/>
          </p:cNvSpPr>
          <p:nvPr>
            <p:ph type="ftr" idx="11"/>
          </p:nvPr>
        </p:nvSpPr>
        <p:spPr/>
        <p:txBody>
          <a:bodyPr/>
          <a:lstStyle>
            <a:lvl1pPr>
              <a:defRPr/>
            </a:lvl1pPr>
          </a:lstStyle>
          <a:p>
            <a:r>
              <a:rPr lang="en-GB"/>
              <a:t>Szymon Szott, AGH University</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pl-PL"/>
              <a:t>May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Szymon Szott, AGH University</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a:t>
            </a:r>
            <a:r>
              <a:rPr kumimoji="0" lang="pl-PL"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24</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a:t>
            </a:r>
            <a:r>
              <a:rPr kumimoji="0" lang="pl-PL"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0630</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ithub.com/ml4wifi-devs/mapc-mab" TargetMode="External"/><Relationship Id="rId2" Type="http://schemas.openxmlformats.org/officeDocument/2006/relationships/hyperlink" Target="https://github.com/ml4wifi-devs/mapc-si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MAPC C-SR Scheduling with Multi-Armed Bandits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pl-PL" sz="2000" b="0" dirty="0"/>
              <a:t>2024-05-14</a:t>
            </a:r>
            <a:endParaRPr lang="en-GB" sz="2000" b="0" dirty="0"/>
          </a:p>
        </p:txBody>
      </p:sp>
      <p:sp>
        <p:nvSpPr>
          <p:cNvPr id="6" name="Date Placeholder 3"/>
          <p:cNvSpPr>
            <a:spLocks noGrp="1"/>
          </p:cNvSpPr>
          <p:nvPr>
            <p:ph type="dt" idx="10"/>
          </p:nvPr>
        </p:nvSpPr>
        <p:spPr/>
        <p:txBody>
          <a:bodyPr/>
          <a:lstStyle/>
          <a:p>
            <a:r>
              <a:rPr lang="pl-PL"/>
              <a:t>May 2024</a:t>
            </a:r>
            <a:endParaRPr lang="en-GB" dirty="0"/>
          </a:p>
        </p:txBody>
      </p:sp>
      <p:sp>
        <p:nvSpPr>
          <p:cNvPr id="7" name="Footer Placeholder 4"/>
          <p:cNvSpPr>
            <a:spLocks noGrp="1"/>
          </p:cNvSpPr>
          <p:nvPr>
            <p:ph type="ftr" idx="11"/>
          </p:nvPr>
        </p:nvSpPr>
        <p:spPr/>
        <p:txBody>
          <a:bodyPr/>
          <a:lstStyle/>
          <a:p>
            <a:r>
              <a:rPr lang="en-GB"/>
              <a:t>Szymon Szott, AGH University</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2900960527"/>
              </p:ext>
            </p:extLst>
          </p:nvPr>
        </p:nvGraphicFramePr>
        <p:xfrm>
          <a:off x="990600" y="2413000"/>
          <a:ext cx="10144125" cy="3375025"/>
        </p:xfrm>
        <a:graphic>
          <a:graphicData uri="http://schemas.openxmlformats.org/presentationml/2006/ole">
            <mc:AlternateContent xmlns:mc="http://schemas.openxmlformats.org/markup-compatibility/2006">
              <mc:Choice xmlns:v="urn:schemas-microsoft-com:vml" Requires="v">
                <p:oleObj name="Document" r:id="rId3" imgW="10393674" imgH="3485310" progId="Word.Document.8">
                  <p:embed/>
                </p:oleObj>
              </mc:Choice>
              <mc:Fallback>
                <p:oleObj name="Document" r:id="rId3" imgW="10393674" imgH="3485310" progId="Word.Document.8">
                  <p:embed/>
                  <p:pic>
                    <p:nvPicPr>
                      <p:cNvPr id="0" name="Picture 3"/>
                      <p:cNvPicPr>
                        <a:picLocks noChangeAspect="1" noChangeArrowheads="1"/>
                      </p:cNvPicPr>
                      <p:nvPr/>
                    </p:nvPicPr>
                    <p:blipFill>
                      <a:blip r:embed="rId4"/>
                      <a:srcRect/>
                      <a:stretch>
                        <a:fillRect/>
                      </a:stretch>
                    </p:blipFill>
                    <p:spPr bwMode="auto">
                      <a:xfrm>
                        <a:off x="990600" y="2413000"/>
                        <a:ext cx="10144125" cy="33750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B0C18-B5ED-BF97-D3C5-8AE532BFE7DD}"/>
              </a:ext>
            </a:extLst>
          </p:cNvPr>
          <p:cNvSpPr>
            <a:spLocks noGrp="1"/>
          </p:cNvSpPr>
          <p:nvPr>
            <p:ph type="title"/>
          </p:nvPr>
        </p:nvSpPr>
        <p:spPr/>
        <p:txBody>
          <a:bodyPr/>
          <a:lstStyle/>
          <a:p>
            <a:r>
              <a:rPr lang="en-US" dirty="0"/>
              <a:t>Proposed Hierarchical MAB Scheme</a:t>
            </a:r>
            <a:endParaRPr lang="en-US" dirty="0">
              <a:cs typeface="Times New Roman"/>
            </a:endParaRPr>
          </a:p>
        </p:txBody>
      </p:sp>
      <p:sp>
        <p:nvSpPr>
          <p:cNvPr id="3" name="Content Placeholder 2">
            <a:extLst>
              <a:ext uri="{FF2B5EF4-FFF2-40B4-BE49-F238E27FC236}">
                <a16:creationId xmlns:a16="http://schemas.microsoft.com/office/drawing/2014/main" id="{42BF6B16-54E9-04A1-A6F9-36EE64D2E377}"/>
              </a:ext>
            </a:extLst>
          </p:cNvPr>
          <p:cNvSpPr>
            <a:spLocks noGrp="1"/>
          </p:cNvSpPr>
          <p:nvPr>
            <p:ph idx="1"/>
          </p:nvPr>
        </p:nvSpPr>
        <p:spPr>
          <a:xfrm>
            <a:off x="914401" y="1981201"/>
            <a:ext cx="10361084" cy="4343399"/>
          </a:xfrm>
        </p:spPr>
        <p:txBody>
          <a:bodyPr>
            <a:normAutofit/>
          </a:bodyPr>
          <a:lstStyle/>
          <a:p>
            <a:pPr>
              <a:buFont typeface="Arial" panose="020B0604020202020204" pitchFamily="34" charset="0"/>
              <a:buChar char="•"/>
            </a:pPr>
            <a:r>
              <a:rPr lang="en-US" dirty="0"/>
              <a:t>Assumption: downlink traffic</a:t>
            </a:r>
            <a:endParaRPr lang="en-US" dirty="0">
              <a:cs typeface="Times New Roman"/>
            </a:endParaRPr>
          </a:p>
          <a:p>
            <a:pPr>
              <a:buFont typeface="Arial" panose="020B0604020202020204" pitchFamily="34" charset="0"/>
              <a:buChar char="•"/>
            </a:pPr>
            <a:r>
              <a:rPr lang="en-US" dirty="0"/>
              <a:t>Hierarchical MABs to reduce the large search space [9]</a:t>
            </a:r>
            <a:endParaRPr lang="en-US" dirty="0">
              <a:cs typeface="Times New Roman"/>
            </a:endParaRPr>
          </a:p>
          <a:p>
            <a:pPr>
              <a:buFont typeface="Arial" panose="020B0604020202020204" pitchFamily="34" charset="0"/>
              <a:buChar char="•"/>
            </a:pPr>
            <a:r>
              <a:rPr lang="en-US" dirty="0"/>
              <a:t>Two-level hierarchy</a:t>
            </a:r>
            <a:endParaRPr lang="en-US" dirty="0">
              <a:cs typeface="Times New Roman"/>
            </a:endParaRPr>
          </a:p>
          <a:p>
            <a:pPr lvl="1">
              <a:buFont typeface="Arial" panose="020B0604020202020204" pitchFamily="34" charset="0"/>
              <a:buChar char="•"/>
            </a:pPr>
            <a:r>
              <a:rPr lang="en-US" dirty="0"/>
              <a:t>Level one – select APs to transmit simultaneously</a:t>
            </a:r>
            <a:endParaRPr lang="en-US" dirty="0">
              <a:cs typeface="Times New Roman"/>
            </a:endParaRPr>
          </a:p>
          <a:p>
            <a:pPr lvl="1">
              <a:buFont typeface="Arial" panose="020B0604020202020204" pitchFamily="34" charset="0"/>
              <a:buChar char="•"/>
            </a:pPr>
            <a:r>
              <a:rPr lang="en-US" dirty="0"/>
              <a:t>Level two – select non-AP STAs to receive transmissions (given a set of APs)</a:t>
            </a:r>
            <a:endParaRPr lang="en-US" dirty="0">
              <a:cs typeface="Times New Roman"/>
            </a:endParaRPr>
          </a:p>
          <a:p>
            <a:pPr>
              <a:buFont typeface="Arial" panose="020B0604020202020204" pitchFamily="34" charset="0"/>
              <a:buChar char="•"/>
            </a:pPr>
            <a:r>
              <a:rPr lang="en-US" dirty="0"/>
              <a:t>Phases</a:t>
            </a:r>
            <a:endParaRPr lang="en-US" dirty="0">
              <a:cs typeface="Times New Roman"/>
            </a:endParaRPr>
          </a:p>
          <a:p>
            <a:pPr marL="914400" lvl="1" indent="-457200">
              <a:buFont typeface="+mj-lt"/>
              <a:buAutoNum type="arabicPeriod"/>
            </a:pPr>
            <a:r>
              <a:rPr lang="en-US" dirty="0"/>
              <a:t>Sharing AP is chosen randomly (DCF)</a:t>
            </a:r>
            <a:endParaRPr lang="en-US" dirty="0">
              <a:cs typeface="Times New Roman"/>
            </a:endParaRPr>
          </a:p>
          <a:p>
            <a:pPr marL="914400" lvl="1" indent="-457200">
              <a:buFont typeface="+mj-lt"/>
              <a:buAutoNum type="arabicPeriod"/>
            </a:pPr>
            <a:r>
              <a:rPr lang="en-US" dirty="0"/>
              <a:t>Designated non-AP STA is chosen randomly from set of associated STAs (first transmitting pair)</a:t>
            </a:r>
            <a:endParaRPr lang="en-US" dirty="0">
              <a:cs typeface="Times New Roman"/>
            </a:endParaRPr>
          </a:p>
          <a:p>
            <a:pPr marL="914400" lvl="1" indent="-457200">
              <a:buFont typeface="+mj-lt"/>
              <a:buAutoNum type="arabicPeriod"/>
            </a:pPr>
            <a:r>
              <a:rPr lang="en-US" dirty="0"/>
              <a:t>First-level agent selects set of APs (for concurrent transmission)</a:t>
            </a:r>
            <a:endParaRPr lang="en-US" dirty="0">
              <a:cs typeface="Times New Roman"/>
            </a:endParaRPr>
          </a:p>
          <a:p>
            <a:pPr marL="914400" lvl="1" indent="-457200">
              <a:buFont typeface="+mj-lt"/>
              <a:buAutoNum type="arabicPeriod"/>
            </a:pPr>
            <a:r>
              <a:rPr lang="en-US" dirty="0"/>
              <a:t>Second-level agents select non-AP STAs to establish AP-STA pairs</a:t>
            </a:r>
            <a:endParaRPr lang="en-US" dirty="0">
              <a:cs typeface="Times New Roman"/>
            </a:endParaRPr>
          </a:p>
          <a:p>
            <a:pPr lvl="1">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A6DE26F5-3C5A-0A3E-5322-22184256B402}"/>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40C0EBE8-141B-1C01-3DF0-137D3E92F649}"/>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4DE68A17-907A-AC2A-A836-397B7BD6EDC1}"/>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1280430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4E18-0C27-710C-3A3C-229005C2AD2B}"/>
              </a:ext>
            </a:extLst>
          </p:cNvPr>
          <p:cNvSpPr>
            <a:spLocks noGrp="1"/>
          </p:cNvSpPr>
          <p:nvPr>
            <p:ph type="title"/>
          </p:nvPr>
        </p:nvSpPr>
        <p:spPr/>
        <p:txBody>
          <a:bodyPr/>
          <a:lstStyle/>
          <a:p>
            <a:r>
              <a:rPr lang="en-US" dirty="0"/>
              <a:t>Simulation Model</a:t>
            </a:r>
            <a:endParaRPr lang="en-US" dirty="0">
              <a:cs typeface="Times New Roman"/>
            </a:endParaRPr>
          </a:p>
        </p:txBody>
      </p:sp>
      <p:sp>
        <p:nvSpPr>
          <p:cNvPr id="3" name="Content Placeholder 2">
            <a:extLst>
              <a:ext uri="{FF2B5EF4-FFF2-40B4-BE49-F238E27FC236}">
                <a16:creationId xmlns:a16="http://schemas.microsoft.com/office/drawing/2014/main" id="{9143BE02-EE1B-AF72-525C-26C61FB3E114}"/>
              </a:ext>
            </a:extLst>
          </p:cNvPr>
          <p:cNvSpPr>
            <a:spLocks noGrp="1"/>
          </p:cNvSpPr>
          <p:nvPr>
            <p:ph idx="1"/>
          </p:nvPr>
        </p:nvSpPr>
        <p:spPr>
          <a:xfrm>
            <a:off x="152401" y="1981201"/>
            <a:ext cx="6172200" cy="4113213"/>
          </a:xfrm>
        </p:spPr>
        <p:txBody>
          <a:bodyPr/>
          <a:lstStyle/>
          <a:p>
            <a:pPr>
              <a:buFont typeface="Arial" panose="020B0604020202020204" pitchFamily="34" charset="0"/>
              <a:buChar char="•"/>
            </a:pPr>
            <a:r>
              <a:rPr lang="en-US" dirty="0"/>
              <a:t>Monte Carlo simulation model</a:t>
            </a:r>
            <a:endParaRPr lang="en-US" dirty="0">
              <a:cs typeface="Times New Roman"/>
            </a:endParaRPr>
          </a:p>
          <a:p>
            <a:pPr>
              <a:buFont typeface="Arial" panose="020B0604020202020204" pitchFamily="34" charset="0"/>
              <a:buChar char="•"/>
            </a:pPr>
            <a:r>
              <a:rPr lang="en-US" dirty="0"/>
              <a:t>Iterate over consecutive TXOPs</a:t>
            </a:r>
            <a:endParaRPr lang="en-US" dirty="0">
              <a:cs typeface="Times New Roman"/>
            </a:endParaRPr>
          </a:p>
          <a:p>
            <a:pPr>
              <a:buFont typeface="Arial" panose="020B0604020202020204" pitchFamily="34" charset="0"/>
              <a:buChar char="•"/>
            </a:pPr>
            <a:r>
              <a:rPr lang="en-US" dirty="0"/>
              <a:t>Path loss – </a:t>
            </a:r>
            <a:r>
              <a:rPr lang="en-US" dirty="0" err="1"/>
              <a:t>Tgax</a:t>
            </a:r>
            <a:r>
              <a:rPr lang="en-US" dirty="0"/>
              <a:t> model for enterprise scenarios [10]</a:t>
            </a:r>
            <a:endParaRPr lang="en-US" dirty="0">
              <a:cs typeface="Times New Roman"/>
            </a:endParaRPr>
          </a:p>
          <a:p>
            <a:pPr>
              <a:buFont typeface="Arial" panose="020B0604020202020204" pitchFamily="34" charset="0"/>
              <a:buChar char="•"/>
            </a:pPr>
            <a:r>
              <a:rPr lang="en-US" dirty="0"/>
              <a:t>Open-source</a:t>
            </a:r>
            <a:br>
              <a:rPr lang="en-US" dirty="0"/>
            </a:br>
            <a:r>
              <a:rPr lang="en-US" dirty="0">
                <a:solidFill>
                  <a:schemeClr val="accent2"/>
                </a:solidFill>
                <a:hlinkClick r:id="rId2">
                  <a:extLst>
                    <a:ext uri="{A12FA001-AC4F-418D-AE19-62706E023703}">
                      <ahyp:hlinkClr xmlns:ahyp="http://schemas.microsoft.com/office/drawing/2018/hyperlinkcolor" val="tx"/>
                    </a:ext>
                  </a:extLst>
                </a:hlinkClick>
              </a:rPr>
              <a:t>https://github.com/ml4wifi-devs/mapc-sim</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https://github.com/ml4wifi-devs/mapc-mab</a:t>
            </a:r>
            <a:endParaRPr lang="en-US">
              <a:solidFill>
                <a:schemeClr val="accent2"/>
              </a:solidFill>
              <a:cs typeface="Times New Roman"/>
            </a:endParaRPr>
          </a:p>
          <a:p>
            <a:pPr>
              <a:buFont typeface="Arial" panose="020B0604020202020204" pitchFamily="34" charset="0"/>
              <a:buChar char="•"/>
            </a:pPr>
            <a:r>
              <a:rPr lang="en-US" dirty="0"/>
              <a:t>MAB hyperparameters optimized with randomly generated scenarios</a:t>
            </a:r>
            <a:endParaRPr lang="en-US" dirty="0">
              <a:cs typeface="Times New Roman"/>
            </a:endParaRPr>
          </a:p>
          <a:p>
            <a:pPr>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1DD32134-9AB1-EEB2-8E1B-067E7CBAB2C7}"/>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79A245F4-0704-2E97-7E05-803B5AF71B8F}"/>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D85F0A99-742B-0581-E6F2-C61DABF419A1}"/>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9641184D-1336-EF59-8C0E-242C1D1E17FF}"/>
              </a:ext>
            </a:extLst>
          </p:cNvPr>
          <p:cNvPicPr>
            <a:picLocks noChangeAspect="1"/>
          </p:cNvPicPr>
          <p:nvPr/>
        </p:nvPicPr>
        <p:blipFill>
          <a:blip r:embed="rId4"/>
          <a:stretch>
            <a:fillRect/>
          </a:stretch>
        </p:blipFill>
        <p:spPr>
          <a:xfrm>
            <a:off x="6403942" y="2166832"/>
            <a:ext cx="5791200" cy="3741949"/>
          </a:xfrm>
          <a:prstGeom prst="rect">
            <a:avLst/>
          </a:prstGeom>
        </p:spPr>
      </p:pic>
    </p:spTree>
    <p:extLst>
      <p:ext uri="{BB962C8B-B14F-4D97-AF65-F5344CB8AC3E}">
        <p14:creationId xmlns:p14="http://schemas.microsoft.com/office/powerpoint/2010/main" val="3391827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BCFD6-CA03-23B5-0BA0-D66BF6DCD375}"/>
              </a:ext>
            </a:extLst>
          </p:cNvPr>
          <p:cNvSpPr>
            <a:spLocks noGrp="1"/>
          </p:cNvSpPr>
          <p:nvPr>
            <p:ph type="title"/>
          </p:nvPr>
        </p:nvSpPr>
        <p:spPr>
          <a:xfrm>
            <a:off x="914401" y="381000"/>
            <a:ext cx="10361084" cy="1065213"/>
          </a:xfrm>
        </p:spPr>
        <p:txBody>
          <a:bodyPr/>
          <a:lstStyle/>
          <a:p>
            <a:r>
              <a:rPr lang="pl-PL" dirty="0"/>
              <a:t>Test </a:t>
            </a:r>
            <a:r>
              <a:rPr lang="pl-PL" dirty="0" err="1"/>
              <a:t>Scenario</a:t>
            </a:r>
            <a:endParaRPr lang="pl-PL" dirty="0"/>
          </a:p>
        </p:txBody>
      </p:sp>
      <p:sp>
        <p:nvSpPr>
          <p:cNvPr id="3" name="Content Placeholder 2">
            <a:extLst>
              <a:ext uri="{FF2B5EF4-FFF2-40B4-BE49-F238E27FC236}">
                <a16:creationId xmlns:a16="http://schemas.microsoft.com/office/drawing/2014/main" id="{DBCBB63D-EA28-30C2-E1E4-E6BA95273C10}"/>
              </a:ext>
            </a:extLst>
          </p:cNvPr>
          <p:cNvSpPr>
            <a:spLocks noGrp="1"/>
          </p:cNvSpPr>
          <p:nvPr>
            <p:ph idx="1"/>
          </p:nvPr>
        </p:nvSpPr>
        <p:spPr>
          <a:xfrm>
            <a:off x="381000" y="5029200"/>
            <a:ext cx="10894485" cy="1280701"/>
          </a:xfrm>
        </p:spPr>
        <p:txBody>
          <a:bodyPr>
            <a:normAutofit fontScale="77500" lnSpcReduction="20000"/>
          </a:bodyPr>
          <a:lstStyle/>
          <a:p>
            <a:pPr marL="0" indent="0"/>
            <a:r>
              <a:rPr lang="en-US" dirty="0"/>
              <a:t>In (a), crosses denote APs, dots – stations, thick black lines – walls.  APs are placed on the corners </a:t>
            </a:r>
            <a:r>
              <a:rPr lang="pl-PL" dirty="0"/>
              <a:t>o</a:t>
            </a:r>
            <a:r>
              <a:rPr lang="en-US" dirty="0"/>
              <a:t>f a </a:t>
            </a:r>
            <a:r>
              <a:rPr lang="en-US" i="1" dirty="0"/>
              <a:t>d</a:t>
            </a:r>
            <a:r>
              <a:rPr lang="en-US" dirty="0"/>
              <a:t>-sided square, and stations are evenly distributed</a:t>
            </a:r>
            <a:r>
              <a:rPr lang="pl-PL" dirty="0"/>
              <a:t> 2 m </a:t>
            </a:r>
            <a:r>
              <a:rPr lang="en-US" dirty="0"/>
              <a:t>from their APs. In (b),</a:t>
            </a:r>
            <a:r>
              <a:rPr lang="pl-PL" dirty="0"/>
              <a:t> </a:t>
            </a:r>
            <a:r>
              <a:rPr lang="en-US" dirty="0"/>
              <a:t>where transmissions are only</a:t>
            </a:r>
            <a:r>
              <a:rPr lang="pl-PL" dirty="0"/>
              <a:t> to</a:t>
            </a:r>
            <a:r>
              <a:rPr lang="en-US" dirty="0"/>
              <a:t> the outermost stations</a:t>
            </a:r>
            <a:r>
              <a:rPr lang="pl-PL" dirty="0"/>
              <a:t>,</a:t>
            </a:r>
            <a:r>
              <a:rPr lang="en-US" dirty="0"/>
              <a:t> the effective data rates of the coordinated transmission strategies (number of concurrently transmitting APs) depend on the square side </a:t>
            </a:r>
            <a:r>
              <a:rPr lang="en-US" i="1" dirty="0"/>
              <a:t>d</a:t>
            </a:r>
            <a:r>
              <a:rPr lang="en-US" dirty="0"/>
              <a:t>, assuming a fixed MCS of 11. The three operational points studied in further simulations are denoted by vertical lines.</a:t>
            </a:r>
            <a:endParaRPr lang="pl-PL" dirty="0"/>
          </a:p>
        </p:txBody>
      </p:sp>
      <p:sp>
        <p:nvSpPr>
          <p:cNvPr id="4" name="Slide Number Placeholder 3">
            <a:extLst>
              <a:ext uri="{FF2B5EF4-FFF2-40B4-BE49-F238E27FC236}">
                <a16:creationId xmlns:a16="http://schemas.microsoft.com/office/drawing/2014/main" id="{111C3252-13C7-3012-E281-CFA800435A8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54CA156B-C34C-A50F-1CA8-A36E4F68244A}"/>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5359FBDB-2AF1-9296-C617-C38BC142712E}"/>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7617639B-D5C3-FF3D-1908-0D0AC8135458}"/>
              </a:ext>
            </a:extLst>
          </p:cNvPr>
          <p:cNvPicPr>
            <a:picLocks noChangeAspect="1"/>
          </p:cNvPicPr>
          <p:nvPr/>
        </p:nvPicPr>
        <p:blipFill rotWithShape="1">
          <a:blip r:embed="rId2"/>
          <a:srcRect t="7868"/>
          <a:stretch/>
        </p:blipFill>
        <p:spPr>
          <a:xfrm>
            <a:off x="2209800" y="1171507"/>
            <a:ext cx="7512612" cy="3824699"/>
          </a:xfrm>
          <a:prstGeom prst="rect">
            <a:avLst/>
          </a:prstGeom>
        </p:spPr>
      </p:pic>
    </p:spTree>
    <p:extLst>
      <p:ext uri="{BB962C8B-B14F-4D97-AF65-F5344CB8AC3E}">
        <p14:creationId xmlns:p14="http://schemas.microsoft.com/office/powerpoint/2010/main" val="4164120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4173-B3AC-EAB8-1390-7D065F9012DC}"/>
              </a:ext>
            </a:extLst>
          </p:cNvPr>
          <p:cNvSpPr>
            <a:spLocks noGrp="1"/>
          </p:cNvSpPr>
          <p:nvPr>
            <p:ph type="title"/>
          </p:nvPr>
        </p:nvSpPr>
        <p:spPr/>
        <p:txBody>
          <a:bodyPr/>
          <a:lstStyle/>
          <a:p>
            <a:r>
              <a:rPr lang="pl-PL" dirty="0" err="1"/>
              <a:t>Results</a:t>
            </a:r>
            <a:r>
              <a:rPr lang="pl-PL" dirty="0"/>
              <a:t> (d = 10 m)</a:t>
            </a:r>
          </a:p>
        </p:txBody>
      </p:sp>
      <p:sp>
        <p:nvSpPr>
          <p:cNvPr id="3" name="Content Placeholder 2">
            <a:extLst>
              <a:ext uri="{FF2B5EF4-FFF2-40B4-BE49-F238E27FC236}">
                <a16:creationId xmlns:a16="http://schemas.microsoft.com/office/drawing/2014/main" id="{CC5190E7-7E97-52D1-4F92-4992E0188578}"/>
              </a:ext>
            </a:extLst>
          </p:cNvPr>
          <p:cNvSpPr>
            <a:spLocks noGrp="1"/>
          </p:cNvSpPr>
          <p:nvPr>
            <p:ph idx="1"/>
          </p:nvPr>
        </p:nvSpPr>
        <p:spPr>
          <a:xfrm>
            <a:off x="6931994" y="2286000"/>
            <a:ext cx="5107606" cy="3808414"/>
          </a:xfrm>
        </p:spPr>
        <p:txBody>
          <a:bodyPr/>
          <a:lstStyle/>
          <a:p>
            <a:pPr>
              <a:buFont typeface="Arial" panose="020B0604020202020204" pitchFamily="34" charset="0"/>
              <a:buChar char="•"/>
            </a:pPr>
            <a:r>
              <a:rPr lang="en-US" dirty="0"/>
              <a:t>Can MABs identify 'single AP TX' as the best case? Yes!</a:t>
            </a:r>
            <a:endParaRPr lang="en-US" dirty="0">
              <a:cs typeface="Times New Roman"/>
            </a:endParaRPr>
          </a:p>
          <a:p>
            <a:pPr>
              <a:buFont typeface="Arial" panose="020B0604020202020204" pitchFamily="34" charset="0"/>
              <a:buChar char="•"/>
            </a:pPr>
            <a:r>
              <a:rPr lang="en-US" dirty="0"/>
              <a:t>Most MABs converge within 1.0-1.5 s</a:t>
            </a:r>
            <a:endParaRPr lang="en-US" dirty="0">
              <a:cs typeface="Times New Roman"/>
            </a:endParaRPr>
          </a:p>
          <a:p>
            <a:pPr>
              <a:buFont typeface="Arial" panose="020B0604020202020204" pitchFamily="34" charset="0"/>
              <a:buChar char="•"/>
            </a:pPr>
            <a:r>
              <a:rPr lang="en-US" dirty="0"/>
              <a:t>Baseline: non-hierarchical (flat) MAB</a:t>
            </a:r>
            <a:endParaRPr lang="en-US" dirty="0">
              <a:cs typeface="Times New Roman"/>
            </a:endParaRPr>
          </a:p>
          <a:p>
            <a:pPr lvl="1">
              <a:buFont typeface="Arial" panose="020B0604020202020204" pitchFamily="34" charset="0"/>
              <a:buChar char="•"/>
            </a:pPr>
            <a:r>
              <a:rPr lang="en-US" dirty="0"/>
              <a:t>Longer convergence time</a:t>
            </a:r>
            <a:endParaRPr lang="en-US" dirty="0">
              <a:cs typeface="Times New Roman"/>
            </a:endParaRP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2D481218-F236-7885-5716-3863A22D014D}"/>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947D5E67-91D0-13AE-80D9-AC6FB356C2ED}"/>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1229DEC3-3A19-AD03-0CD5-4FACBC029B04}"/>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DEA7A7FD-86A2-568F-4FB6-F2D98FD70AE5}"/>
              </a:ext>
            </a:extLst>
          </p:cNvPr>
          <p:cNvPicPr>
            <a:picLocks noChangeAspect="1"/>
          </p:cNvPicPr>
          <p:nvPr/>
        </p:nvPicPr>
        <p:blipFill>
          <a:blip r:embed="rId2"/>
          <a:stretch>
            <a:fillRect/>
          </a:stretch>
        </p:blipFill>
        <p:spPr>
          <a:xfrm>
            <a:off x="152400" y="2110027"/>
            <a:ext cx="6779594" cy="3945099"/>
          </a:xfrm>
          <a:prstGeom prst="rect">
            <a:avLst/>
          </a:prstGeom>
        </p:spPr>
      </p:pic>
    </p:spTree>
    <p:extLst>
      <p:ext uri="{BB962C8B-B14F-4D97-AF65-F5344CB8AC3E}">
        <p14:creationId xmlns:p14="http://schemas.microsoft.com/office/powerpoint/2010/main" val="383057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FF8BC-8ECA-8C4A-B431-97FBB3D381C1}"/>
              </a:ext>
            </a:extLst>
          </p:cNvPr>
          <p:cNvSpPr>
            <a:spLocks noGrp="1"/>
          </p:cNvSpPr>
          <p:nvPr>
            <p:ph type="title"/>
          </p:nvPr>
        </p:nvSpPr>
        <p:spPr/>
        <p:txBody>
          <a:bodyPr/>
          <a:lstStyle/>
          <a:p>
            <a:r>
              <a:rPr lang="pl-PL" dirty="0" err="1"/>
              <a:t>Results</a:t>
            </a:r>
            <a:r>
              <a:rPr lang="pl-PL" dirty="0"/>
              <a:t> (d = 20 m)</a:t>
            </a:r>
          </a:p>
        </p:txBody>
      </p:sp>
      <p:sp>
        <p:nvSpPr>
          <p:cNvPr id="3" name="Content Placeholder 2">
            <a:extLst>
              <a:ext uri="{FF2B5EF4-FFF2-40B4-BE49-F238E27FC236}">
                <a16:creationId xmlns:a16="http://schemas.microsoft.com/office/drawing/2014/main" id="{D2AD1D6C-D766-E830-FC56-12170DAC241F}"/>
              </a:ext>
            </a:extLst>
          </p:cNvPr>
          <p:cNvSpPr>
            <a:spLocks noGrp="1"/>
          </p:cNvSpPr>
          <p:nvPr>
            <p:ph idx="1"/>
          </p:nvPr>
        </p:nvSpPr>
        <p:spPr>
          <a:xfrm>
            <a:off x="7593176" y="1961788"/>
            <a:ext cx="4335763" cy="4132626"/>
          </a:xfrm>
        </p:spPr>
        <p:txBody>
          <a:bodyPr/>
          <a:lstStyle/>
          <a:p>
            <a:pPr>
              <a:buFont typeface="Arial" panose="020B0604020202020204" pitchFamily="34" charset="0"/>
              <a:buChar char="•"/>
            </a:pPr>
            <a:r>
              <a:rPr lang="en-US" dirty="0"/>
              <a:t>C-SR at 20 m allows two concurrent TXs</a:t>
            </a:r>
            <a:endParaRPr lang="en-US" dirty="0">
              <a:cs typeface="Times New Roman"/>
            </a:endParaRPr>
          </a:p>
          <a:p>
            <a:pPr>
              <a:buFont typeface="Arial" panose="020B0604020202020204" pitchFamily="34" charset="0"/>
              <a:buChar char="•"/>
            </a:pPr>
            <a:r>
              <a:rPr lang="en-US" dirty="0"/>
              <a:t>MABs quickly find this solution (especially ε-greedy)</a:t>
            </a:r>
            <a:endParaRPr lang="en-US" dirty="0">
              <a:cs typeface="Times New Roman"/>
            </a:endParaRPr>
          </a:p>
          <a:p>
            <a:pPr>
              <a:buFont typeface="Arial" panose="020B0604020202020204" pitchFamily="34" charset="0"/>
              <a:buChar char="•"/>
            </a:pPr>
            <a:r>
              <a:rPr lang="en-US" dirty="0"/>
              <a:t>STAs begin at 2 m from their APs, but halfway through relocate to 3 m from the AP</a:t>
            </a:r>
            <a:endParaRPr lang="en-US" dirty="0">
              <a:cs typeface="Times New Roman"/>
            </a:endParaRPr>
          </a:p>
          <a:p>
            <a:pPr>
              <a:buFont typeface="Arial" panose="020B0604020202020204" pitchFamily="34" charset="0"/>
              <a:buChar char="•"/>
            </a:pPr>
            <a:r>
              <a:rPr lang="en-US" dirty="0"/>
              <a:t>MABs can quickly adapt</a:t>
            </a:r>
            <a:endParaRPr lang="en-US" dirty="0">
              <a:cs typeface="Times New Roman"/>
            </a:endParaRPr>
          </a:p>
          <a:p>
            <a:pPr>
              <a:buFont typeface="Arial" panose="020B0604020202020204" pitchFamily="34" charset="0"/>
              <a:buChar char="•"/>
            </a:pPr>
            <a:endParaRPr lang="en-US" dirty="0">
              <a:cs typeface="Times New Roman"/>
            </a:endParaRPr>
          </a:p>
          <a:p>
            <a:pPr>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94246D66-4F10-FFBB-6AE7-D10991C61328}"/>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82DE9096-C26D-77DC-4088-3AB72613FE67}"/>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553D88A7-743B-91CC-F53E-DDD24760D133}"/>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29230C4D-DCBF-5D36-5E06-69648A4C7CDD}"/>
              </a:ext>
            </a:extLst>
          </p:cNvPr>
          <p:cNvPicPr>
            <a:picLocks noChangeAspect="1"/>
          </p:cNvPicPr>
          <p:nvPr/>
        </p:nvPicPr>
        <p:blipFill>
          <a:blip r:embed="rId2"/>
          <a:stretch>
            <a:fillRect/>
          </a:stretch>
        </p:blipFill>
        <p:spPr>
          <a:xfrm>
            <a:off x="331627" y="1954895"/>
            <a:ext cx="7261549" cy="4227516"/>
          </a:xfrm>
          <a:prstGeom prst="rect">
            <a:avLst/>
          </a:prstGeom>
        </p:spPr>
      </p:pic>
      <p:pic>
        <p:nvPicPr>
          <p:cNvPr id="11" name="Picture 10">
            <a:extLst>
              <a:ext uri="{FF2B5EF4-FFF2-40B4-BE49-F238E27FC236}">
                <a16:creationId xmlns:a16="http://schemas.microsoft.com/office/drawing/2014/main" id="{5D4220D9-0B67-756B-F6FD-0DED077EA529}"/>
              </a:ext>
            </a:extLst>
          </p:cNvPr>
          <p:cNvPicPr>
            <a:picLocks noChangeAspect="1"/>
          </p:cNvPicPr>
          <p:nvPr/>
        </p:nvPicPr>
        <p:blipFill>
          <a:blip r:embed="rId3"/>
          <a:stretch>
            <a:fillRect/>
          </a:stretch>
        </p:blipFill>
        <p:spPr>
          <a:xfrm>
            <a:off x="355194" y="981978"/>
            <a:ext cx="3929204" cy="838200"/>
          </a:xfrm>
          <a:prstGeom prst="rect">
            <a:avLst/>
          </a:prstGeom>
        </p:spPr>
      </p:pic>
    </p:spTree>
    <p:extLst>
      <p:ext uri="{BB962C8B-B14F-4D97-AF65-F5344CB8AC3E}">
        <p14:creationId xmlns:p14="http://schemas.microsoft.com/office/powerpoint/2010/main" val="3681759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738E1-318E-264D-6527-4A777E80B926}"/>
              </a:ext>
            </a:extLst>
          </p:cNvPr>
          <p:cNvSpPr>
            <a:spLocks noGrp="1"/>
          </p:cNvSpPr>
          <p:nvPr>
            <p:ph type="title"/>
          </p:nvPr>
        </p:nvSpPr>
        <p:spPr/>
        <p:txBody>
          <a:bodyPr/>
          <a:lstStyle/>
          <a:p>
            <a:r>
              <a:rPr lang="pl-PL" dirty="0" err="1"/>
              <a:t>Results</a:t>
            </a:r>
            <a:r>
              <a:rPr lang="pl-PL" dirty="0"/>
              <a:t> (d = 30 m)</a:t>
            </a:r>
          </a:p>
        </p:txBody>
      </p:sp>
      <p:sp>
        <p:nvSpPr>
          <p:cNvPr id="3" name="Content Placeholder 2">
            <a:extLst>
              <a:ext uri="{FF2B5EF4-FFF2-40B4-BE49-F238E27FC236}">
                <a16:creationId xmlns:a16="http://schemas.microsoft.com/office/drawing/2014/main" id="{04555A67-B7BA-83AA-F4EF-E4C164051F32}"/>
              </a:ext>
            </a:extLst>
          </p:cNvPr>
          <p:cNvSpPr>
            <a:spLocks noGrp="1"/>
          </p:cNvSpPr>
          <p:nvPr>
            <p:ph idx="1"/>
          </p:nvPr>
        </p:nvSpPr>
        <p:spPr>
          <a:xfrm>
            <a:off x="7772400" y="1981201"/>
            <a:ext cx="4038599" cy="4113213"/>
          </a:xfrm>
        </p:spPr>
        <p:txBody>
          <a:bodyPr>
            <a:normAutofit fontScale="92500" lnSpcReduction="10000"/>
          </a:bodyPr>
          <a:lstStyle/>
          <a:p>
            <a:pPr>
              <a:buFont typeface="Arial" panose="020B0604020202020204" pitchFamily="34" charset="0"/>
              <a:buChar char="•"/>
            </a:pPr>
            <a:r>
              <a:rPr lang="en-US" dirty="0"/>
              <a:t>C-SR at 30 m allows three concurrent TXs</a:t>
            </a:r>
            <a:endParaRPr lang="en-US" dirty="0">
              <a:cs typeface="Times New Roman"/>
            </a:endParaRPr>
          </a:p>
          <a:p>
            <a:pPr>
              <a:buFont typeface="Arial" panose="020B0604020202020204" pitchFamily="34" charset="0"/>
              <a:buChar char="•"/>
            </a:pPr>
            <a:r>
              <a:rPr lang="en-US" dirty="0"/>
              <a:t>Larger time scale, most MABs converge on best solution, improving over time</a:t>
            </a:r>
            <a:endParaRPr lang="en-US" dirty="0">
              <a:cs typeface="Times New Roman"/>
            </a:endParaRPr>
          </a:p>
          <a:p>
            <a:pPr>
              <a:buFont typeface="Arial" panose="020B0604020202020204" pitchFamily="34" charset="0"/>
              <a:buChar char="•"/>
            </a:pPr>
            <a:r>
              <a:rPr lang="en-US" dirty="0"/>
              <a:t>STAs begin at 2 m from their APs, but halfway through relocate to 4 m from the AP</a:t>
            </a:r>
            <a:endParaRPr lang="en-US" dirty="0">
              <a:cs typeface="Times New Roman"/>
            </a:endParaRPr>
          </a:p>
          <a:p>
            <a:pPr>
              <a:buFont typeface="Arial" panose="020B0604020202020204" pitchFamily="34" charset="0"/>
              <a:buChar char="•"/>
            </a:pPr>
            <a:r>
              <a:rPr lang="en-US" dirty="0"/>
              <a:t>This mobility disrupts performance, but most MABs quickly bounce back</a:t>
            </a:r>
            <a:endParaRPr lang="en-US" dirty="0">
              <a:cs typeface="Times New Roman"/>
            </a:endParaRPr>
          </a:p>
          <a:p>
            <a:endParaRPr lang="en-US" dirty="0">
              <a:cs typeface="Times New Roman"/>
            </a:endParaRPr>
          </a:p>
          <a:p>
            <a:endParaRPr lang="en-US" dirty="0">
              <a:cs typeface="Times New Roman"/>
            </a:endParaRPr>
          </a:p>
        </p:txBody>
      </p:sp>
      <p:sp>
        <p:nvSpPr>
          <p:cNvPr id="4" name="Slide Number Placeholder 3">
            <a:extLst>
              <a:ext uri="{FF2B5EF4-FFF2-40B4-BE49-F238E27FC236}">
                <a16:creationId xmlns:a16="http://schemas.microsoft.com/office/drawing/2014/main" id="{8514ADBB-F003-E71E-CC60-B23DC8B23D3C}"/>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10AA7212-35F0-AB0F-9B86-CA07998F8A51}"/>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B8569FBB-D072-48A3-F022-2E56E1EEA864}"/>
              </a:ext>
            </a:extLst>
          </p:cNvPr>
          <p:cNvSpPr>
            <a:spLocks noGrp="1"/>
          </p:cNvSpPr>
          <p:nvPr>
            <p:ph type="dt" idx="15"/>
          </p:nvPr>
        </p:nvSpPr>
        <p:spPr/>
        <p:txBody>
          <a:bodyPr/>
          <a:lstStyle/>
          <a:p>
            <a:r>
              <a:rPr lang="pl-PL"/>
              <a:t>May 2024</a:t>
            </a:r>
            <a:endParaRPr lang="en-GB" dirty="0"/>
          </a:p>
        </p:txBody>
      </p:sp>
      <p:pic>
        <p:nvPicPr>
          <p:cNvPr id="12" name="Picture 11">
            <a:extLst>
              <a:ext uri="{FF2B5EF4-FFF2-40B4-BE49-F238E27FC236}">
                <a16:creationId xmlns:a16="http://schemas.microsoft.com/office/drawing/2014/main" id="{4CE54AD6-2381-FB25-A3F2-B92D5DEC58FC}"/>
              </a:ext>
            </a:extLst>
          </p:cNvPr>
          <p:cNvPicPr>
            <a:picLocks noChangeAspect="1"/>
          </p:cNvPicPr>
          <p:nvPr/>
        </p:nvPicPr>
        <p:blipFill>
          <a:blip r:embed="rId2"/>
          <a:stretch>
            <a:fillRect/>
          </a:stretch>
        </p:blipFill>
        <p:spPr>
          <a:xfrm>
            <a:off x="304800" y="1843580"/>
            <a:ext cx="7319169" cy="4388454"/>
          </a:xfrm>
          <a:prstGeom prst="rect">
            <a:avLst/>
          </a:prstGeom>
        </p:spPr>
      </p:pic>
      <p:pic>
        <p:nvPicPr>
          <p:cNvPr id="13" name="Picture 12">
            <a:extLst>
              <a:ext uri="{FF2B5EF4-FFF2-40B4-BE49-F238E27FC236}">
                <a16:creationId xmlns:a16="http://schemas.microsoft.com/office/drawing/2014/main" id="{AF540D98-7FB7-C58A-740E-7E34CDADF5C4}"/>
              </a:ext>
            </a:extLst>
          </p:cNvPr>
          <p:cNvPicPr>
            <a:picLocks noChangeAspect="1"/>
          </p:cNvPicPr>
          <p:nvPr/>
        </p:nvPicPr>
        <p:blipFill>
          <a:blip r:embed="rId3"/>
          <a:stretch>
            <a:fillRect/>
          </a:stretch>
        </p:blipFill>
        <p:spPr>
          <a:xfrm>
            <a:off x="330724" y="799307"/>
            <a:ext cx="3929204" cy="838200"/>
          </a:xfrm>
          <a:prstGeom prst="rect">
            <a:avLst/>
          </a:prstGeom>
        </p:spPr>
      </p:pic>
    </p:spTree>
    <p:extLst>
      <p:ext uri="{BB962C8B-B14F-4D97-AF65-F5344CB8AC3E}">
        <p14:creationId xmlns:p14="http://schemas.microsoft.com/office/powerpoint/2010/main" val="3846307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7A440-A5C1-08E3-8E0C-073BF0533370}"/>
              </a:ext>
            </a:extLst>
          </p:cNvPr>
          <p:cNvSpPr>
            <a:spLocks noGrp="1"/>
          </p:cNvSpPr>
          <p:nvPr>
            <p:ph type="title"/>
          </p:nvPr>
        </p:nvSpPr>
        <p:spPr>
          <a:xfrm>
            <a:off x="5867399" y="685801"/>
            <a:ext cx="5408085" cy="1065213"/>
          </a:xfrm>
        </p:spPr>
        <p:txBody>
          <a:bodyPr/>
          <a:lstStyle/>
          <a:p>
            <a:r>
              <a:rPr lang="pl-PL" dirty="0" err="1"/>
              <a:t>Fairness</a:t>
            </a:r>
            <a:endParaRPr lang="pl-PL" dirty="0"/>
          </a:p>
        </p:txBody>
      </p:sp>
      <p:sp>
        <p:nvSpPr>
          <p:cNvPr id="3" name="Content Placeholder 2">
            <a:extLst>
              <a:ext uri="{FF2B5EF4-FFF2-40B4-BE49-F238E27FC236}">
                <a16:creationId xmlns:a16="http://schemas.microsoft.com/office/drawing/2014/main" id="{F6AC1D83-232A-445B-9E72-55EA2FB6A162}"/>
              </a:ext>
            </a:extLst>
          </p:cNvPr>
          <p:cNvSpPr>
            <a:spLocks noGrp="1"/>
          </p:cNvSpPr>
          <p:nvPr>
            <p:ph idx="1"/>
          </p:nvPr>
        </p:nvSpPr>
        <p:spPr>
          <a:xfrm>
            <a:off x="6172201" y="1981201"/>
            <a:ext cx="5103284" cy="4113213"/>
          </a:xfrm>
        </p:spPr>
        <p:txBody>
          <a:bodyPr/>
          <a:lstStyle/>
          <a:p>
            <a:pPr>
              <a:buFont typeface="Arial" panose="020B0604020202020204" pitchFamily="34" charset="0"/>
              <a:buChar char="•"/>
            </a:pPr>
            <a:r>
              <a:rPr lang="en-US" dirty="0"/>
              <a:t>All stations have more TXOPs than in the case of a perfectly-fair round robin single AP transmission scheme</a:t>
            </a:r>
            <a:endParaRPr lang="en-US" dirty="0">
              <a:cs typeface="Times New Roman"/>
            </a:endParaRPr>
          </a:p>
        </p:txBody>
      </p:sp>
      <p:sp>
        <p:nvSpPr>
          <p:cNvPr id="4" name="Slide Number Placeholder 3">
            <a:extLst>
              <a:ext uri="{FF2B5EF4-FFF2-40B4-BE49-F238E27FC236}">
                <a16:creationId xmlns:a16="http://schemas.microsoft.com/office/drawing/2014/main" id="{803A0BAB-69A9-C122-48D1-36BAF51D0638}"/>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AB91C48E-72F7-B362-A546-CF853CDFA19D}"/>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E45868DD-0E7F-E107-8983-EE61B7DB5804}"/>
              </a:ext>
            </a:extLst>
          </p:cNvPr>
          <p:cNvSpPr>
            <a:spLocks noGrp="1"/>
          </p:cNvSpPr>
          <p:nvPr>
            <p:ph type="dt" idx="15"/>
          </p:nvPr>
        </p:nvSpPr>
        <p:spPr/>
        <p:txBody>
          <a:bodyPr/>
          <a:lstStyle/>
          <a:p>
            <a:r>
              <a:rPr lang="pl-PL"/>
              <a:t>May 2024</a:t>
            </a:r>
            <a:endParaRPr lang="en-GB" dirty="0"/>
          </a:p>
        </p:txBody>
      </p:sp>
      <p:pic>
        <p:nvPicPr>
          <p:cNvPr id="8" name="Picture 7">
            <a:extLst>
              <a:ext uri="{FF2B5EF4-FFF2-40B4-BE49-F238E27FC236}">
                <a16:creationId xmlns:a16="http://schemas.microsoft.com/office/drawing/2014/main" id="{086DE5B0-31BC-FEB5-ECE6-A1035428EFD9}"/>
              </a:ext>
            </a:extLst>
          </p:cNvPr>
          <p:cNvPicPr>
            <a:picLocks noChangeAspect="1"/>
          </p:cNvPicPr>
          <p:nvPr/>
        </p:nvPicPr>
        <p:blipFill>
          <a:blip r:embed="rId2"/>
          <a:stretch>
            <a:fillRect/>
          </a:stretch>
        </p:blipFill>
        <p:spPr>
          <a:xfrm>
            <a:off x="888236" y="689729"/>
            <a:ext cx="4953000" cy="5733748"/>
          </a:xfrm>
          <a:prstGeom prst="rect">
            <a:avLst/>
          </a:prstGeom>
        </p:spPr>
      </p:pic>
    </p:spTree>
    <p:extLst>
      <p:ext uri="{BB962C8B-B14F-4D97-AF65-F5344CB8AC3E}">
        <p14:creationId xmlns:p14="http://schemas.microsoft.com/office/powerpoint/2010/main" val="936240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6F075-CF09-9293-530E-B846EDAB9638}"/>
              </a:ext>
            </a:extLst>
          </p:cNvPr>
          <p:cNvSpPr>
            <a:spLocks noGrp="1"/>
          </p:cNvSpPr>
          <p:nvPr>
            <p:ph type="title"/>
          </p:nvPr>
        </p:nvSpPr>
        <p:spPr/>
        <p:txBody>
          <a:bodyPr/>
          <a:lstStyle/>
          <a:p>
            <a:r>
              <a:rPr lang="pl-PL" dirty="0" err="1"/>
              <a:t>Obervations</a:t>
            </a:r>
            <a:r>
              <a:rPr lang="pl-PL" dirty="0"/>
              <a:t> on MAB Performance</a:t>
            </a:r>
          </a:p>
        </p:txBody>
      </p:sp>
      <p:sp>
        <p:nvSpPr>
          <p:cNvPr id="3" name="Content Placeholder 2">
            <a:extLst>
              <a:ext uri="{FF2B5EF4-FFF2-40B4-BE49-F238E27FC236}">
                <a16:creationId xmlns:a16="http://schemas.microsoft.com/office/drawing/2014/main" id="{1BDC268C-04EB-D9AB-3735-8945262CECA3}"/>
              </a:ext>
            </a:extLst>
          </p:cNvPr>
          <p:cNvSpPr>
            <a:spLocks noGrp="1"/>
          </p:cNvSpPr>
          <p:nvPr>
            <p:ph idx="1"/>
          </p:nvPr>
        </p:nvSpPr>
        <p:spPr/>
        <p:txBody>
          <a:bodyPr>
            <a:normAutofit fontScale="92500"/>
          </a:bodyPr>
          <a:lstStyle/>
          <a:p>
            <a:pPr>
              <a:buFont typeface="Arial" panose="020B0604020202020204" pitchFamily="34" charset="0"/>
              <a:buChar char="•"/>
            </a:pPr>
            <a:r>
              <a:rPr lang="en-US" dirty="0">
                <a:ea typeface="+mn-lt"/>
                <a:cs typeface="+mn-lt"/>
              </a:rPr>
              <a:t>ε</a:t>
            </a:r>
            <a:r>
              <a:rPr lang="en-US" dirty="0"/>
              <a:t>-greedy has short convergence due to intensive exploration</a:t>
            </a:r>
            <a:endParaRPr lang="en-US" dirty="0">
              <a:cs typeface="Times New Roman"/>
            </a:endParaRPr>
          </a:p>
          <a:p>
            <a:pPr>
              <a:buFont typeface="Arial" panose="020B0604020202020204" pitchFamily="34" charset="0"/>
              <a:buChar char="•"/>
            </a:pPr>
            <a:r>
              <a:rPr lang="en-US" dirty="0"/>
              <a:t>TS can easily discover the best solution and slightly outperform other approaches in the long, static run</a:t>
            </a:r>
            <a:endParaRPr lang="en-US" dirty="0">
              <a:cs typeface="Times New Roman"/>
            </a:endParaRPr>
          </a:p>
          <a:p>
            <a:pPr>
              <a:buFont typeface="Arial" panose="020B0604020202020204" pitchFamily="34" charset="0"/>
              <a:buChar char="•"/>
            </a:pPr>
            <a:r>
              <a:rPr lang="en-US" dirty="0"/>
              <a:t>UCB, as an asymptotically optimal algorithm, strikes a balance between exploration and exploitation, and is the best general-purpose choice in terms of our tests</a:t>
            </a:r>
            <a:endParaRPr lang="en-US" dirty="0">
              <a:cs typeface="Times New Roman"/>
            </a:endParaRPr>
          </a:p>
          <a:p>
            <a:pPr>
              <a:buFont typeface="Arial" panose="020B0604020202020204" pitchFamily="34" charset="0"/>
              <a:buChar char="•"/>
            </a:pPr>
            <a:r>
              <a:rPr lang="en-US" dirty="0"/>
              <a:t>UCB is straightforward to implement and excels in performance:  it quickly converges, adapts to rapid changes, and exhibits long-term effectiveness</a:t>
            </a:r>
          </a:p>
          <a:p>
            <a:pPr>
              <a:buFont typeface="Arial" panose="020B0604020202020204" pitchFamily="34" charset="0"/>
              <a:buChar char="•"/>
            </a:pPr>
            <a:r>
              <a:rPr lang="en-US" dirty="0" err="1"/>
              <a:t>Softmax</a:t>
            </a:r>
            <a:r>
              <a:rPr lang="en-US" dirty="0"/>
              <a:t> behaves slightly worse in some scenarios, both in terms of convergence time and effective data rate achieved (inherent tradeoff between swift convergence and peak performance)</a:t>
            </a:r>
          </a:p>
        </p:txBody>
      </p:sp>
      <p:sp>
        <p:nvSpPr>
          <p:cNvPr id="4" name="Slide Number Placeholder 3">
            <a:extLst>
              <a:ext uri="{FF2B5EF4-FFF2-40B4-BE49-F238E27FC236}">
                <a16:creationId xmlns:a16="http://schemas.microsoft.com/office/drawing/2014/main" id="{DE7B21D8-864C-9C2B-653E-4AAF984B5A24}"/>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341B7B3B-D3F8-1CCE-7066-77C6F0EDCD70}"/>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46BA57C0-9B3B-83B4-46C3-34779FC193F4}"/>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79695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F817-0E9F-CDC0-3C87-3C7872A5D30F}"/>
              </a:ext>
            </a:extLst>
          </p:cNvPr>
          <p:cNvSpPr>
            <a:spLocks noGrp="1"/>
          </p:cNvSpPr>
          <p:nvPr>
            <p:ph type="title"/>
          </p:nvPr>
        </p:nvSpPr>
        <p:spPr/>
        <p:txBody>
          <a:bodyPr/>
          <a:lstStyle/>
          <a:p>
            <a:r>
              <a:rPr lang="pl-PL" dirty="0" err="1"/>
              <a:t>Conclusions</a:t>
            </a:r>
            <a:r>
              <a:rPr lang="pl-PL" dirty="0"/>
              <a:t> &amp; </a:t>
            </a:r>
            <a:r>
              <a:rPr lang="pl-PL" dirty="0" err="1"/>
              <a:t>Future</a:t>
            </a:r>
            <a:r>
              <a:rPr lang="pl-PL" dirty="0"/>
              <a:t> </a:t>
            </a:r>
            <a:r>
              <a:rPr lang="pl-PL" dirty="0" err="1"/>
              <a:t>Work</a:t>
            </a:r>
            <a:endParaRPr lang="pl-PL" dirty="0"/>
          </a:p>
        </p:txBody>
      </p:sp>
      <p:sp>
        <p:nvSpPr>
          <p:cNvPr id="3" name="Content Placeholder 2">
            <a:extLst>
              <a:ext uri="{FF2B5EF4-FFF2-40B4-BE49-F238E27FC236}">
                <a16:creationId xmlns:a16="http://schemas.microsoft.com/office/drawing/2014/main" id="{43ED5CCF-DF35-729A-FE24-A4CCE980C21F}"/>
              </a:ext>
            </a:extLst>
          </p:cNvPr>
          <p:cNvSpPr>
            <a:spLocks noGrp="1"/>
          </p:cNvSpPr>
          <p:nvPr>
            <p:ph idx="1"/>
          </p:nvPr>
        </p:nvSpPr>
        <p:spPr/>
        <p:txBody>
          <a:bodyPr/>
          <a:lstStyle/>
          <a:p>
            <a:pPr>
              <a:buFont typeface="Arial" panose="020B0604020202020204" pitchFamily="34" charset="0"/>
              <a:buChar char="•"/>
            </a:pPr>
            <a:r>
              <a:rPr lang="en-US" dirty="0"/>
              <a:t>AIML can improve MAPC performance</a:t>
            </a:r>
            <a:endParaRPr lang="en-US" dirty="0">
              <a:cs typeface="Times New Roman"/>
            </a:endParaRPr>
          </a:p>
          <a:p>
            <a:pPr>
              <a:buFont typeface="Arial" panose="020B0604020202020204" pitchFamily="34" charset="0"/>
              <a:buChar char="•"/>
            </a:pPr>
            <a:r>
              <a:rPr lang="en-US" dirty="0"/>
              <a:t>MABs can be used to solve the C-SR problem of AP-STA pairs selection, convergence within seconds without signaling overhead</a:t>
            </a:r>
            <a:endParaRPr lang="en-US" dirty="0">
              <a:cs typeface="Times New Roman"/>
            </a:endParaRPr>
          </a:p>
          <a:p>
            <a:pPr>
              <a:buFont typeface="Arial" panose="020B0604020202020204" pitchFamily="34" charset="0"/>
              <a:buChar char="•"/>
            </a:pPr>
            <a:r>
              <a:rPr lang="en-US" dirty="0"/>
              <a:t>However, MABs require </a:t>
            </a:r>
            <a:endParaRPr lang="en-US">
              <a:cs typeface="Times New Roman"/>
            </a:endParaRPr>
          </a:p>
          <a:p>
            <a:pPr lvl="1">
              <a:buFont typeface="Arial" panose="020B0604020202020204" pitchFamily="34" charset="0"/>
              <a:buChar char="•"/>
            </a:pPr>
            <a:r>
              <a:rPr lang="en-US" dirty="0"/>
              <a:t>a hierarchical approach to decrease the action space</a:t>
            </a:r>
            <a:endParaRPr lang="en-US">
              <a:cs typeface="Times New Roman"/>
            </a:endParaRPr>
          </a:p>
          <a:p>
            <a:pPr lvl="1">
              <a:buFont typeface="Arial" panose="020B0604020202020204" pitchFamily="34" charset="0"/>
              <a:buChar char="•"/>
            </a:pPr>
            <a:r>
              <a:rPr lang="en-US" dirty="0"/>
              <a:t>hyperparameter tuning</a:t>
            </a:r>
            <a:endParaRPr lang="en-US" dirty="0">
              <a:cs typeface="Times New Roman"/>
            </a:endParaRPr>
          </a:p>
          <a:p>
            <a:pPr>
              <a:buFont typeface="Arial" panose="020B0604020202020204" pitchFamily="34" charset="0"/>
              <a:buChar char="•"/>
            </a:pPr>
            <a:r>
              <a:rPr lang="en-US" dirty="0"/>
              <a:t>Future work</a:t>
            </a:r>
            <a:endParaRPr lang="en-US" dirty="0">
              <a:cs typeface="Times New Roman"/>
            </a:endParaRPr>
          </a:p>
          <a:p>
            <a:pPr lvl="1">
              <a:buFont typeface="Arial" panose="020B0604020202020204" pitchFamily="34" charset="0"/>
              <a:buChar char="•"/>
            </a:pPr>
            <a:r>
              <a:rPr lang="en-US" dirty="0"/>
              <a:t>Variable transmission power settings</a:t>
            </a:r>
            <a:endParaRPr lang="en-US" dirty="0">
              <a:cs typeface="Times New Roman"/>
            </a:endParaRPr>
          </a:p>
          <a:p>
            <a:pPr lvl="1">
              <a:buFont typeface="Arial" panose="020B0604020202020204" pitchFamily="34" charset="0"/>
              <a:buChar char="•"/>
            </a:pPr>
            <a:r>
              <a:rPr lang="en-US" dirty="0"/>
              <a:t>Data rate selection</a:t>
            </a:r>
            <a:endParaRPr lang="en-US" dirty="0">
              <a:cs typeface="Times New Roman"/>
            </a:endParaRPr>
          </a:p>
          <a:p>
            <a:pPr lvl="1">
              <a:buFont typeface="Arial" panose="020B0604020202020204" pitchFamily="34" charset="0"/>
              <a:buChar char="•"/>
            </a:pPr>
            <a:r>
              <a:rPr lang="en-US" dirty="0"/>
              <a:t>Experimental validation </a:t>
            </a:r>
            <a:endParaRPr lang="en-US" dirty="0">
              <a:cs typeface="Times New Roman"/>
            </a:endParaRPr>
          </a:p>
          <a:p>
            <a:pPr lvl="1">
              <a:buFont typeface="Arial" panose="020B0604020202020204" pitchFamily="34" charset="0"/>
              <a:buChar char="•"/>
            </a:pPr>
            <a:endParaRPr lang="en-US" dirty="0">
              <a:cs typeface="Times New Roman"/>
            </a:endParaRPr>
          </a:p>
          <a:p>
            <a:pPr>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00A29E58-414C-1541-870E-81200100F99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9AEF8D6C-7F06-53DC-6D90-54FD78114A4D}"/>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F046CC2A-307E-CD22-FB15-C9CBE210FB3A}"/>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375896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2" name="Content Placeholder 1"/>
          <p:cNvSpPr>
            <a:spLocks noGrp="1"/>
          </p:cNvSpPr>
          <p:nvPr>
            <p:ph idx="1"/>
          </p:nvPr>
        </p:nvSpPr>
        <p:spPr>
          <a:xfrm>
            <a:off x="533400" y="1524001"/>
            <a:ext cx="10742085" cy="4570414"/>
          </a:xfrm>
        </p:spPr>
        <p:txBody>
          <a:bodyPr>
            <a:normAutofit fontScale="70000" lnSpcReduction="20000"/>
          </a:bodyPr>
          <a:lstStyle/>
          <a:p>
            <a:r>
              <a:rPr lang="pl-PL" dirty="0"/>
              <a:t>[1] 802.11 UHR Draft </a:t>
            </a:r>
            <a:r>
              <a:rPr lang="pl-PL" dirty="0" err="1"/>
              <a:t>Proposed</a:t>
            </a:r>
            <a:r>
              <a:rPr lang="pl-PL" dirty="0"/>
              <a:t> PAR, doc.: IEEE 802.11-22/0078r3</a:t>
            </a:r>
          </a:p>
          <a:p>
            <a:r>
              <a:rPr lang="pl-PL" dirty="0"/>
              <a:t>[2] 	11-22/1516 "</a:t>
            </a:r>
            <a:r>
              <a:rPr lang="pl-PL" dirty="0" err="1"/>
              <a:t>Considerations</a:t>
            </a:r>
            <a:r>
              <a:rPr lang="pl-PL" dirty="0"/>
              <a:t> on Multi-AP </a:t>
            </a:r>
            <a:r>
              <a:rPr lang="pl-PL" dirty="0" err="1"/>
              <a:t>Coordination</a:t>
            </a:r>
            <a:r>
              <a:rPr lang="pl-PL" dirty="0"/>
              <a:t>"</a:t>
            </a:r>
          </a:p>
          <a:p>
            <a:r>
              <a:rPr lang="pl-PL" dirty="0"/>
              <a:t>[3] AIML TIG Technical Report, 11-22/0987r25</a:t>
            </a:r>
          </a:p>
          <a:p>
            <a:r>
              <a:rPr lang="pl-PL" dirty="0"/>
              <a:t>[4] N. </a:t>
            </a:r>
            <a:r>
              <a:rPr lang="pl-PL" dirty="0" err="1"/>
              <a:t>Nurani</a:t>
            </a:r>
            <a:r>
              <a:rPr lang="pl-PL" dirty="0"/>
              <a:t> </a:t>
            </a:r>
            <a:r>
              <a:rPr lang="pl-PL" dirty="0" err="1"/>
              <a:t>Krishnanet</a:t>
            </a:r>
            <a:r>
              <a:rPr lang="pl-PL" dirty="0"/>
              <a:t> al., "Optimizing </a:t>
            </a:r>
            <a:r>
              <a:rPr lang="pl-PL" dirty="0" err="1"/>
              <a:t>Throughput</a:t>
            </a:r>
            <a:r>
              <a:rPr lang="pl-PL" dirty="0"/>
              <a:t> Performance in Distributed MIMO Wi-Fi Networks Using </a:t>
            </a:r>
            <a:r>
              <a:rPr lang="pl-PL" dirty="0" err="1"/>
              <a:t>Deep</a:t>
            </a:r>
            <a:r>
              <a:rPr lang="pl-PL" dirty="0"/>
              <a:t> </a:t>
            </a:r>
            <a:r>
              <a:rPr lang="pl-PL" dirty="0" err="1"/>
              <a:t>Reinforcement</a:t>
            </a:r>
            <a:r>
              <a:rPr lang="pl-PL" dirty="0"/>
              <a:t> Learning," in IEEE </a:t>
            </a:r>
            <a:r>
              <a:rPr lang="pl-PL" dirty="0" err="1"/>
              <a:t>Transactions</a:t>
            </a:r>
            <a:r>
              <a:rPr lang="pl-PL" dirty="0"/>
              <a:t> on </a:t>
            </a:r>
            <a:r>
              <a:rPr lang="pl-PL" dirty="0" err="1"/>
              <a:t>Cognitive</a:t>
            </a:r>
            <a:r>
              <a:rPr lang="pl-PL" dirty="0"/>
              <a:t> Communications and Networking, vol. 6, no. 1, pp. 135-150, March 2020.</a:t>
            </a:r>
          </a:p>
          <a:p>
            <a:r>
              <a:rPr lang="pl-PL" dirty="0"/>
              <a:t>[5] D. </a:t>
            </a:r>
            <a:r>
              <a:rPr lang="pl-PL" dirty="0" err="1"/>
              <a:t>Kotagiri</a:t>
            </a:r>
            <a:r>
              <a:rPr lang="pl-PL" dirty="0"/>
              <a:t>, K. </a:t>
            </a:r>
            <a:r>
              <a:rPr lang="pl-PL" dirty="0" err="1"/>
              <a:t>Nihei</a:t>
            </a:r>
            <a:r>
              <a:rPr lang="pl-PL" dirty="0"/>
              <a:t> and T. Li, "Distributed </a:t>
            </a:r>
            <a:r>
              <a:rPr lang="pl-PL" dirty="0" err="1"/>
              <a:t>Convolutional</a:t>
            </a:r>
            <a:r>
              <a:rPr lang="pl-PL" dirty="0"/>
              <a:t> </a:t>
            </a:r>
            <a:r>
              <a:rPr lang="pl-PL" dirty="0" err="1"/>
              <a:t>Deep</a:t>
            </a:r>
            <a:r>
              <a:rPr lang="pl-PL" dirty="0"/>
              <a:t> </a:t>
            </a:r>
            <a:r>
              <a:rPr lang="pl-PL" dirty="0" err="1"/>
              <a:t>Reinforcement</a:t>
            </a:r>
            <a:r>
              <a:rPr lang="pl-PL" dirty="0"/>
              <a:t> Learning </a:t>
            </a:r>
            <a:r>
              <a:rPr lang="pl-PL" dirty="0" err="1"/>
              <a:t>based</a:t>
            </a:r>
            <a:r>
              <a:rPr lang="pl-PL" dirty="0"/>
              <a:t> OFDMA MAC for 802.11ax," ICC 2021 - IEEE International Conference on Communications, 2021</a:t>
            </a:r>
          </a:p>
          <a:p>
            <a:r>
              <a:rPr lang="pl-PL" dirty="0"/>
              <a:t>[6] D. </a:t>
            </a:r>
            <a:r>
              <a:rPr lang="pl-PL" dirty="0" err="1"/>
              <a:t>Nunez</a:t>
            </a:r>
            <a:r>
              <a:rPr lang="pl-PL" dirty="0"/>
              <a:t>, F. Wilhelmi, S. </a:t>
            </a:r>
            <a:r>
              <a:rPr lang="pl-PL" dirty="0" err="1"/>
              <a:t>Avallone</a:t>
            </a:r>
            <a:r>
              <a:rPr lang="pl-PL" dirty="0"/>
              <a:t>, M. </a:t>
            </a:r>
            <a:r>
              <a:rPr lang="pl-PL" dirty="0" err="1"/>
              <a:t>Smith</a:t>
            </a:r>
            <a:r>
              <a:rPr lang="pl-PL" dirty="0"/>
              <a:t>, and B. </a:t>
            </a:r>
            <a:r>
              <a:rPr lang="pl-PL" dirty="0" err="1"/>
              <a:t>Bellalta</a:t>
            </a:r>
            <a:r>
              <a:rPr lang="pl-PL" dirty="0"/>
              <a:t>, “TXOP </a:t>
            </a:r>
            <a:r>
              <a:rPr lang="pl-PL" dirty="0" err="1"/>
              <a:t>sharing</a:t>
            </a:r>
            <a:r>
              <a:rPr lang="pl-PL" dirty="0"/>
              <a:t> with </a:t>
            </a:r>
            <a:r>
              <a:rPr lang="pl-PL" dirty="0" err="1"/>
              <a:t>coordinated</a:t>
            </a:r>
            <a:r>
              <a:rPr lang="pl-PL" dirty="0"/>
              <a:t> </a:t>
            </a:r>
            <a:r>
              <a:rPr lang="pl-PL" dirty="0" err="1"/>
              <a:t>spatial</a:t>
            </a:r>
            <a:r>
              <a:rPr lang="pl-PL" dirty="0"/>
              <a:t> </a:t>
            </a:r>
            <a:r>
              <a:rPr lang="pl-PL" dirty="0" err="1"/>
              <a:t>reuse</a:t>
            </a:r>
            <a:r>
              <a:rPr lang="pl-PL" dirty="0"/>
              <a:t> in </a:t>
            </a:r>
            <a:r>
              <a:rPr lang="pl-PL" dirty="0" err="1"/>
              <a:t>multi</a:t>
            </a:r>
            <a:r>
              <a:rPr lang="pl-PL" dirty="0"/>
              <a:t>-AP </a:t>
            </a:r>
            <a:r>
              <a:rPr lang="pl-PL" dirty="0" err="1"/>
              <a:t>cooperative</a:t>
            </a:r>
            <a:r>
              <a:rPr lang="pl-PL" dirty="0"/>
              <a:t> IEEE 802.11be </a:t>
            </a:r>
            <a:r>
              <a:rPr lang="pl-PL" dirty="0" err="1"/>
              <a:t>WLANs</a:t>
            </a:r>
            <a:r>
              <a:rPr lang="pl-PL" dirty="0"/>
              <a:t>,” in 2022 IEEE 19th </a:t>
            </a:r>
            <a:r>
              <a:rPr lang="pl-PL" dirty="0" err="1"/>
              <a:t>Annual</a:t>
            </a:r>
            <a:r>
              <a:rPr lang="pl-PL" dirty="0"/>
              <a:t> Consumer Communications &amp; Networking Conference (CCNC). IEEE, 2022, pp. 864–870.</a:t>
            </a:r>
          </a:p>
          <a:p>
            <a:r>
              <a:rPr lang="pl-PL" dirty="0"/>
              <a:t>[7] </a:t>
            </a:r>
            <a:r>
              <a:rPr lang="en-US" dirty="0"/>
              <a:t>Y. Kim, H. Shin, Y. Chon, and H. Cha, “Smartphone-based Wi-Fi</a:t>
            </a:r>
            <a:r>
              <a:rPr lang="pl-PL" dirty="0"/>
              <a:t> </a:t>
            </a:r>
            <a:r>
              <a:rPr lang="en-US" dirty="0"/>
              <a:t>tracking system exploiting the RSS peak to overcome the RSS variance</a:t>
            </a:r>
            <a:r>
              <a:rPr lang="pl-PL" dirty="0"/>
              <a:t> </a:t>
            </a:r>
            <a:r>
              <a:rPr lang="en-US" dirty="0"/>
              <a:t>problem,” Pervasive and Mobile Computing, vol. 9, no. 3, 2013.</a:t>
            </a:r>
            <a:endParaRPr lang="pl-PL" dirty="0"/>
          </a:p>
          <a:p>
            <a:r>
              <a:rPr lang="pl-PL" dirty="0"/>
              <a:t>[8] Y. e. a. </a:t>
            </a:r>
            <a:r>
              <a:rPr lang="pl-PL" dirty="0" err="1"/>
              <a:t>Seok</a:t>
            </a:r>
            <a:r>
              <a:rPr lang="pl-PL" dirty="0"/>
              <a:t>, “</a:t>
            </a:r>
            <a:r>
              <a:rPr lang="pl-PL" dirty="0" err="1"/>
              <a:t>Coordinated</a:t>
            </a:r>
            <a:r>
              <a:rPr lang="pl-PL" dirty="0"/>
              <a:t> </a:t>
            </a:r>
            <a:r>
              <a:rPr lang="pl-PL" dirty="0" err="1"/>
              <a:t>Spatial</a:t>
            </a:r>
            <a:r>
              <a:rPr lang="pl-PL" dirty="0"/>
              <a:t> </a:t>
            </a:r>
            <a:r>
              <a:rPr lang="pl-PL" dirty="0" err="1"/>
              <a:t>Reuse</a:t>
            </a:r>
            <a:r>
              <a:rPr lang="pl-PL" dirty="0"/>
              <a:t> (C-SR) </a:t>
            </a:r>
            <a:r>
              <a:rPr lang="pl-PL" dirty="0" err="1"/>
              <a:t>Protocol</a:t>
            </a:r>
            <a:r>
              <a:rPr lang="pl-PL" dirty="0"/>
              <a:t>,” May 2020, doc.: IEEE 802.11-20/0576r1.</a:t>
            </a:r>
          </a:p>
          <a:p>
            <a:r>
              <a:rPr lang="pl-PL" dirty="0"/>
              <a:t>[9] L.-H. </a:t>
            </a:r>
            <a:r>
              <a:rPr lang="pl-PL" dirty="0" err="1"/>
              <a:t>Shen</a:t>
            </a:r>
            <a:r>
              <a:rPr lang="pl-PL" dirty="0"/>
              <a:t>, Y. Ho, K.-T. Feng, L.-L. Yang, S.-H. Wu, and J.-M. Wu, “</a:t>
            </a:r>
            <a:r>
              <a:rPr lang="pl-PL" dirty="0" err="1"/>
              <a:t>Hierarchical</a:t>
            </a:r>
            <a:r>
              <a:rPr lang="pl-PL" dirty="0"/>
              <a:t> Multi-Agent Multi-</a:t>
            </a:r>
            <a:r>
              <a:rPr lang="pl-PL" dirty="0" err="1"/>
              <a:t>Armed</a:t>
            </a:r>
            <a:r>
              <a:rPr lang="pl-PL" dirty="0"/>
              <a:t> </a:t>
            </a:r>
            <a:r>
              <a:rPr lang="pl-PL" dirty="0" err="1"/>
              <a:t>Bandit</a:t>
            </a:r>
            <a:r>
              <a:rPr lang="pl-PL" dirty="0"/>
              <a:t> for Resource </a:t>
            </a:r>
            <a:r>
              <a:rPr lang="pl-PL" dirty="0" err="1"/>
              <a:t>Allocation</a:t>
            </a:r>
            <a:r>
              <a:rPr lang="pl-PL" dirty="0"/>
              <a:t> in Multi-LEO </a:t>
            </a:r>
            <a:r>
              <a:rPr lang="pl-PL" dirty="0" err="1"/>
              <a:t>Satellite</a:t>
            </a:r>
            <a:r>
              <a:rPr lang="pl-PL" dirty="0"/>
              <a:t> Constellation Networks,” in 2023 IEEE 97th </a:t>
            </a:r>
            <a:r>
              <a:rPr lang="pl-PL" dirty="0" err="1"/>
              <a:t>Vehicular</a:t>
            </a:r>
            <a:r>
              <a:rPr lang="pl-PL" dirty="0"/>
              <a:t> Technology Conference (VTC2023-Spring), 2023, pp. 1–5.</a:t>
            </a:r>
          </a:p>
          <a:p>
            <a:r>
              <a:rPr lang="pl-PL" dirty="0"/>
              <a:t>[10] S. Merlin, “</a:t>
            </a:r>
            <a:r>
              <a:rPr lang="pl-PL" dirty="0" err="1"/>
              <a:t>TGax</a:t>
            </a:r>
            <a:r>
              <a:rPr lang="pl-PL" dirty="0"/>
              <a:t> </a:t>
            </a:r>
            <a:r>
              <a:rPr lang="pl-PL" dirty="0" err="1"/>
              <a:t>Simulation</a:t>
            </a:r>
            <a:r>
              <a:rPr lang="pl-PL" dirty="0"/>
              <a:t> </a:t>
            </a:r>
            <a:r>
              <a:rPr lang="pl-PL" dirty="0" err="1"/>
              <a:t>Scenarios</a:t>
            </a:r>
            <a:r>
              <a:rPr lang="pl-PL" dirty="0"/>
              <a:t>,” </a:t>
            </a:r>
            <a:r>
              <a:rPr lang="pl-PL" dirty="0" err="1"/>
              <a:t>Nov</a:t>
            </a:r>
            <a:r>
              <a:rPr lang="pl-PL" dirty="0"/>
              <a:t>. 2015, doc.: IEEE 802.11-14/0980r16</a:t>
            </a:r>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19</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AIML TIG Technical Report presents a use case for Multi-AP Coordination, in which AIML can select which devices (AP-STA pairs) to involve (to leverage coordinated transmissions)</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We present the first AIML method for Coordinated Spatial Reuse</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Multi-armed bandits (MABs) can learn the best AP-STA pairs without </a:t>
            </a:r>
            <a:r>
              <a:rPr lang="en-US" i="1" dirty="0"/>
              <a:t>a priori </a:t>
            </a:r>
            <a:r>
              <a:rPr lang="en-US" dirty="0"/>
              <a:t>knowledge in a variety of scenarios</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We design a hierarchical MAB framework to reduce the action space</a:t>
            </a:r>
            <a:endParaRPr lang="en-US" dirty="0">
              <a:cs typeface="Times New Roman"/>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Upper confidence bound (UCB) is particularly effective</a:t>
            </a:r>
            <a:endParaRPr lang="en-US" dirty="0">
              <a:cs typeface="Times New Roman"/>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Rapid convergence, adaptability to changes, and sustained performance</a:t>
            </a:r>
            <a:endParaRPr lang="en-US" dirty="0">
              <a:cs typeface="Times New Roman"/>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84C7-AFEF-2A59-F0C9-A726016C6316}"/>
              </a:ext>
            </a:extLst>
          </p:cNvPr>
          <p:cNvSpPr>
            <a:spLocks noGrp="1"/>
          </p:cNvSpPr>
          <p:nvPr>
            <p:ph type="title"/>
          </p:nvPr>
        </p:nvSpPr>
        <p:spPr/>
        <p:txBody>
          <a:bodyPr/>
          <a:lstStyle/>
          <a:p>
            <a:r>
              <a:rPr lang="pl-PL" dirty="0" err="1"/>
              <a:t>Background</a:t>
            </a:r>
            <a:endParaRPr lang="pl-PL" dirty="0"/>
          </a:p>
        </p:txBody>
      </p:sp>
      <p:sp>
        <p:nvSpPr>
          <p:cNvPr id="3" name="Content Placeholder 2">
            <a:extLst>
              <a:ext uri="{FF2B5EF4-FFF2-40B4-BE49-F238E27FC236}">
                <a16:creationId xmlns:a16="http://schemas.microsoft.com/office/drawing/2014/main" id="{12F86BC1-FF2F-7536-DB10-EB88B2B4AEAB}"/>
              </a:ext>
            </a:extLst>
          </p:cNvPr>
          <p:cNvSpPr>
            <a:spLocks noGrp="1"/>
          </p:cNvSpPr>
          <p:nvPr>
            <p:ph idx="1"/>
          </p:nvPr>
        </p:nvSpPr>
        <p:spPr/>
        <p:txBody>
          <a:bodyPr>
            <a:normAutofit/>
          </a:bodyPr>
          <a:lstStyle/>
          <a:p>
            <a:pPr>
              <a:buFont typeface="Arial" panose="020B0604020202020204" pitchFamily="34" charset="0"/>
              <a:buChar char="•"/>
            </a:pPr>
            <a:r>
              <a:rPr lang="en-US" dirty="0"/>
              <a:t>Co-channel interference becomes a problem with the increasing density of multi-AP networks</a:t>
            </a:r>
            <a:endParaRPr lang="en-US" dirty="0">
              <a:cs typeface="Times New Roman"/>
            </a:endParaRPr>
          </a:p>
          <a:p>
            <a:pPr>
              <a:buFont typeface="Arial" panose="020B0604020202020204" pitchFamily="34" charset="0"/>
              <a:buChar char="•"/>
            </a:pPr>
            <a:r>
              <a:rPr lang="en-US" dirty="0"/>
              <a:t>UHR SG will be “considering scenarios with multiple overlapping networks” [1] </a:t>
            </a:r>
            <a:endParaRPr lang="en-US">
              <a:cs typeface="Times New Roman"/>
            </a:endParaRPr>
          </a:p>
          <a:p>
            <a:pPr>
              <a:buFont typeface="Arial" panose="020B0604020202020204" pitchFamily="34" charset="0"/>
              <a:buChar char="•"/>
            </a:pPr>
            <a:r>
              <a:rPr lang="en-US" dirty="0"/>
              <a:t>One solution is for APs to coordinate and transmit in parallel (spatial reuse opportunities) </a:t>
            </a:r>
            <a:r>
              <a:rPr lang="en-US" dirty="0">
                <a:sym typeface="Wingdings" panose="05000000000000000000" pitchFamily="2" charset="2"/>
              </a:rPr>
              <a:t> Multi-AP Coordination (MAPC)</a:t>
            </a:r>
            <a:endParaRPr lang="en-US" dirty="0">
              <a:cs typeface="Times New Roman"/>
            </a:endParaRPr>
          </a:p>
          <a:p>
            <a:pPr>
              <a:buFont typeface="Arial" panose="020B0604020202020204" pitchFamily="34" charset="0"/>
              <a:buChar char="•"/>
            </a:pPr>
            <a:r>
              <a:rPr lang="en-US" dirty="0"/>
              <a:t>MAPC may be included as one of the features in UHR [2] </a:t>
            </a:r>
            <a:endParaRPr lang="en-US" dirty="0">
              <a:cs typeface="Times New Roman"/>
            </a:endParaRPr>
          </a:p>
          <a:p>
            <a:pPr>
              <a:buFont typeface="Arial" panose="020B0604020202020204" pitchFamily="34" charset="0"/>
              <a:buChar char="•"/>
            </a:pPr>
            <a:r>
              <a:rPr lang="en-US" dirty="0"/>
              <a:t>Multiple MAPC transmission strategies, have been proposed in the literature: coordinated TDMA, coordinated OFDMA, </a:t>
            </a:r>
            <a:r>
              <a:rPr lang="en-US" u="sng" dirty="0"/>
              <a:t>coordinated spatial reuse</a:t>
            </a:r>
            <a:r>
              <a:rPr lang="en-US" dirty="0"/>
              <a:t>, coordinated beamforming, and joint transmissions</a:t>
            </a:r>
            <a:endParaRPr lang="en-US" dirty="0">
              <a:cs typeface="Times New Roman"/>
            </a:endParaRPr>
          </a:p>
        </p:txBody>
      </p:sp>
      <p:sp>
        <p:nvSpPr>
          <p:cNvPr id="4" name="Slide Number Placeholder 3">
            <a:extLst>
              <a:ext uri="{FF2B5EF4-FFF2-40B4-BE49-F238E27FC236}">
                <a16:creationId xmlns:a16="http://schemas.microsoft.com/office/drawing/2014/main" id="{C28330D1-08CA-93FF-3A58-41B2D5728C5D}"/>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a:extLst>
              <a:ext uri="{FF2B5EF4-FFF2-40B4-BE49-F238E27FC236}">
                <a16:creationId xmlns:a16="http://schemas.microsoft.com/office/drawing/2014/main" id="{8B8F2F5D-F82D-974D-146F-61A3C1C1D787}"/>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69F27055-9D41-D871-B4EF-72D06F5195DB}"/>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2806830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MAPC example scenario</a:t>
            </a:r>
            <a:r>
              <a:rPr lang="pl-PL" dirty="0"/>
              <a:t> [3]</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4</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a:p>
        </p:txBody>
      </p:sp>
      <p:pic>
        <p:nvPicPr>
          <p:cNvPr id="1026" name="image1.png">
            <a:extLst>
              <a:ext uri="{FF2B5EF4-FFF2-40B4-BE49-F238E27FC236}">
                <a16:creationId xmlns:a16="http://schemas.microsoft.com/office/drawing/2014/main" id="{389C5A85-869B-48E8-9581-05BA61D2A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751014"/>
            <a:ext cx="8528752" cy="3899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AIML-enhanced MAPC message exchange</a:t>
            </a:r>
            <a:r>
              <a:rPr lang="pl-PL" dirty="0"/>
              <a:t> [3]</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5</a:t>
            </a:fld>
            <a:endParaRPr lang="en-GB"/>
          </a:p>
        </p:txBody>
      </p:sp>
      <p:sp>
        <p:nvSpPr>
          <p:cNvPr id="5" name="Footer Placeholder 4"/>
          <p:cNvSpPr>
            <a:spLocks noGrp="1"/>
          </p:cNvSpPr>
          <p:nvPr>
            <p:ph type="ftr" idx="14"/>
          </p:nvPr>
        </p:nvSpPr>
        <p:spPr/>
        <p:txBody>
          <a:bodyPr/>
          <a:lstStyle/>
          <a:p>
            <a:r>
              <a:rPr lang="en-GB"/>
              <a:t>Szymon Szott, AGH University</a:t>
            </a:r>
            <a:endParaRPr lang="en-GB" dirty="0"/>
          </a:p>
        </p:txBody>
      </p:sp>
      <p:sp>
        <p:nvSpPr>
          <p:cNvPr id="4" name="Date Placeholder 3"/>
          <p:cNvSpPr>
            <a:spLocks noGrp="1"/>
          </p:cNvSpPr>
          <p:nvPr>
            <p:ph type="dt" idx="15"/>
          </p:nvPr>
        </p:nvSpPr>
        <p:spPr/>
        <p:txBody>
          <a:bodyPr/>
          <a:lstStyle/>
          <a:p>
            <a:r>
              <a:rPr lang="pl-PL"/>
              <a:t>May 2024</a:t>
            </a:r>
            <a:endParaRPr lang="en-GB"/>
          </a:p>
        </p:txBody>
      </p:sp>
      <p:pic>
        <p:nvPicPr>
          <p:cNvPr id="2050" name="image2.png" descr="A picture containing text, screenshot, font, diagram&#10;&#10;Description automatically generated">
            <a:extLst>
              <a:ext uri="{FF2B5EF4-FFF2-40B4-BE49-F238E27FC236}">
                <a16:creationId xmlns:a16="http://schemas.microsoft.com/office/drawing/2014/main" id="{B2F488F6-100A-7D6F-0BCA-593B69555A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5856" y="2057400"/>
            <a:ext cx="9560287" cy="333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898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41C89-6CB0-34CD-3BC7-60D1CAC19FFF}"/>
              </a:ext>
            </a:extLst>
          </p:cNvPr>
          <p:cNvSpPr>
            <a:spLocks noGrp="1"/>
          </p:cNvSpPr>
          <p:nvPr>
            <p:ph type="title"/>
          </p:nvPr>
        </p:nvSpPr>
        <p:spPr/>
        <p:txBody>
          <a:bodyPr/>
          <a:lstStyle/>
          <a:p>
            <a:r>
              <a:rPr lang="en-US"/>
              <a:t>State of the art (Applying ML for MAPC)</a:t>
            </a:r>
            <a:endParaRPr lang="en-US">
              <a:cs typeface="Times New Roman"/>
            </a:endParaRPr>
          </a:p>
        </p:txBody>
      </p:sp>
      <p:sp>
        <p:nvSpPr>
          <p:cNvPr id="3" name="Content Placeholder 2">
            <a:extLst>
              <a:ext uri="{FF2B5EF4-FFF2-40B4-BE49-F238E27FC236}">
                <a16:creationId xmlns:a16="http://schemas.microsoft.com/office/drawing/2014/main" id="{63C0A80F-3CED-26BE-5CBB-82D65DCAD906}"/>
              </a:ext>
            </a:extLst>
          </p:cNvPr>
          <p:cNvSpPr>
            <a:spLocks noGrp="1"/>
          </p:cNvSpPr>
          <p:nvPr>
            <p:ph idx="1"/>
          </p:nvPr>
        </p:nvSpPr>
        <p:spPr/>
        <p:txBody>
          <a:bodyPr/>
          <a:lstStyle/>
          <a:p>
            <a:pPr>
              <a:buFont typeface="Arial" panose="020B0604020202020204" pitchFamily="34" charset="0"/>
              <a:buChar char="•"/>
            </a:pPr>
            <a:r>
              <a:rPr lang="en-US" dirty="0"/>
              <a:t>Literature review provided in the technical report [3]</a:t>
            </a:r>
            <a:endParaRPr lang="en-US" dirty="0">
              <a:cs typeface="Times New Roman"/>
            </a:endParaRPr>
          </a:p>
          <a:p>
            <a:pPr>
              <a:buFont typeface="Arial" panose="020B0604020202020204" pitchFamily="34" charset="0"/>
              <a:buChar char="•"/>
            </a:pPr>
            <a:r>
              <a:rPr lang="en-US" dirty="0"/>
              <a:t>Examples</a:t>
            </a:r>
            <a:endParaRPr lang="en-US" dirty="0">
              <a:cs typeface="Times New Roman"/>
            </a:endParaRPr>
          </a:p>
          <a:p>
            <a:pPr lvl="1">
              <a:buFont typeface="Arial" panose="020B0604020202020204" pitchFamily="34" charset="0"/>
              <a:buChar char="•"/>
            </a:pPr>
            <a:r>
              <a:rPr lang="en-US" dirty="0"/>
              <a:t>Distributed MIMO [4]</a:t>
            </a:r>
            <a:endParaRPr lang="en-US" dirty="0">
              <a:cs typeface="Times New Roman"/>
            </a:endParaRPr>
          </a:p>
          <a:p>
            <a:pPr lvl="1">
              <a:buFont typeface="Arial" panose="020B0604020202020204" pitchFamily="34" charset="0"/>
              <a:buChar char="•"/>
            </a:pPr>
            <a:r>
              <a:rPr lang="en-US" dirty="0"/>
              <a:t>Optimizing RU allocation in OFDMA networks [5]</a:t>
            </a:r>
            <a:endParaRPr lang="en-US" dirty="0">
              <a:cs typeface="Times New Roman"/>
            </a:endParaRPr>
          </a:p>
          <a:p>
            <a:pPr>
              <a:buFont typeface="Arial" panose="020B0604020202020204" pitchFamily="34" charset="0"/>
              <a:buChar char="•"/>
            </a:pPr>
            <a:r>
              <a:rPr lang="en-US" dirty="0"/>
              <a:t>All closely related but not directly MAPC</a:t>
            </a:r>
            <a:endParaRPr lang="en-US" dirty="0">
              <a:cs typeface="Times New Roman"/>
            </a:endParaRPr>
          </a:p>
          <a:p>
            <a:pPr>
              <a:buFont typeface="Arial" panose="020B0604020202020204" pitchFamily="34" charset="0"/>
              <a:buChar char="•"/>
            </a:pPr>
            <a:endParaRPr lang="en-US" dirty="0">
              <a:cs typeface="Times New Roman"/>
            </a:endParaRPr>
          </a:p>
          <a:p>
            <a:pPr>
              <a:buFont typeface="Arial" panose="020B0604020202020204" pitchFamily="34" charset="0"/>
              <a:buChar char="•"/>
            </a:pPr>
            <a:r>
              <a:rPr lang="en-US" dirty="0"/>
              <a:t>Research goal: prove that AIML can enhance MAPC</a:t>
            </a:r>
            <a:endParaRPr lang="en-US" dirty="0">
              <a:cs typeface="Times New Roman"/>
            </a:endParaRPr>
          </a:p>
          <a:p>
            <a:pPr lvl="1">
              <a:buFont typeface="Arial" panose="020B0604020202020204" pitchFamily="34" charset="0"/>
              <a:buChar char="•"/>
            </a:pPr>
            <a:r>
              <a:rPr lang="en-US" dirty="0"/>
              <a:t>Focusing on C-SR</a:t>
            </a:r>
            <a:endParaRPr lang="en-US" dirty="0">
              <a:cs typeface="Times New Roman"/>
            </a:endParaRPr>
          </a:p>
        </p:txBody>
      </p:sp>
      <p:sp>
        <p:nvSpPr>
          <p:cNvPr id="4" name="Slide Number Placeholder 3">
            <a:extLst>
              <a:ext uri="{FF2B5EF4-FFF2-40B4-BE49-F238E27FC236}">
                <a16:creationId xmlns:a16="http://schemas.microsoft.com/office/drawing/2014/main" id="{0C3492F0-0FA4-E906-B374-8278F6A4E1B9}"/>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6F0103E5-0837-0AF3-C5ED-88CF2780FC66}"/>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13252DF1-B8EA-AA67-E904-55CD387DD472}"/>
              </a:ext>
            </a:extLst>
          </p:cNvPr>
          <p:cNvSpPr>
            <a:spLocks noGrp="1"/>
          </p:cNvSpPr>
          <p:nvPr>
            <p:ph type="dt" idx="15"/>
          </p:nvPr>
        </p:nvSpPr>
        <p:spPr/>
        <p:txBody>
          <a:bodyPr/>
          <a:lstStyle/>
          <a:p>
            <a:r>
              <a:rPr lang="pl-PL"/>
              <a:t>May 2024</a:t>
            </a:r>
            <a:endParaRPr lang="en-GB" dirty="0"/>
          </a:p>
        </p:txBody>
      </p:sp>
    </p:spTree>
    <p:extLst>
      <p:ext uri="{BB962C8B-B14F-4D97-AF65-F5344CB8AC3E}">
        <p14:creationId xmlns:p14="http://schemas.microsoft.com/office/powerpoint/2010/main" val="1625833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30AA-4FCB-6C84-B17F-2E6D0C77D5E1}"/>
              </a:ext>
            </a:extLst>
          </p:cNvPr>
          <p:cNvSpPr>
            <a:spLocks noGrp="1"/>
          </p:cNvSpPr>
          <p:nvPr>
            <p:ph type="title"/>
          </p:nvPr>
        </p:nvSpPr>
        <p:spPr/>
        <p:txBody>
          <a:bodyPr/>
          <a:lstStyle/>
          <a:p>
            <a:r>
              <a:rPr lang="en-US" dirty="0"/>
              <a:t>Coordinated Spatial Reuse (C-SR)</a:t>
            </a:r>
            <a:endParaRPr lang="en-US" dirty="0">
              <a:cs typeface="Times New Roman"/>
            </a:endParaRPr>
          </a:p>
        </p:txBody>
      </p:sp>
      <p:sp>
        <p:nvSpPr>
          <p:cNvPr id="3" name="Content Placeholder 2">
            <a:extLst>
              <a:ext uri="{FF2B5EF4-FFF2-40B4-BE49-F238E27FC236}">
                <a16:creationId xmlns:a16="http://schemas.microsoft.com/office/drawing/2014/main" id="{F4795E4B-46D0-2637-EEEB-BD81FCCB9771}"/>
              </a:ext>
            </a:extLst>
          </p:cNvPr>
          <p:cNvSpPr>
            <a:spLocks noGrp="1"/>
          </p:cNvSpPr>
          <p:nvPr>
            <p:ph idx="1"/>
          </p:nvPr>
        </p:nvSpPr>
        <p:spPr>
          <a:xfrm>
            <a:off x="914401" y="1981201"/>
            <a:ext cx="4419599" cy="4113213"/>
          </a:xfrm>
        </p:spPr>
        <p:txBody>
          <a:bodyPr>
            <a:normAutofit lnSpcReduction="10000"/>
          </a:bodyPr>
          <a:lstStyle/>
          <a:p>
            <a:pPr>
              <a:buFont typeface="Arial" panose="020B0604020202020204" pitchFamily="34" charset="0"/>
              <a:buChar char="•"/>
            </a:pPr>
            <a:r>
              <a:rPr lang="en-US" dirty="0"/>
              <a:t>Concurrent transmissions on the same channel in overlapping networks</a:t>
            </a:r>
            <a:endParaRPr lang="en-US" dirty="0">
              <a:cs typeface="Times New Roman"/>
            </a:endParaRPr>
          </a:p>
          <a:p>
            <a:pPr>
              <a:buFont typeface="Arial" panose="020B0604020202020204" pitchFamily="34" charset="0"/>
              <a:buChar char="•"/>
            </a:pPr>
            <a:r>
              <a:rPr lang="en-US" dirty="0"/>
              <a:t>More transmission opportunities: higher throughput, faster channel access [6]</a:t>
            </a:r>
            <a:endParaRPr lang="en-US" dirty="0">
              <a:cs typeface="Times New Roman"/>
            </a:endParaRPr>
          </a:p>
          <a:p>
            <a:pPr>
              <a:buFont typeface="Arial" panose="020B0604020202020204" pitchFamily="34" charset="0"/>
              <a:buChar char="•"/>
            </a:pPr>
            <a:r>
              <a:rPr lang="en-US" dirty="0"/>
              <a:t>Different than 802.11ax SR!</a:t>
            </a:r>
            <a:endParaRPr lang="en-US" dirty="0">
              <a:cs typeface="Times New Roman"/>
            </a:endParaRPr>
          </a:p>
          <a:p>
            <a:pPr>
              <a:buFont typeface="Arial" panose="020B0604020202020204" pitchFamily="34" charset="0"/>
              <a:buChar char="•"/>
            </a:pPr>
            <a:r>
              <a:rPr lang="en-US" dirty="0">
                <a:solidFill>
                  <a:schemeClr val="tx1"/>
                </a:solidFill>
              </a:rPr>
              <a:t>Main challenge: determining which AP-station pairs can transmit simultaneously</a:t>
            </a:r>
            <a:endParaRPr lang="en-US" dirty="0">
              <a:solidFill>
                <a:schemeClr val="tx1"/>
              </a:solidFill>
              <a:cs typeface="Times New Roman"/>
            </a:endParaRPr>
          </a:p>
        </p:txBody>
      </p:sp>
      <p:sp>
        <p:nvSpPr>
          <p:cNvPr id="4" name="Slide Number Placeholder 3">
            <a:extLst>
              <a:ext uri="{FF2B5EF4-FFF2-40B4-BE49-F238E27FC236}">
                <a16:creationId xmlns:a16="http://schemas.microsoft.com/office/drawing/2014/main" id="{E0FCBE27-6085-1B0D-C0A6-66B691191CC0}"/>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13A4359F-394A-32AE-B2A5-16B2FCB0B591}"/>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AC8F4C7C-8C95-CBA1-1149-5DAD06C66B08}"/>
              </a:ext>
            </a:extLst>
          </p:cNvPr>
          <p:cNvSpPr>
            <a:spLocks noGrp="1"/>
          </p:cNvSpPr>
          <p:nvPr>
            <p:ph type="dt" idx="15"/>
          </p:nvPr>
        </p:nvSpPr>
        <p:spPr/>
        <p:txBody>
          <a:bodyPr/>
          <a:lstStyle/>
          <a:p>
            <a:r>
              <a:rPr lang="pl-PL"/>
              <a:t>May 2024</a:t>
            </a:r>
            <a:endParaRPr lang="en-GB" dirty="0"/>
          </a:p>
        </p:txBody>
      </p:sp>
      <p:pic>
        <p:nvPicPr>
          <p:cNvPr id="10" name="Picture 9">
            <a:extLst>
              <a:ext uri="{FF2B5EF4-FFF2-40B4-BE49-F238E27FC236}">
                <a16:creationId xmlns:a16="http://schemas.microsoft.com/office/drawing/2014/main" id="{EA9C72CD-A767-52C9-FEF8-6E04668A838C}"/>
              </a:ext>
            </a:extLst>
          </p:cNvPr>
          <p:cNvPicPr>
            <a:picLocks noChangeAspect="1"/>
          </p:cNvPicPr>
          <p:nvPr/>
        </p:nvPicPr>
        <p:blipFill>
          <a:blip r:embed="rId2"/>
          <a:stretch>
            <a:fillRect/>
          </a:stretch>
        </p:blipFill>
        <p:spPr>
          <a:xfrm>
            <a:off x="5943600" y="2133600"/>
            <a:ext cx="5890014" cy="3614759"/>
          </a:xfrm>
          <a:prstGeom prst="rect">
            <a:avLst/>
          </a:prstGeom>
        </p:spPr>
      </p:pic>
    </p:spTree>
    <p:extLst>
      <p:ext uri="{BB962C8B-B14F-4D97-AF65-F5344CB8AC3E}">
        <p14:creationId xmlns:p14="http://schemas.microsoft.com/office/powerpoint/2010/main" val="413527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736C5-4885-9E0E-C043-05A3039E01D0}"/>
              </a:ext>
            </a:extLst>
          </p:cNvPr>
          <p:cNvSpPr>
            <a:spLocks noGrp="1"/>
          </p:cNvSpPr>
          <p:nvPr>
            <p:ph type="title"/>
          </p:nvPr>
        </p:nvSpPr>
        <p:spPr/>
        <p:txBody>
          <a:bodyPr/>
          <a:lstStyle/>
          <a:p>
            <a:r>
              <a:rPr lang="en-US" dirty="0"/>
              <a:t>Determining AP-station pairs</a:t>
            </a:r>
            <a:endParaRPr lang="en-US" dirty="0">
              <a:cs typeface="Times New Roman"/>
            </a:endParaRPr>
          </a:p>
        </p:txBody>
      </p:sp>
      <p:sp>
        <p:nvSpPr>
          <p:cNvPr id="3" name="Content Placeholder 2">
            <a:extLst>
              <a:ext uri="{FF2B5EF4-FFF2-40B4-BE49-F238E27FC236}">
                <a16:creationId xmlns:a16="http://schemas.microsoft.com/office/drawing/2014/main" id="{DA49730C-367F-0395-4C3C-F7E63C2DC68A}"/>
              </a:ext>
            </a:extLst>
          </p:cNvPr>
          <p:cNvSpPr>
            <a:spLocks noGrp="1"/>
          </p:cNvSpPr>
          <p:nvPr>
            <p:ph idx="1"/>
          </p:nvPr>
        </p:nvSpPr>
        <p:spPr>
          <a:xfrm>
            <a:off x="914401" y="1981201"/>
            <a:ext cx="3657599" cy="4113213"/>
          </a:xfrm>
        </p:spPr>
        <p:txBody>
          <a:bodyPr/>
          <a:lstStyle/>
          <a:p>
            <a:pPr>
              <a:buFont typeface="Arial" panose="020B0604020202020204" pitchFamily="34" charset="0"/>
              <a:buChar char="•"/>
            </a:pPr>
            <a:r>
              <a:rPr lang="en-US" dirty="0"/>
              <a:t>Collecting RSS values?</a:t>
            </a:r>
            <a:endParaRPr lang="en-US" dirty="0">
              <a:cs typeface="Times New Roman"/>
            </a:endParaRPr>
          </a:p>
          <a:p>
            <a:pPr lvl="1">
              <a:buFont typeface="Arial" panose="020B0604020202020204" pitchFamily="34" charset="0"/>
              <a:buChar char="•"/>
            </a:pPr>
            <a:r>
              <a:rPr lang="en-US" dirty="0"/>
              <a:t>High variance [7]</a:t>
            </a:r>
            <a:endParaRPr lang="en-US" dirty="0">
              <a:cs typeface="Times New Roman"/>
            </a:endParaRPr>
          </a:p>
          <a:p>
            <a:pPr lvl="1">
              <a:buFont typeface="Arial" panose="020B0604020202020204" pitchFamily="34" charset="0"/>
              <a:buChar char="•"/>
            </a:pPr>
            <a:r>
              <a:rPr lang="en-US" dirty="0"/>
              <a:t>Overhead [8]</a:t>
            </a:r>
            <a:endParaRPr lang="en-US" dirty="0">
              <a:cs typeface="Times New Roman"/>
            </a:endParaRPr>
          </a:p>
          <a:p>
            <a:pPr>
              <a:buFont typeface="Arial" panose="020B0604020202020204" pitchFamily="34" charset="0"/>
              <a:buChar char="•"/>
            </a:pPr>
            <a:r>
              <a:rPr lang="en-US" dirty="0"/>
              <a:t>Our approach: reinforcement learning</a:t>
            </a:r>
            <a:endParaRPr lang="en-US" dirty="0">
              <a:cs typeface="Times New Roman"/>
            </a:endParaRPr>
          </a:p>
          <a:p>
            <a:pPr lvl="1">
              <a:buFont typeface="Arial" panose="020B0604020202020204" pitchFamily="34" charset="0"/>
              <a:buChar char="•"/>
            </a:pPr>
            <a:r>
              <a:rPr lang="en-US" dirty="0"/>
              <a:t>No </a:t>
            </a:r>
            <a:r>
              <a:rPr lang="en-US" i="1" dirty="0"/>
              <a:t>a priori</a:t>
            </a:r>
            <a:r>
              <a:rPr lang="en-US" dirty="0"/>
              <a:t> knowledge</a:t>
            </a:r>
            <a:endParaRPr lang="en-US" dirty="0">
              <a:cs typeface="Times New Roman"/>
            </a:endParaRPr>
          </a:p>
          <a:p>
            <a:pPr lvl="1">
              <a:buFont typeface="Arial" panose="020B0604020202020204" pitchFamily="34" charset="0"/>
              <a:buChar char="•"/>
            </a:pPr>
            <a:r>
              <a:rPr lang="en-US" dirty="0"/>
              <a:t>Online learning</a:t>
            </a:r>
            <a:endParaRPr lang="en-US">
              <a:cs typeface="Times New Roman"/>
            </a:endParaRPr>
          </a:p>
          <a:p>
            <a:pPr lvl="1">
              <a:buFont typeface="Arial" panose="020B0604020202020204" pitchFamily="34" charset="0"/>
              <a:buChar char="•"/>
            </a:pPr>
            <a:r>
              <a:rPr lang="en-US" dirty="0"/>
              <a:t>Adaptable to randomness of 802.11 topologies</a:t>
            </a:r>
            <a:endParaRPr lang="en-US" dirty="0">
              <a:cs typeface="Times New Roman"/>
            </a:endParaRPr>
          </a:p>
          <a:p>
            <a:pPr lvl="1">
              <a:buFont typeface="Arial" panose="020B0604020202020204" pitchFamily="34" charset="0"/>
              <a:buChar char="•"/>
            </a:pPr>
            <a:endParaRPr lang="en-US" dirty="0">
              <a:cs typeface="Times New Roman"/>
            </a:endParaRPr>
          </a:p>
        </p:txBody>
      </p:sp>
      <p:sp>
        <p:nvSpPr>
          <p:cNvPr id="4" name="Slide Number Placeholder 3">
            <a:extLst>
              <a:ext uri="{FF2B5EF4-FFF2-40B4-BE49-F238E27FC236}">
                <a16:creationId xmlns:a16="http://schemas.microsoft.com/office/drawing/2014/main" id="{948870E5-02BA-4AA1-E95D-EDD2B4C644D8}"/>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55724F0B-D219-5A44-742D-AED0369CA6BF}"/>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D3281DCC-2DA4-5BFD-E605-A36AEF6D7C81}"/>
              </a:ext>
            </a:extLst>
          </p:cNvPr>
          <p:cNvSpPr>
            <a:spLocks noGrp="1"/>
          </p:cNvSpPr>
          <p:nvPr>
            <p:ph type="dt" idx="15"/>
          </p:nvPr>
        </p:nvSpPr>
        <p:spPr/>
        <p:txBody>
          <a:bodyPr/>
          <a:lstStyle/>
          <a:p>
            <a:r>
              <a:rPr lang="pl-PL"/>
              <a:t>May 2024</a:t>
            </a:r>
            <a:endParaRPr lang="en-GB" dirty="0"/>
          </a:p>
        </p:txBody>
      </p:sp>
      <p:pic>
        <p:nvPicPr>
          <p:cNvPr id="9" name="Picture 8">
            <a:extLst>
              <a:ext uri="{FF2B5EF4-FFF2-40B4-BE49-F238E27FC236}">
                <a16:creationId xmlns:a16="http://schemas.microsoft.com/office/drawing/2014/main" id="{018B01AF-A304-631D-D16C-8F4784173609}"/>
              </a:ext>
            </a:extLst>
          </p:cNvPr>
          <p:cNvPicPr>
            <a:picLocks noChangeAspect="1"/>
          </p:cNvPicPr>
          <p:nvPr/>
        </p:nvPicPr>
        <p:blipFill>
          <a:blip r:embed="rId2"/>
          <a:stretch>
            <a:fillRect/>
          </a:stretch>
        </p:blipFill>
        <p:spPr>
          <a:xfrm>
            <a:off x="4724400" y="1985129"/>
            <a:ext cx="6827587" cy="3555706"/>
          </a:xfrm>
          <a:prstGeom prst="rect">
            <a:avLst/>
          </a:prstGeom>
        </p:spPr>
      </p:pic>
    </p:spTree>
    <p:extLst>
      <p:ext uri="{BB962C8B-B14F-4D97-AF65-F5344CB8AC3E}">
        <p14:creationId xmlns:p14="http://schemas.microsoft.com/office/powerpoint/2010/main" val="379945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6398D-A26D-1839-2D00-DCC55A58F31F}"/>
              </a:ext>
            </a:extLst>
          </p:cNvPr>
          <p:cNvPicPr>
            <a:picLocks noChangeAspect="1"/>
          </p:cNvPicPr>
          <p:nvPr/>
        </p:nvPicPr>
        <p:blipFill>
          <a:blip r:embed="rId2"/>
          <a:stretch>
            <a:fillRect/>
          </a:stretch>
        </p:blipFill>
        <p:spPr>
          <a:xfrm>
            <a:off x="7031566" y="1371600"/>
            <a:ext cx="4931833" cy="5126963"/>
          </a:xfrm>
          <a:prstGeom prst="rect">
            <a:avLst/>
          </a:prstGeom>
        </p:spPr>
      </p:pic>
      <p:sp>
        <p:nvSpPr>
          <p:cNvPr id="3" name="Content Placeholder 2">
            <a:extLst>
              <a:ext uri="{FF2B5EF4-FFF2-40B4-BE49-F238E27FC236}">
                <a16:creationId xmlns:a16="http://schemas.microsoft.com/office/drawing/2014/main" id="{D4744F66-0B58-5F85-9F6D-558C43F967F7}"/>
              </a:ext>
            </a:extLst>
          </p:cNvPr>
          <p:cNvSpPr>
            <a:spLocks noGrp="1"/>
          </p:cNvSpPr>
          <p:nvPr>
            <p:ph idx="1"/>
          </p:nvPr>
        </p:nvSpPr>
        <p:spPr>
          <a:xfrm>
            <a:off x="381001" y="1677986"/>
            <a:ext cx="6117166" cy="4570414"/>
          </a:xfrm>
        </p:spPr>
        <p:txBody>
          <a:bodyPr>
            <a:normAutofit/>
          </a:bodyPr>
          <a:lstStyle/>
          <a:p>
            <a:pPr>
              <a:buFont typeface="Arial" panose="020B0604020202020204" pitchFamily="34" charset="0"/>
              <a:buChar char="•"/>
            </a:pPr>
            <a:r>
              <a:rPr lang="en-US" dirty="0"/>
              <a:t>Sequential interaction between the agent and the environment: </a:t>
            </a:r>
          </a:p>
          <a:p>
            <a:pPr lvl="1">
              <a:buFont typeface="Arial" panose="020B0604020202020204" pitchFamily="34" charset="0"/>
              <a:buChar char="•"/>
            </a:pPr>
            <a:r>
              <a:rPr lang="en-US" dirty="0"/>
              <a:t>action 1 → reward 1; action 2 → reward 2</a:t>
            </a:r>
          </a:p>
          <a:p>
            <a:pPr>
              <a:buFont typeface="Arial" panose="020B0604020202020204" pitchFamily="34" charset="0"/>
              <a:buChar char="•"/>
            </a:pPr>
            <a:r>
              <a:rPr lang="en-US" dirty="0"/>
              <a:t>No states, only actions and rewards</a:t>
            </a:r>
            <a:endParaRPr lang="en-US" dirty="0">
              <a:cs typeface="Times New Roman"/>
            </a:endParaRPr>
          </a:p>
          <a:p>
            <a:pPr>
              <a:buFont typeface="Arial" panose="020B0604020202020204" pitchFamily="34" charset="0"/>
              <a:buChar char="•"/>
            </a:pPr>
            <a:r>
              <a:rPr lang="en-US" dirty="0"/>
              <a:t>Exploration-exploitation trade-off. </a:t>
            </a:r>
            <a:br>
              <a:rPr lang="en-US" dirty="0"/>
            </a:br>
            <a:r>
              <a:rPr lang="en-US" dirty="0"/>
              <a:t>The agent:</a:t>
            </a:r>
          </a:p>
          <a:p>
            <a:pPr lvl="1">
              <a:buFont typeface="Arial" panose="020B0604020202020204" pitchFamily="34" charset="0"/>
              <a:buChar char="•"/>
            </a:pPr>
            <a:r>
              <a:rPr lang="en-US" dirty="0"/>
              <a:t>Explores: selects an action ‘randomly’</a:t>
            </a:r>
          </a:p>
          <a:p>
            <a:pPr lvl="1">
              <a:buFont typeface="Arial" panose="020B0604020202020204" pitchFamily="34" charset="0"/>
              <a:buChar char="•"/>
            </a:pPr>
            <a:r>
              <a:rPr lang="en-US" dirty="0"/>
              <a:t>Exploits: selects the action with higher reward</a:t>
            </a:r>
            <a:endParaRPr lang="en-US" dirty="0">
              <a:cs typeface="Times New Roman"/>
            </a:endParaRPr>
          </a:p>
          <a:p>
            <a:pPr>
              <a:buFont typeface="Arial" panose="020B0604020202020204" pitchFamily="34" charset="0"/>
              <a:buChar char="•"/>
            </a:pPr>
            <a:r>
              <a:rPr lang="en-US" dirty="0"/>
              <a:t>Different approaches: simple, low-computing requirements</a:t>
            </a:r>
          </a:p>
          <a:p>
            <a:pPr lvl="1">
              <a:buFont typeface="Arial" panose="020B0604020202020204" pitchFamily="34" charset="0"/>
              <a:buChar char="•"/>
            </a:pPr>
            <a:r>
              <a:rPr lang="en-US" dirty="0"/>
              <a:t>ε-greedy, Thompson Sampling, UCB, EXP3, etc. </a:t>
            </a:r>
          </a:p>
        </p:txBody>
      </p:sp>
      <p:sp>
        <p:nvSpPr>
          <p:cNvPr id="4" name="Slide Number Placeholder 3">
            <a:extLst>
              <a:ext uri="{FF2B5EF4-FFF2-40B4-BE49-F238E27FC236}">
                <a16:creationId xmlns:a16="http://schemas.microsoft.com/office/drawing/2014/main" id="{5CD036B7-A1FD-2FBA-8145-741AB4D2DAD0}"/>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C6837F26-FD05-063D-7628-A16259C4D360}"/>
              </a:ext>
            </a:extLst>
          </p:cNvPr>
          <p:cNvSpPr>
            <a:spLocks noGrp="1"/>
          </p:cNvSpPr>
          <p:nvPr>
            <p:ph type="ftr" idx="14"/>
          </p:nvPr>
        </p:nvSpPr>
        <p:spPr/>
        <p:txBody>
          <a:bodyPr/>
          <a:lstStyle/>
          <a:p>
            <a:r>
              <a:rPr lang="en-GB"/>
              <a:t>Szymon Szott, AGH University</a:t>
            </a:r>
            <a:endParaRPr lang="en-GB" dirty="0"/>
          </a:p>
        </p:txBody>
      </p:sp>
      <p:sp>
        <p:nvSpPr>
          <p:cNvPr id="6" name="Date Placeholder 5">
            <a:extLst>
              <a:ext uri="{FF2B5EF4-FFF2-40B4-BE49-F238E27FC236}">
                <a16:creationId xmlns:a16="http://schemas.microsoft.com/office/drawing/2014/main" id="{08C03DA5-939B-FD09-76F5-9722D54E46BC}"/>
              </a:ext>
            </a:extLst>
          </p:cNvPr>
          <p:cNvSpPr>
            <a:spLocks noGrp="1"/>
          </p:cNvSpPr>
          <p:nvPr>
            <p:ph type="dt" idx="15"/>
          </p:nvPr>
        </p:nvSpPr>
        <p:spPr/>
        <p:txBody>
          <a:bodyPr/>
          <a:lstStyle/>
          <a:p>
            <a:r>
              <a:rPr lang="pl-PL"/>
              <a:t>May 2024</a:t>
            </a:r>
            <a:endParaRPr lang="en-GB" dirty="0"/>
          </a:p>
        </p:txBody>
      </p:sp>
      <p:sp>
        <p:nvSpPr>
          <p:cNvPr id="2" name="Title 1">
            <a:extLst>
              <a:ext uri="{FF2B5EF4-FFF2-40B4-BE49-F238E27FC236}">
                <a16:creationId xmlns:a16="http://schemas.microsoft.com/office/drawing/2014/main" id="{FC514145-8DAF-1943-8508-2DE6983F4598}"/>
              </a:ext>
            </a:extLst>
          </p:cNvPr>
          <p:cNvSpPr>
            <a:spLocks noGrp="1"/>
          </p:cNvSpPr>
          <p:nvPr>
            <p:ph type="title"/>
          </p:nvPr>
        </p:nvSpPr>
        <p:spPr/>
        <p:txBody>
          <a:bodyPr/>
          <a:lstStyle/>
          <a:p>
            <a:r>
              <a:rPr lang="en-US" dirty="0"/>
              <a:t>MAB Agents and their Learning Process</a:t>
            </a:r>
            <a:endParaRPr lang="en-US" dirty="0">
              <a:cs typeface="Times New Roman"/>
            </a:endParaRPr>
          </a:p>
        </p:txBody>
      </p:sp>
    </p:spTree>
    <p:extLst>
      <p:ext uri="{BB962C8B-B14F-4D97-AF65-F5344CB8AC3E}">
        <p14:creationId xmlns:p14="http://schemas.microsoft.com/office/powerpoint/2010/main" val="26961153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802-11-submission(1)</Template>
  <TotalTime>148</TotalTime>
  <Words>2020</Words>
  <Application>Microsoft Office PowerPoint</Application>
  <PresentationFormat>Widescreen</PresentationFormat>
  <Paragraphs>191</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MAPC C-SR Scheduling with Multi-Armed Bandits</vt:lpstr>
      <vt:lpstr>Abstract</vt:lpstr>
      <vt:lpstr>Background</vt:lpstr>
      <vt:lpstr>MAPC example scenario [3]</vt:lpstr>
      <vt:lpstr>Example of AIML-enhanced MAPC message exchange [3]</vt:lpstr>
      <vt:lpstr>State of the art (Applying ML for MAPC)</vt:lpstr>
      <vt:lpstr>Coordinated Spatial Reuse (C-SR)</vt:lpstr>
      <vt:lpstr>Determining AP-station pairs</vt:lpstr>
      <vt:lpstr>MAB Agents and their Learning Process</vt:lpstr>
      <vt:lpstr>Proposed Hierarchical MAB Scheme</vt:lpstr>
      <vt:lpstr>Simulation Model</vt:lpstr>
      <vt:lpstr>Test Scenario</vt:lpstr>
      <vt:lpstr>Results (d = 10 m)</vt:lpstr>
      <vt:lpstr>Results (d = 20 m)</vt:lpstr>
      <vt:lpstr>Results (d = 30 m)</vt:lpstr>
      <vt:lpstr>Fairness</vt:lpstr>
      <vt:lpstr>Obervations on MAB Performance</vt:lpstr>
      <vt:lpstr>Conclusions &amp; Future Work</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MAPC C-SR Scheduling with Multi-Armed Bandits</dc:title>
  <dc:creator>Szymon Szott</dc:creator>
  <cp:keywords/>
  <cp:lastModifiedBy>Szymon Szott</cp:lastModifiedBy>
  <cp:revision>102</cp:revision>
  <cp:lastPrinted>1601-01-01T00:00:00Z</cp:lastPrinted>
  <dcterms:created xsi:type="dcterms:W3CDTF">2024-05-13T06:52:57Z</dcterms:created>
  <dcterms:modified xsi:type="dcterms:W3CDTF">2024-05-13T09:55:28Z</dcterms:modified>
  <cp:category>Name, Affiliation</cp:category>
</cp:coreProperties>
</file>