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74" r:id="rId4"/>
    <p:sldId id="273" r:id="rId5"/>
    <p:sldId id="271" r:id="rId6"/>
    <p:sldId id="268" r:id="rId7"/>
    <p:sldId id="275" r:id="rId8"/>
    <p:sldId id="270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5494" autoAdjust="0"/>
  </p:normalViewPr>
  <p:slideViewPr>
    <p:cSldViewPr>
      <p:cViewPr>
        <p:scale>
          <a:sx n="75" d="100"/>
          <a:sy n="75" d="100"/>
        </p:scale>
        <p:origin x="564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802.11-24/0625r0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802.11-24/0625r0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67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97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77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07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24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06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82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802.11-24/0625r0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Ryota Yamada, Sharp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Apr.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Apr.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Ryota Yamada, Sharp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Apr.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Ryota Yamada, Sharp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Thoughts on low latency traffic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Ryota Yamada, Sharp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561645"/>
              </p:ext>
            </p:extLst>
          </p:nvPr>
        </p:nvGraphicFramePr>
        <p:xfrm>
          <a:off x="992188" y="2416175"/>
          <a:ext cx="10163175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163175" cy="2468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Introduction-1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82406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According to PAR [1], one of the goals is to improve low latency</a:t>
            </a:r>
            <a:r>
              <a:rPr lang="ja-JP" altLang="en-US" sz="20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and</a:t>
            </a:r>
            <a:r>
              <a:rPr lang="ja-JP" altLang="en-US" sz="20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reliability</a:t>
            </a: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u="none" strike="noStrike" baseline="0" dirty="0">
                <a:solidFill>
                  <a:schemeClr val="tx1"/>
                </a:solidFill>
                <a:latin typeface="+mj-lt"/>
              </a:rPr>
              <a:t>In the Scope of the project, related KPIs are described.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i="0" u="none" strike="noStrike" baseline="0" dirty="0">
                <a:solidFill>
                  <a:schemeClr val="tx1"/>
                </a:solidFill>
                <a:latin typeface="+mj-lt"/>
              </a:rPr>
              <a:t>“</a:t>
            </a:r>
            <a:r>
              <a:rPr lang="en-US" altLang="ja-JP" sz="1800" b="0" i="0" u="none" strike="noStrike" baseline="0" dirty="0">
                <a:solidFill>
                  <a:schemeClr val="tx1"/>
                </a:solidFill>
                <a:latin typeface="+mj-lt"/>
              </a:rPr>
              <a:t>at least one mode of operation capable of reducing latency by 25% for the 95th percentile of the latency distribution compared to the Extremely High Throughput MAC/PHY operation”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“at least one mode of operation capable of reducing MAC Protocol Data Unit (MPDU) loss by 25%</a:t>
            </a:r>
            <a:r>
              <a:rPr lang="ja-JP" altLang="en-US" sz="1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compared to the Extremely High Throughput MAC/PHY operation for a given scenario, especially for transitions between BSSs.”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u="none" strike="noStrike" baseline="0" dirty="0">
                <a:solidFill>
                  <a:schemeClr val="tx1"/>
                </a:solidFill>
                <a:latin typeface="+mj-lt"/>
              </a:rPr>
              <a:t>In the Need for the Project, applications with higher requirements are described.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i="0" u="none" strike="noStrike" baseline="0" dirty="0">
                <a:solidFill>
                  <a:schemeClr val="tx1"/>
                </a:solidFill>
                <a:latin typeface="+mj-lt"/>
              </a:rPr>
              <a:t>“</a:t>
            </a:r>
            <a:r>
              <a:rPr lang="en-US" altLang="ja-JP" sz="1800" b="0" i="0" u="none" strike="noStrike" baseline="0" dirty="0">
                <a:solidFill>
                  <a:schemeClr val="tx1"/>
                </a:solidFill>
                <a:latin typeface="+mj-lt"/>
              </a:rPr>
              <a:t>More stringent requirements are needed to meet the demands of new applications (including metaverse, augmented and virtual reality, </a:t>
            </a:r>
            <a:r>
              <a:rPr lang="en-US" altLang="ja-JP" sz="1800" i="0" u="none" strike="noStrike" baseline="0" dirty="0">
                <a:solidFill>
                  <a:schemeClr val="tx1"/>
                </a:solidFill>
                <a:latin typeface="+mj-lt"/>
              </a:rPr>
              <a:t>robotics, industrial automation for industrial IoT</a:t>
            </a:r>
            <a:r>
              <a:rPr lang="en-US" altLang="ja-JP" sz="1800" b="0" i="0" u="none" strike="noStrike" baseline="0" dirty="0">
                <a:solidFill>
                  <a:schemeClr val="tx1"/>
                </a:solidFill>
                <a:latin typeface="+mj-lt"/>
              </a:rPr>
              <a:t>, logistics and smart agriculture).”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042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Introduction-2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42694"/>
            <a:ext cx="7239042" cy="3286506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In applications indicated in PAR (e.g., robotics, industrial automation for industrial IoT, logistics, etc.), there are many STAs and these STAs need low-latency communication.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STAs (STA group) working in the same location or performing the same task need to exchange information (e.g., sensing data, location info., moving route, etc.) at the same timing.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>
                <a:solidFill>
                  <a:schemeClr val="tx1"/>
                </a:solidFill>
                <a:latin typeface="+mj-lt"/>
              </a:rPr>
              <a:t>There may be multiple STA groups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Although it is possible to transmit each STA group using OFDMA/MU-MIMO, all STAs may not multiplex at the same timing.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  <p:pic>
        <p:nvPicPr>
          <p:cNvPr id="7" name="グラフィックス 6" descr="無線ルーター 単色塗りつぶし">
            <a:extLst>
              <a:ext uri="{FF2B5EF4-FFF2-40B4-BE49-F238E27FC236}">
                <a16:creationId xmlns:a16="http://schemas.microsoft.com/office/drawing/2014/main" id="{CC2E0C4E-F01E-2C6C-8ADC-EDB90C37A1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40416" y="2132856"/>
            <a:ext cx="576064" cy="576064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22746D0-4546-BB5E-CE92-C7D6B6B59091}"/>
              </a:ext>
            </a:extLst>
          </p:cNvPr>
          <p:cNvGrpSpPr>
            <a:grpSpLocks noChangeAspect="1"/>
          </p:cNvGrpSpPr>
          <p:nvPr/>
        </p:nvGrpSpPr>
        <p:grpSpPr>
          <a:xfrm>
            <a:off x="8556654" y="3348086"/>
            <a:ext cx="1396502" cy="951871"/>
            <a:chOff x="7620822" y="4698899"/>
            <a:chExt cx="1454693" cy="989123"/>
          </a:xfrm>
        </p:grpSpPr>
        <p:pic>
          <p:nvPicPr>
            <p:cNvPr id="9" name="グラフィックス 8" descr="ロボット 枠線">
              <a:extLst>
                <a:ext uri="{FF2B5EF4-FFF2-40B4-BE49-F238E27FC236}">
                  <a16:creationId xmlns:a16="http://schemas.microsoft.com/office/drawing/2014/main" id="{645811C6-8DC0-86C1-966E-561F888F5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620822" y="5057658"/>
              <a:ext cx="576064" cy="576064"/>
            </a:xfrm>
            <a:prstGeom prst="rect">
              <a:avLst/>
            </a:prstGeom>
          </p:spPr>
        </p:pic>
        <p:pic>
          <p:nvPicPr>
            <p:cNvPr id="10" name="グラフィックス 9" descr="ロボット 枠線">
              <a:extLst>
                <a:ext uri="{FF2B5EF4-FFF2-40B4-BE49-F238E27FC236}">
                  <a16:creationId xmlns:a16="http://schemas.microsoft.com/office/drawing/2014/main" id="{21F043A0-96FE-5B2B-79B0-BE4B9BB80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499452" y="5111958"/>
              <a:ext cx="576063" cy="576064"/>
            </a:xfrm>
            <a:prstGeom prst="rect">
              <a:avLst/>
            </a:prstGeom>
          </p:spPr>
        </p:pic>
        <p:pic>
          <p:nvPicPr>
            <p:cNvPr id="11" name="グラフィックス 10" descr="ロボット 枠線">
              <a:extLst>
                <a:ext uri="{FF2B5EF4-FFF2-40B4-BE49-F238E27FC236}">
                  <a16:creationId xmlns:a16="http://schemas.microsoft.com/office/drawing/2014/main" id="{281251F9-55E6-EAC0-D548-6031BE3B7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196886" y="4698899"/>
              <a:ext cx="576064" cy="576064"/>
            </a:xfrm>
            <a:prstGeom prst="rect">
              <a:avLst/>
            </a:prstGeom>
          </p:spPr>
        </p:pic>
      </p:grp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B7AC6430-6B38-603F-A2C7-B349F1D31CDC}"/>
              </a:ext>
            </a:extLst>
          </p:cNvPr>
          <p:cNvCxnSpPr>
            <a:cxnSpLocks/>
            <a:stCxn id="11" idx="0"/>
          </p:cNvCxnSpPr>
          <p:nvPr/>
        </p:nvCxnSpPr>
        <p:spPr bwMode="auto">
          <a:xfrm flipV="1">
            <a:off x="9386184" y="2769831"/>
            <a:ext cx="558828" cy="578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BC5FDC33-B3A5-8B89-5CD4-5CB08375C894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8833164" y="2749241"/>
            <a:ext cx="1065885" cy="9440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FE82A908-3576-2018-A485-5CC71CF1A3FA}"/>
              </a:ext>
            </a:extLst>
          </p:cNvPr>
          <p:cNvCxnSpPr>
            <a:cxnSpLocks/>
            <a:stCxn id="10" idx="0"/>
          </p:cNvCxnSpPr>
          <p:nvPr/>
        </p:nvCxnSpPr>
        <p:spPr bwMode="auto">
          <a:xfrm flipV="1">
            <a:off x="9676647" y="2810152"/>
            <a:ext cx="292753" cy="935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57918D3-F948-94C0-0E9A-21983F7455C5}"/>
              </a:ext>
            </a:extLst>
          </p:cNvPr>
          <p:cNvGrpSpPr>
            <a:grpSpLocks noChangeAspect="1"/>
          </p:cNvGrpSpPr>
          <p:nvPr/>
        </p:nvGrpSpPr>
        <p:grpSpPr>
          <a:xfrm>
            <a:off x="10523042" y="3248998"/>
            <a:ext cx="1396502" cy="951871"/>
            <a:chOff x="7620822" y="4698899"/>
            <a:chExt cx="1454693" cy="989123"/>
          </a:xfrm>
        </p:grpSpPr>
        <p:pic>
          <p:nvPicPr>
            <p:cNvPr id="24" name="グラフィックス 23" descr="ロボット 枠線">
              <a:extLst>
                <a:ext uri="{FF2B5EF4-FFF2-40B4-BE49-F238E27FC236}">
                  <a16:creationId xmlns:a16="http://schemas.microsoft.com/office/drawing/2014/main" id="{42F3654C-85A4-E76C-8F23-98F3B8ECB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620822" y="5057658"/>
              <a:ext cx="576064" cy="576064"/>
            </a:xfrm>
            <a:prstGeom prst="rect">
              <a:avLst/>
            </a:prstGeom>
          </p:spPr>
        </p:pic>
        <p:pic>
          <p:nvPicPr>
            <p:cNvPr id="25" name="グラフィックス 24" descr="ロボット 枠線">
              <a:extLst>
                <a:ext uri="{FF2B5EF4-FFF2-40B4-BE49-F238E27FC236}">
                  <a16:creationId xmlns:a16="http://schemas.microsoft.com/office/drawing/2014/main" id="{930A521E-A468-343F-2C1D-E84633BEC5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499452" y="5111958"/>
              <a:ext cx="576063" cy="576064"/>
            </a:xfrm>
            <a:prstGeom prst="rect">
              <a:avLst/>
            </a:prstGeom>
          </p:spPr>
        </p:pic>
        <p:pic>
          <p:nvPicPr>
            <p:cNvPr id="26" name="グラフィックス 25" descr="ロボット 枠線">
              <a:extLst>
                <a:ext uri="{FF2B5EF4-FFF2-40B4-BE49-F238E27FC236}">
                  <a16:creationId xmlns:a16="http://schemas.microsoft.com/office/drawing/2014/main" id="{FDF2360D-A175-7D3C-F35E-991BE2F375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86015" y="4698899"/>
              <a:ext cx="576064" cy="576063"/>
            </a:xfrm>
            <a:prstGeom prst="rect">
              <a:avLst/>
            </a:prstGeom>
          </p:spPr>
        </p:pic>
      </p:grp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3E0CED3B-6738-5A54-A37A-47D0DD2E21C9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H="1" flipV="1">
            <a:off x="10345984" y="2749241"/>
            <a:ext cx="804152" cy="4997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B68012C-B571-F27D-91CC-CCBE280EAA6D}"/>
              </a:ext>
            </a:extLst>
          </p:cNvPr>
          <p:cNvCxnSpPr>
            <a:cxnSpLocks/>
            <a:stCxn id="24" idx="0"/>
          </p:cNvCxnSpPr>
          <p:nvPr/>
        </p:nvCxnSpPr>
        <p:spPr bwMode="auto">
          <a:xfrm flipH="1" flipV="1">
            <a:off x="10295596" y="2794378"/>
            <a:ext cx="503956" cy="7998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23" name="直線矢印コネクタ 5122">
            <a:extLst>
              <a:ext uri="{FF2B5EF4-FFF2-40B4-BE49-F238E27FC236}">
                <a16:creationId xmlns:a16="http://schemas.microsoft.com/office/drawing/2014/main" id="{B3E4CFFA-2B31-DBC7-F5E9-6306CD7CC329}"/>
              </a:ext>
            </a:extLst>
          </p:cNvPr>
          <p:cNvCxnSpPr>
            <a:cxnSpLocks/>
            <a:stCxn id="25" idx="0"/>
          </p:cNvCxnSpPr>
          <p:nvPr/>
        </p:nvCxnSpPr>
        <p:spPr bwMode="auto">
          <a:xfrm flipH="1" flipV="1">
            <a:off x="10321596" y="2769831"/>
            <a:ext cx="1321439" cy="8766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33" name="テキスト ボックス 5132">
            <a:extLst>
              <a:ext uri="{FF2B5EF4-FFF2-40B4-BE49-F238E27FC236}">
                <a16:creationId xmlns:a16="http://schemas.microsoft.com/office/drawing/2014/main" id="{C64F9216-468B-6525-EA0A-EE426A3811DD}"/>
              </a:ext>
            </a:extLst>
          </p:cNvPr>
          <p:cNvSpPr txBox="1"/>
          <p:nvPr/>
        </p:nvSpPr>
        <p:spPr>
          <a:xfrm>
            <a:off x="8749260" y="4401189"/>
            <a:ext cx="1153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STA group1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34" name="テキスト ボックス 5133">
            <a:extLst>
              <a:ext uri="{FF2B5EF4-FFF2-40B4-BE49-F238E27FC236}">
                <a16:creationId xmlns:a16="http://schemas.microsoft.com/office/drawing/2014/main" id="{70FABD16-307E-D395-B506-CEBF26148F3E}"/>
              </a:ext>
            </a:extLst>
          </p:cNvPr>
          <p:cNvSpPr txBox="1"/>
          <p:nvPr/>
        </p:nvSpPr>
        <p:spPr>
          <a:xfrm>
            <a:off x="10766257" y="4358691"/>
            <a:ext cx="1153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STA group2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35" name="テキスト ボックス 5134">
            <a:extLst>
              <a:ext uri="{FF2B5EF4-FFF2-40B4-BE49-F238E27FC236}">
                <a16:creationId xmlns:a16="http://schemas.microsoft.com/office/drawing/2014/main" id="{F696659B-AAA8-6FFB-4554-968E69FA3677}"/>
              </a:ext>
            </a:extLst>
          </p:cNvPr>
          <p:cNvSpPr txBox="1"/>
          <p:nvPr/>
        </p:nvSpPr>
        <p:spPr>
          <a:xfrm>
            <a:off x="10444771" y="2298418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AP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37" name="テキスト ボックス 5136">
            <a:extLst>
              <a:ext uri="{FF2B5EF4-FFF2-40B4-BE49-F238E27FC236}">
                <a16:creationId xmlns:a16="http://schemas.microsoft.com/office/drawing/2014/main" id="{33B2B927-2C58-0AD0-F345-83015CE9036B}"/>
              </a:ext>
            </a:extLst>
          </p:cNvPr>
          <p:cNvSpPr txBox="1"/>
          <p:nvPr/>
        </p:nvSpPr>
        <p:spPr>
          <a:xfrm>
            <a:off x="7862292" y="4717607"/>
            <a:ext cx="43509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+mj-lt"/>
              </a:rPr>
              <a:t>STAs require low-latency transmission at the same timing</a:t>
            </a:r>
            <a:endParaRPr lang="ja-JP" alt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7876213-62DE-332B-9D3A-4E8587B63C6E}"/>
              </a:ext>
            </a:extLst>
          </p:cNvPr>
          <p:cNvSpPr/>
          <p:nvPr/>
        </p:nvSpPr>
        <p:spPr bwMode="auto">
          <a:xfrm>
            <a:off x="8525129" y="3656883"/>
            <a:ext cx="1615804" cy="63916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54994FC2-7F8E-CF11-76BC-A2D630988AA8}"/>
              </a:ext>
            </a:extLst>
          </p:cNvPr>
          <p:cNvSpPr/>
          <p:nvPr/>
        </p:nvSpPr>
        <p:spPr bwMode="auto">
          <a:xfrm>
            <a:off x="10391947" y="3568317"/>
            <a:ext cx="1615804" cy="63916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654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Restricted TWT (11be)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582199" cy="3175991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Restricted TWT (R-TWT) allows low latency traffic from STAs that are members of the R-TWT membership to be transmitted with higher priority within the scheduled Service Period (SP) [2].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For many STAs to satisfy low latency, </a:t>
            </a: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i</a:t>
            </a: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t is desirable that the STAs transmit within the R-TWT SP.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Efficient use of R-TWT SP is necessary [3].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i="0" dirty="0">
                <a:solidFill>
                  <a:schemeClr val="tx1"/>
                </a:solidFill>
                <a:effectLst/>
                <a:latin typeface="+mj-lt"/>
              </a:rPr>
              <a:t>In the current 11be, since AP can control each STA's transmission by trigger frame, priority control of low-latency traffic can be efficiently performed.</a:t>
            </a:r>
            <a:endParaRPr lang="en-US" altLang="ja-JP" sz="1800" dirty="0">
              <a:solidFill>
                <a:schemeClr val="tx1"/>
              </a:solidFill>
              <a:latin typeface="+mj-lt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i="0" dirty="0">
                <a:solidFill>
                  <a:schemeClr val="tx1"/>
                </a:solidFill>
                <a:effectLst/>
                <a:latin typeface="+mj-lt"/>
              </a:rPr>
              <a:t>For many STAs to transmit, it is necessary to transmit TB PPDUs at multiple timing, and a trigger frame is required before transmitting a TB PPDU.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>
                <a:solidFill>
                  <a:schemeClr val="tx1"/>
                </a:solidFill>
                <a:latin typeface="+mj-lt"/>
              </a:rPr>
              <a:t>Multiple trigger frame transmissions become overhead and reduce efficiency [4].</a:t>
            </a:r>
            <a:endParaRPr lang="en-US" sz="18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089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Existing procedure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82EBFD0-3DA7-A32F-583B-A6D7EA5BF75F}"/>
              </a:ext>
            </a:extLst>
          </p:cNvPr>
          <p:cNvCxnSpPr>
            <a:cxnSpLocks/>
          </p:cNvCxnSpPr>
          <p:nvPr/>
        </p:nvCxnSpPr>
        <p:spPr>
          <a:xfrm>
            <a:off x="1056487" y="4445676"/>
            <a:ext cx="107097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32D015-21D5-E665-DF51-3E3580E09A88}"/>
              </a:ext>
            </a:extLst>
          </p:cNvPr>
          <p:cNvSpPr txBox="1"/>
          <p:nvPr/>
        </p:nvSpPr>
        <p:spPr>
          <a:xfrm>
            <a:off x="1346846" y="4097220"/>
            <a:ext cx="147225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805DD4-E650-D830-8ED7-BCB41A4AB52E}"/>
              </a:ext>
            </a:extLst>
          </p:cNvPr>
          <p:cNvSpPr txBox="1"/>
          <p:nvPr/>
        </p:nvSpPr>
        <p:spPr>
          <a:xfrm>
            <a:off x="2926708" y="4608112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029D4E5-8458-19CE-843C-832CFF92C4E6}"/>
              </a:ext>
            </a:extLst>
          </p:cNvPr>
          <p:cNvSpPr txBox="1"/>
          <p:nvPr/>
        </p:nvSpPr>
        <p:spPr>
          <a:xfrm>
            <a:off x="4834570" y="4112788"/>
            <a:ext cx="142936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9A328C4-5224-0FFE-55BA-15AFF303A052}"/>
              </a:ext>
            </a:extLst>
          </p:cNvPr>
          <p:cNvSpPr txBox="1"/>
          <p:nvPr/>
        </p:nvSpPr>
        <p:spPr>
          <a:xfrm>
            <a:off x="6383297" y="5054998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ADF031F-DA58-FE11-E434-FCC7DC01DF48}"/>
              </a:ext>
            </a:extLst>
          </p:cNvPr>
          <p:cNvCxnSpPr>
            <a:cxnSpLocks/>
          </p:cNvCxnSpPr>
          <p:nvPr/>
        </p:nvCxnSpPr>
        <p:spPr bwMode="auto">
          <a:xfrm>
            <a:off x="1346846" y="3692611"/>
            <a:ext cx="0" cy="22079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2F937BEF-DD71-9CBB-DBCC-C49969A8E9DB}"/>
              </a:ext>
            </a:extLst>
          </p:cNvPr>
          <p:cNvCxnSpPr>
            <a:cxnSpLocks/>
          </p:cNvCxnSpPr>
          <p:nvPr/>
        </p:nvCxnSpPr>
        <p:spPr bwMode="auto">
          <a:xfrm>
            <a:off x="11766206" y="3808785"/>
            <a:ext cx="0" cy="20997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44223FD-F97A-FC71-F17B-DDA6E45C154E}"/>
              </a:ext>
            </a:extLst>
          </p:cNvPr>
          <p:cNvCxnSpPr>
            <a:cxnSpLocks/>
          </p:cNvCxnSpPr>
          <p:nvPr/>
        </p:nvCxnSpPr>
        <p:spPr bwMode="auto">
          <a:xfrm>
            <a:off x="1372365" y="3861899"/>
            <a:ext cx="103938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E9BA1CF-3450-A6F5-6957-DE98C3A9997F}"/>
              </a:ext>
            </a:extLst>
          </p:cNvPr>
          <p:cNvSpPr txBox="1"/>
          <p:nvPr/>
        </p:nvSpPr>
        <p:spPr>
          <a:xfrm>
            <a:off x="5858312" y="3501008"/>
            <a:ext cx="11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R-TWT SP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51" name="テキスト ボックス 5150">
            <a:extLst>
              <a:ext uri="{FF2B5EF4-FFF2-40B4-BE49-F238E27FC236}">
                <a16:creationId xmlns:a16="http://schemas.microsoft.com/office/drawing/2014/main" id="{D7C6E5E3-4186-2632-A7DF-25CDE3854327}"/>
              </a:ext>
            </a:extLst>
          </p:cNvPr>
          <p:cNvSpPr txBox="1"/>
          <p:nvPr/>
        </p:nvSpPr>
        <p:spPr>
          <a:xfrm>
            <a:off x="542504" y="406509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152" name="テキスト ボックス 5151">
            <a:extLst>
              <a:ext uri="{FF2B5EF4-FFF2-40B4-BE49-F238E27FC236}">
                <a16:creationId xmlns:a16="http://schemas.microsoft.com/office/drawing/2014/main" id="{578B03CA-B72A-C25E-E91B-F3D700E3C632}"/>
              </a:ext>
            </a:extLst>
          </p:cNvPr>
          <p:cNvSpPr txBox="1"/>
          <p:nvPr/>
        </p:nvSpPr>
        <p:spPr>
          <a:xfrm>
            <a:off x="71175" y="4572056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153" name="テキスト ボックス 5152">
            <a:extLst>
              <a:ext uri="{FF2B5EF4-FFF2-40B4-BE49-F238E27FC236}">
                <a16:creationId xmlns:a16="http://schemas.microsoft.com/office/drawing/2014/main" id="{C0C3BEBD-0AE3-AE1C-25A0-03766D7C0C93}"/>
              </a:ext>
            </a:extLst>
          </p:cNvPr>
          <p:cNvSpPr txBox="1"/>
          <p:nvPr/>
        </p:nvSpPr>
        <p:spPr>
          <a:xfrm>
            <a:off x="71175" y="5033948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5154" name="直線矢印コネクタ 5153">
            <a:extLst>
              <a:ext uri="{FF2B5EF4-FFF2-40B4-BE49-F238E27FC236}">
                <a16:creationId xmlns:a16="http://schemas.microsoft.com/office/drawing/2014/main" id="{77BF3231-440D-1897-99E7-52F910D48833}"/>
              </a:ext>
            </a:extLst>
          </p:cNvPr>
          <p:cNvCxnSpPr>
            <a:cxnSpLocks/>
          </p:cNvCxnSpPr>
          <p:nvPr/>
        </p:nvCxnSpPr>
        <p:spPr>
          <a:xfrm>
            <a:off x="1056487" y="4941388"/>
            <a:ext cx="107097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5" name="直線矢印コネクタ 5154">
            <a:extLst>
              <a:ext uri="{FF2B5EF4-FFF2-40B4-BE49-F238E27FC236}">
                <a16:creationId xmlns:a16="http://schemas.microsoft.com/office/drawing/2014/main" id="{F0713B21-2F98-781B-DC3C-79524D56F32E}"/>
              </a:ext>
            </a:extLst>
          </p:cNvPr>
          <p:cNvCxnSpPr>
            <a:cxnSpLocks/>
          </p:cNvCxnSpPr>
          <p:nvPr/>
        </p:nvCxnSpPr>
        <p:spPr>
          <a:xfrm flipV="1">
            <a:off x="1056487" y="5393441"/>
            <a:ext cx="107097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6" name="直線矢印コネクタ 5175">
            <a:extLst>
              <a:ext uri="{FF2B5EF4-FFF2-40B4-BE49-F238E27FC236}">
                <a16:creationId xmlns:a16="http://schemas.microsoft.com/office/drawing/2014/main" id="{59E8EA59-2888-3DDC-F6C2-BABAA766DDCA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 flipH="1">
            <a:off x="2010232" y="4435774"/>
            <a:ext cx="0" cy="4899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77" name="直線矢印コネクタ 5176">
            <a:extLst>
              <a:ext uri="{FF2B5EF4-FFF2-40B4-BE49-F238E27FC236}">
                <a16:creationId xmlns:a16="http://schemas.microsoft.com/office/drawing/2014/main" id="{C81F9BD6-2BCD-5BF2-9C4C-3ABD7ED6CCFC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flipH="1">
            <a:off x="5497957" y="4451342"/>
            <a:ext cx="0" cy="934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86" name="テキスト ボックス 5185">
            <a:extLst>
              <a:ext uri="{FF2B5EF4-FFF2-40B4-BE49-F238E27FC236}">
                <a16:creationId xmlns:a16="http://schemas.microsoft.com/office/drawing/2014/main" id="{0796C163-CA43-42FE-872E-183DF66C5BB1}"/>
              </a:ext>
            </a:extLst>
          </p:cNvPr>
          <p:cNvSpPr txBox="1"/>
          <p:nvPr/>
        </p:nvSpPr>
        <p:spPr>
          <a:xfrm>
            <a:off x="4202457" y="4107038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95" name="テキスト ボックス 5194">
            <a:extLst>
              <a:ext uri="{FF2B5EF4-FFF2-40B4-BE49-F238E27FC236}">
                <a16:creationId xmlns:a16="http://schemas.microsoft.com/office/drawing/2014/main" id="{A6D4A70E-697B-EBC9-C83A-691C314E87AD}"/>
              </a:ext>
            </a:extLst>
          </p:cNvPr>
          <p:cNvSpPr txBox="1"/>
          <p:nvPr/>
        </p:nvSpPr>
        <p:spPr>
          <a:xfrm>
            <a:off x="7712464" y="4107038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2D31245-6C25-D969-059D-BA8CDAB0C2BE}"/>
              </a:ext>
            </a:extLst>
          </p:cNvPr>
          <p:cNvCxnSpPr>
            <a:cxnSpLocks/>
          </p:cNvCxnSpPr>
          <p:nvPr/>
        </p:nvCxnSpPr>
        <p:spPr>
          <a:xfrm>
            <a:off x="1055440" y="5908540"/>
            <a:ext cx="107107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70C449C-3288-229E-421D-980BC2905154}"/>
              </a:ext>
            </a:extLst>
          </p:cNvPr>
          <p:cNvSpPr txBox="1"/>
          <p:nvPr/>
        </p:nvSpPr>
        <p:spPr>
          <a:xfrm>
            <a:off x="71175" y="5505472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159" name="テキスト ボックス 5158">
            <a:extLst>
              <a:ext uri="{FF2B5EF4-FFF2-40B4-BE49-F238E27FC236}">
                <a16:creationId xmlns:a16="http://schemas.microsoft.com/office/drawing/2014/main" id="{890073F3-57FD-82A9-C2AA-7CC119B35B26}"/>
              </a:ext>
            </a:extLst>
          </p:cNvPr>
          <p:cNvSpPr txBox="1"/>
          <p:nvPr/>
        </p:nvSpPr>
        <p:spPr>
          <a:xfrm>
            <a:off x="8396064" y="4107025"/>
            <a:ext cx="142936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65" name="テキスト ボックス 5164">
            <a:extLst>
              <a:ext uri="{FF2B5EF4-FFF2-40B4-BE49-F238E27FC236}">
                <a16:creationId xmlns:a16="http://schemas.microsoft.com/office/drawing/2014/main" id="{49330388-2044-1073-1DFB-3003F006BC67}"/>
              </a:ext>
            </a:extLst>
          </p:cNvPr>
          <p:cNvSpPr txBox="1"/>
          <p:nvPr/>
        </p:nvSpPr>
        <p:spPr>
          <a:xfrm>
            <a:off x="9997245" y="5560343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71" name="直線矢印コネクタ 5170">
            <a:extLst>
              <a:ext uri="{FF2B5EF4-FFF2-40B4-BE49-F238E27FC236}">
                <a16:creationId xmlns:a16="http://schemas.microsoft.com/office/drawing/2014/main" id="{9B0AA5BE-D00F-30E5-06C0-55E212666EEC}"/>
              </a:ext>
            </a:extLst>
          </p:cNvPr>
          <p:cNvCxnSpPr>
            <a:cxnSpLocks/>
            <a:stCxn id="5159" idx="2"/>
          </p:cNvCxnSpPr>
          <p:nvPr/>
        </p:nvCxnSpPr>
        <p:spPr bwMode="auto">
          <a:xfrm flipH="1">
            <a:off x="9059451" y="4445579"/>
            <a:ext cx="0" cy="14713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72" name="テキスト ボックス 5171">
            <a:extLst>
              <a:ext uri="{FF2B5EF4-FFF2-40B4-BE49-F238E27FC236}">
                <a16:creationId xmlns:a16="http://schemas.microsoft.com/office/drawing/2014/main" id="{F19F06C0-CD4C-03E5-189F-5431991CCFA8}"/>
              </a:ext>
            </a:extLst>
          </p:cNvPr>
          <p:cNvSpPr txBox="1"/>
          <p:nvPr/>
        </p:nvSpPr>
        <p:spPr>
          <a:xfrm>
            <a:off x="11220493" y="4107246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863AD9D-CB43-389A-9D7B-3C777F5D0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9217" y="1700808"/>
            <a:ext cx="10207343" cy="1648861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O</a:t>
            </a: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ne TB PPDU is transmitted with a trigger frame transmission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Each TB PPDU may be multiplexed with a STA group.</a:t>
            </a:r>
            <a:endParaRPr lang="en-US" altLang="ja-JP" sz="16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Trigger frame transmission is required to transmit each TB PPDU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dirty="0">
                <a:solidFill>
                  <a:schemeClr val="tx1"/>
                </a:solidFill>
                <a:latin typeface="+mj-lt"/>
              </a:rPr>
              <a:t>R-TWT SP efficiency degrades as trigger frame transmission increases in the R-TWT SP</a:t>
            </a:r>
          </a:p>
        </p:txBody>
      </p:sp>
    </p:spTree>
    <p:extLst>
      <p:ext uri="{BB962C8B-B14F-4D97-AF65-F5344CB8AC3E}">
        <p14:creationId xmlns:p14="http://schemas.microsoft.com/office/powerpoint/2010/main" val="2240530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Multiple TB PPDUs transmission in an R-TWT SP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72816"/>
            <a:ext cx="10927422" cy="2090832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Allow multiple TB PPDUs duration to be transmitted in a trigger-based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i="0" dirty="0">
                <a:solidFill>
                  <a:schemeClr val="tx1"/>
                </a:solidFill>
                <a:effectLst/>
                <a:latin typeface="+mj-lt"/>
              </a:rPr>
              <a:t>R-TWT SP is divided into multiple sub-SPs.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Sub-SPs are set and announced in advance.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>
                <a:solidFill>
                  <a:schemeClr val="tx1"/>
                </a:solidFill>
                <a:latin typeface="+mj-lt"/>
              </a:rPr>
              <a:t>Trigger frame indicates the allocated sub-SP to the STAs.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On receiving the trigger frame, the STA transmits a TB PPDU in the sub-SP.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200" b="0" dirty="0">
                <a:solidFill>
                  <a:schemeClr val="tx1"/>
                </a:solidFill>
                <a:latin typeface="+mj-lt"/>
              </a:rPr>
              <a:t>Overhead is reduced and R-TWT SP can be used efficiently.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B9BE4517-2A3F-31C0-CAF1-9B2F83E5B80B}"/>
              </a:ext>
            </a:extLst>
          </p:cNvPr>
          <p:cNvCxnSpPr>
            <a:cxnSpLocks/>
          </p:cNvCxnSpPr>
          <p:nvPr/>
        </p:nvCxnSpPr>
        <p:spPr>
          <a:xfrm>
            <a:off x="2024820" y="4971199"/>
            <a:ext cx="91728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C42F7F-6D19-9B5E-4709-BC6D1064337B}"/>
              </a:ext>
            </a:extLst>
          </p:cNvPr>
          <p:cNvSpPr txBox="1"/>
          <p:nvPr/>
        </p:nvSpPr>
        <p:spPr>
          <a:xfrm>
            <a:off x="2315179" y="4629787"/>
            <a:ext cx="132677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4BE244-6D04-73D4-7DF3-77EC8FFADBA0}"/>
              </a:ext>
            </a:extLst>
          </p:cNvPr>
          <p:cNvSpPr txBox="1"/>
          <p:nvPr/>
        </p:nvSpPr>
        <p:spPr>
          <a:xfrm>
            <a:off x="3884478" y="5126825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63608F-297C-8322-CBC2-D7F3A85D5181}"/>
              </a:ext>
            </a:extLst>
          </p:cNvPr>
          <p:cNvSpPr txBox="1"/>
          <p:nvPr/>
        </p:nvSpPr>
        <p:spPr>
          <a:xfrm>
            <a:off x="6098351" y="5591772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529B317-8410-73C0-2C95-2D1AB9534B72}"/>
              </a:ext>
            </a:extLst>
          </p:cNvPr>
          <p:cNvCxnSpPr>
            <a:cxnSpLocks/>
          </p:cNvCxnSpPr>
          <p:nvPr/>
        </p:nvCxnSpPr>
        <p:spPr bwMode="auto">
          <a:xfrm>
            <a:off x="2315179" y="4092251"/>
            <a:ext cx="0" cy="23015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BCFD73D-4005-C3CE-156A-7220A1AB4132}"/>
              </a:ext>
            </a:extLst>
          </p:cNvPr>
          <p:cNvCxnSpPr>
            <a:cxnSpLocks/>
          </p:cNvCxnSpPr>
          <p:nvPr/>
        </p:nvCxnSpPr>
        <p:spPr bwMode="auto">
          <a:xfrm>
            <a:off x="10857786" y="4100797"/>
            <a:ext cx="0" cy="22929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4AD9D6A-F376-290E-5BCE-D1BA71579682}"/>
              </a:ext>
            </a:extLst>
          </p:cNvPr>
          <p:cNvCxnSpPr>
            <a:cxnSpLocks/>
          </p:cNvCxnSpPr>
          <p:nvPr/>
        </p:nvCxnSpPr>
        <p:spPr bwMode="auto">
          <a:xfrm>
            <a:off x="2340698" y="4267676"/>
            <a:ext cx="8517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0A89E0-3A89-DA5D-4713-01BD32057832}"/>
              </a:ext>
            </a:extLst>
          </p:cNvPr>
          <p:cNvSpPr txBox="1"/>
          <p:nvPr/>
        </p:nvSpPr>
        <p:spPr>
          <a:xfrm>
            <a:off x="6072302" y="3910076"/>
            <a:ext cx="1109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R-TWT SP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9513A5-C437-8EEF-2259-743E223D45B7}"/>
              </a:ext>
            </a:extLst>
          </p:cNvPr>
          <p:cNvSpPr txBox="1"/>
          <p:nvPr/>
        </p:nvSpPr>
        <p:spPr>
          <a:xfrm>
            <a:off x="1510837" y="45906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27A1E9-2576-0A94-BDAE-BACEAECF2BEC}"/>
              </a:ext>
            </a:extLst>
          </p:cNvPr>
          <p:cNvSpPr txBox="1"/>
          <p:nvPr/>
        </p:nvSpPr>
        <p:spPr>
          <a:xfrm>
            <a:off x="807866" y="5082148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A368F9-10D4-798A-8D78-4988AEF9D3ED}"/>
              </a:ext>
            </a:extLst>
          </p:cNvPr>
          <p:cNvSpPr txBox="1"/>
          <p:nvPr/>
        </p:nvSpPr>
        <p:spPr>
          <a:xfrm>
            <a:off x="813360" y="5560309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06F0170-1C87-01AD-4786-221112E10575}"/>
              </a:ext>
            </a:extLst>
          </p:cNvPr>
          <p:cNvCxnSpPr>
            <a:cxnSpLocks/>
          </p:cNvCxnSpPr>
          <p:nvPr/>
        </p:nvCxnSpPr>
        <p:spPr>
          <a:xfrm>
            <a:off x="2035706" y="5466911"/>
            <a:ext cx="91619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83386712-1FB8-FE03-1CB7-40B1DA714DA0}"/>
              </a:ext>
            </a:extLst>
          </p:cNvPr>
          <p:cNvCxnSpPr>
            <a:cxnSpLocks/>
          </p:cNvCxnSpPr>
          <p:nvPr/>
        </p:nvCxnSpPr>
        <p:spPr>
          <a:xfrm>
            <a:off x="2024820" y="5930007"/>
            <a:ext cx="91728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8DABA5B5-B009-5913-C367-6AC01031E5E0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>
            <a:off x="2978566" y="4968341"/>
            <a:ext cx="0" cy="500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B908E16-4499-558B-C783-755A22B0DB88}"/>
              </a:ext>
            </a:extLst>
          </p:cNvPr>
          <p:cNvCxnSpPr>
            <a:cxnSpLocks/>
          </p:cNvCxnSpPr>
          <p:nvPr/>
        </p:nvCxnSpPr>
        <p:spPr bwMode="auto">
          <a:xfrm>
            <a:off x="2981007" y="5462647"/>
            <a:ext cx="0" cy="464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7691CE4-5A90-79C8-C5AC-425C4FB03A27}"/>
              </a:ext>
            </a:extLst>
          </p:cNvPr>
          <p:cNvSpPr txBox="1"/>
          <p:nvPr/>
        </p:nvSpPr>
        <p:spPr>
          <a:xfrm>
            <a:off x="5247246" y="4623781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6BC5764-B367-872F-64F5-389EF327109E}"/>
              </a:ext>
            </a:extLst>
          </p:cNvPr>
          <p:cNvSpPr txBox="1"/>
          <p:nvPr/>
        </p:nvSpPr>
        <p:spPr>
          <a:xfrm>
            <a:off x="7469365" y="4624124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2C7837A-1C61-7D70-9DAC-10BDE4C8D43D}"/>
              </a:ext>
            </a:extLst>
          </p:cNvPr>
          <p:cNvSpPr/>
          <p:nvPr/>
        </p:nvSpPr>
        <p:spPr bwMode="auto">
          <a:xfrm>
            <a:off x="3692540" y="4582780"/>
            <a:ext cx="2150874" cy="181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B84D4B6-3520-D6A3-6C59-033C2171E12A}"/>
              </a:ext>
            </a:extLst>
          </p:cNvPr>
          <p:cNvSpPr/>
          <p:nvPr/>
        </p:nvSpPr>
        <p:spPr bwMode="auto">
          <a:xfrm>
            <a:off x="5948320" y="4582781"/>
            <a:ext cx="2129313" cy="17975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88544D20-1632-7FED-6EB2-001F2556CF39}"/>
              </a:ext>
            </a:extLst>
          </p:cNvPr>
          <p:cNvCxnSpPr>
            <a:cxnSpLocks/>
          </p:cNvCxnSpPr>
          <p:nvPr/>
        </p:nvCxnSpPr>
        <p:spPr bwMode="auto">
          <a:xfrm>
            <a:off x="3652907" y="4528351"/>
            <a:ext cx="2190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4D63F7D-8549-4826-3E90-38B4FDA437C6}"/>
              </a:ext>
            </a:extLst>
          </p:cNvPr>
          <p:cNvCxnSpPr>
            <a:cxnSpLocks/>
          </p:cNvCxnSpPr>
          <p:nvPr/>
        </p:nvCxnSpPr>
        <p:spPr bwMode="auto">
          <a:xfrm>
            <a:off x="5928510" y="4528351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F1EC44F-1900-830C-6E9D-D627C49C7809}"/>
              </a:ext>
            </a:extLst>
          </p:cNvPr>
          <p:cNvSpPr txBox="1"/>
          <p:nvPr/>
        </p:nvSpPr>
        <p:spPr>
          <a:xfrm>
            <a:off x="4223792" y="4253790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774B44C-DFA3-5003-EA93-E7ACA17B3274}"/>
              </a:ext>
            </a:extLst>
          </p:cNvPr>
          <p:cNvSpPr txBox="1"/>
          <p:nvPr/>
        </p:nvSpPr>
        <p:spPr>
          <a:xfrm>
            <a:off x="6599242" y="4247789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31" name="テキスト ボックス 5130">
            <a:extLst>
              <a:ext uri="{FF2B5EF4-FFF2-40B4-BE49-F238E27FC236}">
                <a16:creationId xmlns:a16="http://schemas.microsoft.com/office/drawing/2014/main" id="{128B91AE-E4E3-4689-C746-45EA3E3DCA4A}"/>
              </a:ext>
            </a:extLst>
          </p:cNvPr>
          <p:cNvSpPr txBox="1"/>
          <p:nvPr/>
        </p:nvSpPr>
        <p:spPr>
          <a:xfrm>
            <a:off x="8362283" y="6048876"/>
            <a:ext cx="1122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32" name="テキスト ボックス 5131">
            <a:extLst>
              <a:ext uri="{FF2B5EF4-FFF2-40B4-BE49-F238E27FC236}">
                <a16:creationId xmlns:a16="http://schemas.microsoft.com/office/drawing/2014/main" id="{E9EBF854-AD10-CF88-C20B-57008AFC0D7E}"/>
              </a:ext>
            </a:extLst>
          </p:cNvPr>
          <p:cNvSpPr txBox="1"/>
          <p:nvPr/>
        </p:nvSpPr>
        <p:spPr>
          <a:xfrm>
            <a:off x="9716775" y="4632063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33" name="正方形/長方形 5132">
            <a:extLst>
              <a:ext uri="{FF2B5EF4-FFF2-40B4-BE49-F238E27FC236}">
                <a16:creationId xmlns:a16="http://schemas.microsoft.com/office/drawing/2014/main" id="{7DE5A5BD-5A22-9EAF-B034-D35EA348C5FB}"/>
              </a:ext>
            </a:extLst>
          </p:cNvPr>
          <p:cNvSpPr/>
          <p:nvPr/>
        </p:nvSpPr>
        <p:spPr bwMode="auto">
          <a:xfrm>
            <a:off x="8195730" y="4576749"/>
            <a:ext cx="2129313" cy="181703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4" name="直線矢印コネクタ 5133">
            <a:extLst>
              <a:ext uri="{FF2B5EF4-FFF2-40B4-BE49-F238E27FC236}">
                <a16:creationId xmlns:a16="http://schemas.microsoft.com/office/drawing/2014/main" id="{E3D03A13-3669-CAC3-B211-A15AC800CD0C}"/>
              </a:ext>
            </a:extLst>
          </p:cNvPr>
          <p:cNvCxnSpPr>
            <a:cxnSpLocks/>
          </p:cNvCxnSpPr>
          <p:nvPr/>
        </p:nvCxnSpPr>
        <p:spPr bwMode="auto">
          <a:xfrm>
            <a:off x="8175920" y="4522320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35" name="テキスト ボックス 5134">
            <a:extLst>
              <a:ext uri="{FF2B5EF4-FFF2-40B4-BE49-F238E27FC236}">
                <a16:creationId xmlns:a16="http://schemas.microsoft.com/office/drawing/2014/main" id="{1D4F3BAF-56FB-EC10-5C25-94D5F32E31EA}"/>
              </a:ext>
            </a:extLst>
          </p:cNvPr>
          <p:cNvSpPr txBox="1"/>
          <p:nvPr/>
        </p:nvSpPr>
        <p:spPr>
          <a:xfrm>
            <a:off x="8820998" y="4241758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136" name="直線矢印コネクタ 5135">
            <a:extLst>
              <a:ext uri="{FF2B5EF4-FFF2-40B4-BE49-F238E27FC236}">
                <a16:creationId xmlns:a16="http://schemas.microsoft.com/office/drawing/2014/main" id="{BEB2A188-D146-640E-913A-2C86DE2239D6}"/>
              </a:ext>
            </a:extLst>
          </p:cNvPr>
          <p:cNvCxnSpPr>
            <a:cxnSpLocks/>
          </p:cNvCxnSpPr>
          <p:nvPr/>
        </p:nvCxnSpPr>
        <p:spPr>
          <a:xfrm>
            <a:off x="2035706" y="6387063"/>
            <a:ext cx="91728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テキスト ボックス 5136">
            <a:extLst>
              <a:ext uri="{FF2B5EF4-FFF2-40B4-BE49-F238E27FC236}">
                <a16:creationId xmlns:a16="http://schemas.microsoft.com/office/drawing/2014/main" id="{826CA292-8288-AE0D-3EF5-019704D02056}"/>
              </a:ext>
            </a:extLst>
          </p:cNvPr>
          <p:cNvSpPr txBox="1"/>
          <p:nvPr/>
        </p:nvSpPr>
        <p:spPr>
          <a:xfrm>
            <a:off x="807866" y="6017364"/>
            <a:ext cx="13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 group3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267E51ED-03B7-1B3B-7CEA-99413D4283D0}"/>
              </a:ext>
            </a:extLst>
          </p:cNvPr>
          <p:cNvCxnSpPr>
            <a:cxnSpLocks/>
          </p:cNvCxnSpPr>
          <p:nvPr/>
        </p:nvCxnSpPr>
        <p:spPr bwMode="auto">
          <a:xfrm>
            <a:off x="2978565" y="5928829"/>
            <a:ext cx="0" cy="4649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8974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Multi-Link scenario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72816"/>
            <a:ext cx="9919309" cy="783098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b="0" i="0" dirty="0">
                <a:solidFill>
                  <a:schemeClr val="tx1"/>
                </a:solidFill>
                <a:effectLst/>
                <a:latin typeface="+mj-lt"/>
              </a:rPr>
              <a:t>In multi-link scenario, when R-TWT SPs among links are aligned, the number of sub-SPs within the aligned R-TWT SP increases and the transmission chance for each STA increase.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b="0" i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B9BE4517-2A3F-31C0-CAF1-9B2F83E5B80B}"/>
              </a:ext>
            </a:extLst>
          </p:cNvPr>
          <p:cNvCxnSpPr>
            <a:cxnSpLocks/>
          </p:cNvCxnSpPr>
          <p:nvPr/>
        </p:nvCxnSpPr>
        <p:spPr>
          <a:xfrm>
            <a:off x="1923745" y="3789623"/>
            <a:ext cx="91728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C42F7F-6D19-9B5E-4709-BC6D1064337B}"/>
              </a:ext>
            </a:extLst>
          </p:cNvPr>
          <p:cNvSpPr txBox="1"/>
          <p:nvPr/>
        </p:nvSpPr>
        <p:spPr>
          <a:xfrm>
            <a:off x="2214104" y="3448211"/>
            <a:ext cx="147404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4BE244-6D04-73D4-7DF3-77EC8FFADBA0}"/>
              </a:ext>
            </a:extLst>
          </p:cNvPr>
          <p:cNvSpPr txBox="1"/>
          <p:nvPr/>
        </p:nvSpPr>
        <p:spPr>
          <a:xfrm>
            <a:off x="3830657" y="3945249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PPDU1-1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529B317-8410-73C0-2C95-2D1AB9534B72}"/>
              </a:ext>
            </a:extLst>
          </p:cNvPr>
          <p:cNvCxnSpPr>
            <a:cxnSpLocks/>
          </p:cNvCxnSpPr>
          <p:nvPr/>
        </p:nvCxnSpPr>
        <p:spPr bwMode="auto">
          <a:xfrm>
            <a:off x="2214104" y="3060182"/>
            <a:ext cx="0" cy="3150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BCFD73D-4005-C3CE-156A-7220A1AB4132}"/>
              </a:ext>
            </a:extLst>
          </p:cNvPr>
          <p:cNvCxnSpPr>
            <a:cxnSpLocks/>
          </p:cNvCxnSpPr>
          <p:nvPr/>
        </p:nvCxnSpPr>
        <p:spPr bwMode="auto">
          <a:xfrm>
            <a:off x="10756711" y="3060182"/>
            <a:ext cx="0" cy="3150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C4AD9D6A-F376-290E-5BCE-D1BA71579682}"/>
              </a:ext>
            </a:extLst>
          </p:cNvPr>
          <p:cNvCxnSpPr>
            <a:cxnSpLocks/>
          </p:cNvCxnSpPr>
          <p:nvPr/>
        </p:nvCxnSpPr>
        <p:spPr bwMode="auto">
          <a:xfrm>
            <a:off x="2239623" y="3086100"/>
            <a:ext cx="8517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0A89E0-3A89-DA5D-4713-01BD32057832}"/>
              </a:ext>
            </a:extLst>
          </p:cNvPr>
          <p:cNvSpPr txBox="1"/>
          <p:nvPr/>
        </p:nvSpPr>
        <p:spPr>
          <a:xfrm>
            <a:off x="6094943" y="2734663"/>
            <a:ext cx="1211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R-TWT SP1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9513A5-C437-8EEF-2259-743E223D45B7}"/>
              </a:ext>
            </a:extLst>
          </p:cNvPr>
          <p:cNvSpPr txBox="1"/>
          <p:nvPr/>
        </p:nvSpPr>
        <p:spPr>
          <a:xfrm>
            <a:off x="1176310" y="341274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27A1E9-2576-0A94-BDAE-BACEAECF2BEC}"/>
              </a:ext>
            </a:extLst>
          </p:cNvPr>
          <p:cNvSpPr txBox="1"/>
          <p:nvPr/>
        </p:nvSpPr>
        <p:spPr>
          <a:xfrm>
            <a:off x="1035246" y="3877339"/>
            <a:ext cx="80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STAs1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706F0170-1C87-01AD-4786-221112E10575}"/>
              </a:ext>
            </a:extLst>
          </p:cNvPr>
          <p:cNvCxnSpPr>
            <a:cxnSpLocks/>
          </p:cNvCxnSpPr>
          <p:nvPr/>
        </p:nvCxnSpPr>
        <p:spPr>
          <a:xfrm>
            <a:off x="1934631" y="4285335"/>
            <a:ext cx="91619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8DABA5B5-B009-5913-C367-6AC01031E5E0}"/>
              </a:ext>
            </a:extLst>
          </p:cNvPr>
          <p:cNvCxnSpPr>
            <a:cxnSpLocks/>
            <a:stCxn id="3" idx="2"/>
          </p:cNvCxnSpPr>
          <p:nvPr/>
        </p:nvCxnSpPr>
        <p:spPr bwMode="auto">
          <a:xfrm flipH="1">
            <a:off x="2949140" y="3786765"/>
            <a:ext cx="0" cy="4970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7691CE4-5A90-79C8-C5AC-425C4FB03A27}"/>
              </a:ext>
            </a:extLst>
          </p:cNvPr>
          <p:cNvSpPr txBox="1"/>
          <p:nvPr/>
        </p:nvSpPr>
        <p:spPr>
          <a:xfrm>
            <a:off x="5288675" y="3442205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6BC5764-B367-872F-64F5-389EF327109E}"/>
              </a:ext>
            </a:extLst>
          </p:cNvPr>
          <p:cNvSpPr txBox="1"/>
          <p:nvPr/>
        </p:nvSpPr>
        <p:spPr>
          <a:xfrm>
            <a:off x="7510794" y="3442548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2C7837A-1C61-7D70-9DAC-10BDE4C8D43D}"/>
              </a:ext>
            </a:extLst>
          </p:cNvPr>
          <p:cNvSpPr/>
          <p:nvPr/>
        </p:nvSpPr>
        <p:spPr bwMode="auto">
          <a:xfrm>
            <a:off x="3733969" y="3414192"/>
            <a:ext cx="2150874" cy="99270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B84D4B6-3520-D6A3-6C59-033C2171E12A}"/>
              </a:ext>
            </a:extLst>
          </p:cNvPr>
          <p:cNvSpPr/>
          <p:nvPr/>
        </p:nvSpPr>
        <p:spPr bwMode="auto">
          <a:xfrm>
            <a:off x="5989749" y="3414193"/>
            <a:ext cx="2129313" cy="9923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88544D20-1632-7FED-6EB2-001F2556CF39}"/>
              </a:ext>
            </a:extLst>
          </p:cNvPr>
          <p:cNvCxnSpPr>
            <a:cxnSpLocks/>
          </p:cNvCxnSpPr>
          <p:nvPr/>
        </p:nvCxnSpPr>
        <p:spPr bwMode="auto">
          <a:xfrm>
            <a:off x="3694336" y="3346775"/>
            <a:ext cx="2190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B4D63F7D-8549-4826-3E90-38B4FDA437C6}"/>
              </a:ext>
            </a:extLst>
          </p:cNvPr>
          <p:cNvCxnSpPr>
            <a:cxnSpLocks/>
          </p:cNvCxnSpPr>
          <p:nvPr/>
        </p:nvCxnSpPr>
        <p:spPr bwMode="auto">
          <a:xfrm>
            <a:off x="5969939" y="3346775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F1EC44F-1900-830C-6E9D-D627C49C7809}"/>
              </a:ext>
            </a:extLst>
          </p:cNvPr>
          <p:cNvSpPr txBox="1"/>
          <p:nvPr/>
        </p:nvSpPr>
        <p:spPr>
          <a:xfrm>
            <a:off x="4265221" y="3072214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774B44C-DFA3-5003-EA93-E7ACA17B3274}"/>
              </a:ext>
            </a:extLst>
          </p:cNvPr>
          <p:cNvSpPr txBox="1"/>
          <p:nvPr/>
        </p:nvSpPr>
        <p:spPr>
          <a:xfrm>
            <a:off x="6640671" y="3066213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32" name="テキスト ボックス 5131">
            <a:extLst>
              <a:ext uri="{FF2B5EF4-FFF2-40B4-BE49-F238E27FC236}">
                <a16:creationId xmlns:a16="http://schemas.microsoft.com/office/drawing/2014/main" id="{E9EBF854-AD10-CF88-C20B-57008AFC0D7E}"/>
              </a:ext>
            </a:extLst>
          </p:cNvPr>
          <p:cNvSpPr txBox="1"/>
          <p:nvPr/>
        </p:nvSpPr>
        <p:spPr>
          <a:xfrm>
            <a:off x="9766708" y="3450485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33" name="正方形/長方形 5132">
            <a:extLst>
              <a:ext uri="{FF2B5EF4-FFF2-40B4-BE49-F238E27FC236}">
                <a16:creationId xmlns:a16="http://schemas.microsoft.com/office/drawing/2014/main" id="{7DE5A5BD-5A22-9EAF-B034-D35EA348C5FB}"/>
              </a:ext>
            </a:extLst>
          </p:cNvPr>
          <p:cNvSpPr/>
          <p:nvPr/>
        </p:nvSpPr>
        <p:spPr bwMode="auto">
          <a:xfrm>
            <a:off x="8237159" y="3408160"/>
            <a:ext cx="2129313" cy="99234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34" name="直線矢印コネクタ 5133">
            <a:extLst>
              <a:ext uri="{FF2B5EF4-FFF2-40B4-BE49-F238E27FC236}">
                <a16:creationId xmlns:a16="http://schemas.microsoft.com/office/drawing/2014/main" id="{E3D03A13-3669-CAC3-B211-A15AC800CD0C}"/>
              </a:ext>
            </a:extLst>
          </p:cNvPr>
          <p:cNvCxnSpPr>
            <a:cxnSpLocks/>
          </p:cNvCxnSpPr>
          <p:nvPr/>
        </p:nvCxnSpPr>
        <p:spPr bwMode="auto">
          <a:xfrm>
            <a:off x="8217349" y="3340744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35" name="テキスト ボックス 5134">
            <a:extLst>
              <a:ext uri="{FF2B5EF4-FFF2-40B4-BE49-F238E27FC236}">
                <a16:creationId xmlns:a16="http://schemas.microsoft.com/office/drawing/2014/main" id="{1D4F3BAF-56FB-EC10-5C25-94D5F32E31EA}"/>
              </a:ext>
            </a:extLst>
          </p:cNvPr>
          <p:cNvSpPr txBox="1"/>
          <p:nvPr/>
        </p:nvSpPr>
        <p:spPr>
          <a:xfrm>
            <a:off x="8862427" y="3060182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CF798A12-2EFA-CE6A-411E-EFABF9002E34}"/>
              </a:ext>
            </a:extLst>
          </p:cNvPr>
          <p:cNvCxnSpPr>
            <a:cxnSpLocks/>
          </p:cNvCxnSpPr>
          <p:nvPr/>
        </p:nvCxnSpPr>
        <p:spPr>
          <a:xfrm>
            <a:off x="1919773" y="5716699"/>
            <a:ext cx="91728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C374A9B-FC0F-B23F-C153-DB719418C538}"/>
              </a:ext>
            </a:extLst>
          </p:cNvPr>
          <p:cNvSpPr txBox="1"/>
          <p:nvPr/>
        </p:nvSpPr>
        <p:spPr>
          <a:xfrm>
            <a:off x="2210132" y="5375287"/>
            <a:ext cx="147801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Trigger frame2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C7B348A-6943-2239-6F95-99F2B926663F}"/>
              </a:ext>
            </a:extLst>
          </p:cNvPr>
          <p:cNvSpPr txBox="1"/>
          <p:nvPr/>
        </p:nvSpPr>
        <p:spPr>
          <a:xfrm>
            <a:off x="3836210" y="5872325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PPDU2-1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20" name="テキスト ボックス 5119">
            <a:extLst>
              <a:ext uri="{FF2B5EF4-FFF2-40B4-BE49-F238E27FC236}">
                <a16:creationId xmlns:a16="http://schemas.microsoft.com/office/drawing/2014/main" id="{EB08DC4B-3629-5D7C-51F0-33341E53F4CD}"/>
              </a:ext>
            </a:extLst>
          </p:cNvPr>
          <p:cNvSpPr txBox="1"/>
          <p:nvPr/>
        </p:nvSpPr>
        <p:spPr>
          <a:xfrm>
            <a:off x="1172338" y="533982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123" name="テキスト ボックス 5122">
            <a:extLst>
              <a:ext uri="{FF2B5EF4-FFF2-40B4-BE49-F238E27FC236}">
                <a16:creationId xmlns:a16="http://schemas.microsoft.com/office/drawing/2014/main" id="{D82A1438-15CA-473B-42A5-B815174E0C23}"/>
              </a:ext>
            </a:extLst>
          </p:cNvPr>
          <p:cNvSpPr txBox="1"/>
          <p:nvPr/>
        </p:nvSpPr>
        <p:spPr>
          <a:xfrm>
            <a:off x="1031274" y="5804415"/>
            <a:ext cx="807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STAs2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5124" name="直線矢印コネクタ 5123">
            <a:extLst>
              <a:ext uri="{FF2B5EF4-FFF2-40B4-BE49-F238E27FC236}">
                <a16:creationId xmlns:a16="http://schemas.microsoft.com/office/drawing/2014/main" id="{F9EF256B-7EF2-6897-9CBE-4C4FCD7669C7}"/>
              </a:ext>
            </a:extLst>
          </p:cNvPr>
          <p:cNvCxnSpPr>
            <a:cxnSpLocks/>
          </p:cNvCxnSpPr>
          <p:nvPr/>
        </p:nvCxnSpPr>
        <p:spPr>
          <a:xfrm>
            <a:off x="1930659" y="6212411"/>
            <a:ext cx="91619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5" name="直線矢印コネクタ 5124">
            <a:extLst>
              <a:ext uri="{FF2B5EF4-FFF2-40B4-BE49-F238E27FC236}">
                <a16:creationId xmlns:a16="http://schemas.microsoft.com/office/drawing/2014/main" id="{1DD1FAF5-D5CB-1EFD-8808-8BC887C845BE}"/>
              </a:ext>
            </a:extLst>
          </p:cNvPr>
          <p:cNvCxnSpPr>
            <a:cxnSpLocks/>
            <a:stCxn id="30" idx="2"/>
          </p:cNvCxnSpPr>
          <p:nvPr/>
        </p:nvCxnSpPr>
        <p:spPr bwMode="auto">
          <a:xfrm flipH="1">
            <a:off x="2873519" y="5713841"/>
            <a:ext cx="0" cy="5004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26" name="テキスト ボックス 5125">
            <a:extLst>
              <a:ext uri="{FF2B5EF4-FFF2-40B4-BE49-F238E27FC236}">
                <a16:creationId xmlns:a16="http://schemas.microsoft.com/office/drawing/2014/main" id="{0F78435D-9EB5-239C-37E0-74957A1E99C3}"/>
              </a:ext>
            </a:extLst>
          </p:cNvPr>
          <p:cNvSpPr txBox="1"/>
          <p:nvPr/>
        </p:nvSpPr>
        <p:spPr>
          <a:xfrm>
            <a:off x="5284703" y="5372456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27" name="テキスト ボックス 5126">
            <a:extLst>
              <a:ext uri="{FF2B5EF4-FFF2-40B4-BE49-F238E27FC236}">
                <a16:creationId xmlns:a16="http://schemas.microsoft.com/office/drawing/2014/main" id="{EAC59BFB-2884-F998-89B6-1DD4AE48591C}"/>
              </a:ext>
            </a:extLst>
          </p:cNvPr>
          <p:cNvSpPr txBox="1"/>
          <p:nvPr/>
        </p:nvSpPr>
        <p:spPr>
          <a:xfrm>
            <a:off x="7506822" y="5372799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28" name="テキスト ボックス 5127">
            <a:extLst>
              <a:ext uri="{FF2B5EF4-FFF2-40B4-BE49-F238E27FC236}">
                <a16:creationId xmlns:a16="http://schemas.microsoft.com/office/drawing/2014/main" id="{47235304-2FE1-A06D-BBA0-B05A87ECEE9D}"/>
              </a:ext>
            </a:extLst>
          </p:cNvPr>
          <p:cNvSpPr txBox="1"/>
          <p:nvPr/>
        </p:nvSpPr>
        <p:spPr>
          <a:xfrm>
            <a:off x="9766708" y="5376486"/>
            <a:ext cx="46839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BA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38" name="直線矢印コネクタ 5137">
            <a:extLst>
              <a:ext uri="{FF2B5EF4-FFF2-40B4-BE49-F238E27FC236}">
                <a16:creationId xmlns:a16="http://schemas.microsoft.com/office/drawing/2014/main" id="{4F989953-D3EB-4C2F-6243-87E4719FB1DD}"/>
              </a:ext>
            </a:extLst>
          </p:cNvPr>
          <p:cNvCxnSpPr>
            <a:cxnSpLocks/>
          </p:cNvCxnSpPr>
          <p:nvPr/>
        </p:nvCxnSpPr>
        <p:spPr bwMode="auto">
          <a:xfrm>
            <a:off x="2239623" y="4934170"/>
            <a:ext cx="8517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41" name="テキスト ボックス 5140">
            <a:extLst>
              <a:ext uri="{FF2B5EF4-FFF2-40B4-BE49-F238E27FC236}">
                <a16:creationId xmlns:a16="http://schemas.microsoft.com/office/drawing/2014/main" id="{CEB7D7C8-7007-8C4E-6706-4A3B2CFD21D9}"/>
              </a:ext>
            </a:extLst>
          </p:cNvPr>
          <p:cNvSpPr txBox="1"/>
          <p:nvPr/>
        </p:nvSpPr>
        <p:spPr>
          <a:xfrm>
            <a:off x="6045485" y="5872273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PPDU2-2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42" name="テキスト ボックス 5141">
            <a:extLst>
              <a:ext uri="{FF2B5EF4-FFF2-40B4-BE49-F238E27FC236}">
                <a16:creationId xmlns:a16="http://schemas.microsoft.com/office/drawing/2014/main" id="{84D73ABA-F1F3-5C0E-1BDD-3AF5C6B19376}"/>
              </a:ext>
            </a:extLst>
          </p:cNvPr>
          <p:cNvSpPr txBox="1"/>
          <p:nvPr/>
        </p:nvSpPr>
        <p:spPr>
          <a:xfrm>
            <a:off x="6044530" y="3935985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PPDU1-2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43" name="テキスト ボックス 5142">
            <a:extLst>
              <a:ext uri="{FF2B5EF4-FFF2-40B4-BE49-F238E27FC236}">
                <a16:creationId xmlns:a16="http://schemas.microsoft.com/office/drawing/2014/main" id="{5B84E95A-3448-0A55-CE2D-D85CA40120F5}"/>
              </a:ext>
            </a:extLst>
          </p:cNvPr>
          <p:cNvSpPr txBox="1"/>
          <p:nvPr/>
        </p:nvSpPr>
        <p:spPr>
          <a:xfrm>
            <a:off x="6094943" y="4616420"/>
            <a:ext cx="12116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R-TWT SP2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48" name="正方形/長方形 5147">
            <a:extLst>
              <a:ext uri="{FF2B5EF4-FFF2-40B4-BE49-F238E27FC236}">
                <a16:creationId xmlns:a16="http://schemas.microsoft.com/office/drawing/2014/main" id="{DF79131D-0D54-1579-2E0A-88BE13B13026}"/>
              </a:ext>
            </a:extLst>
          </p:cNvPr>
          <p:cNvSpPr/>
          <p:nvPr/>
        </p:nvSpPr>
        <p:spPr bwMode="auto">
          <a:xfrm>
            <a:off x="3735947" y="5262349"/>
            <a:ext cx="2150874" cy="10677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49" name="正方形/長方形 5148">
            <a:extLst>
              <a:ext uri="{FF2B5EF4-FFF2-40B4-BE49-F238E27FC236}">
                <a16:creationId xmlns:a16="http://schemas.microsoft.com/office/drawing/2014/main" id="{C1035BE5-FD47-7872-AD40-43B4FB778312}"/>
              </a:ext>
            </a:extLst>
          </p:cNvPr>
          <p:cNvSpPr/>
          <p:nvPr/>
        </p:nvSpPr>
        <p:spPr bwMode="auto">
          <a:xfrm>
            <a:off x="5980331" y="5262347"/>
            <a:ext cx="2129313" cy="10677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50" name="正方形/長方形 5149">
            <a:extLst>
              <a:ext uri="{FF2B5EF4-FFF2-40B4-BE49-F238E27FC236}">
                <a16:creationId xmlns:a16="http://schemas.microsoft.com/office/drawing/2014/main" id="{E21FDAEF-9F29-A969-F4E2-393034863AB4}"/>
              </a:ext>
            </a:extLst>
          </p:cNvPr>
          <p:cNvSpPr/>
          <p:nvPr/>
        </p:nvSpPr>
        <p:spPr bwMode="auto">
          <a:xfrm>
            <a:off x="8237159" y="5257800"/>
            <a:ext cx="2129313" cy="10722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51" name="直線矢印コネクタ 5150">
            <a:extLst>
              <a:ext uri="{FF2B5EF4-FFF2-40B4-BE49-F238E27FC236}">
                <a16:creationId xmlns:a16="http://schemas.microsoft.com/office/drawing/2014/main" id="{A1E1D60B-3633-AA69-A1C4-B3A4EF2B928B}"/>
              </a:ext>
            </a:extLst>
          </p:cNvPr>
          <p:cNvCxnSpPr>
            <a:cxnSpLocks/>
          </p:cNvCxnSpPr>
          <p:nvPr/>
        </p:nvCxnSpPr>
        <p:spPr bwMode="auto">
          <a:xfrm>
            <a:off x="3733969" y="5195516"/>
            <a:ext cx="219050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152" name="直線矢印コネクタ 5151">
            <a:extLst>
              <a:ext uri="{FF2B5EF4-FFF2-40B4-BE49-F238E27FC236}">
                <a16:creationId xmlns:a16="http://schemas.microsoft.com/office/drawing/2014/main" id="{80334174-9A45-D3CA-1072-A51558F435FA}"/>
              </a:ext>
            </a:extLst>
          </p:cNvPr>
          <p:cNvCxnSpPr>
            <a:cxnSpLocks/>
          </p:cNvCxnSpPr>
          <p:nvPr/>
        </p:nvCxnSpPr>
        <p:spPr bwMode="auto">
          <a:xfrm>
            <a:off x="6009572" y="5195516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53" name="テキスト ボックス 5152">
            <a:extLst>
              <a:ext uri="{FF2B5EF4-FFF2-40B4-BE49-F238E27FC236}">
                <a16:creationId xmlns:a16="http://schemas.microsoft.com/office/drawing/2014/main" id="{F62DE823-83C0-0C50-1082-657DD476444F}"/>
              </a:ext>
            </a:extLst>
          </p:cNvPr>
          <p:cNvSpPr txBox="1"/>
          <p:nvPr/>
        </p:nvSpPr>
        <p:spPr>
          <a:xfrm>
            <a:off x="4304854" y="4920955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54" name="テキスト ボックス 5153">
            <a:extLst>
              <a:ext uri="{FF2B5EF4-FFF2-40B4-BE49-F238E27FC236}">
                <a16:creationId xmlns:a16="http://schemas.microsoft.com/office/drawing/2014/main" id="{80F7E4BB-5399-6463-E3C0-47B55CF8AEEA}"/>
              </a:ext>
            </a:extLst>
          </p:cNvPr>
          <p:cNvSpPr txBox="1"/>
          <p:nvPr/>
        </p:nvSpPr>
        <p:spPr>
          <a:xfrm>
            <a:off x="6680304" y="4914954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155" name="直線矢印コネクタ 5154">
            <a:extLst>
              <a:ext uri="{FF2B5EF4-FFF2-40B4-BE49-F238E27FC236}">
                <a16:creationId xmlns:a16="http://schemas.microsoft.com/office/drawing/2014/main" id="{8438E324-0486-1091-CD76-1D2246AC5B33}"/>
              </a:ext>
            </a:extLst>
          </p:cNvPr>
          <p:cNvCxnSpPr>
            <a:cxnSpLocks/>
          </p:cNvCxnSpPr>
          <p:nvPr/>
        </p:nvCxnSpPr>
        <p:spPr bwMode="auto">
          <a:xfrm>
            <a:off x="8256982" y="5189485"/>
            <a:ext cx="213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156" name="テキスト ボックス 5155">
            <a:extLst>
              <a:ext uri="{FF2B5EF4-FFF2-40B4-BE49-F238E27FC236}">
                <a16:creationId xmlns:a16="http://schemas.microsoft.com/office/drawing/2014/main" id="{70D32A38-4106-E386-14BC-440E926D5B5F}"/>
              </a:ext>
            </a:extLst>
          </p:cNvPr>
          <p:cNvSpPr txBox="1"/>
          <p:nvPr/>
        </p:nvSpPr>
        <p:spPr>
          <a:xfrm>
            <a:off x="8902060" y="4908923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Sub-SP3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66" name="テキスト ボックス 5165">
            <a:extLst>
              <a:ext uri="{FF2B5EF4-FFF2-40B4-BE49-F238E27FC236}">
                <a16:creationId xmlns:a16="http://schemas.microsoft.com/office/drawing/2014/main" id="{D6F1364C-6EBB-252A-6E6E-159A6C442B90}"/>
              </a:ext>
            </a:extLst>
          </p:cNvPr>
          <p:cNvSpPr txBox="1"/>
          <p:nvPr/>
        </p:nvSpPr>
        <p:spPr>
          <a:xfrm>
            <a:off x="8321003" y="5871052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PPDU2-3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67" name="テキスト ボックス 5166">
            <a:extLst>
              <a:ext uri="{FF2B5EF4-FFF2-40B4-BE49-F238E27FC236}">
                <a16:creationId xmlns:a16="http://schemas.microsoft.com/office/drawing/2014/main" id="{E845ED04-49DD-E310-42D2-85E64894AD32}"/>
              </a:ext>
            </a:extLst>
          </p:cNvPr>
          <p:cNvSpPr txBox="1"/>
          <p:nvPr/>
        </p:nvSpPr>
        <p:spPr>
          <a:xfrm>
            <a:off x="8312523" y="3936536"/>
            <a:ext cx="12939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TB PPDU1-3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71" name="正方形/長方形 5170">
            <a:extLst>
              <a:ext uri="{FF2B5EF4-FFF2-40B4-BE49-F238E27FC236}">
                <a16:creationId xmlns:a16="http://schemas.microsoft.com/office/drawing/2014/main" id="{C5B7C69E-3EFD-C735-BF56-9BB51F8C7A29}"/>
              </a:ext>
            </a:extLst>
          </p:cNvPr>
          <p:cNvSpPr/>
          <p:nvPr/>
        </p:nvSpPr>
        <p:spPr bwMode="auto">
          <a:xfrm>
            <a:off x="960622" y="3340744"/>
            <a:ext cx="913587" cy="9499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72" name="正方形/長方形 5171">
            <a:extLst>
              <a:ext uri="{FF2B5EF4-FFF2-40B4-BE49-F238E27FC236}">
                <a16:creationId xmlns:a16="http://schemas.microsoft.com/office/drawing/2014/main" id="{04AA6AFE-D2F8-9655-6DA4-A45FFD496D3C}"/>
              </a:ext>
            </a:extLst>
          </p:cNvPr>
          <p:cNvSpPr/>
          <p:nvPr/>
        </p:nvSpPr>
        <p:spPr bwMode="auto">
          <a:xfrm>
            <a:off x="947697" y="5280863"/>
            <a:ext cx="913587" cy="9499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73" name="テキスト ボックス 5172">
            <a:extLst>
              <a:ext uri="{FF2B5EF4-FFF2-40B4-BE49-F238E27FC236}">
                <a16:creationId xmlns:a16="http://schemas.microsoft.com/office/drawing/2014/main" id="{68CD0BF0-E1E4-AA4F-020B-D9C99B30A5AD}"/>
              </a:ext>
            </a:extLst>
          </p:cNvPr>
          <p:cNvSpPr txBox="1"/>
          <p:nvPr/>
        </p:nvSpPr>
        <p:spPr>
          <a:xfrm>
            <a:off x="910235" y="296422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Link1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174" name="テキスト ボックス 5173">
            <a:extLst>
              <a:ext uri="{FF2B5EF4-FFF2-40B4-BE49-F238E27FC236}">
                <a16:creationId xmlns:a16="http://schemas.microsoft.com/office/drawing/2014/main" id="{AD5119F1-0BDF-892D-56BF-A5B654F8B932}"/>
              </a:ext>
            </a:extLst>
          </p:cNvPr>
          <p:cNvSpPr txBox="1"/>
          <p:nvPr/>
        </p:nvSpPr>
        <p:spPr>
          <a:xfrm>
            <a:off x="931560" y="491878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Link2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45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8840"/>
            <a:ext cx="10726215" cy="327846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In this contribution, we shared our thoughts on low latency transmission.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discussed multiple TB PPDUs transmission in an R-TWT SP when there are many STAs in applications such as robotics, </a:t>
            </a:r>
            <a:r>
              <a:rPr lang="fr-FR" sz="2000" dirty="0"/>
              <a:t>industrial automation for industrial IoT, logistics, etc</a:t>
            </a:r>
            <a:r>
              <a:rPr lang="en-US" sz="2000" dirty="0"/>
              <a:t>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Multiple TB PPDUs transmission </a:t>
            </a:r>
            <a:r>
              <a:rPr lang="en-US" altLang="ja-JP" sz="1800" b="0" i="0" dirty="0">
                <a:solidFill>
                  <a:schemeClr val="tx1"/>
                </a:solidFill>
                <a:effectLst/>
                <a:latin typeface="+mj-lt"/>
              </a:rPr>
              <a:t>allows multiple TB PPDUs duration (sub-SPs) to be transmitted in a trigger-based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Sub-SP is part of R-TWT SP, and one trigger frame indicates the sub-SP to be transmitted for each STA.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R-TWT SP can be used efficiently by reducing the overhead of trigger frame transmission.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R-TWT SP alignment in multi-link scenario is also effective because it increases the number of sub-SP within the aligned R-TWT SP, resulting in more transmission chances for STAs.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08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[1] 11-23-0480r3 UHR proposed PAR</a:t>
            </a:r>
          </a:p>
          <a:p>
            <a:r>
              <a:rPr lang="en-US" dirty="0">
                <a:ea typeface="ＭＳ Ｐゴシック" panose="020B0600070205080204" pitchFamily="50" charset="-128"/>
              </a:rPr>
              <a:t>[2] IEEE P802.11be/D5.0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[3] 11-23/2022r1 </a:t>
            </a:r>
            <a:r>
              <a:rPr lang="en-US" altLang="en-US" dirty="0"/>
              <a:t>R-TWT for Multi-AP</a:t>
            </a:r>
          </a:p>
          <a:p>
            <a:r>
              <a:rPr lang="en-US" altLang="ja-JP" dirty="0"/>
              <a:t>[4] 11-22/1923r1 </a:t>
            </a:r>
            <a:r>
              <a:rPr lang="en-GB" altLang="ja-JP" dirty="0"/>
              <a:t>Enhanced Trigger-Based Uplink Transmission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Ryota Yamada, Sharp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Apr.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1628</TotalTime>
  <Words>1017</Words>
  <Application>Microsoft Office PowerPoint</Application>
  <PresentationFormat>ワイド画面</PresentationFormat>
  <Paragraphs>172</Paragraphs>
  <Slides>9</Slides>
  <Notes>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Times New Roman</vt:lpstr>
      <vt:lpstr>Office テーマ</vt:lpstr>
      <vt:lpstr>Document</vt:lpstr>
      <vt:lpstr>Thoughts on low latency traffic transmission</vt:lpstr>
      <vt:lpstr>Introduction-1</vt:lpstr>
      <vt:lpstr>Introduction-2</vt:lpstr>
      <vt:lpstr>Restricted TWT (11be)</vt:lpstr>
      <vt:lpstr>Existing procedure</vt:lpstr>
      <vt:lpstr>Multiple TB PPDUs transmission in an R-TWT SP</vt:lpstr>
      <vt:lpstr>Multi-Link scenario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sharp</dc:creator>
  <cp:keywords/>
  <cp:lastModifiedBy>sharp</cp:lastModifiedBy>
  <cp:revision>210</cp:revision>
  <cp:lastPrinted>1601-01-01T00:00:00Z</cp:lastPrinted>
  <dcterms:created xsi:type="dcterms:W3CDTF">2024-03-25T08:17:42Z</dcterms:created>
  <dcterms:modified xsi:type="dcterms:W3CDTF">2024-04-12T04:48:47Z</dcterms:modified>
  <cp:category>Name, Affiliation</cp:category>
</cp:coreProperties>
</file>