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3"/>
  </p:notesMasterIdLst>
  <p:handoutMasterIdLst>
    <p:handoutMasterId r:id="rId24"/>
  </p:handoutMasterIdLst>
  <p:sldIdLst>
    <p:sldId id="256" r:id="rId3"/>
    <p:sldId id="257" r:id="rId4"/>
    <p:sldId id="283" r:id="rId5"/>
    <p:sldId id="262" r:id="rId6"/>
    <p:sldId id="265" r:id="rId7"/>
    <p:sldId id="273" r:id="rId8"/>
    <p:sldId id="2373" r:id="rId9"/>
    <p:sldId id="270" r:id="rId10"/>
    <p:sldId id="2392" r:id="rId11"/>
    <p:sldId id="2390" r:id="rId12"/>
    <p:sldId id="2380" r:id="rId13"/>
    <p:sldId id="2391" r:id="rId14"/>
    <p:sldId id="2383" r:id="rId15"/>
    <p:sldId id="278" r:id="rId16"/>
    <p:sldId id="276" r:id="rId17"/>
    <p:sldId id="2371" r:id="rId18"/>
    <p:sldId id="2375" r:id="rId19"/>
    <p:sldId id="2386" r:id="rId20"/>
    <p:sldId id="2387" r:id="rId21"/>
    <p:sldId id="238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8DF2C3-433A-4161-8158-010102AB1913}" v="2" dt="2024-05-11T18:24:46.2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64" autoAdjust="0"/>
    <p:restoredTop sz="95267" autoAdjust="0"/>
  </p:normalViewPr>
  <p:slideViewPr>
    <p:cSldViewPr>
      <p:cViewPr varScale="1">
        <p:scale>
          <a:sx n="92" d="100"/>
          <a:sy n="92" d="100"/>
        </p:scale>
        <p:origin x="76" y="6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216" y="5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i, Emily H" userId="b0d254cd-8291-4c78-a277-dadec609489b" providerId="ADAL" clId="{028DF2C3-433A-4161-8158-010102AB1913}"/>
    <pc:docChg chg="custSel addSld modSld sldOrd">
      <pc:chgData name="Qi, Emily H" userId="b0d254cd-8291-4c78-a277-dadec609489b" providerId="ADAL" clId="{028DF2C3-433A-4161-8158-010102AB1913}" dt="2024-05-11T18:29:41.640" v="341"/>
      <pc:docMkLst>
        <pc:docMk/>
      </pc:docMkLst>
      <pc:sldChg chg="modSp mod">
        <pc:chgData name="Qi, Emily H" userId="b0d254cd-8291-4c78-a277-dadec609489b" providerId="ADAL" clId="{028DF2C3-433A-4161-8158-010102AB1913}" dt="2024-05-11T18:18:04.938" v="1" actId="20577"/>
        <pc:sldMkLst>
          <pc:docMk/>
          <pc:sldMk cId="0" sldId="256"/>
        </pc:sldMkLst>
        <pc:spChg chg="mod">
          <ac:chgData name="Qi, Emily H" userId="b0d254cd-8291-4c78-a277-dadec609489b" providerId="ADAL" clId="{028DF2C3-433A-4161-8158-010102AB1913}" dt="2024-05-11T18:18:04.938" v="1" actId="20577"/>
          <ac:spMkLst>
            <pc:docMk/>
            <pc:sldMk cId="0" sldId="256"/>
            <ac:spMk id="3074" creationId="{00000000-0000-0000-0000-000000000000}"/>
          </ac:spMkLst>
        </pc:spChg>
      </pc:sldChg>
      <pc:sldChg chg="ord">
        <pc:chgData name="Qi, Emily H" userId="b0d254cd-8291-4c78-a277-dadec609489b" providerId="ADAL" clId="{028DF2C3-433A-4161-8158-010102AB1913}" dt="2024-05-11T18:26:37.042" v="337"/>
        <pc:sldMkLst>
          <pc:docMk/>
          <pc:sldMk cId="3291022443" sldId="270"/>
        </pc:sldMkLst>
      </pc:sldChg>
      <pc:sldChg chg="modSp mod">
        <pc:chgData name="Qi, Emily H" userId="b0d254cd-8291-4c78-a277-dadec609489b" providerId="ADAL" clId="{028DF2C3-433A-4161-8158-010102AB1913}" dt="2024-05-11T18:21:01.127" v="3" actId="20577"/>
        <pc:sldMkLst>
          <pc:docMk/>
          <pc:sldMk cId="3454883255" sldId="273"/>
        </pc:sldMkLst>
        <pc:graphicFrameChg chg="modGraphic">
          <ac:chgData name="Qi, Emily H" userId="b0d254cd-8291-4c78-a277-dadec609489b" providerId="ADAL" clId="{028DF2C3-433A-4161-8158-010102AB1913}" dt="2024-05-11T18:21:01.127" v="3" actId="20577"/>
          <ac:graphicFrameMkLst>
            <pc:docMk/>
            <pc:sldMk cId="3454883255" sldId="273"/>
            <ac:graphicFrameMk id="3" creationId="{00000000-0000-0000-0000-000000000000}"/>
          </ac:graphicFrameMkLst>
        </pc:graphicFrameChg>
      </pc:sldChg>
      <pc:sldChg chg="modSp mod">
        <pc:chgData name="Qi, Emily H" userId="b0d254cd-8291-4c78-a277-dadec609489b" providerId="ADAL" clId="{028DF2C3-433A-4161-8158-010102AB1913}" dt="2024-05-11T18:25:34.561" v="322" actId="20577"/>
        <pc:sldMkLst>
          <pc:docMk/>
          <pc:sldMk cId="1968720319" sldId="283"/>
        </pc:sldMkLst>
        <pc:spChg chg="mod">
          <ac:chgData name="Qi, Emily H" userId="b0d254cd-8291-4c78-a277-dadec609489b" providerId="ADAL" clId="{028DF2C3-433A-4161-8158-010102AB1913}" dt="2024-05-11T18:25:34.561" v="322" actId="20577"/>
          <ac:spMkLst>
            <pc:docMk/>
            <pc:sldMk cId="1968720319" sldId="283"/>
            <ac:spMk id="3" creationId="{00000000-0000-0000-0000-000000000000}"/>
          </ac:spMkLst>
        </pc:spChg>
      </pc:sldChg>
      <pc:sldChg chg="ord">
        <pc:chgData name="Qi, Emily H" userId="b0d254cd-8291-4c78-a277-dadec609489b" providerId="ADAL" clId="{028DF2C3-433A-4161-8158-010102AB1913}" dt="2024-05-11T18:28:37.562" v="339"/>
        <pc:sldMkLst>
          <pc:docMk/>
          <pc:sldMk cId="2242031188" sldId="2389"/>
        </pc:sldMkLst>
      </pc:sldChg>
      <pc:sldChg chg="ord">
        <pc:chgData name="Qi, Emily H" userId="b0d254cd-8291-4c78-a277-dadec609489b" providerId="ADAL" clId="{028DF2C3-433A-4161-8158-010102AB1913}" dt="2024-05-11T18:29:41.640" v="341"/>
        <pc:sldMkLst>
          <pc:docMk/>
          <pc:sldMk cId="2616113905" sldId="2390"/>
        </pc:sldMkLst>
      </pc:sldChg>
      <pc:sldChg chg="modSp add mod">
        <pc:chgData name="Qi, Emily H" userId="b0d254cd-8291-4c78-a277-dadec609489b" providerId="ADAL" clId="{028DF2C3-433A-4161-8158-010102AB1913}" dt="2024-05-11T18:26:10.533" v="335" actId="20577"/>
        <pc:sldMkLst>
          <pc:docMk/>
          <pc:sldMk cId="3956517760" sldId="2392"/>
        </pc:sldMkLst>
        <pc:spChg chg="mod">
          <ac:chgData name="Qi, Emily H" userId="b0d254cd-8291-4c78-a277-dadec609489b" providerId="ADAL" clId="{028DF2C3-433A-4161-8158-010102AB1913}" dt="2024-05-11T18:25:47.575" v="326" actId="20577"/>
          <ac:spMkLst>
            <pc:docMk/>
            <pc:sldMk cId="3956517760" sldId="2392"/>
            <ac:spMk id="2" creationId="{00000000-0000-0000-0000-000000000000}"/>
          </ac:spMkLst>
        </pc:spChg>
        <pc:spChg chg="mod">
          <ac:chgData name="Qi, Emily H" userId="b0d254cd-8291-4c78-a277-dadec609489b" providerId="ADAL" clId="{028DF2C3-433A-4161-8158-010102AB1913}" dt="2024-05-11T18:26:10.533" v="335" actId="20577"/>
          <ac:spMkLst>
            <pc:docMk/>
            <pc:sldMk cId="3956517760" sldId="2392"/>
            <ac:spMk id="9218" creationId="{00000000-0000-0000-0000-000000000000}"/>
          </ac:spMkLst>
        </pc:spChg>
      </pc:sldChg>
    </pc:docChg>
  </pc:docChgLst>
  <pc:docChgLst>
    <pc:chgData name="Qi, Emily H" userId="b0d254cd-8291-4c78-a277-dadec609489b" providerId="ADAL" clId="{408F5920-7EDA-42C1-B86E-742486290F6A}"/>
    <pc:docChg chg="undo custSel delSld modSld sldOrd modMainMaster">
      <pc:chgData name="Qi, Emily H" userId="b0d254cd-8291-4c78-a277-dadec609489b" providerId="ADAL" clId="{408F5920-7EDA-42C1-B86E-742486290F6A}" dt="2024-03-15T15:31:30.687" v="500" actId="6549"/>
      <pc:docMkLst>
        <pc:docMk/>
      </pc:docMkLst>
      <pc:sldChg chg="modSp mod">
        <pc:chgData name="Qi, Emily H" userId="b0d254cd-8291-4c78-a277-dadec609489b" providerId="ADAL" clId="{408F5920-7EDA-42C1-B86E-742486290F6A}" dt="2024-03-15T15:10:01.995" v="8" actId="20577"/>
        <pc:sldMkLst>
          <pc:docMk/>
          <pc:sldMk cId="0" sldId="256"/>
        </pc:sldMkLst>
        <pc:spChg chg="mod">
          <ac:chgData name="Qi, Emily H" userId="b0d254cd-8291-4c78-a277-dadec609489b" providerId="ADAL" clId="{408F5920-7EDA-42C1-B86E-742486290F6A}" dt="2024-03-15T15:10:01.995" v="8" actId="20577"/>
          <ac:spMkLst>
            <pc:docMk/>
            <pc:sldMk cId="0" sldId="256"/>
            <ac:spMk id="3073" creationId="{00000000-0000-0000-0000-000000000000}"/>
          </ac:spMkLst>
        </pc:spChg>
        <pc:spChg chg="mod">
          <ac:chgData name="Qi, Emily H" userId="b0d254cd-8291-4c78-a277-dadec609489b" providerId="ADAL" clId="{408F5920-7EDA-42C1-B86E-742486290F6A}" dt="2024-03-15T15:09:57.827" v="5" actId="20577"/>
          <ac:spMkLst>
            <pc:docMk/>
            <pc:sldMk cId="0" sldId="256"/>
            <ac:spMk id="3074" creationId="{00000000-0000-0000-0000-000000000000}"/>
          </ac:spMkLst>
        </pc:spChg>
      </pc:sldChg>
      <pc:sldChg chg="modSp mod">
        <pc:chgData name="Qi, Emily H" userId="b0d254cd-8291-4c78-a277-dadec609489b" providerId="ADAL" clId="{408F5920-7EDA-42C1-B86E-742486290F6A}" dt="2024-03-15T15:13:02.761" v="26" actId="20577"/>
        <pc:sldMkLst>
          <pc:docMk/>
          <pc:sldMk cId="0" sldId="257"/>
        </pc:sldMkLst>
        <pc:spChg chg="mod">
          <ac:chgData name="Qi, Emily H" userId="b0d254cd-8291-4c78-a277-dadec609489b" providerId="ADAL" clId="{408F5920-7EDA-42C1-B86E-742486290F6A}" dt="2024-03-15T15:13:02.761" v="26" actId="20577"/>
          <ac:spMkLst>
            <pc:docMk/>
            <pc:sldMk cId="0" sldId="257"/>
            <ac:spMk id="4098" creationId="{00000000-0000-0000-0000-000000000000}"/>
          </ac:spMkLst>
        </pc:spChg>
      </pc:sldChg>
      <pc:sldChg chg="modSp mod">
        <pc:chgData name="Qi, Emily H" userId="b0d254cd-8291-4c78-a277-dadec609489b" providerId="ADAL" clId="{408F5920-7EDA-42C1-B86E-742486290F6A}" dt="2024-03-15T15:22:51.479" v="362" actId="20577"/>
        <pc:sldMkLst>
          <pc:docMk/>
          <pc:sldMk cId="1753890201" sldId="265"/>
        </pc:sldMkLst>
        <pc:spChg chg="mod">
          <ac:chgData name="Qi, Emily H" userId="b0d254cd-8291-4c78-a277-dadec609489b" providerId="ADAL" clId="{408F5920-7EDA-42C1-B86E-742486290F6A}" dt="2024-03-15T15:22:51.479" v="362" actId="20577"/>
          <ac:spMkLst>
            <pc:docMk/>
            <pc:sldMk cId="1753890201" sldId="265"/>
            <ac:spMk id="2" creationId="{00000000-0000-0000-0000-000000000000}"/>
          </ac:spMkLst>
        </pc:spChg>
      </pc:sldChg>
      <pc:sldChg chg="modSp mod ord">
        <pc:chgData name="Qi, Emily H" userId="b0d254cd-8291-4c78-a277-dadec609489b" providerId="ADAL" clId="{408F5920-7EDA-42C1-B86E-742486290F6A}" dt="2024-03-15T15:24:26.083" v="368" actId="404"/>
        <pc:sldMkLst>
          <pc:docMk/>
          <pc:sldMk cId="3291022443" sldId="270"/>
        </pc:sldMkLst>
        <pc:spChg chg="mod">
          <ac:chgData name="Qi, Emily H" userId="b0d254cd-8291-4c78-a277-dadec609489b" providerId="ADAL" clId="{408F5920-7EDA-42C1-B86E-742486290F6A}" dt="2024-03-15T15:24:26.083" v="368" actId="404"/>
          <ac:spMkLst>
            <pc:docMk/>
            <pc:sldMk cId="3291022443" sldId="270"/>
            <ac:spMk id="9218" creationId="{00000000-0000-0000-0000-000000000000}"/>
          </ac:spMkLst>
        </pc:spChg>
      </pc:sldChg>
      <pc:sldChg chg="modSp mod">
        <pc:chgData name="Qi, Emily H" userId="b0d254cd-8291-4c78-a277-dadec609489b" providerId="ADAL" clId="{408F5920-7EDA-42C1-B86E-742486290F6A}" dt="2024-03-15T15:28:35.313" v="484" actId="20577"/>
        <pc:sldMkLst>
          <pc:docMk/>
          <pc:sldMk cId="3454883255" sldId="273"/>
        </pc:sldMkLst>
        <pc:spChg chg="mod">
          <ac:chgData name="Qi, Emily H" userId="b0d254cd-8291-4c78-a277-dadec609489b" providerId="ADAL" clId="{408F5920-7EDA-42C1-B86E-742486290F6A}" dt="2024-03-15T15:28:35.313" v="484" actId="20577"/>
          <ac:spMkLst>
            <pc:docMk/>
            <pc:sldMk cId="3454883255" sldId="273"/>
            <ac:spMk id="9218" creationId="{00000000-0000-0000-0000-000000000000}"/>
          </ac:spMkLst>
        </pc:spChg>
        <pc:graphicFrameChg chg="modGraphic">
          <ac:chgData name="Qi, Emily H" userId="b0d254cd-8291-4c78-a277-dadec609489b" providerId="ADAL" clId="{408F5920-7EDA-42C1-B86E-742486290F6A}" dt="2024-03-15T15:18:31.302" v="255" actId="20577"/>
          <ac:graphicFrameMkLst>
            <pc:docMk/>
            <pc:sldMk cId="3454883255" sldId="273"/>
            <ac:graphicFrameMk id="3" creationId="{00000000-0000-0000-0000-000000000000}"/>
          </ac:graphicFrameMkLst>
        </pc:graphicFrameChg>
      </pc:sldChg>
      <pc:sldChg chg="modSp mod">
        <pc:chgData name="Qi, Emily H" userId="b0d254cd-8291-4c78-a277-dadec609489b" providerId="ADAL" clId="{408F5920-7EDA-42C1-B86E-742486290F6A}" dt="2024-03-15T15:31:30.687" v="500" actId="6549"/>
        <pc:sldMkLst>
          <pc:docMk/>
          <pc:sldMk cId="1968720319" sldId="283"/>
        </pc:sldMkLst>
        <pc:spChg chg="mod">
          <ac:chgData name="Qi, Emily H" userId="b0d254cd-8291-4c78-a277-dadec609489b" providerId="ADAL" clId="{408F5920-7EDA-42C1-B86E-742486290F6A}" dt="2024-03-15T15:31:30.687" v="500" actId="6549"/>
          <ac:spMkLst>
            <pc:docMk/>
            <pc:sldMk cId="1968720319" sldId="283"/>
            <ac:spMk id="2" creationId="{00000000-0000-0000-0000-000000000000}"/>
          </ac:spMkLst>
        </pc:spChg>
        <pc:spChg chg="mod">
          <ac:chgData name="Qi, Emily H" userId="b0d254cd-8291-4c78-a277-dadec609489b" providerId="ADAL" clId="{408F5920-7EDA-42C1-B86E-742486290F6A}" dt="2024-03-15T15:29:56.653" v="499" actId="20577"/>
          <ac:spMkLst>
            <pc:docMk/>
            <pc:sldMk cId="1968720319" sldId="283"/>
            <ac:spMk id="3" creationId="{00000000-0000-0000-0000-000000000000}"/>
          </ac:spMkLst>
        </pc:spChg>
      </pc:sldChg>
      <pc:sldChg chg="ord">
        <pc:chgData name="Qi, Emily H" userId="b0d254cd-8291-4c78-a277-dadec609489b" providerId="ADAL" clId="{408F5920-7EDA-42C1-B86E-742486290F6A}" dt="2024-03-15T15:25:44.816" v="403"/>
        <pc:sldMkLst>
          <pc:docMk/>
          <pc:sldMk cId="1998207127" sldId="2373"/>
        </pc:sldMkLst>
      </pc:sldChg>
      <pc:sldChg chg="del">
        <pc:chgData name="Qi, Emily H" userId="b0d254cd-8291-4c78-a277-dadec609489b" providerId="ADAL" clId="{408F5920-7EDA-42C1-B86E-742486290F6A}" dt="2024-03-15T15:18:36.772" v="256" actId="47"/>
        <pc:sldMkLst>
          <pc:docMk/>
          <pc:sldMk cId="2368875581" sldId="2385"/>
        </pc:sldMkLst>
      </pc:sldChg>
      <pc:sldChg chg="ord">
        <pc:chgData name="Qi, Emily H" userId="b0d254cd-8291-4c78-a277-dadec609489b" providerId="ADAL" clId="{408F5920-7EDA-42C1-B86E-742486290F6A}" dt="2024-03-15T15:21:26.305" v="286"/>
        <pc:sldMkLst>
          <pc:docMk/>
          <pc:sldMk cId="2242031188" sldId="2389"/>
        </pc:sldMkLst>
      </pc:sldChg>
      <pc:sldChg chg="modSp mod">
        <pc:chgData name="Qi, Emily H" userId="b0d254cd-8291-4c78-a277-dadec609489b" providerId="ADAL" clId="{408F5920-7EDA-42C1-B86E-742486290F6A}" dt="2024-03-15T15:19:59.635" v="275" actId="20577"/>
        <pc:sldMkLst>
          <pc:docMk/>
          <pc:sldMk cId="2616113905" sldId="2390"/>
        </pc:sldMkLst>
        <pc:spChg chg="mod">
          <ac:chgData name="Qi, Emily H" userId="b0d254cd-8291-4c78-a277-dadec609489b" providerId="ADAL" clId="{408F5920-7EDA-42C1-B86E-742486290F6A}" dt="2024-03-15T15:19:59.635" v="275" actId="20577"/>
          <ac:spMkLst>
            <pc:docMk/>
            <pc:sldMk cId="2616113905" sldId="2390"/>
            <ac:spMk id="2" creationId="{62112B5B-4630-A352-6190-9E294E05D474}"/>
          </ac:spMkLst>
        </pc:spChg>
      </pc:sldChg>
      <pc:sldChg chg="ord">
        <pc:chgData name="Qi, Emily H" userId="b0d254cd-8291-4c78-a277-dadec609489b" providerId="ADAL" clId="{408F5920-7EDA-42C1-B86E-742486290F6A}" dt="2024-03-15T15:20:39.627" v="282"/>
        <pc:sldMkLst>
          <pc:docMk/>
          <pc:sldMk cId="1816287099" sldId="2391"/>
        </pc:sldMkLst>
      </pc:sldChg>
      <pc:sldMasterChg chg="modSp mod">
        <pc:chgData name="Qi, Emily H" userId="b0d254cd-8291-4c78-a277-dadec609489b" providerId="ADAL" clId="{408F5920-7EDA-42C1-B86E-742486290F6A}" dt="2024-03-15T15:11:36.412" v="19" actId="20577"/>
        <pc:sldMasterMkLst>
          <pc:docMk/>
          <pc:sldMasterMk cId="0" sldId="2147483648"/>
        </pc:sldMasterMkLst>
        <pc:spChg chg="mod">
          <ac:chgData name="Qi, Emily H" userId="b0d254cd-8291-4c78-a277-dadec609489b" providerId="ADAL" clId="{408F5920-7EDA-42C1-B86E-742486290F6A}" dt="2024-03-15T15:11:36.412" v="19" actId="20577"/>
          <ac:spMkLst>
            <pc:docMk/>
            <pc:sldMasterMk cId="0" sldId="2147483648"/>
            <ac:spMk id="10" creationId="{00000000-0000-0000-0000-000000000000}"/>
          </ac:spMkLst>
        </pc:spChg>
        <pc:spChg chg="mod">
          <ac:chgData name="Qi, Emily H" userId="b0d254cd-8291-4c78-a277-dadec609489b" providerId="ADAL" clId="{408F5920-7EDA-42C1-B86E-742486290F6A}" dt="2024-03-15T15:10:17.558" v="11"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933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55266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62460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May 2024</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May 2024</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May 2024</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May 2024</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May 2024</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Emily Qi, Intel</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May 2024</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Emily Qi, Intel</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May 2024</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Emily Qi, Intel</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May 2024</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May 2024</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May 2024</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May 2024</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a:t>Emily Qi,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Emily Qi,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a:t>Emily Qi,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a:t>Emily Qi,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802.11-24/0619r0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May 2024</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Emily Qi, Intel</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09/11-09-1034-21-0000-802-11-editorial-style-guid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24/11-24-0140-03-0000-p802-11bh-d3-0-mdr-report.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RoyWant@google.com" TargetMode="External"/><Relationship Id="rId3" Type="http://schemas.openxmlformats.org/officeDocument/2006/relationships/hyperlink" Target="mailto:robert.stacey@intel.com" TargetMode="External"/><Relationship Id="rId7" Type="http://schemas.openxmlformats.org/officeDocument/2006/relationships/hyperlink" Target="mailto:carol@ansley.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laudiodasilva@meta.com" TargetMode="External"/><Relationship Id="rId5" Type="http://schemas.openxmlformats.org/officeDocument/2006/relationships/hyperlink" Target="mailto:edward.ks.au@gmail.com" TargetMode="External"/><Relationship Id="rId10" Type="http://schemas.openxmlformats.org/officeDocument/2006/relationships/hyperlink" Target="mailto:ross.yujian@huawei.com" TargetMode="External"/><Relationship Id="rId4" Type="http://schemas.openxmlformats.org/officeDocument/2006/relationships/hyperlink" Target="mailto:emily.h.qi@intel.com" TargetMode="External"/><Relationship Id="rId9" Type="http://schemas.openxmlformats.org/officeDocument/2006/relationships/hyperlink" Target="mailto:po-kai.huang@intel.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09/11-09-1034-21-0000-802-11-editorial-style-guid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myproject/Public/mytools/draft/styleman.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4/11-24-0879-00-0000-ieee-p802-11bk-d2-0-mandatory-draft-review-mdr-repor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(May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2024-05-11</a:t>
            </a:r>
          </a:p>
        </p:txBody>
      </p:sp>
      <p:sp>
        <p:nvSpPr>
          <p:cNvPr id="6" name="Date Placeholder 3"/>
          <p:cNvSpPr>
            <a:spLocks noGrp="1"/>
          </p:cNvSpPr>
          <p:nvPr>
            <p:ph type="dt" idx="10"/>
          </p:nvPr>
        </p:nvSpPr>
        <p:spPr/>
        <p:txBody>
          <a:bodyPr/>
          <a:lstStyle/>
          <a:p>
            <a:r>
              <a:rPr lang="en-US"/>
              <a:t>May 2024</a:t>
            </a:r>
            <a:endParaRPr lang="en-GB" dirty="0"/>
          </a:p>
        </p:txBody>
      </p:sp>
      <p:sp>
        <p:nvSpPr>
          <p:cNvPr id="7" name="Footer Placeholder 4"/>
          <p:cNvSpPr>
            <a:spLocks noGrp="1"/>
          </p:cNvSpPr>
          <p:nvPr>
            <p:ph type="ftr" idx="11"/>
          </p:nvPr>
        </p:nvSpPr>
        <p:spPr/>
        <p:txBody>
          <a:bodyPr/>
          <a:lstStyle/>
          <a:p>
            <a:r>
              <a:rPr lang="en-GB"/>
              <a:t>Emily Qi,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53193628"/>
              </p:ext>
            </p:extLst>
          </p:nvPr>
        </p:nvGraphicFramePr>
        <p:xfrm>
          <a:off x="1066800" y="2353991"/>
          <a:ext cx="9921875" cy="2409825"/>
        </p:xfrm>
        <a:graphic>
          <a:graphicData uri="http://schemas.openxmlformats.org/presentationml/2006/ole">
            <mc:AlternateContent xmlns:mc="http://schemas.openxmlformats.org/markup-compatibility/2006">
              <mc:Choice xmlns:v="urn:schemas-microsoft-com:vml" Requires="v">
                <p:oleObj name="Document" r:id="rId3" imgW="10459112" imgH="2542938" progId="Word.Document.8">
                  <p:embed/>
                </p:oleObj>
              </mc:Choice>
              <mc:Fallback>
                <p:oleObj name="Document" r:id="rId3" imgW="10459112" imgH="2542938" progId="Word.Document.8">
                  <p:embed/>
                  <p:pic>
                    <p:nvPicPr>
                      <p:cNvPr id="3075" name="Object 3"/>
                      <p:cNvPicPr>
                        <a:picLocks noChangeAspect="1" noChangeArrowheads="1"/>
                      </p:cNvPicPr>
                      <p:nvPr/>
                    </p:nvPicPr>
                    <p:blipFill>
                      <a:blip r:embed="rId4"/>
                      <a:srcRect/>
                      <a:stretch>
                        <a:fillRect/>
                      </a:stretch>
                    </p:blipFill>
                    <p:spPr bwMode="auto">
                      <a:xfrm>
                        <a:off x="1066800" y="2353991"/>
                        <a:ext cx="9921875" cy="24098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Lesson Learnt from </a:t>
            </a:r>
            <a:r>
              <a:rPr lang="en-US" sz="3200" dirty="0" err="1"/>
              <a:t>TGbe</a:t>
            </a:r>
            <a:endParaRPr lang="en-US" sz="32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When two amendments were agreed to swap their publication orders, it is recommended that the Editors of the respective amendments reviewed the bit assignment in fields (especially those that are not covered by ANA) immediately after the agreement.</a:t>
            </a: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Recommended by the WG Editor to implement a better process for each task group to check against the baseline: “Perhaps each task group needs some dedicated volunteers (or just the editor themselves, if the draft is small) whose job is to identify changes in baseline that are not present in the draft. Basically, responsible for merging changes to quoted text, figures, etc.  And, along the way, the numbering would be updated.  Each review would end up with the draft’s title sheet accurately reflecting a new baseline.”</a:t>
            </a: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616113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a:xfrm>
            <a:off x="914401" y="685801"/>
            <a:ext cx="10361084" cy="609599"/>
          </a:xfrm>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81000" y="1374776"/>
            <a:ext cx="11429999" cy="3930649"/>
          </a:xfrm>
        </p:spPr>
        <p:txBody>
          <a:bodyPr numCol="2"/>
          <a:lstStyle/>
          <a:p>
            <a:r>
              <a:rPr lang="en-US" sz="1400" dirty="0"/>
              <a:t>Protocol Version subfield: 9.2.4.1.2</a:t>
            </a:r>
          </a:p>
          <a:p>
            <a:r>
              <a:rPr lang="en-US" sz="1400" dirty="0"/>
              <a:t>Frame types and subtypes: 9.2.4.1.3, Tables 9-1 and 9-2</a:t>
            </a:r>
          </a:p>
          <a:p>
            <a:r>
              <a:rPr lang="en-US" sz="1400" dirty="0"/>
              <a:t>Element ID and Element ID extension: Table 9-128</a:t>
            </a:r>
          </a:p>
          <a:p>
            <a:r>
              <a:rPr lang="en-US" sz="1400" dirty="0"/>
              <a:t>Capability Information field: 9.4.1.4</a:t>
            </a:r>
          </a:p>
          <a:p>
            <a:r>
              <a:rPr lang="en-US" sz="1400" dirty="0"/>
              <a:t>Extended Capabilities: 9.4.2.25, Table 9-190</a:t>
            </a:r>
          </a:p>
          <a:p>
            <a:r>
              <a:rPr lang="en-US" sz="1400" dirty="0"/>
              <a:t>Reason codes: 9.4.1.7, Table 9-77</a:t>
            </a:r>
          </a:p>
          <a:p>
            <a:r>
              <a:rPr lang="en-US" sz="1400" dirty="0"/>
              <a:t>Status codes: 9.4.1.9, Table 9-78</a:t>
            </a:r>
          </a:p>
          <a:p>
            <a:r>
              <a:rPr lang="en-US" sz="1400" dirty="0"/>
              <a:t>Action frame categories: 9.4.1.11, Table 9-79</a:t>
            </a:r>
          </a:p>
          <a:p>
            <a:r>
              <a:rPr lang="en-US" sz="1400" dirty="0"/>
              <a:t>Authentication algorithm: 9.4.1.1</a:t>
            </a:r>
          </a:p>
          <a:p>
            <a:r>
              <a:rPr lang="en-US" sz="1400" dirty="0"/>
              <a:t>RSNE: 9.4.2.23</a:t>
            </a:r>
          </a:p>
          <a:p>
            <a:r>
              <a:rPr lang="en-US" sz="1400" dirty="0"/>
              <a:t>	Cypher suites: Table 9-186</a:t>
            </a:r>
          </a:p>
          <a:p>
            <a:r>
              <a:rPr lang="en-US" sz="1400" dirty="0"/>
              <a:t>	AKM suites: Table 9-188</a:t>
            </a:r>
          </a:p>
          <a:p>
            <a:r>
              <a:rPr lang="en-US" sz="1400" dirty="0"/>
              <a:t>	RSN Capabilities: Figure 9-345</a:t>
            </a:r>
          </a:p>
          <a:p>
            <a:r>
              <a:rPr lang="en-US" sz="1400" dirty="0"/>
              <a:t>RSNXE Capabilities: 9.4.2.240, Table 9-365</a:t>
            </a:r>
          </a:p>
          <a:p>
            <a:r>
              <a:rPr lang="en-US" sz="1400" dirty="0"/>
              <a:t>ANQP-element (Info ID): 9.4.5.1, Table 9-412</a:t>
            </a:r>
          </a:p>
          <a:p>
            <a:r>
              <a:rPr lang="en-US" sz="1400" dirty="0"/>
              <a:t>Neighbor Report </a:t>
            </a:r>
            <a:r>
              <a:rPr lang="en-US" sz="1400" dirty="0" err="1"/>
              <a:t>subelements</a:t>
            </a:r>
            <a:r>
              <a:rPr lang="en-US" sz="1400" dirty="0"/>
              <a:t>: 9.4.2.35, Table 9-210</a:t>
            </a:r>
          </a:p>
          <a:p>
            <a:r>
              <a:rPr lang="en-US" sz="1400" dirty="0"/>
              <a:t>FTE </a:t>
            </a:r>
            <a:r>
              <a:rPr lang="en-US" sz="1400" dirty="0" err="1"/>
              <a:t>subelements</a:t>
            </a:r>
            <a:r>
              <a:rPr lang="en-US" sz="1400" dirty="0"/>
              <a:t>: 9.4.2.46, Table 9-219</a:t>
            </a:r>
          </a:p>
          <a:p>
            <a:r>
              <a:rPr lang="en-US" sz="1400" dirty="0"/>
              <a:t>Public Action frames: 9.6.7.1, Table 9-450</a:t>
            </a:r>
          </a:p>
          <a:p>
            <a:r>
              <a:rPr lang="en-US" sz="1400" dirty="0"/>
              <a:t>WMN-Notification Types: 9.6.13.29, Table 9-516</a:t>
            </a:r>
          </a:p>
          <a:p>
            <a:r>
              <a:rPr lang="en-US" sz="1400" dirty="0"/>
              <a:t>Mesh Configuration Active Path: 9.4.2.96.2, Table 9-277</a:t>
            </a:r>
          </a:p>
          <a:p>
            <a:r>
              <a:rPr lang="en-US" sz="1400" dirty="0"/>
              <a:t>TLV encodings: 9.4.4</a:t>
            </a:r>
          </a:p>
          <a:p>
            <a:r>
              <a:rPr lang="en-US" sz="1400" dirty="0"/>
              <a:t>Operating classes: Annex E</a:t>
            </a:r>
          </a:p>
          <a:p>
            <a:r>
              <a:rPr lang="en-US" sz="1400" dirty="0"/>
              <a:t>	global, USA, Europe, Japan</a:t>
            </a:r>
          </a:p>
          <a:p>
            <a:r>
              <a:rPr lang="en-US" sz="1400" dirty="0"/>
              <a:t>MIB objects: Annex C</a:t>
            </a:r>
          </a:p>
          <a:p>
            <a:r>
              <a:rPr lang="en-US" sz="14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Notes to Everyone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Whenever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value is being added to a table or figure (whether bit position or </a:t>
            </a:r>
            <a:r>
              <a:rPr lang="en-GB" sz="2000" dirty="0" err="1">
                <a:effectLst/>
                <a:latin typeface="+mj-lt"/>
                <a:ea typeface="DengXian" panose="02010600030101010101" pitchFamily="2" charset="-122"/>
                <a:cs typeface="Arial" panose="020B0604020202020204" pitchFamily="34" charset="0"/>
              </a:rPr>
              <a:t>enum</a:t>
            </a:r>
            <a:r>
              <a:rPr lang="en-GB" sz="2000" dirty="0">
                <a:effectLst/>
                <a:latin typeface="+mj-lt"/>
                <a:ea typeface="DengXian" panose="02010600030101010101" pitchFamily="2" charset="-122"/>
                <a:cs typeface="Arial" panose="020B0604020202020204" pitchFamily="34" charset="0"/>
              </a:rPr>
              <a:t> value) or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field is being added to a structure (whether itself a field or an element or a frame), </a:t>
            </a:r>
          </a:p>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for everyone (including but not only the TG Editor) to ask themselves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is it possible someone else is also allocating in this field, and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if so how we find and coordinate with them</a:t>
            </a:r>
            <a:endParaRPr lang="en-US" sz="1800" dirty="0">
              <a:effectLst/>
              <a:latin typeface="Arial" panose="020B0604020202020204" pitchFamily="34" charset="0"/>
              <a:ea typeface="DengXian" panose="02010600030101010101" pitchFamily="2" charset="-122"/>
              <a:cs typeface="Arial" panose="020B0604020202020204" pitchFamily="34" charset="0"/>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16287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1263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dirty="0"/>
              <a:t>Clause 6 Re-Write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Changes have been included in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D2.0.</a:t>
            </a:r>
          </a:p>
          <a:p>
            <a:pPr marL="0" marR="0">
              <a:spcBef>
                <a:spcPts val="0"/>
              </a:spcBef>
              <a:spcAft>
                <a:spcPts val="0"/>
              </a:spcAft>
            </a:pPr>
            <a:endPar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Discussion: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11az and 11bd have 802.11-2020 as their baseline and are not affected.</a:t>
            </a:r>
          </a:p>
          <a:p>
            <a:pPr marL="0" marR="0">
              <a:spcBef>
                <a:spcPts val="0"/>
              </a:spcBef>
              <a:spcAft>
                <a:spcPts val="0"/>
              </a:spcAft>
            </a:pP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will need to update these to conform to the new Clause 6 style when these are rolled in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Emily</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/Edward will setup a tiger team to do this.</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11be has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as baseline and will need to conform when it bumps up to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/D2.0 as baseline.</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Similarly, for 11bf, but should probably wait until 11be has done its update.</a:t>
            </a:r>
          </a:p>
          <a:p>
            <a:pPr marL="0" marR="0">
              <a:spcBef>
                <a:spcPts val="0"/>
              </a:spcBef>
              <a:spcAft>
                <a:spcPts val="0"/>
              </a:spcAft>
            </a:pP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11bf/D1.0 will keep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/D1.3 as baseline and postpone updates until after initial WG ballot.</a:t>
            </a:r>
          </a:p>
          <a:p>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04238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E0574-B2D5-447E-9895-E858A6BF899C}"/>
              </a:ext>
            </a:extLst>
          </p:cNvPr>
          <p:cNvSpPr>
            <a:spLocks noGrp="1"/>
          </p:cNvSpPr>
          <p:nvPr>
            <p:ph type="title"/>
          </p:nvPr>
        </p:nvSpPr>
        <p:spPr>
          <a:xfrm>
            <a:off x="914401" y="685801"/>
            <a:ext cx="10361084" cy="685799"/>
          </a:xfrm>
        </p:spPr>
        <p:txBody>
          <a:bodyPr/>
          <a:lstStyle/>
          <a:p>
            <a:r>
              <a:rPr lang="en-US" dirty="0"/>
              <a:t>Searchable definitions ( to be discussed in Jan 2024)</a:t>
            </a:r>
          </a:p>
        </p:txBody>
      </p:sp>
      <p:sp>
        <p:nvSpPr>
          <p:cNvPr id="3" name="Content Placeholder 2">
            <a:extLst>
              <a:ext uri="{FF2B5EF4-FFF2-40B4-BE49-F238E27FC236}">
                <a16:creationId xmlns:a16="http://schemas.microsoft.com/office/drawing/2014/main" id="{8CACBB3F-CDC2-45D7-9ECD-8E1AFA715091}"/>
              </a:ext>
            </a:extLst>
          </p:cNvPr>
          <p:cNvSpPr>
            <a:spLocks noGrp="1"/>
          </p:cNvSpPr>
          <p:nvPr>
            <p:ph idx="1"/>
          </p:nvPr>
        </p:nvSpPr>
        <p:spPr>
          <a:xfrm>
            <a:off x="898072" y="1295400"/>
            <a:ext cx="10361084" cy="5029200"/>
          </a:xfrm>
        </p:spPr>
        <p:txBody>
          <a:bodyPr/>
          <a:lstStyle/>
          <a:p>
            <a:r>
              <a:rPr lang="en-US" sz="1800" dirty="0"/>
              <a:t>Youhan Kim provided an update:</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After discussion within the </a:t>
            </a:r>
            <a:r>
              <a:rPr lang="en-US" sz="1400" dirty="0" err="1">
                <a:effectLst/>
                <a:latin typeface="Calibri" panose="020F0502020204030204" pitchFamily="34" charset="0"/>
                <a:ea typeface="Calibri" panose="020F0502020204030204" pitchFamily="34" charset="0"/>
              </a:rPr>
              <a:t>TGme</a:t>
            </a:r>
            <a:r>
              <a:rPr lang="en-US" sz="1400" dirty="0">
                <a:effectLst/>
                <a:latin typeface="Calibri" panose="020F0502020204030204" pitchFamily="34" charset="0"/>
                <a:ea typeface="Calibri" panose="020F0502020204030204" pitchFamily="34" charset="0"/>
              </a:rPr>
              <a:t> group, the direction we are going with is</a:t>
            </a:r>
          </a:p>
          <a:p>
            <a:pPr marL="342900" marR="0" lvl="0" indent="-342900">
              <a:spcBef>
                <a:spcPts val="0"/>
              </a:spcBef>
              <a:spcAft>
                <a:spcPts val="0"/>
              </a:spcAft>
              <a:buFont typeface="+mj-lt"/>
              <a:buAutoNum type="arabicPeriod"/>
            </a:pPr>
            <a:r>
              <a:rPr lang="en-US" sz="1400" b="1" dirty="0">
                <a:effectLst/>
                <a:latin typeface="Calibri" panose="020F0502020204030204" pitchFamily="34" charset="0"/>
                <a:ea typeface="Times New Roman" panose="02020603050405020304" pitchFamily="18" charset="0"/>
              </a:rPr>
              <a:t>Add the full acronym AFTER the colon</a:t>
            </a:r>
            <a:endParaRPr lang="en-US" sz="1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400" dirty="0">
                <a:effectLst/>
                <a:latin typeface="Calibri" panose="020F0502020204030204" pitchFamily="34" charset="0"/>
                <a:ea typeface="Times New Roman" panose="02020603050405020304" pitchFamily="18" charset="0"/>
              </a:rPr>
              <a:t>Make incremental changes only.  E.g. do not delete existing ‘partial’ acronyms within the ‘name’ of the term</a:t>
            </a:r>
            <a:r>
              <a:rPr lang="en-US" sz="1800" dirty="0"/>
              <a:t>.</a:t>
            </a: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For example,</a:t>
            </a:r>
          </a:p>
          <a:p>
            <a:pPr marL="0" marR="0" lvl="0" indent="0">
              <a:spcBef>
                <a:spcPts val="0"/>
              </a:spcBef>
              <a:spcAft>
                <a:spcPts val="0"/>
              </a:spcAft>
            </a:pPr>
            <a:r>
              <a:rPr lang="en-US" sz="1400" b="1" i="0" dirty="0">
                <a:solidFill>
                  <a:srgbClr val="000000"/>
                </a:solidFill>
                <a:effectLst/>
                <a:latin typeface="TimesNewRoman"/>
                <a:ea typeface="Calibri" panose="020F0502020204030204" pitchFamily="34" charset="0"/>
                <a:cs typeface="Calibri" panose="020F0502020204030204" pitchFamily="34" charset="0"/>
              </a:rPr>
              <a:t>access point (AP) reachability: </a:t>
            </a:r>
            <a:r>
              <a:rPr lang="en-US" sz="1400" b="0" i="0" u="sng" dirty="0">
                <a:solidFill>
                  <a:srgbClr val="FF0000"/>
                </a:solidFill>
                <a:effectLst/>
                <a:latin typeface="TimesNewRoman"/>
                <a:ea typeface="Calibri" panose="020F0502020204030204" pitchFamily="34" charset="0"/>
                <a:cs typeface="Calibri" panose="020F0502020204030204" pitchFamily="34" charset="0"/>
              </a:rPr>
              <a:t>[AP reachability] </a:t>
            </a:r>
            <a:r>
              <a:rPr lang="en-US" sz="1400" b="0" i="0" dirty="0">
                <a:solidFill>
                  <a:srgbClr val="000000"/>
                </a:solidFill>
                <a:effectLst/>
                <a:latin typeface="TimesNewRoman"/>
                <a:ea typeface="Calibri" panose="020F0502020204030204" pitchFamily="34" charset="0"/>
                <a:cs typeface="Calibri" panose="020F0502020204030204" pitchFamily="34" charset="0"/>
              </a:rPr>
              <a:t>An AP is reachable by a station (STA) if </a:t>
            </a:r>
            <a:r>
              <a:rPr lang="en-US" sz="1400" b="0" i="0" dirty="0" err="1">
                <a:solidFill>
                  <a:srgbClr val="000000"/>
                </a:solidFill>
                <a:effectLst/>
                <a:latin typeface="TimesNewRoman"/>
                <a:ea typeface="Calibri" panose="020F0502020204030204" pitchFamily="34" charset="0"/>
                <a:cs typeface="Calibri" panose="020F0502020204030204" pitchFamily="34" charset="0"/>
              </a:rPr>
              <a:t>preauthentication</a:t>
            </a:r>
            <a:r>
              <a:rPr lang="en-US" sz="1400" b="0" i="0" dirty="0">
                <a:solidFill>
                  <a:srgbClr val="000000"/>
                </a:solidFill>
                <a:effectLst/>
                <a:latin typeface="TimesNewRoman"/>
                <a:ea typeface="Calibri" panose="020F0502020204030204" pitchFamily="34" charset="0"/>
                <a:cs typeface="Calibri" panose="020F0502020204030204" pitchFamily="34" charset="0"/>
              </a:rPr>
              <a:t> messages can be exchanged between the STA and the target AP via the distribution system (DS)</a:t>
            </a:r>
          </a:p>
          <a:p>
            <a:pPr marL="0" marR="0" lvl="0" indent="0">
              <a:spcBef>
                <a:spcPts val="0"/>
              </a:spcBef>
              <a:spcAft>
                <a:spcPts val="0"/>
              </a:spcAft>
            </a:pPr>
            <a:endParaRPr lang="en-US" sz="1400" b="0" i="0" dirty="0">
              <a:solidFill>
                <a:srgbClr val="000000"/>
              </a:solidFill>
              <a:effectLst/>
              <a:latin typeface="TimesNewRoman"/>
              <a:ea typeface="Calibri" panose="020F0502020204030204" pitchFamily="34" charset="0"/>
              <a:cs typeface="Calibri" panose="020F0502020204030204" pitchFamily="34" charset="0"/>
            </a:endParaRP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Note that we are not deleting “(AP)” in the ‘name’ of the term (the point #2.a above) even though it seems it should be removed per some of the feedback from the publication editors.  This is to avoid having too many changes lumped into this particular effort.</a:t>
            </a:r>
          </a:p>
          <a:p>
            <a:pPr marL="0" indent="0">
              <a:spcBef>
                <a:spcPts val="0"/>
              </a:spcBef>
              <a:spcAft>
                <a:spcPts val="0"/>
              </a:spcAft>
            </a:pPr>
            <a:endParaRPr lang="en-US" sz="1400" dirty="0">
              <a:effectLst/>
              <a:latin typeface="Calibri" panose="020F0502020204030204" pitchFamily="34" charset="0"/>
              <a:ea typeface="Calibri" panose="020F0502020204030204" pitchFamily="34" charset="0"/>
            </a:endParaRPr>
          </a:p>
          <a:p>
            <a:pPr marL="0" indent="0">
              <a:spcBef>
                <a:spcPts val="0"/>
              </a:spcBef>
              <a:spcAft>
                <a:spcPts val="0"/>
              </a:spcAft>
            </a:pPr>
            <a:r>
              <a:rPr lang="en-US" sz="1400" dirty="0">
                <a:latin typeface="Calibri" panose="020F0502020204030204" pitchFamily="34" charset="0"/>
                <a:ea typeface="Calibri" panose="020F0502020204030204" pitchFamily="34" charset="0"/>
              </a:rPr>
              <a:t>Already rolled into </a:t>
            </a:r>
            <a:r>
              <a:rPr lang="en-US" sz="1400" dirty="0" err="1">
                <a:latin typeface="Calibri" panose="020F0502020204030204" pitchFamily="34" charset="0"/>
                <a:ea typeface="Calibri" panose="020F0502020204030204" pitchFamily="34" charset="0"/>
              </a:rPr>
              <a:t>REVme</a:t>
            </a:r>
            <a:r>
              <a:rPr lang="en-US" sz="1400" dirty="0">
                <a:latin typeface="Calibri" panose="020F0502020204030204" pitchFamily="34" charset="0"/>
                <a:ea typeface="Calibri" panose="020F0502020204030204" pitchFamily="34" charset="0"/>
              </a:rPr>
              <a:t>.</a:t>
            </a:r>
          </a:p>
          <a:p>
            <a:pPr marL="0" indent="0">
              <a:spcBef>
                <a:spcPts val="0"/>
              </a:spcBef>
              <a:spcAft>
                <a:spcPts val="0"/>
              </a:spcAft>
            </a:pPr>
            <a:endParaRPr lang="en-US" sz="14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effectLst/>
                <a:latin typeface="Calibri" panose="020F0502020204030204" pitchFamily="34" charset="0"/>
                <a:ea typeface="Calibri" panose="020F0502020204030204" pitchFamily="34" charset="0"/>
              </a:rPr>
              <a:t>=== </a:t>
            </a:r>
          </a:p>
          <a:p>
            <a:pPr marL="0" indent="0">
              <a:spcBef>
                <a:spcPts val="0"/>
              </a:spcBef>
              <a:spcAft>
                <a:spcPts val="0"/>
              </a:spcAft>
            </a:pPr>
            <a:r>
              <a:rPr lang="en-US" sz="1600" dirty="0">
                <a:latin typeface="Calibri" panose="020F0502020204030204" pitchFamily="34" charset="0"/>
                <a:ea typeface="Calibri" panose="020F0502020204030204" pitchFamily="34" charset="0"/>
              </a:rPr>
              <a:t>A comment (from Robert Stacey) on the changes in D4.0 (#6035): </a:t>
            </a:r>
          </a:p>
          <a:p>
            <a:pPr marL="0" indent="0">
              <a:spcBef>
                <a:spcPts val="0"/>
              </a:spcBef>
              <a:spcAft>
                <a:spcPts val="0"/>
              </a:spcAft>
            </a:pPr>
            <a:r>
              <a:rPr lang="en-US" sz="1200" dirty="0">
                <a:latin typeface="Calibri" panose="020F0502020204030204" pitchFamily="34" charset="0"/>
                <a:ea typeface="Calibri" panose="020F0502020204030204" pitchFamily="34" charset="0"/>
              </a:rPr>
              <a:t>The style used here for providing an acronym for the term being defined (in square brackets after the colon) is inconsistent with the style used in other IEEE SA standards (for example 802.3-2022) and with the style used elsewhere in this standard (e.g. 258.35). It is also inconsistent with the IEEE SA style guide, which states: The abbreviation or acronym should be placed in parentheses when following the full term.</a:t>
            </a:r>
          </a:p>
          <a:p>
            <a:pPr marL="0" indent="0">
              <a:spcBef>
                <a:spcPts val="0"/>
              </a:spcBef>
              <a:spcAft>
                <a:spcPts val="0"/>
              </a:spcAft>
            </a:pPr>
            <a:endParaRPr lang="en-US" sz="12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latin typeface="Calibri" panose="020F0502020204030204" pitchFamily="34" charset="0"/>
                <a:ea typeface="Calibri" panose="020F0502020204030204" pitchFamily="34" charset="0"/>
              </a:rPr>
              <a:t>For example,  </a:t>
            </a:r>
            <a:r>
              <a:rPr lang="en-US" sz="1800" b="1" i="0" dirty="0">
                <a:solidFill>
                  <a:srgbClr val="000000"/>
                </a:solidFill>
                <a:effectLst/>
                <a:latin typeface="TimesNewRoman"/>
              </a:rPr>
              <a:t>access point </a:t>
            </a:r>
            <a:r>
              <a:rPr lang="en-US" sz="1800" b="1" i="0" strike="sngStrike" dirty="0">
                <a:solidFill>
                  <a:srgbClr val="000000"/>
                </a:solidFill>
                <a:effectLst/>
                <a:latin typeface="TimesNewRoman"/>
              </a:rPr>
              <a:t>(AP) </a:t>
            </a:r>
            <a:r>
              <a:rPr lang="en-US" sz="1800" b="1" i="0" dirty="0">
                <a:solidFill>
                  <a:srgbClr val="000000"/>
                </a:solidFill>
                <a:effectLst/>
                <a:latin typeface="TimesNewRoman"/>
              </a:rPr>
              <a:t>: </a:t>
            </a:r>
            <a:r>
              <a:rPr lang="en-US" sz="1800" b="0" i="0" dirty="0">
                <a:solidFill>
                  <a:srgbClr val="000000"/>
                </a:solidFill>
                <a:effectLst/>
                <a:latin typeface="TimesNewRoman"/>
              </a:rPr>
              <a:t>[AP]</a:t>
            </a:r>
            <a:r>
              <a:rPr lang="en-US" sz="1800" b="0" dirty="0">
                <a:solidFill>
                  <a:srgbClr val="218A21"/>
                </a:solidFill>
                <a:latin typeface="TimesNewRoman"/>
              </a:rPr>
              <a:t> </a:t>
            </a:r>
            <a:r>
              <a:rPr lang="en-US" sz="1800" b="0" i="0" dirty="0">
                <a:solidFill>
                  <a:srgbClr val="000000"/>
                </a:solidFill>
                <a:effectLst/>
                <a:latin typeface="TimesNewRoman"/>
              </a:rPr>
              <a:t>An entity that contains one station (STA) a</a:t>
            </a:r>
            <a:r>
              <a:rPr lang="en-US" sz="1200" dirty="0"/>
              <a:t> ... </a:t>
            </a:r>
            <a:br>
              <a:rPr lang="en-US" sz="1200" dirty="0"/>
            </a:br>
            <a:endParaRPr lang="en-US" sz="1200" dirty="0"/>
          </a:p>
          <a:p>
            <a:pPr marL="0" indent="0">
              <a:spcBef>
                <a:spcPts val="0"/>
              </a:spcBef>
              <a:spcAft>
                <a:spcPts val="0"/>
              </a:spcAft>
            </a:pPr>
            <a:r>
              <a:rPr lang="en-US" sz="1200" dirty="0">
                <a:latin typeface="Calibri" panose="020F0502020204030204" pitchFamily="34" charset="0"/>
                <a:ea typeface="Calibri" panose="020F0502020204030204" pitchFamily="34" charset="0"/>
              </a:rPr>
              <a:t>“(AP)” shall not be deleted. </a:t>
            </a:r>
            <a:endParaRPr lang="en-US" sz="1600" dirty="0">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B405436-A468-4048-8901-A23B6575C97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19C77575-62F1-4514-9363-495AF0AB2134}"/>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5DF4E633-C4FA-4770-9ED2-0DB5E4687F4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446827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Review updated style guide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https://mentor.ieee.org/802.11/dcn/09/11-09-1034-21-0000-802-11-editorial-style-guide.docx</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May 2024</a:t>
            </a:r>
            <a:endParaRPr lang="en-GB" dirty="0"/>
          </a:p>
        </p:txBody>
      </p:sp>
      <p:sp>
        <p:nvSpPr>
          <p:cNvPr id="8" name="Title 1">
            <a:extLst>
              <a:ext uri="{FF2B5EF4-FFF2-40B4-BE49-F238E27FC236}">
                <a16:creationId xmlns:a16="http://schemas.microsoft.com/office/drawing/2014/main" id="{8B786AB3-C9B6-F039-F800-5D6DB0B236D5}"/>
              </a:ext>
            </a:extLst>
          </p:cNvPr>
          <p:cNvSpPr txBox="1">
            <a:spLocks/>
          </p:cNvSpPr>
          <p:nvPr/>
        </p:nvSpPr>
        <p:spPr bwMode="auto">
          <a:xfrm>
            <a:off x="802216" y="5856188"/>
            <a:ext cx="10744200" cy="644374"/>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457200" indent="-457200" algn="l">
              <a:buFont typeface="Arial" panose="020B0604020202020204" pitchFamily="34" charset="0"/>
              <a:buChar char="•"/>
            </a:pPr>
            <a:r>
              <a:rPr lang="en-US" b="0" kern="0" dirty="0">
                <a:solidFill>
                  <a:schemeClr val="accent1"/>
                </a:solidFill>
              </a:rPr>
              <a:t>No time to cover it. Will be reviewed in the May meeting</a:t>
            </a:r>
          </a:p>
        </p:txBody>
      </p:sp>
    </p:spTree>
    <p:extLst>
      <p:ext uri="{BB962C8B-B14F-4D97-AF65-F5344CB8AC3E}">
        <p14:creationId xmlns:p14="http://schemas.microsoft.com/office/powerpoint/2010/main" val="3670221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635C5-E6CF-86E9-5F82-42EBD7F82448}"/>
              </a:ext>
            </a:extLst>
          </p:cNvPr>
          <p:cNvSpPr>
            <a:spLocks noGrp="1"/>
          </p:cNvSpPr>
          <p:nvPr>
            <p:ph type="title"/>
          </p:nvPr>
        </p:nvSpPr>
        <p:spPr/>
        <p:txBody>
          <a:bodyPr/>
          <a:lstStyle/>
          <a:p>
            <a:r>
              <a:rPr lang="en-US" dirty="0"/>
              <a:t>Style guide update (to be discussed in Jan 2024)</a:t>
            </a:r>
            <a:br>
              <a:rPr lang="en-US" dirty="0"/>
            </a:br>
            <a:r>
              <a:rPr lang="en-US" dirty="0"/>
              <a:t>(from Rubayet Shafin)</a:t>
            </a:r>
          </a:p>
        </p:txBody>
      </p:sp>
      <p:sp>
        <p:nvSpPr>
          <p:cNvPr id="3" name="Content Placeholder 2">
            <a:extLst>
              <a:ext uri="{FF2B5EF4-FFF2-40B4-BE49-F238E27FC236}">
                <a16:creationId xmlns:a16="http://schemas.microsoft.com/office/drawing/2014/main" id="{CC8BA5F6-4111-56C8-2FC0-87215996179E}"/>
              </a:ext>
            </a:extLst>
          </p:cNvPr>
          <p:cNvSpPr>
            <a:spLocks noGrp="1"/>
          </p:cNvSpPr>
          <p:nvPr>
            <p:ph idx="1"/>
          </p:nvPr>
        </p:nvSpPr>
        <p:spPr/>
        <p:txBody>
          <a:bodyPr/>
          <a:lstStyle/>
          <a:p>
            <a:r>
              <a:rPr lang="en-US" sz="1800" dirty="0"/>
              <a:t>2.3	“Is set to”</a:t>
            </a:r>
          </a:p>
          <a:p>
            <a:r>
              <a:rPr lang="en-US" sz="1600" dirty="0"/>
              <a:t>The verb “set” should only be used when describing how a field obtains a value, e.g. “The Measurement Duration field is set to the preferred or mandatory duration of the requested measurement, expressed in units of TUs.”</a:t>
            </a:r>
          </a:p>
          <a:p>
            <a:r>
              <a:rPr lang="en-US" sz="1600" dirty="0"/>
              <a:t>Where the value of the field is read or referenced, (e.g., in the context of a condition), “is set to” shall not be used.</a:t>
            </a:r>
          </a:p>
          <a:p>
            <a:endParaRPr lang="en-US" sz="1600" dirty="0"/>
          </a:p>
          <a:p>
            <a:r>
              <a:rPr lang="en-US" sz="1600" u="sng" dirty="0"/>
              <a:t>When used for explaining a causation/rationale for setting a value in a particular way, the usage of “set to” is appropriate. For example, “The &lt;</a:t>
            </a:r>
            <a:r>
              <a:rPr lang="en-US" sz="1600" u="sng" dirty="0" err="1"/>
              <a:t>xyz</a:t>
            </a:r>
            <a:r>
              <a:rPr lang="en-US" sz="1600" u="sng" dirty="0"/>
              <a:t>&gt; is set to 1 to indicate that…”.</a:t>
            </a:r>
          </a:p>
          <a:p>
            <a:endParaRPr lang="en-US" sz="1600" dirty="0"/>
          </a:p>
          <a:p>
            <a:r>
              <a:rPr lang="en-US" sz="1600" dirty="0"/>
              <a:t>Note that when a field value is tested in order to construct another field value, “equal to” is used for the test, and “set to” for the constructed field. </a:t>
            </a:r>
            <a:r>
              <a:rPr lang="en-US" sz="1600" u="sng" dirty="0"/>
              <a:t>When the sentence is followed by an alternative case (e.g., using “Otherwise”), “set to” is used for the value for the alternative case.  </a:t>
            </a:r>
            <a:r>
              <a:rPr lang="en-US" sz="1600" dirty="0"/>
              <a:t>“If the &lt;</a:t>
            </a:r>
            <a:r>
              <a:rPr lang="en-US" sz="1600" dirty="0" err="1"/>
              <a:t>xyz</a:t>
            </a:r>
            <a:r>
              <a:rPr lang="en-US" sz="1600" dirty="0"/>
              <a:t>&gt; field is equal to 0, the &lt;</a:t>
            </a:r>
            <a:r>
              <a:rPr lang="en-US" sz="1600" dirty="0" err="1"/>
              <a:t>abc</a:t>
            </a:r>
            <a:r>
              <a:rPr lang="en-US" sz="1600" dirty="0"/>
              <a:t>&gt; field shall be set to 1. </a:t>
            </a:r>
            <a:r>
              <a:rPr lang="en-US" sz="1600" u="sng" dirty="0"/>
              <a:t>Otherwise, the &lt;</a:t>
            </a:r>
            <a:r>
              <a:rPr lang="en-US" sz="1600" u="sng" dirty="0" err="1"/>
              <a:t>abc</a:t>
            </a:r>
            <a:r>
              <a:rPr lang="en-US" sz="1600" u="sng" dirty="0"/>
              <a:t>&gt; field shall be set to 0”</a:t>
            </a:r>
          </a:p>
          <a:p>
            <a:endParaRPr lang="en-US" sz="1600" dirty="0"/>
          </a:p>
        </p:txBody>
      </p:sp>
      <p:sp>
        <p:nvSpPr>
          <p:cNvPr id="4" name="Slide Number Placeholder 3">
            <a:extLst>
              <a:ext uri="{FF2B5EF4-FFF2-40B4-BE49-F238E27FC236}">
                <a16:creationId xmlns:a16="http://schemas.microsoft.com/office/drawing/2014/main" id="{0C9E2CC1-838A-0241-7864-2223E473BF1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5ABF135-4674-14EA-BDB6-4426AFAF71E4}"/>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F4D2CC32-CD75-A502-7B1C-B4EB007A9EB6}"/>
              </a:ext>
            </a:extLst>
          </p:cNvPr>
          <p:cNvSpPr>
            <a:spLocks noGrp="1"/>
          </p:cNvSpPr>
          <p:nvPr>
            <p:ph type="dt" idx="15"/>
          </p:nvPr>
        </p:nvSpPr>
        <p:spPr/>
        <p:txBody>
          <a:bodyPr/>
          <a:lstStyle/>
          <a:p>
            <a:r>
              <a:rPr lang="en-US"/>
              <a:t>May 2024</a:t>
            </a:r>
            <a:endParaRPr lang="en-GB" dirty="0"/>
          </a:p>
        </p:txBody>
      </p:sp>
      <p:sp>
        <p:nvSpPr>
          <p:cNvPr id="7" name="Title 1">
            <a:extLst>
              <a:ext uri="{FF2B5EF4-FFF2-40B4-BE49-F238E27FC236}">
                <a16:creationId xmlns:a16="http://schemas.microsoft.com/office/drawing/2014/main" id="{25466371-B846-06E2-E8B9-2DCC9A86B122}"/>
              </a:ext>
            </a:extLst>
          </p:cNvPr>
          <p:cNvSpPr txBox="1">
            <a:spLocks/>
          </p:cNvSpPr>
          <p:nvPr/>
        </p:nvSpPr>
        <p:spPr bwMode="auto">
          <a:xfrm>
            <a:off x="802216" y="5880251"/>
            <a:ext cx="10744200" cy="644374"/>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457200" indent="-457200" algn="l">
              <a:buFont typeface="Arial" panose="020B0604020202020204" pitchFamily="34" charset="0"/>
              <a:buChar char="•"/>
            </a:pPr>
            <a:r>
              <a:rPr lang="en-US" b="0" kern="0" dirty="0">
                <a:solidFill>
                  <a:schemeClr val="accent1"/>
                </a:solidFill>
              </a:rPr>
              <a:t>No time to cover it. Will be reviewed in the May meeting</a:t>
            </a:r>
          </a:p>
        </p:txBody>
      </p:sp>
    </p:spTree>
    <p:extLst>
      <p:ext uri="{BB962C8B-B14F-4D97-AF65-F5344CB8AC3E}">
        <p14:creationId xmlns:p14="http://schemas.microsoft.com/office/powerpoint/2010/main" val="3664779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prepared/recorded/report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Issues for feedback (</a:t>
            </a:r>
            <a:r>
              <a:rPr lang="en-US" sz="3200"/>
              <a:t>from Edward)</a:t>
            </a:r>
            <a:endParaRPr lang="en-US" sz="32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1)  Based on the discussion in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TGbe</a:t>
            </a:r>
            <a:r>
              <a:rPr lang="en-US" sz="2000" dirty="0">
                <a:latin typeface="Times New Roman" panose="02020603050405020304" pitchFamily="18" charset="0"/>
                <a:ea typeface="Calibri" panose="020F0502020204030204" pitchFamily="34" charset="0"/>
                <a:cs typeface="Times New Roman" panose="02020603050405020304" pitchFamily="18" charset="0"/>
              </a:rPr>
              <a:t>, I need an advice on whether the following terms are capitalized:</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  "HE sounding NDP" vs. "HE Sounding NDP"</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b)  "EHT sounding NDP" vs. "EHT Sounding NDP".</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In P802.11be D5.01, I used "EHT sounding NDP" for the sake of consistency with "HE sounding NDP".  A few members asked whether sounding should be capitalized or not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'cause</a:t>
            </a:r>
            <a:r>
              <a:rPr lang="en-US" sz="2000" dirty="0">
                <a:latin typeface="Times New Roman" panose="02020603050405020304" pitchFamily="18" charset="0"/>
                <a:ea typeface="Calibri" panose="020F0502020204030204" pitchFamily="34" charset="0"/>
                <a:cs typeface="Times New Roman" panose="02020603050405020304" pitchFamily="18" charset="0"/>
              </a:rPr>
              <a:t> they consider these are frame names.</a:t>
            </a:r>
          </a:p>
          <a:p>
            <a:pPr marL="0" marR="0" indent="0">
              <a:spcBef>
                <a:spcPts val="0"/>
              </a:spcBef>
              <a:spcAft>
                <a:spcPts val="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2)  Based on a comment assigned to me in </a:t>
            </a:r>
            <a:r>
              <a:rPr lang="en-US" sz="2000" dirty="0" err="1">
                <a:latin typeface="Times New Roman" panose="02020603050405020304" pitchFamily="18" charset="0"/>
                <a:ea typeface="Calibri" panose="020F0502020204030204" pitchFamily="34" charset="0"/>
                <a:cs typeface="Times New Roman" panose="02020603050405020304" pitchFamily="18" charset="0"/>
              </a:rPr>
              <a:t>REVme</a:t>
            </a:r>
            <a:r>
              <a:rPr lang="en-US" sz="2000" dirty="0">
                <a:latin typeface="Times New Roman" panose="02020603050405020304" pitchFamily="18" charset="0"/>
                <a:ea typeface="Calibri" panose="020F0502020204030204" pitchFamily="34" charset="0"/>
                <a:cs typeface="Times New Roman" panose="02020603050405020304" pitchFamily="18" charset="0"/>
              </a:rPr>
              <a:t> (and a discussion in the most recent Editors' teleconference call), for a term that has been defined in subclause 3.4 (Abbreviation), do we need to define the abbreviation again on the first use in each major clause? </a:t>
            </a:r>
            <a:endParaRPr lang="en-US" sz="2800"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42031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2024-05-12 meeting</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11bk/D2.0 MDR/MEC Planning </a:t>
            </a:r>
          </a:p>
          <a:p>
            <a:pPr>
              <a:buFont typeface="Arial" panose="020B0604020202020204" pitchFamily="34" charset="0"/>
              <a:buChar char="•"/>
            </a:pPr>
            <a:r>
              <a:rPr lang="en-US" sz="2000" dirty="0"/>
              <a:t>Lesson learnt from </a:t>
            </a:r>
            <a:r>
              <a:rPr lang="en-US" sz="2000" dirty="0" err="1"/>
              <a:t>TGbe</a:t>
            </a:r>
            <a:endParaRPr lang="en-US" sz="2000" dirty="0">
              <a:hlinkClick r:id="rId2">
                <a:extLst>
                  <a:ext uri="{A12FA001-AC4F-418D-AE19-62706E023703}">
                    <ahyp:hlinkClr xmlns:ahyp="http://schemas.microsoft.com/office/drawing/2018/hyperlinkcolor" val="tx"/>
                  </a:ext>
                </a:extLst>
              </a:hlinkClick>
            </a:endParaRPr>
          </a:p>
          <a:p>
            <a:pPr>
              <a:buFont typeface="Arial" panose="020B0604020202020204" pitchFamily="34" charset="0"/>
              <a:buChar char="•"/>
            </a:pPr>
            <a:r>
              <a:rPr lang="en-US" sz="2000" dirty="0"/>
              <a:t>ANA number spaces</a:t>
            </a:r>
            <a:endParaRPr lang="en-US" sz="1600" dirty="0"/>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May 2024</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emily.h.qi@intel.com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6"/>
              </a:rPr>
              <a:t>claudiodasilva@meta.com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7"/>
              </a:rPr>
              <a:t>carol@ansley.com</a:t>
            </a:r>
            <a:endParaRPr lang="en-US" sz="1600" dirty="0"/>
          </a:p>
          <a:p>
            <a:pPr marL="342900" lvl="1" indent="-342900">
              <a:buFontTx/>
              <a:buChar char="•"/>
            </a:pPr>
            <a:r>
              <a:rPr lang="en-US" sz="1600" b="1" dirty="0" err="1"/>
              <a:t>TGbk</a:t>
            </a:r>
            <a:r>
              <a:rPr lang="en-US" sz="1600" b="1" dirty="0"/>
              <a:t> – Roy Want </a:t>
            </a:r>
            <a:r>
              <a:rPr lang="en-US" sz="1600" dirty="0">
                <a:hlinkClick r:id="rId8"/>
              </a:rPr>
              <a:t>RoyWant@google.com</a:t>
            </a:r>
            <a:endParaRPr lang="en-US" sz="1600" dirty="0"/>
          </a:p>
          <a:p>
            <a:pPr marL="342900" lvl="1" indent="-342900">
              <a:buFontTx/>
              <a:buChar char="•"/>
            </a:pPr>
            <a:r>
              <a:rPr lang="en-US" sz="1600" b="1" dirty="0" err="1"/>
              <a:t>TGbi</a:t>
            </a:r>
            <a:r>
              <a:rPr lang="en-US" sz="1600" b="1" dirty="0"/>
              <a:t> – Po-kai Huang </a:t>
            </a:r>
            <a:r>
              <a:rPr lang="en-US" sz="1600" dirty="0"/>
              <a:t>– </a:t>
            </a:r>
            <a:r>
              <a:rPr lang="en-US" sz="1600" dirty="0">
                <a:hlinkClick r:id="rId9"/>
              </a:rPr>
              <a:t>po-kai.huang@intel.com</a:t>
            </a:r>
            <a:r>
              <a:rPr lang="en-US" sz="1600" dirty="0"/>
              <a:t> </a:t>
            </a:r>
          </a:p>
          <a:p>
            <a:pPr marL="342900" lvl="1" indent="-342900">
              <a:buFontTx/>
              <a:buChar char="•"/>
            </a:pPr>
            <a:r>
              <a:rPr lang="en-US" sz="1600" b="1" dirty="0" err="1"/>
              <a:t>TGbn</a:t>
            </a:r>
            <a:r>
              <a:rPr lang="en-US" sz="1600" b="1" dirty="0"/>
              <a:t>- Ross Jian Yu </a:t>
            </a:r>
            <a:r>
              <a:rPr lang="fi-FI" sz="1600" dirty="0">
                <a:hlinkClick r:id="rId10"/>
              </a:rPr>
              <a:t>ross.yujian@huawei.com</a:t>
            </a:r>
            <a:endParaRPr lang="en-US" sz="1600" dirty="0"/>
          </a:p>
          <a:p>
            <a:pPr marL="342900" lvl="1" indent="-342900">
              <a:buFontTx/>
              <a:buChar char="•"/>
            </a:pPr>
            <a:r>
              <a:rPr lang="en-US" sz="1600" b="1" dirty="0" err="1"/>
              <a:t>REVme</a:t>
            </a:r>
            <a:r>
              <a:rPr lang="en-US" sz="1600" b="1" dirty="0"/>
              <a:t> – Emily Qi </a:t>
            </a:r>
            <a:r>
              <a:rPr lang="en-US" sz="1600" dirty="0"/>
              <a:t>– </a:t>
            </a:r>
            <a:r>
              <a:rPr lang="en-US" sz="1600" b="0" dirty="0">
                <a:hlinkClick r:id="rId4"/>
              </a:rPr>
              <a:t>emily.h.qi@intel.com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endParaRPr lang="en-US" sz="1600" u="sng" dirty="0"/>
          </a:p>
          <a:p>
            <a:pPr marL="342900" lvl="1" indent="-342900">
              <a:buFontTx/>
              <a:buChar char="•"/>
            </a:pPr>
            <a:endParaRPr lang="en-US" sz="1600" u="sng" dirty="0"/>
          </a:p>
          <a:p>
            <a:pPr marL="0" lvl="1" indent="0"/>
            <a:r>
              <a:rPr lang="en-US" sz="1600" u="sng" dirty="0"/>
              <a:t> </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May meeting roundtable status report (to be updated) </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a:t>11be –</a:t>
            </a:r>
            <a:r>
              <a:rPr lang="en-GB" sz="1600" b="0" dirty="0"/>
              <a:t> </a:t>
            </a:r>
            <a:r>
              <a:rPr lang="en-US" sz="1600" b="0" dirty="0"/>
              <a:t>1051 pages for D5.01.  completed alignment with the draft with the baseline when </a:t>
            </a:r>
            <a:r>
              <a:rPr lang="en-US" sz="1600" b="0" dirty="0" err="1"/>
              <a:t>REVme</a:t>
            </a:r>
            <a:r>
              <a:rPr lang="en-US" sz="1600" b="0" dirty="0"/>
              <a:t> 5.0 is published with 11az, 11bd, 11bb, and 11bc amendments. Expect to have D5.1 by the end of this week. </a:t>
            </a:r>
          </a:p>
          <a:p>
            <a:r>
              <a:rPr lang="en-US" sz="1600" dirty="0"/>
              <a:t>11bf </a:t>
            </a:r>
            <a:r>
              <a:rPr lang="en-GB" sz="1600" dirty="0"/>
              <a:t>– working on </a:t>
            </a:r>
            <a:r>
              <a:rPr lang="en-GB" sz="1600" b="0" dirty="0"/>
              <a:t>LB281 resolution. Only 15 unsolved. Plan to complete MDR and go recirc. </a:t>
            </a:r>
            <a:endParaRPr lang="en-US" sz="1600" b="0" dirty="0"/>
          </a:p>
          <a:p>
            <a:r>
              <a:rPr lang="en-GB" sz="1600" dirty="0"/>
              <a:t>11bh – </a:t>
            </a:r>
            <a:r>
              <a:rPr lang="en-GB" sz="1600" b="0" dirty="0"/>
              <a:t>Completed LB283 on D3.0. plan to recirc D4.0 with MDR changes. Plan to go SA</a:t>
            </a:r>
            <a:r>
              <a:rPr lang="en-GB" sz="1600" dirty="0"/>
              <a:t>.</a:t>
            </a:r>
            <a:r>
              <a:rPr lang="en-GB" sz="1600" b="0" dirty="0"/>
              <a:t>. </a:t>
            </a:r>
          </a:p>
          <a:p>
            <a:r>
              <a:rPr lang="en-GB" sz="1600" dirty="0"/>
              <a:t>11bi – </a:t>
            </a:r>
            <a:r>
              <a:rPr lang="en-GB" sz="1600" b="0" dirty="0"/>
              <a:t>D0.2 is available. Plan to have D 0.3 by the end of the week. Will decide whether the TG will go CC</a:t>
            </a:r>
            <a:r>
              <a:rPr lang="en-GB" sz="1600" dirty="0"/>
              <a:t>.</a:t>
            </a:r>
            <a:r>
              <a:rPr lang="en-GB" sz="1600" b="0" dirty="0"/>
              <a:t> </a:t>
            </a:r>
          </a:p>
          <a:p>
            <a:r>
              <a:rPr lang="en-GB" sz="1600" dirty="0"/>
              <a:t>11bk</a:t>
            </a:r>
            <a:r>
              <a:rPr lang="en-GB" sz="1600" b="0" dirty="0"/>
              <a:t> –Current draft is D 1.0.  completed LB 279, 401 comments. Expect to complete and go to recirc out of the March meeting.</a:t>
            </a:r>
          </a:p>
          <a:p>
            <a:r>
              <a:rPr lang="en-GB" sz="1600" dirty="0" err="1"/>
              <a:t>REVme</a:t>
            </a:r>
            <a:r>
              <a:rPr lang="en-GB" sz="1600" dirty="0"/>
              <a:t> – </a:t>
            </a:r>
            <a:r>
              <a:rPr lang="en-GB" sz="1600" b="0" dirty="0"/>
              <a:t>240 comments on the first recirc SA Ballot on D5.0. 4 new amendments (11az, 11bc, 11bb, 11bd) were included in D5.0. </a:t>
            </a:r>
            <a:r>
              <a:rPr lang="en-GB" sz="1400" b="0" dirty="0"/>
              <a:t>Plan to go SA recirc out of the May meeting. </a:t>
            </a:r>
            <a:endParaRPr lang="en-US" sz="1400" dirty="0"/>
          </a:p>
          <a:p>
            <a:r>
              <a:rPr lang="en-GB" sz="20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1"/>
            <a:ext cx="10665885" cy="4572000"/>
          </a:xfrm>
          <a:ln/>
        </p:spPr>
        <p:txBody>
          <a:bodyPr/>
          <a:lstStyle/>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lnSpc>
                <a:spcPct val="80000"/>
              </a:lnSpc>
              <a:spcBef>
                <a:spcPct val="20000"/>
              </a:spcBef>
              <a:buFontTx/>
              <a:buChar char="•"/>
            </a:pPr>
            <a:r>
              <a:rPr lang="en-US" sz="1800" dirty="0">
                <a:solidFill>
                  <a:schemeClr val="tx1"/>
                </a:solidFill>
              </a:rPr>
              <a:t>As discussed in March 2024</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2584584242"/>
              </p:ext>
            </p:extLst>
          </p:nvPr>
        </p:nvGraphicFramePr>
        <p:xfrm>
          <a:off x="914401" y="2909273"/>
          <a:ext cx="10721434" cy="2752692"/>
        </p:xfrm>
        <a:graphic>
          <a:graphicData uri="http://schemas.openxmlformats.org/drawingml/2006/table">
            <a:tbl>
              <a:tblPr firstRow="1" bandRow="1">
                <a:tableStyleId>{5C22544A-7EE6-4342-B048-85BDC9FD1C3A}</a:tableStyleId>
              </a:tblPr>
              <a:tblGrid>
                <a:gridCol w="3685111">
                  <a:extLst>
                    <a:ext uri="{9D8B030D-6E8A-4147-A177-3AD203B41FA5}">
                      <a16:colId xmlns:a16="http://schemas.microsoft.com/office/drawing/2014/main" val="3336049185"/>
                    </a:ext>
                  </a:extLst>
                </a:gridCol>
                <a:gridCol w="1910260">
                  <a:extLst>
                    <a:ext uri="{9D8B030D-6E8A-4147-A177-3AD203B41FA5}">
                      <a16:colId xmlns:a16="http://schemas.microsoft.com/office/drawing/2014/main" val="1921072032"/>
                    </a:ext>
                  </a:extLst>
                </a:gridCol>
                <a:gridCol w="1671478">
                  <a:extLst>
                    <a:ext uri="{9D8B030D-6E8A-4147-A177-3AD203B41FA5}">
                      <a16:colId xmlns:a16="http://schemas.microsoft.com/office/drawing/2014/main" val="3854697234"/>
                    </a:ext>
                  </a:extLst>
                </a:gridCol>
                <a:gridCol w="3454585">
                  <a:extLst>
                    <a:ext uri="{9D8B030D-6E8A-4147-A177-3AD203B41FA5}">
                      <a16:colId xmlns:a16="http://schemas.microsoft.com/office/drawing/2014/main" val="3834352144"/>
                    </a:ext>
                  </a:extLst>
                </a:gridCol>
              </a:tblGrid>
              <a:tr h="3306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a:t>
                      </a:r>
                      <a:r>
                        <a:rPr kumimoji="0" lang="en-US" sz="1600" b="1" i="0" u="none" strike="noStrike" cap="none" normalizeH="0" baseline="0" dirty="0" err="1">
                          <a:ln>
                            <a:noFill/>
                          </a:ln>
                          <a:solidFill>
                            <a:schemeClr val="tx1"/>
                          </a:solidFill>
                          <a:effectLst/>
                          <a:latin typeface="Times New Roman" pitchFamily="18" charset="0"/>
                        </a:rPr>
                        <a:t>RevCom</a:t>
                      </a:r>
                      <a:r>
                        <a:rPr kumimoji="0" lang="en-US" sz="1600" b="1" i="0" u="none" strike="noStrike" cap="none" normalizeH="0" baseline="0" dirty="0">
                          <a:ln>
                            <a:noFill/>
                          </a:ln>
                          <a:solidFill>
                            <a:schemeClr val="tx1"/>
                          </a:solidFill>
                          <a:effectLst/>
                          <a:latin typeface="Times New Roman" pitchFamily="18" charset="0"/>
                        </a:rPr>
                        <a:t> Date</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3306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6203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33062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33062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1031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33062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94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33062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37050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5 ? </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TGbi</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r h="37050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 ?</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TGbn</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638656"/>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363594440"/>
              </p:ext>
            </p:extLst>
          </p:nvPr>
        </p:nvGraphicFramePr>
        <p:xfrm>
          <a:off x="737392" y="1521960"/>
          <a:ext cx="9930609" cy="3244252"/>
        </p:xfrm>
        <a:graphic>
          <a:graphicData uri="http://schemas.openxmlformats.org/drawingml/2006/table">
            <a:tbl>
              <a:tblPr firstRow="1">
                <a:tableStyleId>{073A0DAA-6AF3-43AB-8588-CEC1D06C72B9}</a:tableStyleId>
              </a:tblPr>
              <a:tblGrid>
                <a:gridCol w="756842">
                  <a:extLst>
                    <a:ext uri="{9D8B030D-6E8A-4147-A177-3AD203B41FA5}">
                      <a16:colId xmlns:a16="http://schemas.microsoft.com/office/drawing/2014/main" val="4261970102"/>
                    </a:ext>
                  </a:extLst>
                </a:gridCol>
                <a:gridCol w="858822">
                  <a:extLst>
                    <a:ext uri="{9D8B030D-6E8A-4147-A177-3AD203B41FA5}">
                      <a16:colId xmlns:a16="http://schemas.microsoft.com/office/drawing/2014/main" val="78877518"/>
                    </a:ext>
                  </a:extLst>
                </a:gridCol>
                <a:gridCol w="526821">
                  <a:extLst>
                    <a:ext uri="{9D8B030D-6E8A-4147-A177-3AD203B41FA5}">
                      <a16:colId xmlns:a16="http://schemas.microsoft.com/office/drawing/2014/main" val="1625024730"/>
                    </a:ext>
                  </a:extLst>
                </a:gridCol>
                <a:gridCol w="526821">
                  <a:extLst>
                    <a:ext uri="{9D8B030D-6E8A-4147-A177-3AD203B41FA5}">
                      <a16:colId xmlns:a16="http://schemas.microsoft.com/office/drawing/2014/main" val="2198051875"/>
                    </a:ext>
                  </a:extLst>
                </a:gridCol>
                <a:gridCol w="526821">
                  <a:extLst>
                    <a:ext uri="{9D8B030D-6E8A-4147-A177-3AD203B41FA5}">
                      <a16:colId xmlns:a16="http://schemas.microsoft.com/office/drawing/2014/main" val="2849464904"/>
                    </a:ext>
                  </a:extLst>
                </a:gridCol>
                <a:gridCol w="526821">
                  <a:extLst>
                    <a:ext uri="{9D8B030D-6E8A-4147-A177-3AD203B41FA5}">
                      <a16:colId xmlns:a16="http://schemas.microsoft.com/office/drawing/2014/main" val="3784159027"/>
                    </a:ext>
                  </a:extLst>
                </a:gridCol>
                <a:gridCol w="476156">
                  <a:extLst>
                    <a:ext uri="{9D8B030D-6E8A-4147-A177-3AD203B41FA5}">
                      <a16:colId xmlns:a16="http://schemas.microsoft.com/office/drawing/2014/main" val="1499934070"/>
                    </a:ext>
                  </a:extLst>
                </a:gridCol>
                <a:gridCol w="1545975">
                  <a:extLst>
                    <a:ext uri="{9D8B030D-6E8A-4147-A177-3AD203B41FA5}">
                      <a16:colId xmlns:a16="http://schemas.microsoft.com/office/drawing/2014/main" val="309422106"/>
                    </a:ext>
                  </a:extLst>
                </a:gridCol>
                <a:gridCol w="690408">
                  <a:extLst>
                    <a:ext uri="{9D8B030D-6E8A-4147-A177-3AD203B41FA5}">
                      <a16:colId xmlns:a16="http://schemas.microsoft.com/office/drawing/2014/main" val="2746800865"/>
                    </a:ext>
                  </a:extLst>
                </a:gridCol>
                <a:gridCol w="2109510">
                  <a:extLst>
                    <a:ext uri="{9D8B030D-6E8A-4147-A177-3AD203B41FA5}">
                      <a16:colId xmlns:a16="http://schemas.microsoft.com/office/drawing/2014/main" val="664609411"/>
                    </a:ext>
                  </a:extLst>
                </a:gridCol>
                <a:gridCol w="1385612">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me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Emily Qi, 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10-March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4.2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10-March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3496149"/>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5.01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10-March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16-Jan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accent4"/>
                          </a:solidFill>
                          <a:effectLst/>
                          <a:latin typeface="+mn-lt"/>
                        </a:rPr>
                        <a:t>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accent4"/>
                          </a:solidFill>
                          <a:effectLst/>
                          <a:latin typeface="+mn-lt"/>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accent4"/>
                          </a:solidFill>
                          <a:effectLst/>
                          <a:latin typeface="+mn-lt"/>
                        </a:rPr>
                        <a:t>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accent4"/>
                          </a:solidFill>
                          <a:effectLst/>
                          <a:latin typeface="+mn-lt"/>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10-March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endParaRPr lang="en-US" sz="1400" b="0"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
        <p:nvSpPr>
          <p:cNvPr id="8" name="Text Box 231"/>
          <p:cNvSpPr txBox="1">
            <a:spLocks noChangeArrowheads="1"/>
          </p:cNvSpPr>
          <p:nvPr/>
        </p:nvSpPr>
        <p:spPr bwMode="auto">
          <a:xfrm>
            <a:off x="737392" y="943429"/>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March 2024</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sz="2000" dirty="0"/>
              <a:t>See </a:t>
            </a:r>
            <a:r>
              <a:rPr lang="en-GB" sz="2000" dirty="0">
                <a:hlinkClick r:id="rId3"/>
              </a:rPr>
              <a:t>https://mentor.ieee.org/802.11/dcn/09/11-09-1034-21-0000-802-11-editorial-style-guide.docx</a:t>
            </a:r>
            <a:endParaRPr lang="en-GB" sz="2000" dirty="0"/>
          </a:p>
          <a:p>
            <a:r>
              <a:rPr lang="en-US" sz="2000" dirty="0"/>
              <a:t>We update 802.11 Style Guide based on IEEE Standards Style Manual and consistency changes in final publication of the 802.11 standard</a:t>
            </a:r>
            <a:endParaRPr lang="en-GB" sz="2000" dirty="0"/>
          </a:p>
          <a:p>
            <a:r>
              <a:rPr lang="en-US" sz="2000" b="0" dirty="0"/>
              <a:t>Editor’s responsibility includes checking the </a:t>
            </a:r>
            <a:r>
              <a:rPr lang="en-US" sz="2000" dirty="0">
                <a:solidFill>
                  <a:srgbClr val="FF0000"/>
                </a:solidFill>
              </a:rPr>
              <a:t>2021</a:t>
            </a:r>
            <a:r>
              <a:rPr lang="en-US" sz="2000" dirty="0"/>
              <a:t> IEEE Standards Style Manual </a:t>
            </a:r>
            <a:r>
              <a:rPr lang="en-US" sz="2000" b="0" dirty="0"/>
              <a:t>when creating or updating drafts. Policy (inclusive terms), key words and pronouns (e.g., he, she) were revised.	</a:t>
            </a:r>
          </a:p>
          <a:p>
            <a:r>
              <a:rPr lang="en-US" sz="2000" b="0" dirty="0"/>
              <a:t> 	</a:t>
            </a:r>
            <a:r>
              <a:rPr lang="en-US" sz="1600" u="sng" dirty="0">
                <a:solidFill>
                  <a:srgbClr val="0000FF"/>
                </a:solidFill>
                <a:effectLst/>
                <a:latin typeface="Arial" panose="020B0604020202020204" pitchFamily="34" charset="0"/>
                <a:ea typeface="Times New Roman" panose="02020603050405020304" pitchFamily="18" charset="0"/>
                <a:hlinkClick r:id="rId4"/>
              </a:rPr>
              <a:t>https://mentor.ieee.org/myproject/Public/mytools/draft/styleman.pdf</a:t>
            </a:r>
            <a:endParaRPr lang="en-US" sz="2000" b="0" dirty="0"/>
          </a:p>
          <a:p>
            <a:r>
              <a:rPr lang="en-US" sz="2000" b="0" dirty="0"/>
              <a:t>Submissions with draft text should conform to both the WG11 Style Guide and IEEE Standards Style Manual</a:t>
            </a:r>
          </a:p>
          <a:p>
            <a:r>
              <a:rPr lang="en-US" sz="2000" b="0" dirty="0"/>
              <a:t>Note that the 802.11 Style Guide evolves with our practice</a:t>
            </a:r>
          </a:p>
          <a:p>
            <a:r>
              <a:rPr lang="en-US" sz="2000" b="0" dirty="0"/>
              <a:t>We may revisit numbering of MAC addresses and their form of expression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11bk/D2.0 MDR/MEC Planning  </a:t>
            </a:r>
          </a:p>
        </p:txBody>
      </p:sp>
      <p:sp>
        <p:nvSpPr>
          <p:cNvPr id="9218" name="Rectangle 2"/>
          <p:cNvSpPr>
            <a:spLocks noGrp="1" noChangeArrowheads="1"/>
          </p:cNvSpPr>
          <p:nvPr>
            <p:ph idx="1"/>
          </p:nvPr>
        </p:nvSpPr>
        <p:spPr>
          <a:xfrm>
            <a:off x="876796" y="1751014"/>
            <a:ext cx="10361084" cy="4724400"/>
          </a:xfrm>
          <a:ln/>
        </p:spPr>
        <p:txBody>
          <a:bodyPr/>
          <a:lstStyle/>
          <a:p>
            <a:pPr>
              <a:buFont typeface="Arial" panose="020B0604020202020204" pitchFamily="34" charset="0"/>
              <a:buChar char="•"/>
            </a:pPr>
            <a:r>
              <a:rPr lang="en-US" sz="2000" b="0" dirty="0"/>
              <a:t>11bk/D2.0 MDR starts in May 2024 and completes in July 2024</a:t>
            </a:r>
          </a:p>
          <a:p>
            <a:pPr>
              <a:buFont typeface="Arial" panose="020B0604020202020204" pitchFamily="34" charset="0"/>
              <a:buChar char="•"/>
            </a:pPr>
            <a:r>
              <a:rPr lang="en-US" sz="2000" b="0" dirty="0"/>
              <a:t>Initial draft with volunteers’ assignments:</a:t>
            </a:r>
          </a:p>
          <a:p>
            <a:pPr lvl="1">
              <a:buFont typeface="Arial" panose="020B0604020202020204" pitchFamily="34" charset="0"/>
              <a:buChar char="•"/>
            </a:pPr>
            <a:r>
              <a:rPr lang="en-US" sz="1600" b="0" dirty="0">
                <a:hlinkClick r:id="rId3"/>
              </a:rPr>
              <a:t>https://mentor.ieee.org/802.11/dcn/24/11-24-0879-00-0000-ieee-p802-11bk-d2-0-mandatory-draft-review-mdr-report.docx</a:t>
            </a:r>
            <a:endParaRPr lang="en-US" sz="1600" dirty="0"/>
          </a:p>
          <a:p>
            <a:pPr lvl="1">
              <a:buFont typeface="Arial" panose="020B0604020202020204" pitchFamily="34" charset="0"/>
              <a:buChar char="•"/>
            </a:pPr>
            <a:r>
              <a:rPr lang="en-US" sz="1600" dirty="0"/>
              <a:t>Deadline to </a:t>
            </a:r>
            <a:r>
              <a:rPr lang="en-US" sz="1600" dirty="0" err="1"/>
              <a:t>complet</a:t>
            </a:r>
            <a:r>
              <a:rPr lang="en-US" sz="1600" dirty="0"/>
              <a:t> reviews is July 8</a:t>
            </a:r>
            <a:r>
              <a:rPr lang="en-US" sz="1600" baseline="30000" dirty="0"/>
              <a:t>th</a:t>
            </a:r>
            <a:r>
              <a:rPr lang="en-US" sz="1600" dirty="0"/>
              <a:t>, 2024</a:t>
            </a:r>
            <a:endParaRPr lang="en-US" sz="1600" b="0" dirty="0"/>
          </a:p>
          <a:p>
            <a:endParaRPr lang="en-US" sz="20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565177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17962</TotalTime>
  <Words>2679</Words>
  <Application>Microsoft Office PowerPoint</Application>
  <PresentationFormat>Widescreen</PresentationFormat>
  <Paragraphs>349</Paragraphs>
  <Slides>20</Slides>
  <Notes>10</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20</vt:i4>
      </vt:variant>
    </vt:vector>
  </HeadingPairs>
  <TitlesOfParts>
    <vt:vector size="29" baseType="lpstr">
      <vt:lpstr>Arial Unicode MS</vt:lpstr>
      <vt:lpstr>TimesNewRoman</vt:lpstr>
      <vt:lpstr>Arial</vt:lpstr>
      <vt:lpstr>Calibri</vt:lpstr>
      <vt:lpstr>Calibri Light</vt:lpstr>
      <vt:lpstr>Times New Roman</vt:lpstr>
      <vt:lpstr>Office Theme</vt:lpstr>
      <vt:lpstr>Custom Design</vt:lpstr>
      <vt:lpstr>Document</vt:lpstr>
      <vt:lpstr>802.11 WG Editor’s Meeting (May 2024)</vt:lpstr>
      <vt:lpstr>Abstract</vt:lpstr>
      <vt:lpstr>Agenda for 2024-05-12 meeting</vt:lpstr>
      <vt:lpstr>Volunteer Editor Contacts</vt:lpstr>
      <vt:lpstr>May meeting roundtable status report (to be updated) </vt:lpstr>
      <vt:lpstr>Editor Amendment Ordering</vt:lpstr>
      <vt:lpstr>Draft Development Snapshot</vt:lpstr>
      <vt:lpstr>802.11 Style Guide</vt:lpstr>
      <vt:lpstr>11bk/D2.0 MDR/MEC Planning  </vt:lpstr>
      <vt:lpstr>Lesson Learnt from TGbe</vt:lpstr>
      <vt:lpstr>ANA managed number space</vt:lpstr>
      <vt:lpstr>Notes to Everyone</vt:lpstr>
      <vt:lpstr>Backup</vt:lpstr>
      <vt:lpstr>MIB Style, Visio and Frame Practices</vt:lpstr>
      <vt:lpstr>Publication process</vt:lpstr>
      <vt:lpstr>Clause 6 Re-Write</vt:lpstr>
      <vt:lpstr>Searchable definitions ( to be discussed in Jan 2024)</vt:lpstr>
      <vt:lpstr>Review updated style guide</vt:lpstr>
      <vt:lpstr>Style guide update (to be discussed in Jan 2024) (from Rubayet Shafin)</vt:lpstr>
      <vt:lpstr>Issues for feedback (from Edward)</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Qi, Emily H</cp:lastModifiedBy>
  <cp:revision>480</cp:revision>
  <cp:lastPrinted>1601-01-01T00:00:00Z</cp:lastPrinted>
  <dcterms:created xsi:type="dcterms:W3CDTF">2018-01-07T18:30:13Z</dcterms:created>
  <dcterms:modified xsi:type="dcterms:W3CDTF">2024-05-11T18:29:50Z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