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90" r:id="rId5"/>
    <p:sldId id="29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8" d="100"/>
          <a:sy n="88" d="100"/>
        </p:scale>
        <p:origin x="422" y="67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D3.0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153</c:v>
                </c:pt>
                <c:pt idx="1">
                  <c:v>15</c:v>
                </c:pt>
                <c:pt idx="2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153</c:v>
                </c:pt>
                <c:pt idx="1">
                  <c:v>15</c:v>
                </c:pt>
                <c:pt idx="2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628229792"/>
        <c:axId val="628230336"/>
      </c:barChart>
      <c:catAx>
        <c:axId val="628229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628230336"/>
        <c:crosses val="autoZero"/>
        <c:auto val="1"/>
        <c:lblAlgn val="ctr"/>
        <c:lblOffset val="100"/>
        <c:noMultiLvlLbl val="0"/>
      </c:catAx>
      <c:valAx>
        <c:axId val="62823033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28229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64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5732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802.11-24/0614r0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March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2024-03-14</a:t>
            </a: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March </a:t>
            </a:r>
            <a:r>
              <a:rPr lang="en-US" altLang="zh-CN" sz="2400" b="1" kern="0" dirty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2024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March </a:t>
            </a:r>
            <a:r>
              <a:rPr lang="en-US" dirty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447800"/>
            <a:ext cx="7086599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>
                <a:solidFill>
                  <a:srgbClr val="0000FF"/>
                </a:solidFill>
              </a:rPr>
              <a:t>March </a:t>
            </a:r>
            <a:r>
              <a:rPr lang="en-US" altLang="zh-CN" sz="1800" dirty="0"/>
              <a:t>2024 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b="1" dirty="0" smtClean="0">
                <a:solidFill>
                  <a:srgbClr val="0000FF"/>
                </a:solidFill>
                <a:cs typeface="+mn-cs"/>
              </a:rPr>
              <a:t>6</a:t>
            </a:r>
            <a:r>
              <a:rPr lang="en-US" altLang="zh-CN" sz="1600" b="1" dirty="0" smtClean="0">
                <a:cs typeface="+mn-cs"/>
              </a:rPr>
              <a:t> </a:t>
            </a:r>
            <a:r>
              <a:rPr lang="en-US" altLang="zh-CN" sz="1600" dirty="0">
                <a:cs typeface="+mn-cs"/>
              </a:rPr>
              <a:t>slots</a:t>
            </a:r>
            <a:r>
              <a:rPr lang="en-US" altLang="zh-CN" sz="1600" b="1" dirty="0">
                <a:cs typeface="+mn-cs"/>
              </a:rPr>
              <a:t> </a:t>
            </a:r>
            <a:r>
              <a:rPr lang="en-US" altLang="zh-CN" sz="1600" dirty="0"/>
              <a:t>scheduled for </a:t>
            </a:r>
            <a:r>
              <a:rPr lang="en-US" altLang="zh-CN" sz="1600" dirty="0" err="1"/>
              <a:t>TGbf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/>
              <a:t>for D3.0 (LB281)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b="1" dirty="0">
                <a:solidFill>
                  <a:srgbClr val="FF0000"/>
                </a:solidFill>
              </a:rPr>
              <a:t>100</a:t>
            </a:r>
            <a:r>
              <a:rPr lang="en-US" altLang="zh-CN" sz="1600" dirty="0">
                <a:solidFill>
                  <a:schemeClr val="tx1"/>
                </a:solidFill>
              </a:rPr>
              <a:t>% of all </a:t>
            </a:r>
            <a:r>
              <a:rPr lang="en-US" altLang="zh-CN" sz="1600" dirty="0"/>
              <a:t>LB281 </a:t>
            </a:r>
            <a:r>
              <a:rPr lang="en-US" altLang="zh-CN" sz="1600" dirty="0">
                <a:solidFill>
                  <a:schemeClr val="tx1"/>
                </a:solidFill>
              </a:rPr>
              <a:t>comments 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(</a:t>
            </a:r>
            <a:r>
              <a:rPr lang="en-US" altLang="zh-CN" sz="1600" dirty="0">
                <a:solidFill>
                  <a:srgbClr val="FF0000"/>
                </a:solidFill>
              </a:rPr>
              <a:t>308 </a:t>
            </a:r>
            <a:r>
              <a:rPr lang="en-US" altLang="zh-CN" sz="1600" dirty="0">
                <a:solidFill>
                  <a:schemeClr val="tx1"/>
                </a:solidFill>
              </a:rPr>
              <a:t>/308, Please refer to the figure)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Approved </a:t>
            </a:r>
            <a:r>
              <a:rPr lang="en-US" altLang="zh-CN" sz="1600" dirty="0"/>
              <a:t>some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motions: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Approved </a:t>
            </a:r>
            <a:r>
              <a:rPr lang="en-US" altLang="zh-CN" sz="1600" dirty="0">
                <a:solidFill>
                  <a:schemeClr val="tx1"/>
                </a:solidFill>
              </a:rPr>
              <a:t>IEEE802.11bf MDR report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Approved </a:t>
            </a:r>
            <a:r>
              <a:rPr lang="en-US" altLang="zh-CN" sz="1600" dirty="0">
                <a:solidFill>
                  <a:schemeClr val="tx1"/>
                </a:solidFill>
              </a:rPr>
              <a:t>report to EC on conditional approval for SA ballot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GB" altLang="zh-CN" sz="1600" dirty="0">
                <a:solidFill>
                  <a:schemeClr val="tx1"/>
                </a:solidFill>
              </a:rPr>
              <a:t>PAR</a:t>
            </a:r>
            <a:r>
              <a:rPr lang="en-US" altLang="zh-CN" sz="1600" dirty="0">
                <a:solidFill>
                  <a:schemeClr val="tx1"/>
                </a:solidFill>
              </a:rPr>
              <a:t>/CSD/CAD</a:t>
            </a:r>
            <a:r>
              <a:rPr lang="en-GB" altLang="zh-CN" sz="1600" dirty="0">
                <a:solidFill>
                  <a:schemeClr val="tx1"/>
                </a:solidFill>
              </a:rPr>
              <a:t> Re-affirmation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>
                <a:solidFill>
                  <a:schemeClr val="tx1"/>
                </a:solidFill>
              </a:rPr>
              <a:t>Request conditional approval to go to IEEE SA ballot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600" dirty="0" err="1">
                <a:solidFill>
                  <a:schemeClr val="tx1"/>
                </a:solidFill>
              </a:rPr>
              <a:t>TGbf</a:t>
            </a:r>
            <a:r>
              <a:rPr lang="en-US" altLang="zh-CN" sz="1600" dirty="0">
                <a:solidFill>
                  <a:schemeClr val="tx1"/>
                </a:solidFill>
              </a:rPr>
              <a:t> Recirculation LB (D4.0)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05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Release the </a:t>
            </a:r>
            <a:r>
              <a:rPr lang="en-US" altLang="zh-CN" sz="1600" dirty="0">
                <a:solidFill>
                  <a:srgbClr val="0000FF"/>
                </a:solidFill>
              </a:rPr>
              <a:t>Draft </a:t>
            </a:r>
            <a:r>
              <a:rPr lang="en-US" altLang="zh-CN" sz="1600" dirty="0" smtClean="0">
                <a:solidFill>
                  <a:srgbClr val="0000FF"/>
                </a:solidFill>
              </a:rPr>
              <a:t>4.0</a:t>
            </a:r>
            <a:r>
              <a:rPr lang="en-US" altLang="zh-CN" sz="1600" dirty="0" smtClean="0"/>
              <a:t> 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err="1"/>
              <a:t>TGbf</a:t>
            </a:r>
            <a:r>
              <a:rPr lang="en-US" altLang="zh-CN" sz="1600" dirty="0"/>
              <a:t> Recirculation LB (</a:t>
            </a:r>
            <a:r>
              <a:rPr lang="en-US" altLang="zh-CN" sz="1600" dirty="0" smtClean="0"/>
              <a:t>D4.0)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Requested </a:t>
            </a:r>
            <a:r>
              <a:rPr lang="en-US" altLang="zh-CN" sz="1600" dirty="0" smtClean="0">
                <a:solidFill>
                  <a:srgbClr val="0000FF"/>
                </a:solidFill>
              </a:rPr>
              <a:t>3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calls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0843581"/>
              </p:ext>
            </p:extLst>
          </p:nvPr>
        </p:nvGraphicFramePr>
        <p:xfrm>
          <a:off x="7696200" y="22860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1862AC4C-4F61-4C2B-A75C-8BCD9FF7D00F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285750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Apr 2024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SA  Ballot pool formation      		Apr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1st SA Ballot Recirculation (D5.0)		Sep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B7680B5C-39D7-41CF-92D5-EF3D1C6C176E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xmlns="" id="{A10E825F-8B8D-4663-83AF-13B2DA7A6B3C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9750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 dirty="0" smtClean="0">
                <a:solidFill>
                  <a:srgbClr val="0000FF"/>
                </a:solidFill>
              </a:rPr>
              <a:t>March Plenary</a:t>
            </a:r>
            <a:r>
              <a:rPr lang="en-US" altLang="zh-CN" b="0" dirty="0" smtClean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348" y="1143000"/>
            <a:ext cx="7005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April 	  17 (Tuesday)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April 	  25 (Thursday)	23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May 	  7 (Tuesday)		10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00 - 12:00 ET</a:t>
            </a:r>
            <a:endParaRPr lang="en-US" altLang="zh-CN" sz="1800" b="1" dirty="0"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B3E5154D-77E5-43B4-914D-22E74CC824AD}"/>
              </a:ext>
            </a:extLst>
          </p:cNvPr>
          <p:cNvSpPr/>
          <p:nvPr/>
        </p:nvSpPr>
        <p:spPr>
          <a:xfrm>
            <a:off x="7010400" y="5295458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</a:t>
            </a:r>
            <a:r>
              <a:rPr lang="en-US" altLang="zh-CN" sz="900" dirty="0" smtClean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()</a:t>
            </a:r>
            <a:endParaRPr lang="en-US" altLang="zh-CN" sz="9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 startAt="2"/>
              <a:defRPr/>
            </a:pP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lang="en-US" altLang="zh-CN" sz="900" strike="sngStrike" dirty="0">
                <a:solidFill>
                  <a:srgbClr val="00B0F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lang="zh-CN" altLang="en-US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lang="zh-CN" altLang="en-US" sz="900" strike="sngStrike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110307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2521</TotalTime>
  <Words>316</Words>
  <Application>Microsoft Office PowerPoint</Application>
  <PresentationFormat>宽屏</PresentationFormat>
  <Paragraphs>84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March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137</cp:revision>
  <cp:lastPrinted>1601-01-01T00:00:00Z</cp:lastPrinted>
  <dcterms:created xsi:type="dcterms:W3CDTF">2019-09-06T19:28:44Z</dcterms:created>
  <dcterms:modified xsi:type="dcterms:W3CDTF">2024-03-14T20:07:37Z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(3)1olDrpyVioDIwYsyrm5NKfd7x0KU0DV/mx9N4MHsL3bvtLnC4apdTOwn+cxIeMc6CZNG2tRy
govZpdHMBjx1xnKswouo94ZqMKkSvLb7vxQ+HwBdlDJp1MznCtF0kKKom4jeqtQYAhNL3Zap
H4TlqhfoxVH+fLCsCj4Kp4bq0BlTV93w4u/jowCKuRNF6a7rAmXpIbHJiv+3Knwy5/0109nD
Cd7gvmLxQJZJLn04AN</vt:lpwstr>
  </property>
  <property fmtid="{D5CDD505-2E9C-101B-9397-08002B2CF9AE}" pid="3" name="_2015_ms_pID_7253431">
    <vt:lpwstr>KP7yf/pqLvsrUC85MvrL3jbB8P4bLQU0WJqWWHlSr0Cgn5AWz5e+UC
H8jrqgWbtAdD4Tjyh0AWhfPt+F/HdbDUZuABdf2oLH6h/7XRnRfurXaQBuvEV1ih7Bv2bMpu
b9COEqx82McTET3xdDm6GBreSU0Wgbv+LRfuLZrpA5uf9cW8dh6GzjuQOrGe9TEpBI4ezkAr
zH1OVUmxmQqbVuuHrdZhY6k9ZbHJwWKbxsNx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0JauKZyhKq/VcMdW/LBDIog=</vt:lpwstr>
  </property>
</Properties>
</file>