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8" r:id="rId2"/>
    <p:sldId id="256" r:id="rId3"/>
    <p:sldId id="2374" r:id="rId4"/>
    <p:sldId id="259" r:id="rId5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1pPr>
    <a:lvl2pPr marL="0" marR="0" indent="4572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2pPr>
    <a:lvl3pPr marL="0" marR="0" indent="9144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3pPr>
    <a:lvl4pPr marL="0" marR="0" indent="13716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4pPr>
    <a:lvl5pPr marL="0" marR="0" indent="18288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5pPr>
    <a:lvl6pPr marL="0" marR="0" indent="22860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6pPr>
    <a:lvl7pPr marL="0" marR="0" indent="27432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7pPr>
    <a:lvl8pPr marL="0" marR="0" indent="32004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8pPr>
    <a:lvl9pPr marL="0" marR="0" indent="3657600" algn="l" defTabSz="44926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Times New Roman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ECDD"/>
          </a:solidFill>
        </a:fill>
      </a:tcStyle>
    </a:wholeTbl>
    <a:band2H>
      <a:tcTxStyle/>
      <a:tcStyle>
        <a:tcBdr/>
        <a:fill>
          <a:solidFill>
            <a:srgbClr val="E6F6EF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CCCE6"/>
          </a:solidFill>
        </a:fill>
      </a:tcStyle>
    </a:wholeTbl>
    <a:band2H>
      <a:tcTxStyle/>
      <a:tcStyle>
        <a:tcBdr/>
        <a:fill>
          <a:solidFill>
            <a:srgbClr val="E7E7F3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76" name="Shape 7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1pPr>
    <a:lvl2pPr indent="2286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2pPr>
    <a:lvl3pPr indent="4572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3pPr>
    <a:lvl4pPr indent="6858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4pPr>
    <a:lvl5pPr indent="9144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5pPr>
    <a:lvl6pPr indent="11430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6pPr>
    <a:lvl7pPr indent="13716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7pPr>
    <a:lvl8pPr indent="16002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8pPr>
    <a:lvl9pPr indent="1828800" defTabSz="449262" latinLnBrk="0">
      <a:spcBef>
        <a:spcPts val="400"/>
      </a:spcBef>
      <a:defRPr sz="1200">
        <a:latin typeface="+mn-lt"/>
        <a:ea typeface="+mn-ea"/>
        <a:cs typeface="+mn-cs"/>
        <a:sym typeface="Times New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802.11-21/0444r1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March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457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Text"/>
          <p:cNvSpPr txBox="1">
            <a:spLocks noGrp="1"/>
          </p:cNvSpPr>
          <p:nvPr>
            <p:ph type="title"/>
          </p:nvPr>
        </p:nvSpPr>
        <p:spPr>
          <a:xfrm>
            <a:off x="914400" y="2130425"/>
            <a:ext cx="10363200" cy="1470026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6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/>
            <a:lvl2pPr marL="0" indent="457200" algn="ctr"/>
            <a:lvl3pPr marL="0" indent="914400" algn="ctr"/>
            <a:lvl4pPr marL="0" indent="1371600" algn="ctr"/>
            <a:lvl5pPr marL="0" indent="1828800" algn="ctr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itle Text"/>
          <p:cNvSpPr txBox="1">
            <a:spLocks noGrp="1"/>
          </p:cNvSpPr>
          <p:nvPr>
            <p:ph type="title"/>
          </p:nvPr>
        </p:nvSpPr>
        <p:spPr>
          <a:xfrm>
            <a:off x="963084" y="4406901"/>
            <a:ext cx="10363201" cy="1362076"/>
          </a:xfrm>
          <a:prstGeom prst="rect">
            <a:avLst/>
          </a:prstGeom>
        </p:spPr>
        <p:txBody>
          <a:bodyPr anchor="t"/>
          <a:lstStyle>
            <a:lvl1pPr algn="l">
              <a:defRPr sz="4000" cap="all"/>
            </a:lvl1pPr>
          </a:lstStyle>
          <a:p>
            <a:r>
              <a:t>Title Text</a:t>
            </a:r>
          </a:p>
        </p:txBody>
      </p:sp>
      <p:sp>
        <p:nvSpPr>
          <p:cNvPr id="3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963084" y="2906713"/>
            <a:ext cx="10363201" cy="15001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defRPr sz="2000"/>
            </a:lvl1pPr>
            <a:lvl2pPr marL="0" indent="457200">
              <a:defRPr sz="2000"/>
            </a:lvl2pPr>
            <a:lvl3pPr marL="0" indent="914400">
              <a:defRPr sz="2000"/>
            </a:lvl3pPr>
            <a:lvl4pPr marL="0" indent="1371600">
              <a:defRPr sz="2000"/>
            </a:lvl4pPr>
            <a:lvl5pPr marL="0" indent="1828800">
              <a:defRPr sz="20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3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914400" y="1981200"/>
            <a:ext cx="5077885" cy="411321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itle Text"/>
          <p:cNvSpPr txBox="1">
            <a:spLocks noGrp="1"/>
          </p:cNvSpPr>
          <p:nvPr>
            <p:ph type="title"/>
          </p:nvPr>
        </p:nvSpPr>
        <p:spPr>
          <a:xfrm>
            <a:off x="609600" y="274638"/>
            <a:ext cx="10972800" cy="1143001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09600" y="1535112"/>
            <a:ext cx="5386917" cy="639763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/>
            <a:lvl2pPr marL="0" indent="457200"/>
            <a:lvl3pPr marL="0" indent="914400"/>
            <a:lvl4pPr marL="0" indent="1371600"/>
            <a:lvl5pPr marL="0" indent="182880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3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6193368" y="1535112"/>
            <a:ext cx="5389034" cy="639763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marL="0" indent="0"/>
            <a:endParaRPr/>
          </a:p>
        </p:txBody>
      </p:sp>
      <p:sp>
        <p:nvSpPr>
          <p:cNvPr id="5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9042705" y="6079353"/>
            <a:ext cx="535403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6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9989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Off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6"/>
          <p:cNvSpPr/>
          <p:nvPr/>
        </p:nvSpPr>
        <p:spPr>
          <a:xfrm>
            <a:off x="914400" y="609600"/>
            <a:ext cx="10363201" cy="1589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" name="Rectangle 7"/>
          <p:cNvSpPr txBox="1"/>
          <p:nvPr/>
        </p:nvSpPr>
        <p:spPr>
          <a:xfrm>
            <a:off x="912285" y="6475412"/>
            <a:ext cx="724099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t>Submission</a:t>
            </a:r>
          </a:p>
        </p:txBody>
      </p:sp>
      <p:sp>
        <p:nvSpPr>
          <p:cNvPr id="4" name="Line 8"/>
          <p:cNvSpPr/>
          <p:nvPr/>
        </p:nvSpPr>
        <p:spPr>
          <a:xfrm>
            <a:off x="914400" y="6477000"/>
            <a:ext cx="10464801" cy="1589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" name="Date Placeholder 3"/>
          <p:cNvSpPr txBox="1"/>
          <p:nvPr/>
        </p:nvSpPr>
        <p:spPr>
          <a:xfrm>
            <a:off x="6667503" y="353217"/>
            <a:ext cx="4667284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b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/>
            </a:lvl1pPr>
          </a:lstStyle>
          <a:p>
            <a:r>
              <a:rPr dirty="0"/>
              <a:t>doc.: IEEE 802.11-2</a:t>
            </a:r>
            <a:r>
              <a:rPr lang="en-US" dirty="0"/>
              <a:t>4</a:t>
            </a:r>
            <a:r>
              <a:rPr dirty="0"/>
              <a:t>/</a:t>
            </a:r>
            <a:r>
              <a:rPr lang="en-US" dirty="0"/>
              <a:t>0612</a:t>
            </a:r>
            <a:r>
              <a:rPr dirty="0"/>
              <a:t>r</a:t>
            </a:r>
            <a:r>
              <a:rPr lang="en-US" dirty="0"/>
              <a:t>0</a:t>
            </a:r>
            <a:endParaRPr dirty="0"/>
          </a:p>
        </p:txBody>
      </p:sp>
      <p:sp>
        <p:nvSpPr>
          <p:cNvPr id="6" name="Title Text"/>
          <p:cNvSpPr txBox="1">
            <a:spLocks noGrp="1"/>
          </p:cNvSpPr>
          <p:nvPr>
            <p:ph type="title"/>
          </p:nvPr>
        </p:nvSpPr>
        <p:spPr>
          <a:xfrm>
            <a:off x="914400" y="685801"/>
            <a:ext cx="10361085" cy="10652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6079" tIns="46079" rIns="46079" bIns="46079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063192" y="6475414"/>
            <a:ext cx="165101" cy="184027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ct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8" name="Body Level One…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6079" tIns="46079" rIns="46079" bIns="46079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2710ED5-ACDF-1F4E-9ADE-CB25E3055BD7}"/>
              </a:ext>
            </a:extLst>
          </p:cNvPr>
          <p:cNvSpPr txBox="1"/>
          <p:nvPr userDrawn="1"/>
        </p:nvSpPr>
        <p:spPr>
          <a:xfrm>
            <a:off x="842417" y="186832"/>
            <a:ext cx="1409999" cy="40010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449262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Times New Roman"/>
              </a:rPr>
              <a:t>March 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</p:sldLayoutIdLst>
  <p:transition spd="med"/>
  <p:txStyles>
    <p:titleStyle>
      <a:lvl1pPr marL="0" marR="0" indent="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457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914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1371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18288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22860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2743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3200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3657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9pPr>
    </p:titleStyle>
    <p:bodyStyle>
      <a:lvl1pPr marL="342900" marR="0" indent="-3429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1pPr>
      <a:lvl2pPr marL="342900" marR="0" indent="1143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2pPr>
      <a:lvl3pPr marL="342900" marR="0" indent="5715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3pPr>
      <a:lvl4pPr marL="342900" marR="0" indent="10287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4pPr>
      <a:lvl5pPr marL="342900" marR="0" indent="14859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5pPr>
      <a:lvl6pPr marL="342900" marR="0" indent="19431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6pPr>
      <a:lvl7pPr marL="342900" marR="0" indent="24003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7pPr>
      <a:lvl8pPr marL="342900" marR="0" indent="28575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8pPr>
      <a:lvl9pPr marL="342900" marR="0" indent="3314700" algn="l" defTabSz="449262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24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Times New Roman"/>
        </a:defRPr>
      </a:lvl9pPr>
    </p:bodyStyle>
    <p:otherStyle>
      <a:lvl1pPr marL="0" marR="0" indent="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457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914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1371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18288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22860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27432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32004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3657600" algn="ctr" defTabSz="44926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>
          <a:tab pos="914400" algn="l"/>
          <a:tab pos="1828800" algn="l"/>
          <a:tab pos="2743200" algn="l"/>
          <a:tab pos="3657600" algn="l"/>
          <a:tab pos="4572000" algn="l"/>
          <a:tab pos="5486400" algn="l"/>
          <a:tab pos="6400800" algn="l"/>
          <a:tab pos="7315200" algn="l"/>
          <a:tab pos="8229600" algn="l"/>
          <a:tab pos="9144000" algn="l"/>
          <a:tab pos="10058400" algn="l"/>
        </a:tabLst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/>
              <a:t>TGbi</a:t>
            </a:r>
            <a:r>
              <a:rPr lang="en-US" dirty="0"/>
              <a:t>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2024-03-14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fld id="{DE40C9FC-4879-4F20-9ECA-A574A90476B7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E58E41AC-ABC9-0442-ABCD-65D4805237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8288441"/>
              </p:ext>
            </p:extLst>
          </p:nvPr>
        </p:nvGraphicFramePr>
        <p:xfrm>
          <a:off x="1545546" y="2687320"/>
          <a:ext cx="9274855" cy="1717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54971">
                  <a:extLst>
                    <a:ext uri="{9D8B030D-6E8A-4147-A177-3AD203B41FA5}">
                      <a16:colId xmlns:a16="http://schemas.microsoft.com/office/drawing/2014/main" val="1606451671"/>
                    </a:ext>
                  </a:extLst>
                </a:gridCol>
                <a:gridCol w="1854971">
                  <a:extLst>
                    <a:ext uri="{9D8B030D-6E8A-4147-A177-3AD203B41FA5}">
                      <a16:colId xmlns:a16="http://schemas.microsoft.com/office/drawing/2014/main" val="2597420575"/>
                    </a:ext>
                  </a:extLst>
                </a:gridCol>
                <a:gridCol w="1854971">
                  <a:extLst>
                    <a:ext uri="{9D8B030D-6E8A-4147-A177-3AD203B41FA5}">
                      <a16:colId xmlns:a16="http://schemas.microsoft.com/office/drawing/2014/main" val="3297511963"/>
                    </a:ext>
                  </a:extLst>
                </a:gridCol>
                <a:gridCol w="1854971">
                  <a:extLst>
                    <a:ext uri="{9D8B030D-6E8A-4147-A177-3AD203B41FA5}">
                      <a16:colId xmlns:a16="http://schemas.microsoft.com/office/drawing/2014/main" val="251461058"/>
                    </a:ext>
                  </a:extLst>
                </a:gridCol>
                <a:gridCol w="1854971">
                  <a:extLst>
                    <a:ext uri="{9D8B030D-6E8A-4147-A177-3AD203B41FA5}">
                      <a16:colId xmlns:a16="http://schemas.microsoft.com/office/drawing/2014/main" val="174027093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5905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Carol Ansley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Cox Communications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+1 404 229 1672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/>
                        <a:t>carol@ansley.com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37715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99717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58912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50794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Footer Placeholder 2"/>
          <p:cNvSpPr txBox="1"/>
          <p:nvPr/>
        </p:nvSpPr>
        <p:spPr>
          <a:xfrm>
            <a:off x="7143757" y="6475414"/>
            <a:ext cx="4246027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rPr lang="en-US" dirty="0"/>
              <a:t>Carol Ansley</a:t>
            </a:r>
            <a:r>
              <a:rPr dirty="0"/>
              <a:t> (</a:t>
            </a:r>
            <a:r>
              <a:rPr lang="en-US" dirty="0"/>
              <a:t>Cox</a:t>
            </a:r>
            <a:r>
              <a:rPr dirty="0"/>
              <a:t>)</a:t>
            </a:r>
          </a:p>
        </p:txBody>
      </p:sp>
      <p:sp>
        <p:nvSpPr>
          <p:cNvPr id="80" name="Slide Number Placeholder 3"/>
          <p:cNvSpPr txBox="1">
            <a:spLocks noGrp="1"/>
          </p:cNvSpPr>
          <p:nvPr>
            <p:ph type="sldNum" sz="quarter" idx="2"/>
          </p:nvPr>
        </p:nvSpPr>
        <p:spPr>
          <a:xfrm>
            <a:off x="6082242" y="6475414"/>
            <a:ext cx="127001" cy="184027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/>
              <a:t>2</a:t>
            </a:fld>
            <a:endParaRPr/>
          </a:p>
        </p:txBody>
      </p:sp>
      <p:sp>
        <p:nvSpPr>
          <p:cNvPr id="81" name="Title 1"/>
          <p:cNvSpPr txBox="1">
            <a:spLocks noGrp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  <a:prstGeom prst="rect">
            <a:avLst/>
          </a:prstGeom>
        </p:spPr>
        <p:txBody>
          <a:bodyPr lIns="45719" tIns="45719" rIns="45719" bIns="45719"/>
          <a:lstStyle/>
          <a:p>
            <a:r>
              <a:rPr dirty="0"/>
              <a:t>IEEE 802.11 </a:t>
            </a:r>
            <a:r>
              <a:rPr lang="en-US" dirty="0" err="1"/>
              <a:t>TGbi</a:t>
            </a:r>
            <a:endParaRPr dirty="0"/>
          </a:p>
        </p:txBody>
      </p:sp>
      <p:sp>
        <p:nvSpPr>
          <p:cNvPr id="82" name="Content Placeholder 2"/>
          <p:cNvSpPr txBox="1">
            <a:spLocks noGrp="1"/>
          </p:cNvSpPr>
          <p:nvPr>
            <p:ph type="body" idx="4294967295"/>
          </p:nvPr>
        </p:nvSpPr>
        <p:spPr>
          <a:xfrm>
            <a:off x="762000" y="1524000"/>
            <a:ext cx="10210800" cy="4572000"/>
          </a:xfrm>
          <a:prstGeom prst="rect">
            <a:avLst/>
          </a:prstGeom>
        </p:spPr>
        <p:txBody>
          <a:bodyPr lIns="45719" tIns="45719" rIns="45719" bIns="45719">
            <a:normAutofit/>
          </a:bodyPr>
          <a:lstStyle/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 err="1"/>
              <a:t>TGbi</a:t>
            </a:r>
            <a:r>
              <a:rPr lang="en-US" dirty="0"/>
              <a:t> met 5 times during this interim session.</a:t>
            </a:r>
          </a:p>
          <a:p>
            <a:pPr marL="0" indent="0">
              <a:buClr>
                <a:srgbClr val="000000"/>
              </a:buClr>
              <a:buSzPct val="100000"/>
            </a:pPr>
            <a:endParaRPr lang="en-US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We reviewed text submissions, and worked to harmonize several submissions. We did not get agreement on enough topics to start a Comment Collection yet.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endParaRPr lang="en-US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We continue to call for submissions of text that address requirements.</a:t>
            </a:r>
          </a:p>
          <a:p>
            <a:pPr marL="0" indent="0">
              <a:buClr>
                <a:srgbClr val="000000"/>
              </a:buClr>
              <a:buSzPct val="100000"/>
            </a:pPr>
            <a:endParaRPr lang="en-US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We now plan an initial draft for comment collection in May.  If we have sufficient content in a draft earlier, we may send out a draft for comment collection earlier.</a:t>
            </a:r>
          </a:p>
          <a:p>
            <a:pPr marL="0" indent="0">
              <a:buClr>
                <a:srgbClr val="000000"/>
              </a:buClr>
              <a:buSzPct val="100000"/>
            </a:pPr>
            <a:endParaRPr lang="en-US" dirty="0"/>
          </a:p>
          <a:p>
            <a:pPr marL="0" indent="0">
              <a:buClr>
                <a:srgbClr val="000000"/>
              </a:buClr>
              <a:buSzPct val="100000"/>
            </a:pPr>
            <a:endParaRPr lang="en-US" dirty="0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53A60627-1ECB-DA47-B9C7-75BD7DBED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685247-17BB-1747-8EE0-02714A250D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09799" y="1751762"/>
            <a:ext cx="8311055" cy="3870664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TG use case start:				March 2021</a:t>
            </a:r>
          </a:p>
          <a:p>
            <a:r>
              <a:rPr lang="en-US" dirty="0"/>
              <a:t>Use case completion:			February 2022</a:t>
            </a:r>
          </a:p>
          <a:p>
            <a:r>
              <a:rPr lang="en-US" dirty="0"/>
              <a:t>Features identified:				September 2022</a:t>
            </a:r>
          </a:p>
          <a:p>
            <a:r>
              <a:rPr lang="en-US" dirty="0"/>
              <a:t>Comment collection:			</a:t>
            </a:r>
            <a:r>
              <a:rPr lang="en-US" strike="sngStrike" dirty="0"/>
              <a:t>January 2024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strike="sngStrike" dirty="0">
                <a:solidFill>
                  <a:srgbClr val="FF0000"/>
                </a:solidFill>
              </a:rPr>
              <a:t>March 2024</a:t>
            </a:r>
            <a:r>
              <a:rPr lang="en-US" dirty="0">
                <a:solidFill>
                  <a:srgbClr val="FF0000"/>
                </a:solidFill>
              </a:rPr>
              <a:t> May 2024</a:t>
            </a:r>
            <a:endParaRPr lang="en-US" strike="sngStrike" dirty="0">
              <a:solidFill>
                <a:srgbClr val="FF0000"/>
              </a:solidFill>
            </a:endParaRPr>
          </a:p>
          <a:p>
            <a:r>
              <a:rPr lang="en-US" dirty="0"/>
              <a:t>LB initial:   						</a:t>
            </a:r>
            <a:r>
              <a:rPr lang="en-US" strike="sngStrike" dirty="0"/>
              <a:t>May 2024</a:t>
            </a:r>
            <a:r>
              <a:rPr lang="en-US" dirty="0"/>
              <a:t>  </a:t>
            </a:r>
            <a:r>
              <a:rPr lang="en-US" strike="sngStrike" dirty="0">
                <a:solidFill>
                  <a:srgbClr val="FF0000"/>
                </a:solidFill>
              </a:rPr>
              <a:t>July 2024</a:t>
            </a:r>
            <a:r>
              <a:rPr lang="en-US" dirty="0">
                <a:solidFill>
                  <a:srgbClr val="FF0000"/>
                </a:solidFill>
              </a:rPr>
              <a:t> September 2024</a:t>
            </a:r>
            <a:endParaRPr lang="en-US" strike="sngStrike" dirty="0">
              <a:solidFill>
                <a:srgbClr val="FF0000"/>
              </a:solidFill>
            </a:endParaRPr>
          </a:p>
          <a:p>
            <a:r>
              <a:rPr lang="en-US" dirty="0"/>
              <a:t>LB re-circ:  						December 2024 </a:t>
            </a:r>
          </a:p>
          <a:p>
            <a:r>
              <a:rPr lang="en-US" dirty="0"/>
              <a:t>Ballot Pool: 						January 2025</a:t>
            </a:r>
          </a:p>
          <a:p>
            <a:r>
              <a:rPr lang="en-US" dirty="0"/>
              <a:t>MDR: 							January 2025</a:t>
            </a:r>
          </a:p>
          <a:p>
            <a:r>
              <a:rPr lang="en-US" dirty="0"/>
              <a:t>SA ballot: 						May 2025</a:t>
            </a:r>
          </a:p>
          <a:p>
            <a:r>
              <a:rPr lang="en-US" dirty="0"/>
              <a:t>SA re-circ: 						July 2025 </a:t>
            </a:r>
          </a:p>
          <a:p>
            <a:r>
              <a:rPr lang="en-US" dirty="0"/>
              <a:t>802.11/EC approval: 			January 2026</a:t>
            </a:r>
          </a:p>
          <a:p>
            <a:r>
              <a:rPr lang="en-US" dirty="0" err="1"/>
              <a:t>RevCom</a:t>
            </a:r>
            <a:r>
              <a:rPr lang="en-US" dirty="0"/>
              <a:t>/SASB approval: 		March 2026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367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Footer Placeholder 2"/>
          <p:cNvSpPr txBox="1"/>
          <p:nvPr/>
        </p:nvSpPr>
        <p:spPr>
          <a:xfrm>
            <a:off x="7143757" y="6475414"/>
            <a:ext cx="4246027" cy="1840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algn="r"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/>
            </a:lvl1pPr>
          </a:lstStyle>
          <a:p>
            <a:r>
              <a:rPr lang="en-US" dirty="0"/>
              <a:t>Carol Ansley</a:t>
            </a:r>
            <a:r>
              <a:rPr dirty="0"/>
              <a:t> (</a:t>
            </a:r>
            <a:r>
              <a:rPr lang="en-US" dirty="0"/>
              <a:t>Cox</a:t>
            </a:r>
            <a:r>
              <a:rPr dirty="0"/>
              <a:t>)</a:t>
            </a:r>
          </a:p>
        </p:txBody>
      </p:sp>
      <p:sp>
        <p:nvSpPr>
          <p:cNvPr id="80" name="Slide Number Placeholder 3"/>
          <p:cNvSpPr txBox="1">
            <a:spLocks noGrp="1"/>
          </p:cNvSpPr>
          <p:nvPr>
            <p:ph type="sldNum" sz="quarter" idx="2"/>
          </p:nvPr>
        </p:nvSpPr>
        <p:spPr>
          <a:xfrm>
            <a:off x="6082242" y="6475414"/>
            <a:ext cx="127001" cy="184027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/>
              <a:t>4</a:t>
            </a:fld>
            <a:endParaRPr/>
          </a:p>
        </p:txBody>
      </p:sp>
      <p:sp>
        <p:nvSpPr>
          <p:cNvPr id="81" name="Title 1"/>
          <p:cNvSpPr txBox="1">
            <a:spLocks noGrp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  <a:prstGeom prst="rect">
            <a:avLst/>
          </a:prstGeom>
        </p:spPr>
        <p:txBody>
          <a:bodyPr lIns="45719" tIns="45719" rIns="45719" bIns="45719"/>
          <a:lstStyle/>
          <a:p>
            <a:r>
              <a:rPr dirty="0"/>
              <a:t>IEEE 802.11 </a:t>
            </a:r>
            <a:r>
              <a:rPr lang="en-US" dirty="0" err="1"/>
              <a:t>TGbi</a:t>
            </a:r>
            <a:endParaRPr dirty="0"/>
          </a:p>
        </p:txBody>
      </p:sp>
      <p:sp>
        <p:nvSpPr>
          <p:cNvPr id="82" name="Content Placeholder 2"/>
          <p:cNvSpPr txBox="1">
            <a:spLocks noGrp="1"/>
          </p:cNvSpPr>
          <p:nvPr>
            <p:ph type="body" idx="4294967295"/>
          </p:nvPr>
        </p:nvSpPr>
        <p:spPr>
          <a:xfrm>
            <a:off x="762000" y="1524000"/>
            <a:ext cx="10210800" cy="4572000"/>
          </a:xfrm>
          <a:prstGeom prst="rect">
            <a:avLst/>
          </a:prstGeom>
        </p:spPr>
        <p:txBody>
          <a:bodyPr lIns="45719" tIns="45719" rIns="45719" bIns="45719">
            <a:normAutofit/>
          </a:bodyPr>
          <a:lstStyle/>
          <a:p>
            <a:pPr marL="0" indent="0">
              <a:buClr>
                <a:srgbClr val="000000"/>
              </a:buClr>
              <a:buSzPct val="100000"/>
            </a:pPr>
            <a:endParaRPr lang="en-US" dirty="0"/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dirty="0"/>
              <a:t>Upcoming teleconferences will be on Thursdays at 10amET, later calls may shift to Wednesdays to avoid </a:t>
            </a:r>
            <a:r>
              <a:rPr lang="en-US" dirty="0" err="1"/>
              <a:t>TGbn</a:t>
            </a:r>
            <a:r>
              <a:rPr lang="en-US" dirty="0"/>
              <a:t> if needed.</a:t>
            </a:r>
          </a:p>
          <a:p>
            <a:pPr>
              <a:buClr>
                <a:srgbClr val="000000"/>
              </a:buClr>
              <a:buSzPct val="100000"/>
              <a:buFont typeface="Arial"/>
              <a:buChar char="•"/>
            </a:pPr>
            <a:endParaRPr lang="en-US" dirty="0"/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pc="-1" dirty="0">
                <a:solidFill>
                  <a:schemeClr val="tx1"/>
                </a:solidFill>
                <a:latin typeface="Times New Roman"/>
                <a:cs typeface="Times New Roman"/>
              </a:rPr>
              <a:t>Mar. </a:t>
            </a:r>
            <a:r>
              <a:rPr lang="en-US" sz="2400" spc="-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28</a:t>
            </a: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400" spc="-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Apr 4, 11, 18, 25</a:t>
            </a: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2400" spc="-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May 2, 9</a:t>
            </a: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endParaRPr lang="en-US" spc="-1" dirty="0">
              <a:solidFill>
                <a:schemeClr val="tx1"/>
              </a:solidFill>
              <a:latin typeface="Times New Roman"/>
              <a:cs typeface="Times New Roman"/>
              <a:sym typeface="Times New Roman"/>
            </a:endParaRPr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endParaRPr lang="en-US" dirty="0"/>
          </a:p>
          <a:p>
            <a:pPr lvl="1">
              <a:buClr>
                <a:srgbClr val="000000"/>
              </a:buClr>
              <a:buSzPct val="100000"/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94427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Times New Roman"/>
        <a:ea typeface="Times New Roman"/>
        <a:cs typeface="Times New Roma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2CA"/>
      </a:accent5>
      <a:accent6>
        <a:srgbClr val="2D2DB9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Times New Roman"/>
        <a:ea typeface="Times New Roman"/>
        <a:cs typeface="Times New Roma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4926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604</TotalTime>
  <Words>306</Words>
  <Application>Microsoft Macintosh PowerPoint</Application>
  <PresentationFormat>Widescreen</PresentationFormat>
  <Paragraphs>50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 Unicode MS</vt:lpstr>
      <vt:lpstr>Arial</vt:lpstr>
      <vt:lpstr>Times New Roman</vt:lpstr>
      <vt:lpstr>Office Theme</vt:lpstr>
      <vt:lpstr>TGbi Closing Report</vt:lpstr>
      <vt:lpstr>IEEE 802.11 TGbi</vt:lpstr>
      <vt:lpstr>Timeline</vt:lpstr>
      <vt:lpstr>IEEE 802.11 TGbi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 RCM SG – September 2020</dc:title>
  <cp:lastModifiedBy>Carol Ansley</cp:lastModifiedBy>
  <cp:revision>39</cp:revision>
  <dcterms:modified xsi:type="dcterms:W3CDTF">2024-03-14T17:11:01Z</dcterms:modified>
</cp:coreProperties>
</file>